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handoutMasterIdLst>
    <p:handoutMasterId r:id="rId11"/>
  </p:handoutMasterIdLst>
  <p:sldIdLst>
    <p:sldId id="272" r:id="rId2"/>
    <p:sldId id="259" r:id="rId3"/>
    <p:sldId id="261" r:id="rId4"/>
    <p:sldId id="262" r:id="rId5"/>
    <p:sldId id="264" r:id="rId6"/>
    <p:sldId id="282" r:id="rId7"/>
    <p:sldId id="280" r:id="rId8"/>
    <p:sldId id="281" r:id="rId9"/>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6F50DD5-6AB8-4CF7-B608-754D3781AAC1}" v="9" dt="2026-06-20T08:23:48.234"/>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830"/>
  </p:normalViewPr>
  <p:slideViewPr>
    <p:cSldViewPr snapToGrid="0">
      <p:cViewPr varScale="1">
        <p:scale>
          <a:sx n="63" d="100"/>
          <a:sy n="63" d="100"/>
        </p:scale>
        <p:origin x="804" y="56"/>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8/10/relationships/authors" Target="author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21/06/2026</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21/06/2026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2</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5</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2930538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a:alphaModFix/>
            <a:extLst>
              <a:ext uri="{96DAC541-7B7A-43D3-8B79-37D633B846F1}">
                <asvg:svgBlip xmlns:asvg="http://schemas.microsoft.com/office/drawing/2016/SVG/main" r:embed="rId2"/>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hyperlink" Target="https://learnera.co.uk/blog/health-and-social-care/reflective-practice-health-and-social-care/" TargetMode="External"/><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hyperlink" Target="https://doi.org/10.1016/j.sapharm.2019.03.0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BE3A2B-7746-425D-61D4-CCFD7068DB49}"/>
              </a:ext>
            </a:extLst>
          </p:cNvPr>
          <p:cNvSpPr txBox="1"/>
          <p:nvPr/>
        </p:nvSpPr>
        <p:spPr>
          <a:xfrm>
            <a:off x="1798320" y="2448560"/>
            <a:ext cx="9204960" cy="1938992"/>
          </a:xfrm>
          <a:prstGeom prst="rect">
            <a:avLst/>
          </a:prstGeom>
          <a:noFill/>
        </p:spPr>
        <p:txBody>
          <a:bodyPr wrap="square" rtlCol="0">
            <a:spAutoFit/>
          </a:bodyPr>
          <a:lstStyle/>
          <a:p>
            <a:pPr algn="ctr"/>
            <a:r>
              <a:rPr lang="en-GB" sz="2400" dirty="0">
                <a:solidFill>
                  <a:schemeClr val="accent6">
                    <a:lumMod val="10000"/>
                  </a:schemeClr>
                </a:solidFill>
                <a:latin typeface="Arial" panose="020B0604020202020204" pitchFamily="34" charset="0"/>
                <a:cs typeface="Arial" panose="020B0604020202020204" pitchFamily="34" charset="0"/>
              </a:rPr>
              <a:t>Professional development within Health and Social Care.</a:t>
            </a:r>
          </a:p>
          <a:p>
            <a:pPr algn="ctr"/>
            <a:r>
              <a:rPr lang="en-GB" sz="2400" dirty="0">
                <a:solidFill>
                  <a:schemeClr val="accent6">
                    <a:lumMod val="10000"/>
                  </a:schemeClr>
                </a:solidFill>
                <a:latin typeface="Arial" panose="020B0604020202020204" pitchFamily="34" charset="0"/>
                <a:cs typeface="Arial" panose="020B0604020202020204" pitchFamily="34" charset="0"/>
              </a:rPr>
              <a:t>Module: LCHS4009</a:t>
            </a:r>
          </a:p>
          <a:p>
            <a:pPr algn="ctr"/>
            <a:r>
              <a:rPr lang="en-GB" sz="2400" dirty="0">
                <a:solidFill>
                  <a:schemeClr val="accent6">
                    <a:lumMod val="10000"/>
                  </a:schemeClr>
                </a:solidFill>
                <a:latin typeface="Arial" panose="020B0604020202020204" pitchFamily="34" charset="0"/>
                <a:cs typeface="Arial" panose="020B0604020202020204" pitchFamily="34" charset="0"/>
              </a:rPr>
              <a:t>Lecturer: Ade Adegbite</a:t>
            </a:r>
          </a:p>
          <a:p>
            <a:pPr algn="ctr"/>
            <a:r>
              <a:rPr lang="en-GB" sz="2400" dirty="0">
                <a:solidFill>
                  <a:schemeClr val="accent6">
                    <a:lumMod val="10000"/>
                  </a:schemeClr>
                </a:solidFill>
                <a:latin typeface="Arial" panose="020B0604020202020204" pitchFamily="34" charset="0"/>
                <a:cs typeface="Arial" panose="020B0604020202020204" pitchFamily="34" charset="0"/>
              </a:rPr>
              <a:t>Alex Robinson 2505983</a:t>
            </a:r>
          </a:p>
          <a:p>
            <a:pPr algn="ctr"/>
            <a:r>
              <a:rPr lang="en-GB" sz="2400" dirty="0">
                <a:solidFill>
                  <a:schemeClr val="accent6">
                    <a:lumMod val="10000"/>
                  </a:schemeClr>
                </a:solidFill>
                <a:latin typeface="Arial" panose="020B0604020202020204" pitchFamily="34" charset="0"/>
                <a:cs typeface="Arial" panose="020B0604020202020204" pitchFamily="34" charset="0"/>
              </a:rPr>
              <a:t>Task 1.</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rtl="0"/>
            <a:r>
              <a:rPr lang="en-GB" dirty="0"/>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p:txBody>
          <a:bodyPr rtlCol="0">
            <a:normAutofit/>
          </a:bodyPr>
          <a:lstStyle>
            <a:defPPr>
              <a:defRPr lang="en-GB"/>
            </a:defPPr>
          </a:lstStyle>
          <a:p>
            <a:pPr rtl="0"/>
            <a:r>
              <a:rPr lang="en-GB" sz="2800" dirty="0">
                <a:solidFill>
                  <a:schemeClr val="accent6">
                    <a:lumMod val="10000"/>
                  </a:schemeClr>
                </a:solidFill>
                <a:latin typeface="Arial" panose="020B0604020202020204" pitchFamily="34" charset="0"/>
                <a:cs typeface="Arial" panose="020B0604020202020204" pitchFamily="34" charset="0"/>
              </a:rPr>
              <a:t>This is my presentation on a key skill, why it is relevant, how that skill fits into a health and social care setting and why it is important. </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2</a:t>
            </a:fld>
            <a:endParaRPr lang="en-GB" dirty="0"/>
          </a:p>
        </p:txBody>
      </p:sp>
    </p:spTree>
    <p:extLst>
      <p:ext uri="{BB962C8B-B14F-4D97-AF65-F5344CB8AC3E}">
        <p14:creationId xmlns:p14="http://schemas.microsoft.com/office/powerpoint/2010/main" val="3435077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a:xfrm>
            <a:off x="576072" y="704088"/>
            <a:ext cx="10515600" cy="606552"/>
          </a:xfrm>
        </p:spPr>
        <p:txBody>
          <a:bodyPr rtlCol="0"/>
          <a:lstStyle>
            <a:defPPr>
              <a:defRPr lang="en-GB"/>
            </a:defPPr>
          </a:lstStyle>
          <a:p>
            <a:pPr algn="ctr" rtl="0"/>
            <a:r>
              <a:rPr lang="en-GB" sz="4400" dirty="0">
                <a:solidFill>
                  <a:schemeClr val="accent6">
                    <a:lumMod val="10000"/>
                  </a:schemeClr>
                </a:solidFill>
                <a:latin typeface="Centaur" panose="02030504050205020304" pitchFamily="18" charset="0"/>
              </a:rPr>
              <a:t>Reflection in Health and Social Care.</a:t>
            </a:r>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3</a:t>
            </a:fld>
            <a:endParaRPr lang="en-GB" dirty="0"/>
          </a:p>
        </p:txBody>
      </p:sp>
      <p:sp>
        <p:nvSpPr>
          <p:cNvPr id="6" name="TextBox 5">
            <a:extLst>
              <a:ext uri="{FF2B5EF4-FFF2-40B4-BE49-F238E27FC236}">
                <a16:creationId xmlns:a16="http://schemas.microsoft.com/office/drawing/2014/main" id="{24E09BA2-8BBB-9DF0-4E1D-66D0B96443D4}"/>
              </a:ext>
            </a:extLst>
          </p:cNvPr>
          <p:cNvSpPr txBox="1"/>
          <p:nvPr/>
        </p:nvSpPr>
        <p:spPr>
          <a:xfrm>
            <a:off x="365760" y="2052320"/>
            <a:ext cx="8585200" cy="3416320"/>
          </a:xfrm>
          <a:prstGeom prst="rect">
            <a:avLst/>
          </a:prstGeom>
          <a:noFill/>
        </p:spPr>
        <p:txBody>
          <a:bodyPr wrap="square" rtlCol="0">
            <a:spAutoFit/>
          </a:bodyPr>
          <a:lstStyle/>
          <a:p>
            <a:r>
              <a:rPr lang="en-GB" sz="2400" dirty="0">
                <a:solidFill>
                  <a:schemeClr val="accent6">
                    <a:lumMod val="10000"/>
                  </a:schemeClr>
                </a:solidFill>
                <a:latin typeface="Arial" panose="020B0604020202020204" pitchFamily="34" charset="0"/>
                <a:cs typeface="Arial" panose="020B0604020202020204" pitchFamily="34" charset="0"/>
              </a:rPr>
              <a:t>Reflection is a key part of Health and Social Care, being able to reflect on the outcome of certain situations and problems is vital as this process can ensure changes and improvement in the future when facing said situations again.</a:t>
            </a:r>
          </a:p>
          <a:p>
            <a:endParaRPr lang="en-GB" sz="2400" dirty="0">
              <a:solidFill>
                <a:schemeClr val="accent6">
                  <a:lumMod val="10000"/>
                </a:schemeClr>
              </a:solidFill>
              <a:latin typeface="Arial" panose="020B0604020202020204" pitchFamily="34" charset="0"/>
              <a:cs typeface="Arial" panose="020B0604020202020204" pitchFamily="34" charset="0"/>
            </a:endParaRPr>
          </a:p>
          <a:p>
            <a:r>
              <a:rPr lang="en-GB" sz="2400" dirty="0">
                <a:solidFill>
                  <a:schemeClr val="accent6">
                    <a:lumMod val="10000"/>
                  </a:schemeClr>
                </a:solidFill>
                <a:latin typeface="Arial" panose="020B0604020202020204" pitchFamily="34" charset="0"/>
                <a:cs typeface="Arial" panose="020B0604020202020204" pitchFamily="34" charset="0"/>
              </a:rPr>
              <a:t>‘Reflective practice is the process of thinking carefully and honestly about your experiences at work so you can understand what happened, learn from it, and improve the care you give, </a:t>
            </a:r>
            <a:r>
              <a:rPr lang="en-GB" sz="2400" i="1" dirty="0">
                <a:solidFill>
                  <a:schemeClr val="accent6">
                    <a:lumMod val="10000"/>
                  </a:schemeClr>
                </a:solidFill>
                <a:latin typeface="Arial" panose="020B0604020202020204" pitchFamily="34" charset="0"/>
                <a:cs typeface="Arial" panose="020B0604020202020204" pitchFamily="34" charset="0"/>
              </a:rPr>
              <a:t>Scarlett, 2026’.</a:t>
            </a:r>
            <a:endParaRPr lang="en-GB" sz="2400" dirty="0">
              <a:solidFill>
                <a:schemeClr val="accent6">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99088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4</a:t>
            </a:fld>
            <a:endParaRPr lang="en-GB" dirty="0"/>
          </a:p>
        </p:txBody>
      </p:sp>
      <p:sp>
        <p:nvSpPr>
          <p:cNvPr id="10" name="Title 9">
            <a:extLst>
              <a:ext uri="{FF2B5EF4-FFF2-40B4-BE49-F238E27FC236}">
                <a16:creationId xmlns:a16="http://schemas.microsoft.com/office/drawing/2014/main" id="{386F5C36-FAAD-6739-655E-3CED3C2D51A1}"/>
              </a:ext>
            </a:extLst>
          </p:cNvPr>
          <p:cNvSpPr>
            <a:spLocks noGrp="1"/>
          </p:cNvSpPr>
          <p:nvPr>
            <p:ph type="title"/>
          </p:nvPr>
        </p:nvSpPr>
        <p:spPr/>
        <p:txBody>
          <a:bodyPr/>
          <a:lstStyle/>
          <a:p>
            <a:pPr algn="ctr"/>
            <a:r>
              <a:rPr lang="en-GB" dirty="0">
                <a:solidFill>
                  <a:schemeClr val="accent6">
                    <a:lumMod val="10000"/>
                  </a:schemeClr>
                </a:solidFill>
                <a:latin typeface="Georgia" panose="02040502050405020303" pitchFamily="18" charset="0"/>
                <a:cs typeface="Arial" panose="020B0604020202020204" pitchFamily="34" charset="0"/>
              </a:rPr>
              <a:t>In practice.</a:t>
            </a:r>
          </a:p>
        </p:txBody>
      </p:sp>
      <p:sp>
        <p:nvSpPr>
          <p:cNvPr id="12" name="TextBox 11">
            <a:extLst>
              <a:ext uri="{FF2B5EF4-FFF2-40B4-BE49-F238E27FC236}">
                <a16:creationId xmlns:a16="http://schemas.microsoft.com/office/drawing/2014/main" id="{4EFDE222-2D97-179C-A084-051BAC09AC57}"/>
              </a:ext>
            </a:extLst>
          </p:cNvPr>
          <p:cNvSpPr txBox="1"/>
          <p:nvPr/>
        </p:nvSpPr>
        <p:spPr>
          <a:xfrm>
            <a:off x="365760" y="1789176"/>
            <a:ext cx="11649456" cy="4093428"/>
          </a:xfrm>
          <a:prstGeom prst="rect">
            <a:avLst/>
          </a:prstGeom>
          <a:noFill/>
        </p:spPr>
        <p:txBody>
          <a:bodyPr wrap="square" rtlCol="0">
            <a:spAutoFit/>
          </a:bodyPr>
          <a:lstStyle/>
          <a:p>
            <a:r>
              <a:rPr lang="en-GB" sz="2400" dirty="0">
                <a:solidFill>
                  <a:schemeClr val="accent6">
                    <a:lumMod val="10000"/>
                  </a:schemeClr>
                </a:solidFill>
                <a:latin typeface="Arial" panose="020B0604020202020204" pitchFamily="34" charset="0"/>
                <a:cs typeface="Arial" panose="020B0604020202020204" pitchFamily="34" charset="0"/>
              </a:rPr>
              <a:t>When is reflection used in practice and why is it used?</a:t>
            </a:r>
          </a:p>
          <a:p>
            <a:endParaRPr lang="en-GB" sz="2400" dirty="0">
              <a:solidFill>
                <a:schemeClr val="accent6">
                  <a:lumMod val="10000"/>
                </a:schemeClr>
              </a:solidFill>
              <a:latin typeface="Arial" panose="020B0604020202020204" pitchFamily="34" charset="0"/>
              <a:cs typeface="Arial" panose="020B0604020202020204" pitchFamily="34" charset="0"/>
            </a:endParaRPr>
          </a:p>
          <a:p>
            <a:r>
              <a:rPr lang="en-GB" sz="2000" dirty="0">
                <a:solidFill>
                  <a:schemeClr val="accent6">
                    <a:lumMod val="10000"/>
                  </a:schemeClr>
                </a:solidFill>
                <a:latin typeface="Arial" panose="020B0604020202020204" pitchFamily="34" charset="0"/>
                <a:cs typeface="Arial" panose="020B0604020202020204" pitchFamily="34" charset="0"/>
              </a:rPr>
              <a:t>Reflection is a useful process when looking back on how a situation ended, going over what happened and what went wrong, using this skill allows us to understand what we can do better and what we can avoid in the future when another situation arises. In a realistic scenario, a person is being treated for a rare illness and due to how the situation was handled, they ended up with even more complications. Using reflection, we can enhance practices and promote higher quality treatment which ensure that this doesn’t happen to anyone else. </a:t>
            </a:r>
            <a:endParaRPr lang="en-GB" dirty="0">
              <a:solidFill>
                <a:schemeClr val="accent6">
                  <a:lumMod val="10000"/>
                </a:schemeClr>
              </a:solidFill>
              <a:latin typeface="Arial" panose="020B0604020202020204" pitchFamily="34" charset="0"/>
              <a:cs typeface="Arial" panose="020B0604020202020204" pitchFamily="34" charset="0"/>
            </a:endParaRPr>
          </a:p>
          <a:p>
            <a:endParaRPr lang="en-GB" sz="2400" dirty="0">
              <a:solidFill>
                <a:schemeClr val="accent6">
                  <a:lumMod val="10000"/>
                </a:schemeClr>
              </a:solidFill>
              <a:latin typeface="Arial" panose="020B0604020202020204" pitchFamily="34" charset="0"/>
              <a:cs typeface="Arial" panose="020B0604020202020204" pitchFamily="34" charset="0"/>
            </a:endParaRPr>
          </a:p>
          <a:p>
            <a:r>
              <a:rPr lang="en-GB" sz="2000" dirty="0">
                <a:solidFill>
                  <a:schemeClr val="accent6">
                    <a:lumMod val="10000"/>
                  </a:schemeClr>
                </a:solidFill>
                <a:latin typeface="Arial" panose="020B0604020202020204" pitchFamily="34" charset="0"/>
                <a:cs typeface="Arial" panose="020B0604020202020204" pitchFamily="34" charset="0"/>
              </a:rPr>
              <a:t>‘Reflective practice strategies can enable healthcare practitioners to draw on previous experiences to render more effective judgment in clinical situations, </a:t>
            </a:r>
            <a:r>
              <a:rPr lang="en-GB" sz="2000" i="1" dirty="0">
                <a:solidFill>
                  <a:schemeClr val="accent6">
                    <a:lumMod val="10000"/>
                  </a:schemeClr>
                </a:solidFill>
                <a:latin typeface="Arial" panose="020B0604020202020204" pitchFamily="34" charset="0"/>
                <a:cs typeface="Arial" panose="020B0604020202020204" pitchFamily="34" charset="0"/>
              </a:rPr>
              <a:t>Mantzourani et al, 2019’</a:t>
            </a:r>
            <a:r>
              <a:rPr lang="en-GB" sz="2000" dirty="0">
                <a:solidFill>
                  <a:schemeClr val="accent6">
                    <a:lumMod val="10000"/>
                  </a:schemeClr>
                </a:solidFill>
                <a:latin typeface="Arial" panose="020B0604020202020204" pitchFamily="34" charset="0"/>
                <a:cs typeface="Arial" panose="020B0604020202020204" pitchFamily="34" charset="0"/>
              </a:rPr>
              <a:t>.</a:t>
            </a:r>
          </a:p>
          <a:p>
            <a:endParaRPr lang="en-GB" sz="2000" dirty="0">
              <a:solidFill>
                <a:schemeClr val="accent6">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2853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p:txBody>
          <a:bodyPr rtlCol="0"/>
          <a:lstStyle>
            <a:defPPr>
              <a:defRPr lang="en-GB"/>
            </a:defPPr>
          </a:lstStyle>
          <a:p>
            <a:pPr algn="ctr" rtl="0"/>
            <a:r>
              <a:rPr lang="en-GB" dirty="0"/>
              <a:t>Why is Reflection important?</a:t>
            </a:r>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5</a:t>
            </a:fld>
            <a:endParaRPr lang="en-GB" dirty="0"/>
          </a:p>
        </p:txBody>
      </p:sp>
      <p:sp>
        <p:nvSpPr>
          <p:cNvPr id="2" name="TextBox 1">
            <a:extLst>
              <a:ext uri="{FF2B5EF4-FFF2-40B4-BE49-F238E27FC236}">
                <a16:creationId xmlns:a16="http://schemas.microsoft.com/office/drawing/2014/main" id="{4FF61036-CB6A-CD7A-DA87-9CD923C49E44}"/>
              </a:ext>
            </a:extLst>
          </p:cNvPr>
          <p:cNvSpPr txBox="1"/>
          <p:nvPr/>
        </p:nvSpPr>
        <p:spPr>
          <a:xfrm>
            <a:off x="576072" y="2997200"/>
            <a:ext cx="10596880" cy="3046988"/>
          </a:xfrm>
          <a:prstGeom prst="rect">
            <a:avLst/>
          </a:prstGeom>
          <a:noFill/>
        </p:spPr>
        <p:txBody>
          <a:bodyPr wrap="square" rtlCol="0">
            <a:spAutoFit/>
          </a:bodyPr>
          <a:lstStyle/>
          <a:p>
            <a:r>
              <a:rPr lang="en-GB" sz="2400" dirty="0">
                <a:solidFill>
                  <a:schemeClr val="bg2">
                    <a:lumMod val="10000"/>
                  </a:schemeClr>
                </a:solidFill>
                <a:latin typeface="Arial" panose="020B0604020202020204" pitchFamily="34" charset="0"/>
                <a:cs typeface="Arial" panose="020B0604020202020204" pitchFamily="34" charset="0"/>
              </a:rPr>
              <a:t>Reflection is vital in health and social care as it enables practitioners and health care professionals improve their quality of treatment and assess key issues that may be happening in the care sector. </a:t>
            </a:r>
          </a:p>
          <a:p>
            <a:endParaRPr lang="en-GB" sz="2400" dirty="0">
              <a:solidFill>
                <a:schemeClr val="bg2">
                  <a:lumMod val="10000"/>
                </a:schemeClr>
              </a:solidFill>
              <a:latin typeface="Arial" panose="020B0604020202020204" pitchFamily="34" charset="0"/>
              <a:cs typeface="Arial" panose="020B0604020202020204" pitchFamily="34" charset="0"/>
            </a:endParaRPr>
          </a:p>
          <a:p>
            <a:r>
              <a:rPr lang="en-GB" sz="2400" dirty="0">
                <a:solidFill>
                  <a:schemeClr val="bg2">
                    <a:lumMod val="10000"/>
                  </a:schemeClr>
                </a:solidFill>
                <a:latin typeface="Arial" panose="020B0604020202020204" pitchFamily="34" charset="0"/>
                <a:cs typeface="Arial" panose="020B0604020202020204" pitchFamily="34" charset="0"/>
              </a:rPr>
              <a:t>If we can think back on past actions and outcomes, that further enables improvement and the ability to avoid bad outcomes. Reflective practice is used every day which ensures the future success of treatments and practices. </a:t>
            </a:r>
          </a:p>
        </p:txBody>
      </p:sp>
    </p:spTree>
    <p:extLst>
      <p:ext uri="{BB962C8B-B14F-4D97-AF65-F5344CB8AC3E}">
        <p14:creationId xmlns:p14="http://schemas.microsoft.com/office/powerpoint/2010/main" val="1002104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554E6-9FEC-B9A1-4280-EC8E19A133AB}"/>
              </a:ext>
            </a:extLst>
          </p:cNvPr>
          <p:cNvSpPr>
            <a:spLocks noGrp="1"/>
          </p:cNvSpPr>
          <p:nvPr>
            <p:ph type="title"/>
          </p:nvPr>
        </p:nvSpPr>
        <p:spPr>
          <a:xfrm>
            <a:off x="647192" y="165608"/>
            <a:ext cx="10515600" cy="676656"/>
          </a:xfrm>
        </p:spPr>
        <p:txBody>
          <a:bodyPr/>
          <a:lstStyle/>
          <a:p>
            <a:pPr algn="ctr"/>
            <a:r>
              <a:rPr lang="en-GB" dirty="0"/>
              <a:t>Reflection using SBAR Method</a:t>
            </a:r>
          </a:p>
        </p:txBody>
      </p:sp>
      <p:sp>
        <p:nvSpPr>
          <p:cNvPr id="17" name="Slide Number Placeholder 16">
            <a:extLst>
              <a:ext uri="{FF2B5EF4-FFF2-40B4-BE49-F238E27FC236}">
                <a16:creationId xmlns:a16="http://schemas.microsoft.com/office/drawing/2014/main" id="{3D0CD9C0-C04E-D912-9556-118F9CB1E0A7}"/>
              </a:ext>
            </a:extLst>
          </p:cNvPr>
          <p:cNvSpPr>
            <a:spLocks noGrp="1"/>
          </p:cNvSpPr>
          <p:nvPr>
            <p:ph type="sldNum" sz="quarter" idx="12"/>
          </p:nvPr>
        </p:nvSpPr>
        <p:spPr/>
        <p:txBody>
          <a:bodyPr/>
          <a:lstStyle/>
          <a:p>
            <a:pPr rtl="0"/>
            <a:fld id="{58FB4751-880F-D840-AAA9-3A15815CC996}" type="slidenum">
              <a:rPr lang="en-GB" smtClean="0"/>
              <a:t>6</a:t>
            </a:fld>
            <a:endParaRPr lang="en-GB" dirty="0"/>
          </a:p>
        </p:txBody>
      </p:sp>
      <p:sp>
        <p:nvSpPr>
          <p:cNvPr id="18" name="TextBox 17">
            <a:extLst>
              <a:ext uri="{FF2B5EF4-FFF2-40B4-BE49-F238E27FC236}">
                <a16:creationId xmlns:a16="http://schemas.microsoft.com/office/drawing/2014/main" id="{CD89B6EE-6544-A1C1-26ED-35A32CE2F417}"/>
              </a:ext>
            </a:extLst>
          </p:cNvPr>
          <p:cNvSpPr txBox="1"/>
          <p:nvPr/>
        </p:nvSpPr>
        <p:spPr>
          <a:xfrm>
            <a:off x="171599" y="842264"/>
            <a:ext cx="11466786" cy="5509200"/>
          </a:xfrm>
          <a:prstGeom prst="rect">
            <a:avLst/>
          </a:prstGeom>
          <a:noFill/>
        </p:spPr>
        <p:txBody>
          <a:bodyPr wrap="square" rtlCol="0">
            <a:spAutoFit/>
          </a:bodyPr>
          <a:lstStyle/>
          <a:p>
            <a:r>
              <a:rPr lang="en-GB" sz="3600" dirty="0">
                <a:solidFill>
                  <a:schemeClr val="bg2">
                    <a:lumMod val="10000"/>
                  </a:schemeClr>
                </a:solidFill>
              </a:rPr>
              <a:t>Situation – </a:t>
            </a:r>
            <a:r>
              <a:rPr lang="en-GB" sz="2000" dirty="0">
                <a:solidFill>
                  <a:schemeClr val="bg2">
                    <a:lumMod val="10000"/>
                  </a:schemeClr>
                </a:solidFill>
              </a:rPr>
              <a:t>A patient is currently receiving medication for their mental health as well as counselling and other types of support, but the wait times are exceedingly long leading to an emergency.</a:t>
            </a:r>
          </a:p>
          <a:p>
            <a:endParaRPr lang="en-GB" sz="3600" dirty="0">
              <a:solidFill>
                <a:schemeClr val="bg2">
                  <a:lumMod val="10000"/>
                </a:schemeClr>
              </a:solidFill>
            </a:endParaRPr>
          </a:p>
          <a:p>
            <a:r>
              <a:rPr lang="en-GB" sz="3600" dirty="0">
                <a:solidFill>
                  <a:schemeClr val="bg2">
                    <a:lumMod val="10000"/>
                  </a:schemeClr>
                </a:solidFill>
              </a:rPr>
              <a:t>Background – </a:t>
            </a:r>
            <a:r>
              <a:rPr lang="en-GB" sz="2000" dirty="0">
                <a:solidFill>
                  <a:schemeClr val="bg2">
                    <a:lumMod val="10000"/>
                  </a:schemeClr>
                </a:solidFill>
              </a:rPr>
              <a:t>They have a history of trauma and come from an abusive home environment which has further deteriorated their mental well being. </a:t>
            </a:r>
          </a:p>
          <a:p>
            <a:endParaRPr lang="en-GB" sz="3600" dirty="0">
              <a:solidFill>
                <a:schemeClr val="bg2">
                  <a:lumMod val="10000"/>
                </a:schemeClr>
              </a:solidFill>
            </a:endParaRPr>
          </a:p>
          <a:p>
            <a:r>
              <a:rPr lang="en-GB" sz="3600" dirty="0">
                <a:solidFill>
                  <a:schemeClr val="bg2">
                    <a:lumMod val="10000"/>
                  </a:schemeClr>
                </a:solidFill>
              </a:rPr>
              <a:t>Assessment – </a:t>
            </a:r>
            <a:r>
              <a:rPr lang="en-GB" sz="2000" dirty="0">
                <a:solidFill>
                  <a:schemeClr val="bg2">
                    <a:lumMod val="10000"/>
                  </a:schemeClr>
                </a:solidFill>
              </a:rPr>
              <a:t>They have been assessed by A&amp;E and referred to the mental health team, but the wait time is also extremely long leading to more anxiety.</a:t>
            </a:r>
          </a:p>
          <a:p>
            <a:endParaRPr lang="en-GB" sz="3600" dirty="0">
              <a:solidFill>
                <a:schemeClr val="bg2">
                  <a:lumMod val="10000"/>
                </a:schemeClr>
              </a:solidFill>
            </a:endParaRPr>
          </a:p>
          <a:p>
            <a:r>
              <a:rPr lang="en-GB" sz="3600" dirty="0">
                <a:solidFill>
                  <a:schemeClr val="bg2">
                    <a:lumMod val="10000"/>
                  </a:schemeClr>
                </a:solidFill>
              </a:rPr>
              <a:t>Recommendation – </a:t>
            </a:r>
            <a:r>
              <a:rPr lang="en-GB" sz="2000" dirty="0">
                <a:solidFill>
                  <a:schemeClr val="bg2">
                    <a:lumMod val="10000"/>
                  </a:schemeClr>
                </a:solidFill>
              </a:rPr>
              <a:t>Using reflection we can look at the experience the patient has gone through and put things in place to ensure it doesn’t happen again and make improvements so that in the future, wait times are reduced allowing people to access care during a crisis.</a:t>
            </a:r>
            <a:endParaRPr lang="en-GB" sz="3600" dirty="0">
              <a:solidFill>
                <a:schemeClr val="bg2">
                  <a:lumMod val="10000"/>
                </a:schemeClr>
              </a:solidFill>
            </a:endParaRPr>
          </a:p>
        </p:txBody>
      </p:sp>
    </p:spTree>
    <p:extLst>
      <p:ext uri="{BB962C8B-B14F-4D97-AF65-F5344CB8AC3E}">
        <p14:creationId xmlns:p14="http://schemas.microsoft.com/office/powerpoint/2010/main" val="12906728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A7AB109-D696-F27C-BD95-5BEBCF3AC000}"/>
              </a:ext>
            </a:extLst>
          </p:cNvPr>
          <p:cNvSpPr>
            <a:spLocks noGrp="1"/>
          </p:cNvSpPr>
          <p:nvPr>
            <p:ph type="title"/>
          </p:nvPr>
        </p:nvSpPr>
        <p:spPr/>
        <p:txBody>
          <a:bodyPr rtlCol="0"/>
          <a:lstStyle>
            <a:defPPr>
              <a:defRPr lang="en-GB"/>
            </a:defPPr>
          </a:lstStyle>
          <a:p>
            <a:pPr rtl="0"/>
            <a:r>
              <a:rPr lang="en-GB" dirty="0"/>
              <a:t>Thank you.</a:t>
            </a:r>
          </a:p>
        </p:txBody>
      </p:sp>
      <p:sp>
        <p:nvSpPr>
          <p:cNvPr id="6" name="Slide Number Placeholder 5">
            <a:extLst>
              <a:ext uri="{FF2B5EF4-FFF2-40B4-BE49-F238E27FC236}">
                <a16:creationId xmlns:a16="http://schemas.microsoft.com/office/drawing/2014/main" id="{18B697A5-63AE-CFF2-701C-13C0448CEBA9}"/>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7</a:t>
            </a:fld>
            <a:endParaRPr lang="en-GB" dirty="0"/>
          </a:p>
        </p:txBody>
      </p:sp>
      <p:sp>
        <p:nvSpPr>
          <p:cNvPr id="2" name="TextBox 1">
            <a:extLst>
              <a:ext uri="{FF2B5EF4-FFF2-40B4-BE49-F238E27FC236}">
                <a16:creationId xmlns:a16="http://schemas.microsoft.com/office/drawing/2014/main" id="{CFFC0DCF-F306-30C7-8977-C25DB0A986BC}"/>
              </a:ext>
            </a:extLst>
          </p:cNvPr>
          <p:cNvSpPr txBox="1"/>
          <p:nvPr/>
        </p:nvSpPr>
        <p:spPr>
          <a:xfrm>
            <a:off x="365760" y="1910080"/>
            <a:ext cx="5405120" cy="1200329"/>
          </a:xfrm>
          <a:prstGeom prst="rect">
            <a:avLst/>
          </a:prstGeom>
          <a:noFill/>
        </p:spPr>
        <p:txBody>
          <a:bodyPr wrap="square" rtlCol="0">
            <a:spAutoFit/>
          </a:bodyPr>
          <a:lstStyle/>
          <a:p>
            <a:r>
              <a:rPr lang="en-GB" sz="2400" dirty="0">
                <a:solidFill>
                  <a:schemeClr val="bg2">
                    <a:lumMod val="10000"/>
                  </a:schemeClr>
                </a:solidFill>
                <a:latin typeface="Arial" panose="020B0604020202020204" pitchFamily="34" charset="0"/>
                <a:cs typeface="Arial" panose="020B0604020202020204" pitchFamily="34" charset="0"/>
              </a:rPr>
              <a:t>Thank you for listening to my presentation on my chosen skill, reflection and I hope you enjoyed.</a:t>
            </a:r>
          </a:p>
        </p:txBody>
      </p:sp>
    </p:spTree>
    <p:extLst>
      <p:ext uri="{BB962C8B-B14F-4D97-AF65-F5344CB8AC3E}">
        <p14:creationId xmlns:p14="http://schemas.microsoft.com/office/powerpoint/2010/main" val="34182068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a:xfrm>
            <a:off x="1188720" y="134112"/>
            <a:ext cx="9144000" cy="902208"/>
          </a:xfrm>
        </p:spPr>
        <p:txBody>
          <a:bodyPr rtlCol="0"/>
          <a:lstStyle>
            <a:defPPr>
              <a:defRPr lang="en-GB"/>
            </a:defPPr>
          </a:lstStyle>
          <a:p>
            <a:pPr rtl="0"/>
            <a:r>
              <a:rPr lang="en-GB" dirty="0"/>
              <a:t>References. </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a:xfrm>
            <a:off x="2987040" y="1320800"/>
            <a:ext cx="5547360" cy="4064000"/>
          </a:xfrm>
        </p:spPr>
        <p:txBody>
          <a:bodyPr rtlCol="0">
            <a:normAutofit/>
          </a:bodyPr>
          <a:lstStyle>
            <a:defPPr>
              <a:defRPr lang="en-GB"/>
            </a:defPPr>
          </a:lstStyle>
          <a:p>
            <a:pPr marL="285750" indent="-285750" algn="l" rtl="0">
              <a:buFont typeface="Arial" panose="020B0604020202020204" pitchFamily="34" charset="0"/>
              <a:buChar char="•"/>
            </a:pPr>
            <a:r>
              <a:rPr lang="en-GB" sz="1800" dirty="0">
                <a:solidFill>
                  <a:schemeClr val="accent6">
                    <a:lumMod val="10000"/>
                  </a:schemeClr>
                </a:solidFill>
                <a:latin typeface="Arial" panose="020B0604020202020204" pitchFamily="34" charset="0"/>
                <a:cs typeface="Arial" panose="020B0604020202020204" pitchFamily="34" charset="0"/>
              </a:rPr>
              <a:t>Scarlett, A. (2026). Available at: </a:t>
            </a:r>
            <a:r>
              <a:rPr lang="en-GB" sz="1800" dirty="0">
                <a:solidFill>
                  <a:schemeClr val="accent6">
                    <a:lumMod val="10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https://learnera.co.uk/blog/health-and-social-care/reflective-practice-health-and-social-care/</a:t>
            </a:r>
            <a:r>
              <a:rPr lang="en-GB" sz="1800" dirty="0">
                <a:solidFill>
                  <a:schemeClr val="accent6">
                    <a:lumMod val="10000"/>
                  </a:schemeClr>
                </a:solidFill>
                <a:latin typeface="Arial" panose="020B0604020202020204" pitchFamily="34" charset="0"/>
                <a:cs typeface="Arial" panose="020B0604020202020204" pitchFamily="34" charset="0"/>
              </a:rPr>
              <a:t>.</a:t>
            </a:r>
          </a:p>
          <a:p>
            <a:pPr marL="285750" indent="-285750" algn="l" rtl="0">
              <a:buFont typeface="Arial" panose="020B0604020202020204" pitchFamily="34" charset="0"/>
              <a:buChar char="•"/>
            </a:pPr>
            <a:r>
              <a:rPr lang="en-GB" sz="1800" dirty="0">
                <a:solidFill>
                  <a:schemeClr val="bg2">
                    <a:lumMod val="10000"/>
                  </a:schemeClr>
                </a:solidFill>
                <a:latin typeface="Arial" panose="020B0604020202020204" pitchFamily="34" charset="0"/>
                <a:cs typeface="Arial" panose="020B0604020202020204" pitchFamily="34" charset="0"/>
              </a:rPr>
              <a:t>Mantzourani, E., Desselle, S., Le, J., Lonie, J.M. and Lucas, C. (2019) ‘The Role of Reflective Practice in Healthcare professions: next Steps for Pharmacy Education and Practice’. Research in Social and Administrative Pharmacy 15(12), pp. 1476–1479. doi: </a:t>
            </a:r>
            <a:r>
              <a:rPr lang="en-GB" sz="1800" dirty="0">
                <a:solidFill>
                  <a:schemeClr val="bg2">
                    <a:lumMod val="10000"/>
                  </a:schemeClr>
                </a:solidFill>
                <a:latin typeface="Arial" panose="020B0604020202020204" pitchFamily="34" charset="0"/>
                <a:cs typeface="Arial" panose="020B0604020202020204" pitchFamily="34" charset="0"/>
                <a:hlinkClick r:id="rId4"/>
              </a:rPr>
              <a:t>https://doi.org/10.1016/j.sapharm.2019.03.011</a:t>
            </a:r>
            <a:r>
              <a:rPr lang="en-GB" sz="1800" dirty="0">
                <a:solidFill>
                  <a:schemeClr val="bg2">
                    <a:lumMod val="10000"/>
                  </a:schemeClr>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{B9CB9729-F3FD-4EEC-B375-C0B62EC21CC5}tf11964407_win32</Template>
  <TotalTime>342</TotalTime>
  <Words>637</Words>
  <Application>Microsoft Office PowerPoint</Application>
  <PresentationFormat>Widescreen</PresentationFormat>
  <Paragraphs>47</Paragraphs>
  <Slides>8</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8</vt:i4>
      </vt:variant>
    </vt:vector>
  </HeadingPairs>
  <TitlesOfParts>
    <vt:vector size="17" baseType="lpstr">
      <vt:lpstr>Arial</vt:lpstr>
      <vt:lpstr>Calibri</vt:lpstr>
      <vt:lpstr>Centaur</vt:lpstr>
      <vt:lpstr>Courier New</vt:lpstr>
      <vt:lpstr>Georgia</vt:lpstr>
      <vt:lpstr>Gill Sans Nova</vt:lpstr>
      <vt:lpstr>Gill Sans Nova Light</vt:lpstr>
      <vt:lpstr>Sagona Book</vt:lpstr>
      <vt:lpstr>Office Theme</vt:lpstr>
      <vt:lpstr>PowerPoint Presentation</vt:lpstr>
      <vt:lpstr>Introduction.</vt:lpstr>
      <vt:lpstr>Reflection in Health and Social Care.</vt:lpstr>
      <vt:lpstr>In practice.</vt:lpstr>
      <vt:lpstr>Why is Reflection important?</vt:lpstr>
      <vt:lpstr>Reflection using SBAR Method</vt:lpstr>
      <vt:lpstr>Thank you.</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 robinson</dc:creator>
  <cp:lastModifiedBy>alex robinson</cp:lastModifiedBy>
  <cp:revision>2</cp:revision>
  <dcterms:created xsi:type="dcterms:W3CDTF">2026-05-21T07:38:09Z</dcterms:created>
  <dcterms:modified xsi:type="dcterms:W3CDTF">2026-06-21T13:51:15Z</dcterms:modified>
</cp:coreProperties>
</file>