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4" r:id="rId25"/>
    <p:sldId id="280" r:id="rId26"/>
    <p:sldId id="281" r:id="rId27"/>
    <p:sldId id="28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54378-B19A-517F-C4C8-9B3BE09E4B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019DDE8-AE13-3898-DBEA-38C321E293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71763B-9165-517A-151B-388265487E40}"/>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5" name="Footer Placeholder 4">
            <a:extLst>
              <a:ext uri="{FF2B5EF4-FFF2-40B4-BE49-F238E27FC236}">
                <a16:creationId xmlns:a16="http://schemas.microsoft.com/office/drawing/2014/main" id="{28F47C8C-D95B-4B2C-C41C-BFF7869F7F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231CCB-B2E3-1640-605B-AC187704B988}"/>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1673963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FB71-6C15-097D-7A1F-3F817909892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3866E33-9CBE-AB22-F0D2-B3EBDC5F28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679B8B-22EF-B498-495F-C48BC3C4FF8D}"/>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5" name="Footer Placeholder 4">
            <a:extLst>
              <a:ext uri="{FF2B5EF4-FFF2-40B4-BE49-F238E27FC236}">
                <a16:creationId xmlns:a16="http://schemas.microsoft.com/office/drawing/2014/main" id="{3331211A-89AD-8424-C3EC-C8F517E17F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8D5718-2531-F4BA-C442-C4ECD19F156E}"/>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3813417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1A422-2C1E-BF02-4361-E062409E76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8914AAB-74D4-05F7-62D6-E620F324AA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B81B93-1219-8EF9-6E3B-19688EC7C1FE}"/>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5" name="Footer Placeholder 4">
            <a:extLst>
              <a:ext uri="{FF2B5EF4-FFF2-40B4-BE49-F238E27FC236}">
                <a16:creationId xmlns:a16="http://schemas.microsoft.com/office/drawing/2014/main" id="{B3B1E87E-3A88-2025-5543-070EBDEF8C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016F34-7261-3048-EF9D-B34D385E061C}"/>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2980266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B833A-5BF0-5035-6D2A-FD7149182A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2FF972F-4A05-0BCA-6830-12FE294045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D3CEA75-8A1E-FEF4-0AB4-6D4C476E73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2EFA4A-122F-D463-273C-0DFAE087683C}"/>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6" name="Footer Placeholder 5">
            <a:extLst>
              <a:ext uri="{FF2B5EF4-FFF2-40B4-BE49-F238E27FC236}">
                <a16:creationId xmlns:a16="http://schemas.microsoft.com/office/drawing/2014/main" id="{5F7D8A6F-7E9D-3F93-F613-16FF9034A0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4C89C-6CA8-24F3-B8F5-CEEBC388D188}"/>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378701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94B48-7231-03B8-15BD-EA13A7540E4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1E973F6-4150-0157-CC8A-DEB6BCBB9C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FA4B5F-3D3A-B7E4-4A36-D2BA3886EA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A67A8A2-0FFA-5933-F26C-EFBD0D801A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D3045F-F04C-0E69-C866-A37BB134DB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4FFC9E-2756-4937-8774-E4C8F604552E}"/>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8" name="Footer Placeholder 7">
            <a:extLst>
              <a:ext uri="{FF2B5EF4-FFF2-40B4-BE49-F238E27FC236}">
                <a16:creationId xmlns:a16="http://schemas.microsoft.com/office/drawing/2014/main" id="{AEEC8FFA-B20C-98BA-9E33-28CDCB3B50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871802-6965-D892-BDDF-92DA998CC0CC}"/>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3695709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06A64-D7B5-3FD0-F5C5-DE27D12A70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73C6A13-DD2E-E947-6ECF-FBDBB4937441}"/>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4" name="Footer Placeholder 3">
            <a:extLst>
              <a:ext uri="{FF2B5EF4-FFF2-40B4-BE49-F238E27FC236}">
                <a16:creationId xmlns:a16="http://schemas.microsoft.com/office/drawing/2014/main" id="{990690B6-E2AB-506F-F6A2-F91DB5EBD5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10341D-4F93-C0A0-5231-4E9A830F19BF}"/>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4200640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FDF04C-3F53-C27C-6128-0FDE5AA25567}"/>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3" name="Footer Placeholder 2">
            <a:extLst>
              <a:ext uri="{FF2B5EF4-FFF2-40B4-BE49-F238E27FC236}">
                <a16:creationId xmlns:a16="http://schemas.microsoft.com/office/drawing/2014/main" id="{FC3958DD-42CC-B987-8E65-2053BDACDA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C79D48-32FF-BDDD-6028-99FC8F2426E5}"/>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3246710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9976D-2D22-5B73-745D-8EA0ED63B5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A1A7407-322C-E1A2-7D06-D860E1F26D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B567F75-EC50-B268-4C79-BD514B9817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47990F-2811-C783-378E-F08C859D0CF6}"/>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6" name="Footer Placeholder 5">
            <a:extLst>
              <a:ext uri="{FF2B5EF4-FFF2-40B4-BE49-F238E27FC236}">
                <a16:creationId xmlns:a16="http://schemas.microsoft.com/office/drawing/2014/main" id="{A1F16B26-05F4-C898-A49C-AE9E3B19C6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23B6C5-34E3-7897-E868-46B9B9BB2534}"/>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4035428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2D8F1-1B40-B716-BFBE-38B22E6306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D2EB82-A158-4385-91CA-0FA9213CEF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A3EF8C-1914-854F-86F2-53C2FB4702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402090-55EC-6502-ABDD-4BE391D72616}"/>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6" name="Footer Placeholder 5">
            <a:extLst>
              <a:ext uri="{FF2B5EF4-FFF2-40B4-BE49-F238E27FC236}">
                <a16:creationId xmlns:a16="http://schemas.microsoft.com/office/drawing/2014/main" id="{ADE4DF74-0993-9204-0E47-D25DA965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8F907B-3BA0-FEF1-F6D0-564AAE9DE614}"/>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585804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461BC-FCFB-58F9-58C1-D8F14FC1C8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1D0DC82-AD6F-7E5C-E4BB-9F2796ACCD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E28847-E900-A443-DFCE-25B22AE2D93B}"/>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5" name="Footer Placeholder 4">
            <a:extLst>
              <a:ext uri="{FF2B5EF4-FFF2-40B4-BE49-F238E27FC236}">
                <a16:creationId xmlns:a16="http://schemas.microsoft.com/office/drawing/2014/main" id="{418B95EF-EC02-AFC6-99EC-EE6DAA2127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4DA3-DDE0-EB22-FC32-E38FBAFD0E50}"/>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158220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C612C8-78E7-F457-4C94-7B22AC8C8C4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840C806-5B0F-2055-D6C9-05ED41816F9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C12148-59EB-F0D4-D1EE-82C5F46AAC94}"/>
              </a:ext>
            </a:extLst>
          </p:cNvPr>
          <p:cNvSpPr>
            <a:spLocks noGrp="1"/>
          </p:cNvSpPr>
          <p:nvPr>
            <p:ph type="dt" sz="half" idx="10"/>
          </p:nvPr>
        </p:nvSpPr>
        <p:spPr/>
        <p:txBody>
          <a:bodyPr/>
          <a:lstStyle/>
          <a:p>
            <a:fld id="{58E64CF5-D0F3-405B-AD61-16AC37CCA0AE}" type="datetimeFigureOut">
              <a:rPr lang="en-GB" smtClean="0"/>
              <a:t>09/02/2024</a:t>
            </a:fld>
            <a:endParaRPr lang="en-GB"/>
          </a:p>
        </p:txBody>
      </p:sp>
      <p:sp>
        <p:nvSpPr>
          <p:cNvPr id="5" name="Footer Placeholder 4">
            <a:extLst>
              <a:ext uri="{FF2B5EF4-FFF2-40B4-BE49-F238E27FC236}">
                <a16:creationId xmlns:a16="http://schemas.microsoft.com/office/drawing/2014/main" id="{CD6E8EC2-B502-1B60-D14B-8F0E8D7C98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DF1333-6EF9-A560-CBF4-437F7F79C98C}"/>
              </a:ext>
            </a:extLst>
          </p:cNvPr>
          <p:cNvSpPr>
            <a:spLocks noGrp="1"/>
          </p:cNvSpPr>
          <p:nvPr>
            <p:ph type="sldNum" sz="quarter" idx="12"/>
          </p:nvPr>
        </p:nvSpPr>
        <p:spPr/>
        <p:txBody>
          <a:bodyPr/>
          <a:lstStyle/>
          <a:p>
            <a:fld id="{8B248A17-C0BB-4E22-8A83-D4306E304506}" type="slidenum">
              <a:rPr lang="en-GB" smtClean="0"/>
              <a:t>‹#›</a:t>
            </a:fld>
            <a:endParaRPr lang="en-GB"/>
          </a:p>
        </p:txBody>
      </p:sp>
    </p:spTree>
    <p:extLst>
      <p:ext uri="{BB962C8B-B14F-4D97-AF65-F5344CB8AC3E}">
        <p14:creationId xmlns:p14="http://schemas.microsoft.com/office/powerpoint/2010/main" val="3732091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CF2DF9-2D9A-C62A-BDDE-5A9D2D88C5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D5161E0-DF85-B22A-77E7-D681897666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CEA2FE-EDD8-7B85-FD5F-CBF981EF78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E64CF5-D0F3-405B-AD61-16AC37CCA0AE}" type="datetimeFigureOut">
              <a:rPr lang="en-GB" smtClean="0"/>
              <a:t>09/02/2024</a:t>
            </a:fld>
            <a:endParaRPr lang="en-GB"/>
          </a:p>
        </p:txBody>
      </p:sp>
      <p:sp>
        <p:nvSpPr>
          <p:cNvPr id="5" name="Footer Placeholder 4">
            <a:extLst>
              <a:ext uri="{FF2B5EF4-FFF2-40B4-BE49-F238E27FC236}">
                <a16:creationId xmlns:a16="http://schemas.microsoft.com/office/drawing/2014/main" id="{37C23D9E-5211-F49B-24D1-0C55D36168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0F4039-A2CC-71D3-579B-F226341345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248A17-C0BB-4E22-8A83-D4306E304506}" type="slidenum">
              <a:rPr lang="en-GB" smtClean="0"/>
              <a:t>‹#›</a:t>
            </a:fld>
            <a:endParaRPr lang="en-GB"/>
          </a:p>
        </p:txBody>
      </p:sp>
    </p:spTree>
    <p:extLst>
      <p:ext uri="{BB962C8B-B14F-4D97-AF65-F5344CB8AC3E}">
        <p14:creationId xmlns:p14="http://schemas.microsoft.com/office/powerpoint/2010/main" val="4286993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B6CB3-5541-5322-12D8-253BD22C9A75}"/>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DA4426A0-FAE6-6B10-7162-03A092788CEC}"/>
              </a:ext>
            </a:extLst>
          </p:cNvPr>
          <p:cNvSpPr>
            <a:spLocks noGrp="1"/>
          </p:cNvSpPr>
          <p:nvPr>
            <p:ph type="subTitle" idx="1"/>
          </p:nvPr>
        </p:nvSpPr>
        <p:spPr/>
        <p:txBody>
          <a:bodyPr>
            <a:normAutofit/>
          </a:bodyPr>
          <a:lstStyle/>
          <a:p>
            <a:r>
              <a:rPr lang="en-GB" sz="4000" dirty="0"/>
              <a:t>Lecture 1: What is Democracy?</a:t>
            </a:r>
          </a:p>
        </p:txBody>
      </p:sp>
    </p:spTree>
    <p:extLst>
      <p:ext uri="{BB962C8B-B14F-4D97-AF65-F5344CB8AC3E}">
        <p14:creationId xmlns:p14="http://schemas.microsoft.com/office/powerpoint/2010/main" val="2982290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3C03B-17B7-0A7C-3338-029BB4740EB6}"/>
              </a:ext>
            </a:extLst>
          </p:cNvPr>
          <p:cNvSpPr>
            <a:spLocks noGrp="1"/>
          </p:cNvSpPr>
          <p:nvPr>
            <p:ph type="ctrTitle"/>
          </p:nvPr>
        </p:nvSpPr>
        <p:spPr>
          <a:xfrm>
            <a:off x="1524000" y="2311718"/>
            <a:ext cx="9144000" cy="2387600"/>
          </a:xfrm>
        </p:spPr>
        <p:txBody>
          <a:bodyPr>
            <a:noAutofit/>
          </a:bodyPr>
          <a:lstStyle/>
          <a:p>
            <a:r>
              <a:rPr lang="en-GB" sz="3600" kern="100" dirty="0">
                <a:effectLst/>
                <a:latin typeface="Aptos" panose="020B0004020202020204" pitchFamily="34" charset="0"/>
                <a:ea typeface="Aptos" panose="020B0004020202020204" pitchFamily="34" charset="0"/>
                <a:cs typeface="Times New Roman" panose="02020603050405020304" pitchFamily="18" charset="0"/>
              </a:rPr>
              <a:t>“In order to understand political and economic developments of our world, it is important to put them into the context of the long-term story of underlying institutional structures of societies.”  </a:t>
            </a:r>
            <a:br>
              <a:rPr lang="en-GB" sz="3600" kern="100" dirty="0">
                <a:effectLst/>
                <a:latin typeface="Aptos" panose="020B0004020202020204" pitchFamily="34" charset="0"/>
                <a:ea typeface="Aptos" panose="020B0004020202020204" pitchFamily="34" charset="0"/>
                <a:cs typeface="Times New Roman" panose="02020603050405020304" pitchFamily="18" charset="0"/>
              </a:rPr>
            </a:br>
            <a:endParaRPr lang="en-GB" sz="3600" dirty="0"/>
          </a:p>
        </p:txBody>
      </p:sp>
      <p:sp>
        <p:nvSpPr>
          <p:cNvPr id="3" name="Subtitle 2">
            <a:extLst>
              <a:ext uri="{FF2B5EF4-FFF2-40B4-BE49-F238E27FC236}">
                <a16:creationId xmlns:a16="http://schemas.microsoft.com/office/drawing/2014/main" id="{6FFB5901-A832-E463-D50E-CDA93C288BC8}"/>
              </a:ext>
            </a:extLst>
          </p:cNvPr>
          <p:cNvSpPr>
            <a:spLocks noGrp="1"/>
          </p:cNvSpPr>
          <p:nvPr>
            <p:ph type="subTitle" idx="1"/>
          </p:nvPr>
        </p:nvSpPr>
        <p:spPr>
          <a:xfrm>
            <a:off x="1524000" y="4699318"/>
            <a:ext cx="9144000" cy="1655762"/>
          </a:xfrm>
        </p:spPr>
        <p:txBody>
          <a:bodyPr>
            <a:normAutofit/>
          </a:bodyPr>
          <a:lstStyle/>
          <a:p>
            <a:r>
              <a:rPr lang="en-GB" sz="4000" dirty="0"/>
              <a:t>~Francis Fukuyama</a:t>
            </a:r>
          </a:p>
        </p:txBody>
      </p:sp>
    </p:spTree>
    <p:extLst>
      <p:ext uri="{BB962C8B-B14F-4D97-AF65-F5344CB8AC3E}">
        <p14:creationId xmlns:p14="http://schemas.microsoft.com/office/powerpoint/2010/main" val="1262964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25B2-376D-E937-517D-7196F53E52CB}"/>
              </a:ext>
            </a:extLst>
          </p:cNvPr>
          <p:cNvSpPr>
            <a:spLocks noGrp="1"/>
          </p:cNvSpPr>
          <p:nvPr>
            <p:ph type="title"/>
          </p:nvPr>
        </p:nvSpPr>
        <p:spPr/>
        <p:txBody>
          <a:bodyPr/>
          <a:lstStyle/>
          <a:p>
            <a:pPr algn="ctr"/>
            <a:r>
              <a:rPr lang="en-GB" dirty="0"/>
              <a:t>Institutions</a:t>
            </a:r>
          </a:p>
        </p:txBody>
      </p:sp>
      <p:sp>
        <p:nvSpPr>
          <p:cNvPr id="3" name="Content Placeholder 2">
            <a:extLst>
              <a:ext uri="{FF2B5EF4-FFF2-40B4-BE49-F238E27FC236}">
                <a16:creationId xmlns:a16="http://schemas.microsoft.com/office/drawing/2014/main" id="{D90EE2EF-A94E-87BC-9DF4-1802B50E6E4D}"/>
              </a:ext>
            </a:extLst>
          </p:cNvPr>
          <p:cNvSpPr>
            <a:spLocks noGrp="1"/>
          </p:cNvSpPr>
          <p:nvPr>
            <p:ph idx="1"/>
          </p:nvPr>
        </p:nvSpPr>
        <p:spPr/>
        <p:txBody>
          <a:bodyPr>
            <a:normAutofit/>
          </a:bodyPr>
          <a:lstStyle/>
          <a:p>
            <a:r>
              <a:rPr lang="en-GB" sz="3600" dirty="0">
                <a:effectLst/>
                <a:latin typeface="Aptos" panose="020B0004020202020204" pitchFamily="34" charset="0"/>
                <a:ea typeface="Aptos" panose="020B0004020202020204" pitchFamily="34" charset="0"/>
                <a:cs typeface="Times New Roman" panose="02020603050405020304" pitchFamily="18" charset="0"/>
              </a:rPr>
              <a:t>“stable, valued, recurring patterns of behaviour” </a:t>
            </a:r>
          </a:p>
          <a:p>
            <a:r>
              <a:rPr lang="en-GB" sz="3600" dirty="0">
                <a:effectLst/>
                <a:latin typeface="Aptos" panose="020B0004020202020204" pitchFamily="34" charset="0"/>
                <a:ea typeface="Aptos" panose="020B0004020202020204" pitchFamily="34" charset="0"/>
                <a:cs typeface="Times New Roman" panose="02020603050405020304" pitchFamily="18" charset="0"/>
              </a:rPr>
              <a:t>“persistent rules that shape, limit, and channel human behaviour”</a:t>
            </a:r>
          </a:p>
          <a:p>
            <a:r>
              <a:rPr lang="en-GB" sz="3600" dirty="0">
                <a:latin typeface="Aptos" panose="020B0004020202020204" pitchFamily="34" charset="0"/>
                <a:cs typeface="Times New Roman" panose="02020603050405020304" pitchFamily="18" charset="0"/>
              </a:rPr>
              <a:t>“persist beyond individual leaders”</a:t>
            </a:r>
            <a:endParaRPr lang="en-GB" sz="3600" dirty="0"/>
          </a:p>
        </p:txBody>
      </p:sp>
    </p:spTree>
    <p:extLst>
      <p:ext uri="{BB962C8B-B14F-4D97-AF65-F5344CB8AC3E}">
        <p14:creationId xmlns:p14="http://schemas.microsoft.com/office/powerpoint/2010/main" val="2830610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6E9A-095B-6DF9-10EA-7FC972E0D1D0}"/>
              </a:ext>
            </a:extLst>
          </p:cNvPr>
          <p:cNvSpPr>
            <a:spLocks noGrp="1"/>
          </p:cNvSpPr>
          <p:nvPr>
            <p:ph type="title"/>
          </p:nvPr>
        </p:nvSpPr>
        <p:spPr/>
        <p:txBody>
          <a:bodyPr/>
          <a:lstStyle/>
          <a:p>
            <a:pPr algn="ctr"/>
            <a:r>
              <a:rPr lang="en-GB" dirty="0"/>
              <a:t>Human Nature and Institutions</a:t>
            </a:r>
          </a:p>
        </p:txBody>
      </p:sp>
      <p:sp>
        <p:nvSpPr>
          <p:cNvPr id="3" name="Content Placeholder 2">
            <a:extLst>
              <a:ext uri="{FF2B5EF4-FFF2-40B4-BE49-F238E27FC236}">
                <a16:creationId xmlns:a16="http://schemas.microsoft.com/office/drawing/2014/main" id="{2AB53BCE-5C4F-B6FA-ECD8-9ABD3EB03D33}"/>
              </a:ext>
            </a:extLst>
          </p:cNvPr>
          <p:cNvSpPr>
            <a:spLocks noGrp="1"/>
          </p:cNvSpPr>
          <p:nvPr>
            <p:ph idx="1"/>
          </p:nvPr>
        </p:nvSpPr>
        <p:spPr/>
        <p:txBody>
          <a:bodyPr>
            <a:normAutofit/>
          </a:bodyPr>
          <a:lstStyle/>
          <a:p>
            <a:pPr marL="0" indent="0">
              <a:buNone/>
            </a:pPr>
            <a:r>
              <a:rPr lang="en-GB" sz="2400" kern="100" dirty="0">
                <a:latin typeface="Aptos" panose="020B0004020202020204" pitchFamily="34" charset="0"/>
                <a:ea typeface="Aptos" panose="020B0004020202020204" pitchFamily="34" charset="0"/>
                <a:cs typeface="Times New Roman" panose="02020603050405020304" pitchFamily="18" charset="0"/>
              </a:rPr>
              <a:t>1) Natural sociability: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Human beings are social by nature and were socially organized from the start</a:t>
            </a:r>
          </a:p>
          <a:p>
            <a:pPr lvl="1"/>
            <a:r>
              <a:rPr lang="en-GB" kern="100" dirty="0">
                <a:latin typeface="Aptos" panose="020B0004020202020204" pitchFamily="34" charset="0"/>
                <a:ea typeface="Aptos" panose="020B0004020202020204" pitchFamily="34" charset="0"/>
                <a:cs typeface="Times New Roman" panose="02020603050405020304" pitchFamily="18" charset="0"/>
              </a:rPr>
              <a:t>Kin Selection - </a:t>
            </a:r>
            <a:r>
              <a:rPr lang="en-GB" dirty="0">
                <a:effectLst/>
                <a:latin typeface="Aptos" panose="020B0004020202020204" pitchFamily="34" charset="0"/>
                <a:ea typeface="Aptos" panose="020B0004020202020204" pitchFamily="34" charset="0"/>
                <a:cs typeface="Times New Roman" panose="02020603050405020304" pitchFamily="18" charset="0"/>
              </a:rPr>
              <a:t>recurring pattern by which humans behave altruistically toward one another in proportion to the number of genes they share- nepotism and genetic relatives are favoured</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lvl="1"/>
            <a:r>
              <a:rPr lang="en-GB" kern="100" dirty="0">
                <a:effectLst/>
                <a:latin typeface="Aptos" panose="020B0004020202020204" pitchFamily="34" charset="0"/>
                <a:ea typeface="Aptos" panose="020B0004020202020204" pitchFamily="34" charset="0"/>
                <a:cs typeface="Times New Roman" panose="02020603050405020304" pitchFamily="18" charset="0"/>
              </a:rPr>
              <a:t>Reciprocal altruism - </a:t>
            </a:r>
            <a:r>
              <a:rPr lang="en-GB" dirty="0">
                <a:effectLst/>
                <a:latin typeface="Aptos" panose="020B0004020202020204" pitchFamily="34" charset="0"/>
                <a:ea typeface="Aptos" panose="020B0004020202020204" pitchFamily="34" charset="0"/>
                <a:cs typeface="Times New Roman" panose="02020603050405020304" pitchFamily="18" charset="0"/>
              </a:rPr>
              <a:t>involves the exchange of favours or resources between unrelated individuals of same species, sometimes members of different species</a:t>
            </a:r>
          </a:p>
          <a:p>
            <a:pPr marL="457200" lvl="1"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“Natural sociability can be overridden by the development of new institutions that provide incentives for other types of behaviour”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914400" lvl="1">
              <a:lnSpc>
                <a:spcPct val="107000"/>
              </a:lnSpc>
              <a:spcBef>
                <a:spcPts val="0"/>
              </a:spcBef>
              <a:spcAft>
                <a:spcPts val="800"/>
              </a:spcAft>
            </a:pP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62440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FDCB-B872-7749-C5EC-00E80526DF76}"/>
              </a:ext>
            </a:extLst>
          </p:cNvPr>
          <p:cNvSpPr>
            <a:spLocks noGrp="1"/>
          </p:cNvSpPr>
          <p:nvPr>
            <p:ph type="title"/>
          </p:nvPr>
        </p:nvSpPr>
        <p:spPr/>
        <p:txBody>
          <a:bodyPr/>
          <a:lstStyle/>
          <a:p>
            <a:pPr algn="ctr"/>
            <a:r>
              <a:rPr lang="en-GB" dirty="0"/>
              <a:t>Human Nature and Institutions</a:t>
            </a:r>
          </a:p>
        </p:txBody>
      </p:sp>
      <p:sp>
        <p:nvSpPr>
          <p:cNvPr id="3" name="Content Placeholder 2">
            <a:extLst>
              <a:ext uri="{FF2B5EF4-FFF2-40B4-BE49-F238E27FC236}">
                <a16:creationId xmlns:a16="http://schemas.microsoft.com/office/drawing/2014/main" id="{9ACEB128-2BB3-297D-C369-B1F3482BC79E}"/>
              </a:ext>
            </a:extLst>
          </p:cNvPr>
          <p:cNvSpPr>
            <a:spLocks noGrp="1"/>
          </p:cNvSpPr>
          <p:nvPr>
            <p:ph idx="1"/>
          </p:nvPr>
        </p:nvSpPr>
        <p:spPr/>
        <p:txBody>
          <a:bodyPr>
            <a:noAutofit/>
          </a:bodyPr>
          <a:lstStyle/>
          <a:p>
            <a:pPr marL="0" indent="0">
              <a:buNone/>
            </a:pPr>
            <a:r>
              <a:rPr lang="en-GB" sz="2400" dirty="0">
                <a:effectLst/>
                <a:latin typeface="Aptos" panose="020B0004020202020204" pitchFamily="34" charset="0"/>
                <a:ea typeface="Aptos" panose="020B0004020202020204" pitchFamily="34" charset="0"/>
                <a:cs typeface="Times New Roman" panose="02020603050405020304" pitchFamily="18" charset="0"/>
              </a:rPr>
              <a:t>2) Human beings are also norm-creating and norm-following creatures by nature</a:t>
            </a:r>
          </a:p>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“Human beings create rules for themselves that regulate social interactions and make possible the collective action of groups”</a:t>
            </a: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lvl="1"/>
            <a:r>
              <a:rPr lang="en-GB" dirty="0">
                <a:latin typeface="Aptos" panose="020B0004020202020204" pitchFamily="34" charset="0"/>
                <a:ea typeface="Aptos" panose="020B0004020202020204" pitchFamily="34" charset="0"/>
                <a:cs typeface="Times New Roman" panose="02020603050405020304" pitchFamily="18" charset="0"/>
              </a:rPr>
              <a:t>Norms</a:t>
            </a:r>
          </a:p>
          <a:p>
            <a:pPr marL="685800" lvl="2"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-can be rationally designed or negotiated</a:t>
            </a:r>
          </a:p>
          <a:p>
            <a:pPr marL="685800" lvl="2"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-often grounded not in reason but by emotions (pride, guilt, anger, shame)</a:t>
            </a:r>
          </a:p>
          <a:p>
            <a:pPr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-often given an intrinsic value and even worshipped,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eg</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religious laws </a:t>
            </a:r>
          </a:p>
          <a:p>
            <a:pPr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-often given intrinsic value, highly resistant to change</a:t>
            </a:r>
          </a:p>
          <a:p>
            <a:pPr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Because institutions are rules or norms that persist over time, human beings have a natural tendency to institutionalize their behaviour.</a:t>
            </a:r>
          </a:p>
        </p:txBody>
      </p:sp>
    </p:spTree>
    <p:extLst>
      <p:ext uri="{BB962C8B-B14F-4D97-AF65-F5344CB8AC3E}">
        <p14:creationId xmlns:p14="http://schemas.microsoft.com/office/powerpoint/2010/main" val="3523954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89626-9D95-40E8-44B6-7F9532C817E6}"/>
              </a:ext>
            </a:extLst>
          </p:cNvPr>
          <p:cNvSpPr>
            <a:spLocks noGrp="1"/>
          </p:cNvSpPr>
          <p:nvPr>
            <p:ph type="title"/>
          </p:nvPr>
        </p:nvSpPr>
        <p:spPr/>
        <p:txBody>
          <a:bodyPr/>
          <a:lstStyle/>
          <a:p>
            <a:pPr algn="ctr"/>
            <a:r>
              <a:rPr lang="en-GB" dirty="0"/>
              <a:t>Human Nature and Institutions</a:t>
            </a:r>
          </a:p>
        </p:txBody>
      </p:sp>
      <p:sp>
        <p:nvSpPr>
          <p:cNvPr id="3" name="Content Placeholder 2">
            <a:extLst>
              <a:ext uri="{FF2B5EF4-FFF2-40B4-BE49-F238E27FC236}">
                <a16:creationId xmlns:a16="http://schemas.microsoft.com/office/drawing/2014/main" id="{FDF399E8-6EF9-87D8-A3CA-044250CF84E7}"/>
              </a:ext>
            </a:extLst>
          </p:cNvPr>
          <p:cNvSpPr>
            <a:spLocks noGrp="1"/>
          </p:cNvSpPr>
          <p:nvPr>
            <p:ph idx="1"/>
          </p:nvPr>
        </p:nvSpPr>
        <p:spPr/>
        <p:txBody>
          <a:bodyPr>
            <a:normAutofit fontScale="92500"/>
          </a:bodyPr>
          <a:lstStyle/>
          <a:p>
            <a:pPr marL="0" indent="0" algn="ctr">
              <a:buNone/>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Both kin selection and reciprocal altruism </a:t>
            </a:r>
          </a:p>
          <a:p>
            <a:pPr marL="0" indent="0" algn="ctr">
              <a:buNone/>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1) spontaneously emerge in human interactions </a:t>
            </a:r>
          </a:p>
          <a:p>
            <a:pPr marL="0" indent="0" algn="ctr">
              <a:buNone/>
            </a:pPr>
            <a:r>
              <a:rPr lang="en-GB" sz="3600" kern="100" dirty="0">
                <a:latin typeface="Aptos" panose="020B0004020202020204" pitchFamily="34" charset="0"/>
                <a:ea typeface="Aptos" panose="020B0004020202020204" pitchFamily="34" charset="0"/>
                <a:cs typeface="Times New Roman" panose="02020603050405020304" pitchFamily="18" charset="0"/>
              </a:rPr>
              <a:t>2) </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 universal to all cultures and historical periods</a:t>
            </a:r>
          </a:p>
          <a:p>
            <a:pPr marL="0" indent="0" algn="ctr">
              <a:buNone/>
            </a:pPr>
            <a:endParaRPr lang="en-GB" sz="3600"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Natural sociability can be overridden by the development of new institutions that provide incentives for other types of behaviour</a:t>
            </a:r>
            <a:r>
              <a:rPr lang="en-GB" sz="3600" kern="100" dirty="0">
                <a:latin typeface="Aptos" panose="020B0004020202020204" pitchFamily="34" charset="0"/>
                <a:ea typeface="Aptos" panose="020B0004020202020204" pitchFamily="34" charset="0"/>
                <a:cs typeface="Times New Roman" panose="02020603050405020304" pitchFamily="18" charset="0"/>
              </a:rPr>
              <a:t>. </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However, when these institutions break down, humans revert back to these natural phenomena.</a:t>
            </a:r>
          </a:p>
          <a:p>
            <a:endParaRPr lang="en-GB" dirty="0"/>
          </a:p>
        </p:txBody>
      </p:sp>
    </p:spTree>
    <p:extLst>
      <p:ext uri="{BB962C8B-B14F-4D97-AF65-F5344CB8AC3E}">
        <p14:creationId xmlns:p14="http://schemas.microsoft.com/office/powerpoint/2010/main" val="2287854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20DEC-44D7-60E3-8BA7-5ACDD3096DA3}"/>
              </a:ext>
            </a:extLst>
          </p:cNvPr>
          <p:cNvSpPr>
            <a:spLocks noGrp="1"/>
          </p:cNvSpPr>
          <p:nvPr>
            <p:ph type="title"/>
          </p:nvPr>
        </p:nvSpPr>
        <p:spPr/>
        <p:txBody>
          <a:bodyPr/>
          <a:lstStyle/>
          <a:p>
            <a:pPr algn="ctr"/>
            <a:r>
              <a:rPr lang="en-GB" dirty="0"/>
              <a:t>Three institutions required for democracy</a:t>
            </a:r>
          </a:p>
        </p:txBody>
      </p:sp>
      <p:sp>
        <p:nvSpPr>
          <p:cNvPr id="3" name="Content Placeholder 2">
            <a:extLst>
              <a:ext uri="{FF2B5EF4-FFF2-40B4-BE49-F238E27FC236}">
                <a16:creationId xmlns:a16="http://schemas.microsoft.com/office/drawing/2014/main" id="{DFAD330A-C4FA-516A-7507-BFE62134950C}"/>
              </a:ext>
            </a:extLst>
          </p:cNvPr>
          <p:cNvSpPr>
            <a:spLocks noGrp="1"/>
          </p:cNvSpPr>
          <p:nvPr>
            <p:ph idx="1"/>
          </p:nvPr>
        </p:nvSpPr>
        <p:spPr/>
        <p:txBody>
          <a:bodyPr>
            <a:normAutofit fontScale="92500" lnSpcReduction="20000"/>
          </a:bodyPr>
          <a:lstStyle/>
          <a:p>
            <a:pPr marL="514350" indent="-514350">
              <a:buAutoNum type="arabicParenR"/>
            </a:pPr>
            <a:r>
              <a:rPr lang="en-GB" sz="4000" dirty="0"/>
              <a:t>The State</a:t>
            </a:r>
          </a:p>
          <a:p>
            <a:pPr marL="514350" indent="-514350">
              <a:buAutoNum type="arabicParenR"/>
            </a:pPr>
            <a:r>
              <a:rPr lang="en-GB" sz="4000" dirty="0"/>
              <a:t>Rule of Law</a:t>
            </a:r>
          </a:p>
          <a:p>
            <a:pPr marL="514350" indent="-514350">
              <a:buAutoNum type="arabicParenR"/>
            </a:pPr>
            <a:r>
              <a:rPr lang="en-GB" sz="4000" dirty="0"/>
              <a:t>Institutions of Accountability </a:t>
            </a:r>
          </a:p>
          <a:p>
            <a:pPr marL="514350" indent="-514350">
              <a:buAutoNum type="arabicParenR"/>
            </a:pPr>
            <a:endParaRPr lang="en-GB" sz="4000" dirty="0"/>
          </a:p>
          <a:p>
            <a:pPr marL="0" indent="0" algn="ctr">
              <a:buNone/>
            </a:pPr>
            <a:r>
              <a:rPr lang="en-GB" sz="4000" dirty="0"/>
              <a:t>Samuel Huntington in </a:t>
            </a:r>
            <a:r>
              <a:rPr lang="en-GB" sz="4000" i="1" dirty="0"/>
              <a:t>Political Order in Changing Societies</a:t>
            </a:r>
            <a:r>
              <a:rPr lang="en-GB" sz="4000" dirty="0"/>
              <a:t>:</a:t>
            </a:r>
          </a:p>
          <a:p>
            <a:pPr marL="0" indent="0" algn="ctr">
              <a:buNone/>
            </a:pPr>
            <a:r>
              <a:rPr lang="en-GB" sz="4000" dirty="0"/>
              <a:t>Before there can be democracy, there must be basic social order. </a:t>
            </a:r>
          </a:p>
        </p:txBody>
      </p:sp>
    </p:spTree>
    <p:extLst>
      <p:ext uri="{BB962C8B-B14F-4D97-AF65-F5344CB8AC3E}">
        <p14:creationId xmlns:p14="http://schemas.microsoft.com/office/powerpoint/2010/main" val="1908064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4954-99D9-8BA6-BD1F-11EB1805D2B9}"/>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A51D71A8-5E27-944E-B234-218DC4A6265F}"/>
              </a:ext>
            </a:extLst>
          </p:cNvPr>
          <p:cNvSpPr>
            <a:spLocks noGrp="1"/>
          </p:cNvSpPr>
          <p:nvPr>
            <p:ph idx="1"/>
          </p:nvPr>
        </p:nvSpPr>
        <p:spPr/>
        <p:txBody>
          <a:bodyPr/>
          <a:lstStyle/>
          <a:p>
            <a:r>
              <a:rPr lang="en-GB" dirty="0"/>
              <a:t>In the beginning, there were band-level societies: the hunters and gatherers	(first 40,000 years)</a:t>
            </a:r>
          </a:p>
          <a:p>
            <a:pPr marL="0" indent="0">
              <a:buNone/>
            </a:pPr>
            <a:endParaRPr lang="en-GB" dirty="0"/>
          </a:p>
          <a:p>
            <a:pPr marL="0" marR="0" indent="0">
              <a:lnSpc>
                <a:spcPct val="107000"/>
              </a:lnSpc>
              <a:spcBef>
                <a:spcPts val="0"/>
              </a:spcBef>
              <a:spcAft>
                <a:spcPts val="800"/>
              </a:spcAft>
              <a:buNone/>
            </a:pPr>
            <a:r>
              <a:rPr lang="en-GB" dirty="0"/>
              <a:t>	-</a:t>
            </a:r>
            <a:r>
              <a:rPr lang="en-GB" kern="100" dirty="0">
                <a:effectLst/>
                <a:latin typeface="Aptos" panose="020B0004020202020204" pitchFamily="34" charset="0"/>
                <a:ea typeface="Aptos" panose="020B0004020202020204" pitchFamily="34" charset="0"/>
                <a:cs typeface="Times New Roman" panose="02020603050405020304" pitchFamily="18" charset="0"/>
              </a:rPr>
              <a:t>highly egalitarian </a:t>
            </a: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-built around nuclear families</a:t>
            </a: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-no central source of authority </a:t>
            </a: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-no third-party reinforcement of rules </a:t>
            </a: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 no permanent leadership, no hierarchy </a:t>
            </a:r>
          </a:p>
          <a:p>
            <a:pPr marL="0" indent="0">
              <a:buNone/>
            </a:pPr>
            <a:endParaRPr lang="en-GB" dirty="0"/>
          </a:p>
        </p:txBody>
      </p:sp>
    </p:spTree>
    <p:extLst>
      <p:ext uri="{BB962C8B-B14F-4D97-AF65-F5344CB8AC3E}">
        <p14:creationId xmlns:p14="http://schemas.microsoft.com/office/powerpoint/2010/main" val="2223879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E6CFE-1DEB-FF75-A27C-5A6004148076}"/>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E6188555-E529-0DC8-DF75-6439086017A6}"/>
              </a:ext>
            </a:extLst>
          </p:cNvPr>
          <p:cNvSpPr>
            <a:spLocks noGrp="1"/>
          </p:cNvSpPr>
          <p:nvPr>
            <p:ph idx="1"/>
          </p:nvPr>
        </p:nvSpPr>
        <p:spPr/>
        <p:txBody>
          <a:bodyPr>
            <a:normAutofit fontScale="25000" lnSpcReduction="20000"/>
          </a:bodyPr>
          <a:lstStyle/>
          <a:p>
            <a:r>
              <a:rPr lang="en-GB" sz="9600" dirty="0"/>
              <a:t>10,000 years ago, tribal societies emerged with the development of agriculture</a:t>
            </a:r>
          </a:p>
          <a:p>
            <a:pPr marL="0" marR="0" indent="0">
              <a:lnSpc>
                <a:spcPct val="107000"/>
              </a:lnSpc>
              <a:spcBef>
                <a:spcPts val="0"/>
              </a:spcBef>
              <a:spcAft>
                <a:spcPts val="800"/>
              </a:spcAft>
              <a:buNone/>
            </a:pPr>
            <a:r>
              <a:rPr lang="en-GB" sz="5800" dirty="0"/>
              <a:t>	</a:t>
            </a:r>
            <a:r>
              <a:rPr lang="en-GB" sz="7200" dirty="0"/>
              <a:t>-</a:t>
            </a:r>
            <a:r>
              <a:rPr lang="en-GB" sz="7200" kern="100" dirty="0">
                <a:effectLst/>
                <a:latin typeface="Aptos" panose="020B0004020202020204" pitchFamily="34" charset="0"/>
                <a:ea typeface="Aptos" panose="020B0004020202020204" pitchFamily="34" charset="0"/>
                <a:cs typeface="Times New Roman" panose="02020603050405020304" pitchFamily="18" charset="0"/>
              </a:rPr>
              <a:t>built around principle of common descent </a:t>
            </a:r>
          </a:p>
          <a:p>
            <a:pPr marL="68580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-most basic unit: lineage- group of individuals who trace their descent to a common ancestor</a:t>
            </a:r>
          </a:p>
          <a:p>
            <a:pPr marL="0"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-maintained on the basis of certain religious beliefs </a:t>
            </a:r>
          </a:p>
          <a:p>
            <a:pPr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-not natural or default forms of social organization, could be broken down by introduction of new 	set of religious beliefs such as Christianity in Europe. </a:t>
            </a:r>
          </a:p>
          <a:p>
            <a:pPr marL="0"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-weak central source of authority</a:t>
            </a:r>
          </a:p>
          <a:p>
            <a:pPr marL="0"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-highly egalitarian</a:t>
            </a:r>
          </a:p>
          <a:p>
            <a:pPr marL="0"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-no third-party enforcement of laws</a:t>
            </a:r>
          </a:p>
          <a:p>
            <a:pPr marL="0"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-property owned by lineages or kin groups </a:t>
            </a:r>
          </a:p>
          <a:p>
            <a:pPr marR="0" indent="0">
              <a:lnSpc>
                <a:spcPct val="107000"/>
              </a:lnSpc>
              <a:spcBef>
                <a:spcPts val="0"/>
              </a:spcBef>
              <a:spcAft>
                <a:spcPts val="800"/>
              </a:spcAft>
              <a:buNone/>
            </a:pPr>
            <a:r>
              <a:rPr lang="en-GB" sz="7200" kern="100" dirty="0">
                <a:effectLst/>
                <a:latin typeface="Aptos" panose="020B0004020202020204" pitchFamily="34" charset="0"/>
                <a:ea typeface="Aptos" panose="020B0004020202020204" pitchFamily="34" charset="0"/>
                <a:cs typeface="Times New Roman" panose="02020603050405020304" pitchFamily="18" charset="0"/>
              </a:rPr>
              <a:t>	-organizational flexibility- able to mobilize quickly via the coming together of associated 	lineages</a:t>
            </a:r>
          </a:p>
          <a:p>
            <a:pPr marL="457200" lvl="1" indent="0">
              <a:buNone/>
            </a:pPr>
            <a:endParaRPr lang="en-GB" dirty="0"/>
          </a:p>
        </p:txBody>
      </p:sp>
    </p:spTree>
    <p:extLst>
      <p:ext uri="{BB962C8B-B14F-4D97-AF65-F5344CB8AC3E}">
        <p14:creationId xmlns:p14="http://schemas.microsoft.com/office/powerpoint/2010/main" val="1873205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A6896-4719-F568-C22B-14EBA2E0399C}"/>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FB9070F5-DE98-90A8-707A-17A89DF03ED1}"/>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Factors in the formation of the first states:</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-availability of agricultural surpluses and technology to support them</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-certain level of population density</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-physical bounding of territories by natural obstructions such as</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mountains, deserts, waterways</a:t>
            </a:r>
          </a:p>
          <a:p>
            <a:endParaRPr lang="en-GB" dirty="0"/>
          </a:p>
        </p:txBody>
      </p:sp>
    </p:spTree>
    <p:extLst>
      <p:ext uri="{BB962C8B-B14F-4D97-AF65-F5344CB8AC3E}">
        <p14:creationId xmlns:p14="http://schemas.microsoft.com/office/powerpoint/2010/main" val="1913305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D263-02D3-92E9-A014-5756DBB08676}"/>
              </a:ext>
            </a:extLst>
          </p:cNvPr>
          <p:cNvSpPr>
            <a:spLocks noGrp="1"/>
          </p:cNvSpPr>
          <p:nvPr>
            <p:ph type="title"/>
          </p:nvPr>
        </p:nvSpPr>
        <p:spPr/>
        <p:txBody>
          <a:bodyPr/>
          <a:lstStyle/>
          <a:p>
            <a:pPr algn="ctr"/>
            <a:r>
              <a:rPr lang="en-GB" dirty="0"/>
              <a:t>The State</a:t>
            </a:r>
          </a:p>
        </p:txBody>
      </p:sp>
      <p:sp>
        <p:nvSpPr>
          <p:cNvPr id="3" name="Content Placeholder 2">
            <a:extLst>
              <a:ext uri="{FF2B5EF4-FFF2-40B4-BE49-F238E27FC236}">
                <a16:creationId xmlns:a16="http://schemas.microsoft.com/office/drawing/2014/main" id="{332A7835-E0F4-039A-9797-FA9F9B6AFB80}"/>
              </a:ext>
            </a:extLst>
          </p:cNvPr>
          <p:cNvSpPr>
            <a:spLocks noGrp="1"/>
          </p:cNvSpPr>
          <p:nvPr>
            <p:ph idx="1"/>
          </p:nvPr>
        </p:nvSpPr>
        <p:spPr/>
        <p:txBody>
          <a:bodyPr>
            <a:normAutofit lnSpcReduction="10000"/>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State as an institution: “ A single, central source of authority that exercises a legitimate monopoly of force over a defined territory”</a:t>
            </a:r>
          </a:p>
          <a:p>
            <a:pPr marL="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-centralized source of authority</a:t>
            </a:r>
          </a:p>
          <a:p>
            <a:pPr marL="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-hierarchical</a:t>
            </a:r>
          </a:p>
          <a:p>
            <a:pPr marL="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-backed by a monopoly of the legitimate means of coercion like police or army</a:t>
            </a:r>
          </a:p>
          <a:p>
            <a:pPr marL="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-authority of the state is territorial rather than kinship based</a:t>
            </a:r>
          </a:p>
          <a:p>
            <a:pPr marL="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-higher levels of social inequality than kinship-based band/tribal level societies </a:t>
            </a:r>
          </a:p>
          <a:p>
            <a:pPr marL="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-slavery and serfdom expanded under states whereas non-existent in tribes</a:t>
            </a:r>
          </a:p>
          <a:p>
            <a:pPr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-can be legitimized by much more elaborate forms of religious belief, with a priestly 	class that can hold power directly (theocracy), controlled by secular ruler, or share 	power with ruler</a:t>
            </a:r>
          </a:p>
          <a:p>
            <a:endParaRPr lang="en-GB" dirty="0"/>
          </a:p>
        </p:txBody>
      </p:sp>
    </p:spTree>
    <p:extLst>
      <p:ext uri="{BB962C8B-B14F-4D97-AF65-F5344CB8AC3E}">
        <p14:creationId xmlns:p14="http://schemas.microsoft.com/office/powerpoint/2010/main" val="2218884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83366-A45C-756B-8C39-277911D56770}"/>
              </a:ext>
            </a:extLst>
          </p:cNvPr>
          <p:cNvSpPr>
            <a:spLocks noGrp="1"/>
          </p:cNvSpPr>
          <p:nvPr>
            <p:ph type="title"/>
          </p:nvPr>
        </p:nvSpPr>
        <p:spPr/>
        <p:txBody>
          <a:bodyPr/>
          <a:lstStyle/>
          <a:p>
            <a:pPr algn="ctr"/>
            <a:r>
              <a:rPr lang="en-GB" dirty="0"/>
              <a:t>The State</a:t>
            </a:r>
          </a:p>
        </p:txBody>
      </p:sp>
      <p:sp>
        <p:nvSpPr>
          <p:cNvPr id="3" name="Content Placeholder 2">
            <a:extLst>
              <a:ext uri="{FF2B5EF4-FFF2-40B4-BE49-F238E27FC236}">
                <a16:creationId xmlns:a16="http://schemas.microsoft.com/office/drawing/2014/main" id="{81FAFBFC-E12F-D229-FD33-99BE8A33B64A}"/>
              </a:ext>
            </a:extLst>
          </p:cNvPr>
          <p:cNvSpPr>
            <a:spLocks noGrp="1"/>
          </p:cNvSpPr>
          <p:nvPr>
            <p:ph idx="1"/>
          </p:nvPr>
        </p:nvSpPr>
        <p:spPr/>
        <p:txBody>
          <a:bodyPr/>
          <a:lstStyle/>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Two types of states:</a:t>
            </a:r>
          </a:p>
          <a:p>
            <a:pPr marL="342900" marR="0" lvl="0" indent="-342900">
              <a:lnSpc>
                <a:spcPct val="107000"/>
              </a:lnSpc>
              <a:spcBef>
                <a:spcPts val="0"/>
              </a:spcBef>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“patrimonial”: </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-state is the personal property of the ruler, and state administration is an extension of the ruler’s household </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-still exhibit natural human sociability, preference of family and friends</a:t>
            </a: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“modern”: </a:t>
            </a:r>
          </a:p>
          <a:p>
            <a:pPr marL="0" marR="0" indent="0">
              <a:lnSpc>
                <a:spcPct val="107000"/>
              </a:lnSpc>
              <a:spcBef>
                <a:spcPts val="0"/>
              </a:spcBef>
              <a:spcAft>
                <a:spcPts val="800"/>
              </a:spcAft>
              <a:buNone/>
            </a:pP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emphasize impersonal  relations between a citizen and a ruler </a:t>
            </a:r>
          </a:p>
          <a:p>
            <a:pPr marL="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-not dependent on personal ties but on citizenship status</a:t>
            </a:r>
          </a:p>
          <a:p>
            <a:pPr marL="685800"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-state administration does not depend on family and friends but recruitment to administrative 	positions based on merit, education, and technical knowledge</a:t>
            </a:r>
          </a:p>
          <a:p>
            <a:endParaRPr lang="en-GB" dirty="0"/>
          </a:p>
        </p:txBody>
      </p:sp>
    </p:spTree>
    <p:extLst>
      <p:ext uri="{BB962C8B-B14F-4D97-AF65-F5344CB8AC3E}">
        <p14:creationId xmlns:p14="http://schemas.microsoft.com/office/powerpoint/2010/main" val="2177963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FDAEA-70D4-8180-7930-DF82AF5D1593}"/>
              </a:ext>
            </a:extLst>
          </p:cNvPr>
          <p:cNvSpPr>
            <a:spLocks noGrp="1"/>
          </p:cNvSpPr>
          <p:nvPr>
            <p:ph type="title"/>
          </p:nvPr>
        </p:nvSpPr>
        <p:spPr/>
        <p:txBody>
          <a:bodyPr/>
          <a:lstStyle/>
          <a:p>
            <a:pPr algn="ctr"/>
            <a:r>
              <a:rPr lang="en-GB" dirty="0"/>
              <a:t>The State</a:t>
            </a:r>
          </a:p>
        </p:txBody>
      </p:sp>
      <p:sp>
        <p:nvSpPr>
          <p:cNvPr id="3" name="Content Placeholder 2">
            <a:extLst>
              <a:ext uri="{FF2B5EF4-FFF2-40B4-BE49-F238E27FC236}">
                <a16:creationId xmlns:a16="http://schemas.microsoft.com/office/drawing/2014/main" id="{B6EA58AE-4C0C-FC52-02B6-A45037C2BF8A}"/>
              </a:ext>
            </a:extLst>
          </p:cNvPr>
          <p:cNvSpPr>
            <a:spLocks noGrp="1"/>
          </p:cNvSpPr>
          <p:nvPr>
            <p:ph idx="1"/>
          </p:nvPr>
        </p:nvSpPr>
        <p:spPr/>
        <p:txBody>
          <a:bodyPr>
            <a:normAutofit fontScale="92500" lnSpcReduction="10000"/>
          </a:bodyPr>
          <a:lstStyle/>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Factors involved in the formation of the modern state:</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-intense prolonged military competition </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-military struggle created incentives: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-to tax population </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-to create administrative hierarchies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-to create armies	 </a:t>
            </a:r>
          </a:p>
          <a:p>
            <a:pPr marL="2514600" lvl="2"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-to establish merit and competence rather than personal ties 	as basis for recruitment and promotion</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the words of sociologist Charles Tilly: “War made the state and the state made war.”</a:t>
            </a:r>
          </a:p>
          <a:p>
            <a:endParaRPr lang="en-GB" dirty="0"/>
          </a:p>
        </p:txBody>
      </p:sp>
    </p:spTree>
    <p:extLst>
      <p:ext uri="{BB962C8B-B14F-4D97-AF65-F5344CB8AC3E}">
        <p14:creationId xmlns:p14="http://schemas.microsoft.com/office/powerpoint/2010/main" val="3603309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DC62-12B1-EE54-6B30-8DB17FC9B5BC}"/>
              </a:ext>
            </a:extLst>
          </p:cNvPr>
          <p:cNvSpPr>
            <a:spLocks noGrp="1"/>
          </p:cNvSpPr>
          <p:nvPr>
            <p:ph type="title"/>
          </p:nvPr>
        </p:nvSpPr>
        <p:spPr/>
        <p:txBody>
          <a:bodyPr/>
          <a:lstStyle/>
          <a:p>
            <a:pPr algn="ctr"/>
            <a:r>
              <a:rPr lang="en-GB" dirty="0"/>
              <a:t>Feudalism in medieval Europe: </a:t>
            </a:r>
            <a:br>
              <a:rPr lang="en-GB" dirty="0"/>
            </a:br>
            <a:r>
              <a:rPr lang="en-GB" dirty="0"/>
              <a:t>Bridge between tribal societies and the State</a:t>
            </a:r>
          </a:p>
        </p:txBody>
      </p:sp>
      <p:sp>
        <p:nvSpPr>
          <p:cNvPr id="3" name="Content Placeholder 2">
            <a:extLst>
              <a:ext uri="{FF2B5EF4-FFF2-40B4-BE49-F238E27FC236}">
                <a16:creationId xmlns:a16="http://schemas.microsoft.com/office/drawing/2014/main" id="{CEC528D8-277F-C03F-235D-B206AFC8A0A0}"/>
              </a:ext>
            </a:extLst>
          </p:cNvPr>
          <p:cNvSpPr>
            <a:spLocks noGrp="1"/>
          </p:cNvSpPr>
          <p:nvPr>
            <p:ph idx="1"/>
          </p:nvPr>
        </p:nvSpPr>
        <p:spPr/>
        <p:txBody>
          <a:bodyPr/>
          <a:lstStyle/>
          <a:p>
            <a:pPr marL="4572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Feudal relationship of vassalage</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-voluntary between stronger and weaker individual</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-legal obligations on both sides</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-formalized highly unequal and hierarchical society </a:t>
            </a:r>
          </a:p>
          <a:p>
            <a:pPr marL="68580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-set precedence for individualism (contracts entered into between 	individuals) and legal personhood</a:t>
            </a:r>
          </a:p>
          <a:p>
            <a:pPr marL="68580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-feudal institutions provide for local security, administration of justice, 	organization of economic life</a:t>
            </a:r>
          </a:p>
          <a:p>
            <a:endParaRPr lang="en-GB" dirty="0"/>
          </a:p>
        </p:txBody>
      </p:sp>
    </p:spTree>
    <p:extLst>
      <p:ext uri="{BB962C8B-B14F-4D97-AF65-F5344CB8AC3E}">
        <p14:creationId xmlns:p14="http://schemas.microsoft.com/office/powerpoint/2010/main" val="3097589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CCC9-0C5B-920C-5D66-BBE9A7AC68F8}"/>
              </a:ext>
            </a:extLst>
          </p:cNvPr>
          <p:cNvSpPr>
            <a:spLocks noGrp="1"/>
          </p:cNvSpPr>
          <p:nvPr>
            <p:ph type="title"/>
          </p:nvPr>
        </p:nvSpPr>
        <p:spPr/>
        <p:txBody>
          <a:bodyPr/>
          <a:lstStyle/>
          <a:p>
            <a:pPr algn="ctr"/>
            <a:r>
              <a:rPr lang="en-GB" dirty="0"/>
              <a:t>The Rule of Law</a:t>
            </a:r>
          </a:p>
        </p:txBody>
      </p:sp>
      <p:sp>
        <p:nvSpPr>
          <p:cNvPr id="3" name="Content Placeholder 2">
            <a:extLst>
              <a:ext uri="{FF2B5EF4-FFF2-40B4-BE49-F238E27FC236}">
                <a16:creationId xmlns:a16="http://schemas.microsoft.com/office/drawing/2014/main" id="{9C9AFE95-9F39-F975-D544-AFD026EA42D8}"/>
              </a:ext>
            </a:extLst>
          </p:cNvPr>
          <p:cNvSpPr>
            <a:spLocks noGrp="1"/>
          </p:cNvSpPr>
          <p:nvPr>
            <p:ph idx="1"/>
          </p:nvPr>
        </p:nvSpPr>
        <p:spPr/>
        <p:txBody>
          <a:bodyPr/>
          <a:lstStyle/>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rule of law in its deepest sense means that there is a social consensus within a society that its laws are just and that they pre-exist and should constrain the behaviour of whoever happens to be the ruler at a given time.” (262)</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-set of rules of behaviour, reflecting a broad consensus within the society, that is 	binding even on the most politically powerful actors in a given society </a:t>
            </a:r>
          </a:p>
          <a:p>
            <a:pPr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-rule of law should be distinguished from rule by law, in which laws are issued by the 	ruler but not binding on the ruler </a:t>
            </a:r>
          </a:p>
          <a:p>
            <a:pPr marL="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-has its origins in religion </a:t>
            </a:r>
          </a:p>
          <a:p>
            <a:pPr marL="685800" marR="0"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-Religious institutions in many cultures interpreted sacred texts, giving them moral 	authority over the rest of society</a:t>
            </a:r>
          </a:p>
          <a:p>
            <a:endParaRPr lang="en-GB" dirty="0"/>
          </a:p>
        </p:txBody>
      </p:sp>
    </p:spTree>
    <p:extLst>
      <p:ext uri="{BB962C8B-B14F-4D97-AF65-F5344CB8AC3E}">
        <p14:creationId xmlns:p14="http://schemas.microsoft.com/office/powerpoint/2010/main" val="314806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DDA1-DDF5-BDA5-0170-A6CAC7653B44}"/>
              </a:ext>
            </a:extLst>
          </p:cNvPr>
          <p:cNvSpPr>
            <a:spLocks noGrp="1"/>
          </p:cNvSpPr>
          <p:nvPr>
            <p:ph type="title"/>
          </p:nvPr>
        </p:nvSpPr>
        <p:spPr/>
        <p:txBody>
          <a:bodyPr/>
          <a:lstStyle/>
          <a:p>
            <a:pPr algn="ctr"/>
            <a:r>
              <a:rPr lang="en-GB" dirty="0"/>
              <a:t>The Common Law in the early English state</a:t>
            </a:r>
          </a:p>
        </p:txBody>
      </p:sp>
      <p:sp>
        <p:nvSpPr>
          <p:cNvPr id="3" name="Content Placeholder 2">
            <a:extLst>
              <a:ext uri="{FF2B5EF4-FFF2-40B4-BE49-F238E27FC236}">
                <a16:creationId xmlns:a16="http://schemas.microsoft.com/office/drawing/2014/main" id="{25FB870C-27AF-8D12-FD0D-A0BBE231ED1F}"/>
              </a:ext>
            </a:extLst>
          </p:cNvPr>
          <p:cNvSpPr>
            <a:spLocks noGrp="1"/>
          </p:cNvSpPr>
          <p:nvPr>
            <p:ph idx="1"/>
          </p:nvPr>
        </p:nvSpPr>
        <p:spPr/>
        <p:txBody>
          <a:bodyPr/>
          <a:lstStyle/>
          <a:p>
            <a:pPr marL="0" indent="0" algn="ctr">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custom of the king’s court is the custom of England, and becomes the Common Law. As to local customs, the king’s justices will in general phrases express their respect for them. We see no signs of any consciously conceived desire to root them out. None the less, if they are not being destroyed, their further growth is checked. Especially in all matters of procedure, the king’s court, which is now obtaining a thorough control over all other courts, is apt to treat its own as the only just rules.”  </a:t>
            </a:r>
          </a:p>
          <a:p>
            <a:pPr marL="0" indent="0">
              <a:buNone/>
            </a:pPr>
            <a:endParaRPr lang="en-GB" dirty="0"/>
          </a:p>
        </p:txBody>
      </p:sp>
    </p:spTree>
    <p:extLst>
      <p:ext uri="{BB962C8B-B14F-4D97-AF65-F5344CB8AC3E}">
        <p14:creationId xmlns:p14="http://schemas.microsoft.com/office/powerpoint/2010/main" val="1237844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FF0C-620A-8E5F-A828-095E007D66D4}"/>
              </a:ext>
            </a:extLst>
          </p:cNvPr>
          <p:cNvSpPr>
            <a:spLocks noGrp="1"/>
          </p:cNvSpPr>
          <p:nvPr>
            <p:ph type="title"/>
          </p:nvPr>
        </p:nvSpPr>
        <p:spPr/>
        <p:txBody>
          <a:bodyPr/>
          <a:lstStyle/>
          <a:p>
            <a:r>
              <a:rPr lang="en-GB" dirty="0"/>
              <a:t>The Common Law in the early English state</a:t>
            </a:r>
          </a:p>
        </p:txBody>
      </p:sp>
      <p:sp>
        <p:nvSpPr>
          <p:cNvPr id="3" name="Content Placeholder 2">
            <a:extLst>
              <a:ext uri="{FF2B5EF4-FFF2-40B4-BE49-F238E27FC236}">
                <a16:creationId xmlns:a16="http://schemas.microsoft.com/office/drawing/2014/main" id="{FE60C1CC-94EA-3DCB-9066-D19EE689D3B1}"/>
              </a:ext>
            </a:extLst>
          </p:cNvPr>
          <p:cNvSpPr>
            <a:spLocks noGrp="1"/>
          </p:cNvSpPr>
          <p:nvPr>
            <p:ph idx="1"/>
          </p:nvPr>
        </p:nvSpPr>
        <p:spPr/>
        <p:txBody>
          <a:bodyPr>
            <a:normAutofit fontScale="77500" lnSpcReduction="20000"/>
          </a:bodyPr>
          <a:lstStyle/>
          <a:p>
            <a:pPr marL="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king’s court was preferable to local seigneurial courts for a few reasons:</a:t>
            </a:r>
          </a:p>
          <a:p>
            <a:pPr marL="68580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-perceived as more impartial, less ties to local litigants than local 	courts, better able to enforce decisions</a:t>
            </a:r>
          </a:p>
          <a:p>
            <a:pPr marL="0" marR="0" indent="0">
              <a:lnSpc>
                <a:spcPct val="107000"/>
              </a:lnSpc>
              <a:spcBef>
                <a:spcPts val="0"/>
              </a:spcBef>
              <a:spcAft>
                <a:spcPts val="800"/>
              </a:spcAft>
              <a:buNone/>
            </a:pP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-procedural advantages: ability to compel citizens to serve on juries </a:t>
            </a:r>
          </a:p>
          <a:p>
            <a:pPr marL="68580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-benefited from economies of scale and scope; required manpower, 	expertise, and education</a:t>
            </a:r>
          </a:p>
          <a:p>
            <a:pPr marL="685800"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	-established compilations of customary rules and precedents</a:t>
            </a:r>
          </a:p>
          <a:p>
            <a:pPr marL="685800" marR="0" indent="0">
              <a:lnSpc>
                <a:spcPct val="107000"/>
              </a:lnSpc>
              <a:spcBef>
                <a:spcPts val="0"/>
              </a:spcBef>
              <a:spcAft>
                <a:spcPts val="800"/>
              </a:spcAft>
              <a:buNone/>
            </a:pP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-increasing number of legal specialists who were then appointed as 	judges </a:t>
            </a:r>
          </a:p>
          <a:p>
            <a:endParaRPr lang="en-GB" dirty="0"/>
          </a:p>
        </p:txBody>
      </p:sp>
    </p:spTree>
    <p:extLst>
      <p:ext uri="{BB962C8B-B14F-4D97-AF65-F5344CB8AC3E}">
        <p14:creationId xmlns:p14="http://schemas.microsoft.com/office/powerpoint/2010/main" val="958912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ABF2-B83F-1852-F8DB-798B52DE7D4D}"/>
              </a:ext>
            </a:extLst>
          </p:cNvPr>
          <p:cNvSpPr>
            <a:spLocks noGrp="1"/>
          </p:cNvSpPr>
          <p:nvPr>
            <p:ph type="title"/>
          </p:nvPr>
        </p:nvSpPr>
        <p:spPr/>
        <p:txBody>
          <a:bodyPr/>
          <a:lstStyle/>
          <a:p>
            <a:pPr algn="ctr"/>
            <a:r>
              <a:rPr lang="en-GB" dirty="0"/>
              <a:t>Institutions of Accountability</a:t>
            </a:r>
          </a:p>
        </p:txBody>
      </p:sp>
      <p:sp>
        <p:nvSpPr>
          <p:cNvPr id="3" name="Content Placeholder 2">
            <a:extLst>
              <a:ext uri="{FF2B5EF4-FFF2-40B4-BE49-F238E27FC236}">
                <a16:creationId xmlns:a16="http://schemas.microsoft.com/office/drawing/2014/main" id="{98152313-1371-BF98-77F4-DA9416381191}"/>
              </a:ext>
            </a:extLst>
          </p:cNvPr>
          <p:cNvSpPr>
            <a:spLocks noGrp="1"/>
          </p:cNvSpPr>
          <p:nvPr>
            <p:ph idx="1"/>
          </p:nvPr>
        </p:nvSpPr>
        <p:spPr/>
        <p:txBody>
          <a:bodyPr>
            <a:normAutofit/>
          </a:bodyPr>
          <a:lstStyle/>
          <a:p>
            <a:pPr marL="0" marR="0">
              <a:lnSpc>
                <a:spcPct val="107000"/>
              </a:lnSpc>
              <a:spcBef>
                <a:spcPts val="0"/>
              </a:spcBef>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Accountability refers to the government being responsive to the interests of the whole society- Aristotle called the common good- rather to its own narrow self-interest</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-procedural accountability: governments agree to submit itself to certain mechanisms to limit its power. Such procedures help ensure leaders are responsive to the public. In the modern era, the dominant form of procedural accountability is periodic free and fair multiparty elections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-vertical accountability: elections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-horizontal accountability: judicial and checks on executive power</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-diagonal accountability: media and civil society 	</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-substantive accountability: rulers responding to broader society without necessarily having procedural accountability; unelected governments can have differing degrees of responsiveness to public needs</a:t>
            </a:r>
          </a:p>
          <a:p>
            <a:pPr marR="0" indent="0">
              <a:lnSpc>
                <a:spcPct val="107000"/>
              </a:lnSpc>
              <a:spcBef>
                <a:spcPts val="0"/>
              </a:spcBef>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-procedural accountability can be closely connected to substantive accountability, but good procedural accountability does not necessarily translate into substantive accountability </a:t>
            </a:r>
          </a:p>
          <a:p>
            <a:endParaRPr lang="en-GB" dirty="0"/>
          </a:p>
        </p:txBody>
      </p:sp>
    </p:spTree>
    <p:extLst>
      <p:ext uri="{BB962C8B-B14F-4D97-AF65-F5344CB8AC3E}">
        <p14:creationId xmlns:p14="http://schemas.microsoft.com/office/powerpoint/2010/main" val="1831416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2CB3F-44C7-7BA3-205F-65FDDE25B24A}"/>
              </a:ext>
            </a:extLst>
          </p:cNvPr>
          <p:cNvSpPr>
            <a:spLocks noGrp="1"/>
          </p:cNvSpPr>
          <p:nvPr>
            <p:ph type="title"/>
          </p:nvPr>
        </p:nvSpPr>
        <p:spPr/>
        <p:txBody>
          <a:bodyPr/>
          <a:lstStyle/>
          <a:p>
            <a:pPr algn="ctr"/>
            <a:r>
              <a:rPr lang="en-GB" dirty="0"/>
              <a:t>The Declaration of Independence</a:t>
            </a:r>
          </a:p>
        </p:txBody>
      </p:sp>
      <p:sp>
        <p:nvSpPr>
          <p:cNvPr id="3" name="Content Placeholder 2">
            <a:extLst>
              <a:ext uri="{FF2B5EF4-FFF2-40B4-BE49-F238E27FC236}">
                <a16:creationId xmlns:a16="http://schemas.microsoft.com/office/drawing/2014/main" id="{3008DD66-49C6-F05E-B571-79F71DEF441C}"/>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“We hold these Truths to be self-evident, that all Men are created equal, that they are endowed by their Creator with certain inalienable Rights, that among these are Life, Liberty, and the Pursuit of Happiness—that to secure these Rights, Governments are instituted among Men, deriving their just Powers from the Consent of the Governed, that whenever any Form of Government becomes destructive of those Ends, it is the Right of the People to alter or abolish it, and to institute new Government, laying its Foundation on such Principles, and organizing its Powers in such Form, as to them shall seem most likely to effect their Safety and Happiness.” </a:t>
            </a:r>
          </a:p>
          <a:p>
            <a:endParaRPr lang="en-GB" dirty="0"/>
          </a:p>
        </p:txBody>
      </p:sp>
    </p:spTree>
    <p:extLst>
      <p:ext uri="{BB962C8B-B14F-4D97-AF65-F5344CB8AC3E}">
        <p14:creationId xmlns:p14="http://schemas.microsoft.com/office/powerpoint/2010/main" val="3653982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5A52E-B964-ECCD-D59D-8CD53AC5741D}"/>
              </a:ext>
            </a:extLst>
          </p:cNvPr>
          <p:cNvSpPr>
            <a:spLocks noGrp="1"/>
          </p:cNvSpPr>
          <p:nvPr>
            <p:ph type="title"/>
          </p:nvPr>
        </p:nvSpPr>
        <p:spPr/>
        <p:txBody>
          <a:bodyPr/>
          <a:lstStyle/>
          <a:p>
            <a:pPr algn="ctr"/>
            <a:r>
              <a:rPr lang="en-GB" dirty="0"/>
              <a:t>The Preamble to the US Constitution</a:t>
            </a:r>
          </a:p>
        </p:txBody>
      </p:sp>
      <p:sp>
        <p:nvSpPr>
          <p:cNvPr id="3" name="Content Placeholder 2">
            <a:extLst>
              <a:ext uri="{FF2B5EF4-FFF2-40B4-BE49-F238E27FC236}">
                <a16:creationId xmlns:a16="http://schemas.microsoft.com/office/drawing/2014/main" id="{B71CBD77-CC66-C58D-3023-FBADE54F5C02}"/>
              </a:ext>
            </a:extLst>
          </p:cNvPr>
          <p:cNvSpPr>
            <a:spLocks noGrp="1"/>
          </p:cNvSpPr>
          <p:nvPr>
            <p:ph idx="1"/>
          </p:nvPr>
        </p:nvSpPr>
        <p:spPr/>
        <p:txBody>
          <a:bodyPr/>
          <a:lstStyle/>
          <a:p>
            <a:pPr marL="0" indent="0" algn="ctr">
              <a:buNone/>
            </a:pPr>
            <a:r>
              <a:rPr lang="en-GB" sz="3600" kern="100" dirty="0">
                <a:solidFill>
                  <a:srgbClr val="333333"/>
                </a:solidFill>
                <a:effectLst/>
                <a:latin typeface="Aptos" panose="020B0004020202020204" pitchFamily="34" charset="0"/>
                <a:ea typeface="Aptos" panose="020B0004020202020204" pitchFamily="34" charset="0"/>
                <a:cs typeface="Open Sans" panose="020B0606030504020204" pitchFamily="34" charset="0"/>
              </a:rPr>
              <a:t>“We the People of the United States, in Order to form a more perfect Union, establish justice, insure domestic </a:t>
            </a:r>
            <a:r>
              <a:rPr lang="en-GB" sz="3600" kern="100" dirty="0" err="1">
                <a:solidFill>
                  <a:srgbClr val="333333"/>
                </a:solidFill>
                <a:effectLst/>
                <a:latin typeface="Aptos" panose="020B0004020202020204" pitchFamily="34" charset="0"/>
                <a:ea typeface="Aptos" panose="020B0004020202020204" pitchFamily="34" charset="0"/>
                <a:cs typeface="Open Sans" panose="020B0606030504020204" pitchFamily="34" charset="0"/>
              </a:rPr>
              <a:t>Tranquility</a:t>
            </a:r>
            <a:r>
              <a:rPr lang="en-GB" sz="3600" kern="100" dirty="0">
                <a:solidFill>
                  <a:srgbClr val="333333"/>
                </a:solidFill>
                <a:effectLst/>
                <a:latin typeface="Aptos" panose="020B0004020202020204" pitchFamily="34" charset="0"/>
                <a:ea typeface="Aptos" panose="020B0004020202020204" pitchFamily="34" charset="0"/>
                <a:cs typeface="Open Sans" panose="020B0606030504020204" pitchFamily="34" charset="0"/>
              </a:rPr>
              <a:t>, provide for the common </a:t>
            </a:r>
            <a:r>
              <a:rPr lang="en-GB" sz="3600" kern="100" dirty="0" err="1">
                <a:solidFill>
                  <a:srgbClr val="333333"/>
                </a:solidFill>
                <a:effectLst/>
                <a:latin typeface="Aptos" panose="020B0004020202020204" pitchFamily="34" charset="0"/>
                <a:ea typeface="Aptos" panose="020B0004020202020204" pitchFamily="34" charset="0"/>
                <a:cs typeface="Open Sans" panose="020B0606030504020204" pitchFamily="34" charset="0"/>
              </a:rPr>
              <a:t>defen</a:t>
            </a:r>
            <a:r>
              <a:rPr lang="en-GB" sz="3600" kern="100" dirty="0" err="1">
                <a:solidFill>
                  <a:srgbClr val="333333"/>
                </a:solidFill>
                <a:latin typeface="Aptos" panose="020B0004020202020204" pitchFamily="34" charset="0"/>
                <a:ea typeface="Aptos" panose="020B0004020202020204" pitchFamily="34" charset="0"/>
                <a:cs typeface="Open Sans" panose="020B0606030504020204" pitchFamily="34" charset="0"/>
              </a:rPr>
              <a:t>s</a:t>
            </a:r>
            <a:r>
              <a:rPr lang="en-GB" sz="3600" kern="100" dirty="0" err="1">
                <a:solidFill>
                  <a:srgbClr val="333333"/>
                </a:solidFill>
                <a:effectLst/>
                <a:latin typeface="Aptos" panose="020B0004020202020204" pitchFamily="34" charset="0"/>
                <a:ea typeface="Aptos" panose="020B0004020202020204" pitchFamily="34" charset="0"/>
                <a:cs typeface="Open Sans" panose="020B0606030504020204" pitchFamily="34" charset="0"/>
              </a:rPr>
              <a:t>e</a:t>
            </a:r>
            <a:r>
              <a:rPr lang="en-GB" sz="3600" kern="100" dirty="0">
                <a:solidFill>
                  <a:srgbClr val="333333"/>
                </a:solidFill>
                <a:effectLst/>
                <a:latin typeface="Aptos" panose="020B0004020202020204" pitchFamily="34" charset="0"/>
                <a:ea typeface="Aptos" panose="020B0004020202020204" pitchFamily="34" charset="0"/>
                <a:cs typeface="Open Sans" panose="020B0606030504020204" pitchFamily="34" charset="0"/>
              </a:rPr>
              <a:t>, promote the general Welfare, and secure the Blessings of Liberty to ourselves and our Posterity, do ordain and establish this Constitution for the United States of America.”</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9254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909AD-9182-1EDE-38D1-CD0BF67A2479}"/>
              </a:ext>
            </a:extLst>
          </p:cNvPr>
          <p:cNvSpPr>
            <a:spLocks noGrp="1"/>
          </p:cNvSpPr>
          <p:nvPr>
            <p:ph type="title"/>
          </p:nvPr>
        </p:nvSpPr>
        <p:spPr/>
        <p:txBody>
          <a:bodyPr/>
          <a:lstStyle/>
          <a:p>
            <a:pPr algn="ctr"/>
            <a:r>
              <a:rPr lang="en-GB" dirty="0"/>
              <a:t>The State, Rule of Law, and Accountability</a:t>
            </a:r>
          </a:p>
        </p:txBody>
      </p:sp>
      <p:sp>
        <p:nvSpPr>
          <p:cNvPr id="3" name="Content Placeholder 2">
            <a:extLst>
              <a:ext uri="{FF2B5EF4-FFF2-40B4-BE49-F238E27FC236}">
                <a16:creationId xmlns:a16="http://schemas.microsoft.com/office/drawing/2014/main" id="{FDCD5CF9-637D-8286-BCFC-1908F3D6AB25}"/>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Institutions of state concentrate power, deployment of power allows: </a:t>
            </a:r>
          </a:p>
          <a:p>
            <a:pPr marL="457200"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ability to enforce laws </a:t>
            </a:r>
          </a:p>
          <a:p>
            <a:pPr marL="457200"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-keep the peace</a:t>
            </a:r>
          </a:p>
          <a:p>
            <a:pPr marL="457200"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-defend itself against outside enemies</a:t>
            </a:r>
          </a:p>
          <a:p>
            <a:pPr marL="457200" lvl="1"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-provide public goods</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On the other hand, rule of law and mechanisms of accountability constrain state power and ensure its use in a controlled and consensual manner. </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These three categories: institutions of rule of law, state, and accountability can exist in various combinations independently of one another. </a:t>
            </a:r>
          </a:p>
          <a:p>
            <a:endParaRPr lang="en-GB" dirty="0"/>
          </a:p>
        </p:txBody>
      </p:sp>
    </p:spTree>
    <p:extLst>
      <p:ext uri="{BB962C8B-B14F-4D97-AF65-F5344CB8AC3E}">
        <p14:creationId xmlns:p14="http://schemas.microsoft.com/office/powerpoint/2010/main" val="3914099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083B3-95E7-244C-01DE-319F55847236}"/>
              </a:ext>
            </a:extLst>
          </p:cNvPr>
          <p:cNvSpPr>
            <a:spLocks noGrp="1"/>
          </p:cNvSpPr>
          <p:nvPr>
            <p:ph type="title"/>
          </p:nvPr>
        </p:nvSpPr>
        <p:spPr/>
        <p:txBody>
          <a:bodyPr/>
          <a:lstStyle/>
          <a:p>
            <a:pPr algn="ctr"/>
            <a:r>
              <a:rPr lang="en-GB" dirty="0"/>
              <a:t>Comparing Political Systems</a:t>
            </a:r>
          </a:p>
        </p:txBody>
      </p:sp>
      <p:sp>
        <p:nvSpPr>
          <p:cNvPr id="3" name="Content Placeholder 2">
            <a:extLst>
              <a:ext uri="{FF2B5EF4-FFF2-40B4-BE49-F238E27FC236}">
                <a16:creationId xmlns:a16="http://schemas.microsoft.com/office/drawing/2014/main" id="{39E18044-AF23-8D58-8444-DE91D68878D4}"/>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People’s Republic of China: strong, well-developed state, weak rule of law and no democracy</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Singapore: rule of law, state, very limited democracy-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Russia: strong state, weak rule of law</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UK: strong well-developed state, strong rule of law, and strong accountability. However it is not considered a democracy because the head of state is the sovereign and is not elected</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EU: supranational political and economic union of 27 member states. It is not a country. It is more like an international organization that facilitates coordination and collaboration amongst its member states. </a:t>
            </a:r>
            <a:endParaRPr lang="en-GB" sz="2400" dirty="0"/>
          </a:p>
        </p:txBody>
      </p:sp>
    </p:spTree>
    <p:extLst>
      <p:ext uri="{BB962C8B-B14F-4D97-AF65-F5344CB8AC3E}">
        <p14:creationId xmlns:p14="http://schemas.microsoft.com/office/powerpoint/2010/main" val="572759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D86E-3370-9FDF-313B-A0CBD3A27283}"/>
              </a:ext>
            </a:extLst>
          </p:cNvPr>
          <p:cNvSpPr>
            <a:spLocks noGrp="1"/>
          </p:cNvSpPr>
          <p:nvPr>
            <p:ph type="title"/>
          </p:nvPr>
        </p:nvSpPr>
        <p:spPr/>
        <p:txBody>
          <a:bodyPr/>
          <a:lstStyle/>
          <a:p>
            <a:pPr algn="ctr"/>
            <a:r>
              <a:rPr lang="en-GB" dirty="0"/>
              <a:t>What is Democracy</a:t>
            </a:r>
          </a:p>
        </p:txBody>
      </p:sp>
      <p:sp>
        <p:nvSpPr>
          <p:cNvPr id="3" name="Content Placeholder 2">
            <a:extLst>
              <a:ext uri="{FF2B5EF4-FFF2-40B4-BE49-F238E27FC236}">
                <a16:creationId xmlns:a16="http://schemas.microsoft.com/office/drawing/2014/main" id="{69F369AF-1758-7BD9-E09A-965013A10AD6}"/>
              </a:ext>
            </a:extLst>
          </p:cNvPr>
          <p:cNvSpPr>
            <a:spLocks noGrp="1"/>
          </p:cNvSpPr>
          <p:nvPr>
            <p:ph idx="1"/>
          </p:nvPr>
        </p:nvSpPr>
        <p:spPr/>
        <p:txBody>
          <a:bodyPr>
            <a:noAutofit/>
          </a:bodyPr>
          <a:lstStyle/>
          <a:p>
            <a:r>
              <a:rPr lang="en-GB" sz="2400" dirty="0">
                <a:latin typeface="Aptos" panose="020B0004020202020204" pitchFamily="34" charset="0"/>
                <a:ea typeface="Aptos" panose="020B0004020202020204" pitchFamily="34" charset="0"/>
                <a:cs typeface="Times New Roman" panose="02020603050405020304" pitchFamily="18" charset="0"/>
              </a:rPr>
              <a:t>S</a:t>
            </a:r>
            <a:r>
              <a:rPr lang="en-GB" sz="2400" dirty="0">
                <a:effectLst/>
                <a:latin typeface="Aptos" panose="020B0004020202020204" pitchFamily="34" charset="0"/>
                <a:ea typeface="Aptos" panose="020B0004020202020204" pitchFamily="34" charset="0"/>
                <a:cs typeface="Times New Roman" panose="02020603050405020304" pitchFamily="18" charset="0"/>
              </a:rPr>
              <a:t>ystem of governance which all three sets of institutions in a balanced manner: state, rule of law, accountability. </a:t>
            </a:r>
          </a:p>
          <a:p>
            <a:r>
              <a:rPr lang="en-GB" sz="2400" dirty="0">
                <a:effectLst/>
                <a:latin typeface="Aptos" panose="020B0004020202020204" pitchFamily="34" charset="0"/>
                <a:ea typeface="Aptos" panose="020B0004020202020204" pitchFamily="34" charset="0"/>
                <a:cs typeface="Times New Roman" panose="02020603050405020304" pitchFamily="18" charset="0"/>
              </a:rPr>
              <a:t>What is key is sovereign power in a democracy is vested in the people- a state ruled of, for, and by the people, through direct or indirect representation. </a:t>
            </a:r>
          </a:p>
          <a:p>
            <a:pPr marL="457200" lvl="1"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-Direct representation involves the making of decisions through direct voting by the people. </a:t>
            </a:r>
          </a:p>
          <a:p>
            <a:pPr marL="457200" lvl="1"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-Indirect representation involves the making of decisions through representatives elected by the people. </a:t>
            </a:r>
          </a:p>
          <a:p>
            <a:pPr marL="457200" lvl="1"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-A state where elected representatives of the people make decisions is called a republic. </a:t>
            </a:r>
          </a:p>
          <a:p>
            <a:r>
              <a:rPr lang="en-GB" sz="2400" dirty="0">
                <a:effectLst/>
                <a:latin typeface="Aptos" panose="020B0004020202020204" pitchFamily="34" charset="0"/>
                <a:ea typeface="Aptos" panose="020B0004020202020204" pitchFamily="34" charset="0"/>
                <a:cs typeface="Times New Roman" panose="02020603050405020304" pitchFamily="18" charset="0"/>
              </a:rPr>
              <a:t>Therefore the US is considered a constitutional republic. However this is still a form of democracy </a:t>
            </a:r>
            <a:r>
              <a:rPr lang="en-GB" sz="2400" dirty="0" err="1">
                <a:effectLst/>
                <a:latin typeface="Aptos" panose="020B0004020202020204" pitchFamily="34" charset="0"/>
                <a:ea typeface="Aptos" panose="020B0004020202020204" pitchFamily="34" charset="0"/>
                <a:cs typeface="Times New Roman" panose="02020603050405020304" pitchFamily="18" charset="0"/>
              </a:rPr>
              <a:t>bc</a:t>
            </a:r>
            <a:r>
              <a:rPr lang="en-GB" sz="2400" dirty="0">
                <a:effectLst/>
                <a:latin typeface="Aptos" panose="020B0004020202020204" pitchFamily="34" charset="0"/>
                <a:ea typeface="Aptos" panose="020B0004020202020204" pitchFamily="34" charset="0"/>
                <a:cs typeface="Times New Roman" panose="02020603050405020304" pitchFamily="18" charset="0"/>
              </a:rPr>
              <a:t> ultimate sovereign power is vested in the people.</a:t>
            </a:r>
            <a:endParaRPr lang="en-GB" sz="2400" dirty="0"/>
          </a:p>
        </p:txBody>
      </p:sp>
    </p:spTree>
    <p:extLst>
      <p:ext uri="{BB962C8B-B14F-4D97-AF65-F5344CB8AC3E}">
        <p14:creationId xmlns:p14="http://schemas.microsoft.com/office/powerpoint/2010/main" val="1247962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95AC2-7A02-0D10-5ECC-28510FB8DE9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685691D-8C6E-35A2-C1EA-A27C82970564}"/>
              </a:ext>
            </a:extLst>
          </p:cNvPr>
          <p:cNvSpPr>
            <a:spLocks noGrp="1"/>
          </p:cNvSpPr>
          <p:nvPr>
            <p:ph idx="1"/>
          </p:nvPr>
        </p:nvSpPr>
        <p:spPr/>
        <p:txBody>
          <a:bodyPr>
            <a:normAutofit/>
          </a:bodyPr>
          <a:lstStyle/>
          <a:p>
            <a:pPr marL="0" indent="0" algn="ctr">
              <a:buNone/>
            </a:pPr>
            <a:r>
              <a:rPr lang="en-GB" sz="4000" dirty="0"/>
              <a:t>Democracy is a system of governance that is ruled of, for, and by the people, in which sovereignty is ultimately vested in the people</a:t>
            </a:r>
          </a:p>
        </p:txBody>
      </p:sp>
    </p:spTree>
    <p:extLst>
      <p:ext uri="{BB962C8B-B14F-4D97-AF65-F5344CB8AC3E}">
        <p14:creationId xmlns:p14="http://schemas.microsoft.com/office/powerpoint/2010/main" val="39516607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A7580-1A51-160F-9272-59BA23D698DC}"/>
              </a:ext>
            </a:extLst>
          </p:cNvPr>
          <p:cNvSpPr>
            <a:spLocks noGrp="1"/>
          </p:cNvSpPr>
          <p:nvPr>
            <p:ph type="title"/>
          </p:nvPr>
        </p:nvSpPr>
        <p:spPr/>
        <p:txBody>
          <a:bodyPr/>
          <a:lstStyle/>
          <a:p>
            <a:pPr algn="ctr"/>
            <a:r>
              <a:rPr lang="en-GB" sz="4400" kern="100" dirty="0">
                <a:effectLst/>
                <a:latin typeface="Aptos" panose="020B0004020202020204" pitchFamily="34" charset="0"/>
                <a:ea typeface="Aptos" panose="020B0004020202020204" pitchFamily="34" charset="0"/>
                <a:cs typeface="Times New Roman" panose="02020603050405020304" pitchFamily="18" charset="0"/>
              </a:rPr>
              <a:t>Montesquieu in </a:t>
            </a:r>
            <a:r>
              <a:rPr lang="en-GB" sz="4400" i="1" kern="100" dirty="0">
                <a:effectLst/>
                <a:latin typeface="Aptos" panose="020B0004020202020204" pitchFamily="34" charset="0"/>
                <a:ea typeface="Aptos" panose="020B0004020202020204" pitchFamily="34" charset="0"/>
                <a:cs typeface="Times New Roman" panose="02020603050405020304" pitchFamily="18" charset="0"/>
              </a:rPr>
              <a:t>The Spirit of Laws</a:t>
            </a:r>
            <a:endParaRPr lang="en-GB" dirty="0"/>
          </a:p>
        </p:txBody>
      </p:sp>
      <p:sp>
        <p:nvSpPr>
          <p:cNvPr id="3" name="Content Placeholder 2">
            <a:extLst>
              <a:ext uri="{FF2B5EF4-FFF2-40B4-BE49-F238E27FC236}">
                <a16:creationId xmlns:a16="http://schemas.microsoft.com/office/drawing/2014/main" id="{F9F8C172-047D-E2E5-69B1-E79593A1F78D}"/>
              </a:ext>
            </a:extLst>
          </p:cNvPr>
          <p:cNvSpPr>
            <a:spLocks noGrp="1"/>
          </p:cNvSpPr>
          <p:nvPr>
            <p:ph idx="1"/>
          </p:nvPr>
        </p:nvSpPr>
        <p:spPr/>
        <p:txBody>
          <a:bodyPr/>
          <a:lstStyle/>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“When the body of the people in a republic are possessed of the supreme power, this is called a democracy.”</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a democracy, the people are in some respects the sovereign, and in other respects the subject.”</a:t>
            </a:r>
          </a:p>
          <a:p>
            <a:pPr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“There can be no sovereign but by suffrage, which are their own will; and the sovereign’s will is the sovereign himself. The laws therefore which establish the right of suffrage, are fundamental to this government.” </a:t>
            </a:r>
          </a:p>
          <a:p>
            <a:pPr marL="0" indent="0">
              <a:buNone/>
            </a:pPr>
            <a:endParaRPr lang="en-GB" dirty="0"/>
          </a:p>
        </p:txBody>
      </p:sp>
    </p:spTree>
    <p:extLst>
      <p:ext uri="{BB962C8B-B14F-4D97-AF65-F5344CB8AC3E}">
        <p14:creationId xmlns:p14="http://schemas.microsoft.com/office/powerpoint/2010/main" val="2440484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2A87-5173-FBC9-FDBA-1AC75F97E8D6}"/>
              </a:ext>
            </a:extLst>
          </p:cNvPr>
          <p:cNvSpPr>
            <a:spLocks noGrp="1"/>
          </p:cNvSpPr>
          <p:nvPr>
            <p:ph type="title"/>
          </p:nvPr>
        </p:nvSpPr>
        <p:spPr/>
        <p:txBody>
          <a:bodyPr/>
          <a:lstStyle/>
          <a:p>
            <a:pPr algn="ctr"/>
            <a:r>
              <a:rPr lang="en-GB" dirty="0"/>
              <a:t>Liberal vs. Illiberal Democracy</a:t>
            </a:r>
          </a:p>
        </p:txBody>
      </p:sp>
      <p:sp>
        <p:nvSpPr>
          <p:cNvPr id="3" name="Content Placeholder 2">
            <a:extLst>
              <a:ext uri="{FF2B5EF4-FFF2-40B4-BE49-F238E27FC236}">
                <a16:creationId xmlns:a16="http://schemas.microsoft.com/office/drawing/2014/main" id="{8CFA0053-5E87-C33E-3E4F-93F2B1ACA11D}"/>
              </a:ext>
            </a:extLst>
          </p:cNvPr>
          <p:cNvSpPr>
            <a:spLocks noGrp="1"/>
          </p:cNvSpPr>
          <p:nvPr>
            <p:ph idx="1"/>
          </p:nvPr>
        </p:nvSpPr>
        <p:spPr/>
        <p:txBody>
          <a:bodyPr>
            <a:normAutofit/>
          </a:bodyPr>
          <a:lstStyle/>
          <a:p>
            <a:pPr marL="0" indent="0" algn="ctr">
              <a:buNone/>
            </a:pPr>
            <a:r>
              <a:rPr lang="en-GB" sz="3600" dirty="0">
                <a:effectLst/>
                <a:latin typeface="Aptos" panose="020B0004020202020204" pitchFamily="34" charset="0"/>
                <a:ea typeface="Aptos" panose="020B0004020202020204" pitchFamily="34" charset="0"/>
                <a:cs typeface="Times New Roman" panose="02020603050405020304" pitchFamily="18" charset="0"/>
              </a:rPr>
              <a:t>A liberal democracy refers to the protection of individual rights and freedoms, whereas an illiberal democracy does not protect individual rights and freedoms.</a:t>
            </a:r>
            <a:endParaRPr lang="en-GB" sz="3600" dirty="0"/>
          </a:p>
        </p:txBody>
      </p:sp>
    </p:spTree>
    <p:extLst>
      <p:ext uri="{BB962C8B-B14F-4D97-AF65-F5344CB8AC3E}">
        <p14:creationId xmlns:p14="http://schemas.microsoft.com/office/powerpoint/2010/main" val="5334691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52307-1A7D-A76A-4B13-2816FD1DBB6D}"/>
              </a:ext>
            </a:extLst>
          </p:cNvPr>
          <p:cNvSpPr>
            <a:spLocks noGrp="1"/>
          </p:cNvSpPr>
          <p:nvPr>
            <p:ph type="title"/>
          </p:nvPr>
        </p:nvSpPr>
        <p:spPr/>
        <p:txBody>
          <a:bodyPr/>
          <a:lstStyle/>
          <a:p>
            <a:pPr algn="ctr"/>
            <a:r>
              <a:rPr lang="en-GB" dirty="0"/>
              <a:t>The Decay of Political Institutions</a:t>
            </a:r>
          </a:p>
        </p:txBody>
      </p:sp>
      <p:sp>
        <p:nvSpPr>
          <p:cNvPr id="3" name="Content Placeholder 2">
            <a:extLst>
              <a:ext uri="{FF2B5EF4-FFF2-40B4-BE49-F238E27FC236}">
                <a16:creationId xmlns:a16="http://schemas.microsoft.com/office/drawing/2014/main" id="{07EA9F04-FD5D-2AFE-D6D7-3F13833F6DA8}"/>
              </a:ext>
            </a:extLst>
          </p:cNvPr>
          <p:cNvSpPr>
            <a:spLocks noGrp="1"/>
          </p:cNvSpPr>
          <p:nvPr>
            <p:ph idx="1"/>
          </p:nvPr>
        </p:nvSpPr>
        <p:spPr/>
        <p:txBody>
          <a:bodyPr>
            <a:normAutofit/>
          </a:bodyPr>
          <a:lstStyle/>
          <a:p>
            <a:pPr marR="0" indent="0">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-when institutions become rigid and fail to adapt to changing circumstances- this can lead to political decay </a:t>
            </a:r>
          </a:p>
          <a:p>
            <a:pPr marL="0" indent="0">
              <a:buNone/>
            </a:pPr>
            <a:r>
              <a:rPr lang="en-GB" sz="3200" dirty="0">
                <a:latin typeface="Aptos" panose="020B0004020202020204" pitchFamily="34" charset="0"/>
                <a:ea typeface="Aptos" panose="020B0004020202020204" pitchFamily="34" charset="0"/>
                <a:cs typeface="Times New Roman" panose="02020603050405020304" pitchFamily="18" charset="0"/>
              </a:rPr>
              <a:t>   </a:t>
            </a:r>
            <a:r>
              <a:rPr lang="en-GB" sz="3200" dirty="0">
                <a:effectLst/>
                <a:latin typeface="Aptos" panose="020B0004020202020204" pitchFamily="34" charset="0"/>
                <a:ea typeface="Aptos" panose="020B0004020202020204" pitchFamily="34" charset="0"/>
                <a:cs typeface="Times New Roman" panose="02020603050405020304" pitchFamily="18" charset="0"/>
              </a:rPr>
              <a:t>-when elites in societies fall back on natural </a:t>
            </a:r>
          </a:p>
          <a:p>
            <a:pPr marL="0" indent="0">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    human sociability- kin selection and reciprocal</a:t>
            </a:r>
          </a:p>
          <a:p>
            <a:pPr marL="0" indent="0">
              <a:buNone/>
            </a:pPr>
            <a:r>
              <a:rPr lang="en-GB" sz="3200" dirty="0">
                <a:latin typeface="Aptos" panose="020B0004020202020204" pitchFamily="34" charset="0"/>
                <a:ea typeface="Aptos" panose="020B0004020202020204" pitchFamily="34" charset="0"/>
                <a:cs typeface="Times New Roman" panose="02020603050405020304" pitchFamily="18" charset="0"/>
              </a:rPr>
              <a:t>   </a:t>
            </a:r>
            <a:r>
              <a:rPr lang="en-GB" sz="3200" dirty="0">
                <a:effectLst/>
                <a:latin typeface="Aptos" panose="020B0004020202020204" pitchFamily="34" charset="0"/>
                <a:ea typeface="Aptos" panose="020B0004020202020204" pitchFamily="34" charset="0"/>
                <a:cs typeface="Times New Roman" panose="02020603050405020304" pitchFamily="18" charset="0"/>
              </a:rPr>
              <a:t> altruism; elite “capture” or “</a:t>
            </a:r>
            <a:r>
              <a:rPr lang="en-GB" sz="3200" dirty="0" err="1">
                <a:effectLst/>
                <a:latin typeface="Aptos" panose="020B0004020202020204" pitchFamily="34" charset="0"/>
                <a:ea typeface="Aptos" panose="020B0004020202020204" pitchFamily="34" charset="0"/>
                <a:cs typeface="Times New Roman" panose="02020603050405020304" pitchFamily="18" charset="0"/>
              </a:rPr>
              <a:t>repatrimonialization</a:t>
            </a:r>
            <a:r>
              <a:rPr lang="en-GB" sz="3200" dirty="0">
                <a:effectLst/>
                <a:latin typeface="Aptos" panose="020B0004020202020204" pitchFamily="34" charset="0"/>
                <a:ea typeface="Aptos" panose="020B0004020202020204" pitchFamily="34" charset="0"/>
                <a:cs typeface="Times New Roman" panose="02020603050405020304" pitchFamily="18" charset="0"/>
              </a:rPr>
              <a:t>” (the</a:t>
            </a:r>
          </a:p>
          <a:p>
            <a:pPr marL="0" indent="0">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    capture of impersonal state institutions by powerful  </a:t>
            </a:r>
          </a:p>
          <a:p>
            <a:pPr marL="0" indent="0">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    elites )</a:t>
            </a:r>
            <a:endParaRPr lang="en-GB" sz="3200" dirty="0"/>
          </a:p>
        </p:txBody>
      </p:sp>
    </p:spTree>
    <p:extLst>
      <p:ext uri="{BB962C8B-B14F-4D97-AF65-F5344CB8AC3E}">
        <p14:creationId xmlns:p14="http://schemas.microsoft.com/office/powerpoint/2010/main" val="4291127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9E252-FE27-D050-4404-4F7A7DD8DAF9}"/>
              </a:ext>
            </a:extLst>
          </p:cNvPr>
          <p:cNvSpPr>
            <a:spLocks noGrp="1"/>
          </p:cNvSpPr>
          <p:nvPr>
            <p:ph type="title"/>
          </p:nvPr>
        </p:nvSpPr>
        <p:spPr/>
        <p:txBody>
          <a:bodyPr/>
          <a:lstStyle/>
          <a:p>
            <a:pPr algn="ctr"/>
            <a:r>
              <a:rPr lang="en-GB" dirty="0"/>
              <a:t>The Decay of Political Institutions</a:t>
            </a:r>
          </a:p>
        </p:txBody>
      </p:sp>
      <p:sp>
        <p:nvSpPr>
          <p:cNvPr id="3" name="Content Placeholder 2">
            <a:extLst>
              <a:ext uri="{FF2B5EF4-FFF2-40B4-BE49-F238E27FC236}">
                <a16:creationId xmlns:a16="http://schemas.microsoft.com/office/drawing/2014/main" id="{0EFF9243-96E4-284E-7F8E-8CFB92B8484F}"/>
              </a:ext>
            </a:extLst>
          </p:cNvPr>
          <p:cNvSpPr>
            <a:spLocks noGrp="1"/>
          </p:cNvSpPr>
          <p:nvPr>
            <p:ph idx="1"/>
          </p:nvPr>
        </p:nvSpPr>
        <p:spPr/>
        <p:txBody>
          <a:bodyPr>
            <a:normAutofit lnSpcReduction="10000"/>
          </a:bodyPr>
          <a:lstStyle/>
          <a:p>
            <a:pPr marL="0" marR="0" indent="0" algn="ctr">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Although accountability should be a self-correcting mechanism, increasing levels of corruption, lower levels of government effectiveness can affect these accountability mechanisms, leading to potential populist uprisings. </a:t>
            </a:r>
          </a:p>
          <a:p>
            <a:pPr marL="0" marR="0" indent="0" algn="ctr">
              <a:lnSpc>
                <a:spcPct val="107000"/>
              </a:lnSpc>
              <a:spcBef>
                <a:spcPts val="0"/>
              </a:spcBef>
              <a:spcAft>
                <a:spcPts val="800"/>
              </a:spcAft>
              <a:buNone/>
            </a:pPr>
            <a:r>
              <a:rPr lang="en-GB" sz="2400" kern="100" dirty="0">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Failed state: Somalia, Haiti, Democratic Republic of the Congo in early   twentieth century: weak or non-existent state and rule of law, even with attempts at democratic elections</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Dictatorship: state that is powerful without serious checks</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Unstable state: one that is weak and checked by multitude of subordinate political force</a:t>
            </a:r>
          </a:p>
          <a:p>
            <a:endParaRPr lang="en-GB" dirty="0"/>
          </a:p>
        </p:txBody>
      </p:sp>
    </p:spTree>
    <p:extLst>
      <p:ext uri="{BB962C8B-B14F-4D97-AF65-F5344CB8AC3E}">
        <p14:creationId xmlns:p14="http://schemas.microsoft.com/office/powerpoint/2010/main" val="626670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TotalTime>
  <Words>2318</Words>
  <Application>Microsoft Office PowerPoint</Application>
  <PresentationFormat>Widescreen</PresentationFormat>
  <Paragraphs>163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Aptos</vt:lpstr>
      <vt:lpstr>Aptos Display</vt:lpstr>
      <vt:lpstr>Arial</vt:lpstr>
      <vt:lpstr>Office Theme</vt:lpstr>
      <vt:lpstr>Understanding Democracy</vt:lpstr>
      <vt:lpstr>“In order to understand political and economic developments of our world, it is important to put them into the context of the long-term story of underlying institutional structures of societies.”   </vt:lpstr>
      <vt:lpstr>Institutions</vt:lpstr>
      <vt:lpstr>Human Nature and Institutions</vt:lpstr>
      <vt:lpstr>Human Nature and Institutions</vt:lpstr>
      <vt:lpstr>Human Nature and Institutions</vt:lpstr>
      <vt:lpstr>Three institutions required for democracy</vt:lpstr>
      <vt:lpstr>The Emergence of the State</vt:lpstr>
      <vt:lpstr>The Emergence of the State</vt:lpstr>
      <vt:lpstr>The Emergence of the State</vt:lpstr>
      <vt:lpstr>The State</vt:lpstr>
      <vt:lpstr>The State</vt:lpstr>
      <vt:lpstr>The State</vt:lpstr>
      <vt:lpstr>Feudalism in medieval Europe:  Bridge between tribal societies and the State</vt:lpstr>
      <vt:lpstr>The Rule of Law</vt:lpstr>
      <vt:lpstr>The Common Law in the early English state</vt:lpstr>
      <vt:lpstr>The Common Law in the early English state</vt:lpstr>
      <vt:lpstr>Institutions of Accountability</vt:lpstr>
      <vt:lpstr>The Declaration of Independence</vt:lpstr>
      <vt:lpstr>The Preamble to the US Constitution</vt:lpstr>
      <vt:lpstr>The State, Rule of Law, and Accountability</vt:lpstr>
      <vt:lpstr>Comparing Political Systems</vt:lpstr>
      <vt:lpstr>What is Democracy</vt:lpstr>
      <vt:lpstr>PowerPoint Presentation</vt:lpstr>
      <vt:lpstr>Montesquieu in The Spirit of Laws</vt:lpstr>
      <vt:lpstr>Liberal vs. Illiberal Democracy</vt:lpstr>
      <vt:lpstr>The Decay of Political Institutions</vt:lpstr>
      <vt:lpstr>The Decay of Political Institutions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39</cp:revision>
  <dcterms:created xsi:type="dcterms:W3CDTF">2024-01-16T06:02:55Z</dcterms:created>
  <dcterms:modified xsi:type="dcterms:W3CDTF">2024-02-09T01:17:14Z</dcterms:modified>
</cp:coreProperties>
</file>