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27"/>
  </p:notesMasterIdLst>
  <p:handoutMasterIdLst>
    <p:handoutMasterId r:id="rId28"/>
  </p:handoutMasterIdLst>
  <p:sldIdLst>
    <p:sldId id="371" r:id="rId2"/>
    <p:sldId id="823" r:id="rId3"/>
    <p:sldId id="824" r:id="rId4"/>
    <p:sldId id="825" r:id="rId5"/>
    <p:sldId id="826" r:id="rId6"/>
    <p:sldId id="827" r:id="rId7"/>
    <p:sldId id="828" r:id="rId8"/>
    <p:sldId id="829" r:id="rId9"/>
    <p:sldId id="830" r:id="rId10"/>
    <p:sldId id="831" r:id="rId11"/>
    <p:sldId id="832" r:id="rId12"/>
    <p:sldId id="807" r:id="rId13"/>
    <p:sldId id="833" r:id="rId14"/>
    <p:sldId id="808" r:id="rId15"/>
    <p:sldId id="809" r:id="rId16"/>
    <p:sldId id="810" r:id="rId17"/>
    <p:sldId id="834" r:id="rId18"/>
    <p:sldId id="811" r:id="rId19"/>
    <p:sldId id="812" r:id="rId20"/>
    <p:sldId id="835" r:id="rId21"/>
    <p:sldId id="813" r:id="rId22"/>
    <p:sldId id="814" r:id="rId23"/>
    <p:sldId id="836" r:id="rId24"/>
    <p:sldId id="815" r:id="rId25"/>
    <p:sldId id="816" r:id="rId26"/>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51" d="100"/>
          <a:sy n="51" d="100"/>
        </p:scale>
        <p:origin x="514" y="53"/>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2025/5/19</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2025/5/19</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2025/5/19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2025/5/19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2025/5/19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2025/5/19</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2025/5/19</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2025/5/19</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2025/5/19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2025/5/19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2025/5/19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2025/5/19</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5" Type="http://schemas.microsoft.com/office/2007/relationships/hdphoto" Target="../media/hdphoto2.wdp"/><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openxmlformats.org/officeDocument/2006/relationships/image" Target="../media/image5.pn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18.xml"/><Relationship Id="rId5" Type="http://schemas.microsoft.com/office/2007/relationships/hdphoto" Target="../media/hdphoto2.wdp"/><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9.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10D0E95-0E82-021D-6A2C-50F3C4BF2CA3}"/>
              </a:ext>
            </a:extLst>
          </p:cNvPr>
          <p:cNvSpPr txBox="1"/>
          <p:nvPr/>
        </p:nvSpPr>
        <p:spPr>
          <a:xfrm>
            <a:off x="123814" y="238393"/>
            <a:ext cx="11942783" cy="2144177"/>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「須菩提！菩薩亦如是。若作是言：</a:t>
            </a:r>
            <a:r>
              <a:rPr lang="en-US" altLang="zh-TW" sz="2800" b="1" dirty="0">
                <a:solidFill>
                  <a:schemeClr val="bg1">
                    <a:lumMod val="95000"/>
                  </a:schemeClr>
                </a:solidFill>
              </a:rPr>
              <a:t>『</a:t>
            </a:r>
            <a:r>
              <a:rPr lang="zh-TW" altLang="en-US" sz="2800" b="1" dirty="0">
                <a:solidFill>
                  <a:schemeClr val="bg1">
                    <a:lumMod val="95000"/>
                  </a:schemeClr>
                </a:solidFill>
              </a:rPr>
              <a:t>我當滅度無量眾生</a:t>
            </a:r>
            <a:r>
              <a:rPr lang="en-US" altLang="zh-TW" sz="2800" b="1" dirty="0">
                <a:solidFill>
                  <a:schemeClr val="bg1">
                    <a:lumMod val="95000"/>
                  </a:schemeClr>
                </a:solidFill>
              </a:rPr>
              <a:t>』</a:t>
            </a:r>
            <a:r>
              <a:rPr lang="zh-TW" altLang="en-US" sz="2800" b="1" dirty="0">
                <a:solidFill>
                  <a:schemeClr val="bg1">
                    <a:lumMod val="95000"/>
                  </a:schemeClr>
                </a:solidFill>
              </a:rPr>
              <a:t>，即不名菩薩。何以故？須菩提！實無有法名為菩薩。是故佛說：一切法無我、無人、無眾生、無壽者。須菩提！若菩薩作是言：</a:t>
            </a:r>
            <a:r>
              <a:rPr lang="en-US" altLang="zh-TW" sz="2800" b="1" dirty="0">
                <a:solidFill>
                  <a:schemeClr val="bg1">
                    <a:lumMod val="95000"/>
                  </a:schemeClr>
                </a:solidFill>
              </a:rPr>
              <a:t>『</a:t>
            </a:r>
            <a:r>
              <a:rPr lang="zh-TW" altLang="en-US" sz="2800" b="1" dirty="0">
                <a:solidFill>
                  <a:schemeClr val="bg1">
                    <a:lumMod val="95000"/>
                  </a:schemeClr>
                </a:solidFill>
              </a:rPr>
              <a:t>我當莊嚴佛土</a:t>
            </a:r>
            <a:r>
              <a:rPr lang="en-US" altLang="zh-TW" sz="2800" b="1" dirty="0">
                <a:solidFill>
                  <a:schemeClr val="bg1">
                    <a:lumMod val="95000"/>
                  </a:schemeClr>
                </a:solidFill>
              </a:rPr>
              <a:t>』</a:t>
            </a:r>
            <a:r>
              <a:rPr lang="zh-TW" altLang="en-US" sz="2800" b="1" dirty="0">
                <a:solidFill>
                  <a:schemeClr val="bg1">
                    <a:lumMod val="95000"/>
                  </a:schemeClr>
                </a:solidFill>
              </a:rPr>
              <a:t>，是不名菩薩。何以故？如來說：莊嚴佛土者，即非莊嚴，是名莊嚴。須菩提！若菩薩通達無我法者，如來說名真是菩薩。</a:t>
            </a:r>
          </a:p>
        </p:txBody>
      </p:sp>
      <p:sp>
        <p:nvSpPr>
          <p:cNvPr id="3" name="文字方塊 2">
            <a:extLst>
              <a:ext uri="{FF2B5EF4-FFF2-40B4-BE49-F238E27FC236}">
                <a16:creationId xmlns:a16="http://schemas.microsoft.com/office/drawing/2014/main" id="{EEB4A820-5874-12A6-8CA5-909676B2D74E}"/>
              </a:ext>
            </a:extLst>
          </p:cNvPr>
          <p:cNvSpPr txBox="1"/>
          <p:nvPr/>
        </p:nvSpPr>
        <p:spPr>
          <a:xfrm>
            <a:off x="62290" y="2596470"/>
            <a:ext cx="12065830" cy="3785652"/>
          </a:xfrm>
          <a:prstGeom prst="rect">
            <a:avLst/>
          </a:prstGeom>
          <a:noFill/>
        </p:spPr>
        <p:txBody>
          <a:bodyPr wrap="square" rtlCol="0">
            <a:spAutoFit/>
          </a:bodyPr>
          <a:lstStyle/>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it is the same with a bodhisattva. If he says, ‘I will save numberless sentient beings,’ then he is not a bodhisattva. Why? </a:t>
            </a:r>
            <a:r>
              <a:rPr lang="en-US" altLang="zh-TW" sz="2800" b="1" dirty="0" err="1">
                <a:solidFill>
                  <a:schemeClr val="bg1">
                    <a:lumMod val="95000"/>
                  </a:schemeClr>
                </a:solidFill>
              </a:rPr>
              <a:t>Subhūti</a:t>
            </a:r>
            <a:r>
              <a:rPr lang="en-US" altLang="zh-TW" sz="2800" b="1" dirty="0">
                <a:solidFill>
                  <a:schemeClr val="bg1">
                    <a:lumMod val="95000"/>
                  </a:schemeClr>
                </a:solidFill>
              </a:rPr>
              <a:t>, there is actually no such state called </a:t>
            </a:r>
            <a:r>
              <a:rPr lang="en-US" altLang="zh-TW" sz="2800" b="1" dirty="0" err="1">
                <a:solidFill>
                  <a:schemeClr val="bg1">
                    <a:lumMod val="95000"/>
                  </a:schemeClr>
                </a:solidFill>
              </a:rPr>
              <a:t>bodhisattvahood</a:t>
            </a:r>
            <a:r>
              <a:rPr lang="en-US" altLang="zh-TW" sz="2800" b="1" dirty="0">
                <a:solidFill>
                  <a:schemeClr val="bg1">
                    <a:lumMod val="95000"/>
                  </a:schemeClr>
                </a:solidFill>
              </a:rPr>
              <a:t>. Therefore I say that all phenomena have no self, no personality, no sentient beingness, and no life span. </a:t>
            </a:r>
            <a:r>
              <a:rPr lang="en-US" altLang="zh-TW" sz="2800" b="1" dirty="0" err="1">
                <a:solidFill>
                  <a:schemeClr val="bg1">
                    <a:lumMod val="95000"/>
                  </a:schemeClr>
                </a:solidFill>
              </a:rPr>
              <a:t>Subhūti</a:t>
            </a:r>
            <a:r>
              <a:rPr lang="en-US" altLang="zh-TW" sz="2800" b="1" dirty="0">
                <a:solidFill>
                  <a:schemeClr val="bg1">
                    <a:lumMod val="95000"/>
                  </a:schemeClr>
                </a:solidFill>
              </a:rPr>
              <a:t>, if a bodhisattva says ‘I will adorn buddha-lands,’ I would not call this person a bodhisattva. Why? What the Tathāgata has called adornment of buddha-lands is not (the nature of) adornment. Therefore it is called adornment. </a:t>
            </a:r>
            <a:r>
              <a:rPr lang="en-US" altLang="zh-TW" sz="2800" b="1" dirty="0" err="1">
                <a:solidFill>
                  <a:schemeClr val="bg1">
                    <a:lumMod val="95000"/>
                  </a:schemeClr>
                </a:solidFill>
              </a:rPr>
              <a:t>Subhūti</a:t>
            </a:r>
            <a:r>
              <a:rPr lang="en-US" altLang="zh-TW" sz="2800" b="1" dirty="0">
                <a:solidFill>
                  <a:schemeClr val="bg1">
                    <a:lumMod val="95000"/>
                  </a:schemeClr>
                </a:solidFill>
              </a:rPr>
              <a:t>, if a bodhisattva </a:t>
            </a:r>
            <a:r>
              <a:rPr lang="en-US" altLang="zh-TW" sz="2800" b="1" dirty="0" err="1">
                <a:solidFill>
                  <a:schemeClr val="bg1">
                    <a:lumMod val="95000"/>
                  </a:schemeClr>
                </a:solidFill>
              </a:rPr>
              <a:t>realises</a:t>
            </a:r>
            <a:r>
              <a:rPr lang="en-US" altLang="zh-TW" sz="2800" b="1" dirty="0">
                <a:solidFill>
                  <a:schemeClr val="bg1">
                    <a:lumMod val="95000"/>
                  </a:schemeClr>
                </a:solidFill>
              </a:rPr>
              <a:t> the selflessness of phenomena, the Tathāgata calls this person a real bodhisattva.”</a:t>
            </a:r>
          </a:p>
        </p:txBody>
      </p:sp>
    </p:spTree>
    <p:extLst>
      <p:ext uri="{BB962C8B-B14F-4D97-AF65-F5344CB8AC3E}">
        <p14:creationId xmlns:p14="http://schemas.microsoft.com/office/powerpoint/2010/main" val="16928422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0835BE0D-5189-4BE0-3A9E-63850DF9014B}"/>
              </a:ext>
            </a:extLst>
          </p:cNvPr>
          <p:cNvSpPr txBox="1"/>
          <p:nvPr/>
        </p:nvSpPr>
        <p:spPr>
          <a:xfrm>
            <a:off x="185337" y="132551"/>
            <a:ext cx="11942783" cy="2144177"/>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「須菩提！於意云何？如來有肉眼不？」 「如是，世尊！如來有肉眼。」 </a:t>
            </a:r>
          </a:p>
          <a:p>
            <a:pPr>
              <a:lnSpc>
                <a:spcPts val="3200"/>
              </a:lnSpc>
            </a:pPr>
            <a:r>
              <a:rPr lang="zh-TW" altLang="en-US" sz="2800" b="1" dirty="0">
                <a:solidFill>
                  <a:schemeClr val="bg1">
                    <a:lumMod val="95000"/>
                  </a:schemeClr>
                </a:solidFill>
              </a:rPr>
              <a:t>「須菩提！於意云何？如來有天眼不？」「如是，世尊！如來有天眼。」 </a:t>
            </a:r>
          </a:p>
          <a:p>
            <a:pPr>
              <a:lnSpc>
                <a:spcPts val="3200"/>
              </a:lnSpc>
            </a:pPr>
            <a:r>
              <a:rPr lang="zh-TW" altLang="en-US" sz="2800" b="1" dirty="0">
                <a:solidFill>
                  <a:schemeClr val="bg1">
                    <a:lumMod val="95000"/>
                  </a:schemeClr>
                </a:solidFill>
              </a:rPr>
              <a:t>「須菩提！於意云何？如來有慧眼不？」「如是，世尊！如來有慧眼。」 </a:t>
            </a:r>
          </a:p>
          <a:p>
            <a:pPr>
              <a:lnSpc>
                <a:spcPts val="3200"/>
              </a:lnSpc>
            </a:pPr>
            <a:r>
              <a:rPr lang="zh-TW" altLang="en-US" sz="2800" b="1" dirty="0">
                <a:solidFill>
                  <a:schemeClr val="bg1">
                    <a:lumMod val="95000"/>
                  </a:schemeClr>
                </a:solidFill>
              </a:rPr>
              <a:t>「須菩提！於意云何？如來有法眼不？」「如是，世尊！如來有法眼。」 </a:t>
            </a:r>
          </a:p>
          <a:p>
            <a:pPr>
              <a:lnSpc>
                <a:spcPts val="3200"/>
              </a:lnSpc>
            </a:pPr>
            <a:r>
              <a:rPr lang="zh-TW" altLang="en-US" sz="2800" b="1" dirty="0">
                <a:solidFill>
                  <a:schemeClr val="bg1">
                    <a:lumMod val="95000"/>
                  </a:schemeClr>
                </a:solidFill>
              </a:rPr>
              <a:t>「須菩提！於意云何？如來有佛眼不？」 「如是，世尊！如來有佛眼。」 </a:t>
            </a:r>
          </a:p>
        </p:txBody>
      </p:sp>
      <p:sp>
        <p:nvSpPr>
          <p:cNvPr id="3" name="文字方塊 2">
            <a:extLst>
              <a:ext uri="{FF2B5EF4-FFF2-40B4-BE49-F238E27FC236}">
                <a16:creationId xmlns:a16="http://schemas.microsoft.com/office/drawing/2014/main" id="{70591267-6A5E-3D86-8804-69A62C4560DA}"/>
              </a:ext>
            </a:extLst>
          </p:cNvPr>
          <p:cNvSpPr txBox="1"/>
          <p:nvPr/>
        </p:nvSpPr>
        <p:spPr>
          <a:xfrm>
            <a:off x="94771" y="2402126"/>
            <a:ext cx="12065830" cy="4196020"/>
          </a:xfrm>
          <a:prstGeom prst="rect">
            <a:avLst/>
          </a:prstGeom>
          <a:noFill/>
        </p:spPr>
        <p:txBody>
          <a:bodyPr wrap="square" rtlCol="0">
            <a:spAutoFit/>
          </a:bodyPr>
          <a:lstStyle/>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Does the Tathāgata have the physical </a:t>
            </a:r>
            <a:r>
              <a:rPr lang="en-US" altLang="zh-TW" sz="2800" b="1" dirty="0" err="1">
                <a:solidFill>
                  <a:schemeClr val="bg1">
                    <a:lumMod val="95000"/>
                  </a:schemeClr>
                </a:solidFill>
              </a:rPr>
              <a:t>eye?”“Yes</a:t>
            </a:r>
            <a:r>
              <a:rPr lang="en-US" altLang="zh-TW" sz="2800" b="1" dirty="0">
                <a:solidFill>
                  <a:schemeClr val="bg1">
                    <a:lumMod val="95000"/>
                  </a:schemeClr>
                </a:solidFill>
              </a:rPr>
              <a:t>, World-honored One. The Tathāgata has the physical eye.”</a:t>
            </a:r>
          </a:p>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Does the Tathāgata have the divine </a:t>
            </a:r>
            <a:r>
              <a:rPr lang="en-US" altLang="zh-TW" sz="2800" b="1" dirty="0" err="1">
                <a:solidFill>
                  <a:schemeClr val="bg1">
                    <a:lumMod val="95000"/>
                  </a:schemeClr>
                </a:solidFill>
              </a:rPr>
              <a:t>eye?”“Yes</a:t>
            </a:r>
            <a:r>
              <a:rPr lang="en-US" altLang="zh-TW" sz="2800" b="1" dirty="0">
                <a:solidFill>
                  <a:schemeClr val="bg1">
                    <a:lumMod val="95000"/>
                  </a:schemeClr>
                </a:solidFill>
              </a:rPr>
              <a:t>, World-honored One, the Tathāgata has the divine eye.”</a:t>
            </a:r>
          </a:p>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Does the Tathāgata have the wisdom </a:t>
            </a:r>
            <a:r>
              <a:rPr lang="en-US" altLang="zh-TW" sz="2800" b="1" dirty="0" err="1">
                <a:solidFill>
                  <a:schemeClr val="bg1">
                    <a:lumMod val="95000"/>
                  </a:schemeClr>
                </a:solidFill>
              </a:rPr>
              <a:t>eye?”“Yes</a:t>
            </a:r>
            <a:r>
              <a:rPr lang="en-US" altLang="zh-TW" sz="2800" b="1" dirty="0">
                <a:solidFill>
                  <a:schemeClr val="bg1">
                    <a:lumMod val="95000"/>
                  </a:schemeClr>
                </a:solidFill>
              </a:rPr>
              <a:t>, World-honored One, the Tathāgata has the wisdom eye.”</a:t>
            </a:r>
          </a:p>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Does the Tathāgata have the dharma </a:t>
            </a:r>
            <a:r>
              <a:rPr lang="en-US" altLang="zh-TW" sz="2800" b="1" dirty="0" err="1">
                <a:solidFill>
                  <a:schemeClr val="bg1">
                    <a:lumMod val="95000"/>
                  </a:schemeClr>
                </a:solidFill>
              </a:rPr>
              <a:t>eye?”“Yes</a:t>
            </a:r>
            <a:r>
              <a:rPr lang="en-US" altLang="zh-TW" sz="2800" b="1" dirty="0">
                <a:solidFill>
                  <a:schemeClr val="bg1">
                    <a:lumMod val="95000"/>
                  </a:schemeClr>
                </a:solidFill>
              </a:rPr>
              <a:t>, World-honored One. The Tathāgata has the dharma eye?”</a:t>
            </a:r>
          </a:p>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Does the Tathāgata have the buddha </a:t>
            </a:r>
            <a:r>
              <a:rPr lang="en-US" altLang="zh-TW" sz="2800" b="1" dirty="0" err="1">
                <a:solidFill>
                  <a:schemeClr val="bg1">
                    <a:lumMod val="95000"/>
                  </a:schemeClr>
                </a:solidFill>
              </a:rPr>
              <a:t>eye?”“Yes</a:t>
            </a:r>
            <a:r>
              <a:rPr lang="en-US" altLang="zh-TW" sz="2800" b="1" dirty="0">
                <a:solidFill>
                  <a:schemeClr val="bg1">
                    <a:lumMod val="95000"/>
                  </a:schemeClr>
                </a:solidFill>
              </a:rPr>
              <a:t>, World-honored One. The Tathāgata has the buddha eye.”</a:t>
            </a:r>
          </a:p>
        </p:txBody>
      </p:sp>
    </p:spTree>
    <p:extLst>
      <p:ext uri="{BB962C8B-B14F-4D97-AF65-F5344CB8AC3E}">
        <p14:creationId xmlns:p14="http://schemas.microsoft.com/office/powerpoint/2010/main" val="38486395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241AC60-AA36-361F-B544-75106C080ED3}"/>
              </a:ext>
            </a:extLst>
          </p:cNvPr>
          <p:cNvSpPr txBox="1"/>
          <p:nvPr/>
        </p:nvSpPr>
        <p:spPr>
          <a:xfrm>
            <a:off x="185337" y="61193"/>
            <a:ext cx="11942783" cy="2400657"/>
          </a:xfrm>
          <a:prstGeom prst="rect">
            <a:avLst/>
          </a:prstGeom>
          <a:noFill/>
        </p:spPr>
        <p:txBody>
          <a:bodyPr wrap="square" rtlCol="0">
            <a:spAutoFit/>
          </a:bodyPr>
          <a:lstStyle/>
          <a:p>
            <a:pPr>
              <a:lnSpc>
                <a:spcPts val="3000"/>
              </a:lnSpc>
            </a:pPr>
            <a:r>
              <a:rPr lang="zh-TW" altLang="en-US" sz="2800" b="1" dirty="0">
                <a:solidFill>
                  <a:schemeClr val="bg1">
                    <a:lumMod val="95000"/>
                  </a:schemeClr>
                </a:solidFill>
              </a:rPr>
              <a:t>「須菩提！於意云何？如恒河中所有沙，佛說是沙不？」 「如是，世尊！如來說是沙。」 「須菩提！於意云何？如一恒河中所有沙，有如是沙等恒河，是諸恒河所有沙數，佛世界如是，寧為多不？」 「甚多，世尊！」佛告須菩提：「爾所國土中，所有眾生，若干種心，如來悉知。何以故？如來說：諸心皆為非心，是名為心。所以者何？須菩提！過去心不可得，現在心不可得，未來心不可得。</a:t>
            </a:r>
          </a:p>
        </p:txBody>
      </p:sp>
      <p:sp>
        <p:nvSpPr>
          <p:cNvPr id="3" name="文字方塊 2">
            <a:extLst>
              <a:ext uri="{FF2B5EF4-FFF2-40B4-BE49-F238E27FC236}">
                <a16:creationId xmlns:a16="http://schemas.microsoft.com/office/drawing/2014/main" id="{9A206AD5-3829-9562-5818-E4993ECB9847}"/>
              </a:ext>
            </a:extLst>
          </p:cNvPr>
          <p:cNvSpPr txBox="1"/>
          <p:nvPr/>
        </p:nvSpPr>
        <p:spPr>
          <a:xfrm>
            <a:off x="94771" y="2489909"/>
            <a:ext cx="12065830" cy="4324261"/>
          </a:xfrm>
          <a:prstGeom prst="rect">
            <a:avLst/>
          </a:prstGeom>
          <a:noFill/>
        </p:spPr>
        <p:txBody>
          <a:bodyPr wrap="square" rtlCol="0">
            <a:spAutoFit/>
          </a:bodyPr>
          <a:lstStyle/>
          <a:p>
            <a:pPr>
              <a:lnSpc>
                <a:spcPts val="30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When discussing the sands in the Ganges river, the Buddha calls these ‘sands,’ does he </a:t>
            </a:r>
            <a:r>
              <a:rPr lang="en-US" altLang="zh-TW" sz="2800" b="1" dirty="0" err="1">
                <a:solidFill>
                  <a:schemeClr val="bg1">
                    <a:lumMod val="95000"/>
                  </a:schemeClr>
                </a:solidFill>
              </a:rPr>
              <a:t>not?”“Yes</a:t>
            </a:r>
            <a:r>
              <a:rPr lang="en-US" altLang="zh-TW" sz="2800" b="1" dirty="0">
                <a:solidFill>
                  <a:schemeClr val="bg1">
                    <a:lumMod val="95000"/>
                  </a:schemeClr>
                </a:solidFill>
              </a:rPr>
              <a:t>, World-honored One, the Tathāgata calls them ‘sands.’”“</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If each of the sands in the one Ganges river each contained its own Ganges river, and each grain of sand in all these Ganges rivers represented a buddha-world, would not their number be </a:t>
            </a:r>
            <a:r>
              <a:rPr lang="en-US" altLang="zh-TW" sz="2800" b="1" dirty="0" err="1">
                <a:solidFill>
                  <a:schemeClr val="bg1">
                    <a:lumMod val="95000"/>
                  </a:schemeClr>
                </a:solidFill>
              </a:rPr>
              <a:t>many?”“Very</a:t>
            </a:r>
            <a:r>
              <a:rPr lang="en-US" altLang="zh-TW" sz="2800" b="1" dirty="0">
                <a:solidFill>
                  <a:schemeClr val="bg1">
                    <a:lumMod val="95000"/>
                  </a:schemeClr>
                </a:solidFill>
              </a:rPr>
              <a:t> many, World-honored </a:t>
            </a:r>
            <a:r>
              <a:rPr lang="en-US" altLang="zh-TW" sz="2800" b="1" dirty="0" err="1">
                <a:solidFill>
                  <a:schemeClr val="bg1">
                    <a:lumMod val="95000"/>
                  </a:schemeClr>
                </a:solidFill>
              </a:rPr>
              <a:t>One.”The</a:t>
            </a:r>
            <a:r>
              <a:rPr lang="en-US" altLang="zh-TW" sz="2800" b="1" dirty="0">
                <a:solidFill>
                  <a:schemeClr val="bg1">
                    <a:lumMod val="95000"/>
                  </a:schemeClr>
                </a:solidFill>
              </a:rPr>
              <a:t> Buddha said to </a:t>
            </a:r>
            <a:r>
              <a:rPr lang="en-US" altLang="zh-TW" sz="2800" b="1" dirty="0" err="1">
                <a:solidFill>
                  <a:schemeClr val="bg1">
                    <a:lumMod val="95000"/>
                  </a:schemeClr>
                </a:solidFill>
              </a:rPr>
              <a:t>Subhūti</a:t>
            </a:r>
            <a:r>
              <a:rPr lang="en-US" altLang="zh-TW" sz="2800" b="1" dirty="0">
                <a:solidFill>
                  <a:schemeClr val="bg1">
                    <a:lumMod val="95000"/>
                  </a:schemeClr>
                </a:solidFill>
              </a:rPr>
              <a:t>: “The Tathāgata is fully aware of the various thoughts of each of the sentient beings dwelling in these buddha worlds. And how so? None of what the Tathāgata calls ‘thoughts’ are actually (nature of) thoughts. Therefore they are called thoughts. Why? Because the past thought is unobtainable, the present thought is unobtainable, and the future thought is unobtainable.”</a:t>
            </a:r>
          </a:p>
        </p:txBody>
      </p:sp>
    </p:spTree>
    <p:extLst>
      <p:ext uri="{BB962C8B-B14F-4D97-AF65-F5344CB8AC3E}">
        <p14:creationId xmlns:p14="http://schemas.microsoft.com/office/powerpoint/2010/main" val="23103667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D160B8E-66CF-2CED-36F3-CAC78F9F6977}"/>
              </a:ext>
            </a:extLst>
          </p:cNvPr>
          <p:cNvSpPr txBox="1"/>
          <p:nvPr/>
        </p:nvSpPr>
        <p:spPr>
          <a:xfrm>
            <a:off x="3628" y="261442"/>
            <a:ext cx="11942783" cy="1785104"/>
          </a:xfrm>
          <a:prstGeom prst="rect">
            <a:avLst/>
          </a:prstGeom>
          <a:noFill/>
        </p:spPr>
        <p:txBody>
          <a:bodyPr wrap="square" rtlCol="0">
            <a:spAutoFit/>
          </a:bodyPr>
          <a:lstStyle/>
          <a:p>
            <a:pPr>
              <a:lnSpc>
                <a:spcPts val="3300"/>
              </a:lnSpc>
            </a:pPr>
            <a:r>
              <a:rPr lang="zh-TW" altLang="en-US" sz="2800" b="1" dirty="0">
                <a:solidFill>
                  <a:schemeClr val="bg1">
                    <a:lumMod val="95000"/>
                  </a:schemeClr>
                </a:solidFill>
              </a:rPr>
              <a:t>「須菩提！於意云何？若有人滿三千大千世界七寶以用布施，是人以是因緣，得福多不？」 </a:t>
            </a:r>
          </a:p>
          <a:p>
            <a:pPr>
              <a:lnSpc>
                <a:spcPts val="3300"/>
              </a:lnSpc>
            </a:pPr>
            <a:r>
              <a:rPr lang="zh-TW" altLang="en-US" sz="2800" b="1" dirty="0">
                <a:solidFill>
                  <a:schemeClr val="bg1">
                    <a:lumMod val="95000"/>
                  </a:schemeClr>
                </a:solidFill>
              </a:rPr>
              <a:t>「如是，世尊！此人以是因緣，得福甚多。」 </a:t>
            </a:r>
          </a:p>
          <a:p>
            <a:pPr>
              <a:lnSpc>
                <a:spcPts val="3300"/>
              </a:lnSpc>
            </a:pPr>
            <a:r>
              <a:rPr lang="zh-TW" altLang="en-US" sz="2800" b="1" dirty="0">
                <a:solidFill>
                  <a:schemeClr val="bg1">
                    <a:lumMod val="95000"/>
                  </a:schemeClr>
                </a:solidFill>
              </a:rPr>
              <a:t>「須菩提！若福德有實，如來不說得福德多；以福德無故，如來說得福德多。 </a:t>
            </a:r>
          </a:p>
        </p:txBody>
      </p:sp>
      <p:sp>
        <p:nvSpPr>
          <p:cNvPr id="3" name="文字方塊 2">
            <a:extLst>
              <a:ext uri="{FF2B5EF4-FFF2-40B4-BE49-F238E27FC236}">
                <a16:creationId xmlns:a16="http://schemas.microsoft.com/office/drawing/2014/main" id="{83EB1B41-6DD6-ABD0-DF4E-366EA816F5F1}"/>
              </a:ext>
            </a:extLst>
          </p:cNvPr>
          <p:cNvSpPr txBox="1"/>
          <p:nvPr/>
        </p:nvSpPr>
        <p:spPr>
          <a:xfrm>
            <a:off x="94771" y="2489909"/>
            <a:ext cx="12065830" cy="3901068"/>
          </a:xfrm>
          <a:prstGeom prst="rect">
            <a:avLst/>
          </a:prstGeom>
          <a:noFill/>
        </p:spPr>
        <p:txBody>
          <a:bodyPr wrap="square" rtlCol="0">
            <a:spAutoFit/>
          </a:bodyPr>
          <a:lstStyle/>
          <a:p>
            <a:pPr>
              <a:lnSpc>
                <a:spcPts val="33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If there were a person who was able to take enough of the seven jewels to fill all the worlds of the </a:t>
            </a:r>
            <a:r>
              <a:rPr lang="en-US" altLang="zh-CN" sz="2800" b="1" dirty="0">
                <a:solidFill>
                  <a:schemeClr val="bg1">
                    <a:lumMod val="95000"/>
                  </a:schemeClr>
                </a:solidFill>
              </a:rPr>
              <a:t>trichiliocosm</a:t>
            </a:r>
            <a:r>
              <a:rPr lang="en-US" altLang="zh-TW" sz="2800" b="1" dirty="0">
                <a:solidFill>
                  <a:schemeClr val="bg1">
                    <a:lumMod val="95000"/>
                  </a:schemeClr>
                </a:solidFill>
              </a:rPr>
              <a:t>, and gave them away for charity, would not, based on these causes and conditions, this person's merit be great?”</a:t>
            </a:r>
          </a:p>
          <a:p>
            <a:pPr>
              <a:lnSpc>
                <a:spcPts val="3300"/>
              </a:lnSpc>
            </a:pPr>
            <a:r>
              <a:rPr lang="en-US" altLang="zh-TW" sz="2800" b="1" dirty="0">
                <a:solidFill>
                  <a:schemeClr val="bg1">
                    <a:lumMod val="95000"/>
                  </a:schemeClr>
                </a:solidFill>
              </a:rPr>
              <a:t>“Yes, World-honored One, based on these causes and conditions this person's merit would be extremely great.”</a:t>
            </a:r>
          </a:p>
          <a:p>
            <a:pPr>
              <a:lnSpc>
                <a:spcPts val="33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this merit were real, the Tathāgata would not say that there was attainment of great merit. It is because this merit is non-existent that the Tathāgata says that the merit is great.”</a:t>
            </a:r>
          </a:p>
        </p:txBody>
      </p:sp>
    </p:spTree>
    <p:extLst>
      <p:ext uri="{BB962C8B-B14F-4D97-AF65-F5344CB8AC3E}">
        <p14:creationId xmlns:p14="http://schemas.microsoft.com/office/powerpoint/2010/main" val="3934112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B2E354D-06AB-4F55-A4C6-D9AFB288FD89}"/>
              </a:ext>
            </a:extLst>
          </p:cNvPr>
          <p:cNvSpPr txBox="1"/>
          <p:nvPr/>
        </p:nvSpPr>
        <p:spPr>
          <a:xfrm>
            <a:off x="156294" y="117426"/>
            <a:ext cx="11942783" cy="2317173"/>
          </a:xfrm>
          <a:prstGeom prst="rect">
            <a:avLst/>
          </a:prstGeom>
          <a:noFill/>
        </p:spPr>
        <p:txBody>
          <a:bodyPr wrap="square" rtlCol="0">
            <a:spAutoFit/>
          </a:bodyPr>
          <a:lstStyle/>
          <a:p>
            <a:pPr>
              <a:lnSpc>
                <a:spcPts val="3500"/>
              </a:lnSpc>
            </a:pPr>
            <a:r>
              <a:rPr lang="zh-TW" altLang="en-US" sz="2800" b="1" dirty="0">
                <a:solidFill>
                  <a:schemeClr val="bg1">
                    <a:lumMod val="95000"/>
                  </a:schemeClr>
                </a:solidFill>
              </a:rPr>
              <a:t>「須菩提！於意云何？佛可以具足色身見不？」 「不也，世尊！如來不應以具足色身見。何以故？如來說：具足色身，即非具足色身，是名具足色身。」 「須菩提！於意云何？如來可以具足諸相見不？」 「不也，世尊！如來不應以具足諸相見。何以故？如來說：諸相具足，即非具足，是名諸相具足。」</a:t>
            </a:r>
          </a:p>
        </p:txBody>
      </p:sp>
      <p:sp>
        <p:nvSpPr>
          <p:cNvPr id="3" name="文字方塊 2">
            <a:extLst>
              <a:ext uri="{FF2B5EF4-FFF2-40B4-BE49-F238E27FC236}">
                <a16:creationId xmlns:a16="http://schemas.microsoft.com/office/drawing/2014/main" id="{9AFEA736-A289-2795-EE15-25DD0E967253}"/>
              </a:ext>
            </a:extLst>
          </p:cNvPr>
          <p:cNvSpPr txBox="1"/>
          <p:nvPr/>
        </p:nvSpPr>
        <p:spPr>
          <a:xfrm>
            <a:off x="94771" y="2555694"/>
            <a:ext cx="12065830" cy="4114460"/>
          </a:xfrm>
          <a:prstGeom prst="rect">
            <a:avLst/>
          </a:prstGeom>
          <a:noFill/>
        </p:spPr>
        <p:txBody>
          <a:bodyPr wrap="square" rtlCol="0">
            <a:spAutoFit/>
          </a:bodyPr>
          <a:lstStyle/>
          <a:p>
            <a:pPr>
              <a:lnSpc>
                <a:spcPts val="35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Can the Buddha be discerned by seeing his perfectly-formed </a:t>
            </a:r>
            <a:r>
              <a:rPr lang="en-US" altLang="zh-TW" sz="2800" b="1" dirty="0" err="1">
                <a:solidFill>
                  <a:schemeClr val="bg1">
                    <a:lumMod val="95000"/>
                  </a:schemeClr>
                </a:solidFill>
              </a:rPr>
              <a:t>body?”“No</a:t>
            </a:r>
            <a:r>
              <a:rPr lang="en-US" altLang="zh-TW" sz="2800" b="1" dirty="0">
                <a:solidFill>
                  <a:schemeClr val="bg1">
                    <a:lumMod val="95000"/>
                  </a:schemeClr>
                </a:solidFill>
              </a:rPr>
              <a:t>, World-honored One. The Tathāgata cannot be discerned by seeing his perfectly-formed body. Why? What the Tathāgata calls a perfectly-formed body is not (the nature of) a perfectly-formed body. Hence it is called a perfectly-formed body.”“</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Can the Tathāgata be discerned by his perfect bodily </a:t>
            </a:r>
            <a:r>
              <a:rPr lang="en-US" altLang="zh-TW" sz="2800" b="1" dirty="0" err="1">
                <a:solidFill>
                  <a:schemeClr val="bg1">
                    <a:lumMod val="95000"/>
                  </a:schemeClr>
                </a:solidFill>
              </a:rPr>
              <a:t>characteristics?”“No</a:t>
            </a:r>
            <a:r>
              <a:rPr lang="en-US" altLang="zh-TW" sz="2800" b="1" dirty="0">
                <a:solidFill>
                  <a:schemeClr val="bg1">
                    <a:lumMod val="95000"/>
                  </a:schemeClr>
                </a:solidFill>
              </a:rPr>
              <a:t>, World-honored One. The Tathāgata cannot be discerned by his perfect bodily characteristics. Why? Those characteristics that the Tathāgata has called ‘perfect’ are actually not perfect. Therefore he says that these characteristics are perfect.”</a:t>
            </a:r>
          </a:p>
        </p:txBody>
      </p:sp>
    </p:spTree>
    <p:extLst>
      <p:ext uri="{BB962C8B-B14F-4D97-AF65-F5344CB8AC3E}">
        <p14:creationId xmlns:p14="http://schemas.microsoft.com/office/powerpoint/2010/main" val="36961063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9F76E3F-94F2-9672-E443-DF6D58D8D000}"/>
              </a:ext>
            </a:extLst>
          </p:cNvPr>
          <p:cNvSpPr txBox="1"/>
          <p:nvPr/>
        </p:nvSpPr>
        <p:spPr>
          <a:xfrm>
            <a:off x="156294" y="117426"/>
            <a:ext cx="11942783" cy="2144177"/>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「須菩提！汝勿謂如來作是念：</a:t>
            </a:r>
            <a:r>
              <a:rPr lang="en-US" altLang="zh-TW" sz="2800" b="1" dirty="0">
                <a:solidFill>
                  <a:schemeClr val="bg1">
                    <a:lumMod val="95000"/>
                  </a:schemeClr>
                </a:solidFill>
              </a:rPr>
              <a:t>『</a:t>
            </a:r>
            <a:r>
              <a:rPr lang="zh-TW" altLang="en-US" sz="2800" b="1" dirty="0">
                <a:solidFill>
                  <a:schemeClr val="bg1">
                    <a:lumMod val="95000"/>
                  </a:schemeClr>
                </a:solidFill>
              </a:rPr>
              <a:t>我當有所說法。</a:t>
            </a:r>
            <a:r>
              <a:rPr lang="en-US" altLang="zh-TW" sz="2800" b="1" dirty="0">
                <a:solidFill>
                  <a:schemeClr val="bg1">
                    <a:lumMod val="95000"/>
                  </a:schemeClr>
                </a:solidFill>
              </a:rPr>
              <a:t>』</a:t>
            </a:r>
            <a:r>
              <a:rPr lang="zh-TW" altLang="en-US" sz="2800" b="1" dirty="0">
                <a:solidFill>
                  <a:schemeClr val="bg1">
                    <a:lumMod val="95000"/>
                  </a:schemeClr>
                </a:solidFill>
              </a:rPr>
              <a:t>莫作是念，何以故？若人言：如來有所說法，即為謗佛，不能解我所說故。須菩提！說法者，無法可說，是名說法。」 爾時，慧命須菩提白佛言：「世尊！頗有眾生，於未來世，聞說是法，生信心不？」 佛言：「須菩提！彼非眾生，非不眾生。何以故？須菩提！眾生眾生者，如來說非眾生，是名眾生。」 </a:t>
            </a:r>
          </a:p>
        </p:txBody>
      </p:sp>
      <p:sp>
        <p:nvSpPr>
          <p:cNvPr id="5" name="文字方塊 4">
            <a:extLst>
              <a:ext uri="{FF2B5EF4-FFF2-40B4-BE49-F238E27FC236}">
                <a16:creationId xmlns:a16="http://schemas.microsoft.com/office/drawing/2014/main" id="{A1D67450-D7D4-C2F2-9084-5ED03B96CA24}"/>
              </a:ext>
            </a:extLst>
          </p:cNvPr>
          <p:cNvSpPr txBox="1"/>
          <p:nvPr/>
        </p:nvSpPr>
        <p:spPr>
          <a:xfrm>
            <a:off x="94771" y="2277666"/>
            <a:ext cx="12065830" cy="4606389"/>
          </a:xfrm>
          <a:prstGeom prst="rect">
            <a:avLst/>
          </a:prstGeom>
          <a:noFill/>
        </p:spPr>
        <p:txBody>
          <a:bodyPr wrap="square" rtlCol="0">
            <a:spAutoFit/>
          </a:bodyPr>
          <a:lstStyle/>
          <a:p>
            <a:pPr>
              <a:lnSpc>
                <a:spcPts val="3200"/>
              </a:lnSpc>
            </a:pPr>
            <a:r>
              <a:rPr lang="en-US" altLang="zh-TW" sz="2800" b="1" dirty="0" err="1">
                <a:solidFill>
                  <a:schemeClr val="bg1">
                    <a:lumMod val="95000"/>
                  </a:schemeClr>
                </a:solidFill>
              </a:rPr>
              <a:t>Subhūti</a:t>
            </a:r>
            <a:r>
              <a:rPr lang="en-US" altLang="zh-TW" sz="2800" b="1" dirty="0">
                <a:solidFill>
                  <a:schemeClr val="bg1">
                    <a:lumMod val="95000"/>
                  </a:schemeClr>
                </a:solidFill>
              </a:rPr>
              <a:t>, do not think such a thought as “I [the Tathāgata] have something to teach.” Do not even think such a thing. Why not? If someone says that the Tathāgata has a teaching to offer then he is slandering the Buddha, because he does not understand what I am teaching. </a:t>
            </a:r>
            <a:r>
              <a:rPr lang="en-US" altLang="zh-TW" sz="2800" b="1" dirty="0" err="1">
                <a:solidFill>
                  <a:schemeClr val="bg1">
                    <a:lumMod val="95000"/>
                  </a:schemeClr>
                </a:solidFill>
              </a:rPr>
              <a:t>Subhūti</a:t>
            </a:r>
            <a:r>
              <a:rPr lang="en-US" altLang="zh-TW" sz="2800" b="1" dirty="0">
                <a:solidFill>
                  <a:schemeClr val="bg1">
                    <a:lumMod val="95000"/>
                  </a:schemeClr>
                </a:solidFill>
              </a:rPr>
              <a:t>, in the teaching of the dharma, there is no dharma that can be taught. This is called teaching the dharma.</a:t>
            </a:r>
          </a:p>
          <a:p>
            <a:pPr>
              <a:lnSpc>
                <a:spcPts val="3200"/>
              </a:lnSpc>
            </a:pPr>
            <a:r>
              <a:rPr lang="en-US" altLang="zh-TW" sz="2800" b="1" dirty="0">
                <a:solidFill>
                  <a:schemeClr val="bg1">
                    <a:lumMod val="95000"/>
                  </a:schemeClr>
                </a:solidFill>
              </a:rPr>
              <a:t>Then Wisdom-Life </a:t>
            </a:r>
            <a:r>
              <a:rPr lang="en-US" altLang="zh-TW" sz="2800" b="1" dirty="0" err="1">
                <a:solidFill>
                  <a:schemeClr val="bg1">
                    <a:lumMod val="95000"/>
                  </a:schemeClr>
                </a:solidFill>
              </a:rPr>
              <a:t>Subhūti</a:t>
            </a:r>
            <a:r>
              <a:rPr lang="en-US" altLang="zh-TW" sz="2800" b="1" dirty="0">
                <a:solidFill>
                  <a:schemeClr val="bg1">
                    <a:lumMod val="95000"/>
                  </a:schemeClr>
                </a:solidFill>
              </a:rPr>
              <a:t> said to the Buddha: “World-honored One. Might there at some time in the future be sentient beings who will gain faith upon hearing this </a:t>
            </a:r>
            <a:r>
              <a:rPr lang="en-US" altLang="zh-TW" sz="2800" b="1" dirty="0" err="1">
                <a:solidFill>
                  <a:schemeClr val="bg1">
                    <a:lumMod val="95000"/>
                  </a:schemeClr>
                </a:solidFill>
              </a:rPr>
              <a:t>discourse?”The</a:t>
            </a:r>
            <a:r>
              <a:rPr lang="en-US" altLang="zh-TW" sz="2800" b="1" dirty="0">
                <a:solidFill>
                  <a:schemeClr val="bg1">
                    <a:lumMod val="95000"/>
                  </a:schemeClr>
                </a:solidFill>
              </a:rPr>
              <a:t> Buddha said, “</a:t>
            </a:r>
            <a:r>
              <a:rPr lang="en-US" altLang="zh-TW" sz="2800" b="1" dirty="0" err="1">
                <a:solidFill>
                  <a:schemeClr val="bg1">
                    <a:lumMod val="95000"/>
                  </a:schemeClr>
                </a:solidFill>
              </a:rPr>
              <a:t>Subhūti</a:t>
            </a:r>
            <a:r>
              <a:rPr lang="en-US" altLang="zh-TW" sz="2800" b="1" dirty="0">
                <a:solidFill>
                  <a:schemeClr val="bg1">
                    <a:lumMod val="95000"/>
                  </a:schemeClr>
                </a:solidFill>
              </a:rPr>
              <a:t>, they will not be sentient beings, and they will not be non-sentient beings. Why? </a:t>
            </a:r>
            <a:r>
              <a:rPr lang="en-US" altLang="zh-TW" sz="2800" b="1" dirty="0" err="1">
                <a:solidFill>
                  <a:schemeClr val="bg1">
                    <a:lumMod val="95000"/>
                  </a:schemeClr>
                </a:solidFill>
              </a:rPr>
              <a:t>Subhūti</a:t>
            </a:r>
            <a:r>
              <a:rPr lang="en-US" altLang="zh-TW" sz="2800" b="1" dirty="0">
                <a:solidFill>
                  <a:schemeClr val="bg1">
                    <a:lumMod val="95000"/>
                  </a:schemeClr>
                </a:solidFill>
              </a:rPr>
              <a:t>, the Tathāgata has taught that ‘sentient beings’ are not (the nature of) sentient beings. Thus they are called sentient beings.”</a:t>
            </a:r>
          </a:p>
        </p:txBody>
      </p:sp>
    </p:spTree>
    <p:extLst>
      <p:ext uri="{BB962C8B-B14F-4D97-AF65-F5344CB8AC3E}">
        <p14:creationId xmlns:p14="http://schemas.microsoft.com/office/powerpoint/2010/main" val="12815303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AD83906-21E4-7A29-4230-140E7D521EA0}"/>
              </a:ext>
            </a:extLst>
          </p:cNvPr>
          <p:cNvSpPr txBox="1"/>
          <p:nvPr/>
        </p:nvSpPr>
        <p:spPr>
          <a:xfrm>
            <a:off x="156294" y="117426"/>
            <a:ext cx="11942783" cy="2144177"/>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須菩提白佛言：「世尊！佛得阿耨多羅三藐三菩提，為無所得耶？」佛言：「如是，如是。須菩提！我於阿耨多羅三藐三菩提乃至無有少法可得，是名阿耨多羅三藐三菩提。」 「復次，須菩提！是法平等，無有高下，是名阿耨多羅三藐三菩提；以無我、無人、無眾生、無壽者，修一切善法，即得阿耨多羅三藐三菩提。須菩提！所言善法者，如來說即非善法，是名善法。 </a:t>
            </a:r>
          </a:p>
        </p:txBody>
      </p:sp>
      <p:sp>
        <p:nvSpPr>
          <p:cNvPr id="5" name="文字方塊 4">
            <a:extLst>
              <a:ext uri="{FF2B5EF4-FFF2-40B4-BE49-F238E27FC236}">
                <a16:creationId xmlns:a16="http://schemas.microsoft.com/office/drawing/2014/main" id="{D780B838-65B0-C2D3-0769-E5129ACF29CE}"/>
              </a:ext>
            </a:extLst>
          </p:cNvPr>
          <p:cNvSpPr txBox="1"/>
          <p:nvPr/>
        </p:nvSpPr>
        <p:spPr>
          <a:xfrm>
            <a:off x="94771" y="2277666"/>
            <a:ext cx="12065830" cy="4606389"/>
          </a:xfrm>
          <a:prstGeom prst="rect">
            <a:avLst/>
          </a:prstGeom>
          <a:noFill/>
        </p:spPr>
        <p:txBody>
          <a:bodyPr wrap="square" rtlCol="0">
            <a:spAutoFit/>
          </a:bodyPr>
          <a:lstStyle/>
          <a:p>
            <a:pPr>
              <a:lnSpc>
                <a:spcPts val="3200"/>
              </a:lnSpc>
            </a:pPr>
            <a:r>
              <a:rPr lang="en-US" altLang="zh-TW" sz="2800" b="1" dirty="0" err="1">
                <a:solidFill>
                  <a:schemeClr val="bg1">
                    <a:lumMod val="95000"/>
                  </a:schemeClr>
                </a:solidFill>
              </a:rPr>
              <a:t>Subhūti</a:t>
            </a:r>
            <a:r>
              <a:rPr lang="en-US" altLang="zh-TW" sz="2800" b="1" dirty="0">
                <a:solidFill>
                  <a:schemeClr val="bg1">
                    <a:lumMod val="95000"/>
                  </a:schemeClr>
                </a:solidFill>
              </a:rPr>
              <a:t> said to the Buddha: “World-honored One. When the buddhas attain peerless perfect enlightenment, is it the case that actually nothing is attained?”</a:t>
            </a:r>
          </a:p>
          <a:p>
            <a:pPr>
              <a:lnSpc>
                <a:spcPts val="3200"/>
              </a:lnSpc>
            </a:pPr>
            <a:r>
              <a:rPr lang="en-US" altLang="zh-TW" sz="2800" b="1" dirty="0">
                <a:solidFill>
                  <a:schemeClr val="bg1">
                    <a:lumMod val="95000"/>
                  </a:schemeClr>
                </a:solidFill>
              </a:rPr>
              <a:t>“Exactly right. </a:t>
            </a:r>
            <a:r>
              <a:rPr lang="en-US" altLang="zh-TW" sz="2800" b="1" dirty="0" err="1">
                <a:solidFill>
                  <a:schemeClr val="bg1">
                    <a:lumMod val="95000"/>
                  </a:schemeClr>
                </a:solidFill>
              </a:rPr>
              <a:t>Subhūti</a:t>
            </a:r>
            <a:r>
              <a:rPr lang="en-US" altLang="zh-TW" sz="2800" b="1" dirty="0">
                <a:solidFill>
                  <a:schemeClr val="bg1">
                    <a:lumMod val="95000"/>
                  </a:schemeClr>
                </a:solidFill>
              </a:rPr>
              <a:t>, as far as peerless perfect enlightenment is concerned, I have not attained the slightest thing. This is why it is called peerless perfect enlightenment.”</a:t>
            </a:r>
          </a:p>
          <a:p>
            <a:pPr>
              <a:lnSpc>
                <a:spcPts val="3200"/>
              </a:lnSpc>
            </a:pPr>
            <a:r>
              <a:rPr lang="en-US" altLang="zh-TW" sz="2800" b="1" dirty="0">
                <a:solidFill>
                  <a:schemeClr val="bg1">
                    <a:lumMod val="95000"/>
                  </a:schemeClr>
                </a:solidFill>
              </a:rPr>
              <a:t>“Furthermore, </a:t>
            </a:r>
            <a:r>
              <a:rPr lang="en-US" altLang="zh-TW" sz="2800" b="1" dirty="0" err="1">
                <a:solidFill>
                  <a:schemeClr val="bg1">
                    <a:lumMod val="95000"/>
                  </a:schemeClr>
                </a:solidFill>
              </a:rPr>
              <a:t>Subhūti</a:t>
            </a:r>
            <a:r>
              <a:rPr lang="en-US" altLang="zh-TW" sz="2800" b="1" dirty="0">
                <a:solidFill>
                  <a:schemeClr val="bg1">
                    <a:lumMod val="95000"/>
                  </a:schemeClr>
                </a:solidFill>
              </a:rPr>
              <a:t>, this state is equal, having neither high or low. Therefore it is called peerless perfect enlightenment. When one, not abiding in the notions of self, person, sentient being, and lifespan, cultivates all kinds of good factors, then one attains peerless perfect enlightenment. </a:t>
            </a:r>
            <a:r>
              <a:rPr lang="en-US" altLang="zh-TW" sz="2800" b="1" dirty="0" err="1">
                <a:solidFill>
                  <a:schemeClr val="bg1">
                    <a:lumMod val="95000"/>
                  </a:schemeClr>
                </a:solidFill>
              </a:rPr>
              <a:t>Subhūti</a:t>
            </a:r>
            <a:r>
              <a:rPr lang="en-US" altLang="zh-TW" sz="2800" b="1" dirty="0">
                <a:solidFill>
                  <a:schemeClr val="bg1">
                    <a:lumMod val="95000"/>
                  </a:schemeClr>
                </a:solidFill>
              </a:rPr>
              <a:t>, the Tathāgata says that these so-called ‘good factors’ are not (the nature of) good factors. Therefore they are called good factors.”</a:t>
            </a:r>
          </a:p>
        </p:txBody>
      </p:sp>
    </p:spTree>
    <p:extLst>
      <p:ext uri="{BB962C8B-B14F-4D97-AF65-F5344CB8AC3E}">
        <p14:creationId xmlns:p14="http://schemas.microsoft.com/office/powerpoint/2010/main" val="5851143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A3949DB-A521-6FBB-D4EF-C71A24036765}"/>
              </a:ext>
            </a:extLst>
          </p:cNvPr>
          <p:cNvSpPr txBox="1"/>
          <p:nvPr/>
        </p:nvSpPr>
        <p:spPr>
          <a:xfrm>
            <a:off x="110354" y="477466"/>
            <a:ext cx="11942783" cy="1454757"/>
          </a:xfrm>
          <a:prstGeom prst="rect">
            <a:avLst/>
          </a:prstGeom>
          <a:noFill/>
        </p:spPr>
        <p:txBody>
          <a:bodyPr wrap="square" rtlCol="0">
            <a:spAutoFit/>
          </a:bodyPr>
          <a:lstStyle/>
          <a:p>
            <a:pPr>
              <a:lnSpc>
                <a:spcPts val="3600"/>
              </a:lnSpc>
            </a:pPr>
            <a:r>
              <a:rPr lang="zh-TW" altLang="en-US" sz="2800" b="1" dirty="0">
                <a:solidFill>
                  <a:schemeClr val="bg1">
                    <a:lumMod val="95000"/>
                  </a:schemeClr>
                </a:solidFill>
              </a:rPr>
              <a:t>「須菩提！若三千大千世界中所有諸須彌山王，如是等七寶聚，有人持用布施；若人以此</a:t>
            </a:r>
            <a:r>
              <a:rPr lang="en-US" altLang="zh-TW" sz="2800" b="1" dirty="0">
                <a:solidFill>
                  <a:schemeClr val="bg1">
                    <a:lumMod val="95000"/>
                  </a:schemeClr>
                </a:solidFill>
              </a:rPr>
              <a:t>《</a:t>
            </a:r>
            <a:r>
              <a:rPr lang="zh-TW" altLang="en-US" sz="2800" b="1" dirty="0">
                <a:solidFill>
                  <a:schemeClr val="bg1">
                    <a:lumMod val="95000"/>
                  </a:schemeClr>
                </a:solidFill>
              </a:rPr>
              <a:t>般若波羅蜜經</a:t>
            </a:r>
            <a:r>
              <a:rPr lang="en-US" altLang="zh-TW" sz="2800" b="1" dirty="0">
                <a:solidFill>
                  <a:schemeClr val="bg1">
                    <a:lumMod val="95000"/>
                  </a:schemeClr>
                </a:solidFill>
              </a:rPr>
              <a:t>》</a:t>
            </a:r>
            <a:r>
              <a:rPr lang="zh-TW" altLang="en-US" sz="2800" b="1" dirty="0">
                <a:solidFill>
                  <a:schemeClr val="bg1">
                    <a:lumMod val="95000"/>
                  </a:schemeClr>
                </a:solidFill>
              </a:rPr>
              <a:t>，乃至四句偈等，受持讀誦、為他人說，於前福德百分不及一，百千萬億分，乃至算數譬喻所不能及。</a:t>
            </a:r>
          </a:p>
        </p:txBody>
      </p:sp>
      <p:sp>
        <p:nvSpPr>
          <p:cNvPr id="5" name="文字方塊 4">
            <a:extLst>
              <a:ext uri="{FF2B5EF4-FFF2-40B4-BE49-F238E27FC236}">
                <a16:creationId xmlns:a16="http://schemas.microsoft.com/office/drawing/2014/main" id="{F09BD48D-8A65-5672-72CB-3BF11B67ABA0}"/>
              </a:ext>
            </a:extLst>
          </p:cNvPr>
          <p:cNvSpPr txBox="1"/>
          <p:nvPr/>
        </p:nvSpPr>
        <p:spPr>
          <a:xfrm>
            <a:off x="-1726" y="2493690"/>
            <a:ext cx="12065830" cy="3303340"/>
          </a:xfrm>
          <a:prstGeom prst="rect">
            <a:avLst/>
          </a:prstGeom>
          <a:noFill/>
        </p:spPr>
        <p:txBody>
          <a:bodyPr wrap="square" rtlCol="0">
            <a:spAutoFit/>
          </a:bodyPr>
          <a:lstStyle/>
          <a:p>
            <a:pPr>
              <a:lnSpc>
                <a:spcPts val="3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there were a person who accumulated the seven jewels in mounds equivalent to all the Mt. </a:t>
            </a:r>
            <a:r>
              <a:rPr lang="en-US" altLang="zh-TW" sz="2800" b="1" dirty="0" err="1">
                <a:solidFill>
                  <a:schemeClr val="bg1">
                    <a:lumMod val="95000"/>
                  </a:schemeClr>
                </a:solidFill>
              </a:rPr>
              <a:t>Sumerus</a:t>
            </a:r>
            <a:r>
              <a:rPr lang="en-US" altLang="zh-TW" sz="2800" b="1" dirty="0">
                <a:solidFill>
                  <a:schemeClr val="bg1">
                    <a:lumMod val="95000"/>
                  </a:schemeClr>
                </a:solidFill>
              </a:rPr>
              <a:t> in the worlds of the trichiliocosm and gave them away charitably, the merit gained by such a person, compared to that of someone who accepted, </a:t>
            </a:r>
            <a:r>
              <a:rPr lang="en-US" altLang="zh-TW" sz="2800" b="1" dirty="0" err="1">
                <a:solidFill>
                  <a:schemeClr val="bg1">
                    <a:lumMod val="95000"/>
                  </a:schemeClr>
                </a:solidFill>
              </a:rPr>
              <a:t>practised</a:t>
            </a:r>
            <a:r>
              <a:rPr lang="en-US" altLang="zh-TW" sz="2800" b="1" dirty="0">
                <a:solidFill>
                  <a:schemeClr val="bg1">
                    <a:lumMod val="95000"/>
                  </a:schemeClr>
                </a:solidFill>
              </a:rPr>
              <a:t>, and explained to others as much as a four-line verse of this scripture of transcendent wisdom, would not amount to a hundredth. Nor would it amount to a billionth part. In fact, no metaphor of number is capable of describing this difference in merit.”</a:t>
            </a:r>
          </a:p>
        </p:txBody>
      </p:sp>
    </p:spTree>
    <p:extLst>
      <p:ext uri="{BB962C8B-B14F-4D97-AF65-F5344CB8AC3E}">
        <p14:creationId xmlns:p14="http://schemas.microsoft.com/office/powerpoint/2010/main" val="574449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A29EA5E-A4A3-04D4-3C76-4393324CAD57}"/>
              </a:ext>
            </a:extLst>
          </p:cNvPr>
          <p:cNvPicPr>
            <a:picLocks noChangeAspect="1"/>
          </p:cNvPicPr>
          <p:nvPr/>
        </p:nvPicPr>
        <p:blipFill>
          <a:blip r:embed="rId3"/>
          <a:stretch>
            <a:fillRect/>
          </a:stretch>
        </p:blipFill>
        <p:spPr>
          <a:xfrm>
            <a:off x="1270670" y="0"/>
            <a:ext cx="9433048" cy="6859588"/>
          </a:xfrm>
          <a:prstGeom prst="rect">
            <a:avLst/>
          </a:prstGeom>
        </p:spPr>
      </p:pic>
      <p:sp>
        <p:nvSpPr>
          <p:cNvPr id="5" name="矩形 4">
            <a:extLst>
              <a:ext uri="{FF2B5EF4-FFF2-40B4-BE49-F238E27FC236}">
                <a16:creationId xmlns:a16="http://schemas.microsoft.com/office/drawing/2014/main" id="{D91685AD-F166-6A4A-C284-A4321286A352}"/>
              </a:ext>
            </a:extLst>
          </p:cNvPr>
          <p:cNvSpPr/>
          <p:nvPr/>
        </p:nvSpPr>
        <p:spPr>
          <a:xfrm>
            <a:off x="1630710" y="3429794"/>
            <a:ext cx="1152128" cy="136815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DC42C3A5-7E42-1D20-D371-F4F84AF17C62}"/>
              </a:ext>
            </a:extLst>
          </p:cNvPr>
          <p:cNvSpPr/>
          <p:nvPr/>
        </p:nvSpPr>
        <p:spPr>
          <a:xfrm>
            <a:off x="1414686" y="5302002"/>
            <a:ext cx="504056" cy="151216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匾額 6" descr="佛學概要十四講表 習講">
            <a:extLst>
              <a:ext uri="{FF2B5EF4-FFF2-40B4-BE49-F238E27FC236}">
                <a16:creationId xmlns:a16="http://schemas.microsoft.com/office/drawing/2014/main" id="{D5406DA6-F66E-DFAA-0B1F-A297D085DD5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第二十講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5E43DDAA-0E87-B715-FB78-7690A910462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1272069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8A49A84-4C28-4C95-EF37-806D41D666DA}"/>
              </a:ext>
            </a:extLst>
          </p:cNvPr>
          <p:cNvPicPr>
            <a:picLocks noChangeAspect="1"/>
          </p:cNvPicPr>
          <p:nvPr/>
        </p:nvPicPr>
        <p:blipFill>
          <a:blip r:embed="rId3"/>
          <a:stretch>
            <a:fillRect/>
          </a:stretch>
        </p:blipFill>
        <p:spPr>
          <a:xfrm>
            <a:off x="0" y="0"/>
            <a:ext cx="12190413" cy="6859588"/>
          </a:xfrm>
          <a:prstGeom prst="rect">
            <a:avLst/>
          </a:prstGeom>
        </p:spPr>
      </p:pic>
      <p:sp>
        <p:nvSpPr>
          <p:cNvPr id="10" name="矩形 9">
            <a:extLst>
              <a:ext uri="{FF2B5EF4-FFF2-40B4-BE49-F238E27FC236}">
                <a16:creationId xmlns:a16="http://schemas.microsoft.com/office/drawing/2014/main" id="{A97C929E-148B-E32A-8CA7-25FBE159EAD7}"/>
              </a:ext>
            </a:extLst>
          </p:cNvPr>
          <p:cNvSpPr/>
          <p:nvPr/>
        </p:nvSpPr>
        <p:spPr>
          <a:xfrm>
            <a:off x="7967414"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9179DEBB-40AE-C086-142E-0BEAC2553E00}"/>
              </a:ext>
            </a:extLst>
          </p:cNvPr>
          <p:cNvSpPr/>
          <p:nvPr/>
        </p:nvSpPr>
        <p:spPr>
          <a:xfrm>
            <a:off x="1054646"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144106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AE85121-95B3-E2B1-DA7E-385E074294F5}"/>
              </a:ext>
            </a:extLst>
          </p:cNvPr>
          <p:cNvSpPr txBox="1"/>
          <p:nvPr/>
        </p:nvSpPr>
        <p:spPr>
          <a:xfrm>
            <a:off x="4979768" y="703615"/>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初明平等法界，顯一切法性本無有我。結成前說菩薩通達無我法之義。</a:t>
            </a:r>
          </a:p>
        </p:txBody>
      </p:sp>
      <p:sp>
        <p:nvSpPr>
          <p:cNvPr id="5" name="文字方塊 4">
            <a:extLst>
              <a:ext uri="{FF2B5EF4-FFF2-40B4-BE49-F238E27FC236}">
                <a16:creationId xmlns:a16="http://schemas.microsoft.com/office/drawing/2014/main" id="{B58DDF75-6716-D13F-33E7-D2829A53561A}"/>
              </a:ext>
            </a:extLst>
          </p:cNvPr>
          <p:cNvSpPr txBox="1"/>
          <p:nvPr/>
        </p:nvSpPr>
        <p:spPr>
          <a:xfrm>
            <a:off x="1270670" y="703614"/>
            <a:ext cx="341632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次明諸法空相，歸結到不生不滅。所以令離相離念以除我執者，無非為遣分別執著。所謂生滅心也。遣生滅心，為證不生不滅之性體也。</a:t>
            </a:r>
          </a:p>
        </p:txBody>
      </p:sp>
      <p:sp>
        <p:nvSpPr>
          <p:cNvPr id="6" name="匾額 5" descr="佛學概要十四講表 習講">
            <a:extLst>
              <a:ext uri="{FF2B5EF4-FFF2-40B4-BE49-F238E27FC236}">
                <a16:creationId xmlns:a16="http://schemas.microsoft.com/office/drawing/2014/main" id="{4F7B542B-8CE6-B292-DED2-44801AF2660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第二十講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04839FB0-A278-A9C1-09E5-E71231641EE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1D9BD3F8-7458-F857-E5BD-1A10CA475260}"/>
              </a:ext>
            </a:extLst>
          </p:cNvPr>
          <p:cNvSpPr txBox="1"/>
          <p:nvPr/>
        </p:nvSpPr>
        <p:spPr>
          <a:xfrm>
            <a:off x="7396204" y="703616"/>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此第四大段，皆說如來境界。窮究無住，至此而極。「證」者，證此也。</a:t>
            </a:r>
          </a:p>
        </p:txBody>
      </p:sp>
      <p:pic>
        <p:nvPicPr>
          <p:cNvPr id="12" name="圖片 11">
            <a:extLst>
              <a:ext uri="{FF2B5EF4-FFF2-40B4-BE49-F238E27FC236}">
                <a16:creationId xmlns:a16="http://schemas.microsoft.com/office/drawing/2014/main" id="{05906D76-2EE8-5318-4551-94F58DF5E3DB}"/>
              </a:ext>
            </a:extLst>
          </p:cNvPr>
          <p:cNvPicPr>
            <a:picLocks noChangeAspect="1"/>
          </p:cNvPicPr>
          <p:nvPr/>
        </p:nvPicPr>
        <p:blipFill>
          <a:blip r:embed="rId5"/>
          <a:stretch>
            <a:fillRect/>
          </a:stretch>
        </p:blipFill>
        <p:spPr>
          <a:xfrm>
            <a:off x="9911631" y="117425"/>
            <a:ext cx="770976" cy="6696745"/>
          </a:xfrm>
          <a:prstGeom prst="rect">
            <a:avLst/>
          </a:prstGeom>
        </p:spPr>
      </p:pic>
    </p:spTree>
    <p:extLst>
      <p:ext uri="{BB962C8B-B14F-4D97-AF65-F5344CB8AC3E}">
        <p14:creationId xmlns:p14="http://schemas.microsoft.com/office/powerpoint/2010/main" val="13009572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8599F1EC-6E70-67B4-2E10-8C21CAF026EA}"/>
              </a:ext>
            </a:extLst>
          </p:cNvPr>
          <p:cNvPicPr>
            <a:picLocks noChangeAspect="1"/>
          </p:cNvPicPr>
          <p:nvPr/>
        </p:nvPicPr>
        <p:blipFill>
          <a:blip r:embed="rId3"/>
          <a:stretch>
            <a:fillRect/>
          </a:stretch>
        </p:blipFill>
        <p:spPr>
          <a:xfrm>
            <a:off x="0" y="0"/>
            <a:ext cx="12190413" cy="6859588"/>
          </a:xfrm>
          <a:prstGeom prst="rect">
            <a:avLst/>
          </a:prstGeom>
        </p:spPr>
      </p:pic>
      <p:sp>
        <p:nvSpPr>
          <p:cNvPr id="3" name="矩形 2">
            <a:extLst>
              <a:ext uri="{FF2B5EF4-FFF2-40B4-BE49-F238E27FC236}">
                <a16:creationId xmlns:a16="http://schemas.microsoft.com/office/drawing/2014/main" id="{DEE5248E-540B-4F03-4621-22F56C6DDB59}"/>
              </a:ext>
            </a:extLst>
          </p:cNvPr>
          <p:cNvSpPr/>
          <p:nvPr/>
        </p:nvSpPr>
        <p:spPr>
          <a:xfrm>
            <a:off x="7967414"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F88999A4-7F45-22E1-3CE8-2993B882CD08}"/>
              </a:ext>
            </a:extLst>
          </p:cNvPr>
          <p:cNvSpPr/>
          <p:nvPr/>
        </p:nvSpPr>
        <p:spPr>
          <a:xfrm>
            <a:off x="10559702" y="2493690"/>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BE4297BC-3670-7C0B-A0CC-D6EF6EA9182A}"/>
              </a:ext>
            </a:extLst>
          </p:cNvPr>
          <p:cNvSpPr/>
          <p:nvPr/>
        </p:nvSpPr>
        <p:spPr>
          <a:xfrm>
            <a:off x="11063758" y="3933850"/>
            <a:ext cx="504056" cy="79208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9746881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00CB964-E809-98CB-8702-1EEA7476EB3B}"/>
              </a:ext>
            </a:extLst>
          </p:cNvPr>
          <p:cNvSpPr txBox="1"/>
          <p:nvPr/>
        </p:nvSpPr>
        <p:spPr>
          <a:xfrm>
            <a:off x="262558" y="714598"/>
            <a:ext cx="844333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600"/>
              </a:lnSpc>
            </a:pPr>
            <a:r>
              <a:rPr lang="zh-TW" altLang="en-US" sz="2800" dirty="0">
                <a:solidFill>
                  <a:srgbClr val="FFFF00"/>
                </a:solidFill>
              </a:rPr>
              <a:t>所謂</a:t>
            </a:r>
            <a:r>
              <a:rPr lang="zh-CN" altLang="en-US" sz="2800" dirty="0">
                <a:solidFill>
                  <a:srgbClr val="FFFF00"/>
                </a:solidFill>
              </a:rPr>
              <a:t>「</a:t>
            </a:r>
            <a:r>
              <a:rPr lang="zh-TW" altLang="en-US" sz="2800" dirty="0">
                <a:solidFill>
                  <a:srgbClr val="FFFF00"/>
                </a:solidFill>
              </a:rPr>
              <a:t>平等真法界，佛不度眾生。</a:t>
            </a:r>
            <a:r>
              <a:rPr lang="zh-CN" altLang="en-US" sz="2800" dirty="0">
                <a:solidFill>
                  <a:srgbClr val="FFFF00"/>
                </a:solidFill>
              </a:rPr>
              <a:t>」</a:t>
            </a:r>
            <a:r>
              <a:rPr lang="zh-TW" altLang="en-US" sz="2800" dirty="0">
                <a:solidFill>
                  <a:srgbClr val="FFFF00"/>
                </a:solidFill>
              </a:rPr>
              <a:t>佛哪有度眾生？但是你要是執著佛不度眾生，錯了！我們沒入這個境界。我們今天說佛度眾生，不對！佛不度眾生，也不對！怎麼說都不對。為什麼不對？你沒入這個境界。如果你入了這個境界，你說佛不度眾生，對！說佛度眾生，也對！怎麼說都對。可見得智慧不開是不行的，不開智慧，那是開口便錯，動念即乖。要是開了智慧，一切皆是，一切俱非，怎麼說他都是圓融的，他都能講得通，都有道理。</a:t>
            </a:r>
          </a:p>
        </p:txBody>
      </p:sp>
      <p:sp>
        <p:nvSpPr>
          <p:cNvPr id="8" name="文字方塊 7">
            <a:extLst>
              <a:ext uri="{FF2B5EF4-FFF2-40B4-BE49-F238E27FC236}">
                <a16:creationId xmlns:a16="http://schemas.microsoft.com/office/drawing/2014/main" id="{71F67771-F451-8955-651E-BA2E8856C44B}"/>
              </a:ext>
            </a:extLst>
          </p:cNvPr>
          <p:cNvSpPr txBox="1"/>
          <p:nvPr/>
        </p:nvSpPr>
        <p:spPr>
          <a:xfrm>
            <a:off x="8775244" y="714599"/>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「須菩提。於意云何。汝等勿謂如來作是念。我當度眾生。須菩提。莫作是念。」</a:t>
            </a:r>
          </a:p>
        </p:txBody>
      </p:sp>
      <p:pic>
        <p:nvPicPr>
          <p:cNvPr id="10" name="圖片 9">
            <a:extLst>
              <a:ext uri="{FF2B5EF4-FFF2-40B4-BE49-F238E27FC236}">
                <a16:creationId xmlns:a16="http://schemas.microsoft.com/office/drawing/2014/main" id="{89932A11-7EBC-4395-99DD-5BF47C8897F2}"/>
              </a:ext>
            </a:extLst>
          </p:cNvPr>
          <p:cNvPicPr>
            <a:picLocks noChangeAspect="1"/>
          </p:cNvPicPr>
          <p:nvPr/>
        </p:nvPicPr>
        <p:blipFill>
          <a:blip r:embed="rId3"/>
          <a:stretch>
            <a:fillRect/>
          </a:stretch>
        </p:blipFill>
        <p:spPr>
          <a:xfrm>
            <a:off x="11096857" y="405458"/>
            <a:ext cx="830997" cy="6089630"/>
          </a:xfrm>
          <a:prstGeom prst="rect">
            <a:avLst/>
          </a:prstGeom>
        </p:spPr>
      </p:pic>
    </p:spTree>
    <p:extLst>
      <p:ext uri="{BB962C8B-B14F-4D97-AF65-F5344CB8AC3E}">
        <p14:creationId xmlns:p14="http://schemas.microsoft.com/office/powerpoint/2010/main" val="341030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7B0EF67-5E9B-2EAE-73E3-D5603BA28793}"/>
              </a:ext>
            </a:extLst>
          </p:cNvPr>
          <p:cNvSpPr txBox="1"/>
          <p:nvPr/>
        </p:nvSpPr>
        <p:spPr>
          <a:xfrm>
            <a:off x="9229873" y="736419"/>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一真法界，平等平等，豈有聖凡之別。意在教聞法者，當於法法頭上薦取平等之理，則可於法法頭上得見自性。</a:t>
            </a:r>
          </a:p>
        </p:txBody>
      </p:sp>
      <p:sp>
        <p:nvSpPr>
          <p:cNvPr id="7" name="文字方塊 6">
            <a:extLst>
              <a:ext uri="{FF2B5EF4-FFF2-40B4-BE49-F238E27FC236}">
                <a16:creationId xmlns:a16="http://schemas.microsoft.com/office/drawing/2014/main" id="{B67B7613-A281-5FF6-0C11-AD50CC5E65B4}"/>
              </a:ext>
            </a:extLst>
          </p:cNvPr>
          <p:cNvSpPr txBox="1"/>
          <p:nvPr/>
        </p:nvSpPr>
        <p:spPr>
          <a:xfrm>
            <a:off x="336500" y="736418"/>
            <a:ext cx="880241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800"/>
              </a:lnSpc>
            </a:pPr>
            <a:r>
              <a:rPr lang="zh-TW" altLang="en-US" sz="2800" dirty="0">
                <a:solidFill>
                  <a:srgbClr val="FFFF00"/>
                </a:solidFill>
              </a:rPr>
              <a:t>佛何以為我們講了許許多多高下不等之法？這個地方，我們要了解佛說法的義趣。佛依二諦而說法，二諦就是講的真諦、俗諦。俗諦是隨順凡夫的知見。譬如講淨土，說有四土三輩九品，說菩薩有五十一個階級，</a:t>
            </a:r>
            <a:r>
              <a:rPr lang="zh-CN" altLang="en-US" sz="2800" dirty="0">
                <a:solidFill>
                  <a:srgbClr val="FFFF00"/>
                </a:solidFill>
              </a:rPr>
              <a:t>這是</a:t>
            </a:r>
            <a:r>
              <a:rPr lang="zh-TW" altLang="en-US" sz="2800" dirty="0">
                <a:solidFill>
                  <a:srgbClr val="FFFF00"/>
                </a:solidFill>
              </a:rPr>
              <a:t>隨順俗諦而說。如果隨順真諦而說，那就平等沒有階級，沒有差別。真諦、俗諦有沒有理論依據？有。真諦是依自性、真如本性，那裡頭哪有差別？俗諦所依的是法相。性裡面平等，相裡面不平等。但是如果你見了性，相也平等了。</a:t>
            </a:r>
          </a:p>
        </p:txBody>
      </p:sp>
    </p:spTree>
    <p:extLst>
      <p:ext uri="{BB962C8B-B14F-4D97-AF65-F5344CB8AC3E}">
        <p14:creationId xmlns:p14="http://schemas.microsoft.com/office/powerpoint/2010/main" val="1366273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F7773670-2C92-BB04-3393-0DE8E335C0EB}"/>
              </a:ext>
            </a:extLst>
          </p:cNvPr>
          <p:cNvSpPr txBox="1"/>
          <p:nvPr/>
        </p:nvSpPr>
        <p:spPr>
          <a:xfrm>
            <a:off x="8949778"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何以故。實無有眾生如來度者。若有眾生如來度者。如來則有我人眾生壽者。</a:t>
            </a:r>
            <a:r>
              <a:rPr lang="zh-CN" altLang="en-US" sz="2800" b="1" dirty="0">
                <a:solidFill>
                  <a:schemeClr val="bg1"/>
                </a:solidFill>
              </a:rPr>
              <a:t>」</a:t>
            </a:r>
            <a:endParaRPr lang="zh-TW" altLang="en-US" sz="2800" b="1" dirty="0">
              <a:solidFill>
                <a:schemeClr val="bg1"/>
              </a:solidFill>
            </a:endParaRPr>
          </a:p>
        </p:txBody>
      </p:sp>
      <p:pic>
        <p:nvPicPr>
          <p:cNvPr id="10" name="圖片 9">
            <a:extLst>
              <a:ext uri="{FF2B5EF4-FFF2-40B4-BE49-F238E27FC236}">
                <a16:creationId xmlns:a16="http://schemas.microsoft.com/office/drawing/2014/main" id="{ED2E5732-A752-AFD3-1CB1-23E2B4B0F14E}"/>
              </a:ext>
            </a:extLst>
          </p:cNvPr>
          <p:cNvPicPr>
            <a:picLocks noChangeAspect="1"/>
          </p:cNvPicPr>
          <p:nvPr/>
        </p:nvPicPr>
        <p:blipFill>
          <a:blip r:embed="rId3"/>
          <a:stretch>
            <a:fillRect/>
          </a:stretch>
        </p:blipFill>
        <p:spPr>
          <a:xfrm>
            <a:off x="11145445" y="837505"/>
            <a:ext cx="782409" cy="2223671"/>
          </a:xfrm>
          <a:prstGeom prst="rect">
            <a:avLst/>
          </a:prstGeom>
        </p:spPr>
      </p:pic>
      <p:sp>
        <p:nvSpPr>
          <p:cNvPr id="11" name="文字方塊 10">
            <a:extLst>
              <a:ext uri="{FF2B5EF4-FFF2-40B4-BE49-F238E27FC236}">
                <a16:creationId xmlns:a16="http://schemas.microsoft.com/office/drawing/2014/main" id="{381467D9-D374-2F6D-7F4B-469D747EBC03}"/>
              </a:ext>
            </a:extLst>
          </p:cNvPr>
          <p:cNvSpPr txBox="1"/>
          <p:nvPr/>
        </p:nvSpPr>
        <p:spPr>
          <a:xfrm>
            <a:off x="5496876" y="732388"/>
            <a:ext cx="341632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茍有一念，四相具足。如來正令發心菩薩，除此四相。但約如來邊言，以明無能、無所、無我之義。意在令學人了然於平等法界，實無有我耳。</a:t>
            </a:r>
          </a:p>
        </p:txBody>
      </p:sp>
      <p:sp>
        <p:nvSpPr>
          <p:cNvPr id="12" name="文字方塊 11">
            <a:extLst>
              <a:ext uri="{FF2B5EF4-FFF2-40B4-BE49-F238E27FC236}">
                <a16:creationId xmlns:a16="http://schemas.microsoft.com/office/drawing/2014/main" id="{B9C6EDB4-05CF-689F-8AC5-86F35B084600}"/>
              </a:ext>
            </a:extLst>
          </p:cNvPr>
          <p:cNvSpPr txBox="1"/>
          <p:nvPr/>
        </p:nvSpPr>
        <p:spPr>
          <a:xfrm>
            <a:off x="622598" y="711072"/>
            <a:ext cx="4698722"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須知無我法才是真實。佛所以成佛，菩薩所以成菩薩，通達無我法而已。我們之所以不能作佛，不能作菩薩，還作生死凡夫，沒有別的，執著有我、有法。無我法就是無我執、無法執。這兩種執著一般大家都曉得，我法二執；我法二執都空的，無我法。</a:t>
            </a:r>
          </a:p>
        </p:txBody>
      </p:sp>
    </p:spTree>
    <p:extLst>
      <p:ext uri="{BB962C8B-B14F-4D97-AF65-F5344CB8AC3E}">
        <p14:creationId xmlns:p14="http://schemas.microsoft.com/office/powerpoint/2010/main" val="28773820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3816660B-8493-8719-8525-5F258FBBCD91}"/>
              </a:ext>
            </a:extLst>
          </p:cNvPr>
          <p:cNvPicPr>
            <a:picLocks noChangeAspect="1"/>
          </p:cNvPicPr>
          <p:nvPr/>
        </p:nvPicPr>
        <p:blipFill>
          <a:blip r:embed="rId3"/>
          <a:stretch>
            <a:fillRect/>
          </a:stretch>
        </p:blipFill>
        <p:spPr>
          <a:xfrm>
            <a:off x="0" y="0"/>
            <a:ext cx="12190413" cy="6859588"/>
          </a:xfrm>
          <a:prstGeom prst="rect">
            <a:avLst/>
          </a:prstGeom>
        </p:spPr>
      </p:pic>
      <p:sp>
        <p:nvSpPr>
          <p:cNvPr id="3" name="矩形 2">
            <a:extLst>
              <a:ext uri="{FF2B5EF4-FFF2-40B4-BE49-F238E27FC236}">
                <a16:creationId xmlns:a16="http://schemas.microsoft.com/office/drawing/2014/main" id="{9AD8AAF5-5FD4-DBBA-C3CC-DFE2CA6B0A85}"/>
              </a:ext>
            </a:extLst>
          </p:cNvPr>
          <p:cNvSpPr/>
          <p:nvPr/>
        </p:nvSpPr>
        <p:spPr>
          <a:xfrm>
            <a:off x="7967414"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A21B7D7A-970D-C342-9674-31965A5429AF}"/>
              </a:ext>
            </a:extLst>
          </p:cNvPr>
          <p:cNvSpPr/>
          <p:nvPr/>
        </p:nvSpPr>
        <p:spPr>
          <a:xfrm>
            <a:off x="10559702" y="2493690"/>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7A0F4B67-6D9F-9216-F7F5-725D69CB42B7}"/>
              </a:ext>
            </a:extLst>
          </p:cNvPr>
          <p:cNvSpPr/>
          <p:nvPr/>
        </p:nvSpPr>
        <p:spPr>
          <a:xfrm>
            <a:off x="10127654" y="3933850"/>
            <a:ext cx="504056" cy="79208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932298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317A7DF8-5865-1F65-749F-2A46979A1D50}"/>
              </a:ext>
            </a:extLst>
          </p:cNvPr>
          <p:cNvSpPr txBox="1"/>
          <p:nvPr/>
        </p:nvSpPr>
        <p:spPr>
          <a:xfrm>
            <a:off x="5379774" y="711073"/>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此釋「無能度、無所度」之所以然也。</a:t>
            </a:r>
          </a:p>
        </p:txBody>
      </p:sp>
      <p:sp>
        <p:nvSpPr>
          <p:cNvPr id="7" name="文字方塊 6">
            <a:extLst>
              <a:ext uri="{FF2B5EF4-FFF2-40B4-BE49-F238E27FC236}">
                <a16:creationId xmlns:a16="http://schemas.microsoft.com/office/drawing/2014/main" id="{FBAFA314-F1C8-E79B-5970-1D8E1083B420}"/>
              </a:ext>
            </a:extLst>
          </p:cNvPr>
          <p:cNvSpPr txBox="1"/>
          <p:nvPr/>
        </p:nvSpPr>
        <p:spPr>
          <a:xfrm>
            <a:off x="6967433" y="621482"/>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須菩提。如來說有我者。則非有我。而凡夫之人。以為有我。須菩提。凡夫者。如來說則非凡夫。</a:t>
            </a:r>
            <a:r>
              <a:rPr lang="zh-CN" altLang="en-US" sz="2800" b="1" dirty="0">
                <a:solidFill>
                  <a:schemeClr val="bg1"/>
                </a:solidFill>
              </a:rPr>
              <a:t>」</a:t>
            </a:r>
            <a:endParaRPr lang="zh-TW" altLang="en-US" sz="2800" b="1" dirty="0">
              <a:solidFill>
                <a:schemeClr val="bg1"/>
              </a:solidFill>
            </a:endParaRPr>
          </a:p>
        </p:txBody>
      </p:sp>
      <p:sp>
        <p:nvSpPr>
          <p:cNvPr id="8" name="文字方塊 7">
            <a:extLst>
              <a:ext uri="{FF2B5EF4-FFF2-40B4-BE49-F238E27FC236}">
                <a16:creationId xmlns:a16="http://schemas.microsoft.com/office/drawing/2014/main" id="{0D8E079E-13F6-0938-03C3-FC5E070E61CF}"/>
              </a:ext>
            </a:extLst>
          </p:cNvPr>
          <p:cNvSpPr txBox="1"/>
          <p:nvPr/>
        </p:nvSpPr>
        <p:spPr>
          <a:xfrm>
            <a:off x="1558702" y="621482"/>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小科題目「明本無聖凡」。</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在後面愈講愈真實，因為愈來愈真實，我們凡夫之人愈來愈不容易體會。往下說的都是如來果地上的境界，也就是諸法實相。</a:t>
            </a:r>
          </a:p>
        </p:txBody>
      </p:sp>
      <p:pic>
        <p:nvPicPr>
          <p:cNvPr id="10" name="圖片 9">
            <a:extLst>
              <a:ext uri="{FF2B5EF4-FFF2-40B4-BE49-F238E27FC236}">
                <a16:creationId xmlns:a16="http://schemas.microsoft.com/office/drawing/2014/main" id="{E2371CF5-DF86-E0A1-F7EB-1D1C0CA81A7B}"/>
              </a:ext>
            </a:extLst>
          </p:cNvPr>
          <p:cNvPicPr>
            <a:picLocks noChangeAspect="1"/>
          </p:cNvPicPr>
          <p:nvPr/>
        </p:nvPicPr>
        <p:blipFill>
          <a:blip r:embed="rId3"/>
          <a:stretch>
            <a:fillRect/>
          </a:stretch>
        </p:blipFill>
        <p:spPr>
          <a:xfrm>
            <a:off x="9985733" y="765497"/>
            <a:ext cx="717985" cy="3096345"/>
          </a:xfrm>
          <a:prstGeom prst="rect">
            <a:avLst/>
          </a:prstGeom>
        </p:spPr>
      </p:pic>
      <p:sp>
        <p:nvSpPr>
          <p:cNvPr id="11" name="匾額 10" descr="佛學概要十四講表 習講">
            <a:extLst>
              <a:ext uri="{FF2B5EF4-FFF2-40B4-BE49-F238E27FC236}">
                <a16:creationId xmlns:a16="http://schemas.microsoft.com/office/drawing/2014/main" id="{0656E2AA-B7A7-484B-45AF-6ACBD02A0B9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第二十講</a:t>
            </a:r>
            <a:endParaRPr lang="zh-TW" altLang="en-US" dirty="0">
              <a:effectLst>
                <a:glow>
                  <a:schemeClr val="bg1">
                    <a:alpha val="61000"/>
                  </a:schemeClr>
                </a:glow>
              </a:effectLst>
            </a:endParaRPr>
          </a:p>
        </p:txBody>
      </p:sp>
      <p:pic>
        <p:nvPicPr>
          <p:cNvPr id="12" name="圖片 11">
            <a:extLst>
              <a:ext uri="{FF2B5EF4-FFF2-40B4-BE49-F238E27FC236}">
                <a16:creationId xmlns:a16="http://schemas.microsoft.com/office/drawing/2014/main" id="{325C4332-FE39-E2C8-78A8-19239002898E}"/>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Tree>
    <p:extLst>
      <p:ext uri="{BB962C8B-B14F-4D97-AF65-F5344CB8AC3E}">
        <p14:creationId xmlns:p14="http://schemas.microsoft.com/office/powerpoint/2010/main" val="176737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57F052E-0BC6-3F9D-F323-B6E3D1A414E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第二十講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D1892DB-6A01-3BE8-0944-697E266C8A1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663929D7-D2F7-5857-155A-845FD47E834A}"/>
              </a:ext>
            </a:extLst>
          </p:cNvPr>
          <p:cNvSpPr txBox="1"/>
          <p:nvPr/>
        </p:nvSpPr>
        <p:spPr>
          <a:xfrm>
            <a:off x="8580060" y="683284"/>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發心菩薩，通達此義。應以無能、無所、無法、無我之心，修一切善法，乃能如是而證也。</a:t>
            </a:r>
          </a:p>
        </p:txBody>
      </p:sp>
      <p:sp>
        <p:nvSpPr>
          <p:cNvPr id="9" name="文字方塊 8">
            <a:extLst>
              <a:ext uri="{FF2B5EF4-FFF2-40B4-BE49-F238E27FC236}">
                <a16:creationId xmlns:a16="http://schemas.microsoft.com/office/drawing/2014/main" id="{B38749FC-B73D-F6F6-1676-03DD08E4E05D}"/>
              </a:ext>
            </a:extLst>
          </p:cNvPr>
          <p:cNvSpPr txBox="1"/>
          <p:nvPr/>
        </p:nvSpPr>
        <p:spPr>
          <a:xfrm>
            <a:off x="390111" y="718980"/>
            <a:ext cx="7853432"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600"/>
              </a:lnSpc>
            </a:pPr>
            <a:r>
              <a:rPr lang="zh-TW" altLang="en-US" sz="2800" dirty="0">
                <a:solidFill>
                  <a:srgbClr val="FFFF00"/>
                </a:solidFill>
              </a:rPr>
              <a:t>無聖無凡，凡聖這個名詞是假定的，哪來的凡聖！什麼叫聖？明心見性就叫聖。什麼叫凡？無明煩惱蓋覆了本性，我們就叫他做凡。無明煩惱是真的嗎？不是的。馬鳴菩薩在</a:t>
            </a:r>
            <a:r>
              <a:rPr lang="en-US" altLang="zh-TW" sz="2800" dirty="0">
                <a:solidFill>
                  <a:srgbClr val="FFFF00"/>
                </a:solidFill>
              </a:rPr>
              <a:t>《</a:t>
            </a:r>
            <a:r>
              <a:rPr lang="zh-TW" altLang="en-US" sz="2800" dirty="0">
                <a:solidFill>
                  <a:srgbClr val="FFFF00"/>
                </a:solidFill>
              </a:rPr>
              <a:t>起信論</a:t>
            </a:r>
            <a:r>
              <a:rPr lang="en-US" altLang="zh-TW" sz="2800" dirty="0">
                <a:solidFill>
                  <a:srgbClr val="FFFF00"/>
                </a:solidFill>
              </a:rPr>
              <a:t>》</a:t>
            </a:r>
            <a:r>
              <a:rPr lang="zh-TW" altLang="en-US" sz="2800" dirty="0">
                <a:solidFill>
                  <a:srgbClr val="FFFF00"/>
                </a:solidFill>
              </a:rPr>
              <a:t>裡頭告訴我們，「本覺本有」，本覺是真如本性，自性裡面本具的般若智慧；「不覺本無」，不覺是無明、煩惱，本來沒有。本來沒有，哪來的凡聖？所以從自性上去看，確實沒有，凡聖都沒有，無聖無凡，本來平等。</a:t>
            </a:r>
          </a:p>
        </p:txBody>
      </p:sp>
    </p:spTree>
    <p:extLst>
      <p:ext uri="{BB962C8B-B14F-4D97-AF65-F5344CB8AC3E}">
        <p14:creationId xmlns:p14="http://schemas.microsoft.com/office/powerpoint/2010/main" val="26781634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BECE2E07-100F-8A5E-20F7-1C7B9A60641A}"/>
              </a:ext>
            </a:extLst>
          </p:cNvPr>
          <p:cNvPicPr>
            <a:picLocks noChangeAspect="1"/>
          </p:cNvPicPr>
          <p:nvPr/>
        </p:nvPicPr>
        <p:blipFill>
          <a:blip r:embed="rId3"/>
          <a:stretch>
            <a:fillRect/>
          </a:stretch>
        </p:blipFill>
        <p:spPr>
          <a:xfrm>
            <a:off x="0" y="0"/>
            <a:ext cx="12190413" cy="6859588"/>
          </a:xfrm>
          <a:prstGeom prst="rect">
            <a:avLst/>
          </a:prstGeom>
        </p:spPr>
      </p:pic>
      <p:sp>
        <p:nvSpPr>
          <p:cNvPr id="3" name="矩形 2">
            <a:extLst>
              <a:ext uri="{FF2B5EF4-FFF2-40B4-BE49-F238E27FC236}">
                <a16:creationId xmlns:a16="http://schemas.microsoft.com/office/drawing/2014/main" id="{9E2D41FE-2FBB-7C76-3CF6-5BF00F4737B7}"/>
              </a:ext>
            </a:extLst>
          </p:cNvPr>
          <p:cNvSpPr/>
          <p:nvPr/>
        </p:nvSpPr>
        <p:spPr>
          <a:xfrm>
            <a:off x="7967414"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CCF2FF13-5325-0299-FBB9-7548EB3A0813}"/>
              </a:ext>
            </a:extLst>
          </p:cNvPr>
          <p:cNvSpPr/>
          <p:nvPr/>
        </p:nvSpPr>
        <p:spPr>
          <a:xfrm>
            <a:off x="8903518" y="2493690"/>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23FB9F5B-6414-A720-D08D-4A3A7C6DFC26}"/>
              </a:ext>
            </a:extLst>
          </p:cNvPr>
          <p:cNvSpPr/>
          <p:nvPr/>
        </p:nvSpPr>
        <p:spPr>
          <a:xfrm>
            <a:off x="9335566" y="3933850"/>
            <a:ext cx="504056"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8187465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385C839-070E-040A-E8CB-7FE5E1C4E1CE}"/>
              </a:ext>
            </a:extLst>
          </p:cNvPr>
          <p:cNvSpPr txBox="1"/>
          <p:nvPr/>
        </p:nvSpPr>
        <p:spPr>
          <a:xfrm>
            <a:off x="4792366" y="648144"/>
            <a:ext cx="40626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問意謂，可以觀想有相之應身，即是觀想無相之法身否。一有相，一無相。若執以為可，未免取相，而有著相之過。若執以為不可，未免滅相，而有墮空之過。試看長老所答，可以增長見地不少。</a:t>
            </a:r>
          </a:p>
        </p:txBody>
      </p:sp>
      <p:sp>
        <p:nvSpPr>
          <p:cNvPr id="8" name="文字方塊 7">
            <a:extLst>
              <a:ext uri="{FF2B5EF4-FFF2-40B4-BE49-F238E27FC236}">
                <a16:creationId xmlns:a16="http://schemas.microsoft.com/office/drawing/2014/main" id="{6D80EC29-2ECA-A4F4-818B-00F75C50C23B}"/>
              </a:ext>
            </a:extLst>
          </p:cNvPr>
          <p:cNvSpPr txBox="1"/>
          <p:nvPr/>
        </p:nvSpPr>
        <p:spPr>
          <a:xfrm>
            <a:off x="8940100" y="621482"/>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須菩提。於意云何。可以三十二相觀如來不。須菩提言。如是如是以三十二相觀如來。</a:t>
            </a:r>
            <a:r>
              <a:rPr lang="zh-CN" altLang="en-US" sz="2800" b="1" dirty="0">
                <a:solidFill>
                  <a:schemeClr val="bg1"/>
                </a:solidFill>
              </a:rPr>
              <a:t>」</a:t>
            </a:r>
            <a:endParaRPr lang="zh-TW" altLang="en-US" sz="2800" b="1" dirty="0">
              <a:solidFill>
                <a:schemeClr val="bg1"/>
              </a:solidFill>
            </a:endParaRPr>
          </a:p>
        </p:txBody>
      </p:sp>
      <p:sp>
        <p:nvSpPr>
          <p:cNvPr id="9" name="文字方塊 8">
            <a:extLst>
              <a:ext uri="{FF2B5EF4-FFF2-40B4-BE49-F238E27FC236}">
                <a16:creationId xmlns:a16="http://schemas.microsoft.com/office/drawing/2014/main" id="{17D540B5-B7C6-F5E0-97D3-16D1FF62F65A}"/>
              </a:ext>
            </a:extLst>
          </p:cNvPr>
          <p:cNvSpPr txBox="1"/>
          <p:nvPr/>
        </p:nvSpPr>
        <p:spPr>
          <a:xfrm>
            <a:off x="405408" y="693490"/>
            <a:ext cx="4134465"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這兩邊都有過失，過失從哪裡產生的？諸位要記住，著，著就有過失，如果不著，說可也行，說不可也行，都沒有過失。由此可知，過失生在執著，若執，你執著以為可，執著是病；執著以為不可，毛病還是在執著。</a:t>
            </a:r>
          </a:p>
        </p:txBody>
      </p:sp>
      <p:pic>
        <p:nvPicPr>
          <p:cNvPr id="11" name="圖片 10">
            <a:extLst>
              <a:ext uri="{FF2B5EF4-FFF2-40B4-BE49-F238E27FC236}">
                <a16:creationId xmlns:a16="http://schemas.microsoft.com/office/drawing/2014/main" id="{F8E75D52-9B99-4FB7-B618-AEC2D581B85C}"/>
              </a:ext>
            </a:extLst>
          </p:cNvPr>
          <p:cNvPicPr>
            <a:picLocks noChangeAspect="1"/>
          </p:cNvPicPr>
          <p:nvPr/>
        </p:nvPicPr>
        <p:blipFill>
          <a:blip r:embed="rId3"/>
          <a:stretch>
            <a:fillRect/>
          </a:stretch>
        </p:blipFill>
        <p:spPr>
          <a:xfrm>
            <a:off x="11207774" y="693490"/>
            <a:ext cx="720081" cy="5230430"/>
          </a:xfrm>
          <a:prstGeom prst="rect">
            <a:avLst/>
          </a:prstGeom>
        </p:spPr>
      </p:pic>
    </p:spTree>
    <p:extLst>
      <p:ext uri="{BB962C8B-B14F-4D97-AF65-F5344CB8AC3E}">
        <p14:creationId xmlns:p14="http://schemas.microsoft.com/office/powerpoint/2010/main" val="9823287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A276742A-7422-C03E-8CE6-FA6D98487190}"/>
              </a:ext>
            </a:extLst>
          </p:cNvPr>
          <p:cNvSpPr txBox="1"/>
          <p:nvPr/>
        </p:nvSpPr>
        <p:spPr>
          <a:xfrm>
            <a:off x="7332697" y="621481"/>
            <a:ext cx="470898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TW" sz="2800" b="1" dirty="0">
                <a:solidFill>
                  <a:schemeClr val="bg1"/>
                </a:solidFill>
              </a:rPr>
              <a:t>『</a:t>
            </a:r>
            <a:r>
              <a:rPr lang="zh-TW" altLang="en-US" sz="2800" b="1" dirty="0">
                <a:solidFill>
                  <a:schemeClr val="bg1"/>
                </a:solidFill>
              </a:rPr>
              <a:t>如是</a:t>
            </a:r>
            <a:r>
              <a:rPr lang="en-US" altLang="zh-TW" sz="2800" b="1" dirty="0">
                <a:solidFill>
                  <a:schemeClr val="bg1"/>
                </a:solidFill>
              </a:rPr>
              <a:t>』</a:t>
            </a:r>
            <a:r>
              <a:rPr lang="zh-TW" altLang="en-US" sz="2800" b="1" dirty="0">
                <a:solidFill>
                  <a:schemeClr val="bg1"/>
                </a:solidFill>
              </a:rPr>
              <a:t>句，實非應諾之辭，乃是說理。「如」者，諸法如義。「是」者，一切皆是也。意顯惟如則皆是，不如則皆非。此明法法皆是緣生，不執著緣生相，而會歸一如性。則法法雖皆緣生，亦即法法皆是佛法矣。</a:t>
            </a:r>
          </a:p>
        </p:txBody>
      </p:sp>
      <p:sp>
        <p:nvSpPr>
          <p:cNvPr id="9" name="文字方塊 8">
            <a:extLst>
              <a:ext uri="{FF2B5EF4-FFF2-40B4-BE49-F238E27FC236}">
                <a16:creationId xmlns:a16="http://schemas.microsoft.com/office/drawing/2014/main" id="{044EF8CA-4203-4879-3F6C-DAD81936B734}"/>
              </a:ext>
            </a:extLst>
          </p:cNvPr>
          <p:cNvSpPr txBox="1"/>
          <p:nvPr/>
        </p:nvSpPr>
        <p:spPr>
          <a:xfrm>
            <a:off x="3790950" y="621481"/>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真相通達明瞭就叫佛法。佛是覺的意思，你能夠真正明瞭一切法都是緣生，那一切法怎麼不是佛法！知道一切法都是緣生，你決不會執著一切法。因為一切法當體即空，了不可得。</a:t>
            </a:r>
          </a:p>
        </p:txBody>
      </p:sp>
      <p:sp>
        <p:nvSpPr>
          <p:cNvPr id="10" name="文字方塊 9">
            <a:extLst>
              <a:ext uri="{FF2B5EF4-FFF2-40B4-BE49-F238E27FC236}">
                <a16:creationId xmlns:a16="http://schemas.microsoft.com/office/drawing/2014/main" id="{EE216DB8-147B-9162-259C-B1DA871E6DD8}"/>
              </a:ext>
            </a:extLst>
          </p:cNvPr>
          <p:cNvSpPr txBox="1"/>
          <p:nvPr/>
        </p:nvSpPr>
        <p:spPr>
          <a:xfrm>
            <a:off x="166936" y="621481"/>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能執著的三心不可得，這是能執著</a:t>
            </a:r>
            <a:r>
              <a:rPr lang="zh-CN" altLang="en-US" sz="2800" dirty="0">
                <a:solidFill>
                  <a:srgbClr val="FFFF00"/>
                </a:solidFill>
              </a:rPr>
              <a:t>的</a:t>
            </a:r>
            <a:r>
              <a:rPr lang="zh-TW" altLang="en-US" sz="2800" dirty="0">
                <a:solidFill>
                  <a:srgbClr val="FFFF00"/>
                </a:solidFill>
              </a:rPr>
              <a:t>當體即空；所執著的一切法、人事物，剎那生滅，也是當體即空</a:t>
            </a:r>
            <a:r>
              <a:rPr lang="zh-CN" altLang="en-US" sz="2800" dirty="0">
                <a:solidFill>
                  <a:srgbClr val="FFFF00"/>
                </a:solidFill>
              </a:rPr>
              <a:t>。</a:t>
            </a:r>
            <a:r>
              <a:rPr lang="zh-TW" altLang="en-US" sz="2800" dirty="0">
                <a:solidFill>
                  <a:srgbClr val="FFFF00"/>
                </a:solidFill>
              </a:rPr>
              <a:t>能所俱空，了不可得。真把這個真相搞清楚了，哪一法不是佛法！樣樣都覺悟了。 </a:t>
            </a:r>
          </a:p>
        </p:txBody>
      </p:sp>
    </p:spTree>
    <p:extLst>
      <p:ext uri="{BB962C8B-B14F-4D97-AF65-F5344CB8AC3E}">
        <p14:creationId xmlns:p14="http://schemas.microsoft.com/office/powerpoint/2010/main" val="30487673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3" name="圖片 12">
            <a:extLst>
              <a:ext uri="{FF2B5EF4-FFF2-40B4-BE49-F238E27FC236}">
                <a16:creationId xmlns:a16="http://schemas.microsoft.com/office/drawing/2014/main" id="{6F90BAE0-CF0D-699C-9F0E-30F163112D50}"/>
              </a:ext>
            </a:extLst>
          </p:cNvPr>
          <p:cNvPicPr>
            <a:picLocks noChangeAspect="1"/>
          </p:cNvPicPr>
          <p:nvPr/>
        </p:nvPicPr>
        <p:blipFill>
          <a:blip r:embed="rId3"/>
          <a:stretch>
            <a:fillRect/>
          </a:stretch>
        </p:blipFill>
        <p:spPr>
          <a:xfrm>
            <a:off x="0" y="0"/>
            <a:ext cx="12190413" cy="6859588"/>
          </a:xfrm>
          <a:prstGeom prst="rect">
            <a:avLst/>
          </a:prstGeom>
        </p:spPr>
      </p:pic>
      <p:sp>
        <p:nvSpPr>
          <p:cNvPr id="14" name="矩形 13">
            <a:extLst>
              <a:ext uri="{FF2B5EF4-FFF2-40B4-BE49-F238E27FC236}">
                <a16:creationId xmlns:a16="http://schemas.microsoft.com/office/drawing/2014/main" id="{3A313FB8-5409-7324-27DE-F0BA036CA949}"/>
              </a:ext>
            </a:extLst>
          </p:cNvPr>
          <p:cNvSpPr/>
          <p:nvPr/>
        </p:nvSpPr>
        <p:spPr>
          <a:xfrm>
            <a:off x="7967414"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5BEF6967-8567-ED3A-A57B-3891D1E038B7}"/>
              </a:ext>
            </a:extLst>
          </p:cNvPr>
          <p:cNvSpPr/>
          <p:nvPr/>
        </p:nvSpPr>
        <p:spPr>
          <a:xfrm>
            <a:off x="8903518" y="2493690"/>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矩形 15">
            <a:extLst>
              <a:ext uri="{FF2B5EF4-FFF2-40B4-BE49-F238E27FC236}">
                <a16:creationId xmlns:a16="http://schemas.microsoft.com/office/drawing/2014/main" id="{674E4F81-80F6-4C65-FADE-AE80CCF8DBF9}"/>
              </a:ext>
            </a:extLst>
          </p:cNvPr>
          <p:cNvSpPr/>
          <p:nvPr/>
        </p:nvSpPr>
        <p:spPr>
          <a:xfrm>
            <a:off x="8327454" y="3933850"/>
            <a:ext cx="504056"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矩形 16">
            <a:extLst>
              <a:ext uri="{FF2B5EF4-FFF2-40B4-BE49-F238E27FC236}">
                <a16:creationId xmlns:a16="http://schemas.microsoft.com/office/drawing/2014/main" id="{029A7EEE-0D4F-2498-1BAC-5B14B139778E}"/>
              </a:ext>
            </a:extLst>
          </p:cNvPr>
          <p:cNvSpPr/>
          <p:nvPr/>
        </p:nvSpPr>
        <p:spPr>
          <a:xfrm>
            <a:off x="8975526" y="4869954"/>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矩形 17">
            <a:extLst>
              <a:ext uri="{FF2B5EF4-FFF2-40B4-BE49-F238E27FC236}">
                <a16:creationId xmlns:a16="http://schemas.microsoft.com/office/drawing/2014/main" id="{E68A2E62-25F3-BF45-C169-5350FDDEA594}"/>
              </a:ext>
            </a:extLst>
          </p:cNvPr>
          <p:cNvSpPr/>
          <p:nvPr/>
        </p:nvSpPr>
        <p:spPr>
          <a:xfrm>
            <a:off x="9263558" y="6166098"/>
            <a:ext cx="504056"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2695144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3795F29-0879-56CE-90CD-EE5EF402D495}"/>
              </a:ext>
            </a:extLst>
          </p:cNvPr>
          <p:cNvSpPr txBox="1"/>
          <p:nvPr/>
        </p:nvSpPr>
        <p:spPr>
          <a:xfrm>
            <a:off x="3803665" y="621482"/>
            <a:ext cx="40626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佛之言此，正因初發心修觀者，無明分毫未破，方在業識之中。若聞一如皆是、是法平等之說，不揣分量，遽謂觀相即是觀性。不知所觀者，正是識而非性也。一切學人應於此中細細勘驗。</a:t>
            </a:r>
          </a:p>
        </p:txBody>
      </p:sp>
      <p:sp>
        <p:nvSpPr>
          <p:cNvPr id="8" name="文字方塊 7">
            <a:extLst>
              <a:ext uri="{FF2B5EF4-FFF2-40B4-BE49-F238E27FC236}">
                <a16:creationId xmlns:a16="http://schemas.microsoft.com/office/drawing/2014/main" id="{B87E4342-AD6B-53F2-2525-9B5486C60588}"/>
              </a:ext>
            </a:extLst>
          </p:cNvPr>
          <p:cNvSpPr txBox="1"/>
          <p:nvPr/>
        </p:nvSpPr>
        <p:spPr>
          <a:xfrm>
            <a:off x="8005737" y="621482"/>
            <a:ext cx="2769989" cy="5400600"/>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佛言。須菩提。若以三十二相觀如來者。轉輪聖王則是如來。須菩提白佛言。世尊。如我解佛所說義。不應以三十二相觀如來。</a:t>
            </a:r>
            <a:r>
              <a:rPr lang="zh-CN" altLang="en-US" sz="2800" b="1" dirty="0">
                <a:solidFill>
                  <a:schemeClr val="bg1"/>
                </a:solidFill>
              </a:rPr>
              <a:t>」</a:t>
            </a:r>
            <a:endParaRPr lang="zh-TW" altLang="en-US" sz="2800" b="1" dirty="0">
              <a:solidFill>
                <a:schemeClr val="bg1"/>
              </a:solidFill>
            </a:endParaRPr>
          </a:p>
        </p:txBody>
      </p:sp>
      <p:sp>
        <p:nvSpPr>
          <p:cNvPr id="9" name="文字方塊 8">
            <a:extLst>
              <a:ext uri="{FF2B5EF4-FFF2-40B4-BE49-F238E27FC236}">
                <a16:creationId xmlns:a16="http://schemas.microsoft.com/office/drawing/2014/main" id="{129C4486-D223-E856-FDFA-6E92FB443F01}"/>
              </a:ext>
            </a:extLst>
          </p:cNvPr>
          <p:cNvSpPr txBox="1"/>
          <p:nvPr/>
        </p:nvSpPr>
        <p:spPr>
          <a:xfrm>
            <a:off x="658293" y="621482"/>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佛看學生，看得很清楚。有聽明白的，少數。多數都把意思聽錯了，</a:t>
            </a:r>
            <a:r>
              <a:rPr lang="zh-CN" altLang="en-US" sz="2800" dirty="0">
                <a:solidFill>
                  <a:srgbClr val="FFFF00"/>
                </a:solidFill>
              </a:rPr>
              <a:t>卻</a:t>
            </a:r>
            <a:r>
              <a:rPr lang="zh-TW" altLang="en-US" sz="2800" dirty="0">
                <a:solidFill>
                  <a:srgbClr val="FFFF00"/>
                </a:solidFill>
              </a:rPr>
              <a:t>不知道自己錯，這樣的人大有人在。不但現在很多，釋迦牟尼佛在世，這個情形就不少。</a:t>
            </a:r>
          </a:p>
        </p:txBody>
      </p:sp>
      <p:pic>
        <p:nvPicPr>
          <p:cNvPr id="11" name="圖片 10">
            <a:extLst>
              <a:ext uri="{FF2B5EF4-FFF2-40B4-BE49-F238E27FC236}">
                <a16:creationId xmlns:a16="http://schemas.microsoft.com/office/drawing/2014/main" id="{2007ECEA-D597-3607-3FD9-8939034ABA25}"/>
              </a:ext>
            </a:extLst>
          </p:cNvPr>
          <p:cNvPicPr>
            <a:picLocks noChangeAspect="1"/>
          </p:cNvPicPr>
          <p:nvPr/>
        </p:nvPicPr>
        <p:blipFill>
          <a:blip r:embed="rId3"/>
          <a:stretch>
            <a:fillRect/>
          </a:stretch>
        </p:blipFill>
        <p:spPr>
          <a:xfrm>
            <a:off x="11063758" y="477465"/>
            <a:ext cx="789993" cy="5862801"/>
          </a:xfrm>
          <a:prstGeom prst="rect">
            <a:avLst/>
          </a:prstGeom>
        </p:spPr>
      </p:pic>
    </p:spTree>
    <p:extLst>
      <p:ext uri="{BB962C8B-B14F-4D97-AF65-F5344CB8AC3E}">
        <p14:creationId xmlns:p14="http://schemas.microsoft.com/office/powerpoint/2010/main" val="30570076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774B874C-348B-66BD-C8A6-FE1E73ED8D71}"/>
              </a:ext>
            </a:extLst>
          </p:cNvPr>
          <p:cNvSpPr txBox="1"/>
          <p:nvPr/>
        </p:nvSpPr>
        <p:spPr>
          <a:xfrm>
            <a:off x="9373889" y="711073"/>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必須盡空諸相，剿絕情識，方足語於性相一如。倘有微細分別執著，便是業識，何云觀相即是觀性乎。</a:t>
            </a:r>
          </a:p>
        </p:txBody>
      </p:sp>
      <p:sp>
        <p:nvSpPr>
          <p:cNvPr id="9" name="文字方塊 8">
            <a:extLst>
              <a:ext uri="{FF2B5EF4-FFF2-40B4-BE49-F238E27FC236}">
                <a16:creationId xmlns:a16="http://schemas.microsoft.com/office/drawing/2014/main" id="{B1B6665C-9617-9CBD-4025-CFCF77B0BE7C}"/>
              </a:ext>
            </a:extLst>
          </p:cNvPr>
          <p:cNvSpPr txBox="1"/>
          <p:nvPr/>
        </p:nvSpPr>
        <p:spPr>
          <a:xfrm>
            <a:off x="156109" y="711072"/>
            <a:ext cx="921277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世尊講這部經，相當不容易，因為聽眾之中，錯會意思的，常常可見。為了防止把意思解錯，所以委曲婉轉善巧的教誨，</a:t>
            </a:r>
            <a:r>
              <a:rPr lang="zh-CN" altLang="en-US" sz="2800" dirty="0">
                <a:solidFill>
                  <a:srgbClr val="FFFF00"/>
                </a:solidFill>
              </a:rPr>
              <a:t>這</a:t>
            </a:r>
            <a:r>
              <a:rPr lang="zh-TW" altLang="en-US" sz="2800" dirty="0">
                <a:solidFill>
                  <a:srgbClr val="FFFF00"/>
                </a:solidFill>
              </a:rPr>
              <a:t>在經文當中處處</a:t>
            </a:r>
            <a:r>
              <a:rPr lang="zh-CN" altLang="en-US" sz="2800" dirty="0">
                <a:solidFill>
                  <a:srgbClr val="FFFF00"/>
                </a:solidFill>
              </a:rPr>
              <a:t>可見</a:t>
            </a:r>
            <a:r>
              <a:rPr lang="zh-TW" altLang="en-US" sz="2800" dirty="0">
                <a:solidFill>
                  <a:srgbClr val="FFFF00"/>
                </a:solidFill>
              </a:rPr>
              <a:t>。佛與大菩薩的境界，必須要把妄想分別執著斷盡，然後才可以說，諸法一如，一切法皆是佛法；也就是說，從相上就見到真性。我們在</a:t>
            </a:r>
            <a:r>
              <a:rPr lang="en-US" altLang="zh-TW" sz="2800" dirty="0">
                <a:solidFill>
                  <a:srgbClr val="FFFF00"/>
                </a:solidFill>
              </a:rPr>
              <a:t>《</a:t>
            </a:r>
            <a:r>
              <a:rPr lang="zh-TW" altLang="en-US" sz="2800" dirty="0">
                <a:solidFill>
                  <a:srgbClr val="FFFF00"/>
                </a:solidFill>
              </a:rPr>
              <a:t>般若經</a:t>
            </a:r>
            <a:r>
              <a:rPr lang="en-US" altLang="zh-TW" sz="2800" dirty="0">
                <a:solidFill>
                  <a:srgbClr val="FFFF00"/>
                </a:solidFill>
              </a:rPr>
              <a:t>》</a:t>
            </a:r>
            <a:r>
              <a:rPr lang="zh-TW" altLang="en-US" sz="2800" dirty="0">
                <a:solidFill>
                  <a:srgbClr val="FFFF00"/>
                </a:solidFill>
              </a:rPr>
              <a:t>上這些話聽多了，最怕的是我們也學會了見相就是見性，以為自己見性了，這就壞了</a:t>
            </a:r>
            <a:r>
              <a:rPr lang="zh-CN" altLang="en-US" sz="2800" dirty="0">
                <a:solidFill>
                  <a:srgbClr val="FFFF00"/>
                </a:solidFill>
              </a:rPr>
              <a:t>！</a:t>
            </a:r>
            <a:r>
              <a:rPr lang="zh-TW" altLang="en-US" sz="2800" dirty="0">
                <a:solidFill>
                  <a:srgbClr val="FFFF00"/>
                </a:solidFill>
              </a:rPr>
              <a:t>這就把自己悟門堵死，這一生當中決定不會開悟。為什麼？以為自己開悟了，以為自己契入如來境界，殊不知自己依舊是凡夫。</a:t>
            </a:r>
          </a:p>
        </p:txBody>
      </p:sp>
    </p:spTree>
    <p:extLst>
      <p:ext uri="{BB962C8B-B14F-4D97-AF65-F5344CB8AC3E}">
        <p14:creationId xmlns:p14="http://schemas.microsoft.com/office/powerpoint/2010/main" val="33089132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34056</TotalTime>
  <Words>3784</Words>
  <Application>Microsoft Office PowerPoint</Application>
  <PresentationFormat>自訂</PresentationFormat>
  <Paragraphs>74</Paragraphs>
  <Slides>25</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25</vt:i4>
      </vt:variant>
    </vt:vector>
  </HeadingPairs>
  <TitlesOfParts>
    <vt:vector size="28"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810</cp:revision>
  <dcterms:created xsi:type="dcterms:W3CDTF">2019-12-17T19:51:00Z</dcterms:created>
  <dcterms:modified xsi:type="dcterms:W3CDTF">2025-05-19T13:40:41Z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