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8" r:id="rId7"/>
    <p:sldId id="261" r:id="rId8"/>
    <p:sldId id="262" r:id="rId9"/>
    <p:sldId id="263" r:id="rId10"/>
    <p:sldId id="264" r:id="rId11"/>
    <p:sldId id="265" r:id="rId12"/>
    <p:sldId id="266" r:id="rId13"/>
    <p:sldId id="267"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80" d="100"/>
          <a:sy n="80" d="100"/>
        </p:scale>
        <p:origin x="782"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Friday, March 1,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14020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Friday, March 1,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74983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Friday, March 1,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5024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Friday, March 1,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8010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Friday, March 1,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276047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Friday, March 1,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70202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Friday, March 1,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724546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Friday, March 1,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45231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Friday, March 1,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07395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Friday, March 1,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35603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Friday, March 1,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09982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Friday, March 1, 2024</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174741620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619DE0E-F039-443E-AF60-E4B6AA72D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0"/>
            <a:ext cx="8104091" cy="6857571"/>
          </a:xfrm>
          <a:prstGeom prst="rect">
            <a:avLst/>
          </a:prstGeom>
          <a:gradFill>
            <a:gsLst>
              <a:gs pos="0">
                <a:schemeClr val="accent4">
                  <a:alpha val="80000"/>
                </a:schemeClr>
              </a:gs>
              <a:gs pos="100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74250" y="627728"/>
            <a:ext cx="4355593" cy="8104092"/>
          </a:xfrm>
          <a:prstGeom prst="rect">
            <a:avLst/>
          </a:prstGeom>
          <a:gradFill>
            <a:gsLst>
              <a:gs pos="0">
                <a:schemeClr val="accent5">
                  <a:alpha val="0"/>
                </a:schemeClr>
              </a:gs>
              <a:gs pos="91000">
                <a:schemeClr val="accent2">
                  <a:alpha val="4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
            <a:ext cx="5638801" cy="6886827"/>
          </a:xfrm>
          <a:prstGeom prst="rect">
            <a:avLst/>
          </a:prstGeom>
          <a:gradFill>
            <a:gsLst>
              <a:gs pos="49000">
                <a:schemeClr val="accent6">
                  <a:lumMod val="75000"/>
                  <a:alpha val="0"/>
                </a:schemeClr>
              </a:gs>
              <a:gs pos="99000">
                <a:schemeClr val="accent6">
                  <a:alpha val="79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5993D72-5628-4E5E-BB9F-96066414E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609180" y="724988"/>
            <a:ext cx="5121259" cy="5458067"/>
          </a:xfrm>
          <a:prstGeom prst="ellipse">
            <a:avLst/>
          </a:prstGeom>
          <a:gradFill>
            <a:gsLst>
              <a:gs pos="39000">
                <a:schemeClr val="accent4">
                  <a:lumMod val="20000"/>
                  <a:lumOff val="80000"/>
                  <a:alpha val="0"/>
                </a:schemeClr>
              </a:gs>
              <a:gs pos="100000">
                <a:schemeClr val="accent6">
                  <a:alpha val="2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A11896-E58B-489E-7B67-DCEC082BA4BE}"/>
              </a:ext>
            </a:extLst>
          </p:cNvPr>
          <p:cNvSpPr>
            <a:spLocks noGrp="1"/>
          </p:cNvSpPr>
          <p:nvPr>
            <p:ph type="ctrTitle"/>
          </p:nvPr>
        </p:nvSpPr>
        <p:spPr>
          <a:xfrm>
            <a:off x="920151" y="2038351"/>
            <a:ext cx="6292690" cy="4423864"/>
          </a:xfrm>
        </p:spPr>
        <p:txBody>
          <a:bodyPr anchor="t">
            <a:normAutofit/>
          </a:bodyPr>
          <a:lstStyle/>
          <a:p>
            <a:pPr algn="l"/>
            <a:br>
              <a:rPr lang="en-GB" sz="1800" dirty="0">
                <a:solidFill>
                  <a:schemeClr val="bg1"/>
                </a:solidFill>
              </a:rPr>
            </a:br>
            <a:br>
              <a:rPr lang="en-GB" sz="1800" dirty="0">
                <a:solidFill>
                  <a:schemeClr val="bg1"/>
                </a:solidFill>
              </a:rPr>
            </a:br>
            <a:br>
              <a:rPr lang="en-GB" sz="1800" dirty="0">
                <a:solidFill>
                  <a:schemeClr val="bg1"/>
                </a:solidFill>
              </a:rPr>
            </a:br>
            <a:r>
              <a:rPr lang="en-GB" sz="1800" dirty="0">
                <a:solidFill>
                  <a:schemeClr val="bg1"/>
                </a:solidFill>
              </a:rPr>
              <a:t>Placement: Restaurant Management (BMGM4004)</a:t>
            </a:r>
            <a:br>
              <a:rPr lang="en-GB" sz="1800" dirty="0">
                <a:solidFill>
                  <a:schemeClr val="bg1"/>
                </a:solidFill>
              </a:rPr>
            </a:br>
            <a:br>
              <a:rPr lang="en-GB" sz="1800" dirty="0">
                <a:solidFill>
                  <a:schemeClr val="bg1"/>
                </a:solidFill>
              </a:rPr>
            </a:br>
            <a:r>
              <a:rPr lang="en-GB" sz="1800" dirty="0">
                <a:solidFill>
                  <a:schemeClr val="bg1"/>
                </a:solidFill>
              </a:rPr>
              <a:t>Teacher: Antoinette Milne​</a:t>
            </a:r>
            <a:br>
              <a:rPr lang="en-GB" sz="1800" dirty="0">
                <a:solidFill>
                  <a:schemeClr val="bg1"/>
                </a:solidFill>
              </a:rPr>
            </a:br>
            <a:br>
              <a:rPr lang="en-GB" sz="1800" dirty="0">
                <a:solidFill>
                  <a:schemeClr val="bg1"/>
                </a:solidFill>
              </a:rPr>
            </a:br>
            <a:r>
              <a:rPr lang="en-GB" sz="1800" dirty="0">
                <a:solidFill>
                  <a:schemeClr val="bg1"/>
                </a:solidFill>
              </a:rPr>
              <a:t>Student name: Mr </a:t>
            </a:r>
            <a:r>
              <a:rPr lang="en-GB" sz="1800" dirty="0" err="1">
                <a:solidFill>
                  <a:schemeClr val="bg1"/>
                </a:solidFill>
              </a:rPr>
              <a:t>Mujefor</a:t>
            </a:r>
            <a:r>
              <a:rPr lang="en-GB" sz="1800" dirty="0">
                <a:solidFill>
                  <a:schemeClr val="bg1"/>
                </a:solidFill>
              </a:rPr>
              <a:t> Ali</a:t>
            </a:r>
            <a:br>
              <a:rPr lang="en-GB" sz="1800" dirty="0">
                <a:solidFill>
                  <a:schemeClr val="bg1"/>
                </a:solidFill>
              </a:rPr>
            </a:br>
            <a:br>
              <a:rPr lang="en-GB" sz="1800" dirty="0">
                <a:solidFill>
                  <a:schemeClr val="bg1"/>
                </a:solidFill>
              </a:rPr>
            </a:br>
            <a:r>
              <a:rPr lang="en-GB" sz="1800" dirty="0">
                <a:solidFill>
                  <a:schemeClr val="bg1"/>
                </a:solidFill>
              </a:rPr>
              <a:t>Student ID: 2219063</a:t>
            </a:r>
            <a:br>
              <a:rPr lang="en-GB" sz="1800" dirty="0">
                <a:solidFill>
                  <a:schemeClr val="bg1"/>
                </a:solidFill>
              </a:rPr>
            </a:br>
            <a:br>
              <a:rPr lang="en-GB" sz="1800" dirty="0">
                <a:solidFill>
                  <a:schemeClr val="bg1"/>
                </a:solidFill>
              </a:rPr>
            </a:br>
            <a:br>
              <a:rPr lang="en-GB" sz="1800" dirty="0">
                <a:solidFill>
                  <a:schemeClr val="bg1"/>
                </a:solidFill>
              </a:rPr>
            </a:br>
            <a:br>
              <a:rPr lang="en-GB" sz="1800" dirty="0">
                <a:solidFill>
                  <a:schemeClr val="bg1"/>
                </a:solidFill>
              </a:rPr>
            </a:br>
            <a:endParaRPr lang="en-GB" sz="1800" dirty="0">
              <a:solidFill>
                <a:schemeClr val="bg1"/>
              </a:solidFill>
            </a:endParaRPr>
          </a:p>
        </p:txBody>
      </p:sp>
      <p:sp>
        <p:nvSpPr>
          <p:cNvPr id="3" name="Subtitle 2">
            <a:extLst>
              <a:ext uri="{FF2B5EF4-FFF2-40B4-BE49-F238E27FC236}">
                <a16:creationId xmlns:a16="http://schemas.microsoft.com/office/drawing/2014/main" id="{E779248A-4D58-5387-283D-06DDB8829C14}"/>
              </a:ext>
            </a:extLst>
          </p:cNvPr>
          <p:cNvSpPr>
            <a:spLocks noGrp="1"/>
          </p:cNvSpPr>
          <p:nvPr>
            <p:ph type="subTitle" idx="1"/>
          </p:nvPr>
        </p:nvSpPr>
        <p:spPr>
          <a:xfrm>
            <a:off x="905700" y="508089"/>
            <a:ext cx="6292690" cy="1248274"/>
          </a:xfrm>
        </p:spPr>
        <p:txBody>
          <a:bodyPr anchor="b">
            <a:normAutofit/>
          </a:bodyPr>
          <a:lstStyle/>
          <a:p>
            <a:pPr algn="l"/>
            <a:r>
              <a:rPr lang="en-GB" sz="2400" dirty="0">
                <a:solidFill>
                  <a:schemeClr val="bg1"/>
                </a:solidFill>
              </a:rPr>
              <a:t>Individual Presentation</a:t>
            </a:r>
          </a:p>
        </p:txBody>
      </p:sp>
      <p:pic>
        <p:nvPicPr>
          <p:cNvPr id="18" name="Picture 17" descr="Colorful patterns on the sky">
            <a:extLst>
              <a:ext uri="{FF2B5EF4-FFF2-40B4-BE49-F238E27FC236}">
                <a16:creationId xmlns:a16="http://schemas.microsoft.com/office/drawing/2014/main" id="{41DBB9B5-BF10-36CC-088D-62DFFC7103E0}"/>
              </a:ext>
            </a:extLst>
          </p:cNvPr>
          <p:cNvPicPr>
            <a:picLocks noChangeAspect="1"/>
          </p:cNvPicPr>
          <p:nvPr/>
        </p:nvPicPr>
        <p:blipFill rotWithShape="1">
          <a:blip r:embed="rId2"/>
          <a:srcRect l="23188" r="36907" b="-1"/>
          <a:stretch/>
        </p:blipFill>
        <p:spPr>
          <a:xfrm>
            <a:off x="8104092" y="10"/>
            <a:ext cx="4099858" cy="6857990"/>
          </a:xfrm>
          <a:prstGeom prst="rect">
            <a:avLst/>
          </a:prstGeom>
        </p:spPr>
      </p:pic>
    </p:spTree>
    <p:extLst>
      <p:ext uri="{BB962C8B-B14F-4D97-AF65-F5344CB8AC3E}">
        <p14:creationId xmlns:p14="http://schemas.microsoft.com/office/powerpoint/2010/main" val="769371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915A1-DD7E-4910-FC32-8D88BEC4BDC7}"/>
              </a:ext>
            </a:extLst>
          </p:cNvPr>
          <p:cNvSpPr>
            <a:spLocks noGrp="1"/>
          </p:cNvSpPr>
          <p:nvPr>
            <p:ph type="title"/>
          </p:nvPr>
        </p:nvSpPr>
        <p:spPr>
          <a:xfrm>
            <a:off x="1247775" y="0"/>
            <a:ext cx="10241280" cy="1234440"/>
          </a:xfrm>
        </p:spPr>
        <p:txBody>
          <a:bodyPr/>
          <a:lstStyle/>
          <a:p>
            <a:r>
              <a:rPr lang="en-GB" dirty="0"/>
              <a:t>Content</a:t>
            </a:r>
          </a:p>
        </p:txBody>
      </p:sp>
      <p:sp>
        <p:nvSpPr>
          <p:cNvPr id="3" name="Content Placeholder 2">
            <a:extLst>
              <a:ext uri="{FF2B5EF4-FFF2-40B4-BE49-F238E27FC236}">
                <a16:creationId xmlns:a16="http://schemas.microsoft.com/office/drawing/2014/main" id="{06EEAA44-15F5-933D-F592-D891732FA4F9}"/>
              </a:ext>
            </a:extLst>
          </p:cNvPr>
          <p:cNvSpPr>
            <a:spLocks noGrp="1"/>
          </p:cNvSpPr>
          <p:nvPr>
            <p:ph idx="1"/>
          </p:nvPr>
        </p:nvSpPr>
        <p:spPr>
          <a:xfrm>
            <a:off x="1371600" y="1234440"/>
            <a:ext cx="10241280" cy="4837176"/>
          </a:xfrm>
        </p:spPr>
        <p:txBody>
          <a:bodyPr>
            <a:normAutofit lnSpcReduction="10000"/>
          </a:bodyPr>
          <a:lstStyle/>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Introduction</a:t>
            </a:r>
            <a:endParaRPr lang="en-US" sz="1800" u="none" strike="noStrike" dirty="0">
              <a:solidFill>
                <a:srgbClr val="000000"/>
              </a:solidFill>
              <a:latin typeface="Trebuchet MS" panose="020B0603020202020204" pitchFamily="34" charset="0"/>
            </a:endParaRPr>
          </a:p>
          <a:p>
            <a:pPr algn="l" rtl="0" fontAlgn="base">
              <a:buFont typeface="Arial" panose="020B0604020202020204" pitchFamily="34" charset="0"/>
              <a:buChar char="•"/>
            </a:pPr>
            <a:r>
              <a:rPr lang="en-GB" b="0" i="0" dirty="0">
                <a:solidFill>
                  <a:srgbClr val="0D0D0D"/>
                </a:solidFill>
                <a:effectLst/>
                <a:latin typeface="Söhne"/>
              </a:rPr>
              <a:t>Understanding the Restaurant Environment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Setting the Scene</a:t>
            </a:r>
            <a:r>
              <a:rPr lang="en-GB" sz="1800" b="0" i="0" dirty="0">
                <a:solidFill>
                  <a:srgbClr val="000000"/>
                </a:solidFill>
                <a:effectLst/>
                <a:latin typeface="Trebuchet MS" panose="020B060302020202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Key Skills for Dinner Time Service</a:t>
            </a:r>
            <a:r>
              <a:rPr lang="en-GB" sz="1800" b="0" i="0" dirty="0">
                <a:solidFill>
                  <a:srgbClr val="000000"/>
                </a:solidFill>
                <a:effectLst/>
                <a:latin typeface="Trebuchet MS" panose="020B060302020202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Team Coordination</a:t>
            </a:r>
            <a:r>
              <a:rPr lang="en-GB" sz="1800" b="0" i="0" dirty="0">
                <a:solidFill>
                  <a:srgbClr val="000000"/>
                </a:solidFill>
                <a:effectLst/>
                <a:latin typeface="Trebuchet MS" panose="020B0603020202020204" pitchFamily="34" charset="0"/>
              </a:rPr>
              <a:t>​</a:t>
            </a:r>
          </a:p>
          <a:p>
            <a:pPr algn="l" rtl="0" fontAlgn="base">
              <a:buFont typeface="Arial" panose="020B0604020202020204" pitchFamily="34" charset="0"/>
              <a:buChar char="•"/>
            </a:pPr>
            <a:r>
              <a:rPr lang="en-GB" sz="2000" dirty="0">
                <a:solidFill>
                  <a:srgbClr val="0D0D0D"/>
                </a:solidFill>
                <a:latin typeface="Trebuchet MS" panose="020B0603020202020204" pitchFamily="34" charset="0"/>
              </a:rPr>
              <a:t>Menu</a:t>
            </a:r>
            <a:r>
              <a:rPr lang="en-GB" sz="2000" b="0" i="0" u="none" strike="noStrike" dirty="0">
                <a:solidFill>
                  <a:srgbClr val="0D0D0D"/>
                </a:solidFill>
                <a:effectLst/>
                <a:latin typeface="Trebuchet MS" panose="020B0603020202020204" pitchFamily="34" charset="0"/>
              </a:rPr>
              <a:t> Knowledge</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Table Management</a:t>
            </a:r>
            <a:r>
              <a:rPr lang="en-GB" sz="1800" b="0" i="0" dirty="0">
                <a:solidFill>
                  <a:srgbClr val="000000"/>
                </a:solidFill>
                <a:effectLst/>
                <a:latin typeface="Trebuchet MS" panose="020B0603020202020204" pitchFamily="34" charset="0"/>
              </a:rPr>
              <a:t>​​</a:t>
            </a:r>
          </a:p>
          <a:p>
            <a:pPr fontAlgn="base"/>
            <a:r>
              <a:rPr lang="en-GB" sz="2000" b="0" i="0" u="none" strike="noStrike" dirty="0">
                <a:solidFill>
                  <a:srgbClr val="0D0D0D"/>
                </a:solidFill>
                <a:effectLst/>
                <a:latin typeface="Trebuchet MS" panose="020B0603020202020204" pitchFamily="34" charset="0"/>
              </a:rPr>
              <a:t>Customer Interaction</a:t>
            </a:r>
            <a:r>
              <a:rPr lang="en-GB" sz="2000" b="0" i="0" dirty="0">
                <a:solidFill>
                  <a:srgbClr val="000000"/>
                </a:solidFill>
                <a:effectLst/>
                <a:latin typeface="Trebuchet MS" panose="020B060302020202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Handling Pressure </a:t>
            </a:r>
            <a:r>
              <a:rPr lang="en-GB" sz="1800" b="0" i="0" dirty="0">
                <a:solidFill>
                  <a:srgbClr val="000000"/>
                </a:solidFill>
                <a:effectLst/>
                <a:latin typeface="Trebuchet MS" panose="020B060302020202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Conclusion</a:t>
            </a:r>
            <a:r>
              <a:rPr lang="en-GB" sz="1800" b="0" i="0" dirty="0">
                <a:solidFill>
                  <a:srgbClr val="000000"/>
                </a:solidFill>
                <a:effectLst/>
                <a:latin typeface="Trebuchet MS" panose="020B0603020202020204" pitchFamily="34" charset="0"/>
              </a:rPr>
              <a:t>​</a:t>
            </a:r>
            <a:endParaRPr lang="en-GB" b="0" i="0" dirty="0">
              <a:solidFill>
                <a:srgbClr val="000000"/>
              </a:solidFill>
              <a:effectLst/>
              <a:latin typeface="Arial" panose="020B0604020202020204" pitchFamily="34" charset="0"/>
            </a:endParaRPr>
          </a:p>
          <a:p>
            <a:pPr marL="0" indent="0" algn="l" rtl="0" fontAlgn="base">
              <a:buNone/>
            </a:pPr>
            <a:r>
              <a:rPr lang="en-GB" sz="1800" b="0" i="0" dirty="0">
                <a:solidFill>
                  <a:srgbClr val="000000"/>
                </a:solidFill>
                <a:effectLst/>
                <a:latin typeface="Trebuchet MS" panose="020B0603020202020204" pitchFamily="34" charset="0"/>
              </a:rPr>
              <a:t>​</a:t>
            </a:r>
            <a:endParaRPr lang="en-GB" b="0" i="0" dirty="0">
              <a:solidFill>
                <a:srgbClr val="000000"/>
              </a:solidFill>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411472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CA002-C1D2-9250-DB32-EB4D9622831E}"/>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Introduction</a:t>
            </a:r>
            <a:endParaRPr lang="en-GB" dirty="0"/>
          </a:p>
        </p:txBody>
      </p:sp>
      <p:sp>
        <p:nvSpPr>
          <p:cNvPr id="3" name="Content Placeholder 2">
            <a:extLst>
              <a:ext uri="{FF2B5EF4-FFF2-40B4-BE49-F238E27FC236}">
                <a16:creationId xmlns:a16="http://schemas.microsoft.com/office/drawing/2014/main" id="{B99B5B84-F0CE-DE79-58CB-20EEC9B358F9}"/>
              </a:ext>
            </a:extLst>
          </p:cNvPr>
          <p:cNvSpPr>
            <a:spLocks noGrp="1"/>
          </p:cNvSpPr>
          <p:nvPr>
            <p:ph idx="1"/>
          </p:nvPr>
        </p:nvSpPr>
        <p:spPr/>
        <p:txBody>
          <a:bodyPr/>
          <a:lstStyle/>
          <a:p>
            <a:r>
              <a:rPr lang="en-GB" sz="1800" b="0" i="0" u="none" strike="noStrike" dirty="0">
                <a:solidFill>
                  <a:srgbClr val="0D0D0D"/>
                </a:solidFill>
                <a:effectLst/>
                <a:latin typeface="Trebuchet MS" panose="020B0603020202020204" pitchFamily="34" charset="0"/>
              </a:rPr>
              <a:t>In this presentation I will be discussing about the restaurant has 80 covers, 60 guests booked, so there is a potential for 20 walk-ins. My team of staff for the shift will include, Front of House and Back of House and managing the whole process.</a:t>
            </a:r>
            <a:r>
              <a:rPr lang="en-US" sz="1800" b="0" i="0" dirty="0">
                <a:solidFill>
                  <a:srgbClr val="000000"/>
                </a:solidFill>
                <a:effectLst/>
                <a:latin typeface="Trebuchet MS" panose="020B0603020202020204" pitchFamily="34" charset="0"/>
              </a:rPr>
              <a:t>​</a:t>
            </a:r>
            <a:endParaRPr lang="en-US" b="0" i="0" dirty="0">
              <a:solidFill>
                <a:srgbClr val="000000"/>
              </a:solidFill>
              <a:effectLst/>
              <a:latin typeface="Arial" panose="020B0604020202020204" pitchFamily="34" charset="0"/>
            </a:endParaRPr>
          </a:p>
          <a:p>
            <a:r>
              <a:rPr lang="en-GB" dirty="0"/>
              <a:t>Effective management during dinner service is crucial for the success of any restaurant. It ensures smooth operations, customer satisfaction, and profitability. </a:t>
            </a:r>
          </a:p>
          <a:p>
            <a:r>
              <a:rPr lang="en-GB" dirty="0"/>
              <a:t>According to (The Restaurant Boss, 2022) Managing a system to develop people within an organization is crucial for ensuring the growth and success of employees.</a:t>
            </a:r>
          </a:p>
        </p:txBody>
      </p:sp>
    </p:spTree>
    <p:extLst>
      <p:ext uri="{BB962C8B-B14F-4D97-AF65-F5344CB8AC3E}">
        <p14:creationId xmlns:p14="http://schemas.microsoft.com/office/powerpoint/2010/main" val="2583195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BB97376-4628-4811-949E-91825954C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2F1E3-D1CA-91E9-DBB3-BDB06AC6F267}"/>
              </a:ext>
            </a:extLst>
          </p:cNvPr>
          <p:cNvSpPr>
            <a:spLocks noGrp="1"/>
          </p:cNvSpPr>
          <p:nvPr>
            <p:ph type="title"/>
          </p:nvPr>
        </p:nvSpPr>
        <p:spPr>
          <a:xfrm>
            <a:off x="1386720" y="462437"/>
            <a:ext cx="6486164" cy="1558344"/>
          </a:xfrm>
        </p:spPr>
        <p:txBody>
          <a:bodyPr anchor="b">
            <a:normAutofit/>
          </a:bodyPr>
          <a:lstStyle/>
          <a:p>
            <a:pPr>
              <a:lnSpc>
                <a:spcPct val="90000"/>
              </a:lnSpc>
            </a:pPr>
            <a:r>
              <a:rPr lang="en-GB" sz="2800" b="0" i="0">
                <a:effectLst/>
                <a:latin typeface="Söhne"/>
              </a:rPr>
              <a:t>Understanding the Restaurant Environment</a:t>
            </a:r>
            <a:br>
              <a:rPr lang="en-GB" sz="2800" b="0" i="0">
                <a:effectLst/>
                <a:latin typeface="Arial" panose="020B0604020202020204" pitchFamily="34" charset="0"/>
              </a:rPr>
            </a:br>
            <a:endParaRPr lang="en-GB" sz="2800"/>
          </a:p>
        </p:txBody>
      </p:sp>
      <p:pic>
        <p:nvPicPr>
          <p:cNvPr id="12" name="Picture 11" descr="A group of people sitting at tables in a restaurant&#10;&#10;Description automatically generated">
            <a:extLst>
              <a:ext uri="{FF2B5EF4-FFF2-40B4-BE49-F238E27FC236}">
                <a16:creationId xmlns:a16="http://schemas.microsoft.com/office/drawing/2014/main" id="{9AAA1EFA-51BD-6C85-7A5F-CCFE50F7BE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55314" y="618186"/>
            <a:ext cx="2142785" cy="1478522"/>
          </a:xfrm>
          <a:prstGeom prst="rect">
            <a:avLst/>
          </a:prstGeom>
        </p:spPr>
      </p:pic>
      <p:sp>
        <p:nvSpPr>
          <p:cNvPr id="3" name="Content Placeholder 2">
            <a:extLst>
              <a:ext uri="{FF2B5EF4-FFF2-40B4-BE49-F238E27FC236}">
                <a16:creationId xmlns:a16="http://schemas.microsoft.com/office/drawing/2014/main" id="{F602B4F0-DD67-1337-647A-5F4E30640A86}"/>
              </a:ext>
            </a:extLst>
          </p:cNvPr>
          <p:cNvSpPr>
            <a:spLocks noGrp="1"/>
          </p:cNvSpPr>
          <p:nvPr>
            <p:ph idx="1"/>
          </p:nvPr>
        </p:nvSpPr>
        <p:spPr>
          <a:xfrm>
            <a:off x="1371601" y="2472699"/>
            <a:ext cx="6501283" cy="3293979"/>
          </a:xfrm>
        </p:spPr>
        <p:txBody>
          <a:bodyPr>
            <a:normAutofit/>
          </a:bodyPr>
          <a:lstStyle/>
          <a:p>
            <a:pPr>
              <a:buFont typeface="Arial" panose="020B0604020202020204" pitchFamily="34" charset="0"/>
              <a:buChar char="•"/>
            </a:pPr>
            <a:r>
              <a:rPr lang="en-GB" b="0" i="0" dirty="0">
                <a:effectLst/>
              </a:rPr>
              <a:t>Characteristics of a mid-scale, bustling restaurant </a:t>
            </a:r>
          </a:p>
          <a:p>
            <a:pPr marL="0" indent="0">
              <a:buNone/>
            </a:pPr>
            <a:r>
              <a:rPr lang="en-GB" b="0" i="0" dirty="0">
                <a:effectLst/>
              </a:rPr>
              <a:t>High foot traffic</a:t>
            </a:r>
          </a:p>
          <a:p>
            <a:pPr marL="0" indent="0">
              <a:buNone/>
            </a:pPr>
            <a:r>
              <a:rPr lang="en-GB" b="0" i="0" dirty="0">
                <a:effectLst/>
              </a:rPr>
              <a:t>Varied customer preferences</a:t>
            </a:r>
          </a:p>
          <a:p>
            <a:pPr marL="0" indent="0">
              <a:buNone/>
            </a:pPr>
            <a:r>
              <a:rPr lang="en-GB" b="0" i="0" dirty="0">
                <a:effectLst/>
              </a:rPr>
              <a:t>Fast-paced environment(</a:t>
            </a:r>
            <a:r>
              <a:rPr lang="en-GB" b="0" i="0" dirty="0" err="1">
                <a:effectLst/>
              </a:rPr>
              <a:t>Gawkowski</a:t>
            </a:r>
            <a:r>
              <a:rPr lang="en-GB" b="0" i="0" dirty="0">
                <a:effectLst/>
              </a:rPr>
              <a:t>, 2023) </a:t>
            </a:r>
          </a:p>
          <a:p>
            <a:pPr>
              <a:buFont typeface="Arial" panose="020B0604020202020204" pitchFamily="34" charset="0"/>
              <a:buChar char="•"/>
            </a:pPr>
            <a:r>
              <a:rPr lang="en-GB" dirty="0"/>
              <a:t>Visuals :  Here is some images </a:t>
            </a:r>
            <a:r>
              <a:rPr lang="en-GB" b="0" i="0" dirty="0">
                <a:solidFill>
                  <a:srgbClr val="0D0D0D"/>
                </a:solidFill>
                <a:effectLst/>
              </a:rPr>
              <a:t>of a bustling restaurant in a city centre (</a:t>
            </a:r>
            <a:r>
              <a:rPr lang="en-GB" b="0" i="0" dirty="0" err="1">
                <a:solidFill>
                  <a:srgbClr val="0D0D0D"/>
                </a:solidFill>
                <a:effectLst/>
              </a:rPr>
              <a:t>Alamy</a:t>
            </a:r>
            <a:r>
              <a:rPr lang="en-GB" b="0" i="0" dirty="0">
                <a:solidFill>
                  <a:srgbClr val="0D0D0D"/>
                </a:solidFill>
                <a:effectLst/>
              </a:rPr>
              <a:t> Limited, n.d.).</a:t>
            </a:r>
            <a:endParaRPr lang="en-GB" b="0" i="0" dirty="0">
              <a:effectLst/>
            </a:endParaRPr>
          </a:p>
        </p:txBody>
      </p:sp>
      <p:pic>
        <p:nvPicPr>
          <p:cNvPr id="14" name="Picture 13" descr="A group of people sitting at tables&#10;&#10;Description automatically generated">
            <a:extLst>
              <a:ext uri="{FF2B5EF4-FFF2-40B4-BE49-F238E27FC236}">
                <a16:creationId xmlns:a16="http://schemas.microsoft.com/office/drawing/2014/main" id="{BDE99581-947F-783C-2859-1F92890BE6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5314" y="2472699"/>
            <a:ext cx="2274648" cy="1478522"/>
          </a:xfrm>
          <a:prstGeom prst="rect">
            <a:avLst/>
          </a:prstGeom>
        </p:spPr>
      </p:pic>
      <p:pic>
        <p:nvPicPr>
          <p:cNvPr id="16" name="Picture 15" descr="A group of people sitting at tables in a restaurant&#10;&#10;Description automatically generated">
            <a:extLst>
              <a:ext uri="{FF2B5EF4-FFF2-40B4-BE49-F238E27FC236}">
                <a16:creationId xmlns:a16="http://schemas.microsoft.com/office/drawing/2014/main" id="{E6936906-2270-9217-6295-92F959E5F7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55314" y="4307685"/>
            <a:ext cx="2365086" cy="1318535"/>
          </a:xfrm>
          <a:prstGeom prst="rect">
            <a:avLst/>
          </a:prstGeom>
        </p:spPr>
      </p:pic>
      <p:sp>
        <p:nvSpPr>
          <p:cNvPr id="23" name="Rectangle 22">
            <a:extLst>
              <a:ext uri="{FF2B5EF4-FFF2-40B4-BE49-F238E27FC236}">
                <a16:creationId xmlns:a16="http://schemas.microsoft.com/office/drawing/2014/main" id="{2DF61DE2-6633-4279-829F-D4F48A4A2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E2EB353-D650-4EA2-82AE-E08DA1278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932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439EA-61D8-8281-B046-FEA19363B8E4}"/>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Setting the Scene</a:t>
            </a:r>
            <a:r>
              <a:rPr lang="en-GB" sz="3600" b="0" i="0" dirty="0">
                <a:solidFill>
                  <a:srgbClr val="000000"/>
                </a:solidFill>
                <a:effectLst/>
                <a:latin typeface="Trebuchet MS" panose="020B0603020202020204" pitchFamily="34" charset="0"/>
              </a:rPr>
              <a:t>​</a:t>
            </a:r>
            <a:br>
              <a:rPr lang="en-GB"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F64DA56-33A7-0DDF-F28A-C425BBA2B749}"/>
              </a:ext>
            </a:extLst>
          </p:cNvPr>
          <p:cNvSpPr>
            <a:spLocks noGrp="1"/>
          </p:cNvSpPr>
          <p:nvPr>
            <p:ph idx="1"/>
          </p:nvPr>
        </p:nvSpPr>
        <p:spPr/>
        <p:txBody>
          <a:bodyPr>
            <a:normAutofit/>
          </a:bodyPr>
          <a:lstStyle/>
          <a:p>
            <a:pPr algn="l" rtl="0" fontAlgn="base">
              <a:buFont typeface="Arial" panose="020B0604020202020204" pitchFamily="34" charset="0"/>
              <a:buChar char="•"/>
            </a:pPr>
            <a:endParaRPr lang="en-GB" sz="1800" b="0" i="0" u="none" strike="noStrike" dirty="0">
              <a:solidFill>
                <a:srgbClr val="404040"/>
              </a:solidFill>
              <a:effectLst/>
              <a:latin typeface="Trebuchet MS" panose="020B0603020202020204" pitchFamily="34" charset="0"/>
            </a:endParaRPr>
          </a:p>
          <a:p>
            <a:pPr fontAlgn="base"/>
            <a:r>
              <a:rPr lang="en-GB" sz="1800" b="0" i="0" u="none" strike="noStrike" dirty="0">
                <a:solidFill>
                  <a:srgbClr val="0D0D0D"/>
                </a:solidFill>
                <a:effectLst/>
                <a:latin typeface="Trebuchet MS" panose="020B0603020202020204" pitchFamily="34" charset="0"/>
              </a:rPr>
              <a:t> Getting ready for restaurant has 80 covers, 60 guests booked, so there is a potential for 20 walk-ins. My team of staff for the shift will include, Front of House and Back of House and managing the whole process.</a:t>
            </a:r>
            <a:r>
              <a:rPr lang="en-US" sz="1800" b="0" i="0" dirty="0">
                <a:solidFill>
                  <a:srgbClr val="000000"/>
                </a:solidFill>
                <a:effectLst/>
                <a:latin typeface="Trebuchet MS" panose="020B0603020202020204" pitchFamily="34" charset="0"/>
              </a:rPr>
              <a:t>​</a:t>
            </a:r>
            <a:endParaRPr lang="en-GB" sz="1800" b="0" i="0" u="none" strike="noStrike" dirty="0">
              <a:solidFill>
                <a:srgbClr val="404040"/>
              </a:solidFill>
              <a:effectLst/>
              <a:latin typeface="Trebuchet MS" panose="020B0603020202020204" pitchFamily="34" charset="0"/>
            </a:endParaRPr>
          </a:p>
          <a:p>
            <a:pPr algn="l" rtl="0" fontAlgn="base">
              <a:buFont typeface="Arial" panose="020B0604020202020204" pitchFamily="34" charset="0"/>
              <a:buChar char="•"/>
            </a:pPr>
            <a:r>
              <a:rPr lang="en-GB" sz="1800" b="0" i="0" u="none" strike="noStrike" dirty="0">
                <a:solidFill>
                  <a:srgbClr val="404040"/>
                </a:solidFill>
                <a:effectLst/>
                <a:latin typeface="Trebuchet MS" panose="020B0603020202020204" pitchFamily="34" charset="0"/>
              </a:rPr>
              <a:t>When preparing for a food service event, it is essential to first consider all the necessary steps that need to be taken to ensure a successful operation. This includes tasks such as creating a menu, ordering ingredients, scheduling staff, and setting up equipment(Wu, 2020). </a:t>
            </a:r>
            <a:r>
              <a:rPr lang="en-US" sz="1800" b="0" i="0" dirty="0">
                <a:solidFill>
                  <a:srgbClr val="000000"/>
                </a:solidFill>
                <a:effectLst/>
                <a:latin typeface="Trebuchet MS" panose="020B060302020202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404040"/>
                </a:solidFill>
                <a:effectLst/>
                <a:latin typeface="Trebuchet MS" panose="020B0603020202020204" pitchFamily="34" charset="0"/>
              </a:rPr>
              <a:t>Proper planning and organisation are crucial to prevent any last-minute issues or delays. </a:t>
            </a:r>
            <a:endParaRPr lang="en-US"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465982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B811A-8CCE-759E-B68D-225699CDB160}"/>
              </a:ext>
            </a:extLst>
          </p:cNvPr>
          <p:cNvSpPr>
            <a:spLocks noGrp="1"/>
          </p:cNvSpPr>
          <p:nvPr>
            <p:ph type="title"/>
          </p:nvPr>
        </p:nvSpPr>
        <p:spPr>
          <a:xfrm>
            <a:off x="1295400" y="161924"/>
            <a:ext cx="10241280" cy="858393"/>
          </a:xfrm>
        </p:spPr>
        <p:txBody>
          <a:bodyPr/>
          <a:lstStyle/>
          <a:p>
            <a:r>
              <a:rPr lang="en-GB" sz="3600" b="0" i="0" u="none" strike="noStrike" dirty="0">
                <a:solidFill>
                  <a:srgbClr val="0D0D0D"/>
                </a:solidFill>
                <a:effectLst/>
                <a:latin typeface="Trebuchet MS" panose="020B0603020202020204" pitchFamily="34" charset="0"/>
              </a:rPr>
              <a:t>Setting the Scene</a:t>
            </a:r>
            <a:r>
              <a:rPr lang="en-GB" sz="3600" b="0" i="0" dirty="0">
                <a:solidFill>
                  <a:srgbClr val="000000"/>
                </a:solidFill>
                <a:effectLst/>
                <a:latin typeface="Trebuchet MS" panose="020B0603020202020204" pitchFamily="34" charset="0"/>
              </a:rPr>
              <a:t>​</a:t>
            </a:r>
            <a:endParaRPr lang="en-GB" dirty="0"/>
          </a:p>
        </p:txBody>
      </p:sp>
      <p:sp>
        <p:nvSpPr>
          <p:cNvPr id="3" name="Content Placeholder 2">
            <a:extLst>
              <a:ext uri="{FF2B5EF4-FFF2-40B4-BE49-F238E27FC236}">
                <a16:creationId xmlns:a16="http://schemas.microsoft.com/office/drawing/2014/main" id="{071756DA-F95B-22D5-3143-67592109BF9C}"/>
              </a:ext>
            </a:extLst>
          </p:cNvPr>
          <p:cNvSpPr>
            <a:spLocks noGrp="1"/>
          </p:cNvSpPr>
          <p:nvPr>
            <p:ph idx="1"/>
          </p:nvPr>
        </p:nvSpPr>
        <p:spPr>
          <a:xfrm>
            <a:off x="1295400" y="1131188"/>
            <a:ext cx="10241280" cy="4888611"/>
          </a:xfrm>
        </p:spPr>
        <p:txBody>
          <a:bodyPr>
            <a:normAutofit lnSpcReduction="10000"/>
          </a:bodyPr>
          <a:lstStyle/>
          <a:p>
            <a:r>
              <a:rPr lang="en-GB" dirty="0"/>
              <a:t>As a manager Firstly prepare the booking list(</a:t>
            </a:r>
            <a:r>
              <a:rPr lang="en-GB" dirty="0" err="1"/>
              <a:t>Yagoda</a:t>
            </a:r>
            <a:r>
              <a:rPr lang="en-GB" dirty="0"/>
              <a:t>, 2021), Brief the staff about upcoming challenge.</a:t>
            </a:r>
          </a:p>
          <a:p>
            <a:r>
              <a:rPr lang="en-GB" dirty="0"/>
              <a:t>Back of House will start their preparation.</a:t>
            </a:r>
          </a:p>
          <a:p>
            <a:r>
              <a:rPr lang="en-GB" dirty="0"/>
              <a:t>Allocate the roles mixologist and additional bar team member will prepare the drinks, answer phone calls, wash glasses and deal with customer who will buy drinks from bar and any payments in bar.</a:t>
            </a:r>
          </a:p>
          <a:p>
            <a:r>
              <a:rPr lang="en-GB" dirty="0"/>
              <a:t>Out of three waiter one will serve the food and clean cutlery and keep the chutney tray upgrade and communicate with Kitchen. Another two waiter will receive the customer and take them to the table, taking orders(food and drinks) and giving and taking bills.</a:t>
            </a:r>
          </a:p>
          <a:p>
            <a:r>
              <a:rPr lang="en-GB" dirty="0"/>
              <a:t>I will be supporting all areas when its needed, especially when other two waiter busy with taking order and serving, I will help with any walking or booking arrive to welcome them, I will ask about food taste to customer, deal with any problem occurs and guide the waiters and bar staff to make sure customer experience the best service till they leave the door(</a:t>
            </a:r>
            <a:r>
              <a:rPr lang="en-GB" dirty="0" err="1"/>
              <a:t>OpenSimSim</a:t>
            </a:r>
            <a:r>
              <a:rPr lang="en-GB" dirty="0"/>
              <a:t>, 2018).</a:t>
            </a:r>
          </a:p>
        </p:txBody>
      </p:sp>
    </p:spTree>
    <p:extLst>
      <p:ext uri="{BB962C8B-B14F-4D97-AF65-F5344CB8AC3E}">
        <p14:creationId xmlns:p14="http://schemas.microsoft.com/office/powerpoint/2010/main" val="2386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3B818-73C8-DB5F-5653-392724B44BB9}"/>
              </a:ext>
            </a:extLst>
          </p:cNvPr>
          <p:cNvSpPr>
            <a:spLocks noGrp="1"/>
          </p:cNvSpPr>
          <p:nvPr>
            <p:ph type="title"/>
          </p:nvPr>
        </p:nvSpPr>
        <p:spPr/>
        <p:txBody>
          <a:bodyPr>
            <a:normAutofit fontScale="90000"/>
          </a:bodyPr>
          <a:lstStyle/>
          <a:p>
            <a:r>
              <a:rPr lang="en-GB" sz="3600" b="0" i="0" u="none" strike="noStrike" dirty="0">
                <a:solidFill>
                  <a:srgbClr val="0D0D0D"/>
                </a:solidFill>
                <a:effectLst/>
                <a:latin typeface="Trebuchet MS" panose="020B0603020202020204" pitchFamily="34" charset="0"/>
              </a:rPr>
              <a:t>Key Skills for Dinner Time Service</a:t>
            </a:r>
            <a:r>
              <a:rPr lang="en-GB" sz="3600" b="0" i="0" dirty="0">
                <a:solidFill>
                  <a:srgbClr val="000000"/>
                </a:solidFill>
                <a:effectLst/>
                <a:latin typeface="Trebuchet MS" panose="020B0603020202020204" pitchFamily="34" charset="0"/>
              </a:rPr>
              <a:t>​</a:t>
            </a:r>
            <a:br>
              <a:rPr lang="en-GB"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31C3822-51C6-326C-78EC-796138F4E13C}"/>
              </a:ext>
            </a:extLst>
          </p:cNvPr>
          <p:cNvSpPr>
            <a:spLocks noGrp="1"/>
          </p:cNvSpPr>
          <p:nvPr>
            <p:ph idx="1"/>
          </p:nvPr>
        </p:nvSpPr>
        <p:spPr/>
        <p:txBody>
          <a:bodyPr/>
          <a:lstStyle/>
          <a:p>
            <a:pPr marL="0" indent="0" algn="l">
              <a:buNone/>
            </a:pPr>
            <a:r>
              <a:rPr lang="en-GB" b="0" i="0" dirty="0">
                <a:solidFill>
                  <a:srgbClr val="0D0D0D"/>
                </a:solidFill>
                <a:effectLst/>
                <a:latin typeface="Söhne"/>
              </a:rPr>
              <a:t>According to(</a:t>
            </a:r>
            <a:r>
              <a:rPr lang="en-GB" b="0" i="0" dirty="0" err="1">
                <a:solidFill>
                  <a:srgbClr val="0D0D0D"/>
                </a:solidFill>
                <a:effectLst/>
                <a:latin typeface="Söhne"/>
              </a:rPr>
              <a:t>Dehar</a:t>
            </a:r>
            <a:r>
              <a:rPr lang="en-GB" b="0" i="0" dirty="0">
                <a:solidFill>
                  <a:srgbClr val="0D0D0D"/>
                </a:solidFill>
                <a:effectLst/>
                <a:latin typeface="Söhne"/>
              </a:rPr>
              <a:t>, 2018) here is some key skills: </a:t>
            </a:r>
          </a:p>
          <a:p>
            <a:pPr algn="l">
              <a:buFont typeface="Arial" panose="020B0604020202020204" pitchFamily="34" charset="0"/>
              <a:buChar char="•"/>
            </a:pPr>
            <a:r>
              <a:rPr lang="en-GB" b="0" i="0" dirty="0">
                <a:solidFill>
                  <a:srgbClr val="0D0D0D"/>
                </a:solidFill>
                <a:effectLst/>
                <a:latin typeface="Söhne"/>
              </a:rPr>
              <a:t>Communication: Clear and concise communication among staff members is essential for smooth operations .</a:t>
            </a:r>
          </a:p>
          <a:p>
            <a:pPr algn="l">
              <a:buFont typeface="Arial" panose="020B0604020202020204" pitchFamily="34" charset="0"/>
              <a:buChar char="•"/>
            </a:pPr>
            <a:r>
              <a:rPr lang="en-GB" b="0" i="0" dirty="0">
                <a:solidFill>
                  <a:srgbClr val="0D0D0D"/>
                </a:solidFill>
                <a:effectLst/>
                <a:latin typeface="Söhne"/>
              </a:rPr>
              <a:t>Time Management: Efficiently managing time to ensure timely service and turnover of tables.</a:t>
            </a:r>
          </a:p>
          <a:p>
            <a:pPr algn="l">
              <a:buFont typeface="Arial" panose="020B0604020202020204" pitchFamily="34" charset="0"/>
              <a:buChar char="•"/>
            </a:pPr>
            <a:r>
              <a:rPr lang="en-GB" b="0" i="0" dirty="0">
                <a:solidFill>
                  <a:srgbClr val="0D0D0D"/>
                </a:solidFill>
                <a:effectLst/>
                <a:latin typeface="Söhne"/>
              </a:rPr>
              <a:t>Multitasking: Ability to handle multiple tasks simultaneously, such as taking orders, delivering food, and addressing customer needs.</a:t>
            </a:r>
          </a:p>
          <a:p>
            <a:pPr algn="l">
              <a:buFont typeface="Arial" panose="020B0604020202020204" pitchFamily="34" charset="0"/>
              <a:buChar char="•"/>
            </a:pPr>
            <a:r>
              <a:rPr lang="en-GB" b="0" i="0" dirty="0">
                <a:solidFill>
                  <a:srgbClr val="0D0D0D"/>
                </a:solidFill>
                <a:effectLst/>
                <a:latin typeface="Söhne"/>
              </a:rPr>
              <a:t>Problem-Solving: Quick resolution of any issues that may arise, such as customer complaints or kitchen errors.</a:t>
            </a:r>
          </a:p>
          <a:p>
            <a:endParaRPr lang="en-GB" dirty="0"/>
          </a:p>
        </p:txBody>
      </p:sp>
    </p:spTree>
    <p:extLst>
      <p:ext uri="{BB962C8B-B14F-4D97-AF65-F5344CB8AC3E}">
        <p14:creationId xmlns:p14="http://schemas.microsoft.com/office/powerpoint/2010/main" val="358662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6D780-648D-F136-3B70-C0FD810D4E3B}"/>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Team Coordination</a:t>
            </a:r>
            <a:endParaRPr lang="en-GB" dirty="0"/>
          </a:p>
        </p:txBody>
      </p:sp>
      <p:sp>
        <p:nvSpPr>
          <p:cNvPr id="3" name="Content Placeholder 2">
            <a:extLst>
              <a:ext uri="{FF2B5EF4-FFF2-40B4-BE49-F238E27FC236}">
                <a16:creationId xmlns:a16="http://schemas.microsoft.com/office/drawing/2014/main" id="{12AD05EB-16A9-19F7-E9A3-FD953B7B794D}"/>
              </a:ext>
            </a:extLst>
          </p:cNvPr>
          <p:cNvSpPr>
            <a:spLocks noGrp="1"/>
          </p:cNvSpPr>
          <p:nvPr>
            <p:ph idx="1"/>
          </p:nvPr>
        </p:nvSpPr>
        <p:spPr/>
        <p:txBody>
          <a:bodyPr/>
          <a:lstStyle/>
          <a:p>
            <a:pPr algn="l">
              <a:buFont typeface="Arial" panose="020B0604020202020204" pitchFamily="34" charset="0"/>
              <a:buChar char="•"/>
            </a:pPr>
            <a:r>
              <a:rPr lang="en-GB" b="0" i="0" dirty="0">
                <a:solidFill>
                  <a:srgbClr val="0D0D0D"/>
                </a:solidFill>
                <a:effectLst/>
                <a:latin typeface="Söhne"/>
              </a:rPr>
              <a:t>Importance of teamwork in a bustling restaurant environment</a:t>
            </a:r>
          </a:p>
          <a:p>
            <a:pPr algn="l">
              <a:buFont typeface="Arial" panose="020B0604020202020204" pitchFamily="34" charset="0"/>
              <a:buChar char="•"/>
            </a:pPr>
            <a:r>
              <a:rPr lang="en-GB" b="0" i="0" dirty="0">
                <a:solidFill>
                  <a:srgbClr val="0D0D0D"/>
                </a:solidFill>
                <a:effectLst/>
                <a:latin typeface="Söhne"/>
              </a:rPr>
              <a:t>Roles and responsibilities of different staff members (Front of House and Back of House)</a:t>
            </a:r>
          </a:p>
          <a:p>
            <a:pPr algn="l">
              <a:buFont typeface="Arial" panose="020B0604020202020204" pitchFamily="34" charset="0"/>
              <a:buChar char="•"/>
            </a:pPr>
            <a:r>
              <a:rPr lang="en-GB" dirty="0">
                <a:solidFill>
                  <a:srgbClr val="0D0D0D"/>
                </a:solidFill>
                <a:latin typeface="Söhne"/>
              </a:rPr>
              <a:t>Front of House: </a:t>
            </a:r>
            <a:r>
              <a:rPr lang="en-GB" sz="1800" b="0" i="0" u="none" strike="noStrike" dirty="0">
                <a:solidFill>
                  <a:srgbClr val="404040"/>
                </a:solidFill>
                <a:effectLst/>
                <a:latin typeface="Trebuchet MS" panose="020B0603020202020204" pitchFamily="34" charset="0"/>
              </a:rPr>
              <a:t>Manager (Myself), Head Waiter/Sommelier, 3 Waiters, 1 mixologist, 1 additional bar team member.</a:t>
            </a:r>
            <a:r>
              <a:rPr lang="en-GB" sz="1800" b="0" i="0" dirty="0">
                <a:solidFill>
                  <a:srgbClr val="000000"/>
                </a:solidFill>
                <a:effectLst/>
                <a:latin typeface="Trebuchet MS" panose="020B0603020202020204" pitchFamily="34" charset="0"/>
              </a:rPr>
              <a:t>​ Front of house staff play a key role in this process, as they are responsible for greeting customers, answering questions, and help as needed(Content, 2023).</a:t>
            </a:r>
            <a:endParaRPr lang="en-GB" sz="1800" dirty="0">
              <a:solidFill>
                <a:srgbClr val="0D0D0D"/>
              </a:solidFill>
              <a:latin typeface="Söhne"/>
            </a:endParaRPr>
          </a:p>
          <a:p>
            <a:r>
              <a:rPr lang="en-GB" sz="1800" b="0" i="0" dirty="0">
                <a:solidFill>
                  <a:srgbClr val="0D0D0D"/>
                </a:solidFill>
                <a:effectLst/>
                <a:latin typeface="Söhne"/>
              </a:rPr>
              <a:t>Back of House: </a:t>
            </a:r>
            <a:r>
              <a:rPr lang="en-GB" sz="1800" b="0" i="0" u="none" strike="noStrike" dirty="0">
                <a:solidFill>
                  <a:srgbClr val="404040"/>
                </a:solidFill>
                <a:effectLst/>
                <a:latin typeface="Trebuchet MS" panose="020B0603020202020204" pitchFamily="34" charset="0"/>
              </a:rPr>
              <a:t>Our Kitchen Brigade- Head Chef, 1 Sous chef, 1 commis and 1 kitchen porter.</a:t>
            </a:r>
            <a:r>
              <a:rPr lang="en-US" sz="1800" b="0" i="0" dirty="0">
                <a:solidFill>
                  <a:srgbClr val="000000"/>
                </a:solidFill>
                <a:effectLst/>
                <a:latin typeface="Trebuchet MS" panose="020B0603020202020204" pitchFamily="34" charset="0"/>
              </a:rPr>
              <a:t>​</a:t>
            </a:r>
            <a:r>
              <a:rPr lang="en-GB" sz="1800" b="0" i="0" dirty="0">
                <a:solidFill>
                  <a:srgbClr val="000000"/>
                </a:solidFill>
                <a:effectLst/>
                <a:latin typeface="Trebuchet MS" panose="020B0603020202020204" pitchFamily="34" charset="0"/>
              </a:rPr>
              <a:t>The brigade system typically consists of various positions including executive chef, sous chef, line cooks, pastry chefs, and more. Each position has its own set of duties and responsibilities within the kitchen hierarchy(Auguste Escoffier, 2015).</a:t>
            </a:r>
            <a:endParaRPr lang="en-US" b="0" i="0" dirty="0">
              <a:solidFill>
                <a:srgbClr val="000000"/>
              </a:solidFill>
              <a:effectLst/>
              <a:latin typeface="Arial" panose="020B0604020202020204" pitchFamily="34" charset="0"/>
            </a:endParaRPr>
          </a:p>
          <a:p>
            <a:pPr algn="l">
              <a:buFont typeface="Arial" panose="020B0604020202020204" pitchFamily="34" charset="0"/>
              <a:buChar char="•"/>
            </a:pPr>
            <a:endParaRPr lang="en-GB" b="0" i="0" dirty="0">
              <a:solidFill>
                <a:srgbClr val="0D0D0D"/>
              </a:solidFill>
              <a:effectLst/>
              <a:latin typeface="Söhne"/>
            </a:endParaRPr>
          </a:p>
          <a:p>
            <a:endParaRPr lang="en-GB" dirty="0"/>
          </a:p>
        </p:txBody>
      </p:sp>
    </p:spTree>
    <p:extLst>
      <p:ext uri="{BB962C8B-B14F-4D97-AF65-F5344CB8AC3E}">
        <p14:creationId xmlns:p14="http://schemas.microsoft.com/office/powerpoint/2010/main" val="2520532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A6FE4-0129-2830-4DDD-E5E43979DAA5}"/>
              </a:ext>
            </a:extLst>
          </p:cNvPr>
          <p:cNvSpPr>
            <a:spLocks noGrp="1"/>
          </p:cNvSpPr>
          <p:nvPr>
            <p:ph type="title"/>
          </p:nvPr>
        </p:nvSpPr>
        <p:spPr/>
        <p:txBody>
          <a:bodyPr/>
          <a:lstStyle/>
          <a:p>
            <a:r>
              <a:rPr lang="en-GB" sz="3600" dirty="0">
                <a:solidFill>
                  <a:srgbClr val="0D0D0D"/>
                </a:solidFill>
                <a:latin typeface="Trebuchet MS" panose="020B0603020202020204" pitchFamily="34" charset="0"/>
              </a:rPr>
              <a:t>Menu</a:t>
            </a:r>
            <a:r>
              <a:rPr lang="en-GB" sz="3600" b="0" i="0" u="none" strike="noStrike" dirty="0">
                <a:solidFill>
                  <a:srgbClr val="0D0D0D"/>
                </a:solidFill>
                <a:effectLst/>
                <a:latin typeface="Trebuchet MS" panose="020B0603020202020204" pitchFamily="34" charset="0"/>
              </a:rPr>
              <a:t> Knowledge</a:t>
            </a:r>
            <a:br>
              <a:rPr lang="en-GB"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EFF3CE0-555D-3098-5E66-AEB846ABC89D}"/>
              </a:ext>
            </a:extLst>
          </p:cNvPr>
          <p:cNvSpPr>
            <a:spLocks noGrp="1"/>
          </p:cNvSpPr>
          <p:nvPr>
            <p:ph idx="1"/>
          </p:nvPr>
        </p:nvSpPr>
        <p:spPr/>
        <p:txBody>
          <a:bodyPr/>
          <a:lstStyle/>
          <a:p>
            <a:pPr algn="l">
              <a:buFont typeface="Arial" panose="020B0604020202020204" pitchFamily="34" charset="0"/>
              <a:buChar char="•"/>
            </a:pPr>
            <a:r>
              <a:rPr lang="en-GB" b="0" i="0" dirty="0">
                <a:solidFill>
                  <a:srgbClr val="0D0D0D"/>
                </a:solidFill>
                <a:effectLst/>
                <a:latin typeface="Söhne"/>
              </a:rPr>
              <a:t>Thorough understanding of the menu offerings,</a:t>
            </a:r>
          </a:p>
          <a:p>
            <a:pPr algn="l">
              <a:buFont typeface="Arial" panose="020B0604020202020204" pitchFamily="34" charset="0"/>
              <a:buChar char="•"/>
            </a:pPr>
            <a:r>
              <a:rPr lang="en-GB" b="0" i="0" dirty="0">
                <a:solidFill>
                  <a:srgbClr val="0D0D0D"/>
                </a:solidFill>
                <a:effectLst/>
                <a:latin typeface="Söhne"/>
              </a:rPr>
              <a:t>Ability to make recommendations based on customer preferences,</a:t>
            </a:r>
          </a:p>
          <a:p>
            <a:pPr algn="l">
              <a:buFont typeface="Arial" panose="020B0604020202020204" pitchFamily="34" charset="0"/>
              <a:buChar char="•"/>
            </a:pPr>
            <a:r>
              <a:rPr lang="en-GB" b="0" i="0" dirty="0">
                <a:solidFill>
                  <a:srgbClr val="0D0D0D"/>
                </a:solidFill>
                <a:effectLst/>
                <a:latin typeface="Söhne"/>
              </a:rPr>
              <a:t>Knowledge of wine pairings and other beverage options(Gray, 2020).</a:t>
            </a:r>
          </a:p>
          <a:p>
            <a:endParaRPr lang="en-GB" dirty="0"/>
          </a:p>
        </p:txBody>
      </p:sp>
    </p:spTree>
    <p:extLst>
      <p:ext uri="{BB962C8B-B14F-4D97-AF65-F5344CB8AC3E}">
        <p14:creationId xmlns:p14="http://schemas.microsoft.com/office/powerpoint/2010/main" val="3293206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5B836-B49B-31B0-8697-D2D080D0D861}"/>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Table Management</a:t>
            </a:r>
            <a:endParaRPr lang="en-GB" dirty="0"/>
          </a:p>
        </p:txBody>
      </p:sp>
      <p:sp>
        <p:nvSpPr>
          <p:cNvPr id="3" name="Content Placeholder 2">
            <a:extLst>
              <a:ext uri="{FF2B5EF4-FFF2-40B4-BE49-F238E27FC236}">
                <a16:creationId xmlns:a16="http://schemas.microsoft.com/office/drawing/2014/main" id="{AD0B730F-D3B2-CBB5-20B3-3F54D858D311}"/>
              </a:ext>
            </a:extLst>
          </p:cNvPr>
          <p:cNvSpPr>
            <a:spLocks noGrp="1"/>
          </p:cNvSpPr>
          <p:nvPr>
            <p:ph idx="1"/>
          </p:nvPr>
        </p:nvSpPr>
        <p:spPr/>
        <p:txBody>
          <a:bodyPr/>
          <a:lstStyle/>
          <a:p>
            <a:pPr algn="l">
              <a:buFont typeface="Arial" panose="020B0604020202020204" pitchFamily="34" charset="0"/>
              <a:buChar char="•"/>
            </a:pPr>
            <a:r>
              <a:rPr lang="en-GB" b="0" i="0" dirty="0">
                <a:solidFill>
                  <a:srgbClr val="0D0D0D"/>
                </a:solidFill>
                <a:effectLst/>
                <a:latin typeface="Söhne"/>
              </a:rPr>
              <a:t>Efficiently seating guests to optimise restaurant capacity,</a:t>
            </a:r>
          </a:p>
          <a:p>
            <a:pPr algn="l">
              <a:buFont typeface="Arial" panose="020B0604020202020204" pitchFamily="34" charset="0"/>
              <a:buChar char="•"/>
            </a:pPr>
            <a:r>
              <a:rPr lang="en-GB" b="0" i="0" dirty="0">
                <a:solidFill>
                  <a:srgbClr val="0D0D0D"/>
                </a:solidFill>
                <a:effectLst/>
                <a:latin typeface="Söhne"/>
              </a:rPr>
              <a:t>Monitoring table turnover and wait times,</a:t>
            </a:r>
          </a:p>
          <a:p>
            <a:pPr algn="l">
              <a:buFont typeface="Arial" panose="020B0604020202020204" pitchFamily="34" charset="0"/>
              <a:buChar char="•"/>
            </a:pPr>
            <a:r>
              <a:rPr lang="en-GB" b="0" i="0" dirty="0">
                <a:solidFill>
                  <a:srgbClr val="0D0D0D"/>
                </a:solidFill>
                <a:effectLst/>
                <a:latin typeface="Söhne"/>
              </a:rPr>
              <a:t>Ensuring tables are clean and set up properly for incoming guests(ALLPOS, 2023).</a:t>
            </a:r>
          </a:p>
          <a:p>
            <a:endParaRPr lang="en-GB" dirty="0"/>
          </a:p>
        </p:txBody>
      </p:sp>
    </p:spTree>
    <p:extLst>
      <p:ext uri="{BB962C8B-B14F-4D97-AF65-F5344CB8AC3E}">
        <p14:creationId xmlns:p14="http://schemas.microsoft.com/office/powerpoint/2010/main" val="1734131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FE171-A931-972C-84BC-F5FD19D58E74}"/>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Customer Interaction</a:t>
            </a:r>
            <a:endParaRPr lang="en-GB" dirty="0"/>
          </a:p>
        </p:txBody>
      </p:sp>
      <p:sp>
        <p:nvSpPr>
          <p:cNvPr id="3" name="Content Placeholder 2">
            <a:extLst>
              <a:ext uri="{FF2B5EF4-FFF2-40B4-BE49-F238E27FC236}">
                <a16:creationId xmlns:a16="http://schemas.microsoft.com/office/drawing/2014/main" id="{249DE0C6-4F53-AC52-7DFC-C2E587240B66}"/>
              </a:ext>
            </a:extLst>
          </p:cNvPr>
          <p:cNvSpPr>
            <a:spLocks noGrp="1"/>
          </p:cNvSpPr>
          <p:nvPr>
            <p:ph idx="1"/>
          </p:nvPr>
        </p:nvSpPr>
        <p:spPr/>
        <p:txBody>
          <a:bodyPr/>
          <a:lstStyle/>
          <a:p>
            <a:pPr algn="l">
              <a:buFont typeface="Arial" panose="020B0604020202020204" pitchFamily="34" charset="0"/>
              <a:buChar char="•"/>
            </a:pPr>
            <a:r>
              <a:rPr lang="en-GB" b="0" i="0" dirty="0">
                <a:solidFill>
                  <a:srgbClr val="0D0D0D"/>
                </a:solidFill>
                <a:effectLst/>
                <a:latin typeface="Söhne"/>
              </a:rPr>
              <a:t>Importance of positive customer interactions,</a:t>
            </a:r>
          </a:p>
          <a:p>
            <a:pPr algn="l">
              <a:buFont typeface="Arial" panose="020B0604020202020204" pitchFamily="34" charset="0"/>
              <a:buChar char="•"/>
            </a:pPr>
            <a:r>
              <a:rPr lang="en-GB" b="0" i="0" dirty="0">
                <a:solidFill>
                  <a:srgbClr val="0D0D0D"/>
                </a:solidFill>
                <a:effectLst/>
                <a:latin typeface="Söhne"/>
              </a:rPr>
              <a:t>Greeting guests promptly and courteously,</a:t>
            </a:r>
          </a:p>
          <a:p>
            <a:pPr algn="l">
              <a:buFont typeface="Arial" panose="020B0604020202020204" pitchFamily="34" charset="0"/>
              <a:buChar char="•"/>
            </a:pPr>
            <a:r>
              <a:rPr lang="en-GB" b="0" i="0" dirty="0">
                <a:solidFill>
                  <a:srgbClr val="0D0D0D"/>
                </a:solidFill>
                <a:effectLst/>
                <a:latin typeface="Söhne"/>
              </a:rPr>
              <a:t>Taking orders accurately and attentively,</a:t>
            </a:r>
          </a:p>
          <a:p>
            <a:pPr algn="l">
              <a:buFont typeface="Arial" panose="020B0604020202020204" pitchFamily="34" charset="0"/>
              <a:buChar char="•"/>
            </a:pPr>
            <a:r>
              <a:rPr lang="en-GB" b="0" i="0" dirty="0">
                <a:solidFill>
                  <a:srgbClr val="0D0D0D"/>
                </a:solidFill>
                <a:effectLst/>
                <a:latin typeface="Söhne"/>
              </a:rPr>
              <a:t>Handling special requests or dietary restrictions professionally(Edwards, 2024).</a:t>
            </a:r>
          </a:p>
          <a:p>
            <a:endParaRPr lang="en-GB" dirty="0"/>
          </a:p>
        </p:txBody>
      </p:sp>
    </p:spTree>
    <p:extLst>
      <p:ext uri="{BB962C8B-B14F-4D97-AF65-F5344CB8AC3E}">
        <p14:creationId xmlns:p14="http://schemas.microsoft.com/office/powerpoint/2010/main" val="2360050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FA624-E6E8-146F-8159-B0FFBE7A9672}"/>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Handling Pressure</a:t>
            </a:r>
            <a:endParaRPr lang="en-GB" dirty="0"/>
          </a:p>
        </p:txBody>
      </p:sp>
      <p:sp>
        <p:nvSpPr>
          <p:cNvPr id="3" name="Content Placeholder 2">
            <a:extLst>
              <a:ext uri="{FF2B5EF4-FFF2-40B4-BE49-F238E27FC236}">
                <a16:creationId xmlns:a16="http://schemas.microsoft.com/office/drawing/2014/main" id="{56366067-E205-062F-18D2-0423CFB2F64B}"/>
              </a:ext>
            </a:extLst>
          </p:cNvPr>
          <p:cNvSpPr>
            <a:spLocks noGrp="1"/>
          </p:cNvSpPr>
          <p:nvPr>
            <p:ph idx="1"/>
          </p:nvPr>
        </p:nvSpPr>
        <p:spPr/>
        <p:txBody>
          <a:bodyPr/>
          <a:lstStyle/>
          <a:p>
            <a:pPr algn="l">
              <a:buFont typeface="Arial" panose="020B0604020202020204" pitchFamily="34" charset="0"/>
              <a:buChar char="•"/>
            </a:pPr>
            <a:r>
              <a:rPr lang="en-GB" b="0" i="0" dirty="0">
                <a:solidFill>
                  <a:srgbClr val="0D0D0D"/>
                </a:solidFill>
                <a:effectLst/>
                <a:latin typeface="Söhne"/>
              </a:rPr>
              <a:t>Strategies for staying calm and composed during busy periods,</a:t>
            </a:r>
          </a:p>
          <a:p>
            <a:pPr algn="l">
              <a:buFont typeface="Arial" panose="020B0604020202020204" pitchFamily="34" charset="0"/>
              <a:buChar char="•"/>
            </a:pPr>
            <a:r>
              <a:rPr lang="en-GB" b="0" i="0" dirty="0">
                <a:solidFill>
                  <a:srgbClr val="0D0D0D"/>
                </a:solidFill>
                <a:effectLst/>
                <a:latin typeface="Söhne"/>
              </a:rPr>
              <a:t>Techniques for prioritising tasks effectively,</a:t>
            </a:r>
          </a:p>
          <a:p>
            <a:pPr algn="l">
              <a:buFont typeface="Arial" panose="020B0604020202020204" pitchFamily="34" charset="0"/>
              <a:buChar char="•"/>
            </a:pPr>
            <a:r>
              <a:rPr lang="en-GB" b="0" i="0" dirty="0">
                <a:solidFill>
                  <a:srgbClr val="0D0D0D"/>
                </a:solidFill>
                <a:effectLst/>
                <a:latin typeface="Söhne"/>
              </a:rPr>
              <a:t>Maintaining a positive attitude to keep the team motivated(</a:t>
            </a:r>
            <a:r>
              <a:rPr lang="en-GB" b="0" i="0" dirty="0" err="1">
                <a:solidFill>
                  <a:srgbClr val="0D0D0D"/>
                </a:solidFill>
                <a:effectLst/>
                <a:latin typeface="Söhne"/>
              </a:rPr>
              <a:t>Brøndum</a:t>
            </a:r>
            <a:r>
              <a:rPr lang="en-GB" b="0" i="0" dirty="0">
                <a:solidFill>
                  <a:srgbClr val="0D0D0D"/>
                </a:solidFill>
                <a:effectLst/>
                <a:latin typeface="Söhne"/>
              </a:rPr>
              <a:t>, 2022).</a:t>
            </a:r>
          </a:p>
          <a:p>
            <a:endParaRPr lang="en-GB" dirty="0"/>
          </a:p>
        </p:txBody>
      </p:sp>
    </p:spTree>
    <p:extLst>
      <p:ext uri="{BB962C8B-B14F-4D97-AF65-F5344CB8AC3E}">
        <p14:creationId xmlns:p14="http://schemas.microsoft.com/office/powerpoint/2010/main" val="2790382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62D77-D48F-D48B-F163-9CF947BF5159}"/>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Conclusion</a:t>
            </a:r>
            <a:r>
              <a:rPr lang="en-GB" sz="3600" b="0" i="0" dirty="0">
                <a:solidFill>
                  <a:srgbClr val="000000"/>
                </a:solidFill>
                <a:effectLst/>
                <a:latin typeface="Trebuchet MS" panose="020B0603020202020204" pitchFamily="34" charset="0"/>
              </a:rPr>
              <a:t>​</a:t>
            </a:r>
            <a:br>
              <a:rPr lang="en-GB"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A9D688D-DE23-29B8-7801-D4F5212DF16D}"/>
              </a:ext>
            </a:extLst>
          </p:cNvPr>
          <p:cNvSpPr>
            <a:spLocks noGrp="1"/>
          </p:cNvSpPr>
          <p:nvPr>
            <p:ph idx="1"/>
          </p:nvPr>
        </p:nvSpPr>
        <p:spPr/>
        <p:txBody>
          <a:bodyPr/>
          <a:lstStyle/>
          <a:p>
            <a:r>
              <a:rPr lang="en-GB" dirty="0"/>
              <a:t>Time management is also critical to ensure that orders are taken promptly, dishes are prepared efficiently, and customers receive their meals in a timely manner(Hamel , 2023).</a:t>
            </a:r>
          </a:p>
          <a:p>
            <a:r>
              <a:rPr lang="en-GB" dirty="0"/>
              <a:t>Additionally, adaptability is key in navigating unforeseen challenges and embracing change within a dynamic business landscape. Employees who possess the ability to quickly adjust to new situations, learn new skills, and remain agile in their approach are highly valuable assets to any organisation(Brown, n.d.).</a:t>
            </a:r>
          </a:p>
          <a:p>
            <a:r>
              <a:rPr lang="en-GB" dirty="0"/>
              <a:t>we can provide customer feedback form with bill to understand customer experience  during the dining and from their feedback we can improve and identify any problem occurs and solve it.</a:t>
            </a:r>
          </a:p>
        </p:txBody>
      </p:sp>
    </p:spTree>
    <p:extLst>
      <p:ext uri="{BB962C8B-B14F-4D97-AF65-F5344CB8AC3E}">
        <p14:creationId xmlns:p14="http://schemas.microsoft.com/office/powerpoint/2010/main" val="3016650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EB61AD-9C74-BC0E-867C-7855D8DC98C9}"/>
              </a:ext>
            </a:extLst>
          </p:cNvPr>
          <p:cNvSpPr>
            <a:spLocks noGrp="1"/>
          </p:cNvSpPr>
          <p:nvPr>
            <p:ph idx="1"/>
          </p:nvPr>
        </p:nvSpPr>
        <p:spPr>
          <a:xfrm>
            <a:off x="123825" y="152400"/>
            <a:ext cx="11963400" cy="6172200"/>
          </a:xfrm>
        </p:spPr>
        <p:txBody>
          <a:bodyPr>
            <a:normAutofit fontScale="85000" lnSpcReduction="20000"/>
          </a:bodyPr>
          <a:lstStyle/>
          <a:p>
            <a:pPr algn="l"/>
            <a:r>
              <a:rPr lang="en-GB" sz="1800" b="0" i="0" dirty="0">
                <a:solidFill>
                  <a:srgbClr val="000000"/>
                </a:solidFill>
                <a:effectLst/>
                <a:latin typeface="Times New Roman" panose="02020603050405020304" pitchFamily="18" charset="0"/>
              </a:rPr>
              <a:t>Reference list</a:t>
            </a:r>
          </a:p>
          <a:p>
            <a:pPr algn="l"/>
            <a:r>
              <a:rPr lang="en-GB" b="0" i="0" dirty="0" err="1">
                <a:solidFill>
                  <a:srgbClr val="000000"/>
                </a:solidFill>
                <a:effectLst/>
                <a:latin typeface="Times New Roman" panose="02020603050405020304" pitchFamily="18" charset="0"/>
              </a:rPr>
              <a:t>Alamy</a:t>
            </a:r>
            <a:r>
              <a:rPr lang="en-GB" b="0" i="0" dirty="0">
                <a:solidFill>
                  <a:srgbClr val="000000"/>
                </a:solidFill>
                <a:effectLst/>
                <a:latin typeface="Times New Roman" panose="02020603050405020304" pitchFamily="18" charset="0"/>
              </a:rPr>
              <a:t> Limited (n.d.). </a:t>
            </a:r>
            <a:r>
              <a:rPr lang="en-GB" b="0" i="1" dirty="0">
                <a:solidFill>
                  <a:srgbClr val="000000"/>
                </a:solidFill>
                <a:effectLst/>
                <a:latin typeface="Times New Roman" panose="02020603050405020304" pitchFamily="18" charset="0"/>
              </a:rPr>
              <a:t>Crowded restaurant hi-res stock photography and images</a:t>
            </a:r>
            <a:r>
              <a:rPr lang="en-GB" b="0" i="0" dirty="0">
                <a:solidFill>
                  <a:srgbClr val="000000"/>
                </a:solidFill>
                <a:effectLst/>
                <a:latin typeface="Times New Roman" panose="02020603050405020304" pitchFamily="18" charset="0"/>
              </a:rPr>
              <a:t>. [online] </a:t>
            </a:r>
            <a:r>
              <a:rPr lang="en-GB" b="0" i="0" dirty="0" err="1">
                <a:solidFill>
                  <a:srgbClr val="000000"/>
                </a:solidFill>
                <a:effectLst/>
                <a:latin typeface="Times New Roman" panose="02020603050405020304" pitchFamily="18" charset="0"/>
              </a:rPr>
              <a:t>Alamy</a:t>
            </a:r>
            <a:r>
              <a:rPr lang="en-GB" b="0" i="0" dirty="0">
                <a:solidFill>
                  <a:srgbClr val="000000"/>
                </a:solidFill>
                <a:effectLst/>
                <a:latin typeface="Times New Roman" panose="02020603050405020304" pitchFamily="18" charset="0"/>
              </a:rPr>
              <a:t>. Available at: https://www.alamy.com/stock-photo/crowded-restaurant.html?sortBy=relevant [Accessed 28 Feb. 2024].</a:t>
            </a:r>
          </a:p>
          <a:p>
            <a:pPr algn="l"/>
            <a:r>
              <a:rPr lang="en-GB" b="0" i="0" dirty="0">
                <a:solidFill>
                  <a:srgbClr val="000000"/>
                </a:solidFill>
                <a:effectLst/>
                <a:latin typeface="Times New Roman" panose="02020603050405020304" pitchFamily="18" charset="0"/>
              </a:rPr>
              <a:t>ALLPOS (2023). </a:t>
            </a:r>
            <a:r>
              <a:rPr lang="en-GB" b="0" i="1" dirty="0">
                <a:solidFill>
                  <a:srgbClr val="000000"/>
                </a:solidFill>
                <a:effectLst/>
                <a:latin typeface="Times New Roman" panose="02020603050405020304" pitchFamily="18" charset="0"/>
              </a:rPr>
              <a:t>Table Management in restaurant - Seamless Dining Experiences</a:t>
            </a:r>
            <a:r>
              <a:rPr lang="en-GB" b="0" i="0" dirty="0">
                <a:solidFill>
                  <a:srgbClr val="000000"/>
                </a:solidFill>
                <a:effectLst/>
                <a:latin typeface="Times New Roman" panose="02020603050405020304" pitchFamily="18" charset="0"/>
              </a:rPr>
              <a:t>. [online] www.allpos.software. Available at: https://www.allpos.software/table-management-in-restaurant.html [Accessed 25 Feb. 2024].</a:t>
            </a:r>
          </a:p>
          <a:p>
            <a:pPr algn="l"/>
            <a:r>
              <a:rPr lang="en-GB" b="0" i="0" dirty="0">
                <a:solidFill>
                  <a:srgbClr val="000000"/>
                </a:solidFill>
                <a:effectLst/>
                <a:latin typeface="Times New Roman" panose="02020603050405020304" pitchFamily="18" charset="0"/>
              </a:rPr>
              <a:t>Auguste Escoffier (2015). </a:t>
            </a:r>
            <a:r>
              <a:rPr lang="en-GB" b="0" i="1" dirty="0">
                <a:solidFill>
                  <a:srgbClr val="000000"/>
                </a:solidFill>
                <a:effectLst/>
                <a:latin typeface="Times New Roman" panose="02020603050405020304" pitchFamily="18" charset="0"/>
              </a:rPr>
              <a:t>Le guide </a:t>
            </a:r>
            <a:r>
              <a:rPr lang="en-GB" b="0" i="1" dirty="0" err="1">
                <a:solidFill>
                  <a:srgbClr val="000000"/>
                </a:solidFill>
                <a:effectLst/>
                <a:latin typeface="Times New Roman" panose="02020603050405020304" pitchFamily="18" charset="0"/>
              </a:rPr>
              <a:t>culinaire</a:t>
            </a:r>
            <a:r>
              <a:rPr lang="en-GB" b="0" i="0" dirty="0">
                <a:solidFill>
                  <a:srgbClr val="000000"/>
                </a:solidFill>
                <a:effectLst/>
                <a:latin typeface="Times New Roman" panose="02020603050405020304" pitchFamily="18" charset="0"/>
              </a:rPr>
              <a:t>. Paris: </a:t>
            </a:r>
            <a:r>
              <a:rPr lang="en-GB" b="0" i="0" dirty="0" err="1">
                <a:solidFill>
                  <a:srgbClr val="000000"/>
                </a:solidFill>
                <a:effectLst/>
                <a:latin typeface="Times New Roman" panose="02020603050405020304" pitchFamily="18" charset="0"/>
              </a:rPr>
              <a:t>J’ai</a:t>
            </a:r>
            <a:r>
              <a:rPr lang="en-GB" b="0" i="0" dirty="0">
                <a:solidFill>
                  <a:srgbClr val="000000"/>
                </a:solidFill>
                <a:effectLst/>
                <a:latin typeface="Times New Roman" panose="02020603050405020304" pitchFamily="18" charset="0"/>
              </a:rPr>
              <a:t> Lu, Dl.</a:t>
            </a:r>
          </a:p>
          <a:p>
            <a:pPr algn="l"/>
            <a:r>
              <a:rPr lang="en-GB" b="0" i="0" dirty="0" err="1">
                <a:solidFill>
                  <a:srgbClr val="000000"/>
                </a:solidFill>
                <a:effectLst/>
                <a:latin typeface="Times New Roman" panose="02020603050405020304" pitchFamily="18" charset="0"/>
              </a:rPr>
              <a:t>Brøndum</a:t>
            </a:r>
            <a:r>
              <a:rPr lang="en-GB" b="0" i="0" dirty="0">
                <a:solidFill>
                  <a:srgbClr val="000000"/>
                </a:solidFill>
                <a:effectLst/>
                <a:latin typeface="Times New Roman" panose="02020603050405020304" pitchFamily="18" charset="0"/>
              </a:rPr>
              <a:t>, B. (2022). </a:t>
            </a:r>
            <a:r>
              <a:rPr lang="en-GB" b="0" i="1" dirty="0">
                <a:solidFill>
                  <a:srgbClr val="000000"/>
                </a:solidFill>
                <a:effectLst/>
                <a:latin typeface="Times New Roman" panose="02020603050405020304" pitchFamily="18" charset="0"/>
              </a:rPr>
              <a:t>How to deal with stress in a restaurant</a:t>
            </a:r>
            <a:r>
              <a:rPr lang="en-GB" b="0" i="0" dirty="0">
                <a:solidFill>
                  <a:srgbClr val="000000"/>
                </a:solidFill>
                <a:effectLst/>
                <a:latin typeface="Times New Roman" panose="02020603050405020304" pitchFamily="18" charset="0"/>
              </a:rPr>
              <a:t>. [online] </a:t>
            </a:r>
            <a:r>
              <a:rPr lang="en-GB" b="0" i="0" dirty="0" err="1">
                <a:solidFill>
                  <a:srgbClr val="000000"/>
                </a:solidFill>
                <a:effectLst/>
                <a:latin typeface="Times New Roman" panose="02020603050405020304" pitchFamily="18" charset="0"/>
              </a:rPr>
              <a:t>DinnerBooking</a:t>
            </a:r>
            <a:r>
              <a:rPr lang="en-GB" b="0" i="0" dirty="0">
                <a:solidFill>
                  <a:srgbClr val="000000"/>
                </a:solidFill>
                <a:effectLst/>
                <a:latin typeface="Times New Roman" panose="02020603050405020304" pitchFamily="18" charset="0"/>
              </a:rPr>
              <a:t> | Best-in-class restaurant booking system. Available at: https://biz.dinnerbooking.com/en-gb/blog/how-to-deal-with-stress-in-a-restaurant/ [Accessed 28 Feb. 2024].</a:t>
            </a:r>
          </a:p>
          <a:p>
            <a:pPr algn="l"/>
            <a:r>
              <a:rPr lang="en-GB" b="0" i="0" dirty="0">
                <a:solidFill>
                  <a:srgbClr val="000000"/>
                </a:solidFill>
                <a:effectLst/>
                <a:latin typeface="Times New Roman" panose="02020603050405020304" pitchFamily="18" charset="0"/>
              </a:rPr>
              <a:t>Brown, E. (n.d.). </a:t>
            </a:r>
            <a:r>
              <a:rPr lang="en-GB" b="0" i="1" dirty="0">
                <a:solidFill>
                  <a:srgbClr val="000000"/>
                </a:solidFill>
                <a:effectLst/>
                <a:latin typeface="Times New Roman" panose="02020603050405020304" pitchFamily="18" charset="0"/>
              </a:rPr>
              <a:t>6 essential skills every restaurant manager must have - </a:t>
            </a:r>
            <a:r>
              <a:rPr lang="en-GB" b="0" i="1" dirty="0" err="1">
                <a:solidFill>
                  <a:srgbClr val="000000"/>
                </a:solidFill>
                <a:effectLst/>
                <a:latin typeface="Times New Roman" panose="02020603050405020304" pitchFamily="18" charset="0"/>
              </a:rPr>
              <a:t>Planday</a:t>
            </a:r>
            <a:r>
              <a:rPr lang="en-GB" b="0" i="0" dirty="0">
                <a:solidFill>
                  <a:srgbClr val="000000"/>
                </a:solidFill>
                <a:effectLst/>
                <a:latin typeface="Times New Roman" panose="02020603050405020304" pitchFamily="18" charset="0"/>
              </a:rPr>
              <a:t>. [online] www.planday.com. Available at: https://www.planday.com/au/resources/articles/6-essential-skills-every-restaurant-manager-must-have/ [Accessed 1 Mar. 2024].</a:t>
            </a:r>
          </a:p>
          <a:p>
            <a:pPr algn="l"/>
            <a:r>
              <a:rPr lang="en-GB" b="0" i="0" dirty="0">
                <a:solidFill>
                  <a:srgbClr val="000000"/>
                </a:solidFill>
                <a:effectLst/>
                <a:latin typeface="Times New Roman" panose="02020603050405020304" pitchFamily="18" charset="0"/>
              </a:rPr>
              <a:t>Content, S. (2023). </a:t>
            </a:r>
            <a:r>
              <a:rPr lang="en-GB" b="0" i="1" dirty="0">
                <a:solidFill>
                  <a:srgbClr val="000000"/>
                </a:solidFill>
                <a:effectLst/>
                <a:latin typeface="Times New Roman" panose="02020603050405020304" pitchFamily="18" charset="0"/>
              </a:rPr>
              <a:t>Front of house duties: A guide for restaurant staff</a:t>
            </a:r>
            <a:r>
              <a:rPr lang="en-GB" b="0" i="0" dirty="0">
                <a:solidFill>
                  <a:srgbClr val="000000"/>
                </a:solidFill>
                <a:effectLst/>
                <a:latin typeface="Times New Roman" panose="02020603050405020304" pitchFamily="18" charset="0"/>
              </a:rPr>
              <a:t>. [online] hospitality | Magazine. Available at: https://www.hospitalitymagazine.com.au/sponsored_content/front-of-house-duties-a-guide-for-restaurant-staff/ [Accessed 27 Feb. 2024].</a:t>
            </a:r>
          </a:p>
          <a:p>
            <a:pPr algn="l"/>
            <a:r>
              <a:rPr lang="en-GB" b="0" i="0" dirty="0" err="1">
                <a:solidFill>
                  <a:srgbClr val="000000"/>
                </a:solidFill>
                <a:effectLst/>
                <a:latin typeface="Times New Roman" panose="02020603050405020304" pitchFamily="18" charset="0"/>
              </a:rPr>
              <a:t>Dehar</a:t>
            </a:r>
            <a:r>
              <a:rPr lang="en-GB" b="0" i="0" dirty="0">
                <a:solidFill>
                  <a:srgbClr val="000000"/>
                </a:solidFill>
                <a:effectLst/>
                <a:latin typeface="Times New Roman" panose="02020603050405020304" pitchFamily="18" charset="0"/>
              </a:rPr>
              <a:t>, R. (2018). </a:t>
            </a:r>
            <a:r>
              <a:rPr lang="en-GB" b="0" i="1" dirty="0">
                <a:solidFill>
                  <a:srgbClr val="000000"/>
                </a:solidFill>
                <a:effectLst/>
                <a:latin typeface="Times New Roman" panose="02020603050405020304" pitchFamily="18" charset="0"/>
              </a:rPr>
              <a:t>Hostess &amp; Host Traits, Skills, &amp; Characteristics To Look For</a:t>
            </a:r>
            <a:r>
              <a:rPr lang="en-GB" b="0" i="0" dirty="0">
                <a:solidFill>
                  <a:srgbClr val="000000"/>
                </a:solidFill>
                <a:effectLst/>
                <a:latin typeface="Times New Roman" panose="02020603050405020304" pitchFamily="18" charset="0"/>
              </a:rPr>
              <a:t>. [online] Homebase. Available at: https://joinhomebase.com/blog/top-personality-traits-of-a-great-restaurant-host-or-hostess/ [Accessed 27 Feb. 2024].</a:t>
            </a:r>
          </a:p>
          <a:p>
            <a:pPr algn="l"/>
            <a:r>
              <a:rPr lang="en-GB" b="0" i="0" dirty="0">
                <a:solidFill>
                  <a:srgbClr val="000000"/>
                </a:solidFill>
                <a:effectLst/>
                <a:latin typeface="Times New Roman" panose="02020603050405020304" pitchFamily="18" charset="0"/>
              </a:rPr>
              <a:t>Edwards, E. (2024). </a:t>
            </a:r>
            <a:r>
              <a:rPr lang="en-GB" b="0" i="1" dirty="0">
                <a:solidFill>
                  <a:srgbClr val="000000"/>
                </a:solidFill>
                <a:effectLst/>
                <a:latin typeface="Times New Roman" panose="02020603050405020304" pitchFamily="18" charset="0"/>
              </a:rPr>
              <a:t>Restaurant Customer Service: Ideas for Delighting Your Guests</a:t>
            </a:r>
            <a:r>
              <a:rPr lang="en-GB" b="0" i="0" dirty="0">
                <a:solidFill>
                  <a:srgbClr val="000000"/>
                </a:solidFill>
                <a:effectLst/>
                <a:latin typeface="Times New Roman" panose="02020603050405020304" pitchFamily="18" charset="0"/>
              </a:rPr>
              <a:t>. [online] Lightspeed. Available at: https://www.lightspeedhq.co.uk/blog/restaurant-customer-service/ [Accessed 19 Feb. 2024].</a:t>
            </a:r>
          </a:p>
          <a:p>
            <a:pPr algn="l"/>
            <a:r>
              <a:rPr lang="en-GB" b="0" i="0" dirty="0" err="1">
                <a:solidFill>
                  <a:srgbClr val="000000"/>
                </a:solidFill>
                <a:effectLst/>
                <a:latin typeface="Times New Roman" panose="02020603050405020304" pitchFamily="18" charset="0"/>
              </a:rPr>
              <a:t>Gawkowski</a:t>
            </a:r>
            <a:r>
              <a:rPr lang="en-GB" b="0" i="0" dirty="0">
                <a:solidFill>
                  <a:srgbClr val="000000"/>
                </a:solidFill>
                <a:effectLst/>
                <a:latin typeface="Times New Roman" panose="02020603050405020304" pitchFamily="18" charset="0"/>
              </a:rPr>
              <a:t>, E. (2023). </a:t>
            </a:r>
            <a:r>
              <a:rPr lang="en-GB" b="0" i="1" dirty="0">
                <a:solidFill>
                  <a:srgbClr val="000000"/>
                </a:solidFill>
                <a:effectLst/>
                <a:latin typeface="Times New Roman" panose="02020603050405020304" pitchFamily="18" charset="0"/>
              </a:rPr>
              <a:t>15 Popular Types Of Restaurants (With Examples)</a:t>
            </a:r>
            <a:r>
              <a:rPr lang="en-GB" b="0" i="0" dirty="0">
                <a:solidFill>
                  <a:srgbClr val="000000"/>
                </a:solidFill>
                <a:effectLst/>
                <a:latin typeface="Times New Roman" panose="02020603050405020304" pitchFamily="18" charset="0"/>
              </a:rPr>
              <a:t>. [online] </a:t>
            </a:r>
            <a:r>
              <a:rPr lang="en-GB" b="0" i="0" dirty="0" err="1">
                <a:solidFill>
                  <a:srgbClr val="000000"/>
                </a:solidFill>
                <a:effectLst/>
                <a:latin typeface="Times New Roman" panose="02020603050405020304" pitchFamily="18" charset="0"/>
              </a:rPr>
              <a:t>UpMenu</a:t>
            </a:r>
            <a:r>
              <a:rPr lang="en-GB" b="0" i="0" dirty="0">
                <a:solidFill>
                  <a:srgbClr val="000000"/>
                </a:solidFill>
                <a:effectLst/>
                <a:latin typeface="Times New Roman" panose="02020603050405020304" pitchFamily="18" charset="0"/>
              </a:rPr>
              <a:t>. Available at: https://www.upmenu.com/blog/types-of-restaurants/ [Accessed 27 Feb. 2024].</a:t>
            </a:r>
          </a:p>
          <a:p>
            <a:endParaRPr lang="en-GB" dirty="0"/>
          </a:p>
          <a:p>
            <a:endParaRPr lang="en-GB" dirty="0"/>
          </a:p>
        </p:txBody>
      </p:sp>
    </p:spTree>
    <p:extLst>
      <p:ext uri="{BB962C8B-B14F-4D97-AF65-F5344CB8AC3E}">
        <p14:creationId xmlns:p14="http://schemas.microsoft.com/office/powerpoint/2010/main" val="3522458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556B7C-F37F-A683-27B4-8C049BCCB388}"/>
              </a:ext>
            </a:extLst>
          </p:cNvPr>
          <p:cNvSpPr>
            <a:spLocks noGrp="1"/>
          </p:cNvSpPr>
          <p:nvPr>
            <p:ph idx="1"/>
          </p:nvPr>
        </p:nvSpPr>
        <p:spPr>
          <a:xfrm>
            <a:off x="209550" y="161925"/>
            <a:ext cx="11403330" cy="6029325"/>
          </a:xfrm>
        </p:spPr>
        <p:txBody>
          <a:bodyPr>
            <a:normAutofit fontScale="92500"/>
          </a:bodyPr>
          <a:lstStyle/>
          <a:p>
            <a:pPr algn="l"/>
            <a:r>
              <a:rPr lang="en-GB" b="0" i="0" dirty="0">
                <a:solidFill>
                  <a:srgbClr val="000000"/>
                </a:solidFill>
                <a:effectLst/>
                <a:latin typeface="Times New Roman" panose="02020603050405020304" pitchFamily="18" charset="0"/>
              </a:rPr>
              <a:t>Gray, R. (2020). </a:t>
            </a:r>
            <a:r>
              <a:rPr lang="en-GB" b="0" i="1" dirty="0">
                <a:solidFill>
                  <a:srgbClr val="000000"/>
                </a:solidFill>
                <a:effectLst/>
                <a:latin typeface="Times New Roman" panose="02020603050405020304" pitchFamily="18" charset="0"/>
              </a:rPr>
              <a:t>The secret tricks hidden inside restaurant menus</a:t>
            </a:r>
            <a:r>
              <a:rPr lang="en-GB" b="0" i="0" dirty="0">
                <a:solidFill>
                  <a:srgbClr val="000000"/>
                </a:solidFill>
                <a:effectLst/>
                <a:latin typeface="Times New Roman" panose="02020603050405020304" pitchFamily="18" charset="0"/>
              </a:rPr>
              <a:t>. [online] www.bbc.com. Available at: https://www.bbc.com/future/article/20171120-the-secret-tricks-hidden-inside-restaurant-menus [Accessed 25 Feb. 2024].</a:t>
            </a:r>
          </a:p>
          <a:p>
            <a:pPr algn="l"/>
            <a:r>
              <a:rPr lang="en-GB" b="0" i="0" dirty="0">
                <a:solidFill>
                  <a:srgbClr val="000000"/>
                </a:solidFill>
                <a:effectLst/>
                <a:latin typeface="Times New Roman" panose="02020603050405020304" pitchFamily="18" charset="0"/>
              </a:rPr>
              <a:t>Hamel , A. (2023). </a:t>
            </a:r>
            <a:r>
              <a:rPr lang="en-GB" b="0" i="1" dirty="0">
                <a:solidFill>
                  <a:srgbClr val="000000"/>
                </a:solidFill>
                <a:effectLst/>
                <a:latin typeface="Times New Roman" panose="02020603050405020304" pitchFamily="18" charset="0"/>
              </a:rPr>
              <a:t>Time Management Tips for Busy Restaurant Owners</a:t>
            </a:r>
            <a:r>
              <a:rPr lang="en-GB" b="0" i="0" dirty="0">
                <a:solidFill>
                  <a:srgbClr val="000000"/>
                </a:solidFill>
                <a:effectLst/>
                <a:latin typeface="Times New Roman" panose="02020603050405020304" pitchFamily="18" charset="0"/>
              </a:rPr>
              <a:t>. [online] www.incentivio.com. Available at: https://www.incentivio.com/blog-news-restaurant-industry/time-management-tips-for-busy-restaurant-owners [Accessed 27 Feb. 2024].</a:t>
            </a:r>
          </a:p>
          <a:p>
            <a:pPr algn="l"/>
            <a:r>
              <a:rPr lang="en-GB" b="0" i="0" dirty="0" err="1">
                <a:solidFill>
                  <a:srgbClr val="000000"/>
                </a:solidFill>
                <a:effectLst/>
                <a:latin typeface="Times New Roman" panose="02020603050405020304" pitchFamily="18" charset="0"/>
              </a:rPr>
              <a:t>OpenSimSim</a:t>
            </a:r>
            <a:r>
              <a:rPr lang="en-GB" b="0" i="0" dirty="0">
                <a:solidFill>
                  <a:srgbClr val="000000"/>
                </a:solidFill>
                <a:effectLst/>
                <a:latin typeface="Times New Roman" panose="02020603050405020304" pitchFamily="18" charset="0"/>
              </a:rPr>
              <a:t> (2018). </a:t>
            </a:r>
            <a:r>
              <a:rPr lang="en-GB" b="0" i="1" dirty="0" err="1">
                <a:solidFill>
                  <a:srgbClr val="000000"/>
                </a:solidFill>
                <a:effectLst/>
                <a:latin typeface="Times New Roman" panose="02020603050405020304" pitchFamily="18" charset="0"/>
              </a:rPr>
              <a:t>OpenSimSim</a:t>
            </a:r>
            <a:r>
              <a:rPr lang="en-GB" b="0" i="1" dirty="0">
                <a:solidFill>
                  <a:srgbClr val="000000"/>
                </a:solidFill>
                <a:effectLst/>
                <a:latin typeface="Times New Roman" panose="02020603050405020304" pitchFamily="18" charset="0"/>
              </a:rPr>
              <a:t> blog | 5 essential shift manager duties</a:t>
            </a:r>
            <a:r>
              <a:rPr lang="en-GB" b="0" i="0" dirty="0">
                <a:solidFill>
                  <a:srgbClr val="000000"/>
                </a:solidFill>
                <a:effectLst/>
                <a:latin typeface="Times New Roman" panose="02020603050405020304" pitchFamily="18" charset="0"/>
              </a:rPr>
              <a:t>. [online] </a:t>
            </a:r>
            <a:r>
              <a:rPr lang="en-GB" b="0" i="0" dirty="0" err="1">
                <a:solidFill>
                  <a:srgbClr val="000000"/>
                </a:solidFill>
                <a:effectLst/>
                <a:latin typeface="Times New Roman" panose="02020603050405020304" pitchFamily="18" charset="0"/>
              </a:rPr>
              <a:t>OpenSimSim</a:t>
            </a:r>
            <a:r>
              <a:rPr lang="en-GB" b="0" i="0" dirty="0">
                <a:solidFill>
                  <a:srgbClr val="000000"/>
                </a:solidFill>
                <a:effectLst/>
                <a:latin typeface="Times New Roman" panose="02020603050405020304" pitchFamily="18" charset="0"/>
              </a:rPr>
              <a:t>. Available at: https://opensimsim.com/shift-manager-duties/ [Accessed 1 Mar. 2024].</a:t>
            </a:r>
          </a:p>
          <a:p>
            <a:pPr algn="l"/>
            <a:r>
              <a:rPr lang="en-GB" b="0" i="0" dirty="0">
                <a:solidFill>
                  <a:srgbClr val="000000"/>
                </a:solidFill>
                <a:effectLst/>
                <a:latin typeface="Times New Roman" panose="02020603050405020304" pitchFamily="18" charset="0"/>
              </a:rPr>
              <a:t>The Restaurant Boss (2022). </a:t>
            </a:r>
            <a:r>
              <a:rPr lang="en-GB" b="0" i="1" dirty="0">
                <a:solidFill>
                  <a:srgbClr val="000000"/>
                </a:solidFill>
                <a:effectLst/>
                <a:latin typeface="Times New Roman" panose="02020603050405020304" pitchFamily="18" charset="0"/>
              </a:rPr>
              <a:t>How to Manage a Restaurant: The Basics</a:t>
            </a:r>
            <a:r>
              <a:rPr lang="en-GB" b="0" i="0" dirty="0">
                <a:solidFill>
                  <a:srgbClr val="000000"/>
                </a:solidFill>
                <a:effectLst/>
                <a:latin typeface="Times New Roman" panose="02020603050405020304" pitchFamily="18" charset="0"/>
              </a:rPr>
              <a:t>. [online] www.youtube.com. Available at: https://www.youtube.com/watch?v=TCSycJAZVYM.</a:t>
            </a:r>
          </a:p>
          <a:p>
            <a:pPr algn="l"/>
            <a:r>
              <a:rPr lang="en-GB" b="0" i="0" dirty="0">
                <a:solidFill>
                  <a:srgbClr val="000000"/>
                </a:solidFill>
                <a:effectLst/>
                <a:latin typeface="Times New Roman" panose="02020603050405020304" pitchFamily="18" charset="0"/>
              </a:rPr>
              <a:t>Wu, L. (2020). </a:t>
            </a:r>
            <a:r>
              <a:rPr lang="en-GB" b="0" i="1" dirty="0">
                <a:solidFill>
                  <a:srgbClr val="000000"/>
                </a:solidFill>
                <a:effectLst/>
                <a:latin typeface="Times New Roman" panose="02020603050405020304" pitchFamily="18" charset="0"/>
              </a:rPr>
              <a:t>Setting The Scene: How The Restaurant Environment Is Changing During The Covid-19 Pandemic</a:t>
            </a:r>
            <a:r>
              <a:rPr lang="en-GB" b="0" i="0" dirty="0">
                <a:solidFill>
                  <a:srgbClr val="000000"/>
                </a:solidFill>
                <a:effectLst/>
                <a:latin typeface="Times New Roman" panose="02020603050405020304" pitchFamily="18" charset="0"/>
              </a:rPr>
              <a:t>. [online] Forbes. Available at: https://www.forbes.com/sites/lesliewu/2020/04/27/setting-the-scene-how-the-restaurant-environment-is-changing-during-the-covid-19-pandemic/?sh=670b2f4f2e88 [Accessed 26 Feb. 2024].</a:t>
            </a:r>
          </a:p>
          <a:p>
            <a:pPr algn="l"/>
            <a:r>
              <a:rPr lang="en-GB" b="0" i="0" dirty="0" err="1">
                <a:solidFill>
                  <a:srgbClr val="000000"/>
                </a:solidFill>
                <a:effectLst/>
                <a:latin typeface="Times New Roman" panose="02020603050405020304" pitchFamily="18" charset="0"/>
              </a:rPr>
              <a:t>Yagoda</a:t>
            </a:r>
            <a:r>
              <a:rPr lang="en-GB" b="0" i="0" dirty="0">
                <a:solidFill>
                  <a:srgbClr val="000000"/>
                </a:solidFill>
                <a:effectLst/>
                <a:latin typeface="Times New Roman" panose="02020603050405020304" pitchFamily="18" charset="0"/>
              </a:rPr>
              <a:t>, M. (2021). </a:t>
            </a:r>
            <a:r>
              <a:rPr lang="en-GB" b="0" i="1" dirty="0">
                <a:solidFill>
                  <a:srgbClr val="000000"/>
                </a:solidFill>
                <a:effectLst/>
                <a:latin typeface="Times New Roman" panose="02020603050405020304" pitchFamily="18" charset="0"/>
              </a:rPr>
              <a:t>Good Restaurant Reservation Etiquette Is More Important Than Ever</a:t>
            </a:r>
            <a:r>
              <a:rPr lang="en-GB" b="0" i="0" dirty="0">
                <a:solidFill>
                  <a:srgbClr val="000000"/>
                </a:solidFill>
                <a:effectLst/>
                <a:latin typeface="Times New Roman" panose="02020603050405020304" pitchFamily="18" charset="0"/>
              </a:rPr>
              <a:t>. [online] Food &amp; Wine. Available at: https://www.foodandwine.com/fwpro/restaurant-reservation-etiquette [Accessed 1 Mar. 2024].</a:t>
            </a:r>
          </a:p>
          <a:p>
            <a:endParaRPr lang="en-GB" dirty="0"/>
          </a:p>
        </p:txBody>
      </p:sp>
    </p:spTree>
    <p:extLst>
      <p:ext uri="{BB962C8B-B14F-4D97-AF65-F5344CB8AC3E}">
        <p14:creationId xmlns:p14="http://schemas.microsoft.com/office/powerpoint/2010/main" val="1890943126"/>
      </p:ext>
    </p:extLst>
  </p:cSld>
  <p:clrMapOvr>
    <a:masterClrMapping/>
  </p:clrMapOvr>
</p:sld>
</file>

<file path=ppt/theme/theme1.xml><?xml version="1.0" encoding="utf-8"?>
<a:theme xmlns:a="http://schemas.openxmlformats.org/drawingml/2006/main" name="GradientRiseVTI">
  <a:themeElements>
    <a:clrScheme name="AnalogousFromLightSeedRightStep">
      <a:dk1>
        <a:srgbClr val="000000"/>
      </a:dk1>
      <a:lt1>
        <a:srgbClr val="FFFFFF"/>
      </a:lt1>
      <a:dk2>
        <a:srgbClr val="243341"/>
      </a:dk2>
      <a:lt2>
        <a:srgbClr val="E8E2E7"/>
      </a:lt2>
      <a:accent1>
        <a:srgbClr val="7DAD88"/>
      </a:accent1>
      <a:accent2>
        <a:srgbClr val="6FAC96"/>
      </a:accent2>
      <a:accent3>
        <a:srgbClr val="7DA9AC"/>
      </a:accent3>
      <a:accent4>
        <a:srgbClr val="7B9EBE"/>
      </a:accent4>
      <a:accent5>
        <a:srgbClr val="9399CA"/>
      </a:accent5>
      <a:accent6>
        <a:srgbClr val="8F7BBE"/>
      </a:accent6>
      <a:hlink>
        <a:srgbClr val="AE699F"/>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otalTime>254</TotalTime>
  <Words>1694</Words>
  <Application>Microsoft Office PowerPoint</Application>
  <PresentationFormat>Widescreen</PresentationFormat>
  <Paragraphs>83</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Gill Sans Nova</vt:lpstr>
      <vt:lpstr>Söhne</vt:lpstr>
      <vt:lpstr>Times New Roman</vt:lpstr>
      <vt:lpstr>Trebuchet MS</vt:lpstr>
      <vt:lpstr>GradientRiseVTI</vt:lpstr>
      <vt:lpstr>   Placement: Restaurant Management (BMGM4004)  Teacher: Antoinette Milne​  Student name: Mr Mujefor Ali  Student ID: 2219063    </vt:lpstr>
      <vt:lpstr>Content</vt:lpstr>
      <vt:lpstr>Introduction</vt:lpstr>
      <vt:lpstr>Understanding the Restaurant Environment </vt:lpstr>
      <vt:lpstr>Setting the Scene​ </vt:lpstr>
      <vt:lpstr>Setting the Scene​</vt:lpstr>
      <vt:lpstr>Key Skills for Dinner Time Service​ </vt:lpstr>
      <vt:lpstr>Team Coordination</vt:lpstr>
      <vt:lpstr>Menu Knowledge </vt:lpstr>
      <vt:lpstr>Table Management</vt:lpstr>
      <vt:lpstr>Customer Interaction</vt:lpstr>
      <vt:lpstr>Handling Pressure</vt:lpstr>
      <vt:lpstr>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Placement: Restaurant Management (BMGM4004)  Teacher: Antoinette Milne​  Student name: Mr Mujefor Ali  Student ID: 2219063    </dc:title>
  <dc:creator>Saifur Rahaman</dc:creator>
  <cp:lastModifiedBy>Saifur Rahaman</cp:lastModifiedBy>
  <cp:revision>4</cp:revision>
  <dcterms:created xsi:type="dcterms:W3CDTF">2024-03-01T08:54:58Z</dcterms:created>
  <dcterms:modified xsi:type="dcterms:W3CDTF">2024-03-01T13:09:40Z</dcterms:modified>
</cp:coreProperties>
</file>