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16"/>
  </p:notesMasterIdLst>
  <p:sldIdLst>
    <p:sldId id="294" r:id="rId2"/>
    <p:sldId id="271" r:id="rId3"/>
    <p:sldId id="274" r:id="rId4"/>
    <p:sldId id="292" r:id="rId5"/>
    <p:sldId id="293" r:id="rId6"/>
    <p:sldId id="295" r:id="rId7"/>
    <p:sldId id="281" r:id="rId8"/>
    <p:sldId id="296" r:id="rId9"/>
    <p:sldId id="282" r:id="rId10"/>
    <p:sldId id="297" r:id="rId11"/>
    <p:sldId id="284" r:id="rId12"/>
    <p:sldId id="286" r:id="rId13"/>
    <p:sldId id="287" r:id="rId14"/>
    <p:sldId id="28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4483" autoAdjust="0"/>
    <p:restoredTop sz="94660"/>
  </p:normalViewPr>
  <p:slideViewPr>
    <p:cSldViewPr>
      <p:cViewPr varScale="1">
        <p:scale>
          <a:sx n="75" d="100"/>
          <a:sy n="75" d="100"/>
        </p:scale>
        <p:origin x="82" y="29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2BB1F4-D660-419E-A653-7E3E8D3ECD8C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F46294-8461-4114-B4A5-017B433CEBC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081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019C397-D894-4ED8-8A0A-AED7684BCE64}" type="slidenum">
              <a:rPr lang="en-GB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A585E2C-6BF1-4216-B862-A37D66167B44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552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215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014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04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971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803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4472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208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50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316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383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108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62208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3104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392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7676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6825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225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C35419C9-F5D9-403B-A99E-D8062B33324E}" type="datetimeFigureOut">
              <a:rPr lang="en-GB" smtClean="0"/>
              <a:t>31/10/2017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E005BF-A76D-4713-96C9-541C59C82F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967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arkerderrington.com/blo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6D8FD-4DF0-4660-8F40-351AD9EE4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381" y="116632"/>
            <a:ext cx="9361040" cy="700265"/>
          </a:xfrm>
        </p:spPr>
        <p:txBody>
          <a:bodyPr/>
          <a:lstStyle/>
          <a:p>
            <a:pPr algn="ctr"/>
            <a:r>
              <a:rPr lang="en-GB" sz="3600" dirty="0">
                <a:latin typeface="Perpetua Titling MT" panose="02020502060505020804" pitchFamily="18" charset="0"/>
              </a:rPr>
              <a:t>Week 5: Developing writing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ADFDE-B457-4B77-A7BF-353BC4DAC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354" y="816897"/>
            <a:ext cx="9865094" cy="57922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Reprise of essay writing</a:t>
            </a:r>
          </a:p>
          <a:p>
            <a:pPr lvl="1"/>
            <a:r>
              <a:rPr lang="en-GB" sz="2000" dirty="0"/>
              <a:t>STRUCTURING AN ARGUMENT: CONSIDER THE READER</a:t>
            </a:r>
          </a:p>
          <a:p>
            <a:pPr lvl="1"/>
            <a:r>
              <a:rPr lang="en-GB" sz="2000" dirty="0"/>
              <a:t>STRUCTURING AN ARGUMENT: ASSERT-JUSTIFY</a:t>
            </a:r>
          </a:p>
          <a:p>
            <a:pPr marL="0" indent="0">
              <a:buNone/>
            </a:pPr>
            <a:r>
              <a:rPr lang="en-GB" dirty="0"/>
              <a:t>Reading for writing: the importance of retrieval</a:t>
            </a:r>
          </a:p>
          <a:p>
            <a:pPr lvl="1"/>
            <a:r>
              <a:rPr lang="en-GB" sz="2000" dirty="0"/>
              <a:t>THE MECHANICS OF READING  &amp; NOTE TAKING FOR ESSAYS &amp; PRESENTATIONS</a:t>
            </a:r>
          </a:p>
          <a:p>
            <a:pPr lvl="1"/>
            <a:r>
              <a:rPr lang="en-GB" sz="2000" dirty="0"/>
              <a:t>READING STRATEGIES (SQ3R)</a:t>
            </a:r>
          </a:p>
          <a:p>
            <a:pPr marL="914400" lvl="2" indent="0">
              <a:buNone/>
            </a:pPr>
            <a:r>
              <a:rPr lang="en-GB" sz="1800" dirty="0"/>
              <a:t>1. SURVEY (S)</a:t>
            </a:r>
          </a:p>
          <a:p>
            <a:pPr marL="914400" lvl="2" indent="0">
              <a:buNone/>
            </a:pPr>
            <a:r>
              <a:rPr lang="en-GB" sz="1800" dirty="0"/>
              <a:t>2. QUESTION (Q)</a:t>
            </a:r>
          </a:p>
          <a:p>
            <a:pPr marL="914400" lvl="2" indent="0">
              <a:buNone/>
            </a:pPr>
            <a:r>
              <a:rPr lang="en-GB" sz="1800" dirty="0"/>
              <a:t>3. READ (R-1)</a:t>
            </a:r>
          </a:p>
          <a:p>
            <a:pPr marL="914400" lvl="2" indent="0">
              <a:buNone/>
            </a:pPr>
            <a:r>
              <a:rPr lang="en-GB" sz="1800" dirty="0"/>
              <a:t>4. RECITE/REMEMBER (R-2)</a:t>
            </a:r>
          </a:p>
          <a:p>
            <a:pPr marL="914400" lvl="2" indent="0">
              <a:buNone/>
            </a:pPr>
            <a:r>
              <a:rPr lang="en-GB" sz="1800" dirty="0"/>
              <a:t>5. REVIEW (R-3)</a:t>
            </a:r>
          </a:p>
          <a:p>
            <a:pPr marL="57150" indent="0">
              <a:buNone/>
            </a:pPr>
            <a:r>
              <a:rPr lang="en-GB" dirty="0"/>
              <a:t>Notetaking </a:t>
            </a:r>
          </a:p>
          <a:p>
            <a:pPr lvl="1"/>
            <a:r>
              <a:rPr lang="en-GB" sz="2100" dirty="0"/>
              <a:t>THE VALUE OF NOTES </a:t>
            </a:r>
          </a:p>
          <a:p>
            <a:pPr lvl="1"/>
            <a:r>
              <a:rPr lang="en-GB" sz="2100" dirty="0"/>
              <a:t>EXAMPLE TEMPLATE : LISTENING &amp; WRITING</a:t>
            </a:r>
          </a:p>
          <a:p>
            <a:pPr lvl="1"/>
            <a:r>
              <a:rPr lang="en-GB" sz="2100" dirty="0"/>
              <a:t>EXAMPLE TEMPLATE : READING &amp; WRITING</a:t>
            </a:r>
            <a:endParaRPr lang="en-GB" sz="1800" dirty="0"/>
          </a:p>
          <a:p>
            <a:pPr indent="-285750"/>
            <a:endParaRPr lang="en-GB" sz="1800" dirty="0"/>
          </a:p>
          <a:p>
            <a:pPr marL="57150" indent="0">
              <a:buNone/>
            </a:pPr>
            <a:endParaRPr lang="en-GB" dirty="0"/>
          </a:p>
          <a:p>
            <a:pPr marL="57150" indent="0"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0075B40-64C4-42CD-ADD9-8D62806F0C92}"/>
              </a:ext>
            </a:extLst>
          </p:cNvPr>
          <p:cNvSpPr/>
          <p:nvPr/>
        </p:nvSpPr>
        <p:spPr>
          <a:xfrm>
            <a:off x="10344472" y="302741"/>
            <a:ext cx="90059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CSSK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214001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04521"/>
            <a:ext cx="10404764" cy="720366"/>
          </a:xfrm>
        </p:spPr>
        <p:txBody>
          <a:bodyPr>
            <a:noAutofit/>
          </a:bodyPr>
          <a:lstStyle/>
          <a:p>
            <a:pPr algn="ctr"/>
            <a:r>
              <a:rPr lang="en-GB" sz="2800" dirty="0">
                <a:latin typeface="Perpetua Titling MT" panose="02020502060505020804" pitchFamily="18" charset="0"/>
              </a:rPr>
              <a:t>STRUCTURING AN ARGUMENT: CONSIDER THE READER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3352" y="1224284"/>
            <a:ext cx="11161240" cy="5517084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As with so many writing problems, addressing the proposition is easier if you consider the reader’s perspective.</a:t>
            </a:r>
            <a:r>
              <a:rPr lang="en-GB" sz="2400" b="1" dirty="0">
                <a:latin typeface="Century Gothic" panose="020B0502020202020204" pitchFamily="34" charset="0"/>
              </a:rPr>
              <a:t>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latin typeface="Century Gothic" panose="020B0502020202020204" pitchFamily="34" charset="0"/>
              </a:rPr>
              <a:t>There are three aspects to this.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>
                <a:latin typeface="Century Gothic" panose="020B0502020202020204" pitchFamily="34" charset="0"/>
              </a:rPr>
              <a:t>You can think of </a:t>
            </a:r>
            <a:r>
              <a:rPr lang="en-GB" sz="2400" u="sng" dirty="0">
                <a:latin typeface="Century Gothic" panose="020B0502020202020204" pitchFamily="34" charset="0"/>
              </a:rPr>
              <a:t>the reader as having questions in their head as they read </a:t>
            </a:r>
            <a:r>
              <a:rPr lang="en-GB" sz="2400" dirty="0">
                <a:latin typeface="Century Gothic" panose="020B0502020202020204" pitchFamily="34" charset="0"/>
              </a:rPr>
              <a:t>your grant application. In the case of the importance proposition, the main question is “How important is this?” </a:t>
            </a: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endParaRPr lang="en-GB" sz="1000" dirty="0">
              <a:latin typeface="Century Gothic" panose="020B050202020202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ts val="600"/>
              </a:spcBef>
              <a:buAutoNum type="arabicPeriod" startAt="2"/>
            </a:pPr>
            <a:r>
              <a:rPr lang="en-GB" sz="2400" dirty="0">
                <a:latin typeface="Century Gothic" panose="020B0502020202020204" pitchFamily="34" charset="0"/>
              </a:rPr>
              <a:t>The </a:t>
            </a:r>
            <a:r>
              <a:rPr lang="en-GB" sz="2400" u="sng" dirty="0">
                <a:latin typeface="Century Gothic" panose="020B0502020202020204" pitchFamily="34" charset="0"/>
              </a:rPr>
              <a:t>reader’s definition of terms </a:t>
            </a:r>
            <a:r>
              <a:rPr lang="en-GB" sz="2400" dirty="0">
                <a:latin typeface="Century Gothic" panose="020B0502020202020204" pitchFamily="34" charset="0"/>
              </a:rPr>
              <a:t>like “important” is not necessarily the     same as your definition	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endParaRPr lang="en-GB" sz="1000" dirty="0">
              <a:latin typeface="Century Gothic" panose="020B0502020202020204" pitchFamily="34" charset="0"/>
            </a:endParaRPr>
          </a:p>
          <a:p>
            <a:pPr marL="539750" indent="-53975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2400" dirty="0">
                <a:latin typeface="Century Gothic" panose="020B0502020202020204" pitchFamily="34" charset="0"/>
              </a:rPr>
              <a:t>3.    The reader will want to formulate their own answer to their     questions, rather than to accept your answers. </a:t>
            </a:r>
            <a:r>
              <a:rPr lang="en-GB" sz="2400" u="sng" dirty="0">
                <a:latin typeface="Century Gothic" panose="020B0502020202020204" pitchFamily="34" charset="0"/>
              </a:rPr>
              <a:t>They will not be impressed by an </a:t>
            </a:r>
            <a:r>
              <a:rPr lang="en-GB" sz="2400" u="sng" dirty="0">
                <a:solidFill>
                  <a:srgbClr val="FFFF00"/>
                </a:solidFill>
                <a:latin typeface="Century Gothic" panose="020B0502020202020204" pitchFamily="34" charset="0"/>
              </a:rPr>
              <a:t>assertion</a:t>
            </a:r>
            <a:r>
              <a:rPr lang="en-GB" sz="2400" u="sng" dirty="0">
                <a:latin typeface="Century Gothic" panose="020B0502020202020204" pitchFamily="34" charset="0"/>
              </a:rPr>
              <a:t> that your proposed research is important, rather they will be looking for </a:t>
            </a:r>
            <a:r>
              <a:rPr lang="en-GB" sz="2400" u="sng" dirty="0">
                <a:solidFill>
                  <a:srgbClr val="FFFF00"/>
                </a:solidFill>
                <a:latin typeface="Century Gothic" panose="020B0502020202020204" pitchFamily="34" charset="0"/>
              </a:rPr>
              <a:t>evidence</a:t>
            </a:r>
            <a:r>
              <a:rPr lang="en-GB" sz="2400" u="sng" dirty="0">
                <a:latin typeface="Century Gothic" panose="020B0502020202020204" pitchFamily="34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Century Gothic" panose="020B0502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>
              <a:latin typeface="Century Gothic" panose="020B0502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19A04ED-722D-43B3-A5F5-0E9A6534096B}"/>
              </a:ext>
            </a:extLst>
          </p:cNvPr>
          <p:cNvSpPr/>
          <p:nvPr/>
        </p:nvSpPr>
        <p:spPr>
          <a:xfrm>
            <a:off x="10344472" y="302741"/>
            <a:ext cx="90059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CSSK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584041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360" y="286912"/>
            <a:ext cx="9764763" cy="677987"/>
          </a:xfrm>
        </p:spPr>
        <p:txBody>
          <a:bodyPr>
            <a:noAutofit/>
          </a:bodyPr>
          <a:lstStyle/>
          <a:p>
            <a:pPr algn="ctr">
              <a:spcBef>
                <a:spcPts val="0"/>
              </a:spcBef>
            </a:pPr>
            <a:r>
              <a:rPr lang="en-GB" sz="3200" dirty="0">
                <a:latin typeface="Perpetua Titling MT" panose="02020502060505020804" pitchFamily="18" charset="0"/>
              </a:rPr>
              <a:t>STRUCTURING AN ARGUMENT: assert-justify</a:t>
            </a:r>
            <a:endParaRPr lang="en-GB" sz="2800" i="1" dirty="0">
              <a:latin typeface="Perpetua Titling MT" panose="020205020605050208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7368" y="1317697"/>
            <a:ext cx="11197968" cy="5026756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400" dirty="0">
                <a:latin typeface="Century Gothic" panose="020B0502020202020204" pitchFamily="34" charset="0"/>
              </a:rPr>
              <a:t>Use </a:t>
            </a: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“assert-justify“ structure </a:t>
            </a:r>
            <a:r>
              <a:rPr lang="en-GB" sz="2400" dirty="0">
                <a:latin typeface="Century Gothic" panose="020B0502020202020204" pitchFamily="34" charset="0"/>
              </a:rPr>
              <a:t> Begin each paragraph with its main message. Then use the rest of the paragraph to convince them that the message is true.  An easy way to describe  assert-justify style is “Tell them; then convince them”.</a:t>
            </a:r>
          </a:p>
          <a:p>
            <a:pPr marL="0" indent="0">
              <a:lnSpc>
                <a:spcPct val="120000"/>
              </a:lnSpc>
              <a:spcBef>
                <a:spcPts val="1200"/>
              </a:spcBef>
              <a:buNone/>
            </a:pPr>
            <a:r>
              <a:rPr lang="en-GB" sz="2400" dirty="0">
                <a:latin typeface="Century Gothic" panose="020B0502020202020204" pitchFamily="34" charset="0"/>
              </a:rPr>
              <a:t>nine reasons you should adopt “Assert-justify” style [….]  The first four are concerned with meeting </a:t>
            </a: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the needs of the reader </a:t>
            </a:r>
            <a:r>
              <a:rPr lang="en-GB" sz="2400" dirty="0">
                <a:latin typeface="Century Gothic" panose="020B0502020202020204" pitchFamily="34" charset="0"/>
              </a:rPr>
              <a:t>– one of the guiding principles for writing with style. The remaining five are concerned with </a:t>
            </a:r>
            <a:r>
              <a:rPr lang="en-GB" sz="2400" dirty="0">
                <a:solidFill>
                  <a:srgbClr val="FFFF00"/>
                </a:solidFill>
                <a:latin typeface="Century Gothic" panose="020B0502020202020204" pitchFamily="34" charset="0"/>
              </a:rPr>
              <a:t>making the task of writing easier</a:t>
            </a:r>
            <a:r>
              <a:rPr lang="en-GB" sz="2400" dirty="0">
                <a:latin typeface="Century Gothic" panose="020B0502020202020204" pitchFamily="34" charset="0"/>
              </a:rPr>
              <a:t>. </a:t>
            </a:r>
          </a:p>
        </p:txBody>
      </p:sp>
      <p:sp>
        <p:nvSpPr>
          <p:cNvPr id="5" name="Rectangle 4"/>
          <p:cNvSpPr/>
          <p:nvPr/>
        </p:nvSpPr>
        <p:spPr>
          <a:xfrm>
            <a:off x="6600056" y="5373216"/>
            <a:ext cx="48245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Century Gothic" panose="020B0502020202020204" pitchFamily="34" charset="0"/>
              </a:rPr>
              <a:t>Posted August 21, 2015: Andrew</a:t>
            </a:r>
          </a:p>
          <a:p>
            <a:r>
              <a:rPr lang="en-GB" u="sng" dirty="0">
                <a:latin typeface="Century Gothic" panose="020B0502020202020204" pitchFamily="34" charset="0"/>
                <a:hlinkClick r:id="rId2"/>
              </a:rPr>
              <a:t>http://www.parkerderrington.com/blog</a:t>
            </a:r>
            <a:r>
              <a:rPr lang="en-GB" u="sng" dirty="0">
                <a:latin typeface="Century Gothic" panose="020B0502020202020204" pitchFamily="34" charset="0"/>
              </a:rPr>
              <a:t> 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66BABB3-D73A-462F-97AE-BFABA508C0C2}"/>
              </a:ext>
            </a:extLst>
          </p:cNvPr>
          <p:cNvSpPr/>
          <p:nvPr/>
        </p:nvSpPr>
        <p:spPr>
          <a:xfrm>
            <a:off x="10344472" y="302741"/>
            <a:ext cx="90059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CSSK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00747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>
          <a:xfrm>
            <a:off x="335361" y="333375"/>
            <a:ext cx="9793817" cy="102235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latin typeface="Perpetua Titling MT" panose="02020502060505020804" pitchFamily="18" charset="0"/>
              </a:rPr>
              <a:t>THE MECHANICS OF READING  &amp; NOTE TAKING FOR ESSAYS &amp;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367" y="2160588"/>
            <a:ext cx="11330517" cy="4083880"/>
          </a:xfrm>
        </p:spPr>
        <p:txBody>
          <a:bodyPr rtlCol="0">
            <a:normAutofit/>
          </a:bodyPr>
          <a:lstStyle/>
          <a:p>
            <a:pPr marL="0" indent="0" defTabSz="457207" fontAlgn="auto">
              <a:spcBef>
                <a:spcPts val="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sz="2400" dirty="0"/>
              <a:t>Not only about recording information but about processing it for later reference </a:t>
            </a:r>
            <a:r>
              <a:rPr lang="en-GB" altLang="en-US" sz="2400" i="1" dirty="0">
                <a:latin typeface="Garamond" panose="02020404030301010803" pitchFamily="18" charset="0"/>
              </a:rPr>
              <a:t>&amp;</a:t>
            </a:r>
            <a:r>
              <a:rPr lang="en-GB" sz="2400" dirty="0"/>
              <a:t> </a:t>
            </a:r>
            <a:r>
              <a:rPr lang="en-GB" sz="2400" dirty="0">
                <a:solidFill>
                  <a:srgbClr val="FFFF00"/>
                </a:solidFill>
              </a:rPr>
              <a:t>retrieval </a:t>
            </a:r>
          </a:p>
          <a:p>
            <a:pPr marL="0" indent="0"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Wingdings 3" charset="2"/>
              <a:buNone/>
              <a:defRPr/>
            </a:pPr>
            <a:r>
              <a:rPr lang="en-GB" i="1" dirty="0"/>
              <a:t>                                 (problem with recorded lectures </a:t>
            </a:r>
            <a:r>
              <a:rPr lang="en-GB" i="1" dirty="0">
                <a:latin typeface="Garamond" panose="02020404030301010803" pitchFamily="18" charset="0"/>
              </a:rPr>
              <a:t>&amp;</a:t>
            </a:r>
            <a:r>
              <a:rPr lang="en-GB" i="1" dirty="0"/>
              <a:t> spider charts</a:t>
            </a:r>
            <a:endParaRPr lang="en-GB" sz="2200" i="1" dirty="0"/>
          </a:p>
          <a:p>
            <a:pPr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GB" sz="2200" dirty="0"/>
              <a:t>create a clear </a:t>
            </a:r>
            <a:r>
              <a:rPr lang="en-GB" sz="2200" dirty="0">
                <a:solidFill>
                  <a:srgbClr val="FFFF00"/>
                </a:solidFill>
              </a:rPr>
              <a:t>template </a:t>
            </a:r>
            <a:r>
              <a:rPr lang="en-GB" sz="2200" dirty="0"/>
              <a:t>with columns for different bits of information. The more you use it the more familiar it will be </a:t>
            </a:r>
            <a:r>
              <a:rPr lang="en-GB" altLang="en-US" sz="2200" i="1" dirty="0">
                <a:latin typeface="Garamond" panose="02020404030301010803" pitchFamily="18" charset="0"/>
              </a:rPr>
              <a:t>&amp;</a:t>
            </a:r>
            <a:r>
              <a:rPr lang="en-GB" sz="2200" dirty="0"/>
              <a:t> easier to find what you want</a:t>
            </a:r>
          </a:p>
          <a:p>
            <a:pPr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GB" sz="2200" dirty="0"/>
              <a:t>Keep it </a:t>
            </a:r>
            <a:r>
              <a:rPr lang="en-GB" sz="2200" dirty="0">
                <a:solidFill>
                  <a:srgbClr val="FFFF00"/>
                </a:solidFill>
              </a:rPr>
              <a:t>simple</a:t>
            </a:r>
          </a:p>
          <a:p>
            <a:pPr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GB" sz="2200" dirty="0"/>
              <a:t>Use </a:t>
            </a:r>
            <a:r>
              <a:rPr lang="en-GB" sz="2200" dirty="0">
                <a:solidFill>
                  <a:srgbClr val="FFFF00"/>
                </a:solidFill>
              </a:rPr>
              <a:t>colour </a:t>
            </a:r>
            <a:r>
              <a:rPr lang="en-GB" sz="2200" dirty="0"/>
              <a:t>to increase visualisation</a:t>
            </a:r>
          </a:p>
          <a:p>
            <a:pPr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GB" sz="2200" dirty="0"/>
              <a:t>Use </a:t>
            </a:r>
            <a:r>
              <a:rPr lang="en-GB" sz="2200" dirty="0">
                <a:solidFill>
                  <a:srgbClr val="FFFF00"/>
                </a:solidFill>
              </a:rPr>
              <a:t>space</a:t>
            </a:r>
            <a:r>
              <a:rPr lang="en-GB" sz="2200" dirty="0"/>
              <a:t>  – hard to read masses of information crammed together </a:t>
            </a:r>
          </a:p>
          <a:p>
            <a:pPr defTabSz="457207" fontAlgn="auto">
              <a:spcBef>
                <a:spcPts val="0"/>
              </a:spcBef>
              <a:spcAft>
                <a:spcPts val="1200"/>
              </a:spcAft>
              <a:buClr>
                <a:schemeClr val="bg2">
                  <a:lumMod val="40000"/>
                  <a:lumOff val="60000"/>
                </a:schemeClr>
              </a:buClr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rgbClr val="FFFF00"/>
                </a:solidFill>
              </a:rPr>
              <a:t>Keep in files </a:t>
            </a:r>
            <a:r>
              <a:rPr lang="en-GB" sz="2200" dirty="0"/>
              <a:t>– electronic/paper (not scraps that get lost!)</a:t>
            </a:r>
          </a:p>
        </p:txBody>
      </p:sp>
      <p:sp>
        <p:nvSpPr>
          <p:cNvPr id="11269" name="Rectangle 1"/>
          <p:cNvSpPr>
            <a:spLocks noChangeArrowheads="1"/>
          </p:cNvSpPr>
          <p:nvPr/>
        </p:nvSpPr>
        <p:spPr bwMode="auto">
          <a:xfrm>
            <a:off x="1703512" y="1527324"/>
            <a:ext cx="781336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r>
              <a:rPr lang="en-GB" altLang="en-US" sz="2400" dirty="0">
                <a:solidFill>
                  <a:srgbClr val="FFFF00"/>
                </a:solidFill>
                <a:latin typeface="+mj-lt"/>
              </a:rPr>
              <a:t>Reading for writing: the importance of retrieval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CDCCB24-126D-4108-90E4-99B2B6276EAC}"/>
              </a:ext>
            </a:extLst>
          </p:cNvPr>
          <p:cNvSpPr/>
          <p:nvPr/>
        </p:nvSpPr>
        <p:spPr>
          <a:xfrm>
            <a:off x="10344472" y="302741"/>
            <a:ext cx="90059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CSSK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42359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3512" y="452439"/>
            <a:ext cx="8350656" cy="600298"/>
          </a:xfrm>
        </p:spPr>
        <p:txBody>
          <a:bodyPr/>
          <a:lstStyle/>
          <a:p>
            <a:pPr algn="ctr"/>
            <a:r>
              <a:rPr lang="en-GB" sz="3600" dirty="0">
                <a:latin typeface="Perpetua Titling MT" panose="02020502060505020804" pitchFamily="18" charset="0"/>
              </a:rPr>
              <a:t>READING STRATEGIES</a:t>
            </a:r>
          </a:p>
        </p:txBody>
      </p:sp>
      <p:sp>
        <p:nvSpPr>
          <p:cNvPr id="3" name="Rectangle 2"/>
          <p:cNvSpPr/>
          <p:nvPr/>
        </p:nvSpPr>
        <p:spPr>
          <a:xfrm>
            <a:off x="1928029" y="2492896"/>
            <a:ext cx="8560459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eaLnBrk="1" hangingPunct="1"/>
            <a:r>
              <a:rPr lang="en-GB" altLang="en-US" sz="2800" b="1" dirty="0">
                <a:solidFill>
                  <a:srgbClr val="FFFF00"/>
                </a:solidFill>
                <a:latin typeface="Perpetua Titling MT" panose="02020502060505020804" pitchFamily="18" charset="0"/>
              </a:rPr>
              <a:t>SQ3R: </a:t>
            </a:r>
          </a:p>
          <a:p>
            <a:pPr algn="ctr" eaLnBrk="1" hangingPunct="1"/>
            <a:endParaRPr lang="en-GB" altLang="en-US" sz="2800" dirty="0">
              <a:solidFill>
                <a:srgbClr val="FFFF00"/>
              </a:solidFill>
              <a:latin typeface="Perpetua Titling MT" panose="02020502060505020804" pitchFamily="18" charset="0"/>
            </a:endParaRPr>
          </a:p>
          <a:p>
            <a:pPr algn="ctr" eaLnBrk="1" hangingPunct="1"/>
            <a:r>
              <a:rPr lang="en-US" altLang="en-US" sz="2800" u="sng" dirty="0">
                <a:solidFill>
                  <a:srgbClr val="FFFF00"/>
                </a:solidFill>
                <a:latin typeface="+mj-lt"/>
              </a:rPr>
              <a:t>Survey, Question, Read, Recite/Recall, Review</a:t>
            </a:r>
            <a:r>
              <a:rPr lang="en-GB" altLang="en-US" sz="2800" u="sng" dirty="0">
                <a:solidFill>
                  <a:srgbClr val="FFFF00"/>
                </a:solidFill>
                <a:latin typeface="+mj-lt"/>
              </a:rPr>
              <a:t>: </a:t>
            </a:r>
          </a:p>
          <a:p>
            <a:pPr algn="ctr" eaLnBrk="1" hangingPunct="1"/>
            <a:r>
              <a:rPr lang="en-GB" altLang="en-US" sz="2800" dirty="0">
                <a:solidFill>
                  <a:srgbClr val="FFFF00"/>
                </a:solidFill>
                <a:latin typeface="+mj-lt"/>
              </a:rPr>
              <a:t>often advocated in study skills classes for academic purposes.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620FD3F-E82B-4272-89DB-FD82991DB359}"/>
              </a:ext>
            </a:extLst>
          </p:cNvPr>
          <p:cNvSpPr/>
          <p:nvPr/>
        </p:nvSpPr>
        <p:spPr>
          <a:xfrm>
            <a:off x="10344472" y="302741"/>
            <a:ext cx="90059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CSSK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87279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67408" y="2636912"/>
            <a:ext cx="10883973" cy="33855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eaLnBrk="1" hangingPunct="1">
              <a:buNone/>
            </a:pPr>
            <a:r>
              <a:rPr lang="en-US" altLang="en-US" sz="2200" dirty="0"/>
              <a:t>Familiarize yourself with primary text/s &amp; identify whether you need a secondary text. </a:t>
            </a:r>
          </a:p>
          <a:p>
            <a:pPr marL="0" indent="0" eaLnBrk="1" hangingPunct="1">
              <a:buNone/>
            </a:pPr>
            <a:endParaRPr lang="en-GB" altLang="en-US" sz="2200" dirty="0"/>
          </a:p>
          <a:p>
            <a:pPr marL="0" indent="0" eaLnBrk="1" hangingPunct="1">
              <a:buNone/>
            </a:pPr>
            <a:r>
              <a:rPr lang="en-GB" altLang="en-US" sz="2200" dirty="0"/>
              <a:t>PRIMARY &amp; SECONDARY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GB" altLang="en-US" sz="2200" dirty="0"/>
              <a:t>Skim the main body of the text for the </a:t>
            </a:r>
            <a:r>
              <a:rPr lang="en-GB" altLang="en-US" sz="2200" dirty="0">
                <a:solidFill>
                  <a:srgbClr val="FFFF00"/>
                </a:solidFill>
              </a:rPr>
              <a:t>general content</a:t>
            </a:r>
            <a:r>
              <a:rPr lang="en-GB" altLang="en-US" sz="2200" dirty="0"/>
              <a:t>.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endParaRPr lang="en-US" altLang="en-US" sz="800" dirty="0"/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US" altLang="en-US" sz="2200" dirty="0"/>
              <a:t>Skim the Contents pages of a secondary text looking for </a:t>
            </a:r>
            <a:r>
              <a:rPr lang="en-US" altLang="en-US" sz="2200" dirty="0">
                <a:solidFill>
                  <a:srgbClr val="FFFF00"/>
                </a:solidFill>
              </a:rPr>
              <a:t>key words </a:t>
            </a:r>
            <a:r>
              <a:rPr lang="en-US" altLang="en-US" sz="2200" dirty="0"/>
              <a:t>relating to your particular topic area.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endParaRPr lang="en-US" altLang="en-US" sz="800" dirty="0"/>
          </a:p>
          <a:p>
            <a:pPr marL="342900" indent="-342900" eaLnBrk="1" hangingPunct="1">
              <a:buFont typeface="Arial" panose="020B0604020202020204" pitchFamily="34" charset="0"/>
              <a:buChar char="•"/>
            </a:pPr>
            <a:r>
              <a:rPr lang="en-US" altLang="en-US" sz="2200" dirty="0"/>
              <a:t>Read the </a:t>
            </a:r>
            <a:r>
              <a:rPr lang="en-US" altLang="en-US" sz="2200" dirty="0">
                <a:solidFill>
                  <a:srgbClr val="FFFF00"/>
                </a:solidFill>
              </a:rPr>
              <a:t>introduction &amp; conclusion </a:t>
            </a:r>
            <a:r>
              <a:rPr lang="en-US" altLang="en-US" sz="2200" dirty="0"/>
              <a:t>sections: they will suggest the overall arguments and ideas</a:t>
            </a:r>
            <a:r>
              <a:rPr lang="en-US" altLang="en-US" dirty="0"/>
              <a:t>. </a:t>
            </a:r>
          </a:p>
        </p:txBody>
      </p:sp>
      <p:sp>
        <p:nvSpPr>
          <p:cNvPr id="6" name="Rectangle 5"/>
          <p:cNvSpPr txBox="1">
            <a:spLocks noChangeArrowheads="1"/>
          </p:cNvSpPr>
          <p:nvPr/>
        </p:nvSpPr>
        <p:spPr bwMode="auto">
          <a:xfrm>
            <a:off x="407368" y="2307642"/>
            <a:ext cx="8830091" cy="427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 defTabSz="457200" rtl="0" fontAlgn="base">
              <a:spcBef>
                <a:spcPct val="0"/>
              </a:spcBef>
              <a:spcAft>
                <a:spcPct val="0"/>
              </a:spcAft>
              <a:defRPr sz="4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2pPr>
            <a:lvl3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3pPr>
            <a:lvl4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4pPr>
            <a:lvl5pPr algn="l" defTabSz="457200" rtl="0" fontAlgn="base">
              <a:spcBef>
                <a:spcPct val="0"/>
              </a:spcBef>
              <a:spcAft>
                <a:spcPct val="0"/>
              </a:spcAft>
              <a:defRPr sz="4200">
                <a:solidFill>
                  <a:schemeClr val="tx2"/>
                </a:solidFill>
                <a:latin typeface="Century Gothic" panose="020B0502020202020204" pitchFamily="34" charset="0"/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eaLnBrk="1" hangingPunct="1"/>
            <a:endParaRPr lang="en-GB" altLang="en-US" sz="2800" dirty="0">
              <a:latin typeface="Garamond" panose="02020404030301010803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620FD3F-E82B-4272-89DB-FD82991DB359}"/>
              </a:ext>
            </a:extLst>
          </p:cNvPr>
          <p:cNvSpPr/>
          <p:nvPr/>
        </p:nvSpPr>
        <p:spPr>
          <a:xfrm>
            <a:off x="10344472" y="302741"/>
            <a:ext cx="90059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CSSK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 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7965AE83-67C9-4974-AC38-CCC4FDA30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76" y="567567"/>
            <a:ext cx="9404723" cy="1621818"/>
          </a:xfrm>
        </p:spPr>
        <p:txBody>
          <a:bodyPr/>
          <a:lstStyle/>
          <a:p>
            <a:pPr algn="ctr"/>
            <a:r>
              <a:rPr lang="en-GB" altLang="en-US" sz="4400" dirty="0">
                <a:latin typeface="Perpetua Titling MT" panose="02020502060505020804" pitchFamily="18" charset="0"/>
              </a:rPr>
              <a:t>1. SURVEY: </a:t>
            </a:r>
            <a:r>
              <a:rPr lang="en-US" altLang="en-US" sz="4400" dirty="0">
                <a:latin typeface="Perpetua Titling MT" panose="02020502060505020804" pitchFamily="18" charset="0"/>
              </a:rPr>
              <a:t>THE PREVIEW STAGE</a:t>
            </a:r>
            <a:br>
              <a:rPr lang="en-US" altLang="en-US" sz="4400" dirty="0">
                <a:latin typeface="Perpetua Titling MT" panose="02020502060505020804" pitchFamily="18" charset="0"/>
              </a:rPr>
            </a:br>
            <a:r>
              <a:rPr lang="en-GB" altLang="en-US" sz="4000" b="1" u="sng" dirty="0">
                <a:solidFill>
                  <a:srgbClr val="FFFF00"/>
                </a:solidFill>
                <a:latin typeface="Perpetua Titling MT" panose="02020502060505020804" pitchFamily="18" charset="0"/>
              </a:rPr>
              <a:t>S</a:t>
            </a:r>
            <a:r>
              <a:rPr lang="en-GB" altLang="en-US" sz="3600" dirty="0">
                <a:solidFill>
                  <a:srgbClr val="FFFF00"/>
                </a:solidFill>
                <a:latin typeface="Perpetua Titling MT" panose="02020502060505020804" pitchFamily="18" charset="0"/>
              </a:rPr>
              <a:t>Q3R</a:t>
            </a:r>
            <a:endParaRPr lang="en-GB" dirty="0">
              <a:latin typeface="Perpetua Titling MT" panose="020205020605050208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0279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Content Placeholder 1"/>
          <p:cNvSpPr>
            <a:spLocks noGrp="1"/>
          </p:cNvSpPr>
          <p:nvPr>
            <p:ph idx="4294967295"/>
          </p:nvPr>
        </p:nvSpPr>
        <p:spPr>
          <a:xfrm>
            <a:off x="527381" y="2420888"/>
            <a:ext cx="11329259" cy="2808312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sz="2400" dirty="0"/>
              <a:t>What </a:t>
            </a:r>
            <a:r>
              <a:rPr lang="en-US" altLang="en-US" sz="2400" dirty="0">
                <a:solidFill>
                  <a:srgbClr val="FFFF00"/>
                </a:solidFill>
              </a:rPr>
              <a:t>kind</a:t>
            </a:r>
            <a:r>
              <a:rPr lang="en-US" altLang="en-US" sz="2400" dirty="0"/>
              <a:t> of text is this?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FFFF00"/>
                </a:solidFill>
              </a:rPr>
              <a:t>Why</a:t>
            </a:r>
            <a:r>
              <a:rPr lang="en-US" altLang="en-US" sz="2400" dirty="0"/>
              <a:t> are you reading it?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FFFF00"/>
                </a:solidFill>
              </a:rPr>
              <a:t>What</a:t>
            </a:r>
            <a:r>
              <a:rPr lang="en-US" altLang="en-US" sz="2400" dirty="0"/>
              <a:t> do you want to get out of it?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000" dirty="0"/>
              <a:t>Are you looking for a specific piece of information?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000" dirty="0"/>
              <a:t>For understanding of a general position?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000" dirty="0"/>
              <a:t>For a passage to challenge or substantiate an argument?</a:t>
            </a:r>
            <a:endParaRPr lang="en-US" altLang="en-US" sz="24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6BDEB15-2ED5-4B02-B2B4-1682C306428B}"/>
              </a:ext>
            </a:extLst>
          </p:cNvPr>
          <p:cNvSpPr/>
          <p:nvPr/>
        </p:nvSpPr>
        <p:spPr>
          <a:xfrm>
            <a:off x="10344472" y="302741"/>
            <a:ext cx="90059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CSSK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AC1A0ED-D21F-4251-880E-28D53B837771}"/>
              </a:ext>
            </a:extLst>
          </p:cNvPr>
          <p:cNvSpPr/>
          <p:nvPr/>
        </p:nvSpPr>
        <p:spPr>
          <a:xfrm>
            <a:off x="527381" y="476672"/>
            <a:ext cx="936036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4400" dirty="0">
                <a:solidFill>
                  <a:srgbClr val="EBEBEB"/>
                </a:solidFill>
                <a:latin typeface="Perpetua Titling MT" panose="02020502060505020804" pitchFamily="18" charset="0"/>
                <a:ea typeface="+mj-ea"/>
                <a:cs typeface="+mj-cs"/>
              </a:rPr>
              <a:t>2. QUESTION:</a:t>
            </a:r>
            <a:br>
              <a:rPr lang="en-US" altLang="en-US" sz="4400" dirty="0">
                <a:solidFill>
                  <a:srgbClr val="EBEBEB"/>
                </a:solidFill>
                <a:latin typeface="Perpetua Titling MT" panose="02020502060505020804" pitchFamily="18" charset="0"/>
                <a:ea typeface="+mj-ea"/>
                <a:cs typeface="+mj-cs"/>
              </a:rPr>
            </a:br>
            <a:r>
              <a:rPr lang="en-GB" altLang="en-US" sz="3600" dirty="0">
                <a:solidFill>
                  <a:srgbClr val="FFFF00"/>
                </a:solidFill>
                <a:latin typeface="Perpetua Titling MT" panose="02020502060505020804" pitchFamily="18" charset="0"/>
                <a:ea typeface="+mj-ea"/>
                <a:cs typeface="+mj-cs"/>
              </a:rPr>
              <a:t>S</a:t>
            </a:r>
            <a:r>
              <a:rPr lang="en-GB" altLang="en-US" sz="4000" b="1" u="sng" dirty="0">
                <a:solidFill>
                  <a:srgbClr val="FFFF00"/>
                </a:solidFill>
                <a:latin typeface="Perpetua Titling MT" panose="02020502060505020804" pitchFamily="18" charset="0"/>
                <a:ea typeface="+mj-ea"/>
                <a:cs typeface="+mj-cs"/>
              </a:rPr>
              <a:t>Q</a:t>
            </a:r>
            <a:r>
              <a:rPr lang="en-GB" altLang="en-US" sz="3600" dirty="0">
                <a:solidFill>
                  <a:srgbClr val="FFFF00"/>
                </a:solidFill>
                <a:latin typeface="Perpetua Titling MT" panose="02020502060505020804" pitchFamily="18" charset="0"/>
                <a:ea typeface="+mj-ea"/>
                <a:cs typeface="+mj-cs"/>
              </a:rPr>
              <a:t>3R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47612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767746" y="2924944"/>
            <a:ext cx="10081120" cy="32880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lvl="1" indent="-28575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2400" dirty="0"/>
              <a:t>skimming &amp; scanning</a:t>
            </a:r>
          </a:p>
          <a:p>
            <a:pPr marL="742950" lvl="1" indent="-28575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2400" dirty="0"/>
              <a:t>reading stamina and familiarity </a:t>
            </a:r>
          </a:p>
          <a:p>
            <a:pPr marL="742950" lvl="1" indent="-28575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2400" dirty="0"/>
              <a:t>reading as prediction/ reading as  mapping</a:t>
            </a:r>
          </a:p>
          <a:p>
            <a:pPr marL="742950" lvl="1" indent="-28575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r>
              <a:rPr lang="en-GB" sz="2400" dirty="0"/>
              <a:t>auditory reading </a:t>
            </a:r>
            <a:r>
              <a:rPr lang="en-GB" sz="2400" dirty="0">
                <a:sym typeface="Wingdings" panose="05000000000000000000" pitchFamily="2" charset="2"/>
              </a:rPr>
              <a:t> visual reading</a:t>
            </a:r>
          </a:p>
          <a:p>
            <a:pPr lvl="1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</a:pPr>
            <a:br>
              <a:rPr lang="en-US" altLang="en-US" sz="2400" dirty="0">
                <a:solidFill>
                  <a:srgbClr val="EBEBEB"/>
                </a:solidFill>
                <a:latin typeface="Perpetua Titling MT" panose="02020502060505020804" pitchFamily="18" charset="0"/>
              </a:rPr>
            </a:br>
            <a:endParaRPr lang="en-GB" sz="2400" dirty="0">
              <a:sym typeface="Wingdings" panose="05000000000000000000" pitchFamily="2" charset="2"/>
            </a:endParaRPr>
          </a:p>
          <a:p>
            <a:pPr marL="742950" lvl="1" indent="-28575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endParaRPr lang="en-GB" sz="2200" dirty="0">
              <a:latin typeface="+mj-lt"/>
              <a:ea typeface="+mj-ea"/>
              <a:cs typeface="+mj-cs"/>
              <a:sym typeface="Wingdings" panose="05000000000000000000" pitchFamily="2" charset="2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6BDEB15-2ED5-4B02-B2B4-1682C306428B}"/>
              </a:ext>
            </a:extLst>
          </p:cNvPr>
          <p:cNvSpPr/>
          <p:nvPr/>
        </p:nvSpPr>
        <p:spPr>
          <a:xfrm>
            <a:off x="10344472" y="302741"/>
            <a:ext cx="90059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CSSK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AC1A0ED-D21F-4251-880E-28D53B837771}"/>
              </a:ext>
            </a:extLst>
          </p:cNvPr>
          <p:cNvSpPr/>
          <p:nvPr/>
        </p:nvSpPr>
        <p:spPr>
          <a:xfrm>
            <a:off x="767746" y="625906"/>
            <a:ext cx="936036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4400" dirty="0">
                <a:solidFill>
                  <a:srgbClr val="EBEBEB"/>
                </a:solidFill>
                <a:latin typeface="Perpetua Titling MT" panose="02020502060505020804" pitchFamily="18" charset="0"/>
                <a:ea typeface="+mj-ea"/>
                <a:cs typeface="+mj-cs"/>
              </a:rPr>
              <a:t>3. READ </a:t>
            </a:r>
            <a:r>
              <a:rPr lang="en-GB" altLang="en-US" sz="4000" i="1" dirty="0">
                <a:solidFill>
                  <a:srgbClr val="EBEBEB"/>
                </a:solidFill>
                <a:latin typeface="Perpetua Titling MT" panose="02020502060505020804" pitchFamily="18" charset="0"/>
                <a:ea typeface="+mj-ea"/>
                <a:cs typeface="+mj-cs"/>
              </a:rPr>
              <a:t>(R</a:t>
            </a:r>
            <a:r>
              <a:rPr lang="en-GB" altLang="en-US" sz="4000" i="1" dirty="0">
                <a:solidFill>
                  <a:srgbClr val="EBEBEB"/>
                </a:solidFill>
                <a:latin typeface="Bookman Old Style" panose="02050604050505020204" pitchFamily="18" charset="0"/>
                <a:ea typeface="+mj-ea"/>
                <a:cs typeface="+mj-cs"/>
              </a:rPr>
              <a:t>-1</a:t>
            </a:r>
            <a:r>
              <a:rPr lang="en-GB" altLang="en-US" sz="4000" i="1" dirty="0">
                <a:solidFill>
                  <a:srgbClr val="EBEBEB"/>
                </a:solidFill>
                <a:latin typeface="Perpetua Titling MT" panose="02020502060505020804" pitchFamily="18" charset="0"/>
                <a:ea typeface="+mj-ea"/>
                <a:cs typeface="+mj-cs"/>
              </a:rPr>
              <a:t>)</a:t>
            </a:r>
            <a:br>
              <a:rPr lang="en-US" altLang="en-US" sz="4000" i="1" dirty="0">
                <a:solidFill>
                  <a:srgbClr val="EBEBEB"/>
                </a:solidFill>
                <a:latin typeface="Perpetua Titling MT" panose="02020502060505020804" pitchFamily="18" charset="0"/>
                <a:ea typeface="+mj-ea"/>
                <a:cs typeface="+mj-cs"/>
              </a:rPr>
            </a:br>
            <a:r>
              <a:rPr lang="en-GB" altLang="en-US" sz="3600" dirty="0">
                <a:solidFill>
                  <a:srgbClr val="FFFF00"/>
                </a:solidFill>
                <a:latin typeface="Perpetua Titling MT" panose="02020502060505020804" pitchFamily="18" charset="0"/>
                <a:ea typeface="+mj-ea"/>
                <a:cs typeface="+mj-cs"/>
              </a:rPr>
              <a:t>SQ</a:t>
            </a:r>
            <a:r>
              <a:rPr lang="en-GB" altLang="en-US" sz="4000" b="1" u="sng" dirty="0">
                <a:solidFill>
                  <a:srgbClr val="FFFF00"/>
                </a:solidFill>
                <a:latin typeface="Perpetua Titling MT" panose="02020502060505020804" pitchFamily="18" charset="0"/>
                <a:ea typeface="+mj-ea"/>
                <a:cs typeface="+mj-cs"/>
              </a:rPr>
              <a:t>3R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155177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Content Placeholder 1"/>
          <p:cNvSpPr>
            <a:spLocks noGrp="1"/>
          </p:cNvSpPr>
          <p:nvPr>
            <p:ph idx="4294967295"/>
          </p:nvPr>
        </p:nvSpPr>
        <p:spPr>
          <a:xfrm>
            <a:off x="623392" y="2636912"/>
            <a:ext cx="9937103" cy="3335160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en-US" altLang="en-US" sz="2300" dirty="0"/>
              <a:t>Short term memory: you may recall most of the content of a text but it will evaporate over time unless you make </a:t>
            </a:r>
            <a:r>
              <a:rPr lang="en-US" altLang="en-US" sz="2300" dirty="0">
                <a:solidFill>
                  <a:srgbClr val="FFFF00"/>
                </a:solidFill>
              </a:rPr>
              <a:t>a conscious effort to record/ remember</a:t>
            </a:r>
            <a:r>
              <a:rPr lang="en-US" altLang="en-US" sz="2300" dirty="0"/>
              <a:t> what you have read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Write </a:t>
            </a:r>
            <a:r>
              <a:rPr lang="en-US" altLang="en-US" dirty="0">
                <a:solidFill>
                  <a:srgbClr val="FFFF00"/>
                </a:solidFill>
              </a:rPr>
              <a:t>notes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After your first thorough read through, review your notes, checking to see that you have included all the </a:t>
            </a:r>
            <a:r>
              <a:rPr lang="en-US" altLang="en-US" dirty="0">
                <a:solidFill>
                  <a:srgbClr val="FFFF00"/>
                </a:solidFill>
              </a:rPr>
              <a:t>key points </a:t>
            </a:r>
            <a:r>
              <a:rPr lang="en-US" altLang="en-US" dirty="0"/>
              <a:t>from the original.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dirty="0"/>
              <a:t>Engage in </a:t>
            </a:r>
            <a:r>
              <a:rPr lang="en-US" altLang="en-US" dirty="0">
                <a:solidFill>
                  <a:srgbClr val="FFFF00"/>
                </a:solidFill>
              </a:rPr>
              <a:t>seminar or workshop discussion </a:t>
            </a:r>
            <a:r>
              <a:rPr lang="en-US" altLang="en-US" dirty="0"/>
              <a:t>of these points</a:t>
            </a:r>
            <a:br>
              <a:rPr lang="en-US" altLang="en-US" sz="2000" i="1" dirty="0">
                <a:solidFill>
                  <a:srgbClr val="EBEBEB"/>
                </a:solidFill>
                <a:latin typeface="Perpetua Titling MT" panose="02020502060505020804" pitchFamily="18" charset="0"/>
              </a:rPr>
            </a:br>
            <a:endParaRPr lang="en-US" alt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ABA75D9-6A7E-42DD-AAD9-0286D94169FC}"/>
              </a:ext>
            </a:extLst>
          </p:cNvPr>
          <p:cNvSpPr/>
          <p:nvPr/>
        </p:nvSpPr>
        <p:spPr>
          <a:xfrm>
            <a:off x="10344472" y="302741"/>
            <a:ext cx="90059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CSSK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34D91E2-F7B0-4F33-B7BF-A82B6BBD146B}"/>
              </a:ext>
            </a:extLst>
          </p:cNvPr>
          <p:cNvSpPr/>
          <p:nvPr/>
        </p:nvSpPr>
        <p:spPr>
          <a:xfrm>
            <a:off x="407368" y="469553"/>
            <a:ext cx="936036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4400" dirty="0">
                <a:solidFill>
                  <a:srgbClr val="EBEBEB"/>
                </a:solidFill>
                <a:latin typeface="Perpetua Titling MT" panose="02020502060505020804" pitchFamily="18" charset="0"/>
                <a:ea typeface="+mj-ea"/>
                <a:cs typeface="+mj-cs"/>
              </a:rPr>
              <a:t>4. RECITE/REMEMBER</a:t>
            </a:r>
            <a:r>
              <a:rPr lang="en-GB" altLang="en-US" sz="4000" i="1" dirty="0">
                <a:solidFill>
                  <a:srgbClr val="EBEBEB"/>
                </a:solidFill>
                <a:latin typeface="Perpetua Titling MT" panose="02020502060505020804" pitchFamily="18" charset="0"/>
                <a:ea typeface="+mj-ea"/>
                <a:cs typeface="+mj-cs"/>
              </a:rPr>
              <a:t>(R</a:t>
            </a:r>
            <a:r>
              <a:rPr lang="en-GB" altLang="en-US" sz="4000" i="1" dirty="0">
                <a:solidFill>
                  <a:srgbClr val="EBEBEB"/>
                </a:solidFill>
                <a:latin typeface="Bookman Old Style" panose="02050604050505020204" pitchFamily="18" charset="0"/>
                <a:ea typeface="+mj-ea"/>
                <a:cs typeface="+mj-cs"/>
              </a:rPr>
              <a:t>-2</a:t>
            </a:r>
            <a:r>
              <a:rPr lang="en-GB" altLang="en-US" sz="4000" i="1" dirty="0">
                <a:solidFill>
                  <a:srgbClr val="EBEBEB"/>
                </a:solidFill>
                <a:latin typeface="Perpetua Titling MT" panose="02020502060505020804" pitchFamily="18" charset="0"/>
                <a:ea typeface="+mj-ea"/>
                <a:cs typeface="+mj-cs"/>
              </a:rPr>
              <a:t>)</a:t>
            </a:r>
            <a:br>
              <a:rPr lang="en-US" altLang="en-US" sz="4000" i="1" dirty="0">
                <a:solidFill>
                  <a:srgbClr val="EBEBEB"/>
                </a:solidFill>
                <a:latin typeface="Perpetua Titling MT" panose="02020502060505020804" pitchFamily="18" charset="0"/>
                <a:ea typeface="+mj-ea"/>
                <a:cs typeface="+mj-cs"/>
              </a:rPr>
            </a:br>
            <a:r>
              <a:rPr lang="en-GB" altLang="en-US" sz="3600" dirty="0">
                <a:solidFill>
                  <a:srgbClr val="FFFF00"/>
                </a:solidFill>
                <a:latin typeface="Perpetua Titling MT" panose="02020502060505020804" pitchFamily="18" charset="0"/>
                <a:ea typeface="+mj-ea"/>
                <a:cs typeface="+mj-cs"/>
              </a:rPr>
              <a:t>SQ</a:t>
            </a:r>
            <a:r>
              <a:rPr lang="en-GB" altLang="en-US" sz="4000" b="1" u="sng" dirty="0">
                <a:solidFill>
                  <a:srgbClr val="FFFF00"/>
                </a:solidFill>
                <a:latin typeface="Perpetua Titling MT" panose="02020502060505020804" pitchFamily="18" charset="0"/>
                <a:ea typeface="+mj-ea"/>
                <a:cs typeface="+mj-cs"/>
              </a:rPr>
              <a:t>3R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7995275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09052" y="2348880"/>
            <a:ext cx="9773895" cy="35650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2950" lvl="1" indent="-28575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/>
            </a:pPr>
            <a:endParaRPr lang="en-US" altLang="en-US" sz="2400" dirty="0"/>
          </a:p>
          <a:p>
            <a:pPr marL="342900" indent="-34290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+mj-lt"/>
                <a:ea typeface="+mj-ea"/>
                <a:cs typeface="+mj-cs"/>
              </a:rPr>
              <a:t>Have you found </a:t>
            </a:r>
            <a:r>
              <a:rPr lang="en-US" altLang="en-US" sz="24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what you wanted </a:t>
            </a:r>
            <a:r>
              <a:rPr lang="en-US" altLang="en-US" sz="2400" dirty="0">
                <a:latin typeface="+mj-lt"/>
                <a:ea typeface="+mj-ea"/>
                <a:cs typeface="+mj-cs"/>
              </a:rPr>
              <a:t>in the first place? </a:t>
            </a:r>
          </a:p>
          <a:p>
            <a:pPr marL="342900" indent="-34290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+mj-lt"/>
                <a:ea typeface="+mj-ea"/>
                <a:cs typeface="+mj-cs"/>
              </a:rPr>
              <a:t>Will it help you to achieve </a:t>
            </a:r>
            <a:r>
              <a:rPr lang="en-US" altLang="en-US" sz="24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your purpose</a:t>
            </a:r>
            <a:r>
              <a:rPr lang="en-US" altLang="en-US" sz="2400" dirty="0">
                <a:latin typeface="+mj-lt"/>
                <a:ea typeface="+mj-ea"/>
                <a:cs typeface="+mj-cs"/>
              </a:rPr>
              <a:t>? </a:t>
            </a:r>
          </a:p>
          <a:p>
            <a:pPr marL="342900" indent="-34290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+mj-lt"/>
                <a:ea typeface="+mj-ea"/>
                <a:cs typeface="+mj-cs"/>
              </a:rPr>
              <a:t>What </a:t>
            </a:r>
            <a:r>
              <a:rPr lang="en-US" altLang="en-US" sz="24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further steps </a:t>
            </a:r>
            <a:r>
              <a:rPr lang="en-US" altLang="en-US" sz="2400" dirty="0">
                <a:latin typeface="+mj-lt"/>
                <a:ea typeface="+mj-ea"/>
                <a:cs typeface="+mj-cs"/>
              </a:rPr>
              <a:t>should you take? </a:t>
            </a:r>
          </a:p>
          <a:p>
            <a:pPr marL="342900" indent="-342900">
              <a:spcBef>
                <a:spcPts val="1000"/>
              </a:spcBef>
              <a:buClr>
                <a:srgbClr val="1E5155">
                  <a:lumMod val="40000"/>
                  <a:lumOff val="60000"/>
                </a:srgbClr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2400" dirty="0">
                <a:latin typeface="+mj-lt"/>
                <a:ea typeface="+mj-ea"/>
                <a:cs typeface="+mj-cs"/>
              </a:rPr>
              <a:t>Do you need </a:t>
            </a:r>
            <a:r>
              <a:rPr lang="en-US" altLang="en-US" sz="2400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further so</a:t>
            </a:r>
            <a:r>
              <a:rPr lang="en-US" altLang="en-US" sz="2400" dirty="0">
                <a:solidFill>
                  <a:srgbClr val="FFFF00"/>
                </a:solidFill>
              </a:rPr>
              <a:t>urces </a:t>
            </a:r>
            <a:r>
              <a:rPr lang="en-US" altLang="en-US" sz="2400" dirty="0"/>
              <a:t>to reinforce the ideas?</a:t>
            </a:r>
          </a:p>
          <a:p>
            <a:pPr lvl="1">
              <a:buClr>
                <a:srgbClr val="1E5155">
                  <a:lumMod val="40000"/>
                  <a:lumOff val="60000"/>
                </a:srgbClr>
              </a:buClr>
            </a:pPr>
            <a:br>
              <a:rPr lang="en-US" altLang="en-US" sz="2000" i="1" dirty="0">
                <a:solidFill>
                  <a:srgbClr val="EBEBEB"/>
                </a:solidFill>
                <a:latin typeface="Perpetua Titling MT" panose="02020502060505020804" pitchFamily="18" charset="0"/>
              </a:rPr>
            </a:br>
            <a:endParaRPr lang="en-US" altLang="en-US" sz="2400" dirty="0"/>
          </a:p>
          <a:p>
            <a:pPr marL="742950" lvl="1" indent="-285750"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  <a:defRPr/>
            </a:pPr>
            <a:endParaRPr lang="en-US" altLang="en-US" sz="20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ABA75D9-6A7E-42DD-AAD9-0286D94169FC}"/>
              </a:ext>
            </a:extLst>
          </p:cNvPr>
          <p:cNvSpPr/>
          <p:nvPr/>
        </p:nvSpPr>
        <p:spPr>
          <a:xfrm>
            <a:off x="10344472" y="302741"/>
            <a:ext cx="90059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CSSK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423EC1-7D26-4906-91F7-3744392918FE}"/>
              </a:ext>
            </a:extLst>
          </p:cNvPr>
          <p:cNvSpPr/>
          <p:nvPr/>
        </p:nvSpPr>
        <p:spPr>
          <a:xfrm>
            <a:off x="407368" y="469553"/>
            <a:ext cx="9360363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4400" dirty="0">
                <a:solidFill>
                  <a:srgbClr val="EBEBEB"/>
                </a:solidFill>
                <a:latin typeface="Perpetua Titling MT" panose="02020502060505020804" pitchFamily="18" charset="0"/>
                <a:ea typeface="+mj-ea"/>
                <a:cs typeface="+mj-cs"/>
              </a:rPr>
              <a:t>5. REVIEW</a:t>
            </a:r>
            <a:r>
              <a:rPr lang="en-GB" altLang="en-US" sz="4000" i="1" dirty="0">
                <a:solidFill>
                  <a:srgbClr val="EBEBEB"/>
                </a:solidFill>
                <a:latin typeface="Perpetua Titling MT" panose="02020502060505020804" pitchFamily="18" charset="0"/>
                <a:ea typeface="+mj-ea"/>
                <a:cs typeface="+mj-cs"/>
              </a:rPr>
              <a:t>(R</a:t>
            </a:r>
            <a:r>
              <a:rPr lang="en-GB" altLang="en-US" sz="4000" i="1" dirty="0">
                <a:solidFill>
                  <a:srgbClr val="EBEBEB"/>
                </a:solidFill>
                <a:latin typeface="Bookman Old Style" panose="02050604050505020204" pitchFamily="18" charset="0"/>
                <a:ea typeface="+mj-ea"/>
                <a:cs typeface="+mj-cs"/>
              </a:rPr>
              <a:t>-3</a:t>
            </a:r>
            <a:r>
              <a:rPr lang="en-GB" altLang="en-US" sz="4000" i="1" dirty="0">
                <a:solidFill>
                  <a:srgbClr val="EBEBEB"/>
                </a:solidFill>
                <a:latin typeface="Perpetua Titling MT" panose="02020502060505020804" pitchFamily="18" charset="0"/>
                <a:ea typeface="+mj-ea"/>
                <a:cs typeface="+mj-cs"/>
              </a:rPr>
              <a:t>)</a:t>
            </a:r>
            <a:br>
              <a:rPr lang="en-US" altLang="en-US" sz="4000" i="1" dirty="0">
                <a:solidFill>
                  <a:srgbClr val="EBEBEB"/>
                </a:solidFill>
                <a:latin typeface="Perpetua Titling MT" panose="02020502060505020804" pitchFamily="18" charset="0"/>
                <a:ea typeface="+mj-ea"/>
                <a:cs typeface="+mj-cs"/>
              </a:rPr>
            </a:br>
            <a:r>
              <a:rPr lang="en-GB" altLang="en-US" sz="3600" dirty="0">
                <a:solidFill>
                  <a:srgbClr val="FFFF00"/>
                </a:solidFill>
                <a:latin typeface="Perpetua Titling MT" panose="02020502060505020804" pitchFamily="18" charset="0"/>
                <a:ea typeface="+mj-ea"/>
                <a:cs typeface="+mj-cs"/>
              </a:rPr>
              <a:t>SQ</a:t>
            </a:r>
            <a:r>
              <a:rPr lang="en-GB" altLang="en-US" sz="4000" b="1" u="sng" dirty="0">
                <a:solidFill>
                  <a:srgbClr val="FFFF00"/>
                </a:solidFill>
                <a:latin typeface="Perpetua Titling MT" panose="02020502060505020804" pitchFamily="18" charset="0"/>
                <a:ea typeface="+mj-ea"/>
                <a:cs typeface="+mj-cs"/>
              </a:rPr>
              <a:t>3R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8664328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361" y="1268760"/>
            <a:ext cx="11587535" cy="518117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1199456" y="225138"/>
            <a:ext cx="758484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4000" dirty="0">
                <a:solidFill>
                  <a:srgbClr val="ACCBF9"/>
                </a:solidFill>
                <a:latin typeface="Perpetua Titling MT" panose="02020502060505020804" pitchFamily="18" charset="0"/>
                <a:ea typeface="+mj-ea"/>
                <a:cs typeface="+mj-cs"/>
              </a:rPr>
              <a:t>THE VALUE OF NOTES </a:t>
            </a:r>
            <a:endParaRPr lang="en-GB" sz="2400" dirty="0">
              <a:latin typeface="Perpetua Titling MT" panose="02020502060505020804" pitchFamily="18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1DAB72E-B759-4250-8F94-B937A53F7781}"/>
              </a:ext>
            </a:extLst>
          </p:cNvPr>
          <p:cNvSpPr/>
          <p:nvPr/>
        </p:nvSpPr>
        <p:spPr>
          <a:xfrm>
            <a:off x="10344472" y="302741"/>
            <a:ext cx="90059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CSSK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288707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>
                <a:latin typeface="Perpetua Titling MT" panose="02020502060505020804" pitchFamily="18" charset="0"/>
              </a:rPr>
              <a:t>EXAMPLE TEMPLATE : </a:t>
            </a:r>
            <a:br>
              <a:rPr lang="en-GB" altLang="en-US" sz="3200" dirty="0">
                <a:latin typeface="Perpetua Titling MT" panose="02020502060505020804" pitchFamily="18" charset="0"/>
              </a:rPr>
            </a:br>
            <a:r>
              <a:rPr lang="en-GB" altLang="en-US" sz="3200" dirty="0">
                <a:latin typeface="Perpetua Titling MT" panose="02020502060505020804" pitchFamily="18" charset="0"/>
              </a:rPr>
              <a:t>LISTENING &amp; WRITING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14917" y="3270251"/>
          <a:ext cx="10850033" cy="3205305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112731">
                  <a:extLst>
                    <a:ext uri="{9D8B030D-6E8A-4147-A177-3AD203B41FA5}">
                      <a16:colId xmlns:a16="http://schemas.microsoft.com/office/drawing/2014/main" val="3690514394"/>
                    </a:ext>
                  </a:extLst>
                </a:gridCol>
                <a:gridCol w="4128459">
                  <a:extLst>
                    <a:ext uri="{9D8B030D-6E8A-4147-A177-3AD203B41FA5}">
                      <a16:colId xmlns:a16="http://schemas.microsoft.com/office/drawing/2014/main" val="2654355506"/>
                    </a:ext>
                  </a:extLst>
                </a:gridCol>
                <a:gridCol w="4608843">
                  <a:extLst>
                    <a:ext uri="{9D8B030D-6E8A-4147-A177-3AD203B41FA5}">
                      <a16:colId xmlns:a16="http://schemas.microsoft.com/office/drawing/2014/main" val="3697071568"/>
                    </a:ext>
                  </a:extLst>
                </a:gridCol>
              </a:tblGrid>
              <a:tr h="914330">
                <a:tc>
                  <a:txBody>
                    <a:bodyPr/>
                    <a:lstStyle/>
                    <a:p>
                      <a:r>
                        <a:rPr lang="en-GB" sz="1800" baseline="0" dirty="0"/>
                        <a:t>Point / issue</a:t>
                      </a:r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quotation</a:t>
                      </a:r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Develop</a:t>
                      </a:r>
                      <a:r>
                        <a:rPr lang="en-GB" sz="1800" baseline="0" dirty="0"/>
                        <a:t> – more information  examples, dates, names </a:t>
                      </a:r>
                      <a:r>
                        <a:rPr lang="en-GB" sz="1800" baseline="0" dirty="0" err="1"/>
                        <a:t>etc</a:t>
                      </a:r>
                      <a:endParaRPr lang="en-GB" sz="1800" baseline="0" dirty="0"/>
                    </a:p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4213096054"/>
                  </a:ext>
                </a:extLst>
              </a:tr>
              <a:tr h="370753">
                <a:tc>
                  <a:txBody>
                    <a:bodyPr/>
                    <a:lstStyle/>
                    <a:p>
                      <a:pPr marL="0" marR="0" lvl="0" indent="0" algn="l" defTabSz="45720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33409662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2744403912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3492203404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3716308019"/>
                  </a:ext>
                </a:extLst>
              </a:tr>
            </a:tbl>
          </a:graphicData>
        </a:graphic>
      </p:graphicFrame>
      <p:sp>
        <p:nvSpPr>
          <p:cNvPr id="5" name="Down Arrow 4"/>
          <p:cNvSpPr/>
          <p:nvPr/>
        </p:nvSpPr>
        <p:spPr>
          <a:xfrm>
            <a:off x="8707968" y="4438651"/>
            <a:ext cx="192617" cy="1439863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srgbClr val="FFC000"/>
              </a:solidFill>
            </a:endParaRPr>
          </a:p>
        </p:txBody>
      </p:sp>
      <p:sp>
        <p:nvSpPr>
          <p:cNvPr id="6" name="Down Arrow 5"/>
          <p:cNvSpPr/>
          <p:nvPr/>
        </p:nvSpPr>
        <p:spPr>
          <a:xfrm>
            <a:off x="4656667" y="4437063"/>
            <a:ext cx="190500" cy="1439862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srgbClr val="FFC000"/>
              </a:solidFill>
            </a:endParaRPr>
          </a:p>
        </p:txBody>
      </p:sp>
      <p:sp>
        <p:nvSpPr>
          <p:cNvPr id="7" name="Down Arrow 6"/>
          <p:cNvSpPr/>
          <p:nvPr/>
        </p:nvSpPr>
        <p:spPr>
          <a:xfrm>
            <a:off x="1699685" y="4437063"/>
            <a:ext cx="190500" cy="1439862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FFC000"/>
              </a:solidFill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83750"/>
              </p:ext>
            </p:extLst>
          </p:nvPr>
        </p:nvGraphicFramePr>
        <p:xfrm>
          <a:off x="2175933" y="2276476"/>
          <a:ext cx="8128000" cy="371475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4090979682"/>
                    </a:ext>
                  </a:extLst>
                </a:gridCol>
                <a:gridCol w="1696045">
                  <a:extLst>
                    <a:ext uri="{9D8B030D-6E8A-4147-A177-3AD203B41FA5}">
                      <a16:colId xmlns:a16="http://schemas.microsoft.com/office/drawing/2014/main" val="2647507553"/>
                    </a:ext>
                  </a:extLst>
                </a:gridCol>
                <a:gridCol w="4399955">
                  <a:extLst>
                    <a:ext uri="{9D8B030D-6E8A-4147-A177-3AD203B41FA5}">
                      <a16:colId xmlns:a16="http://schemas.microsoft.com/office/drawing/2014/main" val="2428324003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Module</a:t>
                      </a:r>
                    </a:p>
                  </a:txBody>
                  <a:tcPr marL="121920" marR="121920" marT="45798" marB="4579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Week </a:t>
                      </a:r>
                    </a:p>
                  </a:txBody>
                  <a:tcPr marL="121920" marR="121920" marT="45798" marB="4579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Topic </a:t>
                      </a:r>
                    </a:p>
                  </a:txBody>
                  <a:tcPr marL="121920" marR="121920" marT="45798" marB="45798"/>
                </a:tc>
                <a:extLst>
                  <a:ext uri="{0D108BD9-81ED-4DB2-BD59-A6C34878D82A}">
                    <a16:rowId xmlns:a16="http://schemas.microsoft.com/office/drawing/2014/main" val="701891650"/>
                  </a:ext>
                </a:extLst>
              </a:tr>
            </a:tbl>
          </a:graphicData>
        </a:graphic>
      </p:graphicFrame>
      <p:sp>
        <p:nvSpPr>
          <p:cNvPr id="10" name="Rectangle 9">
            <a:extLst>
              <a:ext uri="{FF2B5EF4-FFF2-40B4-BE49-F238E27FC236}">
                <a16:creationId xmlns:a16="http://schemas.microsoft.com/office/drawing/2014/main" id="{45DA2540-8AF6-4633-B5BE-40A20989B5E2}"/>
              </a:ext>
            </a:extLst>
          </p:cNvPr>
          <p:cNvSpPr/>
          <p:nvPr/>
        </p:nvSpPr>
        <p:spPr>
          <a:xfrm>
            <a:off x="10344472" y="302741"/>
            <a:ext cx="90059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CSSK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038074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200" dirty="0">
                <a:latin typeface="Perpetua Titling MT" panose="02020502060505020804" pitchFamily="18" charset="0"/>
              </a:rPr>
              <a:t>EXAMPLE TEMPLATE : </a:t>
            </a:r>
            <a:br>
              <a:rPr lang="en-GB" altLang="en-US" sz="3200" dirty="0">
                <a:latin typeface="Perpetua Titling MT" panose="02020502060505020804" pitchFamily="18" charset="0"/>
              </a:rPr>
            </a:br>
            <a:r>
              <a:rPr lang="en-GB" altLang="en-US" sz="3200" dirty="0">
                <a:latin typeface="Perpetua Titling MT" panose="02020502060505020804" pitchFamily="18" charset="0"/>
              </a:rPr>
              <a:t>READING &amp; WRITING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14917" y="3270251"/>
          <a:ext cx="10850033" cy="3205305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824203">
                  <a:extLst>
                    <a:ext uri="{9D8B030D-6E8A-4147-A177-3AD203B41FA5}">
                      <a16:colId xmlns:a16="http://schemas.microsoft.com/office/drawing/2014/main" val="3690514394"/>
                    </a:ext>
                  </a:extLst>
                </a:gridCol>
                <a:gridCol w="1824203">
                  <a:extLst>
                    <a:ext uri="{9D8B030D-6E8A-4147-A177-3AD203B41FA5}">
                      <a16:colId xmlns:a16="http://schemas.microsoft.com/office/drawing/2014/main" val="3563266262"/>
                    </a:ext>
                  </a:extLst>
                </a:gridCol>
                <a:gridCol w="2592784">
                  <a:extLst>
                    <a:ext uri="{9D8B030D-6E8A-4147-A177-3AD203B41FA5}">
                      <a16:colId xmlns:a16="http://schemas.microsoft.com/office/drawing/2014/main" val="2654355506"/>
                    </a:ext>
                  </a:extLst>
                </a:gridCol>
                <a:gridCol w="4608843">
                  <a:extLst>
                    <a:ext uri="{9D8B030D-6E8A-4147-A177-3AD203B41FA5}">
                      <a16:colId xmlns:a16="http://schemas.microsoft.com/office/drawing/2014/main" val="3697071568"/>
                    </a:ext>
                  </a:extLst>
                </a:gridCol>
              </a:tblGrid>
              <a:tr h="914330">
                <a:tc>
                  <a:txBody>
                    <a:bodyPr/>
                    <a:lstStyle/>
                    <a:p>
                      <a:r>
                        <a:rPr lang="en-GB" sz="1800" baseline="0" dirty="0"/>
                        <a:t>Page </a:t>
                      </a:r>
                    </a:p>
                    <a:p>
                      <a:r>
                        <a:rPr lang="en-GB" sz="1800" baseline="0" dirty="0"/>
                        <a:t>no</a:t>
                      </a:r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Argument</a:t>
                      </a:r>
                      <a:r>
                        <a:rPr lang="en-GB" sz="1800" baseline="0" dirty="0"/>
                        <a:t> key points</a:t>
                      </a:r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quotation</a:t>
                      </a:r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Develop</a:t>
                      </a:r>
                      <a:r>
                        <a:rPr lang="en-GB" sz="1800" baseline="0" dirty="0"/>
                        <a:t> – more information  examples, dates, names </a:t>
                      </a:r>
                      <a:r>
                        <a:rPr lang="en-GB" sz="1800" baseline="0" dirty="0" err="1"/>
                        <a:t>etc</a:t>
                      </a:r>
                      <a:endParaRPr lang="en-GB" sz="1800" baseline="0" dirty="0"/>
                    </a:p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4213096054"/>
                  </a:ext>
                </a:extLst>
              </a:tr>
              <a:tr h="370753">
                <a:tc>
                  <a:txBody>
                    <a:bodyPr/>
                    <a:lstStyle/>
                    <a:p>
                      <a:pPr marL="0" marR="0" lvl="0" indent="0" algn="l" defTabSz="45720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pPr marL="0" marR="0" lvl="0" indent="0" algn="l" defTabSz="45720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33409662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2744403912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3492203404"/>
                  </a:ext>
                </a:extLst>
              </a:tr>
              <a:tr h="640026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  <a:p>
                      <a:endParaRPr lang="en-GB" sz="1800" dirty="0"/>
                    </a:p>
                  </a:txBody>
                  <a:tcPr marL="121920" marR="121920" marT="45709" marB="45709"/>
                </a:tc>
                <a:extLst>
                  <a:ext uri="{0D108BD9-81ED-4DB2-BD59-A6C34878D82A}">
                    <a16:rowId xmlns:a16="http://schemas.microsoft.com/office/drawing/2014/main" val="3716308019"/>
                  </a:ext>
                </a:extLst>
              </a:tr>
            </a:tbl>
          </a:graphicData>
        </a:graphic>
      </p:graphicFrame>
      <p:sp>
        <p:nvSpPr>
          <p:cNvPr id="5" name="Down Arrow 4"/>
          <p:cNvSpPr/>
          <p:nvPr/>
        </p:nvSpPr>
        <p:spPr>
          <a:xfrm>
            <a:off x="8707968" y="4438651"/>
            <a:ext cx="192617" cy="1439863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srgbClr val="FFC000"/>
              </a:solidFill>
            </a:endParaRPr>
          </a:p>
        </p:txBody>
      </p:sp>
      <p:sp>
        <p:nvSpPr>
          <p:cNvPr id="6" name="Down Arrow 5"/>
          <p:cNvSpPr/>
          <p:nvPr/>
        </p:nvSpPr>
        <p:spPr>
          <a:xfrm>
            <a:off x="5615517" y="4435476"/>
            <a:ext cx="192616" cy="1439863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solidFill>
                <a:srgbClr val="FFC000"/>
              </a:solidFill>
            </a:endParaRPr>
          </a:p>
        </p:txBody>
      </p:sp>
      <p:sp>
        <p:nvSpPr>
          <p:cNvPr id="7" name="Down Arrow 6"/>
          <p:cNvSpPr/>
          <p:nvPr/>
        </p:nvSpPr>
        <p:spPr>
          <a:xfrm>
            <a:off x="1512195" y="4438651"/>
            <a:ext cx="190500" cy="1439863"/>
          </a:xfrm>
          <a:prstGeom prst="down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FFC000"/>
              </a:solidFill>
            </a:endParaRPr>
          </a:p>
        </p:txBody>
      </p:sp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2175933" y="2276476"/>
          <a:ext cx="8128000" cy="371475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4090979682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647507553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428324003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Module</a:t>
                      </a:r>
                    </a:p>
                  </a:txBody>
                  <a:tcPr marL="121920" marR="121920" marT="45798" marB="4579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Author</a:t>
                      </a:r>
                      <a:r>
                        <a:rPr lang="en-GB" sz="1800" baseline="0" dirty="0"/>
                        <a:t> </a:t>
                      </a:r>
                      <a:r>
                        <a:rPr lang="en-GB" sz="1800" dirty="0"/>
                        <a:t> </a:t>
                      </a:r>
                    </a:p>
                  </a:txBody>
                  <a:tcPr marL="121920" marR="121920" marT="45798" marB="45798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/>
                        <a:t>Title</a:t>
                      </a:r>
                      <a:r>
                        <a:rPr lang="en-GB" sz="1800" baseline="0" dirty="0"/>
                        <a:t> </a:t>
                      </a:r>
                      <a:r>
                        <a:rPr lang="en-GB" sz="1800" dirty="0"/>
                        <a:t> (</a:t>
                      </a:r>
                      <a:r>
                        <a:rPr lang="en-GB" sz="1800" dirty="0" err="1"/>
                        <a:t>etc</a:t>
                      </a:r>
                      <a:r>
                        <a:rPr lang="en-GB" sz="1800" dirty="0"/>
                        <a:t>)</a:t>
                      </a:r>
                    </a:p>
                  </a:txBody>
                  <a:tcPr marL="121920" marR="121920" marT="45798" marB="45798"/>
                </a:tc>
                <a:extLst>
                  <a:ext uri="{0D108BD9-81ED-4DB2-BD59-A6C34878D82A}">
                    <a16:rowId xmlns:a16="http://schemas.microsoft.com/office/drawing/2014/main" val="701891650"/>
                  </a:ext>
                </a:extLst>
              </a:tr>
            </a:tbl>
          </a:graphicData>
        </a:graphic>
      </p:graphicFrame>
      <p:sp>
        <p:nvSpPr>
          <p:cNvPr id="9" name="Rectangle 8">
            <a:extLst>
              <a:ext uri="{FF2B5EF4-FFF2-40B4-BE49-F238E27FC236}">
                <a16:creationId xmlns:a16="http://schemas.microsoft.com/office/drawing/2014/main" id="{0BBB9867-F90D-4EAF-936C-143266068C67}"/>
              </a:ext>
            </a:extLst>
          </p:cNvPr>
          <p:cNvSpPr/>
          <p:nvPr/>
        </p:nvSpPr>
        <p:spPr>
          <a:xfrm>
            <a:off x="10344472" y="302741"/>
            <a:ext cx="90059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CSSK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233112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sz="4000" dirty="0">
                <a:latin typeface="Perpetua Titling MT" panose="02020502060505020804" pitchFamily="18" charset="0"/>
              </a:rPr>
              <a:t>TASKS: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1424" y="2132856"/>
            <a:ext cx="9728200" cy="352839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altLang="en-US" sz="2400" dirty="0">
                <a:solidFill>
                  <a:srgbClr val="FFFF00"/>
                </a:solidFill>
              </a:rPr>
              <a:t>IN CLASS (as </a:t>
            </a:r>
            <a:r>
              <a:rPr lang="en-GB" altLang="en-US" sz="2400" u="sng" dirty="0">
                <a:solidFill>
                  <a:srgbClr val="FFFF00"/>
                </a:solidFill>
                <a:latin typeface="Perpetua Titling MT" panose="02020502060505020804" pitchFamily="18" charset="0"/>
              </a:rPr>
              <a:t>PRACTICE</a:t>
            </a:r>
            <a:r>
              <a:rPr lang="en-GB" altLang="en-US" sz="2400" dirty="0">
                <a:solidFill>
                  <a:srgbClr val="FFFF00"/>
                </a:solidFill>
              </a:rPr>
              <a:t>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600" dirty="0"/>
              <a:t>Write a 25-50 word summary of a newspaper article (given out)</a:t>
            </a:r>
          </a:p>
          <a:p>
            <a:pPr>
              <a:buFont typeface="Arial" panose="020B0604020202020204" pitchFamily="34" charset="0"/>
              <a:buChar char="•"/>
            </a:pPr>
            <a:endParaRPr lang="en-GB" altLang="en-US" sz="2800" dirty="0"/>
          </a:p>
          <a:p>
            <a:pPr>
              <a:buFont typeface="Arial" panose="020B0604020202020204" pitchFamily="34" charset="0"/>
              <a:buChar char="•"/>
            </a:pPr>
            <a:endParaRPr lang="en-GB" altLang="en-US" sz="2800" dirty="0"/>
          </a:p>
          <a:p>
            <a:pPr marL="0" indent="0">
              <a:buNone/>
            </a:pPr>
            <a:r>
              <a:rPr lang="en-GB" altLang="en-US" sz="2400" dirty="0">
                <a:solidFill>
                  <a:srgbClr val="FFFF00"/>
                </a:solidFill>
              </a:rPr>
              <a:t>OUTSIDE CLASS (for </a:t>
            </a:r>
            <a:r>
              <a:rPr lang="en-GB" altLang="en-US" sz="2400" u="sng" dirty="0">
                <a:solidFill>
                  <a:srgbClr val="FFFF00"/>
                </a:solidFill>
                <a:latin typeface="Perpetua Titling MT" panose="02020502060505020804" pitchFamily="18" charset="0"/>
              </a:rPr>
              <a:t>PORTFOLIO</a:t>
            </a:r>
            <a:r>
              <a:rPr lang="en-GB" altLang="en-US" sz="2400" dirty="0">
                <a:solidFill>
                  <a:srgbClr val="FFFF00"/>
                </a:solidFill>
              </a:rPr>
              <a:t>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 sz="2600" dirty="0"/>
              <a:t>Find an article either in a journal or a chapter in a book: make notes on it; summarise its arguments and isolate 2 or 3 key quotations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7E7EC06-A217-49DE-B9A5-0198E8DBAF3D}"/>
              </a:ext>
            </a:extLst>
          </p:cNvPr>
          <p:cNvSpPr/>
          <p:nvPr/>
        </p:nvSpPr>
        <p:spPr>
          <a:xfrm>
            <a:off x="10344472" y="302741"/>
            <a:ext cx="900592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CSSK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4004</a:t>
            </a:r>
            <a:r>
              <a:rPr lang="en-GB" sz="1200" dirty="0">
                <a:solidFill>
                  <a:schemeClr val="tx2">
                    <a:lumMod val="10000"/>
                  </a:schemeClr>
                </a:solidFill>
                <a:latin typeface="Bookman Old Style" panose="020506040505050202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45267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TM02836342[[fn=Ion]]</Template>
  <TotalTime>472</TotalTime>
  <Words>834</Words>
  <Application>Microsoft Office PowerPoint</Application>
  <PresentationFormat>Widescreen</PresentationFormat>
  <Paragraphs>133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Arial</vt:lpstr>
      <vt:lpstr>Bookman Old Style</vt:lpstr>
      <vt:lpstr>Calibri</vt:lpstr>
      <vt:lpstr>Century Gothic</vt:lpstr>
      <vt:lpstr>Garamond</vt:lpstr>
      <vt:lpstr>Perpetua Titling MT</vt:lpstr>
      <vt:lpstr>Wingdings</vt:lpstr>
      <vt:lpstr>Wingdings 3</vt:lpstr>
      <vt:lpstr>Ion</vt:lpstr>
      <vt:lpstr>Week 5: Developing writing skills</vt:lpstr>
      <vt:lpstr>STRUCTURING AN ARGUMENT: CONSIDER THE READER</vt:lpstr>
      <vt:lpstr>STRUCTURING AN ARGUMENT: assert-justify</vt:lpstr>
      <vt:lpstr>THE MECHANICS OF READING  &amp; NOTE TAKING FOR ESSAYS &amp; PRESENTATIONS</vt:lpstr>
      <vt:lpstr>READING STRATEGIES</vt:lpstr>
      <vt:lpstr>1. SURVEY: THE PREVIEW STAGE SQ3R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EXAMPLE TEMPLATE :  LISTENING &amp; WRITING</vt:lpstr>
      <vt:lpstr>EXAMPLE TEMPLATE :  READING &amp; WRITING</vt:lpstr>
      <vt:lpstr>TASKS: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IMPORTANCE OF ACCURACY</dc:title>
  <dc:creator>Admin</dc:creator>
  <cp:lastModifiedBy>Jeni Williams</cp:lastModifiedBy>
  <cp:revision>52</cp:revision>
  <dcterms:created xsi:type="dcterms:W3CDTF">2016-09-18T12:10:25Z</dcterms:created>
  <dcterms:modified xsi:type="dcterms:W3CDTF">2017-10-31T14:20:52Z</dcterms:modified>
</cp:coreProperties>
</file>