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3"/>
  </p:notesMasterIdLst>
  <p:sldIdLst>
    <p:sldId id="272" r:id="rId5"/>
    <p:sldId id="362" r:id="rId6"/>
    <p:sldId id="406" r:id="rId7"/>
    <p:sldId id="407" r:id="rId8"/>
    <p:sldId id="403" r:id="rId9"/>
    <p:sldId id="384" r:id="rId10"/>
    <p:sldId id="386" r:id="rId11"/>
    <p:sldId id="385" r:id="rId12"/>
    <p:sldId id="410" r:id="rId13"/>
    <p:sldId id="415" r:id="rId14"/>
    <p:sldId id="411" r:id="rId15"/>
    <p:sldId id="399" r:id="rId16"/>
    <p:sldId id="413" r:id="rId17"/>
    <p:sldId id="414" r:id="rId18"/>
    <p:sldId id="387" r:id="rId19"/>
    <p:sldId id="416" r:id="rId20"/>
    <p:sldId id="418" r:id="rId21"/>
    <p:sldId id="388" r:id="rId22"/>
    <p:sldId id="389" r:id="rId23"/>
    <p:sldId id="417" r:id="rId24"/>
    <p:sldId id="409" r:id="rId25"/>
    <p:sldId id="412" r:id="rId26"/>
    <p:sldId id="404" r:id="rId27"/>
    <p:sldId id="367" r:id="rId28"/>
    <p:sldId id="408" r:id="rId29"/>
    <p:sldId id="419" r:id="rId30"/>
    <p:sldId id="420" r:id="rId31"/>
    <p:sldId id="421"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67523"/>
  </p:normalViewPr>
  <p:slideViewPr>
    <p:cSldViewPr snapToGrid="0">
      <p:cViewPr varScale="1">
        <p:scale>
          <a:sx n="75" d="100"/>
          <a:sy n="75" d="100"/>
        </p:scale>
        <p:origin x="1960"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D61A86F-65A6-1248-8B75-B9BC2A96BE45}" type="datetimeFigureOut">
              <a:rPr lang="en-US" smtClean="0"/>
              <a:t>10/2/22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DE5ED7C-BDEC-D342-9D11-A1E312DFE001}" type="slidenum">
              <a:rPr lang="en-US" smtClean="0"/>
              <a:t>‹#›</a:t>
            </a:fld>
            <a:endParaRPr lang="en-US"/>
          </a:p>
        </p:txBody>
      </p:sp>
    </p:spTree>
    <p:extLst>
      <p:ext uri="{BB962C8B-B14F-4D97-AF65-F5344CB8AC3E}">
        <p14:creationId xmlns:p14="http://schemas.microsoft.com/office/powerpoint/2010/main" val="24228543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trendsupdates.com/theories-of-development-and-what-you-could-do-to-raise-a-healthy-child/"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68C8073-CAD2-48BF-B8DB-FCAF7D6ED014}" type="slidenum">
              <a:rPr lang="en-US" smtClean="0"/>
              <a:pPr/>
              <a:t>1</a:t>
            </a:fld>
            <a:endParaRPr lang="en-US"/>
          </a:p>
        </p:txBody>
      </p:sp>
    </p:spTree>
    <p:extLst>
      <p:ext uri="{BB962C8B-B14F-4D97-AF65-F5344CB8AC3E}">
        <p14:creationId xmlns:p14="http://schemas.microsoft.com/office/powerpoint/2010/main" val="38901266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Emphasize</a:t>
            </a:r>
            <a:r>
              <a:rPr lang="en-GB" baseline="0" dirty="0"/>
              <a:t> that we favour a holistic view of child development.</a:t>
            </a:r>
          </a:p>
          <a:p>
            <a:endParaRPr lang="en-GB" baseline="0" dirty="0"/>
          </a:p>
          <a:p>
            <a:r>
              <a:rPr lang="en-GB" baseline="0" dirty="0" err="1"/>
              <a:t>Rogoff</a:t>
            </a:r>
            <a:r>
              <a:rPr lang="en-GB" baseline="0" dirty="0"/>
              <a:t> points out some interesting points on what is acceptable / unacceptable in different cultures.</a:t>
            </a:r>
          </a:p>
          <a:p>
            <a:r>
              <a:rPr lang="en-GB" baseline="0" dirty="0"/>
              <a:t>E.g.  In some Ecuadorian communities children between 5 and 10 become skilled caregivers to babies and younger children, whereas in UK </a:t>
            </a:r>
            <a:r>
              <a:rPr lang="en-GB" baseline="0" dirty="0" err="1"/>
              <a:t>ir</a:t>
            </a:r>
            <a:r>
              <a:rPr lang="en-GB" baseline="0" dirty="0"/>
              <a:t> is illegal to leave a child under14 without adult supervision.</a:t>
            </a:r>
          </a:p>
          <a:p>
            <a:endParaRPr lang="en-GB" baseline="0" dirty="0"/>
          </a:p>
          <a:p>
            <a:r>
              <a:rPr lang="en-GB" baseline="0" dirty="0"/>
              <a:t>Also – many cultures encourage familiarity with knives and cutting implements, even machetes, so that children can learn to feed themselves. </a:t>
            </a:r>
          </a:p>
          <a:p>
            <a:endParaRPr lang="en-GB" baseline="0" dirty="0"/>
          </a:p>
          <a:p>
            <a:r>
              <a:rPr lang="en-GB" baseline="0" dirty="0"/>
              <a:t>So what of our culture here today and the learning child ……move on to next slide.</a:t>
            </a:r>
            <a:endParaRPr lang="en-GB"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2</a:t>
            </a:fld>
            <a:endParaRPr lang="en-US"/>
          </a:p>
        </p:txBody>
      </p:sp>
    </p:spTree>
    <p:extLst>
      <p:ext uri="{BB962C8B-B14F-4D97-AF65-F5344CB8AC3E}">
        <p14:creationId xmlns:p14="http://schemas.microsoft.com/office/powerpoint/2010/main" val="20390801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DE5ED7C-BDEC-D342-9D11-A1E312DFE001}" type="slidenum">
              <a:rPr lang="en-US" smtClean="0"/>
              <a:t>4</a:t>
            </a:fld>
            <a:endParaRPr lang="en-US"/>
          </a:p>
        </p:txBody>
      </p:sp>
    </p:spTree>
    <p:extLst>
      <p:ext uri="{BB962C8B-B14F-4D97-AF65-F5344CB8AC3E}">
        <p14:creationId xmlns:p14="http://schemas.microsoft.com/office/powerpoint/2010/main" val="12709195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Lecturer invite shared responses illustrating</a:t>
            </a:r>
            <a:r>
              <a:rPr lang="en-GB" baseline="0" dirty="0"/>
              <a:t> the complex nature of the possibilities.  Positives and negatives.</a:t>
            </a:r>
          </a:p>
          <a:p>
            <a:r>
              <a:rPr lang="en-GB" baseline="0" dirty="0"/>
              <a:t>Before introducing the next slide. </a:t>
            </a:r>
          </a:p>
          <a:p>
            <a:endParaRPr lang="en-GB" baseline="0" dirty="0"/>
          </a:p>
          <a:p>
            <a:r>
              <a:rPr lang="en-GB" baseline="0" dirty="0"/>
              <a:t>This will have nuances according to secondary / primary phase.</a:t>
            </a:r>
            <a:endParaRPr lang="en-GB"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5</a:t>
            </a:fld>
            <a:endParaRPr lang="en-US"/>
          </a:p>
        </p:txBody>
      </p:sp>
    </p:spTree>
    <p:extLst>
      <p:ext uri="{BB962C8B-B14F-4D97-AF65-F5344CB8AC3E}">
        <p14:creationId xmlns:p14="http://schemas.microsoft.com/office/powerpoint/2010/main" val="2484143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err="1"/>
              <a:t>Urie</a:t>
            </a:r>
            <a:r>
              <a:rPr lang="en-GB" dirty="0"/>
              <a:t> Bronfenbrenner - Ecological Systems Theory of Development. </a:t>
            </a:r>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Students have come across this in their first module – ECAD6007, Who am I teaching? What do they remember?</a:t>
            </a:r>
          </a:p>
          <a:p>
            <a:endParaRPr lang="en-GB" dirty="0"/>
          </a:p>
          <a:p>
            <a:r>
              <a:rPr lang="en-GB" sz="1200" b="0" i="0" u="none" strike="noStrike" kern="1200" dirty="0">
                <a:solidFill>
                  <a:schemeClr val="tx1"/>
                </a:solidFill>
                <a:effectLst/>
                <a:latin typeface="+mn-lt"/>
                <a:ea typeface="+mn-ea"/>
                <a:cs typeface="+mn-cs"/>
              </a:rPr>
              <a:t>The </a:t>
            </a:r>
            <a:r>
              <a:rPr lang="en-GB" sz="1200" b="1" i="0" u="none" strike="noStrike" kern="1200" dirty="0">
                <a:solidFill>
                  <a:schemeClr val="tx1"/>
                </a:solidFill>
                <a:effectLst/>
                <a:latin typeface="+mn-lt"/>
                <a:ea typeface="+mn-ea"/>
                <a:cs typeface="+mn-cs"/>
              </a:rPr>
              <a:t>mesosystem</a:t>
            </a:r>
            <a:r>
              <a:rPr lang="en-GB" sz="1200" b="0" i="0" u="none" strike="noStrike" kern="1200" dirty="0">
                <a:solidFill>
                  <a:schemeClr val="tx1"/>
                </a:solidFill>
                <a:effectLst/>
                <a:latin typeface="+mn-lt"/>
                <a:ea typeface="+mn-ea"/>
                <a:cs typeface="+mn-cs"/>
              </a:rPr>
              <a:t> refers to the point in which two social </a:t>
            </a:r>
            <a:r>
              <a:rPr lang="en-GB" sz="1200" b="1" i="0" u="none" strike="noStrike" kern="1200" dirty="0">
                <a:solidFill>
                  <a:schemeClr val="tx1"/>
                </a:solidFill>
                <a:effectLst/>
                <a:latin typeface="+mn-lt"/>
                <a:ea typeface="+mn-ea"/>
                <a:cs typeface="+mn-cs"/>
              </a:rPr>
              <a:t>microsystems</a:t>
            </a:r>
            <a:r>
              <a:rPr lang="en-GB" sz="1200" b="0" i="0" u="none" strike="noStrike" kern="1200" dirty="0">
                <a:solidFill>
                  <a:schemeClr val="tx1"/>
                </a:solidFill>
                <a:effectLst/>
                <a:latin typeface="+mn-lt"/>
                <a:ea typeface="+mn-ea"/>
                <a:cs typeface="+mn-cs"/>
              </a:rPr>
              <a:t> merge. One example of a </a:t>
            </a:r>
            <a:r>
              <a:rPr lang="en-GB" sz="1200" b="1" i="0" u="none" strike="noStrike" kern="1200" dirty="0">
                <a:solidFill>
                  <a:schemeClr val="tx1"/>
                </a:solidFill>
                <a:effectLst/>
                <a:latin typeface="+mn-lt"/>
                <a:ea typeface="+mn-ea"/>
                <a:cs typeface="+mn-cs"/>
              </a:rPr>
              <a:t>mesosystem</a:t>
            </a:r>
            <a:r>
              <a:rPr lang="en-GB" sz="1200" b="0" i="0" u="none" strike="noStrike" kern="1200" dirty="0">
                <a:solidFill>
                  <a:schemeClr val="tx1"/>
                </a:solidFill>
                <a:effectLst/>
                <a:latin typeface="+mn-lt"/>
                <a:ea typeface="+mn-ea"/>
                <a:cs typeface="+mn-cs"/>
              </a:rPr>
              <a:t> is the combination of the home and school environments. These intersect and become a </a:t>
            </a:r>
            <a:r>
              <a:rPr lang="en-GB" sz="1200" b="1" i="0" u="none" strike="noStrike" kern="1200" dirty="0">
                <a:solidFill>
                  <a:schemeClr val="tx1"/>
                </a:solidFill>
                <a:effectLst/>
                <a:latin typeface="+mn-lt"/>
                <a:ea typeface="+mn-ea"/>
                <a:cs typeface="+mn-cs"/>
              </a:rPr>
              <a:t>mesosystem</a:t>
            </a:r>
            <a:r>
              <a:rPr lang="en-GB" sz="1200" b="0" i="0" u="none" strike="noStrike" kern="1200" dirty="0">
                <a:solidFill>
                  <a:schemeClr val="tx1"/>
                </a:solidFill>
                <a:effectLst/>
                <a:latin typeface="+mn-lt"/>
                <a:ea typeface="+mn-ea"/>
                <a:cs typeface="+mn-cs"/>
              </a:rPr>
              <a:t> when events, situations, work and friendships cross back and forth between both environments. </a:t>
            </a:r>
          </a:p>
          <a:p>
            <a:endParaRPr lang="en-GB" sz="1200" b="0" i="0" u="none" strike="noStrike"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u="none" strike="noStrike" kern="1200" dirty="0" err="1">
                <a:solidFill>
                  <a:schemeClr val="tx1"/>
                </a:solidFill>
                <a:effectLst/>
                <a:latin typeface="+mn-lt"/>
                <a:ea typeface="+mn-ea"/>
                <a:cs typeface="+mn-cs"/>
              </a:rPr>
              <a:t>Exosystem</a:t>
            </a:r>
            <a:r>
              <a:rPr lang="en-GB" sz="1200" b="1" i="0" u="none" strike="noStrike" kern="1200" dirty="0">
                <a:solidFill>
                  <a:schemeClr val="tx1"/>
                </a:solidFill>
                <a:effectLst/>
                <a:latin typeface="+mn-lt"/>
                <a:ea typeface="+mn-ea"/>
                <a:cs typeface="+mn-cs"/>
              </a:rPr>
              <a:t> (y system </a:t>
            </a:r>
            <a:r>
              <a:rPr lang="en-GB" sz="1200" b="1" i="0" u="none" strike="noStrike" kern="1200" dirty="0" err="1">
                <a:solidFill>
                  <a:schemeClr val="tx1"/>
                </a:solidFill>
                <a:effectLst/>
                <a:latin typeface="+mn-lt"/>
                <a:ea typeface="+mn-ea"/>
                <a:cs typeface="+mn-cs"/>
              </a:rPr>
              <a:t>ecso</a:t>
            </a:r>
            <a:r>
              <a:rPr lang="en-GB" sz="1200" b="1" i="0" u="none" strike="noStrike" kern="1200" dirty="0">
                <a:solidFill>
                  <a:schemeClr val="tx1"/>
                </a:solidFill>
                <a:effectLst/>
                <a:latin typeface="+mn-lt"/>
                <a:ea typeface="+mn-ea"/>
                <a:cs typeface="+mn-cs"/>
              </a:rPr>
              <a:t>)</a:t>
            </a:r>
            <a:r>
              <a:rPr lang="en-GB" sz="1200" b="0" i="1" u="none" strike="noStrike" kern="1200" dirty="0">
                <a:solidFill>
                  <a:schemeClr val="tx1"/>
                </a:solidFill>
                <a:effectLst/>
                <a:latin typeface="+mn-lt"/>
                <a:ea typeface="+mn-ea"/>
                <a:cs typeface="+mn-cs"/>
              </a:rPr>
              <a:t>:</a:t>
            </a:r>
            <a:r>
              <a:rPr lang="en-GB" sz="1200" b="0" i="0" u="none" strike="noStrike" kern="1200" dirty="0">
                <a:solidFill>
                  <a:schemeClr val="tx1"/>
                </a:solidFill>
                <a:effectLst/>
                <a:latin typeface="+mn-lt"/>
                <a:ea typeface="+mn-ea"/>
                <a:cs typeface="+mn-cs"/>
              </a:rPr>
              <a:t> Involves links between social settings that do not involve the child. For example, a child's experience at home may be influenced by their parent's experiences at work. A parent might receive a promotion that requires more travel, which in turn increases conflict with the other parent resulting in changes in their patterns of interaction with the child.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u="none" strike="noStrike"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dirty="0">
                <a:solidFill>
                  <a:schemeClr val="tx1"/>
                </a:solidFill>
                <a:effectLst/>
                <a:latin typeface="+mn-lt"/>
                <a:ea typeface="+mn-ea"/>
                <a:cs typeface="+mn-cs"/>
              </a:rPr>
              <a:t>The </a:t>
            </a:r>
            <a:r>
              <a:rPr lang="en-GB" sz="1200" b="1" i="0" u="none" strike="noStrike" kern="1200" dirty="0">
                <a:solidFill>
                  <a:schemeClr val="tx1"/>
                </a:solidFill>
                <a:effectLst/>
                <a:latin typeface="+mn-lt"/>
                <a:ea typeface="+mn-ea"/>
                <a:cs typeface="+mn-cs"/>
              </a:rPr>
              <a:t>macrosystem (y system </a:t>
            </a:r>
            <a:r>
              <a:rPr lang="en-GB" sz="1200" b="1" i="0" u="none" strike="noStrike" kern="1200" dirty="0" err="1">
                <a:solidFill>
                  <a:schemeClr val="tx1"/>
                </a:solidFill>
                <a:effectLst/>
                <a:latin typeface="+mn-lt"/>
                <a:ea typeface="+mn-ea"/>
                <a:cs typeface="+mn-cs"/>
              </a:rPr>
              <a:t>facro</a:t>
            </a:r>
            <a:r>
              <a:rPr lang="en-GB" sz="1200" b="1" i="0" u="none" strike="noStrike" kern="1200" dirty="0">
                <a:solidFill>
                  <a:schemeClr val="tx1"/>
                </a:solidFill>
                <a:effectLst/>
                <a:latin typeface="+mn-lt"/>
                <a:ea typeface="+mn-ea"/>
                <a:cs typeface="+mn-cs"/>
              </a:rPr>
              <a:t>)</a:t>
            </a:r>
            <a:r>
              <a:rPr lang="en-GB" sz="1200" b="0" i="0" u="none" strike="noStrike" kern="1200" dirty="0">
                <a:solidFill>
                  <a:schemeClr val="tx1"/>
                </a:solidFill>
                <a:effectLst/>
                <a:latin typeface="+mn-lt"/>
                <a:ea typeface="+mn-ea"/>
                <a:cs typeface="+mn-cs"/>
              </a:rPr>
              <a:t> includes things such as the relative freedoms permitted by the national government, cultural values, the economy, wars, etc. These things can also affect a child either positively or negatively.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u="none" strike="noStrike"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rPr>
              <a:t>The </a:t>
            </a:r>
            <a:r>
              <a:rPr lang="en-GB" sz="1200" b="1" i="0" u="none" strike="noStrike" kern="1200" dirty="0">
                <a:solidFill>
                  <a:schemeClr val="tx1"/>
                </a:solidFill>
                <a:effectLst/>
                <a:latin typeface="+mn-lt"/>
                <a:ea typeface="+mn-ea"/>
                <a:cs typeface="+mn-cs"/>
              </a:rPr>
              <a:t>microsystem (y system </a:t>
            </a:r>
            <a:r>
              <a:rPr lang="en-GB" sz="1200" b="1" i="0" u="none" strike="noStrike" kern="1200" dirty="0" err="1">
                <a:solidFill>
                  <a:schemeClr val="tx1"/>
                </a:solidFill>
                <a:effectLst/>
                <a:latin typeface="+mn-lt"/>
                <a:ea typeface="+mn-ea"/>
                <a:cs typeface="+mn-cs"/>
              </a:rPr>
              <a:t>feicro</a:t>
            </a:r>
            <a:r>
              <a:rPr lang="en-GB" sz="1200" b="1" i="0" u="none" strike="noStrike" kern="1200" dirty="0">
                <a:solidFill>
                  <a:schemeClr val="tx1"/>
                </a:solidFill>
                <a:effectLst/>
                <a:latin typeface="+mn-lt"/>
                <a:ea typeface="+mn-ea"/>
                <a:cs typeface="+mn-cs"/>
              </a:rPr>
              <a:t>) </a:t>
            </a:r>
            <a:r>
              <a:rPr lang="en-GB" sz="1200" b="0" i="0" u="none" strike="noStrike" kern="1200" dirty="0">
                <a:solidFill>
                  <a:schemeClr val="tx1"/>
                </a:solidFill>
                <a:effectLst/>
                <a:latin typeface="+mn-lt"/>
                <a:ea typeface="+mn-ea"/>
                <a:cs typeface="+mn-cs"/>
              </a:rPr>
              <a:t>are things that a child may encounter on a daily basis in an immediate surrounding.</a:t>
            </a:r>
          </a:p>
          <a:p>
            <a:r>
              <a:rPr lang="en-GB" sz="1200" b="0" i="0" u="none" strike="noStrike" kern="1200" dirty="0">
                <a:solidFill>
                  <a:schemeClr val="tx1"/>
                </a:solidFill>
                <a:effectLst/>
                <a:latin typeface="+mn-lt"/>
                <a:ea typeface="+mn-ea"/>
                <a:cs typeface="+mn-cs"/>
              </a:rPr>
              <a:t>Moreover, a child’s biological and </a:t>
            </a:r>
            <a:r>
              <a:rPr lang="en-GB" sz="1200" b="0" i="0" u="none" strike="noStrike" kern="1200" dirty="0">
                <a:solidFill>
                  <a:schemeClr val="tx1"/>
                </a:solidFill>
                <a:effectLst/>
                <a:latin typeface="+mn-lt"/>
                <a:ea typeface="+mn-ea"/>
                <a:cs typeface="+mn-cs"/>
                <a:hlinkClick r:id="rId3"/>
              </a:rPr>
              <a:t>socially influenced</a:t>
            </a:r>
            <a:r>
              <a:rPr lang="en-GB" sz="1200" b="0" i="0" u="none" strike="noStrike" kern="1200" dirty="0">
                <a:solidFill>
                  <a:schemeClr val="tx1"/>
                </a:solidFill>
                <a:effectLst/>
                <a:latin typeface="+mn-lt"/>
                <a:ea typeface="+mn-ea"/>
                <a:cs typeface="+mn-cs"/>
              </a:rPr>
              <a:t> characteristics like habits, temperaments, physical characteristics and capabilities influence the child’s behaviour and also the people who are around the child.</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u="none" strike="noStrike"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5DE5ED7C-BDEC-D342-9D11-A1E312DFE001}" type="slidenum">
              <a:rPr lang="en-US" smtClean="0"/>
              <a:t>6</a:t>
            </a:fld>
            <a:endParaRPr lang="en-US"/>
          </a:p>
        </p:txBody>
      </p:sp>
    </p:spTree>
    <p:extLst>
      <p:ext uri="{BB962C8B-B14F-4D97-AF65-F5344CB8AC3E}">
        <p14:creationId xmlns:p14="http://schemas.microsoft.com/office/powerpoint/2010/main" val="8717609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DE5ED7C-BDEC-D342-9D11-A1E312DFE001}" type="slidenum">
              <a:rPr lang="en-US" smtClean="0"/>
              <a:t>12</a:t>
            </a:fld>
            <a:endParaRPr lang="en-US"/>
          </a:p>
        </p:txBody>
      </p:sp>
    </p:spTree>
    <p:extLst>
      <p:ext uri="{BB962C8B-B14F-4D97-AF65-F5344CB8AC3E}">
        <p14:creationId xmlns:p14="http://schemas.microsoft.com/office/powerpoint/2010/main" val="42486258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Bronfennbrenner</a:t>
            </a:r>
            <a:r>
              <a:rPr lang="en-GB" dirty="0"/>
              <a:t> (and Evans)</a:t>
            </a:r>
            <a:r>
              <a:rPr lang="en-GB" baseline="0" dirty="0"/>
              <a:t> later revised elements of the theory to include time – </a:t>
            </a:r>
          </a:p>
          <a:p>
            <a:r>
              <a:rPr lang="en-GB" baseline="0" dirty="0"/>
              <a:t>As pointed out by </a:t>
            </a:r>
            <a:r>
              <a:rPr lang="en-GB" b="1" baseline="0" dirty="0" err="1"/>
              <a:t>Ashiabi</a:t>
            </a:r>
            <a:r>
              <a:rPr lang="en-GB" b="1" baseline="0" dirty="0"/>
              <a:t> and </a:t>
            </a:r>
            <a:r>
              <a:rPr lang="en-GB" b="1" baseline="0" dirty="0" err="1"/>
              <a:t>and</a:t>
            </a:r>
            <a:r>
              <a:rPr lang="en-GB" b="1" baseline="0" dirty="0"/>
              <a:t> O’Neil (2015) </a:t>
            </a:r>
            <a:r>
              <a:rPr lang="en-GB" baseline="0" dirty="0"/>
              <a:t>‘more concern was given’ to related concepts including time in later versions. </a:t>
            </a:r>
          </a:p>
          <a:p>
            <a:endParaRPr lang="en-GB" baseline="0" dirty="0"/>
          </a:p>
          <a:p>
            <a:r>
              <a:rPr lang="en-GB" b="1" baseline="0" dirty="0"/>
              <a:t>Christensen J. (2016)</a:t>
            </a:r>
            <a:r>
              <a:rPr lang="en-GB" baseline="0" dirty="0"/>
              <a:t> includes the point on an ‘entrepreneurial’ ex-macro layer provided by the individual – Malmo University Sweden.</a:t>
            </a:r>
          </a:p>
          <a:p>
            <a:endParaRPr lang="en-GB"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23</a:t>
            </a:fld>
            <a:endParaRPr lang="en-US"/>
          </a:p>
        </p:txBody>
      </p:sp>
    </p:spTree>
    <p:extLst>
      <p:ext uri="{BB962C8B-B14F-4D97-AF65-F5344CB8AC3E}">
        <p14:creationId xmlns:p14="http://schemas.microsoft.com/office/powerpoint/2010/main" val="15656206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Bronfenbrenner (and Evans)</a:t>
            </a:r>
            <a:r>
              <a:rPr lang="en-GB" baseline="0" dirty="0"/>
              <a:t> later revised elements of the theory to include time – </a:t>
            </a:r>
          </a:p>
          <a:p>
            <a:r>
              <a:rPr lang="en-GB" baseline="0" dirty="0"/>
              <a:t>As pointed out by </a:t>
            </a:r>
            <a:r>
              <a:rPr lang="en-GB" b="1" baseline="0" dirty="0" err="1"/>
              <a:t>Ashiabi</a:t>
            </a:r>
            <a:r>
              <a:rPr lang="en-GB" b="1" baseline="0" dirty="0"/>
              <a:t> and O’Neil (2015) </a:t>
            </a:r>
            <a:r>
              <a:rPr lang="en-GB" baseline="0" dirty="0"/>
              <a:t>‘more concern was given’ to related concepts including time in later versions. </a:t>
            </a:r>
          </a:p>
          <a:p>
            <a:endParaRPr lang="en-GB" baseline="0" dirty="0"/>
          </a:p>
          <a:p>
            <a:r>
              <a:rPr lang="en-GB" b="1" baseline="0" dirty="0"/>
              <a:t>Christensen J. (2016)</a:t>
            </a:r>
            <a:r>
              <a:rPr lang="en-GB" baseline="0" dirty="0"/>
              <a:t> includes the point on an ‘entrepreneurial’ ex-macro layer provided by the individual – Malmo University Sweden.</a:t>
            </a:r>
          </a:p>
          <a:p>
            <a:endParaRPr lang="en-GB" baseline="0" dirty="0"/>
          </a:p>
          <a:p>
            <a:r>
              <a:rPr lang="en-GB" baseline="0" dirty="0"/>
              <a:t>Worth mentioning that the chronosystem theory also relates to events of great import to young people in their development, and that the timing of the event can have a different impact – think covid for EYFS, compared to a year 6 to year 7 transition compared to GCSEs</a:t>
            </a:r>
          </a:p>
          <a:p>
            <a:endParaRPr lang="en-GB" baseline="0" dirty="0"/>
          </a:p>
          <a:p>
            <a:endParaRPr lang="en-GB" baseline="0" dirty="0"/>
          </a:p>
          <a:p>
            <a:endParaRPr lang="en-GB"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24</a:t>
            </a:fld>
            <a:endParaRPr lang="en-US"/>
          </a:p>
        </p:txBody>
      </p:sp>
    </p:spTree>
    <p:extLst>
      <p:ext uri="{BB962C8B-B14F-4D97-AF65-F5344CB8AC3E}">
        <p14:creationId xmlns:p14="http://schemas.microsoft.com/office/powerpoint/2010/main" val="2774299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Bronfenbrenner (and Evans)</a:t>
            </a:r>
            <a:r>
              <a:rPr lang="en-GB" baseline="0" dirty="0"/>
              <a:t> later revised elements of the theory to include time – </a:t>
            </a:r>
          </a:p>
          <a:p>
            <a:r>
              <a:rPr lang="en-GB" baseline="0" dirty="0"/>
              <a:t>As pointed out by </a:t>
            </a:r>
            <a:r>
              <a:rPr lang="en-GB" b="1" baseline="0" dirty="0" err="1"/>
              <a:t>Ashiabi</a:t>
            </a:r>
            <a:r>
              <a:rPr lang="en-GB" b="1" baseline="0" dirty="0"/>
              <a:t> and O’Neil (2015) </a:t>
            </a:r>
            <a:r>
              <a:rPr lang="en-GB" baseline="0" dirty="0"/>
              <a:t>‘more concern was given’ to related concepts including time in later versions. </a:t>
            </a:r>
          </a:p>
          <a:p>
            <a:endParaRPr lang="en-GB" baseline="0" dirty="0"/>
          </a:p>
          <a:p>
            <a:r>
              <a:rPr lang="en-GB" b="1" baseline="0" dirty="0"/>
              <a:t>Christensen J. (2016)</a:t>
            </a:r>
            <a:r>
              <a:rPr lang="en-GB" baseline="0" dirty="0"/>
              <a:t> includes the point on an ‘entrepreneurial’ ex-macro layer provided by the individual – Malmo University Sweden.</a:t>
            </a:r>
          </a:p>
          <a:p>
            <a:endParaRPr lang="en-GB" baseline="0" dirty="0"/>
          </a:p>
          <a:p>
            <a:r>
              <a:rPr lang="en-GB" baseline="0" dirty="0"/>
              <a:t>Worth mentioning that the chronosystem theory also relates to events of great import to young people in their development, and that the timing of the event can have a different impact – think covid for EYFS, compared to a year 6 to year 7 transition compared to GCSEs</a:t>
            </a:r>
          </a:p>
          <a:p>
            <a:endParaRPr lang="en-GB" baseline="0" dirty="0"/>
          </a:p>
          <a:p>
            <a:endParaRPr lang="en-GB" baseline="0" dirty="0"/>
          </a:p>
          <a:p>
            <a:endParaRPr lang="en-GB"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25</a:t>
            </a:fld>
            <a:endParaRPr lang="en-US"/>
          </a:p>
        </p:txBody>
      </p:sp>
    </p:spTree>
    <p:extLst>
      <p:ext uri="{BB962C8B-B14F-4D97-AF65-F5344CB8AC3E}">
        <p14:creationId xmlns:p14="http://schemas.microsoft.com/office/powerpoint/2010/main" val="24636733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68C8073-CAD2-48BF-B8DB-FCAF7D6ED014}" type="slidenum">
              <a:rPr lang="en-US" smtClean="0"/>
              <a:pPr/>
              <a:t>28</a:t>
            </a:fld>
            <a:endParaRPr lang="en-US"/>
          </a:p>
        </p:txBody>
      </p:sp>
    </p:spTree>
    <p:extLst>
      <p:ext uri="{BB962C8B-B14F-4D97-AF65-F5344CB8AC3E}">
        <p14:creationId xmlns:p14="http://schemas.microsoft.com/office/powerpoint/2010/main" val="26550490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2A6655-C52D-E53A-02EA-86E53BC06ACD}"/>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E25168D7-2198-4732-4DCF-F28D32B5020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23FDCCAD-15C1-F979-2A77-C7BF84867A00}"/>
              </a:ext>
            </a:extLst>
          </p:cNvPr>
          <p:cNvSpPr>
            <a:spLocks noGrp="1"/>
          </p:cNvSpPr>
          <p:nvPr>
            <p:ph type="dt" sz="half" idx="10"/>
          </p:nvPr>
        </p:nvSpPr>
        <p:spPr/>
        <p:txBody>
          <a:bodyPr/>
          <a:lstStyle/>
          <a:p>
            <a:fld id="{66F54B01-7818-D34A-B972-592564AD0980}" type="datetimeFigureOut">
              <a:rPr lang="en-US" smtClean="0"/>
              <a:t>10/2/22</a:t>
            </a:fld>
            <a:endParaRPr lang="en-US"/>
          </a:p>
        </p:txBody>
      </p:sp>
      <p:sp>
        <p:nvSpPr>
          <p:cNvPr id="5" name="Footer Placeholder 4">
            <a:extLst>
              <a:ext uri="{FF2B5EF4-FFF2-40B4-BE49-F238E27FC236}">
                <a16:creationId xmlns:a16="http://schemas.microsoft.com/office/drawing/2014/main" id="{619B9851-6057-3115-DEF4-6408E0E1818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47EDAE5-1CCC-D80F-0B57-B8FD06E3A238}"/>
              </a:ext>
            </a:extLst>
          </p:cNvPr>
          <p:cNvSpPr>
            <a:spLocks noGrp="1"/>
          </p:cNvSpPr>
          <p:nvPr>
            <p:ph type="sldNum" sz="quarter" idx="12"/>
          </p:nvPr>
        </p:nvSpPr>
        <p:spPr/>
        <p:txBody>
          <a:bodyPr/>
          <a:lstStyle/>
          <a:p>
            <a:fld id="{FF7D82D3-F23C-5E41-A6D6-6BE177D1846D}" type="slidenum">
              <a:rPr lang="en-US" smtClean="0"/>
              <a:t>‹#›</a:t>
            </a:fld>
            <a:endParaRPr lang="en-US"/>
          </a:p>
        </p:txBody>
      </p:sp>
    </p:spTree>
    <p:extLst>
      <p:ext uri="{BB962C8B-B14F-4D97-AF65-F5344CB8AC3E}">
        <p14:creationId xmlns:p14="http://schemas.microsoft.com/office/powerpoint/2010/main" val="2517039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50DC24-9F17-F111-A25E-A8A75CB1A1BF}"/>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A67B510-1B78-F6EA-734E-45CECB06C924}"/>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A6FE515-D1C7-66F1-0AA0-31CFD1AC9B75}"/>
              </a:ext>
            </a:extLst>
          </p:cNvPr>
          <p:cNvSpPr>
            <a:spLocks noGrp="1"/>
          </p:cNvSpPr>
          <p:nvPr>
            <p:ph type="dt" sz="half" idx="10"/>
          </p:nvPr>
        </p:nvSpPr>
        <p:spPr/>
        <p:txBody>
          <a:bodyPr/>
          <a:lstStyle/>
          <a:p>
            <a:fld id="{66F54B01-7818-D34A-B972-592564AD0980}" type="datetimeFigureOut">
              <a:rPr lang="en-US" smtClean="0"/>
              <a:t>10/2/22</a:t>
            </a:fld>
            <a:endParaRPr lang="en-US"/>
          </a:p>
        </p:txBody>
      </p:sp>
      <p:sp>
        <p:nvSpPr>
          <p:cNvPr id="5" name="Footer Placeholder 4">
            <a:extLst>
              <a:ext uri="{FF2B5EF4-FFF2-40B4-BE49-F238E27FC236}">
                <a16:creationId xmlns:a16="http://schemas.microsoft.com/office/drawing/2014/main" id="{0523154E-7D1F-3092-D0F6-81ABDC5A5B1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69796B8-56B6-447E-E021-92D8F4D823BC}"/>
              </a:ext>
            </a:extLst>
          </p:cNvPr>
          <p:cNvSpPr>
            <a:spLocks noGrp="1"/>
          </p:cNvSpPr>
          <p:nvPr>
            <p:ph type="sldNum" sz="quarter" idx="12"/>
          </p:nvPr>
        </p:nvSpPr>
        <p:spPr/>
        <p:txBody>
          <a:bodyPr/>
          <a:lstStyle/>
          <a:p>
            <a:fld id="{FF7D82D3-F23C-5E41-A6D6-6BE177D1846D}" type="slidenum">
              <a:rPr lang="en-US" smtClean="0"/>
              <a:t>‹#›</a:t>
            </a:fld>
            <a:endParaRPr lang="en-US"/>
          </a:p>
        </p:txBody>
      </p:sp>
    </p:spTree>
    <p:extLst>
      <p:ext uri="{BB962C8B-B14F-4D97-AF65-F5344CB8AC3E}">
        <p14:creationId xmlns:p14="http://schemas.microsoft.com/office/powerpoint/2010/main" val="13848998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C7EF8D-52DF-9CD6-E11B-A5FC274892D9}"/>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A06DE26A-2F1A-49DB-C80F-F20E3C52AD9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2AEC677F-7A32-C32D-B56A-C8E56C296C55}"/>
              </a:ext>
            </a:extLst>
          </p:cNvPr>
          <p:cNvSpPr>
            <a:spLocks noGrp="1"/>
          </p:cNvSpPr>
          <p:nvPr>
            <p:ph type="dt" sz="half" idx="10"/>
          </p:nvPr>
        </p:nvSpPr>
        <p:spPr/>
        <p:txBody>
          <a:bodyPr/>
          <a:lstStyle/>
          <a:p>
            <a:fld id="{66F54B01-7818-D34A-B972-592564AD0980}" type="datetimeFigureOut">
              <a:rPr lang="en-US" smtClean="0"/>
              <a:t>10/2/22</a:t>
            </a:fld>
            <a:endParaRPr lang="en-US"/>
          </a:p>
        </p:txBody>
      </p:sp>
      <p:sp>
        <p:nvSpPr>
          <p:cNvPr id="5" name="Footer Placeholder 4">
            <a:extLst>
              <a:ext uri="{FF2B5EF4-FFF2-40B4-BE49-F238E27FC236}">
                <a16:creationId xmlns:a16="http://schemas.microsoft.com/office/drawing/2014/main" id="{A3DBCBC1-8261-1D61-6D5A-AF5C3B98418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7ACA26-588D-D87F-8CAC-8A59C613A72D}"/>
              </a:ext>
            </a:extLst>
          </p:cNvPr>
          <p:cNvSpPr>
            <a:spLocks noGrp="1"/>
          </p:cNvSpPr>
          <p:nvPr>
            <p:ph type="sldNum" sz="quarter" idx="12"/>
          </p:nvPr>
        </p:nvSpPr>
        <p:spPr/>
        <p:txBody>
          <a:bodyPr/>
          <a:lstStyle/>
          <a:p>
            <a:fld id="{FF7D82D3-F23C-5E41-A6D6-6BE177D1846D}" type="slidenum">
              <a:rPr lang="en-US" smtClean="0"/>
              <a:t>‹#›</a:t>
            </a:fld>
            <a:endParaRPr lang="en-US"/>
          </a:p>
        </p:txBody>
      </p:sp>
    </p:spTree>
    <p:extLst>
      <p:ext uri="{BB962C8B-B14F-4D97-AF65-F5344CB8AC3E}">
        <p14:creationId xmlns:p14="http://schemas.microsoft.com/office/powerpoint/2010/main" val="42047923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644216-7A7D-66FD-2B42-94CE135BA77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A41E4E6-9090-31B6-035A-ABB0920A65DC}"/>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58CA81DF-5F98-C9B9-D897-4868945D9B9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600AEDBF-7ED7-15DD-E93D-765CBFC04E2F}"/>
              </a:ext>
            </a:extLst>
          </p:cNvPr>
          <p:cNvSpPr>
            <a:spLocks noGrp="1"/>
          </p:cNvSpPr>
          <p:nvPr>
            <p:ph type="dt" sz="half" idx="10"/>
          </p:nvPr>
        </p:nvSpPr>
        <p:spPr/>
        <p:txBody>
          <a:bodyPr/>
          <a:lstStyle/>
          <a:p>
            <a:fld id="{66F54B01-7818-D34A-B972-592564AD0980}" type="datetimeFigureOut">
              <a:rPr lang="en-US" smtClean="0"/>
              <a:t>10/2/22</a:t>
            </a:fld>
            <a:endParaRPr lang="en-US"/>
          </a:p>
        </p:txBody>
      </p:sp>
      <p:sp>
        <p:nvSpPr>
          <p:cNvPr id="6" name="Footer Placeholder 5">
            <a:extLst>
              <a:ext uri="{FF2B5EF4-FFF2-40B4-BE49-F238E27FC236}">
                <a16:creationId xmlns:a16="http://schemas.microsoft.com/office/drawing/2014/main" id="{D1052562-AC05-C44D-F95A-189E29AAC27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519A1ED-7963-52C7-71EE-4268C2A963F2}"/>
              </a:ext>
            </a:extLst>
          </p:cNvPr>
          <p:cNvSpPr>
            <a:spLocks noGrp="1"/>
          </p:cNvSpPr>
          <p:nvPr>
            <p:ph type="sldNum" sz="quarter" idx="12"/>
          </p:nvPr>
        </p:nvSpPr>
        <p:spPr/>
        <p:txBody>
          <a:bodyPr/>
          <a:lstStyle/>
          <a:p>
            <a:fld id="{FF7D82D3-F23C-5E41-A6D6-6BE177D1846D}" type="slidenum">
              <a:rPr lang="en-US" smtClean="0"/>
              <a:t>‹#›</a:t>
            </a:fld>
            <a:endParaRPr lang="en-US"/>
          </a:p>
        </p:txBody>
      </p:sp>
    </p:spTree>
    <p:extLst>
      <p:ext uri="{BB962C8B-B14F-4D97-AF65-F5344CB8AC3E}">
        <p14:creationId xmlns:p14="http://schemas.microsoft.com/office/powerpoint/2010/main" val="23699144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8F5F3-0454-5C51-75DA-7DAACD527685}"/>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865D67B4-0523-39C6-1185-806252D4E74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F451B339-99A4-604F-4FFD-D46E7EF4CD31}"/>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599AA879-AD50-7D71-CFA6-273ACD6A10C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7BE57C4-1DF1-6966-A402-23D121504ECE}"/>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7385AC93-A1BE-F78C-317D-300836C353B1}"/>
              </a:ext>
            </a:extLst>
          </p:cNvPr>
          <p:cNvSpPr>
            <a:spLocks noGrp="1"/>
          </p:cNvSpPr>
          <p:nvPr>
            <p:ph type="dt" sz="half" idx="10"/>
          </p:nvPr>
        </p:nvSpPr>
        <p:spPr/>
        <p:txBody>
          <a:bodyPr/>
          <a:lstStyle/>
          <a:p>
            <a:fld id="{66F54B01-7818-D34A-B972-592564AD0980}" type="datetimeFigureOut">
              <a:rPr lang="en-US" smtClean="0"/>
              <a:t>10/2/22</a:t>
            </a:fld>
            <a:endParaRPr lang="en-US"/>
          </a:p>
        </p:txBody>
      </p:sp>
      <p:sp>
        <p:nvSpPr>
          <p:cNvPr id="8" name="Footer Placeholder 7">
            <a:extLst>
              <a:ext uri="{FF2B5EF4-FFF2-40B4-BE49-F238E27FC236}">
                <a16:creationId xmlns:a16="http://schemas.microsoft.com/office/drawing/2014/main" id="{482C73E7-F997-E9B6-56C8-E0BA7AE1375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B7B0D7C-157B-0E0D-C19D-809B3F2A2863}"/>
              </a:ext>
            </a:extLst>
          </p:cNvPr>
          <p:cNvSpPr>
            <a:spLocks noGrp="1"/>
          </p:cNvSpPr>
          <p:nvPr>
            <p:ph type="sldNum" sz="quarter" idx="12"/>
          </p:nvPr>
        </p:nvSpPr>
        <p:spPr/>
        <p:txBody>
          <a:bodyPr/>
          <a:lstStyle/>
          <a:p>
            <a:fld id="{FF7D82D3-F23C-5E41-A6D6-6BE177D1846D}" type="slidenum">
              <a:rPr lang="en-US" smtClean="0"/>
              <a:t>‹#›</a:t>
            </a:fld>
            <a:endParaRPr lang="en-US"/>
          </a:p>
        </p:txBody>
      </p:sp>
    </p:spTree>
    <p:extLst>
      <p:ext uri="{BB962C8B-B14F-4D97-AF65-F5344CB8AC3E}">
        <p14:creationId xmlns:p14="http://schemas.microsoft.com/office/powerpoint/2010/main" val="15367189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840E37-3746-033C-7FBC-D1D51B47B81D}"/>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2B8053C8-3741-EFA9-FC23-C46EC66ED1EE}"/>
              </a:ext>
            </a:extLst>
          </p:cNvPr>
          <p:cNvSpPr>
            <a:spLocks noGrp="1"/>
          </p:cNvSpPr>
          <p:nvPr>
            <p:ph type="dt" sz="half" idx="10"/>
          </p:nvPr>
        </p:nvSpPr>
        <p:spPr/>
        <p:txBody>
          <a:bodyPr/>
          <a:lstStyle/>
          <a:p>
            <a:fld id="{66F54B01-7818-D34A-B972-592564AD0980}" type="datetimeFigureOut">
              <a:rPr lang="en-US" smtClean="0"/>
              <a:t>10/2/22</a:t>
            </a:fld>
            <a:endParaRPr lang="en-US"/>
          </a:p>
        </p:txBody>
      </p:sp>
      <p:sp>
        <p:nvSpPr>
          <p:cNvPr id="4" name="Footer Placeholder 3">
            <a:extLst>
              <a:ext uri="{FF2B5EF4-FFF2-40B4-BE49-F238E27FC236}">
                <a16:creationId xmlns:a16="http://schemas.microsoft.com/office/drawing/2014/main" id="{8076ABD4-75FB-EFB8-1E01-F3E55547DC9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528C2E5-FDA4-DE90-8362-98234E84E7E6}"/>
              </a:ext>
            </a:extLst>
          </p:cNvPr>
          <p:cNvSpPr>
            <a:spLocks noGrp="1"/>
          </p:cNvSpPr>
          <p:nvPr>
            <p:ph type="sldNum" sz="quarter" idx="12"/>
          </p:nvPr>
        </p:nvSpPr>
        <p:spPr/>
        <p:txBody>
          <a:bodyPr/>
          <a:lstStyle/>
          <a:p>
            <a:fld id="{FF7D82D3-F23C-5E41-A6D6-6BE177D1846D}" type="slidenum">
              <a:rPr lang="en-US" smtClean="0"/>
              <a:t>‹#›</a:t>
            </a:fld>
            <a:endParaRPr lang="en-US"/>
          </a:p>
        </p:txBody>
      </p:sp>
    </p:spTree>
    <p:extLst>
      <p:ext uri="{BB962C8B-B14F-4D97-AF65-F5344CB8AC3E}">
        <p14:creationId xmlns:p14="http://schemas.microsoft.com/office/powerpoint/2010/main" val="41326301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56DF315-625F-EDDD-AC91-99FEB2C8BA93}"/>
              </a:ext>
            </a:extLst>
          </p:cNvPr>
          <p:cNvSpPr>
            <a:spLocks noGrp="1"/>
          </p:cNvSpPr>
          <p:nvPr>
            <p:ph type="dt" sz="half" idx="10"/>
          </p:nvPr>
        </p:nvSpPr>
        <p:spPr/>
        <p:txBody>
          <a:bodyPr/>
          <a:lstStyle/>
          <a:p>
            <a:fld id="{66F54B01-7818-D34A-B972-592564AD0980}" type="datetimeFigureOut">
              <a:rPr lang="en-US" smtClean="0"/>
              <a:t>10/2/22</a:t>
            </a:fld>
            <a:endParaRPr lang="en-US"/>
          </a:p>
        </p:txBody>
      </p:sp>
      <p:sp>
        <p:nvSpPr>
          <p:cNvPr id="3" name="Footer Placeholder 2">
            <a:extLst>
              <a:ext uri="{FF2B5EF4-FFF2-40B4-BE49-F238E27FC236}">
                <a16:creationId xmlns:a16="http://schemas.microsoft.com/office/drawing/2014/main" id="{7E824AA8-90C7-B952-089F-4B863F6092E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E9CFD03-9B17-E4F5-3D93-C93C4ADFD6CA}"/>
              </a:ext>
            </a:extLst>
          </p:cNvPr>
          <p:cNvSpPr>
            <a:spLocks noGrp="1"/>
          </p:cNvSpPr>
          <p:nvPr>
            <p:ph type="sldNum" sz="quarter" idx="12"/>
          </p:nvPr>
        </p:nvSpPr>
        <p:spPr/>
        <p:txBody>
          <a:bodyPr/>
          <a:lstStyle/>
          <a:p>
            <a:fld id="{FF7D82D3-F23C-5E41-A6D6-6BE177D1846D}" type="slidenum">
              <a:rPr lang="en-US" smtClean="0"/>
              <a:t>‹#›</a:t>
            </a:fld>
            <a:endParaRPr lang="en-US"/>
          </a:p>
        </p:txBody>
      </p:sp>
    </p:spTree>
    <p:extLst>
      <p:ext uri="{BB962C8B-B14F-4D97-AF65-F5344CB8AC3E}">
        <p14:creationId xmlns:p14="http://schemas.microsoft.com/office/powerpoint/2010/main" val="10593304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7712EE-FD81-2C98-886E-84D0D3DFB15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C6B8EDB4-FD53-55D1-6EAE-4A14D6CF4ED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23D1952F-E586-3DCD-42FD-0BEAE14632C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7954409-FB5E-833E-4AFB-58678B237D7B}"/>
              </a:ext>
            </a:extLst>
          </p:cNvPr>
          <p:cNvSpPr>
            <a:spLocks noGrp="1"/>
          </p:cNvSpPr>
          <p:nvPr>
            <p:ph type="dt" sz="half" idx="10"/>
          </p:nvPr>
        </p:nvSpPr>
        <p:spPr/>
        <p:txBody>
          <a:bodyPr/>
          <a:lstStyle/>
          <a:p>
            <a:fld id="{66F54B01-7818-D34A-B972-592564AD0980}" type="datetimeFigureOut">
              <a:rPr lang="en-US" smtClean="0"/>
              <a:t>10/2/22</a:t>
            </a:fld>
            <a:endParaRPr lang="en-US"/>
          </a:p>
        </p:txBody>
      </p:sp>
      <p:sp>
        <p:nvSpPr>
          <p:cNvPr id="6" name="Footer Placeholder 5">
            <a:extLst>
              <a:ext uri="{FF2B5EF4-FFF2-40B4-BE49-F238E27FC236}">
                <a16:creationId xmlns:a16="http://schemas.microsoft.com/office/drawing/2014/main" id="{25421683-9F1E-CBB6-6F1D-36E90209A7D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55BE60B-3652-BF5A-DE50-720A2F0E6D48}"/>
              </a:ext>
            </a:extLst>
          </p:cNvPr>
          <p:cNvSpPr>
            <a:spLocks noGrp="1"/>
          </p:cNvSpPr>
          <p:nvPr>
            <p:ph type="sldNum" sz="quarter" idx="12"/>
          </p:nvPr>
        </p:nvSpPr>
        <p:spPr/>
        <p:txBody>
          <a:bodyPr/>
          <a:lstStyle/>
          <a:p>
            <a:fld id="{FF7D82D3-F23C-5E41-A6D6-6BE177D1846D}" type="slidenum">
              <a:rPr lang="en-US" smtClean="0"/>
              <a:t>‹#›</a:t>
            </a:fld>
            <a:endParaRPr lang="en-US"/>
          </a:p>
        </p:txBody>
      </p:sp>
    </p:spTree>
    <p:extLst>
      <p:ext uri="{BB962C8B-B14F-4D97-AF65-F5344CB8AC3E}">
        <p14:creationId xmlns:p14="http://schemas.microsoft.com/office/powerpoint/2010/main" val="22223100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AEBF02-CBF7-020E-033C-69D4DDC4ED9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69C25080-04EC-AB8C-D63C-54409DD160B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3D8568F-3178-3949-57B6-A28EFB3BAE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A3898EE-6768-D0CA-5A7C-9BDB4D8BF197}"/>
              </a:ext>
            </a:extLst>
          </p:cNvPr>
          <p:cNvSpPr>
            <a:spLocks noGrp="1"/>
          </p:cNvSpPr>
          <p:nvPr>
            <p:ph type="dt" sz="half" idx="10"/>
          </p:nvPr>
        </p:nvSpPr>
        <p:spPr/>
        <p:txBody>
          <a:bodyPr/>
          <a:lstStyle/>
          <a:p>
            <a:fld id="{66F54B01-7818-D34A-B972-592564AD0980}" type="datetimeFigureOut">
              <a:rPr lang="en-US" smtClean="0"/>
              <a:t>10/2/22</a:t>
            </a:fld>
            <a:endParaRPr lang="en-US"/>
          </a:p>
        </p:txBody>
      </p:sp>
      <p:sp>
        <p:nvSpPr>
          <p:cNvPr id="6" name="Footer Placeholder 5">
            <a:extLst>
              <a:ext uri="{FF2B5EF4-FFF2-40B4-BE49-F238E27FC236}">
                <a16:creationId xmlns:a16="http://schemas.microsoft.com/office/drawing/2014/main" id="{E88597AD-F860-7A47-21DD-F02278E0DCD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23F9C5C-7F1C-5C69-C8A2-341066ACA53B}"/>
              </a:ext>
            </a:extLst>
          </p:cNvPr>
          <p:cNvSpPr>
            <a:spLocks noGrp="1"/>
          </p:cNvSpPr>
          <p:nvPr>
            <p:ph type="sldNum" sz="quarter" idx="12"/>
          </p:nvPr>
        </p:nvSpPr>
        <p:spPr/>
        <p:txBody>
          <a:bodyPr/>
          <a:lstStyle/>
          <a:p>
            <a:fld id="{FF7D82D3-F23C-5E41-A6D6-6BE177D1846D}" type="slidenum">
              <a:rPr lang="en-US" smtClean="0"/>
              <a:t>‹#›</a:t>
            </a:fld>
            <a:endParaRPr lang="en-US"/>
          </a:p>
        </p:txBody>
      </p:sp>
    </p:spTree>
    <p:extLst>
      <p:ext uri="{BB962C8B-B14F-4D97-AF65-F5344CB8AC3E}">
        <p14:creationId xmlns:p14="http://schemas.microsoft.com/office/powerpoint/2010/main" val="10200601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2FA211-569C-51A1-C936-FC2D8855CA54}"/>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EEA6CF8-5B55-9085-A03C-59851E927206}"/>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1A3AC22-B374-4FA4-6394-E1A2CB42CA40}"/>
              </a:ext>
            </a:extLst>
          </p:cNvPr>
          <p:cNvSpPr>
            <a:spLocks noGrp="1"/>
          </p:cNvSpPr>
          <p:nvPr>
            <p:ph type="dt" sz="half" idx="10"/>
          </p:nvPr>
        </p:nvSpPr>
        <p:spPr/>
        <p:txBody>
          <a:bodyPr/>
          <a:lstStyle/>
          <a:p>
            <a:fld id="{66F54B01-7818-D34A-B972-592564AD0980}" type="datetimeFigureOut">
              <a:rPr lang="en-US" smtClean="0"/>
              <a:t>10/2/22</a:t>
            </a:fld>
            <a:endParaRPr lang="en-US"/>
          </a:p>
        </p:txBody>
      </p:sp>
      <p:sp>
        <p:nvSpPr>
          <p:cNvPr id="5" name="Footer Placeholder 4">
            <a:extLst>
              <a:ext uri="{FF2B5EF4-FFF2-40B4-BE49-F238E27FC236}">
                <a16:creationId xmlns:a16="http://schemas.microsoft.com/office/drawing/2014/main" id="{96E0A9DB-86C6-732F-CF8C-62AE1AEEA95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431D86D-553D-C7B6-A4D8-187EBE5C0E51}"/>
              </a:ext>
            </a:extLst>
          </p:cNvPr>
          <p:cNvSpPr>
            <a:spLocks noGrp="1"/>
          </p:cNvSpPr>
          <p:nvPr>
            <p:ph type="sldNum" sz="quarter" idx="12"/>
          </p:nvPr>
        </p:nvSpPr>
        <p:spPr/>
        <p:txBody>
          <a:bodyPr/>
          <a:lstStyle/>
          <a:p>
            <a:fld id="{FF7D82D3-F23C-5E41-A6D6-6BE177D1846D}" type="slidenum">
              <a:rPr lang="en-US" smtClean="0"/>
              <a:t>‹#›</a:t>
            </a:fld>
            <a:endParaRPr lang="en-US"/>
          </a:p>
        </p:txBody>
      </p:sp>
    </p:spTree>
    <p:extLst>
      <p:ext uri="{BB962C8B-B14F-4D97-AF65-F5344CB8AC3E}">
        <p14:creationId xmlns:p14="http://schemas.microsoft.com/office/powerpoint/2010/main" val="1982667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764F8CB-4653-1C69-7D87-7DA7C8040B7D}"/>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FF9FD0E-AFAF-A175-7CC2-CB3F96EFAE24}"/>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93CA764-27CA-266E-0BF3-B9D443CBBE4E}"/>
              </a:ext>
            </a:extLst>
          </p:cNvPr>
          <p:cNvSpPr>
            <a:spLocks noGrp="1"/>
          </p:cNvSpPr>
          <p:nvPr>
            <p:ph type="dt" sz="half" idx="10"/>
          </p:nvPr>
        </p:nvSpPr>
        <p:spPr/>
        <p:txBody>
          <a:bodyPr/>
          <a:lstStyle/>
          <a:p>
            <a:fld id="{66F54B01-7818-D34A-B972-592564AD0980}" type="datetimeFigureOut">
              <a:rPr lang="en-US" smtClean="0"/>
              <a:t>10/2/22</a:t>
            </a:fld>
            <a:endParaRPr lang="en-US"/>
          </a:p>
        </p:txBody>
      </p:sp>
      <p:sp>
        <p:nvSpPr>
          <p:cNvPr id="5" name="Footer Placeholder 4">
            <a:extLst>
              <a:ext uri="{FF2B5EF4-FFF2-40B4-BE49-F238E27FC236}">
                <a16:creationId xmlns:a16="http://schemas.microsoft.com/office/drawing/2014/main" id="{21CBF3A7-44B5-7573-0B7D-34330036313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C7577AF-A64B-1E34-3B3E-E793B3AEE4EB}"/>
              </a:ext>
            </a:extLst>
          </p:cNvPr>
          <p:cNvSpPr>
            <a:spLocks noGrp="1"/>
          </p:cNvSpPr>
          <p:nvPr>
            <p:ph type="sldNum" sz="quarter" idx="12"/>
          </p:nvPr>
        </p:nvSpPr>
        <p:spPr/>
        <p:txBody>
          <a:bodyPr/>
          <a:lstStyle/>
          <a:p>
            <a:fld id="{FF7D82D3-F23C-5E41-A6D6-6BE177D1846D}" type="slidenum">
              <a:rPr lang="en-US" smtClean="0"/>
              <a:t>‹#›</a:t>
            </a:fld>
            <a:endParaRPr lang="en-US"/>
          </a:p>
        </p:txBody>
      </p:sp>
    </p:spTree>
    <p:extLst>
      <p:ext uri="{BB962C8B-B14F-4D97-AF65-F5344CB8AC3E}">
        <p14:creationId xmlns:p14="http://schemas.microsoft.com/office/powerpoint/2010/main" val="24947750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785103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D2739CB-0562-6AC6-33D2-A096FAF0534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6CF7CA4-B528-E902-5D77-3D885899643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E0F58BF-4D4E-30D2-0296-B98B4D503B8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6F54B01-7818-D34A-B972-592564AD0980}" type="datetimeFigureOut">
              <a:rPr lang="en-US" smtClean="0"/>
              <a:t>10/2/22</a:t>
            </a:fld>
            <a:endParaRPr lang="en-US"/>
          </a:p>
        </p:txBody>
      </p:sp>
      <p:sp>
        <p:nvSpPr>
          <p:cNvPr id="5" name="Footer Placeholder 4">
            <a:extLst>
              <a:ext uri="{FF2B5EF4-FFF2-40B4-BE49-F238E27FC236}">
                <a16:creationId xmlns:a16="http://schemas.microsoft.com/office/drawing/2014/main" id="{479AFBDC-7E53-13D3-689D-8DC3A2BD51C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54F313D-E52B-5C19-8E81-0CFC24885AD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7D82D3-F23C-5E41-A6D6-6BE177D1846D}" type="slidenum">
              <a:rPr lang="en-US" smtClean="0"/>
              <a:t>‹#›</a:t>
            </a:fld>
            <a:endParaRPr lang="en-US"/>
          </a:p>
        </p:txBody>
      </p:sp>
    </p:spTree>
    <p:extLst>
      <p:ext uri="{BB962C8B-B14F-4D97-AF65-F5344CB8AC3E}">
        <p14:creationId xmlns:p14="http://schemas.microsoft.com/office/powerpoint/2010/main" val="4496594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www.youtube.com/watch?v=WjOowWxOXCg" TargetMode="Externa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7.xml"/><Relationship Id="rId1" Type="http://schemas.openxmlformats.org/officeDocument/2006/relationships/video" Target="https://www.youtube.com/embed/P0M-CnL9FBc?feature=oembed" TargetMode="External"/><Relationship Id="rId6" Type="http://schemas.openxmlformats.org/officeDocument/2006/relationships/hyperlink" Target="https://www.youtube.com/watch?v=rFeOYlxJbmw" TargetMode="External"/><Relationship Id="rId5" Type="http://schemas.openxmlformats.org/officeDocument/2006/relationships/image" Target="../media/image15.jpeg"/><Relationship Id="rId4" Type="http://schemas.openxmlformats.org/officeDocument/2006/relationships/hyperlink" Target="file:///C:/Users/m.bowen/OneDrive%20-%20University%20of%20Wales%20Trinity%20Saint%20David/Desktop/Dogfennau%20pwysig/deddf-llesiant-cenedlaethaur-dyfodol-cymru-2015-hanfodion-2021.pdf" TargetMode="Externa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066B683-A729-9041-AE89-3178BCB787DE}"/>
              </a:ext>
            </a:extLst>
          </p:cNvPr>
          <p:cNvSpPr txBox="1"/>
          <p:nvPr/>
        </p:nvSpPr>
        <p:spPr>
          <a:xfrm>
            <a:off x="2418417" y="367316"/>
            <a:ext cx="7458709" cy="2862322"/>
          </a:xfrm>
          <a:prstGeom prst="rect">
            <a:avLst/>
          </a:prstGeom>
          <a:noFill/>
        </p:spPr>
        <p:txBody>
          <a:bodyPr wrap="none" rtlCol="0">
            <a:spAutoFit/>
          </a:bodyPr>
          <a:lstStyle/>
          <a:p>
            <a:pPr algn="ctr"/>
            <a:r>
              <a:rPr lang="en-GB" sz="6000" dirty="0">
                <a:solidFill>
                  <a:schemeClr val="bg1"/>
                </a:solidFill>
                <a:latin typeface="American Typewriter" panose="02090604020004020304" pitchFamily="18" charset="77"/>
              </a:rPr>
              <a:t>ECAD4007</a:t>
            </a:r>
          </a:p>
          <a:p>
            <a:pPr algn="ctr"/>
            <a:r>
              <a:rPr lang="en-GB" sz="6000" dirty="0">
                <a:solidFill>
                  <a:schemeClr val="bg1"/>
                </a:solidFill>
                <a:latin typeface="American Typewriter" panose="02090604020004020304" pitchFamily="18" charset="77"/>
              </a:rPr>
              <a:t>Who am I teaching?</a:t>
            </a:r>
            <a:br>
              <a:rPr lang="en-GB" sz="6000" dirty="0">
                <a:solidFill>
                  <a:schemeClr val="bg1"/>
                </a:solidFill>
                <a:latin typeface="American Typewriter" panose="02090604020004020304" pitchFamily="18" charset="77"/>
              </a:rPr>
            </a:br>
            <a:endParaRPr lang="en-US" sz="6000" dirty="0">
              <a:solidFill>
                <a:schemeClr val="bg1"/>
              </a:solidFill>
              <a:latin typeface="American Typewriter" panose="02090604020004020304" pitchFamily="18" charset="77"/>
            </a:endParaRPr>
          </a:p>
        </p:txBody>
      </p:sp>
      <p:sp>
        <p:nvSpPr>
          <p:cNvPr id="3" name="TextBox 2">
            <a:extLst>
              <a:ext uri="{FF2B5EF4-FFF2-40B4-BE49-F238E27FC236}">
                <a16:creationId xmlns:a16="http://schemas.microsoft.com/office/drawing/2014/main" id="{073566AF-150B-EF48-9F17-976745988151}"/>
              </a:ext>
            </a:extLst>
          </p:cNvPr>
          <p:cNvSpPr txBox="1"/>
          <p:nvPr/>
        </p:nvSpPr>
        <p:spPr>
          <a:xfrm>
            <a:off x="784792" y="4253368"/>
            <a:ext cx="10725958" cy="1323439"/>
          </a:xfrm>
          <a:prstGeom prst="rect">
            <a:avLst/>
          </a:prstGeom>
          <a:noFill/>
        </p:spPr>
        <p:txBody>
          <a:bodyPr wrap="square" rtlCol="0">
            <a:spAutoFit/>
          </a:bodyPr>
          <a:lstStyle/>
          <a:p>
            <a:pPr algn="ctr"/>
            <a:r>
              <a:rPr lang="en-GB" sz="4000" dirty="0">
                <a:solidFill>
                  <a:schemeClr val="bg1"/>
                </a:solidFill>
                <a:latin typeface="American Typewriter" panose="02090604020004020304" pitchFamily="18" charset="77"/>
              </a:rPr>
              <a:t>Exploring the influence of the environment on the individual learner</a:t>
            </a:r>
            <a:endParaRPr lang="en-US" sz="4000" dirty="0"/>
          </a:p>
        </p:txBody>
      </p:sp>
    </p:spTree>
    <p:extLst>
      <p:ext uri="{BB962C8B-B14F-4D97-AF65-F5344CB8AC3E}">
        <p14:creationId xmlns:p14="http://schemas.microsoft.com/office/powerpoint/2010/main" val="37749078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234462" y="669532"/>
            <a:ext cx="11957538" cy="5608176"/>
          </a:xfrm>
        </p:spPr>
        <p:txBody>
          <a:bodyPr>
            <a:normAutofit/>
          </a:bodyPr>
          <a:lstStyle/>
          <a:p>
            <a:pPr marL="0" indent="0">
              <a:buNone/>
            </a:pPr>
            <a:r>
              <a:rPr lang="en-GB" sz="4000" dirty="0">
                <a:latin typeface="American Typewriter" panose="02090604020004020304" pitchFamily="18" charset="77"/>
              </a:rPr>
              <a:t>Human development is a cultural process.  As a biological species, humans are defined in terms of our cultural participation. We are prepared by both our cultural and biological heritage to use language and other tools and to learn from each other.</a:t>
            </a:r>
          </a:p>
          <a:p>
            <a:pPr marL="0" indent="0">
              <a:buNone/>
            </a:pPr>
            <a:r>
              <a:rPr lang="en-GB" sz="4000" dirty="0">
                <a:latin typeface="American Typewriter" panose="02090604020004020304" pitchFamily="18" charset="77"/>
              </a:rPr>
              <a:t>								</a:t>
            </a:r>
          </a:p>
          <a:p>
            <a:pPr marL="0" indent="0">
              <a:buNone/>
            </a:pPr>
            <a:r>
              <a:rPr lang="en-GB" sz="4000" dirty="0">
                <a:latin typeface="American Typewriter" panose="02090604020004020304" pitchFamily="18" charset="77"/>
              </a:rPr>
              <a:t>Barbara Rogoff  (2003:03)</a:t>
            </a:r>
          </a:p>
        </p:txBody>
      </p:sp>
    </p:spTree>
    <p:extLst>
      <p:ext uri="{BB962C8B-B14F-4D97-AF65-F5344CB8AC3E}">
        <p14:creationId xmlns:p14="http://schemas.microsoft.com/office/powerpoint/2010/main" val="12900380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Llun 6">
            <a:extLst>
              <a:ext uri="{FF2B5EF4-FFF2-40B4-BE49-F238E27FC236}">
                <a16:creationId xmlns:a16="http://schemas.microsoft.com/office/drawing/2014/main" id="{DEF5EEAB-07BE-C147-AC21-999B6E24FFB0}"/>
              </a:ext>
            </a:extLst>
          </p:cNvPr>
          <p:cNvPicPr>
            <a:picLocks noChangeAspect="1"/>
          </p:cNvPicPr>
          <p:nvPr/>
        </p:nvPicPr>
        <p:blipFill rotWithShape="1">
          <a:blip r:embed="rId2"/>
          <a:srcRect l="49314" t="31841" r="13700" b="32637"/>
          <a:stretch/>
        </p:blipFill>
        <p:spPr>
          <a:xfrm>
            <a:off x="0" y="-715411"/>
            <a:ext cx="12192000" cy="7806308"/>
          </a:xfrm>
          <a:prstGeom prst="rect">
            <a:avLst/>
          </a:prstGeom>
        </p:spPr>
      </p:pic>
    </p:spTree>
    <p:extLst>
      <p:ext uri="{BB962C8B-B14F-4D97-AF65-F5344CB8AC3E}">
        <p14:creationId xmlns:p14="http://schemas.microsoft.com/office/powerpoint/2010/main" val="35683827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Llun 6">
            <a:extLst>
              <a:ext uri="{FF2B5EF4-FFF2-40B4-BE49-F238E27FC236}">
                <a16:creationId xmlns:a16="http://schemas.microsoft.com/office/drawing/2014/main" id="{84627807-7E81-4443-B151-215F89A3F6CC}"/>
              </a:ext>
            </a:extLst>
          </p:cNvPr>
          <p:cNvPicPr>
            <a:picLocks noChangeAspect="1"/>
          </p:cNvPicPr>
          <p:nvPr/>
        </p:nvPicPr>
        <p:blipFill rotWithShape="1">
          <a:blip r:embed="rId3"/>
          <a:srcRect l="36777" t="30577" r="1863" b="46896"/>
          <a:stretch/>
        </p:blipFill>
        <p:spPr>
          <a:xfrm>
            <a:off x="503031" y="545124"/>
            <a:ext cx="11370101" cy="3305908"/>
          </a:xfrm>
          <a:prstGeom prst="rect">
            <a:avLst/>
          </a:prstGeom>
        </p:spPr>
      </p:pic>
      <p:sp>
        <p:nvSpPr>
          <p:cNvPr id="4" name="Rectangle 3">
            <a:extLst>
              <a:ext uri="{FF2B5EF4-FFF2-40B4-BE49-F238E27FC236}">
                <a16:creationId xmlns:a16="http://schemas.microsoft.com/office/drawing/2014/main" id="{8AE3CAA1-6321-7D4F-AF25-5AF49DA12B51}"/>
              </a:ext>
            </a:extLst>
          </p:cNvPr>
          <p:cNvSpPr/>
          <p:nvPr/>
        </p:nvSpPr>
        <p:spPr>
          <a:xfrm>
            <a:off x="289486" y="4000473"/>
            <a:ext cx="6120202" cy="584775"/>
          </a:xfrm>
          <a:prstGeom prst="rect">
            <a:avLst/>
          </a:prstGeom>
        </p:spPr>
        <p:txBody>
          <a:bodyPr wrap="none">
            <a:spAutoFit/>
          </a:bodyPr>
          <a:lstStyle/>
          <a:p>
            <a:r>
              <a:rPr lang="en-US" sz="3200" dirty="0"/>
              <a:t>Professor Sir Al </a:t>
            </a:r>
            <a:r>
              <a:rPr lang="en-US" sz="3200" dirty="0" err="1"/>
              <a:t>Aynsley</a:t>
            </a:r>
            <a:r>
              <a:rPr lang="en-US" sz="3200" dirty="0"/>
              <a:t>-Green 2017</a:t>
            </a:r>
          </a:p>
        </p:txBody>
      </p:sp>
      <p:pic>
        <p:nvPicPr>
          <p:cNvPr id="6" name="Picture 5">
            <a:extLst>
              <a:ext uri="{FF2B5EF4-FFF2-40B4-BE49-F238E27FC236}">
                <a16:creationId xmlns:a16="http://schemas.microsoft.com/office/drawing/2014/main" id="{F41876E1-95BC-474E-8089-9B9B3388C6B2}"/>
              </a:ext>
            </a:extLst>
          </p:cNvPr>
          <p:cNvPicPr>
            <a:picLocks noChangeAspect="1"/>
          </p:cNvPicPr>
          <p:nvPr/>
        </p:nvPicPr>
        <p:blipFill>
          <a:blip r:embed="rId4"/>
          <a:stretch>
            <a:fillRect/>
          </a:stretch>
        </p:blipFill>
        <p:spPr>
          <a:xfrm>
            <a:off x="8932985" y="3598985"/>
            <a:ext cx="3259015" cy="3259015"/>
          </a:xfrm>
          <a:prstGeom prst="rect">
            <a:avLst/>
          </a:prstGeom>
        </p:spPr>
      </p:pic>
    </p:spTree>
    <p:extLst>
      <p:ext uri="{BB962C8B-B14F-4D97-AF65-F5344CB8AC3E}">
        <p14:creationId xmlns:p14="http://schemas.microsoft.com/office/powerpoint/2010/main" val="34555732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78016" y="-155605"/>
            <a:ext cx="6265984" cy="1325563"/>
          </a:xfrm>
        </p:spPr>
        <p:txBody>
          <a:bodyPr>
            <a:noAutofit/>
          </a:bodyPr>
          <a:lstStyle/>
          <a:p>
            <a:r>
              <a:rPr lang="en-GB" sz="3600" dirty="0">
                <a:latin typeface="American Typewriter" panose="02090604020004020304" pitchFamily="18" charset="77"/>
              </a:rPr>
              <a:t>The team around the child</a:t>
            </a:r>
          </a:p>
        </p:txBody>
      </p:sp>
      <p:sp>
        <p:nvSpPr>
          <p:cNvPr id="4" name="object 4"/>
          <p:cNvSpPr>
            <a:spLocks noGrp="1"/>
          </p:cNvSpPr>
          <p:nvPr>
            <p:ph idx="1"/>
          </p:nvPr>
        </p:nvSpPr>
        <p:spPr>
          <a:xfrm>
            <a:off x="2878016" y="1035335"/>
            <a:ext cx="6075048" cy="3780692"/>
          </a:xfrm>
          <a:prstGeom prst="rect">
            <a:avLst/>
          </a:prstGeom>
          <a:blipFill>
            <a:blip r:embed="rId3" cstate="print"/>
            <a:stretch>
              <a:fillRect/>
            </a:stretch>
          </a:blipFill>
        </p:spPr>
        <p:txBody>
          <a:bodyPr vert="horz" wrap="square" lIns="0" tIns="0" rIns="0" bIns="0" rtlCol="0">
            <a:normAutofit/>
          </a:bodyPr>
          <a:lstStyle/>
          <a:p>
            <a:endParaRPr lang="en-GB" dirty="0"/>
          </a:p>
        </p:txBody>
      </p:sp>
      <p:sp>
        <p:nvSpPr>
          <p:cNvPr id="3" name="Rectangle 2">
            <a:extLst>
              <a:ext uri="{FF2B5EF4-FFF2-40B4-BE49-F238E27FC236}">
                <a16:creationId xmlns:a16="http://schemas.microsoft.com/office/drawing/2014/main" id="{A78C08BB-264E-DB43-9FA0-8B344BA13BB7}"/>
              </a:ext>
            </a:extLst>
          </p:cNvPr>
          <p:cNvSpPr/>
          <p:nvPr/>
        </p:nvSpPr>
        <p:spPr>
          <a:xfrm>
            <a:off x="226142" y="4816027"/>
            <a:ext cx="11569731" cy="1815882"/>
          </a:xfrm>
          <a:prstGeom prst="rect">
            <a:avLst/>
          </a:prstGeom>
        </p:spPr>
        <p:txBody>
          <a:bodyPr wrap="square">
            <a:spAutoFit/>
          </a:bodyPr>
          <a:lstStyle/>
          <a:p>
            <a:r>
              <a:rPr lang="en-GB" sz="2800" dirty="0">
                <a:latin typeface="American Typewriter" panose="02090604020004020304" pitchFamily="18" charset="77"/>
              </a:rPr>
              <a:t>Create a diagram of the team / people and the world surrounding the child.  Group and categorise the various influences. </a:t>
            </a:r>
          </a:p>
          <a:p>
            <a:endParaRPr lang="en-GB" sz="2800" dirty="0">
              <a:latin typeface="American Typewriter" panose="02090604020004020304" pitchFamily="18" charset="77"/>
            </a:endParaRPr>
          </a:p>
          <a:p>
            <a:r>
              <a:rPr lang="en-GB" sz="2800" dirty="0">
                <a:latin typeface="American Typewriter" panose="02090604020004020304" pitchFamily="18" charset="77"/>
              </a:rPr>
              <a:t>Which influences might be the greatest?</a:t>
            </a:r>
          </a:p>
        </p:txBody>
      </p:sp>
    </p:spTree>
    <p:extLst>
      <p:ext uri="{BB962C8B-B14F-4D97-AF65-F5344CB8AC3E}">
        <p14:creationId xmlns:p14="http://schemas.microsoft.com/office/powerpoint/2010/main" val="12293247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A54EBE7-43AA-8D4E-955E-5A1325C6D64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978676"/>
            <a:ext cx="6031523" cy="5879323"/>
          </a:xfrm>
          <a:prstGeom prst="rect">
            <a:avLst/>
          </a:prstGeom>
        </p:spPr>
      </p:pic>
      <p:sp>
        <p:nvSpPr>
          <p:cNvPr id="3" name="Rectangle 2">
            <a:extLst>
              <a:ext uri="{FF2B5EF4-FFF2-40B4-BE49-F238E27FC236}">
                <a16:creationId xmlns:a16="http://schemas.microsoft.com/office/drawing/2014/main" id="{58A16C36-C958-6444-A85D-483D53A40FE5}"/>
              </a:ext>
            </a:extLst>
          </p:cNvPr>
          <p:cNvSpPr/>
          <p:nvPr/>
        </p:nvSpPr>
        <p:spPr>
          <a:xfrm>
            <a:off x="351692" y="221361"/>
            <a:ext cx="11517923" cy="1569660"/>
          </a:xfrm>
          <a:prstGeom prst="rect">
            <a:avLst/>
          </a:prstGeom>
        </p:spPr>
        <p:txBody>
          <a:bodyPr wrap="square">
            <a:spAutoFit/>
          </a:bodyPr>
          <a:lstStyle/>
          <a:p>
            <a:pPr algn="ctr"/>
            <a:r>
              <a:rPr lang="en-GB" sz="4800" dirty="0"/>
              <a:t>Bronfenbrenner’s Ecological Systems Theory (1979)</a:t>
            </a:r>
            <a:endParaRPr lang="en-US" sz="4800" dirty="0"/>
          </a:p>
        </p:txBody>
      </p:sp>
      <p:sp>
        <p:nvSpPr>
          <p:cNvPr id="5" name="Rectangle 4">
            <a:extLst>
              <a:ext uri="{FF2B5EF4-FFF2-40B4-BE49-F238E27FC236}">
                <a16:creationId xmlns:a16="http://schemas.microsoft.com/office/drawing/2014/main" id="{7903BA32-49E2-1041-96A1-D86D61C55000}"/>
              </a:ext>
            </a:extLst>
          </p:cNvPr>
          <p:cNvSpPr/>
          <p:nvPr/>
        </p:nvSpPr>
        <p:spPr>
          <a:xfrm>
            <a:off x="6265983" y="2026477"/>
            <a:ext cx="5603631" cy="4154984"/>
          </a:xfrm>
          <a:prstGeom prst="rect">
            <a:avLst/>
          </a:prstGeom>
        </p:spPr>
        <p:txBody>
          <a:bodyPr wrap="square">
            <a:spAutoFit/>
          </a:bodyPr>
          <a:lstStyle/>
          <a:p>
            <a:r>
              <a:rPr lang="en-GB" sz="2400" dirty="0"/>
              <a:t>The interaction between factors in the child’s maturing biology, their immediate family/community environment, and the societal landscape fuels and steers development.</a:t>
            </a:r>
          </a:p>
          <a:p>
            <a:endParaRPr lang="en-GB" sz="2400" dirty="0"/>
          </a:p>
          <a:p>
            <a:r>
              <a:rPr lang="en-GB" sz="2400" dirty="0"/>
              <a:t>To study a child’s development then, we must look not only at the child and their immediate environment, but also at the interaction of the larger environment as well</a:t>
            </a:r>
            <a:endParaRPr lang="en-US" sz="2400" dirty="0"/>
          </a:p>
        </p:txBody>
      </p:sp>
    </p:spTree>
    <p:extLst>
      <p:ext uri="{BB962C8B-B14F-4D97-AF65-F5344CB8AC3E}">
        <p14:creationId xmlns:p14="http://schemas.microsoft.com/office/powerpoint/2010/main" val="12988467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A54EBE7-43AA-8D4E-955E-5A1325C6D6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78676"/>
            <a:ext cx="6031523" cy="5879323"/>
          </a:xfrm>
          <a:prstGeom prst="rect">
            <a:avLst/>
          </a:prstGeom>
        </p:spPr>
      </p:pic>
      <p:sp>
        <p:nvSpPr>
          <p:cNvPr id="3" name="Rectangle 2">
            <a:extLst>
              <a:ext uri="{FF2B5EF4-FFF2-40B4-BE49-F238E27FC236}">
                <a16:creationId xmlns:a16="http://schemas.microsoft.com/office/drawing/2014/main" id="{58A16C36-C958-6444-A85D-483D53A40FE5}"/>
              </a:ext>
            </a:extLst>
          </p:cNvPr>
          <p:cNvSpPr/>
          <p:nvPr/>
        </p:nvSpPr>
        <p:spPr>
          <a:xfrm>
            <a:off x="351692" y="0"/>
            <a:ext cx="11517923" cy="1569660"/>
          </a:xfrm>
          <a:prstGeom prst="rect">
            <a:avLst/>
          </a:prstGeom>
        </p:spPr>
        <p:txBody>
          <a:bodyPr wrap="square">
            <a:spAutoFit/>
          </a:bodyPr>
          <a:lstStyle/>
          <a:p>
            <a:pPr algn="ctr"/>
            <a:r>
              <a:rPr lang="en-GB" sz="4800" dirty="0"/>
              <a:t>Bronfenbrenner’s Ecological Systems Theory (1979)</a:t>
            </a:r>
            <a:endParaRPr lang="en-US" sz="4800" dirty="0"/>
          </a:p>
        </p:txBody>
      </p:sp>
      <p:sp>
        <p:nvSpPr>
          <p:cNvPr id="6" name="Rectangle 5">
            <a:extLst>
              <a:ext uri="{FF2B5EF4-FFF2-40B4-BE49-F238E27FC236}">
                <a16:creationId xmlns:a16="http://schemas.microsoft.com/office/drawing/2014/main" id="{CA59FC1D-8F1C-A743-A088-66AD813390DD}"/>
              </a:ext>
            </a:extLst>
          </p:cNvPr>
          <p:cNvSpPr/>
          <p:nvPr/>
        </p:nvSpPr>
        <p:spPr>
          <a:xfrm>
            <a:off x="6240779" y="1791021"/>
            <a:ext cx="5628836" cy="2554545"/>
          </a:xfrm>
          <a:prstGeom prst="rect">
            <a:avLst/>
          </a:prstGeom>
        </p:spPr>
        <p:txBody>
          <a:bodyPr wrap="square">
            <a:spAutoFit/>
          </a:bodyPr>
          <a:lstStyle/>
          <a:p>
            <a:pPr fontAlgn="base"/>
            <a:r>
              <a:rPr lang="en-GB" sz="3200" dirty="0">
                <a:solidFill>
                  <a:srgbClr val="3A3A3A"/>
                </a:solidFill>
              </a:rPr>
              <a:t>The closer a circle or level is to the child, the greater is the degree of immediate influence it has on the development of the individual. </a:t>
            </a:r>
          </a:p>
        </p:txBody>
      </p:sp>
      <p:sp>
        <p:nvSpPr>
          <p:cNvPr id="4" name="Rectangle 3">
            <a:extLst>
              <a:ext uri="{FF2B5EF4-FFF2-40B4-BE49-F238E27FC236}">
                <a16:creationId xmlns:a16="http://schemas.microsoft.com/office/drawing/2014/main" id="{C294FCDF-323B-6C4E-8029-0E7F028BAF37}"/>
              </a:ext>
            </a:extLst>
          </p:cNvPr>
          <p:cNvSpPr/>
          <p:nvPr/>
        </p:nvSpPr>
        <p:spPr>
          <a:xfrm>
            <a:off x="6240779" y="4741356"/>
            <a:ext cx="5917224" cy="1569660"/>
          </a:xfrm>
          <a:prstGeom prst="rect">
            <a:avLst/>
          </a:prstGeom>
        </p:spPr>
        <p:txBody>
          <a:bodyPr wrap="square">
            <a:spAutoFit/>
          </a:bodyPr>
          <a:lstStyle/>
          <a:p>
            <a:r>
              <a:rPr lang="en-GB" sz="3200" dirty="0"/>
              <a:t>Changes or conflict in any one layer will ripple throughout other layers.</a:t>
            </a:r>
            <a:endParaRPr lang="en-US" sz="3200" dirty="0"/>
          </a:p>
        </p:txBody>
      </p:sp>
    </p:spTree>
    <p:extLst>
      <p:ext uri="{BB962C8B-B14F-4D97-AF65-F5344CB8AC3E}">
        <p14:creationId xmlns:p14="http://schemas.microsoft.com/office/powerpoint/2010/main" val="6022355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A54EBE7-43AA-8D4E-955E-5A1325C6D64B}"/>
              </a:ext>
            </a:extLst>
          </p:cNvPr>
          <p:cNvPicPr>
            <a:picLocks noChangeAspect="1"/>
          </p:cNvPicPr>
          <p:nvPr/>
        </p:nvPicPr>
        <p:blipFill rotWithShape="1">
          <a:blip r:embed="rId2">
            <a:extLst>
              <a:ext uri="{28A0092B-C50C-407E-A947-70E740481C1C}">
                <a14:useLocalDpi xmlns:a14="http://schemas.microsoft.com/office/drawing/2010/main" val="0"/>
              </a:ext>
            </a:extLst>
          </a:blip>
          <a:srcRect l="30288" t="29303" r="28597" b="29647"/>
          <a:stretch/>
        </p:blipFill>
        <p:spPr>
          <a:xfrm>
            <a:off x="949569" y="1422432"/>
            <a:ext cx="3868615" cy="3765029"/>
          </a:xfrm>
          <a:prstGeom prst="rect">
            <a:avLst/>
          </a:prstGeom>
        </p:spPr>
      </p:pic>
      <p:sp>
        <p:nvSpPr>
          <p:cNvPr id="5" name="Rectangle 4">
            <a:extLst>
              <a:ext uri="{FF2B5EF4-FFF2-40B4-BE49-F238E27FC236}">
                <a16:creationId xmlns:a16="http://schemas.microsoft.com/office/drawing/2014/main" id="{D2B7925C-F4F5-FF49-9319-BAD5C8A94549}"/>
              </a:ext>
            </a:extLst>
          </p:cNvPr>
          <p:cNvSpPr/>
          <p:nvPr/>
        </p:nvSpPr>
        <p:spPr>
          <a:xfrm>
            <a:off x="5580185" y="1042788"/>
            <a:ext cx="6096000" cy="4524315"/>
          </a:xfrm>
          <a:prstGeom prst="rect">
            <a:avLst/>
          </a:prstGeom>
        </p:spPr>
        <p:txBody>
          <a:bodyPr>
            <a:spAutoFit/>
          </a:bodyPr>
          <a:lstStyle/>
          <a:p>
            <a:r>
              <a:rPr lang="en-GB" sz="3200" dirty="0"/>
              <a:t>The </a:t>
            </a:r>
            <a:r>
              <a:rPr lang="en-GB" sz="3200" b="1" dirty="0"/>
              <a:t>microsystem </a:t>
            </a:r>
            <a:r>
              <a:rPr lang="en-GB" sz="3200" dirty="0"/>
              <a:t>are aspects that a child may encounter on a daily basis in their immediate surroundings.</a:t>
            </a:r>
          </a:p>
          <a:p>
            <a:endParaRPr lang="en-GB" sz="3200" dirty="0"/>
          </a:p>
          <a:p>
            <a:r>
              <a:rPr lang="en-GB" sz="3200" dirty="0"/>
              <a:t>A child’s socially influenced characteristics like habits, temperaments and capabilities influence the child’s behaviour. </a:t>
            </a:r>
          </a:p>
        </p:txBody>
      </p:sp>
    </p:spTree>
    <p:extLst>
      <p:ext uri="{BB962C8B-B14F-4D97-AF65-F5344CB8AC3E}">
        <p14:creationId xmlns:p14="http://schemas.microsoft.com/office/powerpoint/2010/main" val="27680384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A54EBE7-43AA-8D4E-955E-5A1325C6D64B}"/>
              </a:ext>
            </a:extLst>
          </p:cNvPr>
          <p:cNvPicPr>
            <a:picLocks noChangeAspect="1"/>
          </p:cNvPicPr>
          <p:nvPr/>
        </p:nvPicPr>
        <p:blipFill rotWithShape="1">
          <a:blip r:embed="rId2">
            <a:extLst>
              <a:ext uri="{28A0092B-C50C-407E-A947-70E740481C1C}">
                <a14:useLocalDpi xmlns:a14="http://schemas.microsoft.com/office/drawing/2010/main" val="0"/>
              </a:ext>
            </a:extLst>
          </a:blip>
          <a:srcRect l="30288" t="29303" r="28597" b="29647"/>
          <a:stretch/>
        </p:blipFill>
        <p:spPr>
          <a:xfrm>
            <a:off x="949569" y="1422432"/>
            <a:ext cx="3868615" cy="3765029"/>
          </a:xfrm>
          <a:prstGeom prst="rect">
            <a:avLst/>
          </a:prstGeom>
        </p:spPr>
      </p:pic>
      <p:sp>
        <p:nvSpPr>
          <p:cNvPr id="3" name="Rectangle 2">
            <a:extLst>
              <a:ext uri="{FF2B5EF4-FFF2-40B4-BE49-F238E27FC236}">
                <a16:creationId xmlns:a16="http://schemas.microsoft.com/office/drawing/2014/main" id="{27259C70-F874-9F4A-A502-B060821B0310}"/>
              </a:ext>
            </a:extLst>
          </p:cNvPr>
          <p:cNvSpPr/>
          <p:nvPr/>
        </p:nvSpPr>
        <p:spPr>
          <a:xfrm>
            <a:off x="5703276" y="691261"/>
            <a:ext cx="6096000" cy="5509200"/>
          </a:xfrm>
          <a:prstGeom prst="rect">
            <a:avLst/>
          </a:prstGeom>
        </p:spPr>
        <p:txBody>
          <a:bodyPr>
            <a:spAutoFit/>
          </a:bodyPr>
          <a:lstStyle/>
          <a:p>
            <a:r>
              <a:rPr lang="en-GB" sz="3200" dirty="0">
                <a:solidFill>
                  <a:srgbClr val="333333"/>
                </a:solidFill>
              </a:rPr>
              <a:t>More nurturing and supportive interactions and relationships will likely to foster a better environment for development.</a:t>
            </a:r>
            <a:br>
              <a:rPr lang="en-GB" sz="3200" dirty="0">
                <a:solidFill>
                  <a:srgbClr val="333333"/>
                </a:solidFill>
              </a:rPr>
            </a:br>
            <a:endParaRPr lang="en-GB" sz="3200" dirty="0">
              <a:solidFill>
                <a:srgbClr val="333333"/>
              </a:solidFill>
            </a:endParaRPr>
          </a:p>
          <a:p>
            <a:r>
              <a:rPr lang="en-GB" sz="3200" dirty="0">
                <a:solidFill>
                  <a:srgbClr val="333333"/>
                </a:solidFill>
              </a:rPr>
              <a:t>Bronfenbrenner proposed that many of these interactions are bi-directional: how children react to people in their microsystem will also affect how these people treat the children in return.</a:t>
            </a:r>
            <a:endParaRPr lang="en-GB" sz="3200" b="0" i="0" dirty="0">
              <a:solidFill>
                <a:srgbClr val="333333"/>
              </a:solidFill>
              <a:effectLst/>
            </a:endParaRPr>
          </a:p>
        </p:txBody>
      </p:sp>
    </p:spTree>
    <p:extLst>
      <p:ext uri="{BB962C8B-B14F-4D97-AF65-F5344CB8AC3E}">
        <p14:creationId xmlns:p14="http://schemas.microsoft.com/office/powerpoint/2010/main" val="34191329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A54EBE7-43AA-8D4E-955E-5A1325C6D64B}"/>
              </a:ext>
            </a:extLst>
          </p:cNvPr>
          <p:cNvPicPr>
            <a:picLocks noChangeAspect="1"/>
          </p:cNvPicPr>
          <p:nvPr/>
        </p:nvPicPr>
        <p:blipFill rotWithShape="1">
          <a:blip r:embed="rId2">
            <a:extLst>
              <a:ext uri="{28A0092B-C50C-407E-A947-70E740481C1C}">
                <a14:useLocalDpi xmlns:a14="http://schemas.microsoft.com/office/drawing/2010/main" val="0"/>
              </a:ext>
            </a:extLst>
          </a:blip>
          <a:srcRect l="30288" t="29303" r="28597" b="29647"/>
          <a:stretch/>
        </p:blipFill>
        <p:spPr>
          <a:xfrm>
            <a:off x="967153" y="732742"/>
            <a:ext cx="3868615" cy="3765029"/>
          </a:xfrm>
          <a:prstGeom prst="rect">
            <a:avLst/>
          </a:prstGeom>
        </p:spPr>
      </p:pic>
      <p:sp>
        <p:nvSpPr>
          <p:cNvPr id="3" name="Rectangle 2">
            <a:extLst>
              <a:ext uri="{FF2B5EF4-FFF2-40B4-BE49-F238E27FC236}">
                <a16:creationId xmlns:a16="http://schemas.microsoft.com/office/drawing/2014/main" id="{27259C70-F874-9F4A-A502-B060821B0310}"/>
              </a:ext>
            </a:extLst>
          </p:cNvPr>
          <p:cNvSpPr/>
          <p:nvPr/>
        </p:nvSpPr>
        <p:spPr>
          <a:xfrm>
            <a:off x="5105398" y="732742"/>
            <a:ext cx="6764217" cy="6001643"/>
          </a:xfrm>
          <a:prstGeom prst="rect">
            <a:avLst/>
          </a:prstGeom>
        </p:spPr>
        <p:txBody>
          <a:bodyPr wrap="square">
            <a:spAutoFit/>
          </a:bodyPr>
          <a:lstStyle/>
          <a:p>
            <a:r>
              <a:rPr lang="en-GB" sz="3200" b="0" i="0" dirty="0">
                <a:solidFill>
                  <a:srgbClr val="333333"/>
                </a:solidFill>
                <a:effectLst/>
              </a:rPr>
              <a:t>So now we understand that Ella is not just a passive recipient –she’s an active participant in this ecological model.</a:t>
            </a:r>
            <a:endParaRPr lang="en-GB" sz="3200" dirty="0">
              <a:solidFill>
                <a:srgbClr val="333333"/>
              </a:solidFill>
            </a:endParaRPr>
          </a:p>
          <a:p>
            <a:endParaRPr lang="en-GB" sz="3200" dirty="0">
              <a:solidFill>
                <a:srgbClr val="333333"/>
              </a:solidFill>
            </a:endParaRPr>
          </a:p>
          <a:p>
            <a:r>
              <a:rPr lang="en-GB" sz="3200" dirty="0">
                <a:solidFill>
                  <a:srgbClr val="333333"/>
                </a:solidFill>
              </a:rPr>
              <a:t>The way she responds to family, friends and teachers has an impact. </a:t>
            </a:r>
          </a:p>
          <a:p>
            <a:endParaRPr lang="en-GB" sz="3200" dirty="0">
              <a:solidFill>
                <a:srgbClr val="333333"/>
              </a:solidFill>
            </a:endParaRPr>
          </a:p>
          <a:p>
            <a:r>
              <a:rPr lang="en-GB" sz="3200" dirty="0">
                <a:solidFill>
                  <a:srgbClr val="333333"/>
                </a:solidFill>
              </a:rPr>
              <a:t>Ella’s behaviour influences how others interact with her. Educators and parents for example. </a:t>
            </a:r>
          </a:p>
          <a:p>
            <a:endParaRPr lang="en-GB" sz="3200" b="0" i="0" dirty="0">
              <a:solidFill>
                <a:srgbClr val="333333"/>
              </a:solidFill>
              <a:effectLst/>
            </a:endParaRPr>
          </a:p>
          <a:p>
            <a:endParaRPr lang="en-GB" sz="3200" b="0" i="0" dirty="0">
              <a:solidFill>
                <a:srgbClr val="333333"/>
              </a:solidFill>
              <a:effectLst/>
            </a:endParaRPr>
          </a:p>
        </p:txBody>
      </p:sp>
      <p:pic>
        <p:nvPicPr>
          <p:cNvPr id="4" name="Picture 3">
            <a:extLst>
              <a:ext uri="{FF2B5EF4-FFF2-40B4-BE49-F238E27FC236}">
                <a16:creationId xmlns:a16="http://schemas.microsoft.com/office/drawing/2014/main" id="{35D1041C-C56A-FD44-8C7F-2756467D88EA}"/>
              </a:ext>
            </a:extLst>
          </p:cNvPr>
          <p:cNvPicPr>
            <a:picLocks noChangeAspect="1"/>
          </p:cNvPicPr>
          <p:nvPr/>
        </p:nvPicPr>
        <p:blipFill>
          <a:blip r:embed="rId3"/>
          <a:stretch>
            <a:fillRect/>
          </a:stretch>
        </p:blipFill>
        <p:spPr>
          <a:xfrm>
            <a:off x="10487" y="4589585"/>
            <a:ext cx="1590951" cy="2268415"/>
          </a:xfrm>
          <a:prstGeom prst="rect">
            <a:avLst/>
          </a:prstGeom>
        </p:spPr>
      </p:pic>
      <p:pic>
        <p:nvPicPr>
          <p:cNvPr id="5" name="Picture 4">
            <a:extLst>
              <a:ext uri="{FF2B5EF4-FFF2-40B4-BE49-F238E27FC236}">
                <a16:creationId xmlns:a16="http://schemas.microsoft.com/office/drawing/2014/main" id="{C1F45EB5-21DA-CA43-B4F8-027B3578F6C9}"/>
              </a:ext>
            </a:extLst>
          </p:cNvPr>
          <p:cNvPicPr>
            <a:picLocks noChangeAspect="1"/>
          </p:cNvPicPr>
          <p:nvPr/>
        </p:nvPicPr>
        <p:blipFill>
          <a:blip r:embed="rId4"/>
          <a:stretch>
            <a:fillRect/>
          </a:stretch>
        </p:blipFill>
        <p:spPr>
          <a:xfrm rot="18511166">
            <a:off x="1356708" y="4881838"/>
            <a:ext cx="1332611" cy="727676"/>
          </a:xfrm>
          <a:prstGeom prst="rect">
            <a:avLst/>
          </a:prstGeom>
        </p:spPr>
      </p:pic>
    </p:spTree>
    <p:extLst>
      <p:ext uri="{BB962C8B-B14F-4D97-AF65-F5344CB8AC3E}">
        <p14:creationId xmlns:p14="http://schemas.microsoft.com/office/powerpoint/2010/main" val="38947002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A54EBE7-43AA-8D4E-955E-5A1325C6D64B}"/>
              </a:ext>
            </a:extLst>
          </p:cNvPr>
          <p:cNvPicPr>
            <a:picLocks noChangeAspect="1"/>
          </p:cNvPicPr>
          <p:nvPr/>
        </p:nvPicPr>
        <p:blipFill rotWithShape="1">
          <a:blip r:embed="rId2">
            <a:extLst>
              <a:ext uri="{28A0092B-C50C-407E-A947-70E740481C1C}">
                <a14:useLocalDpi xmlns:a14="http://schemas.microsoft.com/office/drawing/2010/main" val="0"/>
              </a:ext>
            </a:extLst>
          </a:blip>
          <a:srcRect l="30288" t="29303" r="28597" b="29647"/>
          <a:stretch/>
        </p:blipFill>
        <p:spPr>
          <a:xfrm>
            <a:off x="949569" y="1422432"/>
            <a:ext cx="3868615" cy="3765029"/>
          </a:xfrm>
          <a:prstGeom prst="rect">
            <a:avLst/>
          </a:prstGeom>
        </p:spPr>
      </p:pic>
      <p:sp>
        <p:nvSpPr>
          <p:cNvPr id="3" name="Rectangle 2">
            <a:extLst>
              <a:ext uri="{FF2B5EF4-FFF2-40B4-BE49-F238E27FC236}">
                <a16:creationId xmlns:a16="http://schemas.microsoft.com/office/drawing/2014/main" id="{27259C70-F874-9F4A-A502-B060821B0310}"/>
              </a:ext>
            </a:extLst>
          </p:cNvPr>
          <p:cNvSpPr/>
          <p:nvPr/>
        </p:nvSpPr>
        <p:spPr>
          <a:xfrm>
            <a:off x="5257800" y="427492"/>
            <a:ext cx="6541476" cy="6001643"/>
          </a:xfrm>
          <a:prstGeom prst="rect">
            <a:avLst/>
          </a:prstGeom>
        </p:spPr>
        <p:txBody>
          <a:bodyPr wrap="square">
            <a:spAutoFit/>
          </a:bodyPr>
          <a:lstStyle/>
          <a:p>
            <a:r>
              <a:rPr lang="en-GB" sz="3200" dirty="0"/>
              <a:t>One of the most significant findings that </a:t>
            </a:r>
            <a:r>
              <a:rPr lang="en-GB" sz="3200" dirty="0" err="1"/>
              <a:t>Urie</a:t>
            </a:r>
            <a:r>
              <a:rPr lang="en-GB" sz="3200" dirty="0"/>
              <a:t> Bronfenbrenner unearthed in his study of ecological systems is that it is possible for siblings who find themselves in the same ecological system to experience very different environments.</a:t>
            </a:r>
          </a:p>
          <a:p>
            <a:r>
              <a:rPr lang="en-GB" sz="3200" dirty="0"/>
              <a:t>Therefore, given two siblings experiencing the same microsystem, it is not impossible for the development of them to progress in different manners. WHY?</a:t>
            </a:r>
          </a:p>
        </p:txBody>
      </p:sp>
    </p:spTree>
    <p:extLst>
      <p:ext uri="{BB962C8B-B14F-4D97-AF65-F5344CB8AC3E}">
        <p14:creationId xmlns:p14="http://schemas.microsoft.com/office/powerpoint/2010/main" val="2191724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F473BA2-6861-524B-9874-96309587DD0E}"/>
              </a:ext>
            </a:extLst>
          </p:cNvPr>
          <p:cNvPicPr>
            <a:picLocks noChangeAspect="1"/>
          </p:cNvPicPr>
          <p:nvPr/>
        </p:nvPicPr>
        <p:blipFill>
          <a:blip r:embed="rId3"/>
          <a:stretch>
            <a:fillRect/>
          </a:stretch>
        </p:blipFill>
        <p:spPr>
          <a:xfrm>
            <a:off x="327269" y="165273"/>
            <a:ext cx="2855545" cy="3915335"/>
          </a:xfrm>
          <a:prstGeom prst="rect">
            <a:avLst/>
          </a:prstGeom>
        </p:spPr>
      </p:pic>
      <p:pic>
        <p:nvPicPr>
          <p:cNvPr id="7" name="Picture 6">
            <a:extLst>
              <a:ext uri="{FF2B5EF4-FFF2-40B4-BE49-F238E27FC236}">
                <a16:creationId xmlns:a16="http://schemas.microsoft.com/office/drawing/2014/main" id="{E051679B-3D36-9942-91B6-5AF15F1CDEE6}"/>
              </a:ext>
            </a:extLst>
          </p:cNvPr>
          <p:cNvPicPr>
            <a:picLocks noChangeAspect="1"/>
          </p:cNvPicPr>
          <p:nvPr/>
        </p:nvPicPr>
        <p:blipFill>
          <a:blip r:embed="rId4"/>
          <a:stretch>
            <a:fillRect/>
          </a:stretch>
        </p:blipFill>
        <p:spPr>
          <a:xfrm>
            <a:off x="3462216" y="160606"/>
            <a:ext cx="2604476" cy="3920002"/>
          </a:xfrm>
          <a:prstGeom prst="rect">
            <a:avLst/>
          </a:prstGeom>
        </p:spPr>
      </p:pic>
      <p:pic>
        <p:nvPicPr>
          <p:cNvPr id="9" name="Picture 8">
            <a:extLst>
              <a:ext uri="{FF2B5EF4-FFF2-40B4-BE49-F238E27FC236}">
                <a16:creationId xmlns:a16="http://schemas.microsoft.com/office/drawing/2014/main" id="{377640B9-99AA-864D-B91F-47E181F732E2}"/>
              </a:ext>
            </a:extLst>
          </p:cNvPr>
          <p:cNvPicPr>
            <a:picLocks noChangeAspect="1"/>
          </p:cNvPicPr>
          <p:nvPr/>
        </p:nvPicPr>
        <p:blipFill rotWithShape="1">
          <a:blip r:embed="rId5"/>
          <a:srcRect t="10706" b="16564"/>
          <a:stretch/>
        </p:blipFill>
        <p:spPr>
          <a:xfrm>
            <a:off x="6205902" y="160606"/>
            <a:ext cx="5804578" cy="6348047"/>
          </a:xfrm>
          <a:prstGeom prst="rect">
            <a:avLst/>
          </a:prstGeom>
        </p:spPr>
      </p:pic>
      <p:sp>
        <p:nvSpPr>
          <p:cNvPr id="10" name="Rectangle 9">
            <a:extLst>
              <a:ext uri="{FF2B5EF4-FFF2-40B4-BE49-F238E27FC236}">
                <a16:creationId xmlns:a16="http://schemas.microsoft.com/office/drawing/2014/main" id="{19C83755-B022-1240-9D24-47E801282E05}"/>
              </a:ext>
            </a:extLst>
          </p:cNvPr>
          <p:cNvSpPr/>
          <p:nvPr/>
        </p:nvSpPr>
        <p:spPr>
          <a:xfrm>
            <a:off x="327269" y="4604882"/>
            <a:ext cx="5621215" cy="1938992"/>
          </a:xfrm>
          <a:prstGeom prst="rect">
            <a:avLst/>
          </a:prstGeom>
        </p:spPr>
        <p:txBody>
          <a:bodyPr wrap="square">
            <a:spAutoFit/>
          </a:bodyPr>
          <a:lstStyle/>
          <a:p>
            <a:r>
              <a:rPr lang="en-GB" sz="2400" b="1" dirty="0"/>
              <a:t>Attachment theory </a:t>
            </a:r>
            <a:r>
              <a:rPr lang="en-GB" sz="2400" dirty="0"/>
              <a:t>is focused on the relationships and bonds between people, particularly long-term relationships, including those between a caregiver and child. </a:t>
            </a:r>
            <a:endParaRPr lang="cy-GB" sz="2400" dirty="0"/>
          </a:p>
        </p:txBody>
      </p:sp>
      <p:sp>
        <p:nvSpPr>
          <p:cNvPr id="11" name="Rectangle 10">
            <a:extLst>
              <a:ext uri="{FF2B5EF4-FFF2-40B4-BE49-F238E27FC236}">
                <a16:creationId xmlns:a16="http://schemas.microsoft.com/office/drawing/2014/main" id="{EFED1744-ADB2-1249-A4CC-85C2C29EE207}"/>
              </a:ext>
            </a:extLst>
          </p:cNvPr>
          <p:cNvSpPr/>
          <p:nvPr/>
        </p:nvSpPr>
        <p:spPr>
          <a:xfrm>
            <a:off x="1051656" y="4080608"/>
            <a:ext cx="6096000" cy="646331"/>
          </a:xfrm>
          <a:prstGeom prst="rect">
            <a:avLst/>
          </a:prstGeom>
        </p:spPr>
        <p:txBody>
          <a:bodyPr>
            <a:spAutoFit/>
          </a:bodyPr>
          <a:lstStyle/>
          <a:p>
            <a:r>
              <a:rPr lang="cy-GB" b="1" dirty="0"/>
              <a:t>John Bowlby                               Mary Ainsworth</a:t>
            </a:r>
          </a:p>
          <a:p>
            <a:endParaRPr lang="cy-GB" b="1" dirty="0"/>
          </a:p>
        </p:txBody>
      </p:sp>
    </p:spTree>
    <p:extLst>
      <p:ext uri="{BB962C8B-B14F-4D97-AF65-F5344CB8AC3E}">
        <p14:creationId xmlns:p14="http://schemas.microsoft.com/office/powerpoint/2010/main" val="41257671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hlinkClick r:id="rId2"/>
            <a:extLst>
              <a:ext uri="{FF2B5EF4-FFF2-40B4-BE49-F238E27FC236}">
                <a16:creationId xmlns:a16="http://schemas.microsoft.com/office/drawing/2014/main" id="{EA368534-C625-FD45-B24E-1DB2BBFAF14F}"/>
              </a:ext>
            </a:extLst>
          </p:cNvPr>
          <p:cNvPicPr>
            <a:picLocks noChangeAspect="1"/>
          </p:cNvPicPr>
          <p:nvPr/>
        </p:nvPicPr>
        <p:blipFill>
          <a:blip r:embed="rId3"/>
          <a:stretch>
            <a:fillRect/>
          </a:stretch>
        </p:blipFill>
        <p:spPr>
          <a:xfrm>
            <a:off x="1174750" y="438150"/>
            <a:ext cx="9842500" cy="5981700"/>
          </a:xfrm>
          <a:prstGeom prst="rect">
            <a:avLst/>
          </a:prstGeom>
        </p:spPr>
      </p:pic>
    </p:spTree>
    <p:extLst>
      <p:ext uri="{BB962C8B-B14F-4D97-AF65-F5344CB8AC3E}">
        <p14:creationId xmlns:p14="http://schemas.microsoft.com/office/powerpoint/2010/main" val="11048523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D1A7B7F-2B4F-3A4A-A395-6AAC0CFF3C87}"/>
              </a:ext>
            </a:extLst>
          </p:cNvPr>
          <p:cNvPicPr>
            <a:picLocks noChangeAspect="1"/>
          </p:cNvPicPr>
          <p:nvPr/>
        </p:nvPicPr>
        <p:blipFill>
          <a:blip r:embed="rId2"/>
          <a:stretch>
            <a:fillRect/>
          </a:stretch>
        </p:blipFill>
        <p:spPr>
          <a:xfrm>
            <a:off x="0" y="447252"/>
            <a:ext cx="4607169" cy="6569009"/>
          </a:xfrm>
          <a:prstGeom prst="rect">
            <a:avLst/>
          </a:prstGeom>
        </p:spPr>
      </p:pic>
      <p:sp>
        <p:nvSpPr>
          <p:cNvPr id="3" name="TextBox 2">
            <a:extLst>
              <a:ext uri="{FF2B5EF4-FFF2-40B4-BE49-F238E27FC236}">
                <a16:creationId xmlns:a16="http://schemas.microsoft.com/office/drawing/2014/main" id="{F1E3D32F-2E29-194B-BE23-1E907B7C8AAC}"/>
              </a:ext>
            </a:extLst>
          </p:cNvPr>
          <p:cNvSpPr txBox="1"/>
          <p:nvPr/>
        </p:nvSpPr>
        <p:spPr>
          <a:xfrm>
            <a:off x="5310555" y="1863969"/>
            <a:ext cx="5486399" cy="3170099"/>
          </a:xfrm>
          <a:prstGeom prst="rect">
            <a:avLst/>
          </a:prstGeom>
          <a:noFill/>
        </p:spPr>
        <p:txBody>
          <a:bodyPr wrap="square" rtlCol="0">
            <a:spAutoFit/>
          </a:bodyPr>
          <a:lstStyle/>
          <a:p>
            <a:pPr algn="ctr"/>
            <a:r>
              <a:rPr lang="en-US" sz="4000" dirty="0"/>
              <a:t>Take a little time to explore Ella’s profile and discuss possible connections with attachment theory.</a:t>
            </a:r>
          </a:p>
        </p:txBody>
      </p:sp>
    </p:spTree>
    <p:extLst>
      <p:ext uri="{BB962C8B-B14F-4D97-AF65-F5344CB8AC3E}">
        <p14:creationId xmlns:p14="http://schemas.microsoft.com/office/powerpoint/2010/main" val="26335590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4630F69-08A2-804C-AB04-D15947C4683D}"/>
              </a:ext>
            </a:extLst>
          </p:cNvPr>
          <p:cNvPicPr>
            <a:picLocks noChangeAspect="1"/>
          </p:cNvPicPr>
          <p:nvPr/>
        </p:nvPicPr>
        <p:blipFill rotWithShape="1">
          <a:blip r:embed="rId2">
            <a:extLst>
              <a:ext uri="{28A0092B-C50C-407E-A947-70E740481C1C}">
                <a14:useLocalDpi xmlns:a14="http://schemas.microsoft.com/office/drawing/2010/main" val="0"/>
              </a:ext>
            </a:extLst>
          </a:blip>
          <a:srcRect l="21574" t="20442" r="19534" b="20339"/>
          <a:stretch/>
        </p:blipFill>
        <p:spPr>
          <a:xfrm>
            <a:off x="896815" y="1793631"/>
            <a:ext cx="3552093" cy="3481754"/>
          </a:xfrm>
          <a:prstGeom prst="rect">
            <a:avLst/>
          </a:prstGeom>
        </p:spPr>
      </p:pic>
      <p:sp>
        <p:nvSpPr>
          <p:cNvPr id="4" name="Rectangle 3">
            <a:extLst>
              <a:ext uri="{FF2B5EF4-FFF2-40B4-BE49-F238E27FC236}">
                <a16:creationId xmlns:a16="http://schemas.microsoft.com/office/drawing/2014/main" id="{FD6E703A-2425-564C-8AD4-1C4F025081B4}"/>
              </a:ext>
            </a:extLst>
          </p:cNvPr>
          <p:cNvSpPr/>
          <p:nvPr/>
        </p:nvSpPr>
        <p:spPr>
          <a:xfrm>
            <a:off x="4999893" y="874088"/>
            <a:ext cx="7192107" cy="5016758"/>
          </a:xfrm>
          <a:prstGeom prst="rect">
            <a:avLst/>
          </a:prstGeom>
        </p:spPr>
        <p:txBody>
          <a:bodyPr wrap="square">
            <a:spAutoFit/>
          </a:bodyPr>
          <a:lstStyle/>
          <a:p>
            <a:r>
              <a:rPr lang="en-GB" sz="3200" dirty="0"/>
              <a:t>The </a:t>
            </a:r>
            <a:r>
              <a:rPr lang="en-GB" sz="3200" b="1" dirty="0"/>
              <a:t>mesosystem</a:t>
            </a:r>
            <a:r>
              <a:rPr lang="en-GB" sz="3200" dirty="0"/>
              <a:t> refers to the point in which two social </a:t>
            </a:r>
            <a:r>
              <a:rPr lang="en-GB" sz="3200" b="1" dirty="0"/>
              <a:t>microsystems</a:t>
            </a:r>
            <a:r>
              <a:rPr lang="en-GB" sz="3200" dirty="0"/>
              <a:t> merge.</a:t>
            </a:r>
          </a:p>
          <a:p>
            <a:endParaRPr lang="en-GB" sz="3200" dirty="0"/>
          </a:p>
          <a:p>
            <a:r>
              <a:rPr lang="en-GB" sz="3200" dirty="0"/>
              <a:t>One example of a </a:t>
            </a:r>
            <a:r>
              <a:rPr lang="en-GB" sz="3200" b="1" dirty="0"/>
              <a:t>mesosystem</a:t>
            </a:r>
            <a:r>
              <a:rPr lang="en-GB" sz="3200" dirty="0"/>
              <a:t> is the combination of the home and school environments. These intersect and become a </a:t>
            </a:r>
            <a:r>
              <a:rPr lang="en-GB" sz="3200" b="1" dirty="0"/>
              <a:t>mesosystem</a:t>
            </a:r>
            <a:r>
              <a:rPr lang="en-GB" sz="3200" dirty="0"/>
              <a:t> when events, situations, work and friendships cross back and forth between both environments. </a:t>
            </a:r>
          </a:p>
        </p:txBody>
      </p:sp>
    </p:spTree>
    <p:extLst>
      <p:ext uri="{BB962C8B-B14F-4D97-AF65-F5344CB8AC3E}">
        <p14:creationId xmlns:p14="http://schemas.microsoft.com/office/powerpoint/2010/main" val="28185918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059C894-506E-9B46-A576-66AF71AAE05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46286" y="793149"/>
            <a:ext cx="4715580" cy="4835341"/>
          </a:xfrm>
          <a:prstGeom prst="rect">
            <a:avLst/>
          </a:prstGeom>
        </p:spPr>
      </p:pic>
      <p:sp>
        <p:nvSpPr>
          <p:cNvPr id="7" name="TextBox 6">
            <a:extLst>
              <a:ext uri="{FF2B5EF4-FFF2-40B4-BE49-F238E27FC236}">
                <a16:creationId xmlns:a16="http://schemas.microsoft.com/office/drawing/2014/main" id="{117104C2-5566-1141-8CD5-80A6858E89EA}"/>
              </a:ext>
            </a:extLst>
          </p:cNvPr>
          <p:cNvSpPr txBox="1"/>
          <p:nvPr/>
        </p:nvSpPr>
        <p:spPr>
          <a:xfrm>
            <a:off x="7367710" y="6162850"/>
            <a:ext cx="4688823" cy="369332"/>
          </a:xfrm>
          <a:prstGeom prst="rect">
            <a:avLst/>
          </a:prstGeom>
          <a:noFill/>
        </p:spPr>
        <p:txBody>
          <a:bodyPr wrap="square" rtlCol="0">
            <a:spAutoFit/>
          </a:bodyPr>
          <a:lstStyle/>
          <a:p>
            <a:r>
              <a:rPr lang="en-US" dirty="0"/>
              <a:t>0-3yrs – Deprived areas – ensures early learning</a:t>
            </a:r>
          </a:p>
        </p:txBody>
      </p:sp>
    </p:spTree>
    <p:extLst>
      <p:ext uri="{BB962C8B-B14F-4D97-AF65-F5344CB8AC3E}">
        <p14:creationId xmlns:p14="http://schemas.microsoft.com/office/powerpoint/2010/main" val="30173155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3C513CB-BA88-B349-9159-0D7DA84BFD55}"/>
              </a:ext>
            </a:extLst>
          </p:cNvPr>
          <p:cNvSpPr txBox="1"/>
          <p:nvPr/>
        </p:nvSpPr>
        <p:spPr>
          <a:xfrm>
            <a:off x="609602" y="1351254"/>
            <a:ext cx="5740398" cy="3785652"/>
          </a:xfrm>
          <a:prstGeom prst="rect">
            <a:avLst/>
          </a:prstGeom>
          <a:noFill/>
        </p:spPr>
        <p:txBody>
          <a:bodyPr wrap="square" rtlCol="0">
            <a:spAutoFit/>
          </a:bodyPr>
          <a:lstStyle/>
          <a:p>
            <a:pPr algn="ctr"/>
            <a:r>
              <a:rPr lang="en-US" sz="6000" dirty="0"/>
              <a:t>How did your school interact/ engage with the local community?</a:t>
            </a:r>
          </a:p>
        </p:txBody>
      </p:sp>
      <p:pic>
        <p:nvPicPr>
          <p:cNvPr id="3" name="Picture 2">
            <a:extLst>
              <a:ext uri="{FF2B5EF4-FFF2-40B4-BE49-F238E27FC236}">
                <a16:creationId xmlns:a16="http://schemas.microsoft.com/office/drawing/2014/main" id="{BF8CB58D-878C-9D45-8589-74C92FD88C2A}"/>
              </a:ext>
            </a:extLst>
          </p:cNvPr>
          <p:cNvPicPr>
            <a:picLocks noChangeAspect="1"/>
          </p:cNvPicPr>
          <p:nvPr/>
        </p:nvPicPr>
        <p:blipFill rotWithShape="1">
          <a:blip r:embed="rId2">
            <a:extLst>
              <a:ext uri="{28A0092B-C50C-407E-A947-70E740481C1C}">
                <a14:useLocalDpi xmlns:a14="http://schemas.microsoft.com/office/drawing/2010/main" val="0"/>
              </a:ext>
            </a:extLst>
          </a:blip>
          <a:srcRect l="21898" t="20190" b="20622"/>
          <a:stretch/>
        </p:blipFill>
        <p:spPr>
          <a:xfrm>
            <a:off x="7481304" y="-101599"/>
            <a:ext cx="9421391" cy="6959599"/>
          </a:xfrm>
          <a:prstGeom prst="rect">
            <a:avLst/>
          </a:prstGeom>
        </p:spPr>
      </p:pic>
    </p:spTree>
    <p:extLst>
      <p:ext uri="{BB962C8B-B14F-4D97-AF65-F5344CB8AC3E}">
        <p14:creationId xmlns:p14="http://schemas.microsoft.com/office/powerpoint/2010/main" val="1761057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9479BA1-E17B-5C4A-9A07-3E5ECE6D759B}"/>
              </a:ext>
            </a:extLst>
          </p:cNvPr>
          <p:cNvPicPr>
            <a:picLocks noChangeAspect="1"/>
          </p:cNvPicPr>
          <p:nvPr/>
        </p:nvPicPr>
        <p:blipFill rotWithShape="1">
          <a:blip r:embed="rId2">
            <a:extLst>
              <a:ext uri="{28A0092B-C50C-407E-A947-70E740481C1C}">
                <a14:useLocalDpi xmlns:a14="http://schemas.microsoft.com/office/drawing/2010/main" val="0"/>
              </a:ext>
            </a:extLst>
          </a:blip>
          <a:srcRect l="13411" t="12366" r="11953" b="12562"/>
          <a:stretch/>
        </p:blipFill>
        <p:spPr>
          <a:xfrm>
            <a:off x="808892" y="1318846"/>
            <a:ext cx="4501662" cy="4413739"/>
          </a:xfrm>
          <a:prstGeom prst="rect">
            <a:avLst/>
          </a:prstGeom>
        </p:spPr>
      </p:pic>
      <p:sp>
        <p:nvSpPr>
          <p:cNvPr id="3" name="Rectangle 2">
            <a:extLst>
              <a:ext uri="{FF2B5EF4-FFF2-40B4-BE49-F238E27FC236}">
                <a16:creationId xmlns:a16="http://schemas.microsoft.com/office/drawing/2014/main" id="{7AE1C539-271C-DF4F-8CF1-2676E548B42A}"/>
              </a:ext>
            </a:extLst>
          </p:cNvPr>
          <p:cNvSpPr/>
          <p:nvPr/>
        </p:nvSpPr>
        <p:spPr>
          <a:xfrm>
            <a:off x="5791200" y="278672"/>
            <a:ext cx="6096000" cy="6001643"/>
          </a:xfrm>
          <a:prstGeom prst="rect">
            <a:avLst/>
          </a:prstGeom>
        </p:spPr>
        <p:txBody>
          <a:bodyPr>
            <a:spAutoFit/>
          </a:bodyPr>
          <a:lstStyle/>
          <a:p>
            <a:pPr lvl="0">
              <a:defRPr/>
            </a:pPr>
            <a:r>
              <a:rPr lang="en-GB" sz="3200" b="1" dirty="0" err="1"/>
              <a:t>Exosystem</a:t>
            </a:r>
            <a:r>
              <a:rPr lang="en-GB" sz="3200" i="1" dirty="0"/>
              <a:t>:</a:t>
            </a:r>
            <a:r>
              <a:rPr lang="en-GB" sz="3200" dirty="0"/>
              <a:t> Involves links between </a:t>
            </a:r>
            <a:r>
              <a:rPr lang="en-GB" sz="3200" b="1" dirty="0"/>
              <a:t>social settings that do not involve the child. </a:t>
            </a:r>
            <a:r>
              <a:rPr lang="en-GB" sz="3200" dirty="0"/>
              <a:t>For example, a child's experience at home may be influenced by their parent's experiences at work. A parent might receive a promotion that requires more travel, which in turn increases conflict with the other parent resulting in changes in their patterns of interaction with the child.</a:t>
            </a:r>
          </a:p>
        </p:txBody>
      </p:sp>
    </p:spTree>
    <p:extLst>
      <p:ext uri="{BB962C8B-B14F-4D97-AF65-F5344CB8AC3E}">
        <p14:creationId xmlns:p14="http://schemas.microsoft.com/office/powerpoint/2010/main" val="24507235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4045580-1093-CE42-813B-3731BF3F66B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56645"/>
            <a:ext cx="6031523" cy="5879323"/>
          </a:xfrm>
          <a:prstGeom prst="rect">
            <a:avLst/>
          </a:prstGeom>
        </p:spPr>
      </p:pic>
      <p:sp>
        <p:nvSpPr>
          <p:cNvPr id="3" name="Rectangle 2">
            <a:extLst>
              <a:ext uri="{FF2B5EF4-FFF2-40B4-BE49-F238E27FC236}">
                <a16:creationId xmlns:a16="http://schemas.microsoft.com/office/drawing/2014/main" id="{E89F98B8-9B36-9140-B00F-7F56A6933ADB}"/>
              </a:ext>
            </a:extLst>
          </p:cNvPr>
          <p:cNvSpPr/>
          <p:nvPr/>
        </p:nvSpPr>
        <p:spPr>
          <a:xfrm>
            <a:off x="6254262" y="987927"/>
            <a:ext cx="5720862" cy="5016758"/>
          </a:xfrm>
          <a:prstGeom prst="rect">
            <a:avLst/>
          </a:prstGeom>
        </p:spPr>
        <p:txBody>
          <a:bodyPr wrap="square">
            <a:spAutoFit/>
          </a:bodyPr>
          <a:lstStyle/>
          <a:p>
            <a:pPr lvl="0">
              <a:defRPr/>
            </a:pPr>
            <a:r>
              <a:rPr lang="en-GB" sz="3200" dirty="0"/>
              <a:t>The </a:t>
            </a:r>
            <a:r>
              <a:rPr lang="en-GB" sz="3200" b="1" dirty="0"/>
              <a:t>macrosystem </a:t>
            </a:r>
            <a:r>
              <a:rPr lang="en-GB" sz="3200" dirty="0"/>
              <a:t>includes things such as the relative freedoms permitted by the national government, social norms, cultural values, policies, the economy, wars, etc. </a:t>
            </a:r>
          </a:p>
          <a:p>
            <a:pPr lvl="0">
              <a:defRPr/>
            </a:pPr>
            <a:endParaRPr lang="en-GB" sz="3200" dirty="0"/>
          </a:p>
          <a:p>
            <a:pPr lvl="0">
              <a:defRPr/>
            </a:pPr>
            <a:r>
              <a:rPr lang="en-GB" sz="3200" dirty="0"/>
              <a:t>These things can also affect a child either positively or negatively.</a:t>
            </a:r>
          </a:p>
        </p:txBody>
      </p:sp>
    </p:spTree>
    <p:extLst>
      <p:ext uri="{BB962C8B-B14F-4D97-AF65-F5344CB8AC3E}">
        <p14:creationId xmlns:p14="http://schemas.microsoft.com/office/powerpoint/2010/main" val="20380015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Llun 2">
            <a:extLst>
              <a:ext uri="{FF2B5EF4-FFF2-40B4-BE49-F238E27FC236}">
                <a16:creationId xmlns:a16="http://schemas.microsoft.com/office/drawing/2014/main" id="{53462D84-3478-C649-93EF-4A8A750B79EB}"/>
              </a:ext>
            </a:extLst>
          </p:cNvPr>
          <p:cNvPicPr>
            <a:picLocks noChangeAspect="1"/>
          </p:cNvPicPr>
          <p:nvPr/>
        </p:nvPicPr>
        <p:blipFill rotWithShape="1">
          <a:blip r:embed="rId3"/>
          <a:srcRect l="12244" t="16863" r="13508" b="4842"/>
          <a:stretch/>
        </p:blipFill>
        <p:spPr>
          <a:xfrm>
            <a:off x="350565" y="223813"/>
            <a:ext cx="6691005" cy="4703787"/>
          </a:xfrm>
          <a:prstGeom prst="rect">
            <a:avLst/>
          </a:prstGeom>
        </p:spPr>
      </p:pic>
      <p:sp>
        <p:nvSpPr>
          <p:cNvPr id="3" name="Blwch Testun 5">
            <a:extLst>
              <a:ext uri="{FF2B5EF4-FFF2-40B4-BE49-F238E27FC236}">
                <a16:creationId xmlns:a16="http://schemas.microsoft.com/office/drawing/2014/main" id="{89EF0510-D28C-0948-A0FC-25422BAB1028}"/>
              </a:ext>
            </a:extLst>
          </p:cNvPr>
          <p:cNvSpPr txBox="1"/>
          <p:nvPr/>
        </p:nvSpPr>
        <p:spPr>
          <a:xfrm>
            <a:off x="1438698" y="5060699"/>
            <a:ext cx="4514738" cy="646331"/>
          </a:xfrm>
          <a:prstGeom prst="rect">
            <a:avLst/>
          </a:prstGeom>
          <a:noFill/>
        </p:spPr>
        <p:txBody>
          <a:bodyPr wrap="square">
            <a:spAutoFit/>
          </a:bodyPr>
          <a:lstStyle/>
          <a:p>
            <a:r>
              <a:rPr lang="cy-GB" dirty="0">
                <a:hlinkClick r:id="rId4"/>
              </a:rPr>
              <a:t>deddf-llesiant-cenedlaethaur-dyfodol-cymru-2015-hanfodion-2021.pdf</a:t>
            </a:r>
            <a:endParaRPr lang="cy-GB" dirty="0"/>
          </a:p>
        </p:txBody>
      </p:sp>
      <p:pic>
        <p:nvPicPr>
          <p:cNvPr id="5" name="Cyfryngau Ar-lein 6" title="Deddf Llesiant Cenedlaethau'r Dyfodol (Cymru) 2015">
            <a:hlinkClick r:id="" action="ppaction://media"/>
            <a:extLst>
              <a:ext uri="{FF2B5EF4-FFF2-40B4-BE49-F238E27FC236}">
                <a16:creationId xmlns:a16="http://schemas.microsoft.com/office/drawing/2014/main" id="{7A2A562C-48F4-0A45-8310-A2F5B2B7518D}"/>
              </a:ext>
            </a:extLst>
          </p:cNvPr>
          <p:cNvPicPr>
            <a:picLocks noRot="1" noChangeAspect="1"/>
          </p:cNvPicPr>
          <p:nvPr>
            <a:videoFile r:link="rId1"/>
          </p:nvPr>
        </p:nvPicPr>
        <p:blipFill>
          <a:blip r:embed="rId5"/>
          <a:stretch>
            <a:fillRect/>
          </a:stretch>
        </p:blipFill>
        <p:spPr>
          <a:xfrm>
            <a:off x="7759451" y="3339024"/>
            <a:ext cx="3619185" cy="2044840"/>
          </a:xfrm>
          <a:prstGeom prst="rect">
            <a:avLst/>
          </a:prstGeom>
        </p:spPr>
      </p:pic>
      <p:sp>
        <p:nvSpPr>
          <p:cNvPr id="8" name="Rectangle 7">
            <a:extLst>
              <a:ext uri="{FF2B5EF4-FFF2-40B4-BE49-F238E27FC236}">
                <a16:creationId xmlns:a16="http://schemas.microsoft.com/office/drawing/2014/main" id="{9884735E-DD4C-694B-A1DE-C73CB1515720}"/>
              </a:ext>
            </a:extLst>
          </p:cNvPr>
          <p:cNvSpPr/>
          <p:nvPr/>
        </p:nvSpPr>
        <p:spPr>
          <a:xfrm>
            <a:off x="8557514" y="5529400"/>
            <a:ext cx="2821122" cy="667263"/>
          </a:xfrm>
          <a:prstGeom prst="rect">
            <a:avLst/>
          </a:prstGeom>
        </p:spPr>
        <p:txBody>
          <a:bodyPr wrap="square">
            <a:spAutoFit/>
          </a:bodyPr>
          <a:lstStyle/>
          <a:p>
            <a:r>
              <a:rPr lang="en-US" dirty="0">
                <a:hlinkClick r:id="rId6"/>
              </a:rPr>
              <a:t>https://www.youtube.com/watch?v=rFeOYlxJbmw</a:t>
            </a:r>
            <a:r>
              <a:rPr lang="en-US" dirty="0"/>
              <a:t> </a:t>
            </a:r>
          </a:p>
        </p:txBody>
      </p:sp>
    </p:spTree>
    <p:extLst>
      <p:ext uri="{BB962C8B-B14F-4D97-AF65-F5344CB8AC3E}">
        <p14:creationId xmlns:p14="http://schemas.microsoft.com/office/powerpoint/2010/main" val="592020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5"/>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5"/>
                                        </p:tgtEl>
                                      </p:cBhvr>
                                    </p:cmd>
                                  </p:childTnLst>
                                </p:cTn>
                              </p:par>
                            </p:childTnLst>
                          </p:cTn>
                        </p:par>
                      </p:childTnLst>
                    </p:cTn>
                  </p:par>
                </p:childTnLst>
              </p:cTn>
              <p:nextCondLst>
                <p:cond evt="onClick" delay="0">
                  <p:tgtEl>
                    <p:spTgt spid="5"/>
                  </p:tgtEl>
                </p:cond>
              </p:nextCondLst>
            </p:seq>
            <p:video>
              <p:cMediaNode vol="80000">
                <p:cTn id="12" fill="hold" display="0">
                  <p:stCondLst>
                    <p:cond delay="indefinite"/>
                  </p:stCondLst>
                </p:cTn>
                <p:tgtEl>
                  <p:spTgt spid="5"/>
                </p:tgtEl>
              </p:cMediaNode>
            </p:vide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4045580-1093-CE42-813B-3731BF3F66B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96717" y="3387768"/>
            <a:ext cx="6031523" cy="5879323"/>
          </a:xfrm>
          <a:prstGeom prst="rect">
            <a:avLst/>
          </a:prstGeom>
        </p:spPr>
      </p:pic>
      <p:sp>
        <p:nvSpPr>
          <p:cNvPr id="4" name="TextBox 3">
            <a:extLst>
              <a:ext uri="{FF2B5EF4-FFF2-40B4-BE49-F238E27FC236}">
                <a16:creationId xmlns:a16="http://schemas.microsoft.com/office/drawing/2014/main" id="{5826E0C7-7FDB-A74F-B58B-FCD1DE59A255}"/>
              </a:ext>
            </a:extLst>
          </p:cNvPr>
          <p:cNvSpPr txBox="1"/>
          <p:nvPr/>
        </p:nvSpPr>
        <p:spPr>
          <a:xfrm>
            <a:off x="650631" y="615461"/>
            <a:ext cx="10923696" cy="461665"/>
          </a:xfrm>
          <a:prstGeom prst="rect">
            <a:avLst/>
          </a:prstGeom>
          <a:noFill/>
        </p:spPr>
        <p:txBody>
          <a:bodyPr wrap="none" rtlCol="0">
            <a:spAutoFit/>
          </a:bodyPr>
          <a:lstStyle/>
          <a:p>
            <a:r>
              <a:rPr lang="en-US" sz="2400" dirty="0"/>
              <a:t>Were would you place the child’s best friend who is always coming round their house?</a:t>
            </a:r>
          </a:p>
        </p:txBody>
      </p:sp>
      <p:sp>
        <p:nvSpPr>
          <p:cNvPr id="5" name="TextBox 4">
            <a:extLst>
              <a:ext uri="{FF2B5EF4-FFF2-40B4-BE49-F238E27FC236}">
                <a16:creationId xmlns:a16="http://schemas.microsoft.com/office/drawing/2014/main" id="{C89BF637-D03B-1D47-9655-DA4C688E96C8}"/>
              </a:ext>
            </a:extLst>
          </p:cNvPr>
          <p:cNvSpPr txBox="1"/>
          <p:nvPr/>
        </p:nvSpPr>
        <p:spPr>
          <a:xfrm>
            <a:off x="1450850" y="1522365"/>
            <a:ext cx="9323258" cy="461665"/>
          </a:xfrm>
          <a:prstGeom prst="rect">
            <a:avLst/>
          </a:prstGeom>
          <a:noFill/>
        </p:spPr>
        <p:txBody>
          <a:bodyPr wrap="none" rtlCol="0">
            <a:spAutoFit/>
          </a:bodyPr>
          <a:lstStyle/>
          <a:p>
            <a:r>
              <a:rPr lang="en-US" sz="2400" dirty="0"/>
              <a:t>Were would you place the introduction of the new Curriculum for Wales?</a:t>
            </a:r>
          </a:p>
        </p:txBody>
      </p:sp>
    </p:spTree>
    <p:extLst>
      <p:ext uri="{BB962C8B-B14F-4D97-AF65-F5344CB8AC3E}">
        <p14:creationId xmlns:p14="http://schemas.microsoft.com/office/powerpoint/2010/main" val="288535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4045580-1093-CE42-813B-3731BF3F66B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2840" y="3013807"/>
            <a:ext cx="6031523" cy="5879323"/>
          </a:xfrm>
          <a:prstGeom prst="rect">
            <a:avLst/>
          </a:prstGeom>
        </p:spPr>
      </p:pic>
      <p:pic>
        <p:nvPicPr>
          <p:cNvPr id="6" name="Picture 5">
            <a:extLst>
              <a:ext uri="{FF2B5EF4-FFF2-40B4-BE49-F238E27FC236}">
                <a16:creationId xmlns:a16="http://schemas.microsoft.com/office/drawing/2014/main" id="{670B12BA-ACCF-7C4F-977A-FEF3878B2E53}"/>
              </a:ext>
            </a:extLst>
          </p:cNvPr>
          <p:cNvPicPr>
            <a:picLocks noChangeAspect="1"/>
          </p:cNvPicPr>
          <p:nvPr/>
        </p:nvPicPr>
        <p:blipFill>
          <a:blip r:embed="rId3"/>
          <a:stretch>
            <a:fillRect/>
          </a:stretch>
        </p:blipFill>
        <p:spPr>
          <a:xfrm>
            <a:off x="5980592" y="274281"/>
            <a:ext cx="6044261" cy="3400904"/>
          </a:xfrm>
          <a:prstGeom prst="rect">
            <a:avLst/>
          </a:prstGeom>
        </p:spPr>
      </p:pic>
      <p:pic>
        <p:nvPicPr>
          <p:cNvPr id="9" name="Picture 8">
            <a:extLst>
              <a:ext uri="{FF2B5EF4-FFF2-40B4-BE49-F238E27FC236}">
                <a16:creationId xmlns:a16="http://schemas.microsoft.com/office/drawing/2014/main" id="{6CE3D667-ED46-3C45-BE8F-059505D025B1}"/>
              </a:ext>
            </a:extLst>
          </p:cNvPr>
          <p:cNvPicPr>
            <a:picLocks noChangeAspect="1"/>
          </p:cNvPicPr>
          <p:nvPr/>
        </p:nvPicPr>
        <p:blipFill>
          <a:blip r:embed="rId4"/>
          <a:stretch>
            <a:fillRect/>
          </a:stretch>
        </p:blipFill>
        <p:spPr>
          <a:xfrm rot="8931200">
            <a:off x="5960725" y="4184366"/>
            <a:ext cx="1930400" cy="1054100"/>
          </a:xfrm>
          <a:prstGeom prst="rect">
            <a:avLst/>
          </a:prstGeom>
        </p:spPr>
      </p:pic>
      <p:sp>
        <p:nvSpPr>
          <p:cNvPr id="10" name="TextBox 9">
            <a:extLst>
              <a:ext uri="{FF2B5EF4-FFF2-40B4-BE49-F238E27FC236}">
                <a16:creationId xmlns:a16="http://schemas.microsoft.com/office/drawing/2014/main" id="{9C6737EC-331B-094C-BF00-AC61116C1A15}"/>
              </a:ext>
            </a:extLst>
          </p:cNvPr>
          <p:cNvSpPr txBox="1"/>
          <p:nvPr/>
        </p:nvSpPr>
        <p:spPr>
          <a:xfrm>
            <a:off x="509954" y="612993"/>
            <a:ext cx="4870938" cy="2062103"/>
          </a:xfrm>
          <a:prstGeom prst="rect">
            <a:avLst/>
          </a:prstGeom>
          <a:noFill/>
        </p:spPr>
        <p:txBody>
          <a:bodyPr wrap="square" rtlCol="0">
            <a:spAutoFit/>
          </a:bodyPr>
          <a:lstStyle/>
          <a:p>
            <a:r>
              <a:rPr lang="en-US" sz="3200" dirty="0"/>
              <a:t>Take some time to discuss which possible layers where impacted by the </a:t>
            </a:r>
            <a:r>
              <a:rPr lang="en-US" sz="3200" dirty="0" err="1"/>
              <a:t>Covid</a:t>
            </a:r>
            <a:r>
              <a:rPr lang="en-US" sz="3200" dirty="0"/>
              <a:t> 19 pandemic?</a:t>
            </a:r>
          </a:p>
        </p:txBody>
      </p:sp>
    </p:spTree>
    <p:extLst>
      <p:ext uri="{BB962C8B-B14F-4D97-AF65-F5344CB8AC3E}">
        <p14:creationId xmlns:p14="http://schemas.microsoft.com/office/powerpoint/2010/main" val="36066954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48354" y="2686567"/>
            <a:ext cx="6512169" cy="1143000"/>
          </a:xfrm>
        </p:spPr>
        <p:txBody>
          <a:bodyPr>
            <a:normAutofit/>
          </a:bodyPr>
          <a:lstStyle/>
          <a:p>
            <a:r>
              <a:rPr lang="en-GB" dirty="0">
                <a:latin typeface="American Typewriter" panose="02090604020004020304" pitchFamily="18" charset="77"/>
              </a:rPr>
              <a:t>Criticism of the model?</a:t>
            </a:r>
          </a:p>
        </p:txBody>
      </p:sp>
    </p:spTree>
    <p:extLst>
      <p:ext uri="{BB962C8B-B14F-4D97-AF65-F5344CB8AC3E}">
        <p14:creationId xmlns:p14="http://schemas.microsoft.com/office/powerpoint/2010/main" val="22211378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FFBEE45-F140-49D5-85EA-C78C24340B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95030" y="465349"/>
            <a:ext cx="4928387" cy="1961534"/>
          </a:xfrm>
        </p:spPr>
        <p:txBody>
          <a:bodyPr>
            <a:normAutofit/>
          </a:bodyPr>
          <a:lstStyle/>
          <a:p>
            <a:r>
              <a:rPr lang="en-GB" sz="5200" dirty="0">
                <a:latin typeface="American Typewriter" panose="02090604020004020304" pitchFamily="18" charset="77"/>
              </a:rPr>
              <a:t>Criticism of the model</a:t>
            </a:r>
          </a:p>
        </p:txBody>
      </p:sp>
      <p:sp>
        <p:nvSpPr>
          <p:cNvPr id="4" name="Content Placeholder 3"/>
          <p:cNvSpPr>
            <a:spLocks noGrp="1"/>
          </p:cNvSpPr>
          <p:nvPr>
            <p:ph sz="half" idx="2"/>
          </p:nvPr>
        </p:nvSpPr>
        <p:spPr>
          <a:xfrm>
            <a:off x="6029999" y="179116"/>
            <a:ext cx="6162001" cy="2806296"/>
          </a:xfrm>
        </p:spPr>
        <p:txBody>
          <a:bodyPr>
            <a:noAutofit/>
          </a:bodyPr>
          <a:lstStyle/>
          <a:p>
            <a:r>
              <a:rPr lang="en-GB" sz="3200" dirty="0"/>
              <a:t>Some critics considered a </a:t>
            </a:r>
            <a:r>
              <a:rPr lang="en-GB" sz="3200" b="1" dirty="0"/>
              <a:t>chronosystem</a:t>
            </a:r>
            <a:r>
              <a:rPr lang="en-GB" sz="3200" dirty="0"/>
              <a:t> to be a necessary addition. Bronfenbrenner (and Evans) later revised elements of the theory to include time</a:t>
            </a:r>
          </a:p>
        </p:txBody>
      </p:sp>
      <p:sp>
        <p:nvSpPr>
          <p:cNvPr id="3" name="TextBox 2">
            <a:extLst>
              <a:ext uri="{FF2B5EF4-FFF2-40B4-BE49-F238E27FC236}">
                <a16:creationId xmlns:a16="http://schemas.microsoft.com/office/drawing/2014/main" id="{14BF39F4-8581-2C4D-8A1E-D1736AA18FD2}"/>
              </a:ext>
            </a:extLst>
          </p:cNvPr>
          <p:cNvSpPr txBox="1"/>
          <p:nvPr/>
        </p:nvSpPr>
        <p:spPr>
          <a:xfrm>
            <a:off x="532189" y="4442386"/>
            <a:ext cx="5254067" cy="400110"/>
          </a:xfrm>
          <a:prstGeom prst="rect">
            <a:avLst/>
          </a:prstGeom>
          <a:noFill/>
        </p:spPr>
        <p:txBody>
          <a:bodyPr wrap="none" rtlCol="0">
            <a:spAutoFit/>
          </a:bodyPr>
          <a:lstStyle/>
          <a:p>
            <a:r>
              <a:rPr lang="en-US" sz="2000" dirty="0"/>
              <a:t>It’s not  a static system…layers change over time.</a:t>
            </a:r>
          </a:p>
        </p:txBody>
      </p:sp>
      <p:sp>
        <p:nvSpPr>
          <p:cNvPr id="7" name="TextBox 6">
            <a:extLst>
              <a:ext uri="{FF2B5EF4-FFF2-40B4-BE49-F238E27FC236}">
                <a16:creationId xmlns:a16="http://schemas.microsoft.com/office/drawing/2014/main" id="{9D828A03-8C35-6745-9E91-7452F014C668}"/>
              </a:ext>
            </a:extLst>
          </p:cNvPr>
          <p:cNvSpPr txBox="1"/>
          <p:nvPr/>
        </p:nvSpPr>
        <p:spPr>
          <a:xfrm>
            <a:off x="482863" y="5594822"/>
            <a:ext cx="5254067" cy="923330"/>
          </a:xfrm>
          <a:prstGeom prst="rect">
            <a:avLst/>
          </a:prstGeom>
          <a:noFill/>
        </p:spPr>
        <p:txBody>
          <a:bodyPr wrap="square" rtlCol="0">
            <a:spAutoFit/>
          </a:bodyPr>
          <a:lstStyle/>
          <a:p>
            <a:r>
              <a:rPr lang="en-US" dirty="0"/>
              <a:t>The individual also interacts with each layer in different ways and is impacted in different ways as they grow and mature.</a:t>
            </a:r>
          </a:p>
        </p:txBody>
      </p:sp>
      <p:sp>
        <p:nvSpPr>
          <p:cNvPr id="8" name="TextBox 7">
            <a:extLst>
              <a:ext uri="{FF2B5EF4-FFF2-40B4-BE49-F238E27FC236}">
                <a16:creationId xmlns:a16="http://schemas.microsoft.com/office/drawing/2014/main" id="{F1F48F21-FD3A-F34E-9E02-A0F0DB06FB84}"/>
              </a:ext>
            </a:extLst>
          </p:cNvPr>
          <p:cNvSpPr txBox="1"/>
          <p:nvPr/>
        </p:nvSpPr>
        <p:spPr>
          <a:xfrm>
            <a:off x="482863" y="3512225"/>
            <a:ext cx="4786951" cy="369332"/>
          </a:xfrm>
          <a:prstGeom prst="rect">
            <a:avLst/>
          </a:prstGeom>
          <a:noFill/>
        </p:spPr>
        <p:txBody>
          <a:bodyPr wrap="none" rtlCol="0">
            <a:spAutoFit/>
          </a:bodyPr>
          <a:lstStyle/>
          <a:p>
            <a:r>
              <a:rPr lang="en-US" dirty="0"/>
              <a:t>The timing of a significant event on an individual.</a:t>
            </a:r>
          </a:p>
        </p:txBody>
      </p:sp>
      <p:pic>
        <p:nvPicPr>
          <p:cNvPr id="10" name="Picture 9">
            <a:extLst>
              <a:ext uri="{FF2B5EF4-FFF2-40B4-BE49-F238E27FC236}">
                <a16:creationId xmlns:a16="http://schemas.microsoft.com/office/drawing/2014/main" id="{2504D6F8-7652-4A49-8317-48738EF98B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23607" y="2695310"/>
            <a:ext cx="4585325" cy="4162689"/>
          </a:xfrm>
          <a:prstGeom prst="rect">
            <a:avLst/>
          </a:prstGeom>
        </p:spPr>
      </p:pic>
    </p:spTree>
    <p:extLst>
      <p:ext uri="{BB962C8B-B14F-4D97-AF65-F5344CB8AC3E}">
        <p14:creationId xmlns:p14="http://schemas.microsoft.com/office/powerpoint/2010/main" val="25137811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FFBEE45-F140-49D5-85EA-C78C24340B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86093" y="2448232"/>
            <a:ext cx="4928387" cy="1961534"/>
          </a:xfrm>
        </p:spPr>
        <p:txBody>
          <a:bodyPr>
            <a:normAutofit/>
          </a:bodyPr>
          <a:lstStyle/>
          <a:p>
            <a:r>
              <a:rPr lang="en-GB" sz="5200" dirty="0">
                <a:latin typeface="American Typewriter" panose="02090604020004020304" pitchFamily="18" charset="77"/>
              </a:rPr>
              <a:t>Criticism of the model</a:t>
            </a:r>
          </a:p>
        </p:txBody>
      </p:sp>
      <p:sp>
        <p:nvSpPr>
          <p:cNvPr id="4" name="Content Placeholder 3"/>
          <p:cNvSpPr>
            <a:spLocks noGrp="1"/>
          </p:cNvSpPr>
          <p:nvPr>
            <p:ph sz="half" idx="2"/>
          </p:nvPr>
        </p:nvSpPr>
        <p:spPr>
          <a:xfrm>
            <a:off x="6097524" y="1603470"/>
            <a:ext cx="5181600" cy="2806296"/>
          </a:xfrm>
        </p:spPr>
        <p:txBody>
          <a:bodyPr>
            <a:noAutofit/>
          </a:bodyPr>
          <a:lstStyle/>
          <a:p>
            <a:pPr marL="0" indent="0">
              <a:buNone/>
            </a:pPr>
            <a:endParaRPr lang="en-GB" sz="3200" dirty="0"/>
          </a:p>
          <a:p>
            <a:pPr marL="0" indent="0">
              <a:buNone/>
            </a:pPr>
            <a:r>
              <a:rPr lang="en-GB" sz="3200" dirty="0"/>
              <a:t>Others see the need to include an </a:t>
            </a:r>
            <a:r>
              <a:rPr lang="en-GB" sz="3200" b="1" dirty="0"/>
              <a:t>ex-macro</a:t>
            </a:r>
            <a:r>
              <a:rPr lang="en-GB" sz="3200" dirty="0"/>
              <a:t> layer to account for the way individuals may influence themselves.</a:t>
            </a:r>
          </a:p>
        </p:txBody>
      </p:sp>
      <p:sp>
        <p:nvSpPr>
          <p:cNvPr id="5" name="Rectangle 4">
            <a:extLst>
              <a:ext uri="{FF2B5EF4-FFF2-40B4-BE49-F238E27FC236}">
                <a16:creationId xmlns:a16="http://schemas.microsoft.com/office/drawing/2014/main" id="{A3B30C50-B440-D248-9A5B-695C7352C715}"/>
              </a:ext>
            </a:extLst>
          </p:cNvPr>
          <p:cNvSpPr/>
          <p:nvPr/>
        </p:nvSpPr>
        <p:spPr>
          <a:xfrm>
            <a:off x="8138535" y="4409766"/>
            <a:ext cx="2210220" cy="369332"/>
          </a:xfrm>
          <a:prstGeom prst="rect">
            <a:avLst/>
          </a:prstGeom>
        </p:spPr>
        <p:txBody>
          <a:bodyPr wrap="none">
            <a:spAutoFit/>
          </a:bodyPr>
          <a:lstStyle/>
          <a:p>
            <a:r>
              <a:rPr lang="en-GB" b="1" dirty="0"/>
              <a:t>Christensen J. (2016)</a:t>
            </a:r>
            <a:r>
              <a:rPr lang="en-GB" dirty="0"/>
              <a:t> </a:t>
            </a:r>
            <a:endParaRPr lang="en-US" dirty="0"/>
          </a:p>
        </p:txBody>
      </p:sp>
    </p:spTree>
    <p:extLst>
      <p:ext uri="{BB962C8B-B14F-4D97-AF65-F5344CB8AC3E}">
        <p14:creationId xmlns:p14="http://schemas.microsoft.com/office/powerpoint/2010/main" val="6737102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5371FF-0C83-B240-A002-56217DE8A81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38400" y="57513"/>
            <a:ext cx="6976533" cy="6800487"/>
          </a:xfrm>
          <a:prstGeom prst="rect">
            <a:avLst/>
          </a:prstGeom>
        </p:spPr>
      </p:pic>
      <p:pic>
        <p:nvPicPr>
          <p:cNvPr id="3" name="Picture 2">
            <a:extLst>
              <a:ext uri="{FF2B5EF4-FFF2-40B4-BE49-F238E27FC236}">
                <a16:creationId xmlns:a16="http://schemas.microsoft.com/office/drawing/2014/main" id="{ED124534-B16D-754A-B010-CB5A4EB4E12F}"/>
              </a:ext>
            </a:extLst>
          </p:cNvPr>
          <p:cNvPicPr>
            <a:picLocks noChangeAspect="1"/>
          </p:cNvPicPr>
          <p:nvPr/>
        </p:nvPicPr>
        <p:blipFill rotWithShape="1">
          <a:blip r:embed="rId3"/>
          <a:srcRect l="22420" t="2729" r="32372" b="53965"/>
          <a:stretch/>
        </p:blipFill>
        <p:spPr>
          <a:xfrm>
            <a:off x="5554132" y="2826214"/>
            <a:ext cx="745067" cy="1017652"/>
          </a:xfrm>
          <a:prstGeom prst="rect">
            <a:avLst/>
          </a:prstGeom>
        </p:spPr>
      </p:pic>
      <p:sp>
        <p:nvSpPr>
          <p:cNvPr id="4" name="TextBox 3">
            <a:extLst>
              <a:ext uri="{FF2B5EF4-FFF2-40B4-BE49-F238E27FC236}">
                <a16:creationId xmlns:a16="http://schemas.microsoft.com/office/drawing/2014/main" id="{9FEED10F-F410-FA42-838D-C54729E1A275}"/>
              </a:ext>
            </a:extLst>
          </p:cNvPr>
          <p:cNvSpPr txBox="1"/>
          <p:nvPr/>
        </p:nvSpPr>
        <p:spPr>
          <a:xfrm>
            <a:off x="389467" y="220133"/>
            <a:ext cx="2048933" cy="1200329"/>
          </a:xfrm>
          <a:prstGeom prst="rect">
            <a:avLst/>
          </a:prstGeom>
          <a:noFill/>
        </p:spPr>
        <p:txBody>
          <a:bodyPr wrap="square" rtlCol="0">
            <a:spAutoFit/>
          </a:bodyPr>
          <a:lstStyle/>
          <a:p>
            <a:r>
              <a:rPr lang="en-US" dirty="0"/>
              <a:t>So what do we know about Ella and the influences on her?</a:t>
            </a:r>
          </a:p>
        </p:txBody>
      </p:sp>
      <p:sp>
        <p:nvSpPr>
          <p:cNvPr id="5" name="TextBox 4">
            <a:extLst>
              <a:ext uri="{FF2B5EF4-FFF2-40B4-BE49-F238E27FC236}">
                <a16:creationId xmlns:a16="http://schemas.microsoft.com/office/drawing/2014/main" id="{7F8F35C9-A829-AD4A-A513-AD8B6D1A9F57}"/>
              </a:ext>
            </a:extLst>
          </p:cNvPr>
          <p:cNvSpPr txBox="1"/>
          <p:nvPr/>
        </p:nvSpPr>
        <p:spPr>
          <a:xfrm>
            <a:off x="913214" y="4243401"/>
            <a:ext cx="1448986" cy="369332"/>
          </a:xfrm>
          <a:prstGeom prst="rect">
            <a:avLst/>
          </a:prstGeom>
          <a:noFill/>
        </p:spPr>
        <p:txBody>
          <a:bodyPr wrap="none" rtlCol="0">
            <a:spAutoFit/>
          </a:bodyPr>
          <a:lstStyle/>
          <a:p>
            <a:r>
              <a:rPr lang="en-US" dirty="0"/>
              <a:t>Is she Welsh?</a:t>
            </a:r>
          </a:p>
        </p:txBody>
      </p:sp>
      <p:pic>
        <p:nvPicPr>
          <p:cNvPr id="7" name="Picture 6">
            <a:extLst>
              <a:ext uri="{FF2B5EF4-FFF2-40B4-BE49-F238E27FC236}">
                <a16:creationId xmlns:a16="http://schemas.microsoft.com/office/drawing/2014/main" id="{521B32EC-8BD2-7047-B961-E6680B52A453}"/>
              </a:ext>
            </a:extLst>
          </p:cNvPr>
          <p:cNvPicPr>
            <a:picLocks noChangeAspect="1"/>
          </p:cNvPicPr>
          <p:nvPr/>
        </p:nvPicPr>
        <p:blipFill>
          <a:blip r:embed="rId4"/>
          <a:stretch>
            <a:fillRect/>
          </a:stretch>
        </p:blipFill>
        <p:spPr>
          <a:xfrm>
            <a:off x="2286000" y="4148667"/>
            <a:ext cx="993422" cy="558800"/>
          </a:xfrm>
          <a:prstGeom prst="rect">
            <a:avLst/>
          </a:prstGeom>
        </p:spPr>
      </p:pic>
      <p:pic>
        <p:nvPicPr>
          <p:cNvPr id="8" name="Picture 7">
            <a:extLst>
              <a:ext uri="{FF2B5EF4-FFF2-40B4-BE49-F238E27FC236}">
                <a16:creationId xmlns:a16="http://schemas.microsoft.com/office/drawing/2014/main" id="{D4E4F6B1-FA02-0E43-BF6B-AEFF3A182370}"/>
              </a:ext>
            </a:extLst>
          </p:cNvPr>
          <p:cNvPicPr>
            <a:picLocks noChangeAspect="1"/>
          </p:cNvPicPr>
          <p:nvPr/>
        </p:nvPicPr>
        <p:blipFill>
          <a:blip r:embed="rId4"/>
          <a:stretch>
            <a:fillRect/>
          </a:stretch>
        </p:blipFill>
        <p:spPr>
          <a:xfrm>
            <a:off x="3279422" y="2225765"/>
            <a:ext cx="993422" cy="558800"/>
          </a:xfrm>
          <a:prstGeom prst="rect">
            <a:avLst/>
          </a:prstGeom>
        </p:spPr>
      </p:pic>
      <p:sp>
        <p:nvSpPr>
          <p:cNvPr id="9" name="TextBox 8">
            <a:extLst>
              <a:ext uri="{FF2B5EF4-FFF2-40B4-BE49-F238E27FC236}">
                <a16:creationId xmlns:a16="http://schemas.microsoft.com/office/drawing/2014/main" id="{C0A44A95-3401-864F-82B5-C519A6FF7D0A}"/>
              </a:ext>
            </a:extLst>
          </p:cNvPr>
          <p:cNvSpPr txBox="1"/>
          <p:nvPr/>
        </p:nvSpPr>
        <p:spPr>
          <a:xfrm>
            <a:off x="1062802" y="2320499"/>
            <a:ext cx="2384307" cy="369332"/>
          </a:xfrm>
          <a:prstGeom prst="rect">
            <a:avLst/>
          </a:prstGeom>
          <a:noFill/>
        </p:spPr>
        <p:txBody>
          <a:bodyPr wrap="none" rtlCol="0">
            <a:spAutoFit/>
          </a:bodyPr>
          <a:lstStyle/>
          <a:p>
            <a:r>
              <a:rPr lang="en-US" dirty="0"/>
              <a:t>Does she have siblings?</a:t>
            </a:r>
          </a:p>
        </p:txBody>
      </p:sp>
      <p:sp>
        <p:nvSpPr>
          <p:cNvPr id="21" name="TextBox 20">
            <a:extLst>
              <a:ext uri="{FF2B5EF4-FFF2-40B4-BE49-F238E27FC236}">
                <a16:creationId xmlns:a16="http://schemas.microsoft.com/office/drawing/2014/main" id="{82DC8AFB-5929-744F-86F9-C410494A8E4F}"/>
              </a:ext>
            </a:extLst>
          </p:cNvPr>
          <p:cNvSpPr txBox="1"/>
          <p:nvPr/>
        </p:nvSpPr>
        <p:spPr>
          <a:xfrm>
            <a:off x="7857067" y="6248401"/>
            <a:ext cx="4119526" cy="369332"/>
          </a:xfrm>
          <a:prstGeom prst="rect">
            <a:avLst/>
          </a:prstGeom>
          <a:noFill/>
        </p:spPr>
        <p:txBody>
          <a:bodyPr wrap="none" rtlCol="0">
            <a:spAutoFit/>
          </a:bodyPr>
          <a:lstStyle/>
          <a:p>
            <a:r>
              <a:rPr lang="en-US" dirty="0"/>
              <a:t>What do we know? What don’t we know?</a:t>
            </a:r>
          </a:p>
        </p:txBody>
      </p:sp>
    </p:spTree>
    <p:extLst>
      <p:ext uri="{BB962C8B-B14F-4D97-AF65-F5344CB8AC3E}">
        <p14:creationId xmlns:p14="http://schemas.microsoft.com/office/powerpoint/2010/main" val="20875816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5371FF-0C83-B240-A002-56217DE8A81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38400" y="57513"/>
            <a:ext cx="6976533" cy="6800487"/>
          </a:xfrm>
          <a:prstGeom prst="rect">
            <a:avLst/>
          </a:prstGeom>
        </p:spPr>
      </p:pic>
      <p:pic>
        <p:nvPicPr>
          <p:cNvPr id="3" name="Picture 2">
            <a:extLst>
              <a:ext uri="{FF2B5EF4-FFF2-40B4-BE49-F238E27FC236}">
                <a16:creationId xmlns:a16="http://schemas.microsoft.com/office/drawing/2014/main" id="{ED124534-B16D-754A-B010-CB5A4EB4E12F}"/>
              </a:ext>
            </a:extLst>
          </p:cNvPr>
          <p:cNvPicPr>
            <a:picLocks noChangeAspect="1"/>
          </p:cNvPicPr>
          <p:nvPr/>
        </p:nvPicPr>
        <p:blipFill rotWithShape="1">
          <a:blip r:embed="rId3"/>
          <a:srcRect l="22420" t="2729" r="32372" b="53965"/>
          <a:stretch/>
        </p:blipFill>
        <p:spPr>
          <a:xfrm>
            <a:off x="5554132" y="2826214"/>
            <a:ext cx="745067" cy="1017652"/>
          </a:xfrm>
          <a:prstGeom prst="rect">
            <a:avLst/>
          </a:prstGeom>
        </p:spPr>
      </p:pic>
      <p:sp>
        <p:nvSpPr>
          <p:cNvPr id="4" name="TextBox 3">
            <a:extLst>
              <a:ext uri="{FF2B5EF4-FFF2-40B4-BE49-F238E27FC236}">
                <a16:creationId xmlns:a16="http://schemas.microsoft.com/office/drawing/2014/main" id="{9FEED10F-F410-FA42-838D-C54729E1A275}"/>
              </a:ext>
            </a:extLst>
          </p:cNvPr>
          <p:cNvSpPr txBox="1"/>
          <p:nvPr/>
        </p:nvSpPr>
        <p:spPr>
          <a:xfrm>
            <a:off x="389467" y="220133"/>
            <a:ext cx="2048933" cy="1200329"/>
          </a:xfrm>
          <a:prstGeom prst="rect">
            <a:avLst/>
          </a:prstGeom>
          <a:noFill/>
        </p:spPr>
        <p:txBody>
          <a:bodyPr wrap="square" rtlCol="0">
            <a:spAutoFit/>
          </a:bodyPr>
          <a:lstStyle/>
          <a:p>
            <a:r>
              <a:rPr lang="en-US" dirty="0"/>
              <a:t>So what do we know about Ella and the influences on her?</a:t>
            </a:r>
          </a:p>
        </p:txBody>
      </p:sp>
      <p:sp>
        <p:nvSpPr>
          <p:cNvPr id="5" name="TextBox 4">
            <a:extLst>
              <a:ext uri="{FF2B5EF4-FFF2-40B4-BE49-F238E27FC236}">
                <a16:creationId xmlns:a16="http://schemas.microsoft.com/office/drawing/2014/main" id="{7F8F35C9-A829-AD4A-A513-AD8B6D1A9F57}"/>
              </a:ext>
            </a:extLst>
          </p:cNvPr>
          <p:cNvSpPr txBox="1"/>
          <p:nvPr/>
        </p:nvSpPr>
        <p:spPr>
          <a:xfrm>
            <a:off x="913214" y="4243401"/>
            <a:ext cx="1448986" cy="369332"/>
          </a:xfrm>
          <a:prstGeom prst="rect">
            <a:avLst/>
          </a:prstGeom>
          <a:noFill/>
        </p:spPr>
        <p:txBody>
          <a:bodyPr wrap="none" rtlCol="0">
            <a:spAutoFit/>
          </a:bodyPr>
          <a:lstStyle/>
          <a:p>
            <a:r>
              <a:rPr lang="en-US" dirty="0"/>
              <a:t>Is she Welsh?</a:t>
            </a:r>
          </a:p>
        </p:txBody>
      </p:sp>
      <p:pic>
        <p:nvPicPr>
          <p:cNvPr id="7" name="Picture 6">
            <a:extLst>
              <a:ext uri="{FF2B5EF4-FFF2-40B4-BE49-F238E27FC236}">
                <a16:creationId xmlns:a16="http://schemas.microsoft.com/office/drawing/2014/main" id="{521B32EC-8BD2-7047-B961-E6680B52A453}"/>
              </a:ext>
            </a:extLst>
          </p:cNvPr>
          <p:cNvPicPr>
            <a:picLocks noChangeAspect="1"/>
          </p:cNvPicPr>
          <p:nvPr/>
        </p:nvPicPr>
        <p:blipFill>
          <a:blip r:embed="rId4"/>
          <a:stretch>
            <a:fillRect/>
          </a:stretch>
        </p:blipFill>
        <p:spPr>
          <a:xfrm>
            <a:off x="2286000" y="4148667"/>
            <a:ext cx="993422" cy="558800"/>
          </a:xfrm>
          <a:prstGeom prst="rect">
            <a:avLst/>
          </a:prstGeom>
        </p:spPr>
      </p:pic>
      <p:pic>
        <p:nvPicPr>
          <p:cNvPr id="8" name="Picture 7">
            <a:extLst>
              <a:ext uri="{FF2B5EF4-FFF2-40B4-BE49-F238E27FC236}">
                <a16:creationId xmlns:a16="http://schemas.microsoft.com/office/drawing/2014/main" id="{D4E4F6B1-FA02-0E43-BF6B-AEFF3A182370}"/>
              </a:ext>
            </a:extLst>
          </p:cNvPr>
          <p:cNvPicPr>
            <a:picLocks noChangeAspect="1"/>
          </p:cNvPicPr>
          <p:nvPr/>
        </p:nvPicPr>
        <p:blipFill>
          <a:blip r:embed="rId4"/>
          <a:stretch>
            <a:fillRect/>
          </a:stretch>
        </p:blipFill>
        <p:spPr>
          <a:xfrm>
            <a:off x="3279422" y="2225765"/>
            <a:ext cx="993422" cy="558800"/>
          </a:xfrm>
          <a:prstGeom prst="rect">
            <a:avLst/>
          </a:prstGeom>
        </p:spPr>
      </p:pic>
      <p:sp>
        <p:nvSpPr>
          <p:cNvPr id="9" name="TextBox 8">
            <a:extLst>
              <a:ext uri="{FF2B5EF4-FFF2-40B4-BE49-F238E27FC236}">
                <a16:creationId xmlns:a16="http://schemas.microsoft.com/office/drawing/2014/main" id="{C0A44A95-3401-864F-82B5-C519A6FF7D0A}"/>
              </a:ext>
            </a:extLst>
          </p:cNvPr>
          <p:cNvSpPr txBox="1"/>
          <p:nvPr/>
        </p:nvSpPr>
        <p:spPr>
          <a:xfrm>
            <a:off x="1062802" y="2320499"/>
            <a:ext cx="2384307" cy="369332"/>
          </a:xfrm>
          <a:prstGeom prst="rect">
            <a:avLst/>
          </a:prstGeom>
          <a:noFill/>
        </p:spPr>
        <p:txBody>
          <a:bodyPr wrap="none" rtlCol="0">
            <a:spAutoFit/>
          </a:bodyPr>
          <a:lstStyle/>
          <a:p>
            <a:r>
              <a:rPr lang="en-US" dirty="0"/>
              <a:t>Does she have siblings?</a:t>
            </a:r>
          </a:p>
        </p:txBody>
      </p:sp>
      <p:pic>
        <p:nvPicPr>
          <p:cNvPr id="10" name="Picture 9">
            <a:extLst>
              <a:ext uri="{FF2B5EF4-FFF2-40B4-BE49-F238E27FC236}">
                <a16:creationId xmlns:a16="http://schemas.microsoft.com/office/drawing/2014/main" id="{B0B7B35B-82EE-834E-994E-27E6E1E45E3C}"/>
              </a:ext>
            </a:extLst>
          </p:cNvPr>
          <p:cNvPicPr>
            <a:picLocks noChangeAspect="1"/>
          </p:cNvPicPr>
          <p:nvPr/>
        </p:nvPicPr>
        <p:blipFill>
          <a:blip r:embed="rId4"/>
          <a:stretch>
            <a:fillRect/>
          </a:stretch>
        </p:blipFill>
        <p:spPr>
          <a:xfrm rot="9784419">
            <a:off x="8514084" y="4873844"/>
            <a:ext cx="993422" cy="558800"/>
          </a:xfrm>
          <a:prstGeom prst="rect">
            <a:avLst/>
          </a:prstGeom>
        </p:spPr>
      </p:pic>
      <p:sp>
        <p:nvSpPr>
          <p:cNvPr id="11" name="TextBox 10">
            <a:extLst>
              <a:ext uri="{FF2B5EF4-FFF2-40B4-BE49-F238E27FC236}">
                <a16:creationId xmlns:a16="http://schemas.microsoft.com/office/drawing/2014/main" id="{49E0E9F2-CC97-F148-AFAE-1073F33369CA}"/>
              </a:ext>
            </a:extLst>
          </p:cNvPr>
          <p:cNvSpPr txBox="1"/>
          <p:nvPr/>
        </p:nvSpPr>
        <p:spPr>
          <a:xfrm>
            <a:off x="9491133" y="4783912"/>
            <a:ext cx="2550827" cy="369332"/>
          </a:xfrm>
          <a:prstGeom prst="rect">
            <a:avLst/>
          </a:prstGeom>
          <a:noFill/>
        </p:spPr>
        <p:txBody>
          <a:bodyPr wrap="none" rtlCol="0">
            <a:spAutoFit/>
          </a:bodyPr>
          <a:lstStyle/>
          <a:p>
            <a:r>
              <a:rPr lang="en-US" dirty="0"/>
              <a:t>What laws/ conventions?</a:t>
            </a:r>
          </a:p>
        </p:txBody>
      </p:sp>
      <p:sp>
        <p:nvSpPr>
          <p:cNvPr id="13" name="TextBox 12">
            <a:extLst>
              <a:ext uri="{FF2B5EF4-FFF2-40B4-BE49-F238E27FC236}">
                <a16:creationId xmlns:a16="http://schemas.microsoft.com/office/drawing/2014/main" id="{45212AB5-CA8E-5243-8CF8-F61FB18C5AA3}"/>
              </a:ext>
            </a:extLst>
          </p:cNvPr>
          <p:cNvSpPr txBox="1"/>
          <p:nvPr/>
        </p:nvSpPr>
        <p:spPr>
          <a:xfrm>
            <a:off x="9202133" y="2505165"/>
            <a:ext cx="979755" cy="369332"/>
          </a:xfrm>
          <a:prstGeom prst="rect">
            <a:avLst/>
          </a:prstGeom>
          <a:noFill/>
        </p:spPr>
        <p:txBody>
          <a:bodyPr wrap="none" rtlCol="0">
            <a:spAutoFit/>
          </a:bodyPr>
          <a:lstStyle/>
          <a:p>
            <a:r>
              <a:rPr lang="en-US" dirty="0"/>
              <a:t>Friends?</a:t>
            </a:r>
          </a:p>
        </p:txBody>
      </p:sp>
      <p:pic>
        <p:nvPicPr>
          <p:cNvPr id="15" name="Picture 14">
            <a:extLst>
              <a:ext uri="{FF2B5EF4-FFF2-40B4-BE49-F238E27FC236}">
                <a16:creationId xmlns:a16="http://schemas.microsoft.com/office/drawing/2014/main" id="{AC88FF08-860E-0346-AE69-8E6738435663}"/>
              </a:ext>
            </a:extLst>
          </p:cNvPr>
          <p:cNvPicPr>
            <a:picLocks noChangeAspect="1"/>
          </p:cNvPicPr>
          <p:nvPr/>
        </p:nvPicPr>
        <p:blipFill>
          <a:blip r:embed="rId4"/>
          <a:stretch>
            <a:fillRect/>
          </a:stretch>
        </p:blipFill>
        <p:spPr>
          <a:xfrm rot="8900603">
            <a:off x="6968423" y="2578524"/>
            <a:ext cx="2484730" cy="1397661"/>
          </a:xfrm>
          <a:prstGeom prst="rect">
            <a:avLst/>
          </a:prstGeom>
        </p:spPr>
      </p:pic>
      <p:sp>
        <p:nvSpPr>
          <p:cNvPr id="16" name="TextBox 15">
            <a:extLst>
              <a:ext uri="{FF2B5EF4-FFF2-40B4-BE49-F238E27FC236}">
                <a16:creationId xmlns:a16="http://schemas.microsoft.com/office/drawing/2014/main" id="{DB0589EE-9D21-1749-8337-E9F1AC65D7C5}"/>
              </a:ext>
            </a:extLst>
          </p:cNvPr>
          <p:cNvSpPr txBox="1"/>
          <p:nvPr/>
        </p:nvSpPr>
        <p:spPr>
          <a:xfrm>
            <a:off x="2565770" y="6166303"/>
            <a:ext cx="1274901" cy="369332"/>
          </a:xfrm>
          <a:prstGeom prst="rect">
            <a:avLst/>
          </a:prstGeom>
          <a:noFill/>
        </p:spPr>
        <p:txBody>
          <a:bodyPr wrap="none" rtlCol="0">
            <a:spAutoFit/>
          </a:bodyPr>
          <a:lstStyle/>
          <a:p>
            <a:r>
              <a:rPr lang="en-US" dirty="0"/>
              <a:t>Area living?</a:t>
            </a:r>
          </a:p>
        </p:txBody>
      </p:sp>
      <p:pic>
        <p:nvPicPr>
          <p:cNvPr id="17" name="Picture 16">
            <a:extLst>
              <a:ext uri="{FF2B5EF4-FFF2-40B4-BE49-F238E27FC236}">
                <a16:creationId xmlns:a16="http://schemas.microsoft.com/office/drawing/2014/main" id="{72A1A341-5CC7-1847-AB80-A1ECBAF697C3}"/>
              </a:ext>
            </a:extLst>
          </p:cNvPr>
          <p:cNvPicPr>
            <a:picLocks noChangeAspect="1"/>
          </p:cNvPicPr>
          <p:nvPr/>
        </p:nvPicPr>
        <p:blipFill>
          <a:blip r:embed="rId4"/>
          <a:stretch>
            <a:fillRect/>
          </a:stretch>
        </p:blipFill>
        <p:spPr>
          <a:xfrm rot="6791616">
            <a:off x="7650191" y="1052777"/>
            <a:ext cx="993422" cy="558800"/>
          </a:xfrm>
          <a:prstGeom prst="rect">
            <a:avLst/>
          </a:prstGeom>
        </p:spPr>
      </p:pic>
      <p:sp>
        <p:nvSpPr>
          <p:cNvPr id="18" name="TextBox 17">
            <a:extLst>
              <a:ext uri="{FF2B5EF4-FFF2-40B4-BE49-F238E27FC236}">
                <a16:creationId xmlns:a16="http://schemas.microsoft.com/office/drawing/2014/main" id="{76E71961-BC0D-D646-B5B9-1BED68619A6C}"/>
              </a:ext>
            </a:extLst>
          </p:cNvPr>
          <p:cNvSpPr txBox="1"/>
          <p:nvPr/>
        </p:nvSpPr>
        <p:spPr>
          <a:xfrm>
            <a:off x="7798741" y="563465"/>
            <a:ext cx="1601208" cy="369332"/>
          </a:xfrm>
          <a:prstGeom prst="rect">
            <a:avLst/>
          </a:prstGeom>
          <a:noFill/>
        </p:spPr>
        <p:txBody>
          <a:bodyPr wrap="none" rtlCol="0">
            <a:spAutoFit/>
          </a:bodyPr>
          <a:lstStyle/>
          <a:p>
            <a:r>
              <a:rPr lang="en-US" dirty="0"/>
              <a:t>Mum working?</a:t>
            </a:r>
          </a:p>
        </p:txBody>
      </p:sp>
      <p:pic>
        <p:nvPicPr>
          <p:cNvPr id="20" name="Picture 19">
            <a:extLst>
              <a:ext uri="{FF2B5EF4-FFF2-40B4-BE49-F238E27FC236}">
                <a16:creationId xmlns:a16="http://schemas.microsoft.com/office/drawing/2014/main" id="{91E97CBA-7442-C841-A93F-EA7A9D07E9EB}"/>
              </a:ext>
            </a:extLst>
          </p:cNvPr>
          <p:cNvPicPr>
            <a:picLocks noChangeAspect="1"/>
          </p:cNvPicPr>
          <p:nvPr/>
        </p:nvPicPr>
        <p:blipFill>
          <a:blip r:embed="rId4"/>
          <a:stretch>
            <a:fillRect/>
          </a:stretch>
        </p:blipFill>
        <p:spPr>
          <a:xfrm rot="18652374">
            <a:off x="3436528" y="4998140"/>
            <a:ext cx="2029617" cy="1141660"/>
          </a:xfrm>
          <a:prstGeom prst="rect">
            <a:avLst/>
          </a:prstGeom>
        </p:spPr>
      </p:pic>
    </p:spTree>
    <p:extLst>
      <p:ext uri="{BB962C8B-B14F-4D97-AF65-F5344CB8AC3E}">
        <p14:creationId xmlns:p14="http://schemas.microsoft.com/office/powerpoint/2010/main" val="13747163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066B683-A729-9041-AE89-3178BCB787DE}"/>
              </a:ext>
            </a:extLst>
          </p:cNvPr>
          <p:cNvSpPr txBox="1"/>
          <p:nvPr/>
        </p:nvSpPr>
        <p:spPr>
          <a:xfrm>
            <a:off x="2418417" y="367316"/>
            <a:ext cx="7458709" cy="2862322"/>
          </a:xfrm>
          <a:prstGeom prst="rect">
            <a:avLst/>
          </a:prstGeom>
          <a:noFill/>
        </p:spPr>
        <p:txBody>
          <a:bodyPr wrap="none" rtlCol="0">
            <a:spAutoFit/>
          </a:bodyPr>
          <a:lstStyle/>
          <a:p>
            <a:pPr algn="ctr"/>
            <a:r>
              <a:rPr lang="en-GB" sz="6000" dirty="0">
                <a:solidFill>
                  <a:schemeClr val="bg1"/>
                </a:solidFill>
                <a:latin typeface="American Typewriter" panose="02090604020004020304" pitchFamily="18" charset="77"/>
              </a:rPr>
              <a:t>ECAD4007</a:t>
            </a:r>
          </a:p>
          <a:p>
            <a:pPr algn="ctr"/>
            <a:r>
              <a:rPr lang="en-GB" sz="6000" dirty="0">
                <a:solidFill>
                  <a:schemeClr val="bg1"/>
                </a:solidFill>
                <a:latin typeface="American Typewriter" panose="02090604020004020304" pitchFamily="18" charset="77"/>
              </a:rPr>
              <a:t>Who am I teaching?</a:t>
            </a:r>
            <a:br>
              <a:rPr lang="en-GB" sz="6000" dirty="0">
                <a:solidFill>
                  <a:schemeClr val="bg1"/>
                </a:solidFill>
                <a:latin typeface="American Typewriter" panose="02090604020004020304" pitchFamily="18" charset="77"/>
              </a:rPr>
            </a:br>
            <a:endParaRPr lang="en-US" sz="6000" dirty="0">
              <a:solidFill>
                <a:schemeClr val="bg1"/>
              </a:solidFill>
              <a:latin typeface="American Typewriter" panose="02090604020004020304" pitchFamily="18" charset="77"/>
            </a:endParaRPr>
          </a:p>
        </p:txBody>
      </p:sp>
      <p:sp>
        <p:nvSpPr>
          <p:cNvPr id="3" name="TextBox 2">
            <a:extLst>
              <a:ext uri="{FF2B5EF4-FFF2-40B4-BE49-F238E27FC236}">
                <a16:creationId xmlns:a16="http://schemas.microsoft.com/office/drawing/2014/main" id="{073566AF-150B-EF48-9F17-976745988151}"/>
              </a:ext>
            </a:extLst>
          </p:cNvPr>
          <p:cNvSpPr txBox="1"/>
          <p:nvPr/>
        </p:nvSpPr>
        <p:spPr>
          <a:xfrm>
            <a:off x="784792" y="4253368"/>
            <a:ext cx="10725958" cy="1323439"/>
          </a:xfrm>
          <a:prstGeom prst="rect">
            <a:avLst/>
          </a:prstGeom>
          <a:noFill/>
        </p:spPr>
        <p:txBody>
          <a:bodyPr wrap="square" rtlCol="0">
            <a:spAutoFit/>
          </a:bodyPr>
          <a:lstStyle/>
          <a:p>
            <a:pPr algn="ctr"/>
            <a:r>
              <a:rPr lang="en-GB" sz="4000" dirty="0">
                <a:solidFill>
                  <a:schemeClr val="bg1"/>
                </a:solidFill>
                <a:latin typeface="American Typewriter" panose="02090604020004020304" pitchFamily="18" charset="77"/>
              </a:rPr>
              <a:t>Exploring the influence of the environment on the individual learner</a:t>
            </a:r>
            <a:endParaRPr lang="en-US" sz="4000" dirty="0"/>
          </a:p>
        </p:txBody>
      </p:sp>
    </p:spTree>
    <p:extLst>
      <p:ext uri="{BB962C8B-B14F-4D97-AF65-F5344CB8AC3E}">
        <p14:creationId xmlns:p14="http://schemas.microsoft.com/office/powerpoint/2010/main" val="23189213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209B251219B0E4FA192FAB8C3136AE6" ma:contentTypeVersion="37" ma:contentTypeDescription="Create a new document." ma:contentTypeScope="" ma:versionID="f1bc82c582138ca17d09b4f298b9119e">
  <xsd:schema xmlns:xsd="http://www.w3.org/2001/XMLSchema" xmlns:xs="http://www.w3.org/2001/XMLSchema" xmlns:p="http://schemas.microsoft.com/office/2006/metadata/properties" xmlns:ns2="92c24619-d6d5-42cf-b618-23d930ad9f20" xmlns:ns3="8ee9550b-f5f4-4dde-bce5-39f4ba45c2f1" targetNamespace="http://schemas.microsoft.com/office/2006/metadata/properties" ma:root="true" ma:fieldsID="18936674ad5558b69b6b0944aebebfa0" ns2:_="" ns3:_="">
    <xsd:import namespace="92c24619-d6d5-42cf-b618-23d930ad9f20"/>
    <xsd:import namespace="8ee9550b-f5f4-4dde-bce5-39f4ba45c2f1"/>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Location" minOccurs="0"/>
                <xsd:element ref="ns2:MediaServiceGenerationTime" minOccurs="0"/>
                <xsd:element ref="ns2:MediaServiceEventHashCode" minOccurs="0"/>
                <xsd:element ref="ns2:MediaServiceOCR" minOccurs="0"/>
                <xsd:element ref="ns2:MediaLengthInSeconds" minOccurs="0"/>
                <xsd:element ref="ns2:NotebookType" minOccurs="0"/>
                <xsd:element ref="ns2:FolderType" minOccurs="0"/>
                <xsd:element ref="ns2:CultureName" minOccurs="0"/>
                <xsd:element ref="ns2:AppVersion" minOccurs="0"/>
                <xsd:element ref="ns2:TeamsChannelId" minOccurs="0"/>
                <xsd:element ref="ns2:Owner" minOccurs="0"/>
                <xsd:element ref="ns2:Math_Settings" minOccurs="0"/>
                <xsd:element ref="ns2:DefaultSectionNames" minOccurs="0"/>
                <xsd:element ref="ns2:Templates" minOccurs="0"/>
                <xsd:element ref="ns2:Teachers" minOccurs="0"/>
                <xsd:element ref="ns2:Students" minOccurs="0"/>
                <xsd:element ref="ns2:Student_Groups" minOccurs="0"/>
                <xsd:element ref="ns2:Distribution_Groups" minOccurs="0"/>
                <xsd:element ref="ns2:LMS_Mappings" minOccurs="0"/>
                <xsd:element ref="ns2:Invited_Teachers" minOccurs="0"/>
                <xsd:element ref="ns2:Invited_Students" minOccurs="0"/>
                <xsd:element ref="ns2:Self_Registration_Enabled" minOccurs="0"/>
                <xsd:element ref="ns2:Has_Teacher_Only_SectionGroup" minOccurs="0"/>
                <xsd:element ref="ns2:Is_Collaboration_Space_Locked" minOccurs="0"/>
                <xsd:element ref="ns2:IsNotebookLocked" minOccurs="0"/>
                <xsd:element ref="ns2:Teams_Channel_Section_Location"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2c24619-d6d5-42cf-b618-23d930ad9f2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NotebookType" ma:index="20" nillable="true" ma:displayName="Notebook Type" ma:internalName="NotebookType">
      <xsd:simpleType>
        <xsd:restriction base="dms:Text"/>
      </xsd:simpleType>
    </xsd:element>
    <xsd:element name="FolderType" ma:index="21" nillable="true" ma:displayName="Folder Type" ma:internalName="FolderType">
      <xsd:simpleType>
        <xsd:restriction base="dms:Text"/>
      </xsd:simpleType>
    </xsd:element>
    <xsd:element name="CultureName" ma:index="22" nillable="true" ma:displayName="Culture Name" ma:internalName="CultureName">
      <xsd:simpleType>
        <xsd:restriction base="dms:Text"/>
      </xsd:simpleType>
    </xsd:element>
    <xsd:element name="AppVersion" ma:index="23" nillable="true" ma:displayName="App Version" ma:internalName="AppVersion">
      <xsd:simpleType>
        <xsd:restriction base="dms:Text"/>
      </xsd:simpleType>
    </xsd:element>
    <xsd:element name="TeamsChannelId" ma:index="24" nillable="true" ma:displayName="Teams Channel Id" ma:internalName="TeamsChannelId">
      <xsd:simpleType>
        <xsd:restriction base="dms:Text"/>
      </xsd:simpleType>
    </xsd:element>
    <xsd:element name="Owner" ma:index="25"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ath_Settings" ma:index="26" nillable="true" ma:displayName="Math Settings" ma:internalName="Math_Settings">
      <xsd:simpleType>
        <xsd:restriction base="dms:Text"/>
      </xsd:simpleType>
    </xsd:element>
    <xsd:element name="DefaultSectionNames" ma:index="27" nillable="true" ma:displayName="Default Section Names" ma:internalName="DefaultSectionNames">
      <xsd:simpleType>
        <xsd:restriction base="dms:Note">
          <xsd:maxLength value="255"/>
        </xsd:restriction>
      </xsd:simpleType>
    </xsd:element>
    <xsd:element name="Templates" ma:index="28" nillable="true" ma:displayName="Templates" ma:internalName="Templates">
      <xsd:simpleType>
        <xsd:restriction base="dms:Note">
          <xsd:maxLength value="255"/>
        </xsd:restriction>
      </xsd:simpleType>
    </xsd:element>
    <xsd:element name="Teachers" ma:index="29" nillable="true" ma:displayName="Teachers" ma:internalName="Teach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s" ma:index="30" nillable="true" ma:displayName="Students" ma:internalName="Student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_Groups" ma:index="31" nillable="true" ma:displayName="Student Groups" ma:internalName="Student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istribution_Groups" ma:index="32" nillable="true" ma:displayName="Distribution Groups" ma:internalName="Distribution_Groups">
      <xsd:simpleType>
        <xsd:restriction base="dms:Note">
          <xsd:maxLength value="255"/>
        </xsd:restriction>
      </xsd:simpleType>
    </xsd:element>
    <xsd:element name="LMS_Mappings" ma:index="33" nillable="true" ma:displayName="LMS Mappings" ma:internalName="LMS_Mappings">
      <xsd:simpleType>
        <xsd:restriction base="dms:Note">
          <xsd:maxLength value="255"/>
        </xsd:restriction>
      </xsd:simpleType>
    </xsd:element>
    <xsd:element name="Invited_Teachers" ma:index="34" nillable="true" ma:displayName="Invited Teachers" ma:internalName="Invited_Teachers">
      <xsd:simpleType>
        <xsd:restriction base="dms:Note">
          <xsd:maxLength value="255"/>
        </xsd:restriction>
      </xsd:simpleType>
    </xsd:element>
    <xsd:element name="Invited_Students" ma:index="35" nillable="true" ma:displayName="Invited Students" ma:internalName="Invited_Students">
      <xsd:simpleType>
        <xsd:restriction base="dms:Note">
          <xsd:maxLength value="255"/>
        </xsd:restriction>
      </xsd:simpleType>
    </xsd:element>
    <xsd:element name="Self_Registration_Enabled" ma:index="36" nillable="true" ma:displayName="Self Registration Enabled" ma:internalName="Self_Registration_Enabled">
      <xsd:simpleType>
        <xsd:restriction base="dms:Boolean"/>
      </xsd:simpleType>
    </xsd:element>
    <xsd:element name="Has_Teacher_Only_SectionGroup" ma:index="37" nillable="true" ma:displayName="Has Teacher Only SectionGroup" ma:internalName="Has_Teacher_Only_SectionGroup">
      <xsd:simpleType>
        <xsd:restriction base="dms:Boolean"/>
      </xsd:simpleType>
    </xsd:element>
    <xsd:element name="Is_Collaboration_Space_Locked" ma:index="38" nillable="true" ma:displayName="Is Collaboration Space Locked" ma:internalName="Is_Collaboration_Space_Locked">
      <xsd:simpleType>
        <xsd:restriction base="dms:Boolean"/>
      </xsd:simpleType>
    </xsd:element>
    <xsd:element name="IsNotebookLocked" ma:index="39" nillable="true" ma:displayName="Is Notebook Locked" ma:internalName="IsNotebookLocked">
      <xsd:simpleType>
        <xsd:restriction base="dms:Boolean"/>
      </xsd:simpleType>
    </xsd:element>
    <xsd:element name="Teams_Channel_Section_Location" ma:index="40" nillable="true" ma:displayName="Teams Channel Section Location" ma:internalName="Teams_Channel_Section_Location">
      <xsd:simpleType>
        <xsd:restriction base="dms:Text"/>
      </xsd:simpleType>
    </xsd:element>
    <xsd:element name="lcf76f155ced4ddcb4097134ff3c332f" ma:index="42"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8ee9550b-f5f4-4dde-bce5-39f4ba45c2f1"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43" nillable="true" ma:displayName="Taxonomy Catch All Column" ma:hidden="true" ma:list="{e800afd8-9188-484f-822e-9df23d421d18}" ma:internalName="TaxCatchAll" ma:showField="CatchAllData" ma:web="8ee9550b-f5f4-4dde-bce5-39f4ba45c2f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MS_Mappings xmlns="92c24619-d6d5-42cf-b618-23d930ad9f20" xsi:nil="true"/>
    <Teams_Channel_Section_Location xmlns="92c24619-d6d5-42cf-b618-23d930ad9f20" xsi:nil="true"/>
    <Math_Settings xmlns="92c24619-d6d5-42cf-b618-23d930ad9f20" xsi:nil="true"/>
    <NotebookType xmlns="92c24619-d6d5-42cf-b618-23d930ad9f20" xsi:nil="true"/>
    <Distribution_Groups xmlns="92c24619-d6d5-42cf-b618-23d930ad9f20" xsi:nil="true"/>
    <Invited_Teachers xmlns="92c24619-d6d5-42cf-b618-23d930ad9f20" xsi:nil="true"/>
    <Invited_Students xmlns="92c24619-d6d5-42cf-b618-23d930ad9f20" xsi:nil="true"/>
    <DefaultSectionNames xmlns="92c24619-d6d5-42cf-b618-23d930ad9f20" xsi:nil="true"/>
    <FolderType xmlns="92c24619-d6d5-42cf-b618-23d930ad9f20" xsi:nil="true"/>
    <Owner xmlns="92c24619-d6d5-42cf-b618-23d930ad9f20">
      <UserInfo>
        <DisplayName/>
        <AccountId xsi:nil="true"/>
        <AccountType/>
      </UserInfo>
    </Owner>
    <Student_Groups xmlns="92c24619-d6d5-42cf-b618-23d930ad9f20">
      <UserInfo>
        <DisplayName/>
        <AccountId xsi:nil="true"/>
        <AccountType/>
      </UserInfo>
    </Student_Groups>
    <TaxCatchAll xmlns="8ee9550b-f5f4-4dde-bce5-39f4ba45c2f1" xsi:nil="true"/>
    <Is_Collaboration_Space_Locked xmlns="92c24619-d6d5-42cf-b618-23d930ad9f20" xsi:nil="true"/>
    <Templates xmlns="92c24619-d6d5-42cf-b618-23d930ad9f20" xsi:nil="true"/>
    <Students xmlns="92c24619-d6d5-42cf-b618-23d930ad9f20">
      <UserInfo>
        <DisplayName/>
        <AccountId xsi:nil="true"/>
        <AccountType/>
      </UserInfo>
    </Students>
    <lcf76f155ced4ddcb4097134ff3c332f xmlns="92c24619-d6d5-42cf-b618-23d930ad9f20">
      <Terms xmlns="http://schemas.microsoft.com/office/infopath/2007/PartnerControls"/>
    </lcf76f155ced4ddcb4097134ff3c332f>
    <TeamsChannelId xmlns="92c24619-d6d5-42cf-b618-23d930ad9f20" xsi:nil="true"/>
    <IsNotebookLocked xmlns="92c24619-d6d5-42cf-b618-23d930ad9f20" xsi:nil="true"/>
    <Self_Registration_Enabled xmlns="92c24619-d6d5-42cf-b618-23d930ad9f20" xsi:nil="true"/>
    <Has_Teacher_Only_SectionGroup xmlns="92c24619-d6d5-42cf-b618-23d930ad9f20" xsi:nil="true"/>
    <CultureName xmlns="92c24619-d6d5-42cf-b618-23d930ad9f20" xsi:nil="true"/>
    <AppVersion xmlns="92c24619-d6d5-42cf-b618-23d930ad9f20" xsi:nil="true"/>
    <Teachers xmlns="92c24619-d6d5-42cf-b618-23d930ad9f20">
      <UserInfo>
        <DisplayName/>
        <AccountId xsi:nil="true"/>
        <AccountType/>
      </UserInfo>
    </Teachers>
  </documentManagement>
</p:properties>
</file>

<file path=customXml/itemProps1.xml><?xml version="1.0" encoding="utf-8"?>
<ds:datastoreItem xmlns:ds="http://schemas.openxmlformats.org/officeDocument/2006/customXml" ds:itemID="{4A34CFB1-43BC-49FC-86CC-7DA55B2F154F}">
  <ds:schemaRefs>
    <ds:schemaRef ds:uri="http://schemas.microsoft.com/sharepoint/v3/contenttype/forms"/>
  </ds:schemaRefs>
</ds:datastoreItem>
</file>

<file path=customXml/itemProps2.xml><?xml version="1.0" encoding="utf-8"?>
<ds:datastoreItem xmlns:ds="http://schemas.openxmlformats.org/officeDocument/2006/customXml" ds:itemID="{11217823-E770-4002-A3E4-C79FEF3961F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2c24619-d6d5-42cf-b618-23d930ad9f20"/>
    <ds:schemaRef ds:uri="8ee9550b-f5f4-4dde-bce5-39f4ba45c2f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D4F973A-9DBB-4425-9C92-AFAD39A3DC91}">
  <ds:schemaRefs>
    <ds:schemaRef ds:uri="http://schemas.microsoft.com/office/2006/metadata/properties"/>
    <ds:schemaRef ds:uri="http://schemas.microsoft.com/office/infopath/2007/PartnerControls"/>
    <ds:schemaRef ds:uri="92c24619-d6d5-42cf-b618-23d930ad9f20"/>
    <ds:schemaRef ds:uri="8ee9550b-f5f4-4dde-bce5-39f4ba45c2f1"/>
  </ds:schemaRefs>
</ds:datastoreItem>
</file>

<file path=docProps/app.xml><?xml version="1.0" encoding="utf-8"?>
<Properties xmlns="http://schemas.openxmlformats.org/officeDocument/2006/extended-properties" xmlns:vt="http://schemas.openxmlformats.org/officeDocument/2006/docPropsVTypes">
  <TotalTime>3517</TotalTime>
  <Words>1587</Words>
  <Application>Microsoft Macintosh PowerPoint</Application>
  <PresentationFormat>Widescreen</PresentationFormat>
  <Paragraphs>124</Paragraphs>
  <Slides>28</Slides>
  <Notes>10</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American Typewriter</vt:lpstr>
      <vt:lpstr>Arial</vt:lpstr>
      <vt:lpstr>Calibri</vt:lpstr>
      <vt:lpstr>Calibri Light</vt:lpstr>
      <vt:lpstr>Office Theme</vt:lpstr>
      <vt:lpstr>PowerPoint Presentation</vt:lpstr>
      <vt:lpstr>PowerPoint Presentation</vt:lpstr>
      <vt:lpstr>PowerPoint Presentation</vt:lpstr>
      <vt:lpstr>PowerPoint Presentation</vt:lpstr>
      <vt:lpstr>The team around the child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Criticism of the model?</vt:lpstr>
      <vt:lpstr>Criticism of the model</vt:lpstr>
      <vt:lpstr>Criticism of the model</vt:lpstr>
      <vt:lpstr>PowerPoint Presentation</vt:lpstr>
      <vt:lpstr>PowerPoint Presentation</vt:lpstr>
      <vt:lpstr>PowerPoint Presentation</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Holistic Nature of Learning</dc:title>
  <dc:creator>Karl Jones</dc:creator>
  <cp:lastModifiedBy>Microsoft Office User</cp:lastModifiedBy>
  <cp:revision>41</cp:revision>
  <dcterms:created xsi:type="dcterms:W3CDTF">2022-08-25T07:37:39Z</dcterms:created>
  <dcterms:modified xsi:type="dcterms:W3CDTF">2022-10-02T20:36:44Z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0x010100E209B251219B0E4FA192FAB8C3136AE6</vt:lpwstr>
  </property>
  <property fmtid="{D5CDD505-2E9C-101B-9397-08002B2CF9AE}" pid="3" name="MediaServiceImageTags">
    <vt:lpwstr/>
  </property>
</Properties>
</file>