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esa Lewin" userId="c7f24efeb1057168" providerId="LiveId" clId="{C503CC3E-9F6A-4ED9-822E-DEA31D03AD25}"/>
    <pc:docChg chg="custSel addSld delSld modSld">
      <pc:chgData name="Teresa Lewin" userId="c7f24efeb1057168" providerId="LiveId" clId="{C503CC3E-9F6A-4ED9-822E-DEA31D03AD25}" dt="2026-05-04T18:08:43.686" v="18411" actId="20577"/>
      <pc:docMkLst>
        <pc:docMk/>
      </pc:docMkLst>
      <pc:sldChg chg="modSp mod modNotesTx">
        <pc:chgData name="Teresa Lewin" userId="c7f24efeb1057168" providerId="LiveId" clId="{C503CC3E-9F6A-4ED9-822E-DEA31D03AD25}" dt="2026-05-04T09:36:41.809" v="8809" actId="20577"/>
        <pc:sldMkLst>
          <pc:docMk/>
          <pc:sldMk cId="1988475980" sldId="256"/>
        </pc:sldMkLst>
        <pc:spChg chg="mod">
          <ac:chgData name="Teresa Lewin" userId="c7f24efeb1057168" providerId="LiveId" clId="{C503CC3E-9F6A-4ED9-822E-DEA31D03AD25}" dt="2026-04-29T11:55:56.354" v="501" actId="1076"/>
          <ac:spMkLst>
            <pc:docMk/>
            <pc:sldMk cId="1988475980" sldId="256"/>
            <ac:spMk id="2" creationId="{B2CF357F-9E77-D1FF-C9FB-F6BA42C12F96}"/>
          </ac:spMkLst>
        </pc:spChg>
        <pc:spChg chg="mod">
          <ac:chgData name="Teresa Lewin" userId="c7f24efeb1057168" providerId="LiveId" clId="{C503CC3E-9F6A-4ED9-822E-DEA31D03AD25}" dt="2026-04-29T11:56:02.516" v="503" actId="1076"/>
          <ac:spMkLst>
            <pc:docMk/>
            <pc:sldMk cId="1988475980" sldId="256"/>
            <ac:spMk id="3" creationId="{59A7C646-3366-F154-2191-2563875FFCC1}"/>
          </ac:spMkLst>
        </pc:spChg>
      </pc:sldChg>
      <pc:sldChg chg="modSp new mod modNotesTx">
        <pc:chgData name="Teresa Lewin" userId="c7f24efeb1057168" providerId="LiveId" clId="{C503CC3E-9F6A-4ED9-822E-DEA31D03AD25}" dt="2026-05-04T09:52:14.673" v="9993" actId="20577"/>
        <pc:sldMkLst>
          <pc:docMk/>
          <pc:sldMk cId="2068790774" sldId="257"/>
        </pc:sldMkLst>
        <pc:spChg chg="mod">
          <ac:chgData name="Teresa Lewin" userId="c7f24efeb1057168" providerId="LiveId" clId="{C503CC3E-9F6A-4ED9-822E-DEA31D03AD25}" dt="2026-04-29T11:34:12.457" v="185" actId="1076"/>
          <ac:spMkLst>
            <pc:docMk/>
            <pc:sldMk cId="2068790774" sldId="257"/>
            <ac:spMk id="2" creationId="{C741BE56-DFE2-8106-3062-DC1496254671}"/>
          </ac:spMkLst>
        </pc:spChg>
        <pc:spChg chg="mod">
          <ac:chgData name="Teresa Lewin" userId="c7f24efeb1057168" providerId="LiveId" clId="{C503CC3E-9F6A-4ED9-822E-DEA31D03AD25}" dt="2026-04-29T11:46:43.537" v="500" actId="20577"/>
          <ac:spMkLst>
            <pc:docMk/>
            <pc:sldMk cId="2068790774" sldId="257"/>
            <ac:spMk id="3" creationId="{197C2A4A-E5BF-21BD-6680-8CA0204028F7}"/>
          </ac:spMkLst>
        </pc:spChg>
      </pc:sldChg>
      <pc:sldChg chg="addSp delSp modSp new mod modNotesTx">
        <pc:chgData name="Teresa Lewin" userId="c7f24efeb1057168" providerId="LiveId" clId="{C503CC3E-9F6A-4ED9-822E-DEA31D03AD25}" dt="2026-05-04T11:07:07.623" v="12318" actId="20577"/>
        <pc:sldMkLst>
          <pc:docMk/>
          <pc:sldMk cId="2951861125" sldId="258"/>
        </pc:sldMkLst>
        <pc:spChg chg="mod">
          <ac:chgData name="Teresa Lewin" userId="c7f24efeb1057168" providerId="LiveId" clId="{C503CC3E-9F6A-4ED9-822E-DEA31D03AD25}" dt="2026-05-02T14:29:16.976" v="1730" actId="20577"/>
          <ac:spMkLst>
            <pc:docMk/>
            <pc:sldMk cId="2951861125" sldId="258"/>
            <ac:spMk id="3" creationId="{2AFA0F92-230B-192B-3DF1-B0A5F44E7409}"/>
          </ac:spMkLst>
        </pc:spChg>
        <pc:spChg chg="add mod">
          <ac:chgData name="Teresa Lewin" userId="c7f24efeb1057168" providerId="LiveId" clId="{C503CC3E-9F6A-4ED9-822E-DEA31D03AD25}" dt="2026-05-02T14:18:53.443" v="958" actId="255"/>
          <ac:spMkLst>
            <pc:docMk/>
            <pc:sldMk cId="2951861125" sldId="258"/>
            <ac:spMk id="5" creationId="{27AF2912-974C-9EB9-B411-81711D93D9DE}"/>
          </ac:spMkLst>
        </pc:spChg>
      </pc:sldChg>
      <pc:sldChg chg="modSp new mod modNotesTx">
        <pc:chgData name="Teresa Lewin" userId="c7f24efeb1057168" providerId="LiveId" clId="{C503CC3E-9F6A-4ED9-822E-DEA31D03AD25}" dt="2026-05-04T16:52:47.272" v="14215" actId="20577"/>
        <pc:sldMkLst>
          <pc:docMk/>
          <pc:sldMk cId="1942450316" sldId="259"/>
        </pc:sldMkLst>
        <pc:spChg chg="mod">
          <ac:chgData name="Teresa Lewin" userId="c7f24efeb1057168" providerId="LiveId" clId="{C503CC3E-9F6A-4ED9-822E-DEA31D03AD25}" dt="2026-05-02T15:07:11.010" v="1759" actId="20577"/>
          <ac:spMkLst>
            <pc:docMk/>
            <pc:sldMk cId="1942450316" sldId="259"/>
            <ac:spMk id="2" creationId="{F580B0E5-8E1D-B445-1CB8-6992F47A5118}"/>
          </ac:spMkLst>
        </pc:spChg>
        <pc:spChg chg="mod">
          <ac:chgData name="Teresa Lewin" userId="c7f24efeb1057168" providerId="LiveId" clId="{C503CC3E-9F6A-4ED9-822E-DEA31D03AD25}" dt="2026-05-03T08:53:54.347" v="2092" actId="20577"/>
          <ac:spMkLst>
            <pc:docMk/>
            <pc:sldMk cId="1942450316" sldId="259"/>
            <ac:spMk id="3" creationId="{C8007E13-3F7D-CD30-9941-973EB0079FC3}"/>
          </ac:spMkLst>
        </pc:spChg>
      </pc:sldChg>
      <pc:sldChg chg="modSp new del mod">
        <pc:chgData name="Teresa Lewin" userId="c7f24efeb1057168" providerId="LiveId" clId="{C503CC3E-9F6A-4ED9-822E-DEA31D03AD25}" dt="2026-05-03T19:56:05.484" v="2195" actId="2696"/>
        <pc:sldMkLst>
          <pc:docMk/>
          <pc:sldMk cId="2374007248" sldId="260"/>
        </pc:sldMkLst>
        <pc:spChg chg="mod">
          <ac:chgData name="Teresa Lewin" userId="c7f24efeb1057168" providerId="LiveId" clId="{C503CC3E-9F6A-4ED9-822E-DEA31D03AD25}" dt="2026-05-03T08:56:05.981" v="2130" actId="20577"/>
          <ac:spMkLst>
            <pc:docMk/>
            <pc:sldMk cId="2374007248" sldId="260"/>
            <ac:spMk id="2" creationId="{C9A88BF4-36B1-1F9B-7B64-DD7519BEFDAF}"/>
          </ac:spMkLst>
        </pc:spChg>
        <pc:spChg chg="mod">
          <ac:chgData name="Teresa Lewin" userId="c7f24efeb1057168" providerId="LiveId" clId="{C503CC3E-9F6A-4ED9-822E-DEA31D03AD25}" dt="2026-05-03T08:58:15.443" v="2166" actId="20577"/>
          <ac:spMkLst>
            <pc:docMk/>
            <pc:sldMk cId="2374007248" sldId="260"/>
            <ac:spMk id="3" creationId="{35C55B17-E738-73D5-D159-5F966A44A04E}"/>
          </ac:spMkLst>
        </pc:spChg>
      </pc:sldChg>
      <pc:sldChg chg="addSp delSp modSp new mod modNotesTx">
        <pc:chgData name="Teresa Lewin" userId="c7f24efeb1057168" providerId="LiveId" clId="{C503CC3E-9F6A-4ED9-822E-DEA31D03AD25}" dt="2026-05-04T17:20:11.919" v="15353" actId="20577"/>
        <pc:sldMkLst>
          <pc:docMk/>
          <pc:sldMk cId="1683178191" sldId="261"/>
        </pc:sldMkLst>
        <pc:spChg chg="mod">
          <ac:chgData name="Teresa Lewin" userId="c7f24efeb1057168" providerId="LiveId" clId="{C503CC3E-9F6A-4ED9-822E-DEA31D03AD25}" dt="2026-05-03T19:58:10.981" v="2217" actId="20577"/>
          <ac:spMkLst>
            <pc:docMk/>
            <pc:sldMk cId="1683178191" sldId="261"/>
            <ac:spMk id="2" creationId="{239FDA2B-8D5F-C0B9-5E12-D94DE86F6DA6}"/>
          </ac:spMkLst>
        </pc:spChg>
        <pc:spChg chg="del mod">
          <ac:chgData name="Teresa Lewin" userId="c7f24efeb1057168" providerId="LiveId" clId="{C503CC3E-9F6A-4ED9-822E-DEA31D03AD25}" dt="2026-05-03T20:07:50.763" v="2379" actId="478"/>
          <ac:spMkLst>
            <pc:docMk/>
            <pc:sldMk cId="1683178191" sldId="261"/>
            <ac:spMk id="3" creationId="{3A13894E-A4CC-B9F9-A59A-B1293E0AA18B}"/>
          </ac:spMkLst>
        </pc:spChg>
        <pc:spChg chg="add mod">
          <ac:chgData name="Teresa Lewin" userId="c7f24efeb1057168" providerId="LiveId" clId="{C503CC3E-9F6A-4ED9-822E-DEA31D03AD25}" dt="2026-05-03T20:14:15.237" v="2636" actId="20577"/>
          <ac:spMkLst>
            <pc:docMk/>
            <pc:sldMk cId="1683178191" sldId="261"/>
            <ac:spMk id="5" creationId="{1B8FDBE2-3250-158F-48F7-4C85AB445B5B}"/>
          </ac:spMkLst>
        </pc:spChg>
      </pc:sldChg>
      <pc:sldChg chg="addSp delSp modSp new mod modNotesTx">
        <pc:chgData name="Teresa Lewin" userId="c7f24efeb1057168" providerId="LiveId" clId="{C503CC3E-9F6A-4ED9-822E-DEA31D03AD25}" dt="2026-05-04T17:50:17.803" v="17262" actId="20577"/>
        <pc:sldMkLst>
          <pc:docMk/>
          <pc:sldMk cId="381360255" sldId="262"/>
        </pc:sldMkLst>
        <pc:spChg chg="del mod">
          <ac:chgData name="Teresa Lewin" userId="c7f24efeb1057168" providerId="LiveId" clId="{C503CC3E-9F6A-4ED9-822E-DEA31D03AD25}" dt="2026-05-03T20:14:33.146" v="2637" actId="478"/>
          <ac:spMkLst>
            <pc:docMk/>
            <pc:sldMk cId="381360255" sldId="262"/>
            <ac:spMk id="2" creationId="{793992AA-BD4F-E4E1-0B4E-0A379BC8E88F}"/>
          </ac:spMkLst>
        </pc:spChg>
        <pc:spChg chg="mod">
          <ac:chgData name="Teresa Lewin" userId="c7f24efeb1057168" providerId="LiveId" clId="{C503CC3E-9F6A-4ED9-822E-DEA31D03AD25}" dt="2026-05-03T20:27:18.879" v="3011" actId="20577"/>
          <ac:spMkLst>
            <pc:docMk/>
            <pc:sldMk cId="381360255" sldId="262"/>
            <ac:spMk id="3" creationId="{ED485BAB-1AC2-9D72-2BCC-8F5FA0020EFC}"/>
          </ac:spMkLst>
        </pc:spChg>
        <pc:spChg chg="add mod">
          <ac:chgData name="Teresa Lewin" userId="c7f24efeb1057168" providerId="LiveId" clId="{C503CC3E-9F6A-4ED9-822E-DEA31D03AD25}" dt="2026-05-03T20:15:43.732" v="2673" actId="20577"/>
          <ac:spMkLst>
            <pc:docMk/>
            <pc:sldMk cId="381360255" sldId="262"/>
            <ac:spMk id="5" creationId="{73A93035-E30A-D5FA-4877-8E8F328AB3E3}"/>
          </ac:spMkLst>
        </pc:spChg>
      </pc:sldChg>
      <pc:sldChg chg="modSp new mod modNotesTx">
        <pc:chgData name="Teresa Lewin" userId="c7f24efeb1057168" providerId="LiveId" clId="{C503CC3E-9F6A-4ED9-822E-DEA31D03AD25}" dt="2026-05-04T18:06:39.636" v="18408" actId="20577"/>
        <pc:sldMkLst>
          <pc:docMk/>
          <pc:sldMk cId="59120421" sldId="263"/>
        </pc:sldMkLst>
        <pc:spChg chg="mod">
          <ac:chgData name="Teresa Lewin" userId="c7f24efeb1057168" providerId="LiveId" clId="{C503CC3E-9F6A-4ED9-822E-DEA31D03AD25}" dt="2026-05-03T20:30:58.353" v="3028" actId="20577"/>
          <ac:spMkLst>
            <pc:docMk/>
            <pc:sldMk cId="59120421" sldId="263"/>
            <ac:spMk id="2" creationId="{E0B648F3-7555-AFE0-13DB-D2493FFF1FEC}"/>
          </ac:spMkLst>
        </pc:spChg>
        <pc:spChg chg="mod">
          <ac:chgData name="Teresa Lewin" userId="c7f24efeb1057168" providerId="LiveId" clId="{C503CC3E-9F6A-4ED9-822E-DEA31D03AD25}" dt="2026-05-03T20:42:32.915" v="3415" actId="20577"/>
          <ac:spMkLst>
            <pc:docMk/>
            <pc:sldMk cId="59120421" sldId="263"/>
            <ac:spMk id="3" creationId="{79E6837B-0163-D757-6DF5-64FA4896F7A7}"/>
          </ac:spMkLst>
        </pc:spChg>
      </pc:sldChg>
      <pc:sldChg chg="modSp new mod">
        <pc:chgData name="Teresa Lewin" userId="c7f24efeb1057168" providerId="LiveId" clId="{C503CC3E-9F6A-4ED9-822E-DEA31D03AD25}" dt="2026-05-03T21:05:58.646" v="4168" actId="20577"/>
        <pc:sldMkLst>
          <pc:docMk/>
          <pc:sldMk cId="2165785378" sldId="264"/>
        </pc:sldMkLst>
        <pc:spChg chg="mod">
          <ac:chgData name="Teresa Lewin" userId="c7f24efeb1057168" providerId="LiveId" clId="{C503CC3E-9F6A-4ED9-822E-DEA31D03AD25}" dt="2026-05-03T20:44:46.561" v="3443" actId="20577"/>
          <ac:spMkLst>
            <pc:docMk/>
            <pc:sldMk cId="2165785378" sldId="264"/>
            <ac:spMk id="2" creationId="{957EAB5C-4122-F7C4-4014-0B8360D6DF41}"/>
          </ac:spMkLst>
        </pc:spChg>
        <pc:spChg chg="mod">
          <ac:chgData name="Teresa Lewin" userId="c7f24efeb1057168" providerId="LiveId" clId="{C503CC3E-9F6A-4ED9-822E-DEA31D03AD25}" dt="2026-05-03T21:05:58.646" v="4168" actId="20577"/>
          <ac:spMkLst>
            <pc:docMk/>
            <pc:sldMk cId="2165785378" sldId="264"/>
            <ac:spMk id="3" creationId="{4F6DE00C-793E-4768-D8DC-DAE6FC0CE7F1}"/>
          </ac:spMkLst>
        </pc:spChg>
      </pc:sldChg>
      <pc:sldChg chg="modSp new del mod">
        <pc:chgData name="Teresa Lewin" userId="c7f24efeb1057168" providerId="LiveId" clId="{C503CC3E-9F6A-4ED9-822E-DEA31D03AD25}" dt="2026-05-03T21:17:27.523" v="4250" actId="2696"/>
        <pc:sldMkLst>
          <pc:docMk/>
          <pc:sldMk cId="60574883" sldId="265"/>
        </pc:sldMkLst>
        <pc:spChg chg="mod">
          <ac:chgData name="Teresa Lewin" userId="c7f24efeb1057168" providerId="LiveId" clId="{C503CC3E-9F6A-4ED9-822E-DEA31D03AD25}" dt="2026-05-03T21:16:31.696" v="4246" actId="27636"/>
          <ac:spMkLst>
            <pc:docMk/>
            <pc:sldMk cId="60574883" sldId="265"/>
            <ac:spMk id="2" creationId="{D3127596-8FB6-6DDF-8B33-B30A9A3E3C31}"/>
          </ac:spMkLst>
        </pc:spChg>
        <pc:spChg chg="mod">
          <ac:chgData name="Teresa Lewin" userId="c7f24efeb1057168" providerId="LiveId" clId="{C503CC3E-9F6A-4ED9-822E-DEA31D03AD25}" dt="2026-05-03T21:17:07.093" v="4249" actId="21"/>
          <ac:spMkLst>
            <pc:docMk/>
            <pc:sldMk cId="60574883" sldId="265"/>
            <ac:spMk id="3" creationId="{9C76C073-9EC3-2022-CAE9-314D8D231F4F}"/>
          </ac:spMkLst>
        </pc:spChg>
      </pc:sldChg>
      <pc:sldChg chg="modSp new mod">
        <pc:chgData name="Teresa Lewin" userId="c7f24efeb1057168" providerId="LiveId" clId="{C503CC3E-9F6A-4ED9-822E-DEA31D03AD25}" dt="2026-05-03T21:34:37.554" v="5024" actId="20577"/>
        <pc:sldMkLst>
          <pc:docMk/>
          <pc:sldMk cId="1099420389" sldId="265"/>
        </pc:sldMkLst>
        <pc:spChg chg="mod">
          <ac:chgData name="Teresa Lewin" userId="c7f24efeb1057168" providerId="LiveId" clId="{C503CC3E-9F6A-4ED9-822E-DEA31D03AD25}" dt="2026-05-03T21:21:31.235" v="4285" actId="27636"/>
          <ac:spMkLst>
            <pc:docMk/>
            <pc:sldMk cId="1099420389" sldId="265"/>
            <ac:spMk id="2" creationId="{11E24802-7CCA-671F-8462-C8590C6F6E3E}"/>
          </ac:spMkLst>
        </pc:spChg>
        <pc:spChg chg="mod">
          <ac:chgData name="Teresa Lewin" userId="c7f24efeb1057168" providerId="LiveId" clId="{C503CC3E-9F6A-4ED9-822E-DEA31D03AD25}" dt="2026-05-03T21:34:37.554" v="5024" actId="20577"/>
          <ac:spMkLst>
            <pc:docMk/>
            <pc:sldMk cId="1099420389" sldId="265"/>
            <ac:spMk id="3" creationId="{EE16F23C-5F1E-94B3-64AA-D68C0F2C49BA}"/>
          </ac:spMkLst>
        </pc:spChg>
      </pc:sldChg>
      <pc:sldChg chg="modSp new mod">
        <pc:chgData name="Teresa Lewin" userId="c7f24efeb1057168" providerId="LiveId" clId="{C503CC3E-9F6A-4ED9-822E-DEA31D03AD25}" dt="2026-05-04T18:08:43.686" v="18411" actId="20577"/>
        <pc:sldMkLst>
          <pc:docMk/>
          <pc:sldMk cId="1469987742" sldId="266"/>
        </pc:sldMkLst>
        <pc:spChg chg="mod">
          <ac:chgData name="Teresa Lewin" userId="c7f24efeb1057168" providerId="LiveId" clId="{C503CC3E-9F6A-4ED9-822E-DEA31D03AD25}" dt="2026-05-03T21:40:02.533" v="5036" actId="20577"/>
          <ac:spMkLst>
            <pc:docMk/>
            <pc:sldMk cId="1469987742" sldId="266"/>
            <ac:spMk id="2" creationId="{63B2588B-5408-0FF1-F176-8065430560BC}"/>
          </ac:spMkLst>
        </pc:spChg>
        <pc:spChg chg="mod">
          <ac:chgData name="Teresa Lewin" userId="c7f24efeb1057168" providerId="LiveId" clId="{C503CC3E-9F6A-4ED9-822E-DEA31D03AD25}" dt="2026-05-04T18:08:43.686" v="18411" actId="20577"/>
          <ac:spMkLst>
            <pc:docMk/>
            <pc:sldMk cId="1469987742" sldId="266"/>
            <ac:spMk id="3" creationId="{9B417655-5F53-513B-9313-01EB5DF707E4}"/>
          </ac:spMkLst>
        </pc:spChg>
      </pc:sldChg>
      <pc:sldChg chg="modSp new mod">
        <pc:chgData name="Teresa Lewin" userId="c7f24efeb1057168" providerId="LiveId" clId="{C503CC3E-9F6A-4ED9-822E-DEA31D03AD25}" dt="2026-05-04T08:11:05.350" v="6091" actId="20577"/>
        <pc:sldMkLst>
          <pc:docMk/>
          <pc:sldMk cId="3725363627" sldId="267"/>
        </pc:sldMkLst>
        <pc:spChg chg="mod">
          <ac:chgData name="Teresa Lewin" userId="c7f24efeb1057168" providerId="LiveId" clId="{C503CC3E-9F6A-4ED9-822E-DEA31D03AD25}" dt="2026-05-03T21:49:40.155" v="5547" actId="20577"/>
          <ac:spMkLst>
            <pc:docMk/>
            <pc:sldMk cId="3725363627" sldId="267"/>
            <ac:spMk id="2" creationId="{3A192555-241A-53B1-74B5-82C3D1C551A2}"/>
          </ac:spMkLst>
        </pc:spChg>
        <pc:spChg chg="mod">
          <ac:chgData name="Teresa Lewin" userId="c7f24efeb1057168" providerId="LiveId" clId="{C503CC3E-9F6A-4ED9-822E-DEA31D03AD25}" dt="2026-05-04T08:11:05.350" v="6091" actId="20577"/>
          <ac:spMkLst>
            <pc:docMk/>
            <pc:sldMk cId="3725363627" sldId="267"/>
            <ac:spMk id="3" creationId="{AE055241-9FF3-2ABF-8B7D-90E7BB0A8773}"/>
          </ac:spMkLst>
        </pc:spChg>
      </pc:sldChg>
      <pc:sldChg chg="modSp new mod">
        <pc:chgData name="Teresa Lewin" userId="c7f24efeb1057168" providerId="LiveId" clId="{C503CC3E-9F6A-4ED9-822E-DEA31D03AD25}" dt="2026-05-04T08:32:49.341" v="6812" actId="20577"/>
        <pc:sldMkLst>
          <pc:docMk/>
          <pc:sldMk cId="1167242665" sldId="268"/>
        </pc:sldMkLst>
        <pc:spChg chg="mod">
          <ac:chgData name="Teresa Lewin" userId="c7f24efeb1057168" providerId="LiveId" clId="{C503CC3E-9F6A-4ED9-822E-DEA31D03AD25}" dt="2026-05-04T08:13:16.421" v="6119" actId="20577"/>
          <ac:spMkLst>
            <pc:docMk/>
            <pc:sldMk cId="1167242665" sldId="268"/>
            <ac:spMk id="2" creationId="{1B82FCD7-41CD-0E3E-F5CC-C94850245718}"/>
          </ac:spMkLst>
        </pc:spChg>
        <pc:spChg chg="mod">
          <ac:chgData name="Teresa Lewin" userId="c7f24efeb1057168" providerId="LiveId" clId="{C503CC3E-9F6A-4ED9-822E-DEA31D03AD25}" dt="2026-05-04T08:32:49.341" v="6812" actId="20577"/>
          <ac:spMkLst>
            <pc:docMk/>
            <pc:sldMk cId="1167242665" sldId="268"/>
            <ac:spMk id="3" creationId="{F716A3B5-A0C8-D8AE-4654-DCF1FB83DDF1}"/>
          </ac:spMkLst>
        </pc:spChg>
      </pc:sldChg>
      <pc:sldChg chg="delSp new del mod modClrScheme chgLayout">
        <pc:chgData name="Teresa Lewin" userId="c7f24efeb1057168" providerId="LiveId" clId="{C503CC3E-9F6A-4ED9-822E-DEA31D03AD25}" dt="2026-05-04T08:12:09.982" v="6094" actId="2696"/>
        <pc:sldMkLst>
          <pc:docMk/>
          <pc:sldMk cId="1374637980" sldId="268"/>
        </pc:sldMkLst>
        <pc:spChg chg="del">
          <ac:chgData name="Teresa Lewin" userId="c7f24efeb1057168" providerId="LiveId" clId="{C503CC3E-9F6A-4ED9-822E-DEA31D03AD25}" dt="2026-05-04T08:11:33.474" v="6093" actId="700"/>
          <ac:spMkLst>
            <pc:docMk/>
            <pc:sldMk cId="1374637980" sldId="268"/>
            <ac:spMk id="2" creationId="{686E88B6-A226-A224-240F-0AD22F05F6CE}"/>
          </ac:spMkLst>
        </pc:spChg>
        <pc:spChg chg="del">
          <ac:chgData name="Teresa Lewin" userId="c7f24efeb1057168" providerId="LiveId" clId="{C503CC3E-9F6A-4ED9-822E-DEA31D03AD25}" dt="2026-05-04T08:11:33.474" v="6093" actId="700"/>
          <ac:spMkLst>
            <pc:docMk/>
            <pc:sldMk cId="1374637980" sldId="268"/>
            <ac:spMk id="3" creationId="{6472985D-316D-234B-7FA4-03EC20BBBBCC}"/>
          </ac:spMkLst>
        </pc:spChg>
      </pc:sldChg>
      <pc:sldChg chg="modSp new mod">
        <pc:chgData name="Teresa Lewin" userId="c7f24efeb1057168" providerId="LiveId" clId="{C503CC3E-9F6A-4ED9-822E-DEA31D03AD25}" dt="2026-05-04T09:05:40.847" v="7583" actId="20577"/>
        <pc:sldMkLst>
          <pc:docMk/>
          <pc:sldMk cId="528258711" sldId="269"/>
        </pc:sldMkLst>
        <pc:spChg chg="mod">
          <ac:chgData name="Teresa Lewin" userId="c7f24efeb1057168" providerId="LiveId" clId="{C503CC3E-9F6A-4ED9-822E-DEA31D03AD25}" dt="2026-05-04T08:36:42.050" v="6871" actId="20577"/>
          <ac:spMkLst>
            <pc:docMk/>
            <pc:sldMk cId="528258711" sldId="269"/>
            <ac:spMk id="2" creationId="{00722205-850F-AE47-1F1E-AB645B3E5389}"/>
          </ac:spMkLst>
        </pc:spChg>
        <pc:spChg chg="mod">
          <ac:chgData name="Teresa Lewin" userId="c7f24efeb1057168" providerId="LiveId" clId="{C503CC3E-9F6A-4ED9-822E-DEA31D03AD25}" dt="2026-05-04T09:05:40.847" v="7583" actId="20577"/>
          <ac:spMkLst>
            <pc:docMk/>
            <pc:sldMk cId="528258711" sldId="269"/>
            <ac:spMk id="3" creationId="{FFD6D57B-F706-1B7A-5182-4DF82A713C28}"/>
          </ac:spMkLst>
        </pc:spChg>
      </pc:sldChg>
      <pc:sldChg chg="delSp new del mod">
        <pc:chgData name="Teresa Lewin" userId="c7f24efeb1057168" providerId="LiveId" clId="{C503CC3E-9F6A-4ED9-822E-DEA31D03AD25}" dt="2026-05-04T09:06:27.353" v="7586" actId="2696"/>
        <pc:sldMkLst>
          <pc:docMk/>
          <pc:sldMk cId="3108377036" sldId="270"/>
        </pc:sldMkLst>
        <pc:spChg chg="del">
          <ac:chgData name="Teresa Lewin" userId="c7f24efeb1057168" providerId="LiveId" clId="{C503CC3E-9F6A-4ED9-822E-DEA31D03AD25}" dt="2026-05-04T09:06:24.481" v="7585" actId="478"/>
          <ac:spMkLst>
            <pc:docMk/>
            <pc:sldMk cId="3108377036" sldId="270"/>
            <ac:spMk id="3" creationId="{6CC5A66A-51B1-747C-4CFB-899A7772078A}"/>
          </ac:spMkLst>
        </pc:spChg>
      </pc:sldChg>
      <pc:sldChg chg="modSp new mod">
        <pc:chgData name="Teresa Lewin" userId="c7f24efeb1057168" providerId="LiveId" clId="{C503CC3E-9F6A-4ED9-822E-DEA31D03AD25}" dt="2026-05-04T09:30:22.364" v="8395" actId="20577"/>
        <pc:sldMkLst>
          <pc:docMk/>
          <pc:sldMk cId="3615890110" sldId="270"/>
        </pc:sldMkLst>
        <pc:spChg chg="mod">
          <ac:chgData name="Teresa Lewin" userId="c7f24efeb1057168" providerId="LiveId" clId="{C503CC3E-9F6A-4ED9-822E-DEA31D03AD25}" dt="2026-05-04T09:08:16.026" v="7614" actId="20577"/>
          <ac:spMkLst>
            <pc:docMk/>
            <pc:sldMk cId="3615890110" sldId="270"/>
            <ac:spMk id="2" creationId="{739DF8E7-D95B-48A3-0F52-699F1DC211BA}"/>
          </ac:spMkLst>
        </pc:spChg>
        <pc:spChg chg="mod">
          <ac:chgData name="Teresa Lewin" userId="c7f24efeb1057168" providerId="LiveId" clId="{C503CC3E-9F6A-4ED9-822E-DEA31D03AD25}" dt="2026-05-04T09:30:22.364" v="8395" actId="20577"/>
          <ac:spMkLst>
            <pc:docMk/>
            <pc:sldMk cId="3615890110" sldId="270"/>
            <ac:spMk id="3" creationId="{042ECFF0-0025-C83B-69CD-C4AACA47772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1DF191-BE26-E249-8321-87B0744C53F4}" type="datetimeFigureOut">
              <a:rPr lang="en-US" smtClean="0"/>
              <a:t>5/4/26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26A018-C0F9-484F-8BCA-B48495ED050A}" type="slidenum">
              <a:rPr lang="en-US" smtClean="0"/>
              <a:t>‹#›</a:t>
            </a:fld>
            <a:endParaRPr lang="en-US"/>
          </a:p>
        </p:txBody>
      </p:sp>
    </p:spTree>
    <p:extLst>
      <p:ext uri="{BB962C8B-B14F-4D97-AF65-F5344CB8AC3E}">
        <p14:creationId xmlns:p14="http://schemas.microsoft.com/office/powerpoint/2010/main" val="132255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big title is a headline grabbing one the type you see online or in journals or papers but it’s where I started to evolve my overall title. The one underneath, it came out of research but also personal experience. I found my gap there has been previous work but it’s been done by hearing researchers this is why I wanted to do it to see if my deafness changed the research.</a:t>
            </a:r>
            <a:endParaRPr lang="en-US" dirty="0"/>
          </a:p>
        </p:txBody>
      </p:sp>
      <p:sp>
        <p:nvSpPr>
          <p:cNvPr id="4" name="Slide Number Placeholder 3"/>
          <p:cNvSpPr>
            <a:spLocks noGrp="1"/>
          </p:cNvSpPr>
          <p:nvPr>
            <p:ph type="sldNum" sz="quarter" idx="5"/>
          </p:nvPr>
        </p:nvSpPr>
        <p:spPr/>
        <p:txBody>
          <a:bodyPr/>
          <a:lstStyle/>
          <a:p>
            <a:fld id="{CD26A018-C0F9-484F-8BCA-B48495ED050A}" type="slidenum">
              <a:rPr lang="en-US" smtClean="0"/>
              <a:t>1</a:t>
            </a:fld>
            <a:endParaRPr lang="en-US"/>
          </a:p>
        </p:txBody>
      </p:sp>
    </p:spTree>
    <p:extLst>
      <p:ext uri="{BB962C8B-B14F-4D97-AF65-F5344CB8AC3E}">
        <p14:creationId xmlns:p14="http://schemas.microsoft.com/office/powerpoint/2010/main" val="967600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aims are really about my curiosity around how hearing therapists work and create safe spaces and therapeutic relationships when one of the core tools of therapy are missing. The voice it allows for what I can only term as casual listening. By that I mean as a hearing person it’s possible to listen without actually hearing. That moment when you are talking and you realise that the person is just listening for what they want to hear not the whole conversation. I am myself having personal therapy with a hearing counsellor it’s not been entirely issue free especially in emotional moments. </a:t>
            </a:r>
          </a:p>
          <a:p>
            <a:endParaRPr lang="en-GB" dirty="0"/>
          </a:p>
          <a:p>
            <a:r>
              <a:rPr lang="en-GB" dirty="0"/>
              <a:t>So deaf people experience a number of systemic, cultural, and linguistic challenges and accessibility issues these will take time to change I am curious to know what hearing therapists can offer to address the issues people with hearing loss experience in the therapeutic setting which for me seems more about the therapeutic relationship and less about the larger more political issues.</a:t>
            </a:r>
            <a:endParaRPr lang="en-US" dirty="0"/>
          </a:p>
        </p:txBody>
      </p:sp>
      <p:sp>
        <p:nvSpPr>
          <p:cNvPr id="4" name="Slide Number Placeholder 3"/>
          <p:cNvSpPr>
            <a:spLocks noGrp="1"/>
          </p:cNvSpPr>
          <p:nvPr>
            <p:ph type="sldNum" sz="quarter" idx="5"/>
          </p:nvPr>
        </p:nvSpPr>
        <p:spPr/>
        <p:txBody>
          <a:bodyPr/>
          <a:lstStyle/>
          <a:p>
            <a:fld id="{CD26A018-C0F9-484F-8BCA-B48495ED050A}" type="slidenum">
              <a:rPr lang="en-US" smtClean="0"/>
              <a:t>2</a:t>
            </a:fld>
            <a:endParaRPr lang="en-US"/>
          </a:p>
        </p:txBody>
      </p:sp>
    </p:spTree>
    <p:extLst>
      <p:ext uri="{BB962C8B-B14F-4D97-AF65-F5344CB8AC3E}">
        <p14:creationId xmlns:p14="http://schemas.microsoft.com/office/powerpoint/2010/main" val="3154295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rational actually comes from seeing headlines like these on the slide. Clearly both the uk and Wales have a large percentage of the population with some form of hearing loss. Eighteen million in the Uk and over half a million in Wales. </a:t>
            </a:r>
          </a:p>
          <a:p>
            <a:endParaRPr lang="en-GB" dirty="0"/>
          </a:p>
          <a:p>
            <a:r>
              <a:rPr lang="en-GB" dirty="0"/>
              <a:t>Now hearing loss spans from those with tinnitus, which  from personal experience can affect how you relate to others right the way to being born deaf. Each level of hearing loss will bring challenges. But there are some very basic things that can aid communication. </a:t>
            </a:r>
          </a:p>
          <a:p>
            <a:endParaRPr lang="en-GB" dirty="0"/>
          </a:p>
          <a:p>
            <a:r>
              <a:rPr lang="en-GB" dirty="0"/>
              <a:t>1 making sure the person with hearing loss can see you clearly and has a clear view of your face. </a:t>
            </a:r>
          </a:p>
          <a:p>
            <a:r>
              <a:rPr lang="en-GB" dirty="0"/>
              <a:t>2 check your position in a room does a window cast you in shadow. </a:t>
            </a:r>
          </a:p>
          <a:p>
            <a:r>
              <a:rPr lang="en-GB" dirty="0"/>
              <a:t>3 speak in a normal tone louder isn’t better for a deaf person </a:t>
            </a:r>
          </a:p>
          <a:p>
            <a:endParaRPr lang="en-GB" dirty="0"/>
          </a:p>
          <a:p>
            <a:r>
              <a:rPr lang="en-GB" dirty="0"/>
              <a:t>Those with hearing loss in Wales have in a sense an even bigger job as Wales is genuinely a bilingual country so a person with hearing loss may have to read lips in both English and Welsh again I can attest this is not easy at all lip patterns vary from individual to individual but it’s how most people with hearing loss navigate that loss lip reading is a check in so to speak </a:t>
            </a:r>
          </a:p>
          <a:p>
            <a:endParaRPr lang="en-GB" dirty="0"/>
          </a:p>
          <a:p>
            <a:r>
              <a:rPr lang="en-GB" dirty="0"/>
              <a:t>My rational is to find out what happens specifically for the therapist for example does dealing with a client with hearing loss create a sense of being not enough? </a:t>
            </a:r>
          </a:p>
          <a:p>
            <a:endParaRPr lang="en-GB" dirty="0"/>
          </a:p>
          <a:p>
            <a:r>
              <a:rPr lang="en-GB" dirty="0"/>
              <a:t>I want to make sense and meaning of what happens in the therapeutic space between hearing therapist and the client with hearing loss. What actually happens for the hearing therapist, what power dynamics might be at play and what can be learned from these interactions.</a:t>
            </a:r>
            <a:endParaRPr lang="en-US" dirty="0"/>
          </a:p>
        </p:txBody>
      </p:sp>
      <p:sp>
        <p:nvSpPr>
          <p:cNvPr id="4" name="Slide Number Placeholder 3"/>
          <p:cNvSpPr>
            <a:spLocks noGrp="1"/>
          </p:cNvSpPr>
          <p:nvPr>
            <p:ph type="sldNum" sz="quarter" idx="5"/>
          </p:nvPr>
        </p:nvSpPr>
        <p:spPr/>
        <p:txBody>
          <a:bodyPr/>
          <a:lstStyle/>
          <a:p>
            <a:fld id="{CD26A018-C0F9-484F-8BCA-B48495ED050A}" type="slidenum">
              <a:rPr lang="en-US" smtClean="0"/>
              <a:t>3</a:t>
            </a:fld>
            <a:endParaRPr lang="en-US"/>
          </a:p>
        </p:txBody>
      </p:sp>
    </p:spTree>
    <p:extLst>
      <p:ext uri="{BB962C8B-B14F-4D97-AF65-F5344CB8AC3E}">
        <p14:creationId xmlns:p14="http://schemas.microsoft.com/office/powerpoint/2010/main" val="1080285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terms of reflexivity I have identified the three ps </a:t>
            </a:r>
          </a:p>
          <a:p>
            <a:endParaRPr lang="en-GB" dirty="0"/>
          </a:p>
          <a:p>
            <a:r>
              <a:rPr lang="en-GB" dirty="0"/>
              <a:t>Personal </a:t>
            </a:r>
          </a:p>
          <a:p>
            <a:r>
              <a:rPr lang="en-GB" dirty="0"/>
              <a:t>Professional </a:t>
            </a:r>
          </a:p>
          <a:p>
            <a:r>
              <a:rPr lang="en-GB" dirty="0"/>
              <a:t>Political </a:t>
            </a:r>
          </a:p>
          <a:p>
            <a:endParaRPr lang="en-GB" dirty="0"/>
          </a:p>
          <a:p>
            <a:r>
              <a:rPr lang="en-GB" dirty="0"/>
              <a:t>Each of them contributes to my understanding of reflexivity and its importance in both therapy and research. On a personal level this is about me checking my own internal bias obviously being a person with hearing loss means this research is very personal to me. I am passionate about people with hearing loss utilising therapy because we are twice as likely to have mental health issues than the hearing population. At the same time I feel it’s both valuable and critical to value my own lived experience and rather than bracketing it to integrate it into the research as it has value to the research </a:t>
            </a:r>
          </a:p>
          <a:p>
            <a:endParaRPr lang="en-GB" dirty="0"/>
          </a:p>
          <a:p>
            <a:r>
              <a:rPr lang="en-GB" dirty="0"/>
              <a:t>Professionally this is about taking account in this research and on my development as a therapist and making sure that my research stays grounded in theory, that it stays relevant and receptive and follows a rational that makes meaning for me as the researcher but also for the research participants. That I am aware of a fully utilise support so for me that includes personal therapy with my hearing therapist, learning support through my BSL using support person, and having regular checks with my dissertation supervisor. </a:t>
            </a:r>
          </a:p>
          <a:p>
            <a:endParaRPr lang="en-GB" dirty="0"/>
          </a:p>
          <a:p>
            <a:r>
              <a:rPr lang="en-GB" dirty="0"/>
              <a:t>Politically it’s being aware of power and privilege as a researcher and a deafened trainee. I am very aware for example that compared to a person who is born deaf I have the privilege of language that is fully developed because I was hearing. I am aware how different my experience is from that of a non verbal deaf person. I am aware of the power held by a researcher even semi structured interviews ask specific questions so what I ask and how I ask will affect the outcomes. I am also aware that in order to be ethical I will need to inform the participant that I have hearing loss this could again skew a result so I am aware questions will need to be structured in the most open and accessible </a:t>
            </a:r>
            <a:r>
              <a:rPr lang="en-GB"/>
              <a:t>way possible.</a:t>
            </a:r>
            <a:endParaRPr lang="en-US" dirty="0"/>
          </a:p>
        </p:txBody>
      </p:sp>
      <p:sp>
        <p:nvSpPr>
          <p:cNvPr id="4" name="Slide Number Placeholder 3"/>
          <p:cNvSpPr>
            <a:spLocks noGrp="1"/>
          </p:cNvSpPr>
          <p:nvPr>
            <p:ph type="sldNum" sz="quarter" idx="5"/>
          </p:nvPr>
        </p:nvSpPr>
        <p:spPr/>
        <p:txBody>
          <a:bodyPr/>
          <a:lstStyle/>
          <a:p>
            <a:fld id="{CD26A018-C0F9-484F-8BCA-B48495ED050A}" type="slidenum">
              <a:rPr lang="en-US" smtClean="0"/>
              <a:t>4</a:t>
            </a:fld>
            <a:endParaRPr lang="en-US"/>
          </a:p>
        </p:txBody>
      </p:sp>
    </p:spTree>
    <p:extLst>
      <p:ext uri="{BB962C8B-B14F-4D97-AF65-F5344CB8AC3E}">
        <p14:creationId xmlns:p14="http://schemas.microsoft.com/office/powerpoint/2010/main" val="6723178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literature one of the interesting points for me was the political change from hearing loss being seen largely as an impairment to it becoming a cultural and linguistic identity. This happened because of a number of different factors but the main one appears to have been the ongoing recognition of BSL as a language in its own right it even has a different grammatical structure to English. It also has time lines in its structure which don’t as such exist in the same way as in English.I know this because I am still in the process of learning and understanding this. </a:t>
            </a:r>
          </a:p>
          <a:p>
            <a:endParaRPr lang="en-GB" dirty="0"/>
          </a:p>
          <a:p>
            <a:r>
              <a:rPr lang="en-GB" dirty="0"/>
              <a:t>Currently therapy and access to therapy for clients with hearing loss is through interpreters however this does not suit everyone even some profoundly deaf people don’t use BSL and talk and lip read. The system for booking interpreters is or can be hit and miss because there is not an endless supply of them their may also be cost implications so this might also create an inequality of access </a:t>
            </a:r>
            <a:endParaRPr lang="en-US" dirty="0"/>
          </a:p>
        </p:txBody>
      </p:sp>
      <p:sp>
        <p:nvSpPr>
          <p:cNvPr id="4" name="Slide Number Placeholder 3"/>
          <p:cNvSpPr>
            <a:spLocks noGrp="1"/>
          </p:cNvSpPr>
          <p:nvPr>
            <p:ph type="sldNum" sz="quarter" idx="5"/>
          </p:nvPr>
        </p:nvSpPr>
        <p:spPr/>
        <p:txBody>
          <a:bodyPr/>
          <a:lstStyle/>
          <a:p>
            <a:fld id="{CD26A018-C0F9-484F-8BCA-B48495ED050A}" type="slidenum">
              <a:rPr lang="en-US" smtClean="0"/>
              <a:t>5</a:t>
            </a:fld>
            <a:endParaRPr lang="en-US"/>
          </a:p>
        </p:txBody>
      </p:sp>
    </p:spTree>
    <p:extLst>
      <p:ext uri="{BB962C8B-B14F-4D97-AF65-F5344CB8AC3E}">
        <p14:creationId xmlns:p14="http://schemas.microsoft.com/office/powerpoint/2010/main" val="982256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clear from the previous research is that both power or lack of it and inequality exist in mental health provision for people with hearing loss. At present efforts to change that are being targeted at systemic injustices like lack of interpreters and lack of education lack of resources. Whilst this is needed of course systemic and political change can take a long time to address and currently budgets are stretched  and change not easy. Maybe therapists need to acknowledge how people with hearing loss are currently worked with and look for key pieces of good practice which could be used to encourage more engagement from the deaf community. Maybe we can learn more about deaf culture . </a:t>
            </a:r>
          </a:p>
          <a:p>
            <a:endParaRPr lang="en-GB" dirty="0"/>
          </a:p>
          <a:p>
            <a:r>
              <a:rPr lang="en-GB" dirty="0"/>
              <a:t>It’s clear from previous research that there is an issue for therapists when dealing with deaf clients that they feel uncertain that they needed to adapt their modality and that it is emotional labour. I had to look this up it’s the invisible work  counsellors and therapists perform to manage their own emotions in order to display unconditional positive regard and empathy. This is definitely an area that I would like to elucidate through my research. As a deaf person I am aware that making emotional connections is hard and actually BSL contributes to that in the sense of it is very direct it has no what I term fluff words no hmmm or ahh. Also I am aware through the training process that touching a client is definitely not done however when a deaf person is distressed you can not just say do you want to talk about it because they can’t hear you also it’s very hard to lip read through tears just like it’s hard to talk through tears.</a:t>
            </a:r>
            <a:endParaRPr lang="en-US" dirty="0"/>
          </a:p>
        </p:txBody>
      </p:sp>
      <p:sp>
        <p:nvSpPr>
          <p:cNvPr id="4" name="Slide Number Placeholder 3"/>
          <p:cNvSpPr>
            <a:spLocks noGrp="1"/>
          </p:cNvSpPr>
          <p:nvPr>
            <p:ph type="sldNum" sz="quarter" idx="5"/>
          </p:nvPr>
        </p:nvSpPr>
        <p:spPr/>
        <p:txBody>
          <a:bodyPr/>
          <a:lstStyle/>
          <a:p>
            <a:fld id="{CD26A018-C0F9-484F-8BCA-B48495ED050A}" type="slidenum">
              <a:rPr lang="en-US" smtClean="0"/>
              <a:t>6</a:t>
            </a:fld>
            <a:endParaRPr lang="en-US"/>
          </a:p>
        </p:txBody>
      </p:sp>
    </p:spTree>
    <p:extLst>
      <p:ext uri="{BB962C8B-B14F-4D97-AF65-F5344CB8AC3E}">
        <p14:creationId xmlns:p14="http://schemas.microsoft.com/office/powerpoint/2010/main" val="4251833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paradigm is interpretivist and quantative this sits nicely with finding the research participants narrative and their  sense of meaning. It supports that everyone as their own socially constructed realities and indeed a person may have more than one. So I personally in the context of university have two firstly I am a student and secondly I have hearing loss these two realities weave together when I am in this context. So in university I use my voice not always for my comfort but because it helps others understand me plus it  our taught medium as well . This is my ontological position in relation to university it may be the same or different when conducting research .</a:t>
            </a:r>
          </a:p>
          <a:p>
            <a:endParaRPr lang="en-GB" dirty="0"/>
          </a:p>
          <a:p>
            <a:r>
              <a:rPr lang="en-GB" dirty="0"/>
              <a:t>Epistemologically during the research knowledge will be co-constructed with the client. I will need to let them know I have hearing loss and that could affect the research outcomes which I will of course document as it is important to acknowledge your own subjective reality. </a:t>
            </a:r>
            <a:endParaRPr lang="en-US" dirty="0"/>
          </a:p>
        </p:txBody>
      </p:sp>
      <p:sp>
        <p:nvSpPr>
          <p:cNvPr id="4" name="Slide Number Placeholder 3"/>
          <p:cNvSpPr>
            <a:spLocks noGrp="1"/>
          </p:cNvSpPr>
          <p:nvPr>
            <p:ph type="sldNum" sz="quarter" idx="5"/>
          </p:nvPr>
        </p:nvSpPr>
        <p:spPr/>
        <p:txBody>
          <a:bodyPr/>
          <a:lstStyle/>
          <a:p>
            <a:fld id="{CD26A018-C0F9-484F-8BCA-B48495ED050A}" type="slidenum">
              <a:rPr lang="en-US" smtClean="0"/>
              <a:t>7</a:t>
            </a:fld>
            <a:endParaRPr lang="en-US"/>
          </a:p>
        </p:txBody>
      </p:sp>
    </p:spTree>
    <p:extLst>
      <p:ext uri="{BB962C8B-B14F-4D97-AF65-F5344CB8AC3E}">
        <p14:creationId xmlns:p14="http://schemas.microsoft.com/office/powerpoint/2010/main" val="1552943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5/4/26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ps.org.uk" TargetMode="External"/><Relationship Id="rId2" Type="http://schemas.openxmlformats.org/officeDocument/2006/relationships/hyperlink" Target="https://www.bacp.co.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signhealth.org.u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F357F-9E77-D1FF-C9FB-F6BA42C12F96}"/>
              </a:ext>
            </a:extLst>
          </p:cNvPr>
          <p:cNvSpPr>
            <a:spLocks noGrp="1"/>
          </p:cNvSpPr>
          <p:nvPr>
            <p:ph type="ctrTitle"/>
          </p:nvPr>
        </p:nvSpPr>
        <p:spPr>
          <a:xfrm>
            <a:off x="2448102" y="807156"/>
            <a:ext cx="8915399" cy="2262781"/>
          </a:xfrm>
        </p:spPr>
        <p:txBody>
          <a:bodyPr/>
          <a:lstStyle/>
          <a:p>
            <a:r>
              <a:rPr lang="en-GB" dirty="0"/>
              <a:t>AM I BEING HEARD </a:t>
            </a:r>
            <a:endParaRPr lang="en-US" dirty="0"/>
          </a:p>
        </p:txBody>
      </p:sp>
      <p:sp>
        <p:nvSpPr>
          <p:cNvPr id="3" name="Subtitle 2">
            <a:extLst>
              <a:ext uri="{FF2B5EF4-FFF2-40B4-BE49-F238E27FC236}">
                <a16:creationId xmlns:a16="http://schemas.microsoft.com/office/drawing/2014/main" id="{59A7C646-3366-F154-2191-2563875FFCC1}"/>
              </a:ext>
            </a:extLst>
          </p:cNvPr>
          <p:cNvSpPr>
            <a:spLocks noGrp="1"/>
          </p:cNvSpPr>
          <p:nvPr>
            <p:ph type="subTitle" idx="1"/>
          </p:nvPr>
        </p:nvSpPr>
        <p:spPr>
          <a:xfrm>
            <a:off x="2448102" y="3888380"/>
            <a:ext cx="8915399" cy="1126283"/>
          </a:xfrm>
        </p:spPr>
        <p:txBody>
          <a:bodyPr>
            <a:noAutofit/>
          </a:bodyPr>
          <a:lstStyle/>
          <a:p>
            <a:r>
              <a:rPr lang="en-GB" sz="2400" b="1" dirty="0">
                <a:solidFill>
                  <a:schemeClr val="tx1"/>
                </a:solidFill>
              </a:rPr>
              <a:t>How do hearing counsellors in the uk conceptualise and adapt their counselling practice when working with deaf clients?</a:t>
            </a:r>
            <a:endParaRPr lang="en-US" sz="2400" b="1" dirty="0">
              <a:solidFill>
                <a:schemeClr val="tx1"/>
              </a:solidFill>
            </a:endParaRPr>
          </a:p>
        </p:txBody>
      </p:sp>
    </p:spTree>
    <p:extLst>
      <p:ext uri="{BB962C8B-B14F-4D97-AF65-F5344CB8AC3E}">
        <p14:creationId xmlns:p14="http://schemas.microsoft.com/office/powerpoint/2010/main" val="19884759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1BE56-DFE2-8106-3062-DC1496254671}"/>
              </a:ext>
            </a:extLst>
          </p:cNvPr>
          <p:cNvSpPr>
            <a:spLocks noGrp="1"/>
          </p:cNvSpPr>
          <p:nvPr>
            <p:ph type="title"/>
          </p:nvPr>
        </p:nvSpPr>
        <p:spPr>
          <a:xfrm>
            <a:off x="1243550" y="671735"/>
            <a:ext cx="8911687" cy="1280890"/>
          </a:xfrm>
        </p:spPr>
        <p:txBody>
          <a:bodyPr>
            <a:normAutofit/>
          </a:bodyPr>
          <a:lstStyle/>
          <a:p>
            <a:pPr algn="ctr"/>
            <a:r>
              <a:rPr lang="en-GB" sz="4000" b="1" dirty="0"/>
              <a:t>AIMS</a:t>
            </a:r>
            <a:endParaRPr lang="en-US" sz="4000" b="1" dirty="0"/>
          </a:p>
        </p:txBody>
      </p:sp>
      <p:sp>
        <p:nvSpPr>
          <p:cNvPr id="3" name="Content Placeholder 2">
            <a:extLst>
              <a:ext uri="{FF2B5EF4-FFF2-40B4-BE49-F238E27FC236}">
                <a16:creationId xmlns:a16="http://schemas.microsoft.com/office/drawing/2014/main" id="{197C2A4A-E5BF-21BD-6680-8CA0204028F7}"/>
              </a:ext>
            </a:extLst>
          </p:cNvPr>
          <p:cNvSpPr>
            <a:spLocks noGrp="1"/>
          </p:cNvSpPr>
          <p:nvPr>
            <p:ph idx="1"/>
          </p:nvPr>
        </p:nvSpPr>
        <p:spPr>
          <a:xfrm>
            <a:off x="2222500" y="1619250"/>
            <a:ext cx="10044112" cy="4498347"/>
          </a:xfrm>
        </p:spPr>
        <p:txBody>
          <a:bodyPr>
            <a:noAutofit/>
          </a:bodyPr>
          <a:lstStyle/>
          <a:p>
            <a:pPr>
              <a:buFont typeface="Wingdings" pitchFamily="2" charset="2"/>
              <a:buChar char="q"/>
            </a:pPr>
            <a:endParaRPr lang="en-GB" sz="2400" b="1" dirty="0">
              <a:solidFill>
                <a:schemeClr val="tx1"/>
              </a:solidFill>
            </a:endParaRPr>
          </a:p>
          <a:p>
            <a:pPr>
              <a:buFont typeface="Wingdings" pitchFamily="2" charset="2"/>
              <a:buChar char="q"/>
            </a:pPr>
            <a:r>
              <a:rPr lang="en-GB" sz="2400" b="1" dirty="0">
                <a:solidFill>
                  <a:schemeClr val="tx1"/>
                </a:solidFill>
              </a:rPr>
              <a:t>To explore how hearing counsellors provide counselling to clients who have hearing loss.</a:t>
            </a:r>
          </a:p>
          <a:p>
            <a:pPr>
              <a:buFont typeface="Wingdings" pitchFamily="2" charset="2"/>
              <a:buChar char="q"/>
            </a:pPr>
            <a:endParaRPr lang="en-GB" sz="2400" b="1" dirty="0">
              <a:solidFill>
                <a:schemeClr val="tx1"/>
              </a:solidFill>
            </a:endParaRPr>
          </a:p>
          <a:p>
            <a:pPr>
              <a:buFont typeface="Wingdings" pitchFamily="2" charset="2"/>
              <a:buChar char="q"/>
            </a:pPr>
            <a:r>
              <a:rPr lang="en-GB" sz="2400" b="1" dirty="0">
                <a:solidFill>
                  <a:schemeClr val="tx1"/>
                </a:solidFill>
              </a:rPr>
              <a:t>To elucidate and frame current practice.</a:t>
            </a:r>
          </a:p>
          <a:p>
            <a:pPr>
              <a:buFont typeface="Wingdings" pitchFamily="2" charset="2"/>
              <a:buChar char="q"/>
            </a:pPr>
            <a:endParaRPr lang="en-GB" sz="2400" b="1" dirty="0">
              <a:solidFill>
                <a:schemeClr val="tx1"/>
              </a:solidFill>
            </a:endParaRPr>
          </a:p>
          <a:p>
            <a:pPr>
              <a:buFont typeface="Wingdings" pitchFamily="2" charset="2"/>
              <a:buChar char="q"/>
            </a:pPr>
            <a:endParaRPr lang="en-GB" sz="2400" b="1" dirty="0">
              <a:solidFill>
                <a:schemeClr val="tx1"/>
              </a:solidFill>
            </a:endParaRPr>
          </a:p>
          <a:p>
            <a:pPr>
              <a:buFont typeface="Wingdings" pitchFamily="2" charset="2"/>
              <a:buChar char="q"/>
            </a:pPr>
            <a:r>
              <a:rPr lang="en-GB" sz="2400" b="1" dirty="0">
                <a:solidFill>
                  <a:schemeClr val="tx1"/>
                </a:solidFill>
              </a:rPr>
              <a:t>To bring into focus what may need to change to encourage more people with hearing loss to use therapy.</a:t>
            </a:r>
            <a:endParaRPr lang="en-US" sz="2400" b="1" dirty="0">
              <a:solidFill>
                <a:schemeClr val="tx1"/>
              </a:solidFill>
            </a:endParaRPr>
          </a:p>
        </p:txBody>
      </p:sp>
    </p:spTree>
    <p:extLst>
      <p:ext uri="{BB962C8B-B14F-4D97-AF65-F5344CB8AC3E}">
        <p14:creationId xmlns:p14="http://schemas.microsoft.com/office/powerpoint/2010/main" val="2068790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FA0F92-230B-192B-3DF1-B0A5F44E7409}"/>
              </a:ext>
            </a:extLst>
          </p:cNvPr>
          <p:cNvSpPr>
            <a:spLocks noGrp="1"/>
          </p:cNvSpPr>
          <p:nvPr>
            <p:ph idx="1"/>
          </p:nvPr>
        </p:nvSpPr>
        <p:spPr>
          <a:xfrm>
            <a:off x="2451345" y="2199648"/>
            <a:ext cx="8911687" cy="4316464"/>
          </a:xfrm>
        </p:spPr>
        <p:txBody>
          <a:bodyPr>
            <a:normAutofit fontScale="92500"/>
          </a:bodyPr>
          <a:lstStyle/>
          <a:p>
            <a:r>
              <a:rPr lang="en-GB" sz="2400" b="1" dirty="0"/>
              <a:t>UK wide there are 18 million people with some form of hearing loss.</a:t>
            </a:r>
          </a:p>
          <a:p>
            <a:r>
              <a:rPr lang="en-GB" sz="2400" b="1" dirty="0"/>
              <a:t>In Wales there are 575,000 people with hearing loss that is the equivalent of the population of Swansea and Cardiff. </a:t>
            </a:r>
          </a:p>
          <a:p>
            <a:r>
              <a:rPr lang="en-GB" sz="2400" b="1" dirty="0"/>
              <a:t>People with hearing loss are twice as likely to experience mental health issues than the hearing population.</a:t>
            </a:r>
          </a:p>
          <a:p>
            <a:r>
              <a:rPr lang="en-GB" sz="2400" b="1" dirty="0"/>
              <a:t>In Wales there are only 47 mental health first aiders and in 2022 only four had training in how to respond to clients with hearing loss.</a:t>
            </a:r>
          </a:p>
          <a:p>
            <a:r>
              <a:rPr lang="en-GB" sz="2400" b="1" dirty="0"/>
              <a:t>Finally there is my own lived experience of personal therapy from a hearing therapist.</a:t>
            </a:r>
          </a:p>
        </p:txBody>
      </p:sp>
      <p:sp>
        <p:nvSpPr>
          <p:cNvPr id="5" name="Title 4">
            <a:extLst>
              <a:ext uri="{FF2B5EF4-FFF2-40B4-BE49-F238E27FC236}">
                <a16:creationId xmlns:a16="http://schemas.microsoft.com/office/drawing/2014/main" id="{27AF2912-974C-9EB9-B411-81711D93D9DE}"/>
              </a:ext>
            </a:extLst>
          </p:cNvPr>
          <p:cNvSpPr>
            <a:spLocks noGrp="1"/>
          </p:cNvSpPr>
          <p:nvPr>
            <p:ph type="title"/>
          </p:nvPr>
        </p:nvSpPr>
        <p:spPr/>
        <p:txBody>
          <a:bodyPr>
            <a:normAutofit/>
          </a:bodyPr>
          <a:lstStyle/>
          <a:p>
            <a:pPr algn="ctr"/>
            <a:r>
              <a:rPr lang="en-GB" sz="5400" b="1" dirty="0"/>
              <a:t>RATIONAL</a:t>
            </a:r>
            <a:endParaRPr lang="en-US" sz="5400" b="1" dirty="0"/>
          </a:p>
        </p:txBody>
      </p:sp>
    </p:spTree>
    <p:extLst>
      <p:ext uri="{BB962C8B-B14F-4D97-AF65-F5344CB8AC3E}">
        <p14:creationId xmlns:p14="http://schemas.microsoft.com/office/powerpoint/2010/main" val="2951861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0B0E5-8E1D-B445-1CB8-6992F47A5118}"/>
              </a:ext>
            </a:extLst>
          </p:cNvPr>
          <p:cNvSpPr>
            <a:spLocks noGrp="1"/>
          </p:cNvSpPr>
          <p:nvPr>
            <p:ph type="title"/>
          </p:nvPr>
        </p:nvSpPr>
        <p:spPr/>
        <p:txBody>
          <a:bodyPr>
            <a:normAutofit/>
          </a:bodyPr>
          <a:lstStyle/>
          <a:p>
            <a:pPr algn="ctr"/>
            <a:r>
              <a:rPr lang="en-GB" sz="5400" b="1" dirty="0"/>
              <a:t>Reflexivity</a:t>
            </a:r>
            <a:endParaRPr lang="en-US" sz="5400" b="1" dirty="0"/>
          </a:p>
        </p:txBody>
      </p:sp>
      <p:sp>
        <p:nvSpPr>
          <p:cNvPr id="3" name="Content Placeholder 2">
            <a:extLst>
              <a:ext uri="{FF2B5EF4-FFF2-40B4-BE49-F238E27FC236}">
                <a16:creationId xmlns:a16="http://schemas.microsoft.com/office/drawing/2014/main" id="{C8007E13-3F7D-CD30-9941-973EB0079FC3}"/>
              </a:ext>
            </a:extLst>
          </p:cNvPr>
          <p:cNvSpPr>
            <a:spLocks noGrp="1"/>
          </p:cNvSpPr>
          <p:nvPr>
            <p:ph idx="1"/>
          </p:nvPr>
        </p:nvSpPr>
        <p:spPr/>
        <p:txBody>
          <a:bodyPr>
            <a:normAutofit/>
          </a:bodyPr>
          <a:lstStyle/>
          <a:p>
            <a:r>
              <a:rPr lang="en-GB" sz="2600" b="1" dirty="0"/>
              <a:t>PERSONAL: checking my own bias but at the same time valuing my own lived experience in the research.</a:t>
            </a:r>
          </a:p>
          <a:p>
            <a:r>
              <a:rPr lang="en-GB" sz="2600" b="1" dirty="0"/>
              <a:t>PROFESSIONAL: Taking account of my relative inexperience as a trainee and using support mechanisms.</a:t>
            </a:r>
          </a:p>
          <a:p>
            <a:r>
              <a:rPr lang="en-GB" sz="2600" b="1" dirty="0"/>
              <a:t>POLITICAL: being aware of power and privilege during the research process.</a:t>
            </a:r>
          </a:p>
          <a:p>
            <a:endParaRPr lang="en-GB" sz="2600" b="1" dirty="0"/>
          </a:p>
          <a:p>
            <a:endParaRPr lang="en-GB" sz="2600" b="1" dirty="0"/>
          </a:p>
          <a:p>
            <a:endParaRPr lang="en-US" sz="2600" b="1" dirty="0"/>
          </a:p>
        </p:txBody>
      </p:sp>
    </p:spTree>
    <p:extLst>
      <p:ext uri="{BB962C8B-B14F-4D97-AF65-F5344CB8AC3E}">
        <p14:creationId xmlns:p14="http://schemas.microsoft.com/office/powerpoint/2010/main" val="1942450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FDA2B-8D5F-C0B9-5E12-D94DE86F6DA6}"/>
              </a:ext>
            </a:extLst>
          </p:cNvPr>
          <p:cNvSpPr>
            <a:spLocks noGrp="1"/>
          </p:cNvSpPr>
          <p:nvPr>
            <p:ph type="title"/>
          </p:nvPr>
        </p:nvSpPr>
        <p:spPr/>
        <p:txBody>
          <a:bodyPr>
            <a:normAutofit/>
          </a:bodyPr>
          <a:lstStyle/>
          <a:p>
            <a:pPr algn="ctr"/>
            <a:r>
              <a:rPr lang="en-GB" sz="5400" b="1" dirty="0"/>
              <a:t>LITERATURE OVERVIEW</a:t>
            </a:r>
            <a:endParaRPr lang="en-US" sz="5400" b="1" dirty="0"/>
          </a:p>
        </p:txBody>
      </p:sp>
      <p:sp>
        <p:nvSpPr>
          <p:cNvPr id="5" name="Content Placeholder 4">
            <a:extLst>
              <a:ext uri="{FF2B5EF4-FFF2-40B4-BE49-F238E27FC236}">
                <a16:creationId xmlns:a16="http://schemas.microsoft.com/office/drawing/2014/main" id="{1B8FDBE2-3250-158F-48F7-4C85AB445B5B}"/>
              </a:ext>
            </a:extLst>
          </p:cNvPr>
          <p:cNvSpPr>
            <a:spLocks noGrp="1"/>
          </p:cNvSpPr>
          <p:nvPr>
            <p:ph idx="1"/>
          </p:nvPr>
        </p:nvSpPr>
        <p:spPr/>
        <p:txBody>
          <a:bodyPr>
            <a:normAutofit/>
          </a:bodyPr>
          <a:lstStyle/>
          <a:p>
            <a:pPr marL="0" indent="0" algn="ctr">
              <a:buNone/>
            </a:pPr>
            <a:r>
              <a:rPr lang="en-GB" sz="2400" b="1" dirty="0"/>
              <a:t>KEY THEMES IN EXISTING LITERATURE OR HOW I FOUND MY GAP</a:t>
            </a:r>
          </a:p>
          <a:p>
            <a:pPr>
              <a:buFont typeface="Wingdings" pitchFamily="2" charset="2"/>
              <a:buChar char="q"/>
            </a:pPr>
            <a:r>
              <a:rPr lang="en-GB" sz="2400" b="1" dirty="0"/>
              <a:t>Deafness as become conceptualised as a cultural and linguistic identity. (9,17)</a:t>
            </a:r>
          </a:p>
          <a:p>
            <a:pPr>
              <a:buFont typeface="Wingdings" pitchFamily="2" charset="2"/>
              <a:buChar char="q"/>
            </a:pPr>
            <a:endParaRPr lang="en-GB" sz="2400" b="1" dirty="0"/>
          </a:p>
          <a:p>
            <a:pPr>
              <a:buFont typeface="Wingdings" pitchFamily="2" charset="2"/>
              <a:buChar char="q"/>
            </a:pPr>
            <a:r>
              <a:rPr lang="en-GB" sz="2400" b="1" dirty="0"/>
              <a:t>Therapy and access to it is currently largely through the medium of interpreters. (14)</a:t>
            </a:r>
            <a:endParaRPr lang="en-US" sz="2400" b="1" dirty="0"/>
          </a:p>
        </p:txBody>
      </p:sp>
    </p:spTree>
    <p:extLst>
      <p:ext uri="{BB962C8B-B14F-4D97-AF65-F5344CB8AC3E}">
        <p14:creationId xmlns:p14="http://schemas.microsoft.com/office/powerpoint/2010/main" val="1683178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485BAB-1AC2-9D72-2BCC-8F5FA0020EFC}"/>
              </a:ext>
            </a:extLst>
          </p:cNvPr>
          <p:cNvSpPr>
            <a:spLocks noGrp="1"/>
          </p:cNvSpPr>
          <p:nvPr>
            <p:ph idx="1"/>
          </p:nvPr>
        </p:nvSpPr>
        <p:spPr>
          <a:xfrm>
            <a:off x="2462212" y="1905000"/>
            <a:ext cx="8915400" cy="4328890"/>
          </a:xfrm>
        </p:spPr>
        <p:txBody>
          <a:bodyPr>
            <a:normAutofit/>
          </a:bodyPr>
          <a:lstStyle/>
          <a:p>
            <a:pPr marL="0" indent="0" algn="ctr">
              <a:buNone/>
            </a:pPr>
            <a:r>
              <a:rPr lang="en-GB" sz="2400" b="1" dirty="0"/>
              <a:t>JUST A LITTLE MORE BACK GROUND</a:t>
            </a:r>
          </a:p>
          <a:p>
            <a:pPr>
              <a:buFont typeface="Wingdings" pitchFamily="2" charset="2"/>
              <a:buChar char="q"/>
            </a:pPr>
            <a:endParaRPr lang="en-GB" sz="2400" b="1" dirty="0"/>
          </a:p>
          <a:p>
            <a:pPr>
              <a:buFont typeface="Wingdings" pitchFamily="2" charset="2"/>
              <a:buChar char="q"/>
            </a:pPr>
            <a:r>
              <a:rPr lang="en-GB" sz="2400" b="1" dirty="0"/>
              <a:t>What is clear is that both power and inequality exist in mental health provision for deaf people. (8)</a:t>
            </a:r>
          </a:p>
          <a:p>
            <a:pPr>
              <a:buFont typeface="Wingdings" pitchFamily="2" charset="2"/>
              <a:buChar char="q"/>
            </a:pPr>
            <a:endParaRPr lang="en-GB" sz="2400" b="1" dirty="0"/>
          </a:p>
          <a:p>
            <a:pPr>
              <a:buFont typeface="Wingdings" pitchFamily="2" charset="2"/>
              <a:buChar char="q"/>
            </a:pPr>
            <a:r>
              <a:rPr lang="en-GB" sz="2400" b="1" dirty="0"/>
              <a:t>Hearing practitioners have reported: </a:t>
            </a:r>
          </a:p>
          <a:p>
            <a:pPr marL="0" indent="0">
              <a:buNone/>
            </a:pPr>
            <a:r>
              <a:rPr lang="en-GB" sz="2400" b="1" dirty="0"/>
              <a:t>    Uncertainty </a:t>
            </a:r>
          </a:p>
          <a:p>
            <a:pPr marL="0" indent="0">
              <a:buNone/>
            </a:pPr>
            <a:r>
              <a:rPr lang="en-GB" sz="2400" b="1" dirty="0"/>
              <a:t>    Emotional labour </a:t>
            </a:r>
          </a:p>
          <a:p>
            <a:pPr marL="0" indent="0">
              <a:buNone/>
            </a:pPr>
            <a:r>
              <a:rPr lang="en-GB" sz="2400" b="1" dirty="0"/>
              <a:t>    Need to adapt their </a:t>
            </a:r>
            <a:r>
              <a:rPr lang="en-GB" sz="2400" b="1"/>
              <a:t>modality (7,5)</a:t>
            </a:r>
          </a:p>
          <a:p>
            <a:pPr marL="0" indent="0">
              <a:buNone/>
            </a:pPr>
            <a:endParaRPr lang="en-GB" sz="2400" b="1" dirty="0"/>
          </a:p>
          <a:p>
            <a:pPr marL="0" indent="0">
              <a:buNone/>
            </a:pPr>
            <a:endParaRPr lang="en-GB" sz="2400" b="1" dirty="0"/>
          </a:p>
        </p:txBody>
      </p:sp>
      <p:sp>
        <p:nvSpPr>
          <p:cNvPr id="5" name="Title 4">
            <a:extLst>
              <a:ext uri="{FF2B5EF4-FFF2-40B4-BE49-F238E27FC236}">
                <a16:creationId xmlns:a16="http://schemas.microsoft.com/office/drawing/2014/main" id="{73A93035-E30A-D5FA-4877-8E8F328AB3E3}"/>
              </a:ext>
            </a:extLst>
          </p:cNvPr>
          <p:cNvSpPr>
            <a:spLocks noGrp="1"/>
          </p:cNvSpPr>
          <p:nvPr>
            <p:ph type="title"/>
          </p:nvPr>
        </p:nvSpPr>
        <p:spPr/>
        <p:txBody>
          <a:bodyPr>
            <a:normAutofit/>
          </a:bodyPr>
          <a:lstStyle/>
          <a:p>
            <a:pPr algn="ctr"/>
            <a:r>
              <a:rPr lang="en-GB" sz="5400" b="1" dirty="0"/>
              <a:t>LITERATURE OVERVIEW 2</a:t>
            </a:r>
            <a:endParaRPr lang="en-US" sz="5400" b="1" dirty="0"/>
          </a:p>
        </p:txBody>
      </p:sp>
    </p:spTree>
    <p:extLst>
      <p:ext uri="{BB962C8B-B14F-4D97-AF65-F5344CB8AC3E}">
        <p14:creationId xmlns:p14="http://schemas.microsoft.com/office/powerpoint/2010/main" val="381360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648F3-7555-AFE0-13DB-D2493FFF1FEC}"/>
              </a:ext>
            </a:extLst>
          </p:cNvPr>
          <p:cNvSpPr>
            <a:spLocks noGrp="1"/>
          </p:cNvSpPr>
          <p:nvPr>
            <p:ph type="title"/>
          </p:nvPr>
        </p:nvSpPr>
        <p:spPr/>
        <p:txBody>
          <a:bodyPr>
            <a:normAutofit/>
          </a:bodyPr>
          <a:lstStyle/>
          <a:p>
            <a:pPr algn="ctr"/>
            <a:r>
              <a:rPr lang="en-GB" sz="5400" b="1" dirty="0"/>
              <a:t>PARADIGM</a:t>
            </a:r>
            <a:endParaRPr lang="en-US" sz="5400" b="1" dirty="0"/>
          </a:p>
        </p:txBody>
      </p:sp>
      <p:sp>
        <p:nvSpPr>
          <p:cNvPr id="3" name="Content Placeholder 2">
            <a:extLst>
              <a:ext uri="{FF2B5EF4-FFF2-40B4-BE49-F238E27FC236}">
                <a16:creationId xmlns:a16="http://schemas.microsoft.com/office/drawing/2014/main" id="{79E6837B-0163-D757-6DF5-64FA4896F7A7}"/>
              </a:ext>
            </a:extLst>
          </p:cNvPr>
          <p:cNvSpPr>
            <a:spLocks noGrp="1"/>
          </p:cNvSpPr>
          <p:nvPr>
            <p:ph idx="1"/>
          </p:nvPr>
        </p:nvSpPr>
        <p:spPr/>
        <p:txBody>
          <a:bodyPr>
            <a:normAutofit lnSpcReduction="10000"/>
          </a:bodyPr>
          <a:lstStyle/>
          <a:p>
            <a:pPr marL="0" indent="0" algn="ctr">
              <a:buNone/>
            </a:pPr>
            <a:r>
              <a:rPr lang="en-GB" sz="2400" b="1" dirty="0"/>
              <a:t>Interpretivist qualitative paradigm </a:t>
            </a:r>
          </a:p>
          <a:p>
            <a:pPr marL="0" indent="0" algn="ctr">
              <a:buNone/>
            </a:pPr>
            <a:r>
              <a:rPr lang="en-GB" sz="2400" b="1" dirty="0"/>
              <a:t>ONTOLOGY</a:t>
            </a:r>
          </a:p>
          <a:p>
            <a:pPr>
              <a:buFont typeface="Wingdings" pitchFamily="2" charset="2"/>
              <a:buChar char="q"/>
            </a:pPr>
            <a:r>
              <a:rPr lang="en-GB" sz="2400" b="1" dirty="0"/>
              <a:t>That everyone as their own socially constructed realities.</a:t>
            </a:r>
          </a:p>
          <a:p>
            <a:pPr>
              <a:buFont typeface="Wingdings" pitchFamily="2" charset="2"/>
              <a:buChar char="q"/>
            </a:pPr>
            <a:r>
              <a:rPr lang="en-GB" sz="2400" b="1" dirty="0"/>
              <a:t>That experience is shaped by culture, language, and context.</a:t>
            </a:r>
          </a:p>
          <a:p>
            <a:pPr marL="0" indent="0" algn="ctr">
              <a:buNone/>
            </a:pPr>
            <a:r>
              <a:rPr lang="en-GB" sz="2400" b="1" dirty="0"/>
              <a:t>EPISTEMOLOGY</a:t>
            </a:r>
          </a:p>
          <a:p>
            <a:pPr>
              <a:buFont typeface="Wingdings" pitchFamily="2" charset="2"/>
              <a:buChar char="q"/>
            </a:pPr>
            <a:r>
              <a:rPr lang="en-GB" sz="2400" b="1" dirty="0"/>
              <a:t>Knowledge is co-constructed.</a:t>
            </a:r>
          </a:p>
          <a:p>
            <a:pPr>
              <a:buFont typeface="Wingdings" pitchFamily="2" charset="2"/>
              <a:buChar char="q"/>
            </a:pPr>
            <a:r>
              <a:rPr lang="en-GB" sz="2400" b="1" dirty="0"/>
              <a:t>Researcher subjectivity is acknowledged.</a:t>
            </a:r>
          </a:p>
          <a:p>
            <a:pPr marL="0" indent="0" algn="ctr">
              <a:buNone/>
            </a:pPr>
            <a:endParaRPr lang="en-US" sz="2400" b="1" dirty="0"/>
          </a:p>
        </p:txBody>
      </p:sp>
    </p:spTree>
    <p:extLst>
      <p:ext uri="{BB962C8B-B14F-4D97-AF65-F5344CB8AC3E}">
        <p14:creationId xmlns:p14="http://schemas.microsoft.com/office/powerpoint/2010/main" val="591204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EAB5C-4122-F7C4-4014-0B8360D6DF41}"/>
              </a:ext>
            </a:extLst>
          </p:cNvPr>
          <p:cNvSpPr>
            <a:spLocks noGrp="1"/>
          </p:cNvSpPr>
          <p:nvPr>
            <p:ph type="title"/>
          </p:nvPr>
        </p:nvSpPr>
        <p:spPr/>
        <p:txBody>
          <a:bodyPr>
            <a:normAutofit fontScale="90000"/>
          </a:bodyPr>
          <a:lstStyle/>
          <a:p>
            <a:r>
              <a:rPr lang="en-GB" sz="5400" b="1" dirty="0"/>
              <a:t>METHODOLOGY &amp; METHODS</a:t>
            </a:r>
            <a:endParaRPr lang="en-US" sz="5400" b="1" dirty="0"/>
          </a:p>
        </p:txBody>
      </p:sp>
      <p:sp>
        <p:nvSpPr>
          <p:cNvPr id="3" name="Content Placeholder 2">
            <a:extLst>
              <a:ext uri="{FF2B5EF4-FFF2-40B4-BE49-F238E27FC236}">
                <a16:creationId xmlns:a16="http://schemas.microsoft.com/office/drawing/2014/main" id="{4F6DE00C-793E-4768-D8DC-DAE6FC0CE7F1}"/>
              </a:ext>
            </a:extLst>
          </p:cNvPr>
          <p:cNvSpPr>
            <a:spLocks noGrp="1"/>
          </p:cNvSpPr>
          <p:nvPr>
            <p:ph idx="1"/>
          </p:nvPr>
        </p:nvSpPr>
        <p:spPr>
          <a:xfrm>
            <a:off x="2441222" y="1665111"/>
            <a:ext cx="9063390" cy="5023556"/>
          </a:xfrm>
        </p:spPr>
        <p:txBody>
          <a:bodyPr>
            <a:normAutofit/>
          </a:bodyPr>
          <a:lstStyle/>
          <a:p>
            <a:pPr marL="0" indent="0" algn="ctr">
              <a:buNone/>
            </a:pPr>
            <a:r>
              <a:rPr lang="en-GB" sz="2400" b="1" dirty="0"/>
              <a:t>Interpretative Phenomenological Analysis (IPA)</a:t>
            </a:r>
          </a:p>
          <a:p>
            <a:pPr>
              <a:buFont typeface="Wingdings" pitchFamily="2" charset="2"/>
              <a:buChar char="q"/>
            </a:pPr>
            <a:r>
              <a:rPr lang="en-GB" sz="2400" b="1" dirty="0"/>
              <a:t>Chosen because it: Gives weight to lived experience, and it does this by attending to meaning, emotion, embodiment, and identity. It is also well established in both counselling and Deaf mental health research.</a:t>
            </a:r>
          </a:p>
          <a:p>
            <a:pPr>
              <a:buFont typeface="Wingdings" pitchFamily="2" charset="2"/>
              <a:buChar char="q"/>
            </a:pPr>
            <a:r>
              <a:rPr lang="en-GB" sz="2400" b="1" dirty="0"/>
              <a:t>It allows for exploration of: How individual counsellors conceptualise deafness. Also how adaptations are experienced. (13,3)</a:t>
            </a:r>
          </a:p>
          <a:p>
            <a:pPr>
              <a:buFont typeface="Wingdings" pitchFamily="2" charset="2"/>
              <a:buChar char="q"/>
            </a:pPr>
            <a:r>
              <a:rPr lang="en-GB" sz="2400" b="1" dirty="0"/>
              <a:t>Methods: Participants, Hearing counsellors in UK who have worked with deaf clients. Data collection, semi structured in depth interviews, that are flexible and client led. The analysis will be idiographic. </a:t>
            </a:r>
            <a:r>
              <a:rPr lang="en-GB" sz="2400" b="1"/>
              <a:t>(13,11)</a:t>
            </a:r>
            <a:endParaRPr lang="en-GB" sz="2400" b="1" dirty="0"/>
          </a:p>
        </p:txBody>
      </p:sp>
    </p:spTree>
    <p:extLst>
      <p:ext uri="{BB962C8B-B14F-4D97-AF65-F5344CB8AC3E}">
        <p14:creationId xmlns:p14="http://schemas.microsoft.com/office/powerpoint/2010/main" val="2165785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24802-7CCA-671F-8462-C8590C6F6E3E}"/>
              </a:ext>
            </a:extLst>
          </p:cNvPr>
          <p:cNvSpPr>
            <a:spLocks noGrp="1"/>
          </p:cNvSpPr>
          <p:nvPr>
            <p:ph type="title"/>
          </p:nvPr>
        </p:nvSpPr>
        <p:spPr/>
        <p:txBody>
          <a:bodyPr>
            <a:normAutofit fontScale="90000"/>
          </a:bodyPr>
          <a:lstStyle/>
          <a:p>
            <a:pPr algn="ctr"/>
            <a:r>
              <a:rPr lang="en-GB" sz="5400" b="1" dirty="0"/>
              <a:t>ETHICS &amp; TRUSTWORTHINESS</a:t>
            </a:r>
            <a:endParaRPr lang="en-US" sz="5400" b="1" dirty="0"/>
          </a:p>
        </p:txBody>
      </p:sp>
      <p:sp>
        <p:nvSpPr>
          <p:cNvPr id="3" name="Content Placeholder 2">
            <a:extLst>
              <a:ext uri="{FF2B5EF4-FFF2-40B4-BE49-F238E27FC236}">
                <a16:creationId xmlns:a16="http://schemas.microsoft.com/office/drawing/2014/main" id="{EE16F23C-5F1E-94B3-64AA-D68C0F2C49BA}"/>
              </a:ext>
            </a:extLst>
          </p:cNvPr>
          <p:cNvSpPr>
            <a:spLocks noGrp="1"/>
          </p:cNvSpPr>
          <p:nvPr>
            <p:ph idx="1"/>
          </p:nvPr>
        </p:nvSpPr>
        <p:spPr>
          <a:xfrm>
            <a:off x="2826774" y="1392903"/>
            <a:ext cx="8677837" cy="5120968"/>
          </a:xfrm>
        </p:spPr>
        <p:txBody>
          <a:bodyPr>
            <a:normAutofit/>
          </a:bodyPr>
          <a:lstStyle/>
          <a:p>
            <a:r>
              <a:rPr lang="en-GB" sz="2400" b="1" dirty="0"/>
              <a:t>Ethical Considerations: Informed consent and right to withdraw, confidentiality is crucial in professional communities, and it’s important for me and the research participants to be culturally aware with regards to deaf communities.</a:t>
            </a:r>
          </a:p>
          <a:p>
            <a:r>
              <a:rPr lang="en-GB" sz="2400" b="1" dirty="0"/>
              <a:t>Ethical Stance: Gaining the correct ethical approval and being aware of power and representation. (2,1)</a:t>
            </a:r>
          </a:p>
          <a:p>
            <a:r>
              <a:rPr lang="en-GB" sz="2400" b="1" dirty="0"/>
              <a:t>Trustworthiness: established by transparency making sure that there is a paper trail. Being sensitive to context being aware of my own power in the relationship and aware of the culture of the profession. Using thick description and verbatim quotes to establish credibility. </a:t>
            </a:r>
            <a:r>
              <a:rPr lang="en-GB" sz="2400" b="1"/>
              <a:t>(16,13)</a:t>
            </a:r>
            <a:endParaRPr lang="en-GB" sz="2400" b="1" dirty="0"/>
          </a:p>
        </p:txBody>
      </p:sp>
    </p:spTree>
    <p:extLst>
      <p:ext uri="{BB962C8B-B14F-4D97-AF65-F5344CB8AC3E}">
        <p14:creationId xmlns:p14="http://schemas.microsoft.com/office/powerpoint/2010/main" val="1099420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2588B-5408-0FF1-F176-8065430560BC}"/>
              </a:ext>
            </a:extLst>
          </p:cNvPr>
          <p:cNvSpPr>
            <a:spLocks noGrp="1"/>
          </p:cNvSpPr>
          <p:nvPr>
            <p:ph type="title"/>
          </p:nvPr>
        </p:nvSpPr>
        <p:spPr/>
        <p:txBody>
          <a:bodyPr>
            <a:normAutofit/>
          </a:bodyPr>
          <a:lstStyle/>
          <a:p>
            <a:pPr algn="ctr"/>
            <a:r>
              <a:rPr lang="en-GB" sz="5400" b="1" dirty="0"/>
              <a:t>Summary </a:t>
            </a:r>
            <a:endParaRPr lang="en-US" sz="5400" b="1" dirty="0"/>
          </a:p>
        </p:txBody>
      </p:sp>
      <p:sp>
        <p:nvSpPr>
          <p:cNvPr id="3" name="Content Placeholder 2">
            <a:extLst>
              <a:ext uri="{FF2B5EF4-FFF2-40B4-BE49-F238E27FC236}">
                <a16:creationId xmlns:a16="http://schemas.microsoft.com/office/drawing/2014/main" id="{9B417655-5F53-513B-9313-01EB5DF707E4}"/>
              </a:ext>
            </a:extLst>
          </p:cNvPr>
          <p:cNvSpPr>
            <a:spLocks noGrp="1"/>
          </p:cNvSpPr>
          <p:nvPr>
            <p:ph idx="1"/>
          </p:nvPr>
        </p:nvSpPr>
        <p:spPr>
          <a:xfrm>
            <a:off x="2589212" y="2133599"/>
            <a:ext cx="8915400" cy="4724401"/>
          </a:xfrm>
        </p:spPr>
        <p:txBody>
          <a:bodyPr>
            <a:normAutofit/>
          </a:bodyPr>
          <a:lstStyle/>
          <a:p>
            <a:r>
              <a:rPr lang="en-GB" sz="2400" b="1" dirty="0"/>
              <a:t>Clearly research as identified that deaf people are twice as likely to experience mental health issues than the hearing population.</a:t>
            </a:r>
          </a:p>
          <a:p>
            <a:r>
              <a:rPr lang="en-GB" sz="2400" b="1" dirty="0"/>
              <a:t>A number of research projects have targeted deaf people to find out why. </a:t>
            </a:r>
          </a:p>
          <a:p>
            <a:r>
              <a:rPr lang="en-GB" sz="2400" b="1" dirty="0"/>
              <a:t>Issues are systemic, educational, cultural, linguistic, political. These will take time to change.</a:t>
            </a:r>
          </a:p>
          <a:p>
            <a:r>
              <a:rPr lang="en-GB" sz="2400" b="1" dirty="0"/>
              <a:t>So what can </a:t>
            </a:r>
            <a:r>
              <a:rPr lang="en-GB" sz="2400" b="1"/>
              <a:t>hearing therapists do </a:t>
            </a:r>
            <a:r>
              <a:rPr lang="en-GB" sz="2400" b="1" dirty="0"/>
              <a:t>to address this imbalance whilst change occurs. (5,6)</a:t>
            </a:r>
          </a:p>
          <a:p>
            <a:pPr marL="0" indent="0">
              <a:buNone/>
            </a:pPr>
            <a:r>
              <a:rPr lang="en-GB" sz="2400" b="1" dirty="0"/>
              <a:t> </a:t>
            </a:r>
          </a:p>
        </p:txBody>
      </p:sp>
    </p:spTree>
    <p:extLst>
      <p:ext uri="{BB962C8B-B14F-4D97-AF65-F5344CB8AC3E}">
        <p14:creationId xmlns:p14="http://schemas.microsoft.com/office/powerpoint/2010/main" val="1469987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92555-241A-53B1-74B5-82C3D1C551A2}"/>
              </a:ext>
            </a:extLst>
          </p:cNvPr>
          <p:cNvSpPr>
            <a:spLocks noGrp="1"/>
          </p:cNvSpPr>
          <p:nvPr>
            <p:ph type="title"/>
          </p:nvPr>
        </p:nvSpPr>
        <p:spPr/>
        <p:txBody>
          <a:bodyPr>
            <a:normAutofit/>
          </a:bodyPr>
          <a:lstStyle/>
          <a:p>
            <a:pPr algn="ctr"/>
            <a:r>
              <a:rPr lang="en-GB" sz="5400" b="1"/>
              <a:t>REFERENCES</a:t>
            </a:r>
            <a:endParaRPr lang="en-US" sz="5400" b="1"/>
          </a:p>
        </p:txBody>
      </p:sp>
      <p:sp>
        <p:nvSpPr>
          <p:cNvPr id="3" name="Content Placeholder 2">
            <a:extLst>
              <a:ext uri="{FF2B5EF4-FFF2-40B4-BE49-F238E27FC236}">
                <a16:creationId xmlns:a16="http://schemas.microsoft.com/office/drawing/2014/main" id="{AE055241-9FF3-2ABF-8B7D-90E7BB0A8773}"/>
              </a:ext>
            </a:extLst>
          </p:cNvPr>
          <p:cNvSpPr>
            <a:spLocks noGrp="1"/>
          </p:cNvSpPr>
          <p:nvPr>
            <p:ph idx="1"/>
          </p:nvPr>
        </p:nvSpPr>
        <p:spPr/>
        <p:txBody>
          <a:bodyPr>
            <a:normAutofit/>
          </a:bodyPr>
          <a:lstStyle/>
          <a:p>
            <a:pPr marL="457200" indent="-457200">
              <a:buFont typeface="+mj-lt"/>
              <a:buAutoNum type="arabicPeriod"/>
            </a:pPr>
            <a:r>
              <a:rPr lang="en-GB" sz="2000" b="1" dirty="0"/>
              <a:t>BACP.(2019).Ethical framework for the counselling professions. </a:t>
            </a:r>
            <a:r>
              <a:rPr lang="en-GB" sz="2000" b="1" dirty="0">
                <a:hlinkClick r:id="rId2"/>
              </a:rPr>
              <a:t>https://</a:t>
            </a:r>
            <a:r>
              <a:rPr lang="en-GB" sz="2000" b="1" dirty="0" err="1">
                <a:hlinkClick r:id="rId2"/>
              </a:rPr>
              <a:t>www.bacp.co.uk</a:t>
            </a:r>
            <a:endParaRPr lang="en-GB" sz="2000" b="1" dirty="0"/>
          </a:p>
          <a:p>
            <a:pPr marL="457200" indent="-457200">
              <a:buFont typeface="+mj-lt"/>
              <a:buAutoNum type="arabicPeriod"/>
            </a:pPr>
            <a:r>
              <a:rPr lang="en-GB" sz="2000" b="1" dirty="0"/>
              <a:t>British Psychological Society. (2021).Code of ethics and conduct. </a:t>
            </a:r>
            <a:r>
              <a:rPr lang="en-GB" sz="2000" b="1" dirty="0">
                <a:hlinkClick r:id="rId3"/>
              </a:rPr>
              <a:t>https://www.bps.org.uk</a:t>
            </a:r>
            <a:endParaRPr lang="en-GB" sz="2000" b="1" dirty="0"/>
          </a:p>
          <a:p>
            <a:pPr marL="457200" indent="-457200">
              <a:buFont typeface="+mj-lt"/>
              <a:buAutoNum type="arabicPeriod"/>
            </a:pPr>
            <a:r>
              <a:rPr lang="en-GB" sz="2000" b="1" dirty="0" err="1"/>
              <a:t>Eatough</a:t>
            </a:r>
            <a:r>
              <a:rPr lang="en-GB" sz="2000" b="1" dirty="0"/>
              <a:t>, V., &amp; Smith, J. A. (2017).Interpretative phenomenological analysis. In C. </a:t>
            </a:r>
            <a:r>
              <a:rPr lang="en-GB" sz="2000" b="1" dirty="0" err="1"/>
              <a:t>Willig</a:t>
            </a:r>
            <a:r>
              <a:rPr lang="en-GB" sz="2000" b="1" dirty="0"/>
              <a:t> &amp; W. </a:t>
            </a:r>
            <a:r>
              <a:rPr lang="en-GB" sz="2000" b="1" dirty="0" err="1"/>
              <a:t>Stainton</a:t>
            </a:r>
            <a:r>
              <a:rPr lang="en-GB" sz="2000" b="1" dirty="0"/>
              <a:t> Rogers (Ed’s.), The SAGE handbook of qualitative research in psychology ( pp.193-211). SAGE</a:t>
            </a:r>
          </a:p>
          <a:p>
            <a:pPr marL="457200" indent="-457200">
              <a:buFont typeface="+mj-lt"/>
              <a:buAutoNum type="arabicPeriod"/>
            </a:pPr>
            <a:r>
              <a:rPr lang="en-GB" sz="2000" b="1" dirty="0"/>
              <a:t>Finlay, L. (2011). Phenomenology for therapists. Wiley-Blackwell.</a:t>
            </a:r>
          </a:p>
          <a:p>
            <a:pPr marL="457200" indent="-457200">
              <a:buFont typeface="+mj-lt"/>
              <a:buAutoNum type="arabicPeriod"/>
            </a:pPr>
            <a:endParaRPr lang="en-US" sz="2000" b="1" dirty="0"/>
          </a:p>
        </p:txBody>
      </p:sp>
    </p:spTree>
    <p:extLst>
      <p:ext uri="{BB962C8B-B14F-4D97-AF65-F5344CB8AC3E}">
        <p14:creationId xmlns:p14="http://schemas.microsoft.com/office/powerpoint/2010/main" val="3725363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2FCD7-41CD-0E3E-F5CC-C94850245718}"/>
              </a:ext>
            </a:extLst>
          </p:cNvPr>
          <p:cNvSpPr>
            <a:spLocks noGrp="1"/>
          </p:cNvSpPr>
          <p:nvPr>
            <p:ph type="title"/>
          </p:nvPr>
        </p:nvSpPr>
        <p:spPr/>
        <p:txBody>
          <a:bodyPr>
            <a:normAutofit/>
          </a:bodyPr>
          <a:lstStyle/>
          <a:p>
            <a:r>
              <a:rPr lang="en-GB" sz="5400" dirty="0"/>
              <a:t>References continued </a:t>
            </a:r>
            <a:endParaRPr lang="en-US" sz="5400" dirty="0"/>
          </a:p>
        </p:txBody>
      </p:sp>
      <p:sp>
        <p:nvSpPr>
          <p:cNvPr id="3" name="Content Placeholder 2">
            <a:extLst>
              <a:ext uri="{FF2B5EF4-FFF2-40B4-BE49-F238E27FC236}">
                <a16:creationId xmlns:a16="http://schemas.microsoft.com/office/drawing/2014/main" id="{F716A3B5-A0C8-D8AE-4654-DCF1FB83DDF1}"/>
              </a:ext>
            </a:extLst>
          </p:cNvPr>
          <p:cNvSpPr>
            <a:spLocks noGrp="1"/>
          </p:cNvSpPr>
          <p:nvPr>
            <p:ph idx="1"/>
          </p:nvPr>
        </p:nvSpPr>
        <p:spPr/>
        <p:txBody>
          <a:bodyPr>
            <a:normAutofit lnSpcReduction="10000"/>
          </a:bodyPr>
          <a:lstStyle/>
          <a:p>
            <a:pPr marL="0" indent="0">
              <a:buNone/>
            </a:pPr>
            <a:r>
              <a:rPr lang="en-GB" sz="2000" b="1" dirty="0"/>
              <a:t>5. Fray-Aitken, D. (2021). Hearing, non-native BSL-using therapists’ experiences of working with Deaf clients: An interpretative phenomenological analysis (Doctoral thesis, University of Roehampton).</a:t>
            </a:r>
          </a:p>
          <a:p>
            <a:pPr marL="0" indent="0">
              <a:buNone/>
            </a:pPr>
            <a:r>
              <a:rPr lang="en-GB" sz="2000" b="1" dirty="0"/>
              <a:t>6. Gould, J.,&amp; Clarke-Howard, K. (2025). A qualitative synthesis of mental health therapies for Deaf and hard-of- hearing people. Counselling Psychology Quarterly.</a:t>
            </a:r>
          </a:p>
          <a:p>
            <a:pPr marL="0" indent="0">
              <a:buNone/>
            </a:pPr>
            <a:r>
              <a:rPr lang="en-GB" sz="2000" b="1" dirty="0"/>
              <a:t>7. Hulme, C. (2016). BSL users’ experiences of psychological therapy: An IPA study (Master’s thesis, University of Central Lancashire).</a:t>
            </a:r>
          </a:p>
          <a:p>
            <a:pPr marL="0" indent="0">
              <a:buNone/>
            </a:pPr>
            <a:r>
              <a:rPr lang="en-GB" sz="2000" b="1" dirty="0"/>
              <a:t>8. Musters, A., De </a:t>
            </a:r>
            <a:r>
              <a:rPr lang="en-GB" sz="2000" b="1" dirty="0" err="1"/>
              <a:t>Meulder</a:t>
            </a:r>
            <a:r>
              <a:rPr lang="en-GB" sz="2000" b="1" dirty="0"/>
              <a:t>, M., &amp; O’Brien, D. (2017). Innovations in Deaf studies. Oxford University Press.</a:t>
            </a:r>
            <a:endParaRPr lang="en-US" sz="2000" b="1" dirty="0"/>
          </a:p>
        </p:txBody>
      </p:sp>
    </p:spTree>
    <p:extLst>
      <p:ext uri="{BB962C8B-B14F-4D97-AF65-F5344CB8AC3E}">
        <p14:creationId xmlns:p14="http://schemas.microsoft.com/office/powerpoint/2010/main" val="1167242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22205-850F-AE47-1F1E-AB645B3E5389}"/>
              </a:ext>
            </a:extLst>
          </p:cNvPr>
          <p:cNvSpPr>
            <a:spLocks noGrp="1"/>
          </p:cNvSpPr>
          <p:nvPr>
            <p:ph type="title"/>
          </p:nvPr>
        </p:nvSpPr>
        <p:spPr/>
        <p:txBody>
          <a:bodyPr>
            <a:normAutofit fontScale="90000"/>
          </a:bodyPr>
          <a:lstStyle/>
          <a:p>
            <a:pPr algn="ctr"/>
            <a:r>
              <a:rPr lang="en-GB" sz="5400" b="1" dirty="0"/>
              <a:t>REFERENCES CONTINUED </a:t>
            </a:r>
            <a:br>
              <a:rPr lang="en-GB" sz="5400" b="1" dirty="0"/>
            </a:br>
            <a:endParaRPr lang="en-US" sz="5400" b="1" dirty="0"/>
          </a:p>
        </p:txBody>
      </p:sp>
      <p:sp>
        <p:nvSpPr>
          <p:cNvPr id="3" name="Content Placeholder 2">
            <a:extLst>
              <a:ext uri="{FF2B5EF4-FFF2-40B4-BE49-F238E27FC236}">
                <a16:creationId xmlns:a16="http://schemas.microsoft.com/office/drawing/2014/main" id="{FFD6D57B-F706-1B7A-5182-4DF82A713C28}"/>
              </a:ext>
            </a:extLst>
          </p:cNvPr>
          <p:cNvSpPr>
            <a:spLocks noGrp="1"/>
          </p:cNvSpPr>
          <p:nvPr>
            <p:ph idx="1"/>
          </p:nvPr>
        </p:nvSpPr>
        <p:spPr/>
        <p:txBody>
          <a:bodyPr>
            <a:normAutofit/>
          </a:bodyPr>
          <a:lstStyle/>
          <a:p>
            <a:pPr marL="0" indent="0">
              <a:buNone/>
            </a:pPr>
            <a:r>
              <a:rPr lang="en-GB" sz="2000" b="1" dirty="0"/>
              <a:t>9. Lane, H. (2005). Ethnicity, ethics, and the Deaf-World. Journal of Deaf Studies and Deaf Education, 10(3), 291-310. </a:t>
            </a:r>
          </a:p>
          <a:p>
            <a:pPr marL="0" indent="0">
              <a:buNone/>
            </a:pPr>
            <a:r>
              <a:rPr lang="en-GB" sz="2000" b="1" dirty="0"/>
              <a:t>10. NHS England. (2016). Accessible information standard. https://</a:t>
            </a:r>
            <a:r>
              <a:rPr lang="en-GB" sz="2000" b="1" dirty="0" err="1"/>
              <a:t>www.england.nhs.uk</a:t>
            </a:r>
            <a:endParaRPr lang="en-GB" sz="2000" b="1" dirty="0"/>
          </a:p>
          <a:p>
            <a:pPr marL="0" indent="0">
              <a:buNone/>
            </a:pPr>
            <a:r>
              <a:rPr lang="en-GB" sz="2000" b="1" dirty="0"/>
              <a:t>11. </a:t>
            </a:r>
            <a:r>
              <a:rPr lang="en-GB" sz="2000" b="1" dirty="0" err="1"/>
              <a:t>Pietkiewicz</a:t>
            </a:r>
            <a:r>
              <a:rPr lang="en-GB" sz="2000" b="1" dirty="0"/>
              <a:t>, I., &amp; Smith, J.A. (2014). A practical guide to using IPA in qualitative research psychology. Psychological Journal, 20(1), 7-14.</a:t>
            </a:r>
          </a:p>
          <a:p>
            <a:pPr marL="0" indent="0">
              <a:buNone/>
            </a:pPr>
            <a:r>
              <a:rPr lang="en-GB" sz="2000" b="1" dirty="0"/>
              <a:t>12. SignHealth. (2014). Sick of it: How the health service is failing Deaf people. </a:t>
            </a:r>
            <a:r>
              <a:rPr lang="en-GB" sz="2000" b="1" dirty="0">
                <a:hlinkClick r:id="rId2"/>
              </a:rPr>
              <a:t>https://</a:t>
            </a:r>
            <a:r>
              <a:rPr lang="en-GB" sz="2000" b="1" dirty="0" err="1">
                <a:hlinkClick r:id="rId2"/>
              </a:rPr>
              <a:t>signhealth.org.uk</a:t>
            </a:r>
            <a:endParaRPr lang="en-GB" sz="2000" b="1" dirty="0"/>
          </a:p>
          <a:p>
            <a:pPr marL="0" indent="0">
              <a:buNone/>
            </a:pPr>
            <a:r>
              <a:rPr lang="en-GB" sz="2000" b="1" dirty="0"/>
              <a:t>13. Smith, J. A., Flowers, P., &amp; Larkin, M. (2009). Interpretative phenomenological analysis: Theory, method and research. </a:t>
            </a:r>
            <a:r>
              <a:rPr lang="en-GB" sz="2000" b="1"/>
              <a:t>SAGE.</a:t>
            </a:r>
          </a:p>
          <a:p>
            <a:pPr marL="0" indent="0">
              <a:buNone/>
            </a:pPr>
            <a:endParaRPr lang="en-US" sz="2000" b="1" dirty="0"/>
          </a:p>
        </p:txBody>
      </p:sp>
    </p:spTree>
    <p:extLst>
      <p:ext uri="{BB962C8B-B14F-4D97-AF65-F5344CB8AC3E}">
        <p14:creationId xmlns:p14="http://schemas.microsoft.com/office/powerpoint/2010/main" val="528258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DF8E7-D95B-48A3-0F52-699F1DC211BA}"/>
              </a:ext>
            </a:extLst>
          </p:cNvPr>
          <p:cNvSpPr>
            <a:spLocks noGrp="1"/>
          </p:cNvSpPr>
          <p:nvPr>
            <p:ph type="title"/>
          </p:nvPr>
        </p:nvSpPr>
        <p:spPr/>
        <p:txBody>
          <a:bodyPr>
            <a:normAutofit/>
          </a:bodyPr>
          <a:lstStyle/>
          <a:p>
            <a:pPr algn="ctr"/>
            <a:r>
              <a:rPr lang="en-GB" sz="5400" b="1" dirty="0"/>
              <a:t>REFERENCES CONTINUED</a:t>
            </a:r>
            <a:endParaRPr lang="en-US" sz="5400" b="1" dirty="0"/>
          </a:p>
        </p:txBody>
      </p:sp>
      <p:sp>
        <p:nvSpPr>
          <p:cNvPr id="3" name="Content Placeholder 2">
            <a:extLst>
              <a:ext uri="{FF2B5EF4-FFF2-40B4-BE49-F238E27FC236}">
                <a16:creationId xmlns:a16="http://schemas.microsoft.com/office/drawing/2014/main" id="{042ECFF0-0025-C83B-69CD-C4AACA47772D}"/>
              </a:ext>
            </a:extLst>
          </p:cNvPr>
          <p:cNvSpPr>
            <a:spLocks noGrp="1"/>
          </p:cNvSpPr>
          <p:nvPr>
            <p:ph idx="1"/>
          </p:nvPr>
        </p:nvSpPr>
        <p:spPr>
          <a:xfrm>
            <a:off x="2458693" y="1738489"/>
            <a:ext cx="8915400" cy="3777622"/>
          </a:xfrm>
        </p:spPr>
        <p:txBody>
          <a:bodyPr>
            <a:normAutofit lnSpcReduction="10000"/>
          </a:bodyPr>
          <a:lstStyle/>
          <a:p>
            <a:pPr marL="0" indent="0">
              <a:buNone/>
            </a:pPr>
            <a:r>
              <a:rPr lang="en-GB" sz="2000" b="1" dirty="0"/>
              <a:t>14. Tribe, R., &amp; Thompson, K. (2008). Opportunity for development or necessary nuisance? Working with interpreters in therapy. International Journal of Migration, Health and Social Care, 4(2), 15-16.</a:t>
            </a:r>
          </a:p>
          <a:p>
            <a:pPr marL="0" indent="0">
              <a:buNone/>
            </a:pPr>
            <a:r>
              <a:rPr lang="en-GB" sz="2000" b="1" dirty="0"/>
              <a:t>15. </a:t>
            </a:r>
            <a:r>
              <a:rPr lang="en-GB" sz="2000" b="1" dirty="0" err="1"/>
              <a:t>Willig</a:t>
            </a:r>
            <a:r>
              <a:rPr lang="en-GB" sz="2000" b="1" dirty="0"/>
              <a:t>, C. (2013). Introducing qualitative research in psychology (3RD ED.). Open University Press. </a:t>
            </a:r>
          </a:p>
          <a:p>
            <a:pPr marL="0" indent="0">
              <a:buNone/>
            </a:pPr>
            <a:r>
              <a:rPr lang="en-GB" sz="2000" b="1" dirty="0"/>
              <a:t>16. Yardley, L. (2000). Dilemmas in qualitative health research. Psychology &amp; Health, 15(2), 215-228.</a:t>
            </a:r>
          </a:p>
          <a:p>
            <a:pPr marL="0" indent="0">
              <a:buNone/>
            </a:pPr>
            <a:r>
              <a:rPr lang="en-GB" sz="2000" b="1" dirty="0"/>
              <a:t>17. Young, A., Hunt, R., &amp; Smith, C. (2019). Deaf people and the health system. Oxford Handbook of Deaf Studies in Learning and Cognition.</a:t>
            </a:r>
          </a:p>
          <a:p>
            <a:pPr marL="0" indent="0">
              <a:buNone/>
            </a:pPr>
            <a:r>
              <a:rPr lang="en-GB" sz="2000" b="1" dirty="0"/>
              <a:t>18. Young, A., Ackerman, J., &amp; Kyle, J. (2010). Looking beyond the obvious. Journal of Deaf Studies and </a:t>
            </a:r>
            <a:r>
              <a:rPr lang="en-GB" sz="2000" b="1"/>
              <a:t>Deaf Education, 15(2), 127-147.</a:t>
            </a:r>
            <a:endParaRPr lang="en-GB" sz="2000" b="1" dirty="0"/>
          </a:p>
          <a:p>
            <a:pPr marL="0" indent="0">
              <a:buNone/>
            </a:pPr>
            <a:endParaRPr lang="en-US" sz="2000" b="1" dirty="0"/>
          </a:p>
        </p:txBody>
      </p:sp>
    </p:spTree>
    <p:extLst>
      <p:ext uri="{BB962C8B-B14F-4D97-AF65-F5344CB8AC3E}">
        <p14:creationId xmlns:p14="http://schemas.microsoft.com/office/powerpoint/2010/main" val="361589011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7</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Wisp</vt:lpstr>
      <vt:lpstr>AM I BEING HEARD </vt:lpstr>
      <vt:lpstr>AIMS</vt:lpstr>
      <vt:lpstr>RATIONAL</vt:lpstr>
      <vt:lpstr>Reflexivity</vt:lpstr>
      <vt:lpstr>LITERATURE OVERVIEW</vt:lpstr>
      <vt:lpstr>LITERATURE OVERVIEW 2</vt:lpstr>
      <vt:lpstr>PARADIGM</vt:lpstr>
      <vt:lpstr>METHODOLOGY &amp; METHODS</vt:lpstr>
      <vt:lpstr>ETHICS &amp; TRUSTWORTHINESS</vt:lpstr>
      <vt:lpstr>Summary </vt:lpstr>
      <vt:lpstr>REFERENCES</vt:lpstr>
      <vt:lpstr>References continued </vt:lpstr>
      <vt:lpstr>REFERENCES CONTINUED  </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 I BEING HEARD </dc:title>
  <dc:creator>Teresa Lewin</dc:creator>
  <cp:lastModifiedBy>Teresa Lewin</cp:lastModifiedBy>
  <cp:revision>22</cp:revision>
  <dcterms:created xsi:type="dcterms:W3CDTF">2026-04-29T11:25:09Z</dcterms:created>
  <dcterms:modified xsi:type="dcterms:W3CDTF">2026-05-04T18:08:51Z</dcterms:modified>
</cp:coreProperties>
</file>