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0" r:id="rId5"/>
    <p:sldId id="344" r:id="rId6"/>
    <p:sldId id="302" r:id="rId7"/>
    <p:sldId id="333" r:id="rId8"/>
    <p:sldId id="349" r:id="rId9"/>
    <p:sldId id="350" r:id="rId10"/>
    <p:sldId id="291" r:id="rId11"/>
    <p:sldId id="351" r:id="rId12"/>
    <p:sldId id="352" r:id="rId13"/>
    <p:sldId id="348" r:id="rId14"/>
    <p:sldId id="341" r:id="rId15"/>
    <p:sldId id="299" r:id="rId16"/>
    <p:sldId id="268" r:id="rId17"/>
    <p:sldId id="306" r:id="rId18"/>
    <p:sldId id="289" r:id="rId1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44"/>
            <p14:sldId id="302"/>
            <p14:sldId id="333"/>
            <p14:sldId id="349"/>
            <p14:sldId id="350"/>
            <p14:sldId id="291"/>
            <p14:sldId id="351"/>
            <p14:sldId id="352"/>
            <p14:sldId id="348"/>
            <p14:sldId id="341"/>
            <p14:sldId id="299"/>
            <p14:sldId id="268"/>
            <p14:sldId id="306"/>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106" autoAdjust="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E1FC718-EF2B-4397-AE11-E975439837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A7C73F-A8E6-4357-B581-599523B1C5C6}">
      <dgm:prSet/>
      <dgm:spPr/>
      <dgm:t>
        <a:bodyPr/>
        <a:lstStyle/>
        <a:p>
          <a:r>
            <a:rPr lang="en-GB" dirty="0"/>
            <a:t>Week commencing Monday 16th Nov. For some sessions, Emily Hywel from the University’s Library Team, is going to provide an overview of </a:t>
          </a:r>
          <a:r>
            <a:rPr lang="en-GB" b="1" dirty="0"/>
            <a:t>using the Online Library services for research</a:t>
          </a:r>
          <a:r>
            <a:rPr lang="en-GB" dirty="0"/>
            <a:t>.</a:t>
          </a:r>
          <a:endParaRPr lang="en-US" dirty="0"/>
        </a:p>
      </dgm:t>
    </dgm:pt>
    <dgm:pt modelId="{64EE24EA-A6C0-4423-AEFE-8682358E67AC}" type="parTrans" cxnId="{B07A611E-3094-48A8-9F34-1259C173F20B}">
      <dgm:prSet/>
      <dgm:spPr/>
      <dgm:t>
        <a:bodyPr/>
        <a:lstStyle/>
        <a:p>
          <a:endParaRPr lang="en-US"/>
        </a:p>
      </dgm:t>
    </dgm:pt>
    <dgm:pt modelId="{E70757A4-01DC-4E00-B5C8-8E1F62404D99}" type="sibTrans" cxnId="{B07A611E-3094-48A8-9F34-1259C173F20B}">
      <dgm:prSet/>
      <dgm:spPr/>
      <dgm:t>
        <a:bodyPr/>
        <a:lstStyle/>
        <a:p>
          <a:endParaRPr lang="en-US"/>
        </a:p>
      </dgm:t>
    </dgm:pt>
    <dgm:pt modelId="{4B842DEF-8E46-4C38-AEF1-EF6936BE0385}">
      <dgm:prSet/>
      <dgm:spPr/>
      <dgm:t>
        <a:bodyPr/>
        <a:lstStyle/>
        <a:p>
          <a:r>
            <a:rPr lang="en-GB" dirty="0"/>
            <a:t>Note: Make Emily a presenter.</a:t>
          </a:r>
        </a:p>
        <a:p>
          <a:r>
            <a:rPr lang="en-GB" dirty="0"/>
            <a:t>* Reminder: Private meeting with 1/2 students due to personal circumstances.</a:t>
          </a:r>
          <a:endParaRPr lang="en-US" dirty="0"/>
        </a:p>
      </dgm:t>
    </dgm:pt>
    <dgm:pt modelId="{3BEF6F05-3CC2-4D93-B25B-565A9A2DCD64}" type="parTrans" cxnId="{EB5D9FAB-1C94-4697-8A50-15DF1B464E65}">
      <dgm:prSet/>
      <dgm:spPr/>
      <dgm:t>
        <a:bodyPr/>
        <a:lstStyle/>
        <a:p>
          <a:endParaRPr lang="en-US"/>
        </a:p>
      </dgm:t>
    </dgm:pt>
    <dgm:pt modelId="{C6B35CCC-E400-4D32-916F-39FD7D4A86E5}" type="sibTrans" cxnId="{EB5D9FAB-1C94-4697-8A50-15DF1B464E65}">
      <dgm:prSet/>
      <dgm:spPr/>
      <dgm:t>
        <a:bodyPr/>
        <a:lstStyle/>
        <a:p>
          <a:endParaRPr lang="en-US"/>
        </a:p>
      </dgm:t>
    </dgm:pt>
    <dgm:pt modelId="{18CE1C09-1D8D-442F-8A36-2391F3AA4BC3}" type="pres">
      <dgm:prSet presAssocID="{5E1FC718-EF2B-4397-AE11-E97543983794}" presName="root" presStyleCnt="0">
        <dgm:presLayoutVars>
          <dgm:dir/>
          <dgm:resizeHandles val="exact"/>
        </dgm:presLayoutVars>
      </dgm:prSet>
      <dgm:spPr/>
    </dgm:pt>
    <dgm:pt modelId="{7249F4F5-2522-4C5C-801D-549A92B32297}" type="pres">
      <dgm:prSet presAssocID="{CCA7C73F-A8E6-4357-B581-599523B1C5C6}" presName="compNode" presStyleCnt="0"/>
      <dgm:spPr/>
    </dgm:pt>
    <dgm:pt modelId="{0C5E05C3-AA32-4788-854E-F0A0C6A8C8A4}" type="pres">
      <dgm:prSet presAssocID="{CCA7C73F-A8E6-4357-B581-599523B1C5C6}" presName="bgRect" presStyleLbl="bgShp" presStyleIdx="0" presStyleCnt="2"/>
      <dgm:spPr/>
    </dgm:pt>
    <dgm:pt modelId="{A8E5E70B-A2C9-40C8-93CD-58856CA0ACFB}" type="pres">
      <dgm:prSet presAssocID="{CCA7C73F-A8E6-4357-B581-599523B1C5C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DCBC185-8706-4E1A-B922-982A858D0B74}" type="pres">
      <dgm:prSet presAssocID="{CCA7C73F-A8E6-4357-B581-599523B1C5C6}" presName="spaceRect" presStyleCnt="0"/>
      <dgm:spPr/>
    </dgm:pt>
    <dgm:pt modelId="{A4325B01-E05A-452C-819B-2403E7D9A8C8}" type="pres">
      <dgm:prSet presAssocID="{CCA7C73F-A8E6-4357-B581-599523B1C5C6}" presName="parTx" presStyleLbl="revTx" presStyleIdx="0" presStyleCnt="2">
        <dgm:presLayoutVars>
          <dgm:chMax val="0"/>
          <dgm:chPref val="0"/>
        </dgm:presLayoutVars>
      </dgm:prSet>
      <dgm:spPr/>
    </dgm:pt>
    <dgm:pt modelId="{A9EB7CD4-4EA7-45BB-ADE6-47A9090F2A9A}" type="pres">
      <dgm:prSet presAssocID="{E70757A4-01DC-4E00-B5C8-8E1F62404D99}" presName="sibTrans" presStyleCnt="0"/>
      <dgm:spPr/>
    </dgm:pt>
    <dgm:pt modelId="{8716841A-A5A5-4C6F-9E28-B28D7FF3D69A}" type="pres">
      <dgm:prSet presAssocID="{4B842DEF-8E46-4C38-AEF1-EF6936BE0385}" presName="compNode" presStyleCnt="0"/>
      <dgm:spPr/>
    </dgm:pt>
    <dgm:pt modelId="{6B2D5DB0-EF7D-4C7E-9903-96648AA36815}" type="pres">
      <dgm:prSet presAssocID="{4B842DEF-8E46-4C38-AEF1-EF6936BE0385}" presName="bgRect" presStyleLbl="bgShp" presStyleIdx="1" presStyleCnt="2"/>
      <dgm:spPr/>
    </dgm:pt>
    <dgm:pt modelId="{56C07B09-61EC-449E-968B-88A7448E06FC}" type="pres">
      <dgm:prSet presAssocID="{4B842DEF-8E46-4C38-AEF1-EF6936BE038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589470D-80E9-464E-9F5A-958DA56A3FEA}" type="pres">
      <dgm:prSet presAssocID="{4B842DEF-8E46-4C38-AEF1-EF6936BE0385}" presName="spaceRect" presStyleCnt="0"/>
      <dgm:spPr/>
    </dgm:pt>
    <dgm:pt modelId="{F2CB5F7B-C36E-4FE2-911F-0BBB7CAAAE35}" type="pres">
      <dgm:prSet presAssocID="{4B842DEF-8E46-4C38-AEF1-EF6936BE0385}" presName="parTx" presStyleLbl="revTx" presStyleIdx="1" presStyleCnt="2">
        <dgm:presLayoutVars>
          <dgm:chMax val="0"/>
          <dgm:chPref val="0"/>
        </dgm:presLayoutVars>
      </dgm:prSet>
      <dgm:spPr/>
    </dgm:pt>
  </dgm:ptLst>
  <dgm:cxnLst>
    <dgm:cxn modelId="{A448D300-EBD1-48BE-A140-A70951D6DD8C}" type="presOf" srcId="{4B842DEF-8E46-4C38-AEF1-EF6936BE0385}" destId="{F2CB5F7B-C36E-4FE2-911F-0BBB7CAAAE35}" srcOrd="0" destOrd="0" presId="urn:microsoft.com/office/officeart/2018/2/layout/IconVerticalSolidList"/>
    <dgm:cxn modelId="{B07A611E-3094-48A8-9F34-1259C173F20B}" srcId="{5E1FC718-EF2B-4397-AE11-E97543983794}" destId="{CCA7C73F-A8E6-4357-B581-599523B1C5C6}" srcOrd="0" destOrd="0" parTransId="{64EE24EA-A6C0-4423-AEFE-8682358E67AC}" sibTransId="{E70757A4-01DC-4E00-B5C8-8E1F62404D99}"/>
    <dgm:cxn modelId="{0F466723-B41E-4CCA-AA91-D791CFF36802}" type="presOf" srcId="{CCA7C73F-A8E6-4357-B581-599523B1C5C6}" destId="{A4325B01-E05A-452C-819B-2403E7D9A8C8}" srcOrd="0" destOrd="0" presId="urn:microsoft.com/office/officeart/2018/2/layout/IconVerticalSolidList"/>
    <dgm:cxn modelId="{EB5D9FAB-1C94-4697-8A50-15DF1B464E65}" srcId="{5E1FC718-EF2B-4397-AE11-E97543983794}" destId="{4B842DEF-8E46-4C38-AEF1-EF6936BE0385}" srcOrd="1" destOrd="0" parTransId="{3BEF6F05-3CC2-4D93-B25B-565A9A2DCD64}" sibTransId="{C6B35CCC-E400-4D32-916F-39FD7D4A86E5}"/>
    <dgm:cxn modelId="{BE000BB1-3D64-448C-A691-553A5C4CA3FC}" type="presOf" srcId="{5E1FC718-EF2B-4397-AE11-E97543983794}" destId="{18CE1C09-1D8D-442F-8A36-2391F3AA4BC3}" srcOrd="0" destOrd="0" presId="urn:microsoft.com/office/officeart/2018/2/layout/IconVerticalSolidList"/>
    <dgm:cxn modelId="{0505BDAB-F100-4974-8556-07D63638A8DB}" type="presParOf" srcId="{18CE1C09-1D8D-442F-8A36-2391F3AA4BC3}" destId="{7249F4F5-2522-4C5C-801D-549A92B32297}" srcOrd="0" destOrd="0" presId="urn:microsoft.com/office/officeart/2018/2/layout/IconVerticalSolidList"/>
    <dgm:cxn modelId="{3256E2B2-075E-47FC-93B2-0040C9DCF472}" type="presParOf" srcId="{7249F4F5-2522-4C5C-801D-549A92B32297}" destId="{0C5E05C3-AA32-4788-854E-F0A0C6A8C8A4}" srcOrd="0" destOrd="0" presId="urn:microsoft.com/office/officeart/2018/2/layout/IconVerticalSolidList"/>
    <dgm:cxn modelId="{AD66B2A2-615C-4FB0-B7CD-7DA3CA34DDAB}" type="presParOf" srcId="{7249F4F5-2522-4C5C-801D-549A92B32297}" destId="{A8E5E70B-A2C9-40C8-93CD-58856CA0ACFB}" srcOrd="1" destOrd="0" presId="urn:microsoft.com/office/officeart/2018/2/layout/IconVerticalSolidList"/>
    <dgm:cxn modelId="{58B1E972-B785-4025-9BAD-E9CB84D23400}" type="presParOf" srcId="{7249F4F5-2522-4C5C-801D-549A92B32297}" destId="{9DCBC185-8706-4E1A-B922-982A858D0B74}" srcOrd="2" destOrd="0" presId="urn:microsoft.com/office/officeart/2018/2/layout/IconVerticalSolidList"/>
    <dgm:cxn modelId="{6B90DDF1-1B94-4C83-8F4E-23D5F0DE7946}" type="presParOf" srcId="{7249F4F5-2522-4C5C-801D-549A92B32297}" destId="{A4325B01-E05A-452C-819B-2403E7D9A8C8}" srcOrd="3" destOrd="0" presId="urn:microsoft.com/office/officeart/2018/2/layout/IconVerticalSolidList"/>
    <dgm:cxn modelId="{2A444F3C-5C42-46F8-AB76-509454D2194F}" type="presParOf" srcId="{18CE1C09-1D8D-442F-8A36-2391F3AA4BC3}" destId="{A9EB7CD4-4EA7-45BB-ADE6-47A9090F2A9A}" srcOrd="1" destOrd="0" presId="urn:microsoft.com/office/officeart/2018/2/layout/IconVerticalSolidList"/>
    <dgm:cxn modelId="{1B27A985-526C-4CD5-9616-6D20CBB41602}" type="presParOf" srcId="{18CE1C09-1D8D-442F-8A36-2391F3AA4BC3}" destId="{8716841A-A5A5-4C6F-9E28-B28D7FF3D69A}" srcOrd="2" destOrd="0" presId="urn:microsoft.com/office/officeart/2018/2/layout/IconVerticalSolidList"/>
    <dgm:cxn modelId="{9CA30345-F023-4CDB-B2A7-7EA3C383151E}" type="presParOf" srcId="{8716841A-A5A5-4C6F-9E28-B28D7FF3D69A}" destId="{6B2D5DB0-EF7D-4C7E-9903-96648AA36815}" srcOrd="0" destOrd="0" presId="urn:microsoft.com/office/officeart/2018/2/layout/IconVerticalSolidList"/>
    <dgm:cxn modelId="{E060F2C7-C127-4051-BFE1-7620BA789E5B}" type="presParOf" srcId="{8716841A-A5A5-4C6F-9E28-B28D7FF3D69A}" destId="{56C07B09-61EC-449E-968B-88A7448E06FC}" srcOrd="1" destOrd="0" presId="urn:microsoft.com/office/officeart/2018/2/layout/IconVerticalSolidList"/>
    <dgm:cxn modelId="{B7ECF9CB-BC14-4850-8D11-FB29D53AD172}" type="presParOf" srcId="{8716841A-A5A5-4C6F-9E28-B28D7FF3D69A}" destId="{A589470D-80E9-464E-9F5A-958DA56A3FEA}" srcOrd="2" destOrd="0" presId="urn:microsoft.com/office/officeart/2018/2/layout/IconVerticalSolidList"/>
    <dgm:cxn modelId="{D065991B-9291-4257-BA1B-C6989572ABC7}" type="presParOf" srcId="{8716841A-A5A5-4C6F-9E28-B28D7FF3D69A}" destId="{F2CB5F7B-C36E-4FE2-911F-0BBB7CAAAE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E05C3-AA32-4788-854E-F0A0C6A8C8A4}">
      <dsp:nvSpPr>
        <dsp:cNvPr id="0" name=""/>
        <dsp:cNvSpPr/>
      </dsp:nvSpPr>
      <dsp:spPr>
        <a:xfrm>
          <a:off x="0" y="745053"/>
          <a:ext cx="10506456"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5E70B-A2C9-40C8-93CD-58856CA0ACFB}">
      <dsp:nvSpPr>
        <dsp:cNvPr id="0" name=""/>
        <dsp:cNvSpPr/>
      </dsp:nvSpPr>
      <dsp:spPr>
        <a:xfrm>
          <a:off x="416083" y="1054537"/>
          <a:ext cx="756516" cy="756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25B01-E05A-452C-819B-2403E7D9A8C8}">
      <dsp:nvSpPr>
        <dsp:cNvPr id="0" name=""/>
        <dsp:cNvSpPr/>
      </dsp:nvSpPr>
      <dsp:spPr>
        <a:xfrm>
          <a:off x="1588683" y="745053"/>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977900">
            <a:lnSpc>
              <a:spcPct val="90000"/>
            </a:lnSpc>
            <a:spcBef>
              <a:spcPct val="0"/>
            </a:spcBef>
            <a:spcAft>
              <a:spcPct val="35000"/>
            </a:spcAft>
            <a:buNone/>
          </a:pPr>
          <a:r>
            <a:rPr lang="en-GB" sz="2200" kern="1200" dirty="0"/>
            <a:t>Week commencing Monday 16th Nov. For some sessions, Emily Hywel from the University’s Library Team, is going to provide an overview of </a:t>
          </a:r>
          <a:r>
            <a:rPr lang="en-GB" sz="2200" b="1" kern="1200" dirty="0"/>
            <a:t>using the Online Library services for research</a:t>
          </a:r>
          <a:r>
            <a:rPr lang="en-GB" sz="2200" kern="1200" dirty="0"/>
            <a:t>.</a:t>
          </a:r>
          <a:endParaRPr lang="en-US" sz="2200" kern="1200" dirty="0"/>
        </a:p>
      </dsp:txBody>
      <dsp:txXfrm>
        <a:off x="1588683" y="745053"/>
        <a:ext cx="8917772" cy="1375483"/>
      </dsp:txXfrm>
    </dsp:sp>
    <dsp:sp modelId="{6B2D5DB0-EF7D-4C7E-9903-96648AA36815}">
      <dsp:nvSpPr>
        <dsp:cNvPr id="0" name=""/>
        <dsp:cNvSpPr/>
      </dsp:nvSpPr>
      <dsp:spPr>
        <a:xfrm>
          <a:off x="0" y="2464408"/>
          <a:ext cx="10506456"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B09-61EC-449E-968B-88A7448E06FC}">
      <dsp:nvSpPr>
        <dsp:cNvPr id="0" name=""/>
        <dsp:cNvSpPr/>
      </dsp:nvSpPr>
      <dsp:spPr>
        <a:xfrm>
          <a:off x="416083" y="2773892"/>
          <a:ext cx="756516" cy="756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CB5F7B-C36E-4FE2-911F-0BBB7CAAAE35}">
      <dsp:nvSpPr>
        <dsp:cNvPr id="0" name=""/>
        <dsp:cNvSpPr/>
      </dsp:nvSpPr>
      <dsp:spPr>
        <a:xfrm>
          <a:off x="1588683" y="2464408"/>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977900">
            <a:lnSpc>
              <a:spcPct val="90000"/>
            </a:lnSpc>
            <a:spcBef>
              <a:spcPct val="0"/>
            </a:spcBef>
            <a:spcAft>
              <a:spcPct val="35000"/>
            </a:spcAft>
            <a:buNone/>
          </a:pPr>
          <a:r>
            <a:rPr lang="en-GB" sz="2200" kern="1200" dirty="0"/>
            <a:t>Note: Make Emily a presenter.</a:t>
          </a:r>
        </a:p>
        <a:p>
          <a:pPr marL="0" lvl="0" indent="0" algn="l" defTabSz="977900">
            <a:lnSpc>
              <a:spcPct val="90000"/>
            </a:lnSpc>
            <a:spcBef>
              <a:spcPct val="0"/>
            </a:spcBef>
            <a:spcAft>
              <a:spcPct val="35000"/>
            </a:spcAft>
            <a:buNone/>
          </a:pPr>
          <a:r>
            <a:rPr lang="en-GB" sz="2200" kern="1200" dirty="0"/>
            <a:t>* Reminder: Private meeting with 1/2 students due to personal circumstances.</a:t>
          </a:r>
          <a:endParaRPr lang="en-US" sz="2200" kern="1200" dirty="0"/>
        </a:p>
      </dsp:txBody>
      <dsp:txXfrm>
        <a:off x="1588683" y="2464408"/>
        <a:ext cx="8917772" cy="13754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1017068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3712657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3749618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219155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787759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Yin_and_yang"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ww.investitwisely.com/two-months-of-entrepreneurship-the-good-the-bad-and-the-ugly/" TargetMode="External"/><Relationship Id="rId7" Type="http://schemas.openxmlformats.org/officeDocument/2006/relationships/hyperlink" Target="https://en.wikipedia.org/wiki/Transponder_timing"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robbiepruitt.blogspot.com/2015/05/finishing-discipleship-and-small-groups.html" TargetMode="External"/><Relationship Id="rId4" Type="http://schemas.openxmlformats.org/officeDocument/2006/relationships/image" Target="../media/image6.jpg"/><Relationship Id="rId9"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eur01.safelinks.protection.outlook.com/?url=https%3A%2F%2Fbusinesswales.gov.wales%2Fbigideas%2Ffeedback&amp;data=04%7C01%7C%7Ccf4c5f6432904c8e8dae08d88ada25a5%7C4e0f11f9046e45059cb8db2152311e21%7C0%7C0%7C637412016823521126%7CUnknown%7CTWFpbGZsb3d8eyJWIjoiMC4wLjAwMDAiLCJQIjoiV2luMzIiLCJBTiI6Ik1haWwiLCJXVCI6Mn0%3D%7C1000&amp;sdata=Km2hLxZQd%2F1%2B6Y3Cnmv%2B0cLyDF%2FURjw6WDVTH%2BTBVrY%3D&amp;reserved=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GB" dirty="0"/>
              <a:t>Support Tutorial: Assessment Support.</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a:p>
            <a:pPr marL="0" indent="0">
              <a:buNone/>
            </a:pPr>
            <a:r>
              <a:rPr lang="en-US" sz="2000" dirty="0"/>
              <a:t>The foundations for success.</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week’s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200" b="1" u="sng" dirty="0"/>
              <a:t>Unit 4: </a:t>
            </a:r>
            <a:r>
              <a:rPr lang="en-GB" sz="3200" b="1" u="sng" dirty="0"/>
              <a:t>Becoming a Team Player </a:t>
            </a:r>
          </a:p>
          <a:p>
            <a:pPr marL="514350" indent="-514350">
              <a:buFont typeface="+mj-lt"/>
              <a:buAutoNum type="arabicPeriod"/>
            </a:pPr>
            <a:r>
              <a:rPr lang="en-GB" sz="3200" b="1" dirty="0"/>
              <a:t>Topic 3 </a:t>
            </a:r>
            <a:r>
              <a:rPr lang="en-GB" sz="3200" dirty="0"/>
              <a:t>- Effective Communication</a:t>
            </a:r>
          </a:p>
          <a:p>
            <a:pPr marL="514350" indent="-514350">
              <a:buFont typeface="+mj-lt"/>
              <a:buAutoNum type="arabicPeriod"/>
            </a:pPr>
            <a:r>
              <a:rPr lang="en-GB" sz="3200" b="1" dirty="0"/>
              <a:t>Topic 4 </a:t>
            </a:r>
            <a:r>
              <a:rPr lang="en-GB" sz="3200" dirty="0"/>
              <a:t>- Life Is A Team Sport</a:t>
            </a:r>
          </a:p>
          <a:p>
            <a:pPr marL="514350" indent="-514350">
              <a:buFont typeface="+mj-lt"/>
              <a:buAutoNum type="arabicPeriod"/>
            </a:pPr>
            <a:r>
              <a:rPr lang="en-US" sz="3200" dirty="0"/>
              <a:t>Assignment 1: </a:t>
            </a:r>
            <a:r>
              <a:rPr lang="en-US" sz="3200" b="1" dirty="0"/>
              <a:t>Task 4.</a:t>
            </a:r>
            <a:endParaRPr lang="en-US" sz="3200" dirty="0"/>
          </a:p>
        </p:txBody>
      </p:sp>
    </p:spTree>
    <p:extLst>
      <p:ext uri="{BB962C8B-B14F-4D97-AF65-F5344CB8AC3E}">
        <p14:creationId xmlns:p14="http://schemas.microsoft.com/office/powerpoint/2010/main" val="2896064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arista making coffee art">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Fresh homemade delicious mini bundt cakes">
            <a:extLst>
              <a:ext uri="{FF2B5EF4-FFF2-40B4-BE49-F238E27FC236}">
                <a16:creationId xmlns:a16="http://schemas.microsoft.com/office/drawing/2014/main" id="{075C4987-9329-4603-9A3B-80DA7BB517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0206" b="3398"/>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4298" r="1" b="4301"/>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scene3d>
            <a:camera prst="orthographicFront"/>
            <a:lightRig rig="contrasting" dir="t">
              <a:rot lat="0" lon="0" rev="3000000"/>
            </a:lightRig>
          </a:scene3d>
          <a:sp3d contourW="7620">
            <a:bevelT w="95250" h="31750"/>
            <a:contourClr>
              <a:srgbClr val="333333"/>
            </a:contourClr>
          </a:sp3d>
        </p:spPr>
      </p:pic>
      <p:sp>
        <p:nvSpPr>
          <p:cNvPr id="12" name="TextBox 11">
            <a:extLst>
              <a:ext uri="{FF2B5EF4-FFF2-40B4-BE49-F238E27FC236}">
                <a16:creationId xmlns:a16="http://schemas.microsoft.com/office/drawing/2014/main" id="{6F1EAE16-CA78-4AB1-A8AD-4D38A99F4BB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4.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4 – A3 Academic poster:</a:t>
            </a:r>
            <a:r>
              <a:rPr lang="en-GB" sz="1800" dirty="0">
                <a:effectLst/>
                <a:latin typeface="Arial" panose="020B0604020202020204" pitchFamily="34" charset="0"/>
                <a:ea typeface="Times New Roman" panose="02020603050405020304" pitchFamily="18" charset="0"/>
                <a:cs typeface="Arial" panose="020B0604020202020204" pitchFamily="34" charset="0"/>
              </a:rPr>
              <a:t> In teams of up to 4 members*, come up with ideas for an academic poster highlighting why the topics covered in Unit Four of the module are important for academic and career success.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See ‘Poster Guidelines’ deck &amp; ‘Teams list for Task 4’ doc in ‘Additional Resources’ section on Moodle.</a:t>
            </a:r>
          </a:p>
          <a:p>
            <a:pPr marL="457200">
              <a:lnSpc>
                <a:spcPct val="115000"/>
              </a:lnSpc>
            </a:pPr>
            <a:r>
              <a:rPr lang="en-GB" sz="1800" dirty="0">
                <a:effectLst/>
                <a:latin typeface="Arial" panose="020B0604020202020204" pitchFamily="34" charset="0"/>
                <a:ea typeface="Times New Roman" panose="02020603050405020304" pitchFamily="18" charset="0"/>
              </a:rPr>
              <a:t>This task is linked to the team working activity you will undertake whilst completing the ‘Life is a Team Sport’ session in Topic 4.</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Communicate with your Team members and set up a forum to meet, you could use MS Teams, or another platform you are familiar with (e.g. WhatsApp). You should try and meet at least twice as a team. The output of the meetings should be a document containing text, images and ideas for creating your poster.</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Each Team member will create an individual A3 Academic poster. Your poster should include a </a:t>
            </a:r>
            <a:r>
              <a:rPr lang="en-GB" sz="1800" dirty="0">
                <a:latin typeface="Arial" panose="020B0604020202020204" pitchFamily="34" charset="0"/>
                <a:ea typeface="Times New Roman" panose="02020603050405020304" pitchFamily="18" charset="0"/>
                <a:cs typeface="Arial" panose="020B0604020202020204" pitchFamily="34" charset="0"/>
              </a:rPr>
              <a:t>list of </a:t>
            </a:r>
            <a:r>
              <a:rPr lang="en-GB" sz="1800" dirty="0">
                <a:effectLst/>
                <a:latin typeface="Arial" panose="020B0604020202020204" pitchFamily="34" charset="0"/>
                <a:ea typeface="Times New Roman" panose="02020603050405020304" pitchFamily="18" charset="0"/>
                <a:cs typeface="Arial" panose="020B0604020202020204" pitchFamily="34" charset="0"/>
              </a:rPr>
              <a:t>your team members and state how you collaborated.</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It is expected there will be some similarity in the work produced but please ensure there are individual elements to the poster. A list of references should be included in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Unit Four of the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096674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picture containing building, bicycle, person, walking&#10;&#10;Description automatically generated">
            <a:extLst>
              <a:ext uri="{FF2B5EF4-FFF2-40B4-BE49-F238E27FC236}">
                <a16:creationId xmlns:a16="http://schemas.microsoft.com/office/drawing/2014/main" id="{46D8904E-5185-424D-8916-77B9777E21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54" r="-2" b="12367"/>
          <a:stretch/>
        </p:blipFill>
        <p:spPr>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28" r="3339" b="2"/>
          <a:stretch/>
        </p:blipFill>
        <p:spPr>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991" r="3" b="21099"/>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
        <p:nvSpPr>
          <p:cNvPr id="6" name="TextBox 5">
            <a:extLst>
              <a:ext uri="{FF2B5EF4-FFF2-40B4-BE49-F238E27FC236}">
                <a16:creationId xmlns:a16="http://schemas.microsoft.com/office/drawing/2014/main" id="{9CCADE15-2A88-49EB-ABDE-05979FC5F4D5}"/>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F6883C0-3391-47A4-B5BD-F0844BAE4211}"/>
              </a:ext>
            </a:extLst>
          </p:cNvPr>
          <p:cNvSpPr txBox="1"/>
          <p:nvPr/>
        </p:nvSpPr>
        <p:spPr>
          <a:xfrm>
            <a:off x="509318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Transponder_tim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340A4A83-67D1-414C-A41C-C80CD9EE3FC1}"/>
              </a:ext>
            </a:extLst>
          </p:cNvPr>
          <p:cNvSpPr txBox="1"/>
          <p:nvPr/>
        </p:nvSpPr>
        <p:spPr>
          <a:xfrm>
            <a:off x="7412930"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investitwisely.com/two-months-of-entrepreneurship-the-good-the-bad-and-the-ug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11140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4018648" y="2794881"/>
            <a:ext cx="6871706" cy="1297115"/>
          </a:xfrm>
        </p:spPr>
        <p:txBody>
          <a:bodyPr vert="horz" lIns="91440" tIns="45720" rIns="91440" bIns="45720" rtlCol="0" anchor="t">
            <a:normAutofit fontScale="90000"/>
          </a:bodyPr>
          <a:lstStyle/>
          <a:p>
            <a:r>
              <a:rPr lang="en-US" sz="3200" b="1" kern="1200" dirty="0">
                <a:solidFill>
                  <a:schemeClr val="tx2"/>
                </a:solidFill>
                <a:latin typeface="+mj-lt"/>
                <a:ea typeface="+mj-ea"/>
                <a:cs typeface="+mj-cs"/>
              </a:rPr>
              <a:t>Assignment 1 TURNITIN Submission Template.</a:t>
            </a:r>
            <a:br>
              <a:rPr lang="en-US" sz="3200" b="1" kern="1200" dirty="0">
                <a:solidFill>
                  <a:schemeClr val="tx2"/>
                </a:solidFill>
                <a:latin typeface="+mj-lt"/>
                <a:ea typeface="+mj-ea"/>
                <a:cs typeface="+mj-cs"/>
              </a:rPr>
            </a:br>
            <a:endParaRPr lang="en-US" sz="3200" b="1"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3471811" y="1938853"/>
            <a:ext cx="4805691" cy="838831"/>
          </a:xfrm>
        </p:spPr>
        <p:txBody>
          <a:bodyPr vert="horz" lIns="91440" tIns="45720" rIns="91440" bIns="45720" rtlCol="0" anchor="b">
            <a:normAutofit fontScale="92500"/>
          </a:bodyPr>
          <a:lstStyle/>
          <a:p>
            <a:pPr marL="0" indent="0">
              <a:buNone/>
            </a:pPr>
            <a:r>
              <a:rPr lang="en-US" sz="3200" b="1" kern="1200" dirty="0">
                <a:solidFill>
                  <a:schemeClr val="tx2"/>
                </a:solidFill>
                <a:latin typeface="+mn-lt"/>
                <a:ea typeface="+mn-ea"/>
                <a:cs typeface="+mn-cs"/>
              </a:rPr>
              <a:t>Open and review document:</a:t>
            </a:r>
            <a:endParaRPr lang="en-US" sz="3200" b="1" kern="1200" dirty="0">
              <a:solidFill>
                <a:schemeClr val="tx2"/>
              </a:solidFill>
              <a:effectLst/>
              <a:latin typeface="+mn-lt"/>
              <a:ea typeface="+mn-ea"/>
              <a:cs typeface="+mn-cs"/>
            </a:endParaRPr>
          </a:p>
        </p:txBody>
      </p:sp>
      <p:pic>
        <p:nvPicPr>
          <p:cNvPr id="22" name="Graphic 21" descr="Document">
            <a:extLst>
              <a:ext uri="{FF2B5EF4-FFF2-40B4-BE49-F238E27FC236}">
                <a16:creationId xmlns:a16="http://schemas.microsoft.com/office/drawing/2014/main" id="{479DA10A-B4DC-43CC-AADE-15B5215C8C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9" name="Group 28">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0" name="Freeform: Shape 29">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945241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530598" y="1797058"/>
            <a:ext cx="7194094" cy="2122493"/>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514350" indent="-514350">
              <a:buFont typeface="+mj-lt"/>
              <a:buAutoNum type="arabicPeriod"/>
            </a:pPr>
            <a:r>
              <a:rPr lang="en-US" sz="4000" b="1" dirty="0"/>
              <a:t>Task 4 </a:t>
            </a:r>
            <a:r>
              <a:rPr lang="en-US" sz="4000" dirty="0"/>
              <a:t>of Assignment 1.</a:t>
            </a:r>
          </a:p>
          <a:p>
            <a:pPr marL="514350" indent="-514350">
              <a:buFont typeface="+mj-lt"/>
              <a:buAutoNum type="arabicPeriod"/>
            </a:pPr>
            <a:r>
              <a:rPr lang="en-US" sz="4000" b="1" dirty="0"/>
              <a:t>Online Portfolio</a:t>
            </a:r>
            <a:r>
              <a:rPr lang="en-US" sz="4000" dirty="0"/>
              <a:t>.</a:t>
            </a:r>
          </a:p>
          <a:p>
            <a:pPr marL="514350" indent="-514350">
              <a:buFont typeface="+mj-lt"/>
              <a:buAutoNum type="arabicPeriod"/>
            </a:pPr>
            <a:r>
              <a:rPr lang="en-US" sz="4000" dirty="0"/>
              <a:t>Submit </a:t>
            </a:r>
            <a:r>
              <a:rPr lang="en-US" sz="4000" b="1" dirty="0"/>
              <a:t>Assignment 1.</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69441"/>
          </a:xfrm>
          <a:prstGeom prst="rect">
            <a:avLst/>
          </a:prstGeom>
          <a:noFill/>
        </p:spPr>
        <p:txBody>
          <a:bodyPr wrap="square" rtlCol="0">
            <a:spAutoFit/>
          </a:bodyPr>
          <a:lstStyle/>
          <a:p>
            <a:r>
              <a:rPr lang="en-GB" sz="4400" b="1" dirty="0"/>
              <a:t>Next steps:</a:t>
            </a:r>
          </a:p>
        </p:txBody>
      </p:sp>
    </p:spTree>
    <p:extLst>
      <p:ext uri="{BB962C8B-B14F-4D97-AF65-F5344CB8AC3E}">
        <p14:creationId xmlns:p14="http://schemas.microsoft.com/office/powerpoint/2010/main" val="2110399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505289-923B-4162-897E-F588058E5D69}"/>
              </a:ext>
            </a:extLst>
          </p:cNvPr>
          <p:cNvSpPr txBox="1"/>
          <p:nvPr/>
        </p:nvSpPr>
        <p:spPr>
          <a:xfrm>
            <a:off x="1653364" y="260604"/>
            <a:ext cx="9367203"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u="sng" kern="1200" dirty="0">
                <a:solidFill>
                  <a:srgbClr val="FFFF00"/>
                </a:solidFill>
                <a:latin typeface="+mj-lt"/>
                <a:ea typeface="+mj-ea"/>
                <a:cs typeface="+mj-cs"/>
              </a:rPr>
              <a:t>Computer Animation students (Only):</a:t>
            </a:r>
            <a:br>
              <a:rPr lang="en-US" sz="3700" b="1" u="sng" kern="1200" dirty="0">
                <a:solidFill>
                  <a:schemeClr val="tx1"/>
                </a:solidFill>
                <a:latin typeface="+mj-lt"/>
                <a:ea typeface="+mj-ea"/>
                <a:cs typeface="+mj-cs"/>
              </a:rPr>
            </a:br>
            <a:r>
              <a:rPr lang="en-US" sz="3700" b="1" u="sng" dirty="0">
                <a:latin typeface="+mj-lt"/>
                <a:ea typeface="+mj-ea"/>
                <a:cs typeface="+mj-cs"/>
              </a:rPr>
              <a:t>This</a:t>
            </a:r>
            <a:r>
              <a:rPr lang="en-US" sz="3700" b="1" u="sng" kern="1200" dirty="0">
                <a:solidFill>
                  <a:schemeClr val="tx1"/>
                </a:solidFill>
                <a:latin typeface="+mj-lt"/>
                <a:ea typeface="+mj-ea"/>
                <a:cs typeface="+mj-cs"/>
              </a:rPr>
              <a:t> </a:t>
            </a:r>
            <a:r>
              <a:rPr lang="en-US" sz="3700" b="1" u="sng" dirty="0">
                <a:latin typeface="+mj-lt"/>
                <a:ea typeface="+mj-ea"/>
                <a:cs typeface="+mj-cs"/>
              </a:rPr>
              <a:t>W</a:t>
            </a:r>
            <a:r>
              <a:rPr lang="en-US" sz="3700" b="1" u="sng" kern="1200" dirty="0">
                <a:solidFill>
                  <a:schemeClr val="tx1"/>
                </a:solidFill>
                <a:latin typeface="+mj-lt"/>
                <a:ea typeface="+mj-ea"/>
                <a:cs typeface="+mj-cs"/>
              </a:rPr>
              <a:t>eek’s Moodle Activities &amp; Assignment task</a:t>
            </a:r>
            <a:endParaRPr lang="en-US" sz="3700" u="sng" kern="1200" dirty="0">
              <a:solidFill>
                <a:schemeClr val="tx1"/>
              </a:solidFill>
              <a:latin typeface="+mj-lt"/>
              <a:ea typeface="+mj-ea"/>
              <a:cs typeface="+mj-cs"/>
            </a:endParaRPr>
          </a:p>
        </p:txBody>
      </p:sp>
      <p:sp>
        <p:nvSpPr>
          <p:cNvPr id="9" name="Freeform: Shape 8">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653363" y="2176272"/>
            <a:ext cx="9367204" cy="4041648"/>
          </a:xfrm>
        </p:spPr>
        <p:txBody>
          <a:bodyPr vert="horz" lIns="91440" tIns="45720" rIns="91440" bIns="45720" rtlCol="0" anchor="t">
            <a:normAutofit/>
          </a:bodyPr>
          <a:lstStyle/>
          <a:p>
            <a:r>
              <a:rPr lang="en-US" sz="3600" b="1" u="sng" dirty="0"/>
              <a:t>Unit 4: </a:t>
            </a:r>
            <a:r>
              <a:rPr lang="en-GB" sz="3600" b="1" u="sng" dirty="0"/>
              <a:t>Becoming a Team Player </a:t>
            </a:r>
          </a:p>
          <a:p>
            <a:pPr marL="514350" indent="-514350">
              <a:buFont typeface="+mj-lt"/>
              <a:buAutoNum type="arabicPeriod"/>
            </a:pPr>
            <a:r>
              <a:rPr lang="en-GB" sz="3600" b="1" dirty="0"/>
              <a:t>Topic 1 </a:t>
            </a:r>
            <a:r>
              <a:rPr lang="en-GB" sz="3600" dirty="0"/>
              <a:t>- Identity and Sense of Place</a:t>
            </a:r>
          </a:p>
          <a:p>
            <a:pPr marL="514350" indent="-514350">
              <a:buFont typeface="+mj-lt"/>
              <a:buAutoNum type="arabicPeriod"/>
            </a:pPr>
            <a:r>
              <a:rPr lang="en-GB" sz="3600" b="1" dirty="0"/>
              <a:t>Topic 2 </a:t>
            </a:r>
            <a:r>
              <a:rPr lang="en-GB" sz="3600" dirty="0"/>
              <a:t>- Beliefs and Values</a:t>
            </a:r>
          </a:p>
          <a:p>
            <a:pPr marL="514350" indent="-514350">
              <a:buFont typeface="+mj-lt"/>
              <a:buAutoNum type="arabicPeriod"/>
            </a:pPr>
            <a:r>
              <a:rPr lang="en-US" sz="3600" dirty="0"/>
              <a:t>Look at Assignment 1: </a:t>
            </a:r>
            <a:r>
              <a:rPr lang="en-US" sz="3600" b="1" dirty="0"/>
              <a:t>Task 4.</a:t>
            </a:r>
            <a:endParaRPr lang="en-US" sz="3600" dirty="0"/>
          </a:p>
          <a:p>
            <a:endParaRPr lang="en-US" sz="3600" dirty="0"/>
          </a:p>
          <a:p>
            <a:endParaRPr lang="en-US" sz="3600" dirty="0"/>
          </a:p>
        </p:txBody>
      </p:sp>
    </p:spTree>
    <p:extLst>
      <p:ext uri="{BB962C8B-B14F-4D97-AF65-F5344CB8AC3E}">
        <p14:creationId xmlns:p14="http://schemas.microsoft.com/office/powerpoint/2010/main" val="4255075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87548" y="296674"/>
            <a:ext cx="9967887" cy="1454051"/>
          </a:xfrm>
        </p:spPr>
        <p:txBody>
          <a:bodyPr>
            <a:noAutofit/>
          </a:bodyPr>
          <a:lstStyle/>
          <a:p>
            <a:r>
              <a:rPr lang="en-US" b="1" u="sng" kern="1200" dirty="0">
                <a:solidFill>
                  <a:srgbClr val="FFFF00"/>
                </a:solidFill>
                <a:latin typeface="+mj-lt"/>
                <a:ea typeface="+mj-ea"/>
                <a:cs typeface="+mj-cs"/>
              </a:rPr>
              <a:t>Computer Animation students (Only): </a:t>
            </a:r>
            <a:br>
              <a:rPr lang="en-US" b="1" u="sng" kern="1200" dirty="0">
                <a:solidFill>
                  <a:srgbClr val="FFFF00"/>
                </a:solidFill>
                <a:latin typeface="+mj-lt"/>
                <a:ea typeface="+mj-ea"/>
                <a:cs typeface="+mj-cs"/>
              </a:rPr>
            </a:br>
            <a:r>
              <a:rPr lang="en-GB" b="1" u="sng" dirty="0">
                <a:solidFill>
                  <a:schemeClr val="tx2"/>
                </a:solidFill>
              </a:rPr>
              <a:t>This week’s Assignment 1 Task: 4</a:t>
            </a:r>
            <a:br>
              <a:rPr lang="en-GB" b="1" u="sng" dirty="0">
                <a:solidFill>
                  <a:schemeClr val="tx2"/>
                </a:solidFill>
              </a:rPr>
            </a:br>
            <a:endParaRPr lang="en-GB"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95015" y="1311640"/>
            <a:ext cx="11319595" cy="5052686"/>
          </a:xfrm>
        </p:spPr>
        <p:txBody>
          <a:bodyPr anchor="t">
            <a:noAutofit/>
          </a:bodyPr>
          <a:lstStyle/>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4.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4 – A3 Academic poster:</a:t>
            </a:r>
            <a:r>
              <a:rPr lang="en-GB" sz="1800" dirty="0">
                <a:effectLst/>
                <a:latin typeface="Arial" panose="020B0604020202020204" pitchFamily="34" charset="0"/>
                <a:ea typeface="Times New Roman" panose="02020603050405020304" pitchFamily="18" charset="0"/>
                <a:cs typeface="Arial" panose="020B0604020202020204" pitchFamily="34" charset="0"/>
              </a:rPr>
              <a:t> In teams of up to 4 members*, come up with ideas for an academic poster highlighting why the topics covered in Unit Four of the module are important for academic and career success. </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See ‘Poster Guidelines’ deck &amp; ‘Teams list for Task’ ‘doc in the ‘Additional Resources’ section on Moodle.</a:t>
            </a:r>
          </a:p>
          <a:p>
            <a:pPr marL="457200">
              <a:lnSpc>
                <a:spcPct val="115000"/>
              </a:lnSpc>
            </a:pPr>
            <a:r>
              <a:rPr lang="en-GB" sz="1800" dirty="0">
                <a:effectLst/>
                <a:latin typeface="Arial" panose="020B0604020202020204" pitchFamily="34" charset="0"/>
                <a:ea typeface="Times New Roman" panose="02020603050405020304" pitchFamily="18" charset="0"/>
              </a:rPr>
              <a:t>This task is linked to the team working activity you will undertake whilst completing the ‘Life is a Team Sport’ session in Topic 4.</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457200">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Communicate with your Team members and set up a forum to meet, you could use MS Teams, or another platform you are familiar with (e.g. WhatsApp). You should try and meet at least twice as a team. The output of the meetings should be a document containing text, images and ideas for creating your poster.</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Each Team member will create an individual A3 Academic poster. Your poster should include a </a:t>
            </a:r>
            <a:r>
              <a:rPr lang="en-GB" sz="1800" dirty="0">
                <a:latin typeface="Arial" panose="020B0604020202020204" pitchFamily="34" charset="0"/>
                <a:ea typeface="Times New Roman" panose="02020603050405020304" pitchFamily="18" charset="0"/>
                <a:cs typeface="Arial" panose="020B0604020202020204" pitchFamily="34" charset="0"/>
              </a:rPr>
              <a:t>list of </a:t>
            </a:r>
            <a:r>
              <a:rPr lang="en-GB" sz="1800" dirty="0">
                <a:effectLst/>
                <a:latin typeface="Arial" panose="020B0604020202020204" pitchFamily="34" charset="0"/>
                <a:ea typeface="Times New Roman" panose="02020603050405020304" pitchFamily="18" charset="0"/>
                <a:cs typeface="Arial" panose="020B0604020202020204" pitchFamily="34" charset="0"/>
              </a:rPr>
              <a:t>your team members and state how you collaborated.</a:t>
            </a:r>
          </a:p>
          <a:p>
            <a:pPr marL="457200">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It is expected there will be some similarity in the work produced but please ensure there are individual elements to the poster. A list of references should be included in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resources covered in Unit Four of the module will help you to complete this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224812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531EC6-93B9-467F-A784-A7EAA8785AB5}"/>
              </a:ext>
            </a:extLst>
          </p:cNvPr>
          <p:cNvSpPr>
            <a:spLocks noGrp="1"/>
          </p:cNvSpPr>
          <p:nvPr>
            <p:ph idx="1"/>
          </p:nvPr>
        </p:nvSpPr>
        <p:spPr>
          <a:xfrm>
            <a:off x="490378" y="1531325"/>
            <a:ext cx="6577484" cy="4883130"/>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Director of </a:t>
            </a:r>
            <a:r>
              <a:rPr lang="en-GB" sz="2200" dirty="0" err="1">
                <a:latin typeface="Arial" panose="020B0604020202020204" pitchFamily="34" charset="0"/>
                <a:cs typeface="Arial" panose="020B0604020202020204" pitchFamily="34" charset="0"/>
              </a:rPr>
              <a:t>ZygoMedia</a:t>
            </a:r>
            <a:r>
              <a:rPr lang="en-GB" sz="2200" dirty="0">
                <a:latin typeface="Arial" panose="020B0604020202020204" pitchFamily="34" charset="0"/>
                <a:cs typeface="Arial" panose="020B0604020202020204" pitchFamily="34" charset="0"/>
              </a:rPr>
              <a:t> and Co-founder of </a:t>
            </a:r>
            <a:r>
              <a:rPr lang="en-GB" sz="2200" dirty="0" err="1">
                <a:latin typeface="Arial" panose="020B0604020202020204" pitchFamily="34" charset="0"/>
                <a:cs typeface="Arial" panose="020B0604020202020204" pitchFamily="34" charset="0"/>
              </a:rPr>
              <a:t>GRDigital</a:t>
            </a:r>
            <a:r>
              <a:rPr lang="en-GB" sz="2200" dirty="0">
                <a:latin typeface="Arial" panose="020B0604020202020204" pitchFamily="34" charset="0"/>
                <a:cs typeface="Arial" panose="020B0604020202020204" pitchFamily="34" charset="0"/>
              </a:rPr>
              <a:t> Ltd. Gareth has a </a:t>
            </a:r>
            <a:r>
              <a:rPr lang="en-GB" sz="2200" b="0" i="0" dirty="0">
                <a:effectLst/>
                <a:latin typeface="Arial" panose="020B0604020202020204" pitchFamily="34" charset="0"/>
                <a:cs typeface="Arial" panose="020B0604020202020204" pitchFamily="34" charset="0"/>
              </a:rPr>
              <a:t>passion for building new products, platforms and businesses within the realms of tech, media and marketing. He runs his own Companies out of his office in Swansea. He also works with funded Tech Start-Ups across the globe.</a:t>
            </a:r>
          </a:p>
          <a:p>
            <a:pPr marL="514350" indent="-514350">
              <a:buFont typeface="+mj-lt"/>
              <a:buAutoNum type="arabicPeriod"/>
            </a:pPr>
            <a:r>
              <a:rPr lang="en-GB" sz="1900" dirty="0">
                <a:latin typeface="Arial" panose="020B0604020202020204" pitchFamily="34" charset="0"/>
                <a:cs typeface="Arial" panose="020B0604020202020204" pitchFamily="34" charset="0"/>
              </a:rPr>
              <a:t>Video.</a:t>
            </a:r>
          </a:p>
          <a:p>
            <a:pPr lvl="1">
              <a:buFont typeface="Wingdings" panose="05000000000000000000" pitchFamily="2" charset="2"/>
              <a:buChar char="Ø"/>
            </a:pPr>
            <a:r>
              <a:rPr lang="en-GB" sz="1900" dirty="0">
                <a:latin typeface="Arial" panose="020B0604020202020204" pitchFamily="34" charset="0"/>
                <a:cs typeface="Arial" panose="020B0604020202020204" pitchFamily="34" charset="0"/>
              </a:rPr>
              <a:t> Screenshot.</a:t>
            </a:r>
          </a:p>
          <a:p>
            <a:pPr marL="514350" indent="-514350">
              <a:buFont typeface="+mj-lt"/>
              <a:buAutoNum type="arabicPeriod"/>
            </a:pPr>
            <a:r>
              <a:rPr lang="en-GB" sz="1900" b="0" i="0" dirty="0">
                <a:effectLst/>
                <a:latin typeface="Arial" panose="020B0604020202020204" pitchFamily="34" charset="0"/>
                <a:cs typeface="Arial" panose="020B0604020202020204" pitchFamily="34" charset="0"/>
              </a:rPr>
              <a:t>Link in chat box: Student feedback form</a:t>
            </a:r>
            <a:r>
              <a:rPr lang="en-GB" sz="1500" b="0" i="0" dirty="0">
                <a:effectLst/>
                <a:latin typeface="Arial" panose="020B0604020202020204" pitchFamily="34" charset="0"/>
                <a:cs typeface="Arial" panose="020B0604020202020204" pitchFamily="34" charset="0"/>
              </a:rPr>
              <a:t>. </a:t>
            </a:r>
            <a:br>
              <a:rPr lang="en-GB" sz="1200" b="0" i="0" dirty="0">
                <a:effectLst/>
              </a:rPr>
            </a:br>
            <a:r>
              <a:rPr lang="en-GB" sz="1200" b="0" i="0" u="sng" dirty="0">
                <a:effectLst/>
                <a:hlinkClick r:id="rId2" tooltip="Original URL: https://businesswales.gov.wales/bigideas/feedback. Click or tap if you trust this link."/>
              </a:rPr>
              <a:t>https://eur01.safelinks.protection.outlook.com/?url=https%3A%2F%2Fbusinesswales.gov.wales%2Fbigideas%2Ffeedback&amp;data=04%7C01%7C%7Cac823619620f4a03173a08d88a7934c3%7C4e0f11f9046e45059cb8db2152311e21%7C0%7C0%7C637411600460816209%7CUnknown%7CTWFpbGZsb3d8eyJWIjoiMC4wLjAwMDAiLCJQIjoiV2luMzIiLCJBTiI6Ik1haWwiLCJXVCI6Mn0%3D%7C1000&amp;sdata=Sidx6RLdVbBVaveOJhb5%2BmvH7QbcpdZXdYOpkcnZ%2B%2Bk%3D&amp;reserved=0</a:t>
            </a:r>
            <a:endParaRPr lang="en-GB" sz="1600" b="0" i="0" u="sng" dirty="0">
              <a:effectLst/>
            </a:endParaRPr>
          </a:p>
          <a:p>
            <a:pPr marL="0" indent="0" algn="ctr">
              <a:buNone/>
            </a:pPr>
            <a:r>
              <a:rPr lang="en-GB" sz="1900" dirty="0"/>
              <a:t>---</a:t>
            </a:r>
          </a:p>
          <a:p>
            <a:pPr marL="0" indent="0">
              <a:buNone/>
            </a:pPr>
            <a:r>
              <a:rPr lang="en-GB" sz="1900" dirty="0"/>
              <a:t>Tutor notes: </a:t>
            </a:r>
          </a:p>
          <a:p>
            <a:pPr marL="800100" lvl="1" indent="-342900">
              <a:buFont typeface="+mj-lt"/>
              <a:buAutoNum type="arabicPeriod"/>
            </a:pPr>
            <a:r>
              <a:rPr lang="en-GB" sz="1900" dirty="0"/>
              <a:t>Save Regs for D.</a:t>
            </a:r>
          </a:p>
          <a:p>
            <a:pPr marL="800100" lvl="1" indent="-342900">
              <a:buFont typeface="+mj-lt"/>
              <a:buAutoNum type="arabicPeriod"/>
            </a:pPr>
            <a:r>
              <a:rPr lang="en-GB" sz="1900" dirty="0">
                <a:solidFill>
                  <a:srgbClr val="FFFF00"/>
                </a:solidFill>
              </a:rPr>
              <a:t>+ November Week 4: Monday tutorials and Tuesday 9am.</a:t>
            </a:r>
          </a:p>
        </p:txBody>
      </p:sp>
      <p:pic>
        <p:nvPicPr>
          <p:cNvPr id="5" name="Picture 4" descr="A person posing for the camera in front of a computer&#10;&#10;Description automatically generated">
            <a:extLst>
              <a:ext uri="{FF2B5EF4-FFF2-40B4-BE49-F238E27FC236}">
                <a16:creationId xmlns:a16="http://schemas.microsoft.com/office/drawing/2014/main" id="{EED23559-56EB-41C3-8E4E-737167A3CFBB}"/>
              </a:ext>
            </a:extLst>
          </p:cNvPr>
          <p:cNvPicPr>
            <a:picLocks noChangeAspect="1"/>
          </p:cNvPicPr>
          <p:nvPr/>
        </p:nvPicPr>
        <p:blipFill rotWithShape="1">
          <a:blip r:embed="rId3">
            <a:extLst>
              <a:ext uri="{28A0092B-C50C-407E-A947-70E740481C1C}">
                <a14:useLocalDpi xmlns:a14="http://schemas.microsoft.com/office/drawing/2010/main" val="0"/>
              </a:ext>
            </a:extLst>
          </a:blip>
          <a:srcRect l="11264" r="40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itle 1">
            <a:extLst>
              <a:ext uri="{FF2B5EF4-FFF2-40B4-BE49-F238E27FC236}">
                <a16:creationId xmlns:a16="http://schemas.microsoft.com/office/drawing/2014/main" id="{73938BD8-DB44-49DE-88AD-B7D274B14A49}"/>
              </a:ext>
            </a:extLst>
          </p:cNvPr>
          <p:cNvSpPr>
            <a:spLocks noGrp="1"/>
          </p:cNvSpPr>
          <p:nvPr>
            <p:ph type="title"/>
          </p:nvPr>
        </p:nvSpPr>
        <p:spPr>
          <a:xfrm>
            <a:off x="373505" y="278654"/>
            <a:ext cx="8478186" cy="1512671"/>
          </a:xfrm>
        </p:spPr>
        <p:txBody>
          <a:bodyPr>
            <a:normAutofit/>
          </a:bodyPr>
          <a:lstStyle/>
          <a:p>
            <a:r>
              <a:rPr lang="en-GB" sz="4100" b="1" u="sng" dirty="0" err="1"/>
              <a:t>GEWeek</a:t>
            </a:r>
            <a:r>
              <a:rPr lang="en-GB" sz="4100" b="1" u="sng" dirty="0"/>
              <a:t> Video Showcase: Gareth Harry</a:t>
            </a:r>
          </a:p>
        </p:txBody>
      </p:sp>
      <p:sp>
        <p:nvSpPr>
          <p:cNvPr id="6" name="TextBox 5">
            <a:extLst>
              <a:ext uri="{FF2B5EF4-FFF2-40B4-BE49-F238E27FC236}">
                <a16:creationId xmlns:a16="http://schemas.microsoft.com/office/drawing/2014/main" id="{59E8F8F2-B49E-472B-855B-9E8DCF50D288}"/>
              </a:ext>
            </a:extLst>
          </p:cNvPr>
          <p:cNvSpPr txBox="1"/>
          <p:nvPr/>
        </p:nvSpPr>
        <p:spPr>
          <a:xfrm>
            <a:off x="425970" y="181935"/>
            <a:ext cx="9583295" cy="523220"/>
          </a:xfrm>
          <a:prstGeom prst="rect">
            <a:avLst/>
          </a:prstGeom>
          <a:noFill/>
        </p:spPr>
        <p:txBody>
          <a:bodyPr wrap="square" rtlCol="0">
            <a:spAutoFit/>
          </a:bodyPr>
          <a:lstStyle/>
          <a:p>
            <a:r>
              <a:rPr lang="en-GB" sz="2800" b="1" dirty="0">
                <a:solidFill>
                  <a:srgbClr val="FFFF00"/>
                </a:solidFill>
              </a:rPr>
              <a:t>Monday Only. + Download Attendee list before Playing Video.</a:t>
            </a:r>
          </a:p>
        </p:txBody>
      </p:sp>
    </p:spTree>
    <p:extLst>
      <p:ext uri="{BB962C8B-B14F-4D97-AF65-F5344CB8AC3E}">
        <p14:creationId xmlns:p14="http://schemas.microsoft.com/office/powerpoint/2010/main" val="1371024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344DF-550F-4183-9E17-5CE55002C857}"/>
              </a:ext>
            </a:extLst>
          </p:cNvPr>
          <p:cNvSpPr>
            <a:spLocks noGrp="1"/>
          </p:cNvSpPr>
          <p:nvPr>
            <p:ph type="title"/>
          </p:nvPr>
        </p:nvSpPr>
        <p:spPr>
          <a:xfrm>
            <a:off x="841248" y="251312"/>
            <a:ext cx="10506456" cy="1010264"/>
          </a:xfrm>
        </p:spPr>
        <p:txBody>
          <a:bodyPr anchor="ctr">
            <a:normAutofit/>
          </a:bodyPr>
          <a:lstStyle/>
          <a:p>
            <a:r>
              <a:rPr lang="en-GB" b="1" u="sng" dirty="0"/>
              <a:t>Library Support session: </a:t>
            </a:r>
            <a:r>
              <a:rPr lang="en-GB" b="1" u="sng" dirty="0">
                <a:solidFill>
                  <a:schemeClr val="bg1"/>
                </a:solidFill>
                <a:highlight>
                  <a:srgbClr val="FFFF00"/>
                </a:highlight>
              </a:rPr>
              <a:t>Tuesday 4-5pm Only.</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E51E8DF-E0AB-43B1-8E78-D3D54B3CDA67}"/>
              </a:ext>
            </a:extLst>
          </p:cNvPr>
          <p:cNvGraphicFramePr>
            <a:graphicFrameLocks noGrp="1"/>
          </p:cNvGraphicFramePr>
          <p:nvPr>
            <p:ph idx="1"/>
            <p:extLst>
              <p:ext uri="{D42A27DB-BD31-4B8C-83A1-F6EECF244321}">
                <p14:modId xmlns:p14="http://schemas.microsoft.com/office/powerpoint/2010/main" val="3730672945"/>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3592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br>
              <a:rPr lang="en-US" sz="2400" dirty="0"/>
            </a:br>
            <a:r>
              <a:rPr lang="en-US" sz="2400" dirty="0">
                <a:latin typeface="+mn-lt"/>
              </a:rPr>
              <a:t>* Exchange ideas and tips on how you're completing the assignment tasks. </a:t>
            </a:r>
            <a:br>
              <a:rPr lang="en-US" sz="2400" dirty="0">
                <a:latin typeface="+mn-lt"/>
              </a:rPr>
            </a:br>
            <a:r>
              <a:rPr lang="en-US" sz="2400" dirty="0">
                <a:latin typeface="+mn-lt"/>
              </a:rPr>
              <a:t>* Chat about what you've been doing during lockdown e.g. what Movies, Series, Apps or Games you've been enjoying.</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84</TotalTime>
  <Words>951</Words>
  <Application>Microsoft Office PowerPoint</Application>
  <PresentationFormat>Widescreen</PresentationFormat>
  <Paragraphs>65</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L4: Learning in the Digital Era</vt:lpstr>
      <vt:lpstr>PowerPoint Presentation</vt:lpstr>
      <vt:lpstr>PowerPoint Presentation</vt:lpstr>
      <vt:lpstr>Assignment 1: Task 4 </vt:lpstr>
      <vt:lpstr>PowerPoint Presentation</vt:lpstr>
      <vt:lpstr>Assignment 1 TURNITIN Submission Template. </vt:lpstr>
      <vt:lpstr>PowerPoint Presentation</vt:lpstr>
      <vt:lpstr>PowerPoint Presentation</vt:lpstr>
      <vt:lpstr>Computer Animation students (Only):  This week’s Assignment 1 Task: 4 </vt:lpstr>
      <vt:lpstr>GEWeek Video Showcase: Gareth Harry</vt:lpstr>
      <vt:lpstr>Library Support session: Tuesday 4-5pm Only.</vt:lpstr>
      <vt:lpstr>Register.</vt:lpstr>
      <vt:lpstr> Questions.</vt:lpstr>
      <vt:lpstr>Student Social Support: * Exchange ideas and tips on how you're completing the assignment tasks.  * Chat about what you've been doing during lockdown e.g. what Movies, Series, Apps or Games you've been enjoying.</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21</cp:revision>
  <dcterms:created xsi:type="dcterms:W3CDTF">2020-11-22T16:51:20Z</dcterms:created>
  <dcterms:modified xsi:type="dcterms:W3CDTF">2020-11-22T18:15:23Z</dcterms:modified>
</cp:coreProperties>
</file>