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omments/modernComment_100_AEE2E182.xml" ContentType="application/vnd.ms-powerpoint.comment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notesMasterIdLst>
    <p:notesMasterId r:id="rId11"/>
  </p:notesMasterIdLst>
  <p:sldIdLst>
    <p:sldId id="256" r:id="rId2"/>
    <p:sldId id="257" r:id="rId3"/>
    <p:sldId id="258" r:id="rId4"/>
    <p:sldId id="260" r:id="rId5"/>
    <p:sldId id="259" r:id="rId6"/>
    <p:sldId id="261" r:id="rId7"/>
    <p:sldId id="262" r:id="rId8"/>
    <p:sldId id="264" r:id="rId9"/>
    <p:sldId id="265"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9DE13ECA-A655-C1F0-38DD-43C28A4CBE42}" name="charlotte hudson" initials="ch" userId="6e20606248a4b130"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E37A82-C8F2-4A31-8C00-7DCC21CC6583}" v="198" dt="2026-01-05T15:49:13.9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66" d="100"/>
          <a:sy n="66" d="100"/>
        </p:scale>
        <p:origin x="0" y="0"/>
      </p:cViewPr>
      <p:guideLst/>
    </p:cSldViewPr>
  </p:slide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18" Type="http://schemas.microsoft.com/office/2018/10/relationships/authors" Targe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lotte hudson" userId="6e20606248a4b130" providerId="LiveId" clId="{E57A3594-2C90-47BC-89A7-4B33673D11AE}"/>
    <pc:docChg chg="undo custSel delSld modSld sldOrd">
      <pc:chgData name="charlotte hudson" userId="6e20606248a4b130" providerId="LiveId" clId="{E57A3594-2C90-47BC-89A7-4B33673D11AE}" dt="2026-01-05T16:02:07.690" v="8285" actId="20577"/>
      <pc:docMkLst>
        <pc:docMk/>
      </pc:docMkLst>
      <pc:sldChg chg="modNotesTx">
        <pc:chgData name="charlotte hudson" userId="6e20606248a4b130" providerId="LiveId" clId="{E57A3594-2C90-47BC-89A7-4B33673D11AE}" dt="2026-01-04T23:10:18.027" v="9" actId="20577"/>
        <pc:sldMkLst>
          <pc:docMk/>
          <pc:sldMk cId="2934104450" sldId="256"/>
        </pc:sldMkLst>
      </pc:sldChg>
      <pc:sldChg chg="modSp mod modNotesTx">
        <pc:chgData name="charlotte hudson" userId="6e20606248a4b130" providerId="LiveId" clId="{E57A3594-2C90-47BC-89A7-4B33673D11AE}" dt="2026-01-05T14:51:38.329" v="4903" actId="20577"/>
        <pc:sldMkLst>
          <pc:docMk/>
          <pc:sldMk cId="2553284091" sldId="257"/>
        </pc:sldMkLst>
        <pc:spChg chg="mod">
          <ac:chgData name="charlotte hudson" userId="6e20606248a4b130" providerId="LiveId" clId="{E57A3594-2C90-47BC-89A7-4B33673D11AE}" dt="2026-01-05T14:47:03.369" v="4876" actId="27636"/>
          <ac:spMkLst>
            <pc:docMk/>
            <pc:sldMk cId="2553284091" sldId="257"/>
            <ac:spMk id="3" creationId="{A9AAB18E-D16B-9550-DF1F-30D7D60EE0E3}"/>
          </ac:spMkLst>
        </pc:spChg>
      </pc:sldChg>
      <pc:sldChg chg="modNotesTx">
        <pc:chgData name="charlotte hudson" userId="6e20606248a4b130" providerId="LiveId" clId="{E57A3594-2C90-47BC-89A7-4B33673D11AE}" dt="2026-01-05T12:28:46.374" v="61" actId="20577"/>
        <pc:sldMkLst>
          <pc:docMk/>
          <pc:sldMk cId="3889968094" sldId="258"/>
        </pc:sldMkLst>
      </pc:sldChg>
      <pc:sldChg chg="addSp delSp modSp mod ord setBg modNotesTx">
        <pc:chgData name="charlotte hudson" userId="6e20606248a4b130" providerId="LiveId" clId="{E57A3594-2C90-47BC-89A7-4B33673D11AE}" dt="2026-01-05T14:47:48.474" v="4877" actId="255"/>
        <pc:sldMkLst>
          <pc:docMk/>
          <pc:sldMk cId="3038744327" sldId="259"/>
        </pc:sldMkLst>
        <pc:spChg chg="mod">
          <ac:chgData name="charlotte hudson" userId="6e20606248a4b130" providerId="LiveId" clId="{E57A3594-2C90-47BC-89A7-4B33673D11AE}" dt="2026-01-05T12:49:51.730" v="192" actId="20577"/>
          <ac:spMkLst>
            <pc:docMk/>
            <pc:sldMk cId="3038744327" sldId="259"/>
            <ac:spMk id="2" creationId="{04D12D3F-9623-1C5C-1342-7C57D9256D8C}"/>
          </ac:spMkLst>
        </pc:spChg>
        <pc:spChg chg="add del mod">
          <ac:chgData name="charlotte hudson" userId="6e20606248a4b130" providerId="LiveId" clId="{E57A3594-2C90-47BC-89A7-4B33673D11AE}" dt="2026-01-05T12:35:21.193" v="82" actId="26606"/>
          <ac:spMkLst>
            <pc:docMk/>
            <pc:sldMk cId="3038744327" sldId="259"/>
            <ac:spMk id="3" creationId="{E54B6FAF-AE86-8E74-D34B-B71C37D03676}"/>
          </ac:spMkLst>
        </pc:spChg>
        <pc:spChg chg="del">
          <ac:chgData name="charlotte hudson" userId="6e20606248a4b130" providerId="LiveId" clId="{E57A3594-2C90-47BC-89A7-4B33673D11AE}" dt="2026-01-05T12:34:38.882" v="62" actId="931"/>
          <ac:spMkLst>
            <pc:docMk/>
            <pc:sldMk cId="3038744327" sldId="259"/>
            <ac:spMk id="4" creationId="{B06270F7-FB8F-0F78-E5B4-932C7EB84874}"/>
          </ac:spMkLst>
        </pc:spChg>
        <pc:spChg chg="add del mod">
          <ac:chgData name="charlotte hudson" userId="6e20606248a4b130" providerId="LiveId" clId="{E57A3594-2C90-47BC-89A7-4B33673D11AE}" dt="2026-01-05T12:38:07.324" v="84" actId="931"/>
          <ac:spMkLst>
            <pc:docMk/>
            <pc:sldMk cId="3038744327" sldId="259"/>
            <ac:spMk id="8" creationId="{29CBE6F6-92D5-13C8-4432-A0C37498A6C6}"/>
          </ac:spMkLst>
        </pc:spChg>
        <pc:spChg chg="add mod">
          <ac:chgData name="charlotte hudson" userId="6e20606248a4b130" providerId="LiveId" clId="{E57A3594-2C90-47BC-89A7-4B33673D11AE}" dt="2026-01-05T13:01:16.113" v="327" actId="1076"/>
          <ac:spMkLst>
            <pc:docMk/>
            <pc:sldMk cId="3038744327" sldId="259"/>
            <ac:spMk id="18" creationId="{A8AB5CB5-DABD-8A95-B74A-5BE0D9818C1C}"/>
          </ac:spMkLst>
        </pc:spChg>
        <pc:spChg chg="add del">
          <ac:chgData name="charlotte hudson" userId="6e20606248a4b130" providerId="LiveId" clId="{E57A3594-2C90-47BC-89A7-4B33673D11AE}" dt="2026-01-05T12:35:21.193" v="82" actId="26606"/>
          <ac:spMkLst>
            <pc:docMk/>
            <pc:sldMk cId="3038744327" sldId="259"/>
            <ac:spMk id="27" creationId="{21ECAAB0-702B-4C08-B30F-0AFAC3479ADF}"/>
          </ac:spMkLst>
        </pc:spChg>
        <pc:spChg chg="add del">
          <ac:chgData name="charlotte hudson" userId="6e20606248a4b130" providerId="LiveId" clId="{E57A3594-2C90-47BC-89A7-4B33673D11AE}" dt="2026-01-05T12:35:13.280" v="77" actId="26606"/>
          <ac:spMkLst>
            <pc:docMk/>
            <pc:sldMk cId="3038744327" sldId="259"/>
            <ac:spMk id="48" creationId="{DD7EED39-224E-4230-8FD1-B1E1AF6C6E36}"/>
          </ac:spMkLst>
        </pc:spChg>
        <pc:spChg chg="add del">
          <ac:chgData name="charlotte hudson" userId="6e20606248a4b130" providerId="LiveId" clId="{E57A3594-2C90-47BC-89A7-4B33673D11AE}" dt="2026-01-05T12:35:13.280" v="77" actId="26606"/>
          <ac:spMkLst>
            <pc:docMk/>
            <pc:sldMk cId="3038744327" sldId="259"/>
            <ac:spMk id="55" creationId="{E54B6FAF-AE86-8E74-D34B-B71C37D03676}"/>
          </ac:spMkLst>
        </pc:spChg>
        <pc:spChg chg="add del">
          <ac:chgData name="charlotte hudson" userId="6e20606248a4b130" providerId="LiveId" clId="{E57A3594-2C90-47BC-89A7-4B33673D11AE}" dt="2026-01-05T12:35:18.494" v="79" actId="26606"/>
          <ac:spMkLst>
            <pc:docMk/>
            <pc:sldMk cId="3038744327" sldId="259"/>
            <ac:spMk id="59" creationId="{E54B6FAF-AE86-8E74-D34B-B71C37D03676}"/>
          </ac:spMkLst>
        </pc:spChg>
        <pc:spChg chg="add del">
          <ac:chgData name="charlotte hudson" userId="6e20606248a4b130" providerId="LiveId" clId="{E57A3594-2C90-47BC-89A7-4B33673D11AE}" dt="2026-01-05T12:35:18.494" v="79" actId="26606"/>
          <ac:spMkLst>
            <pc:docMk/>
            <pc:sldMk cId="3038744327" sldId="259"/>
            <ac:spMk id="60" creationId="{21ECAAB0-702B-4C08-B30F-0AFAC3479ADF}"/>
          </ac:spMkLst>
        </pc:spChg>
        <pc:spChg chg="add del">
          <ac:chgData name="charlotte hudson" userId="6e20606248a4b130" providerId="LiveId" clId="{E57A3594-2C90-47BC-89A7-4B33673D11AE}" dt="2026-01-05T12:35:21.185" v="81" actId="26606"/>
          <ac:spMkLst>
            <pc:docMk/>
            <pc:sldMk cId="3038744327" sldId="259"/>
            <ac:spMk id="69" creationId="{E58348C3-6249-4952-AA86-C63DB35EA9F2}"/>
          </ac:spMkLst>
        </pc:spChg>
        <pc:spChg chg="add mod">
          <ac:chgData name="charlotte hudson" userId="6e20606248a4b130" providerId="LiveId" clId="{E57A3594-2C90-47BC-89A7-4B33673D11AE}" dt="2026-01-05T14:47:48.474" v="4877" actId="255"/>
          <ac:spMkLst>
            <pc:docMk/>
            <pc:sldMk cId="3038744327" sldId="259"/>
            <ac:spMk id="79" creationId="{E54B6FAF-AE86-8E74-D34B-B71C37D03676}"/>
          </ac:spMkLst>
        </pc:spChg>
        <pc:grpChg chg="add del">
          <ac:chgData name="charlotte hudson" userId="6e20606248a4b130" providerId="LiveId" clId="{E57A3594-2C90-47BC-89A7-4B33673D11AE}" dt="2026-01-05T12:35:21.193" v="82" actId="26606"/>
          <ac:grpSpMkLst>
            <pc:docMk/>
            <pc:sldMk cId="3038744327" sldId="259"/>
            <ac:grpSpMk id="11" creationId="{15FF890B-3CE7-403A-AECE-2DE04FC7AF80}"/>
          </ac:grpSpMkLst>
        </pc:grpChg>
        <pc:grpChg chg="add del">
          <ac:chgData name="charlotte hudson" userId="6e20606248a4b130" providerId="LiveId" clId="{E57A3594-2C90-47BC-89A7-4B33673D11AE}" dt="2026-01-05T12:35:21.193" v="82" actId="26606"/>
          <ac:grpSpMkLst>
            <pc:docMk/>
            <pc:sldMk cId="3038744327" sldId="259"/>
            <ac:grpSpMk id="19" creationId="{28A4A409-9242-444A-AC1F-809866828B50}"/>
          </ac:grpSpMkLst>
        </pc:grpChg>
        <pc:grpChg chg="add del">
          <ac:chgData name="charlotte hudson" userId="6e20606248a4b130" providerId="LiveId" clId="{E57A3594-2C90-47BC-89A7-4B33673D11AE}" dt="2026-01-05T12:35:12.404" v="75" actId="26606"/>
          <ac:grpSpMkLst>
            <pc:docMk/>
            <pc:sldMk cId="3038744327" sldId="259"/>
            <ac:grpSpMk id="32" creationId="{08F94D66-27EC-4CB8-8226-D7F41C161863}"/>
          </ac:grpSpMkLst>
        </pc:grpChg>
        <pc:grpChg chg="add del">
          <ac:chgData name="charlotte hudson" userId="6e20606248a4b130" providerId="LiveId" clId="{E57A3594-2C90-47BC-89A7-4B33673D11AE}" dt="2026-01-05T12:35:13.280" v="77" actId="26606"/>
          <ac:grpSpMkLst>
            <pc:docMk/>
            <pc:sldMk cId="3038744327" sldId="259"/>
            <ac:grpSpMk id="40" creationId="{A2E861A3-F23C-46B8-A38A-4A22E453D993}"/>
          </ac:grpSpMkLst>
        </pc:grpChg>
        <pc:grpChg chg="add del">
          <ac:chgData name="charlotte hudson" userId="6e20606248a4b130" providerId="LiveId" clId="{E57A3594-2C90-47BC-89A7-4B33673D11AE}" dt="2026-01-05T12:35:13.280" v="77" actId="26606"/>
          <ac:grpSpMkLst>
            <pc:docMk/>
            <pc:sldMk cId="3038744327" sldId="259"/>
            <ac:grpSpMk id="47" creationId="{260ACC13-B825-49F3-93DE-C8B8F2FA37A1}"/>
          </ac:grpSpMkLst>
        </pc:grpChg>
        <pc:grpChg chg="add del">
          <ac:chgData name="charlotte hudson" userId="6e20606248a4b130" providerId="LiveId" clId="{E57A3594-2C90-47BC-89A7-4B33673D11AE}" dt="2026-01-05T12:35:18.494" v="79" actId="26606"/>
          <ac:grpSpMkLst>
            <pc:docMk/>
            <pc:sldMk cId="3038744327" sldId="259"/>
            <ac:grpSpMk id="57" creationId="{15FF890B-3CE7-403A-AECE-2DE04FC7AF80}"/>
          </ac:grpSpMkLst>
        </pc:grpChg>
        <pc:grpChg chg="add del">
          <ac:chgData name="charlotte hudson" userId="6e20606248a4b130" providerId="LiveId" clId="{E57A3594-2C90-47BC-89A7-4B33673D11AE}" dt="2026-01-05T12:35:18.494" v="79" actId="26606"/>
          <ac:grpSpMkLst>
            <pc:docMk/>
            <pc:sldMk cId="3038744327" sldId="259"/>
            <ac:grpSpMk id="58" creationId="{28A4A409-9242-444A-AC1F-809866828B50}"/>
          </ac:grpSpMkLst>
        </pc:grpChg>
        <pc:grpChg chg="add del">
          <ac:chgData name="charlotte hudson" userId="6e20606248a4b130" providerId="LiveId" clId="{E57A3594-2C90-47BC-89A7-4B33673D11AE}" dt="2026-01-05T12:35:21.185" v="81" actId="26606"/>
          <ac:grpSpMkLst>
            <pc:docMk/>
            <pc:sldMk cId="3038744327" sldId="259"/>
            <ac:grpSpMk id="62" creationId="{08F94D66-27EC-4CB8-8226-D7F41C161863}"/>
          </ac:grpSpMkLst>
        </pc:grpChg>
        <pc:grpChg chg="add del">
          <ac:chgData name="charlotte hudson" userId="6e20606248a4b130" providerId="LiveId" clId="{E57A3594-2C90-47BC-89A7-4B33673D11AE}" dt="2026-01-05T12:35:21.185" v="81" actId="26606"/>
          <ac:grpSpMkLst>
            <pc:docMk/>
            <pc:sldMk cId="3038744327" sldId="259"/>
            <ac:grpSpMk id="70" creationId="{DE6174AD-DBB0-43E6-98C2-738DB3A15244}"/>
          </ac:grpSpMkLst>
        </pc:grpChg>
        <pc:grpChg chg="add">
          <ac:chgData name="charlotte hudson" userId="6e20606248a4b130" providerId="LiveId" clId="{E57A3594-2C90-47BC-89A7-4B33673D11AE}" dt="2026-01-05T12:35:21.193" v="82" actId="26606"/>
          <ac:grpSpMkLst>
            <pc:docMk/>
            <pc:sldMk cId="3038744327" sldId="259"/>
            <ac:grpSpMk id="78" creationId="{15FF890B-3CE7-403A-AECE-2DE04FC7AF80}"/>
          </ac:grpSpMkLst>
        </pc:grpChg>
        <pc:picChg chg="add del mod">
          <ac:chgData name="charlotte hudson" userId="6e20606248a4b130" providerId="LiveId" clId="{E57A3594-2C90-47BC-89A7-4B33673D11AE}" dt="2026-01-05T12:35:23.574" v="83" actId="478"/>
          <ac:picMkLst>
            <pc:docMk/>
            <pc:sldMk cId="3038744327" sldId="259"/>
            <ac:picMk id="6" creationId="{EA78412E-0D13-B1A8-3386-3BFDF0646F9A}"/>
          </ac:picMkLst>
        </pc:picChg>
        <pc:picChg chg="add mod">
          <ac:chgData name="charlotte hudson" userId="6e20606248a4b130" providerId="LiveId" clId="{E57A3594-2C90-47BC-89A7-4B33673D11AE}" dt="2026-01-05T13:01:20.893" v="329" actId="14100"/>
          <ac:picMkLst>
            <pc:docMk/>
            <pc:sldMk cId="3038744327" sldId="259"/>
            <ac:picMk id="10" creationId="{C1D28061-A755-9DE5-204A-4605C2435D41}"/>
          </ac:picMkLst>
        </pc:picChg>
      </pc:sldChg>
      <pc:sldChg chg="addSp delSp modSp mod modNotesTx">
        <pc:chgData name="charlotte hudson" userId="6e20606248a4b130" providerId="LiveId" clId="{E57A3594-2C90-47BC-89A7-4B33673D11AE}" dt="2026-01-05T15:45:43.132" v="6698" actId="20577"/>
        <pc:sldMkLst>
          <pc:docMk/>
          <pc:sldMk cId="1149318115" sldId="260"/>
        </pc:sldMkLst>
        <pc:spChg chg="mod">
          <ac:chgData name="charlotte hudson" userId="6e20606248a4b130" providerId="LiveId" clId="{E57A3594-2C90-47BC-89A7-4B33673D11AE}" dt="2026-01-05T13:20:02.974" v="881" actId="313"/>
          <ac:spMkLst>
            <pc:docMk/>
            <pc:sldMk cId="1149318115" sldId="260"/>
            <ac:spMk id="2" creationId="{1C974979-55D7-8C7A-E8C2-CB26C5CA817A}"/>
          </ac:spMkLst>
        </pc:spChg>
        <pc:spChg chg="mod">
          <ac:chgData name="charlotte hudson" userId="6e20606248a4b130" providerId="LiveId" clId="{E57A3594-2C90-47BC-89A7-4B33673D11AE}" dt="2026-01-05T15:45:43.132" v="6698" actId="20577"/>
          <ac:spMkLst>
            <pc:docMk/>
            <pc:sldMk cId="1149318115" sldId="260"/>
            <ac:spMk id="3" creationId="{0DFD9319-3EDD-4EBC-9D63-F2E18586524D}"/>
          </ac:spMkLst>
        </pc:spChg>
        <pc:spChg chg="del">
          <ac:chgData name="charlotte hudson" userId="6e20606248a4b130" providerId="LiveId" clId="{E57A3594-2C90-47BC-89A7-4B33673D11AE}" dt="2026-01-05T13:52:51.146" v="2146" actId="22"/>
          <ac:spMkLst>
            <pc:docMk/>
            <pc:sldMk cId="1149318115" sldId="260"/>
            <ac:spMk id="4" creationId="{1B928741-03D9-4741-FC95-1B26C5DF4D1D}"/>
          </ac:spMkLst>
        </pc:spChg>
        <pc:spChg chg="add del mod">
          <ac:chgData name="charlotte hudson" userId="6e20606248a4b130" providerId="LiveId" clId="{E57A3594-2C90-47BC-89A7-4B33673D11AE}" dt="2026-01-05T13:53:43.138" v="2151" actId="931"/>
          <ac:spMkLst>
            <pc:docMk/>
            <pc:sldMk cId="1149318115" sldId="260"/>
            <ac:spMk id="8" creationId="{1E646875-B009-EFBC-990D-32B3248B61D2}"/>
          </ac:spMkLst>
        </pc:spChg>
        <pc:picChg chg="add del mod ord">
          <ac:chgData name="charlotte hudson" userId="6e20606248a4b130" providerId="LiveId" clId="{E57A3594-2C90-47BC-89A7-4B33673D11AE}" dt="2026-01-05T13:53:02.583" v="2150" actId="478"/>
          <ac:picMkLst>
            <pc:docMk/>
            <pc:sldMk cId="1149318115" sldId="260"/>
            <ac:picMk id="6" creationId="{1CF4A0D2-92B8-9C59-A154-C807523B56F7}"/>
          </ac:picMkLst>
        </pc:picChg>
        <pc:picChg chg="add mod">
          <ac:chgData name="charlotte hudson" userId="6e20606248a4b130" providerId="LiveId" clId="{E57A3594-2C90-47BC-89A7-4B33673D11AE}" dt="2026-01-05T13:53:44.816" v="2153" actId="962"/>
          <ac:picMkLst>
            <pc:docMk/>
            <pc:sldMk cId="1149318115" sldId="260"/>
            <ac:picMk id="10" creationId="{28CD09EC-1596-582C-7C38-493D68F9A8E5}"/>
          </ac:picMkLst>
        </pc:picChg>
      </pc:sldChg>
      <pc:sldChg chg="addSp delSp modSp mod modNotesTx">
        <pc:chgData name="charlotte hudson" userId="6e20606248a4b130" providerId="LiveId" clId="{E57A3594-2C90-47BC-89A7-4B33673D11AE}" dt="2026-01-05T15:38:41.001" v="6591" actId="20577"/>
        <pc:sldMkLst>
          <pc:docMk/>
          <pc:sldMk cId="2604681682" sldId="261"/>
        </pc:sldMkLst>
        <pc:spChg chg="mod">
          <ac:chgData name="charlotte hudson" userId="6e20606248a4b130" providerId="LiveId" clId="{E57A3594-2C90-47BC-89A7-4B33673D11AE}" dt="2026-01-05T14:50:59.357" v="4896" actId="20577"/>
          <ac:spMkLst>
            <pc:docMk/>
            <pc:sldMk cId="2604681682" sldId="261"/>
            <ac:spMk id="2" creationId="{46AEB0D1-F53E-2416-83E8-45EEC51CC2F0}"/>
          </ac:spMkLst>
        </pc:spChg>
        <pc:spChg chg="mod">
          <ac:chgData name="charlotte hudson" userId="6e20606248a4b130" providerId="LiveId" clId="{E57A3594-2C90-47BC-89A7-4B33673D11AE}" dt="2026-01-05T15:36:42.955" v="6519" actId="5793"/>
          <ac:spMkLst>
            <pc:docMk/>
            <pc:sldMk cId="2604681682" sldId="261"/>
            <ac:spMk id="3" creationId="{AE2EA6B8-ACBD-3F99-A450-919FAED2BA7F}"/>
          </ac:spMkLst>
        </pc:spChg>
        <pc:spChg chg="del">
          <ac:chgData name="charlotte hudson" userId="6e20606248a4b130" providerId="LiveId" clId="{E57A3594-2C90-47BC-89A7-4B33673D11AE}" dt="2026-01-05T15:01:20.413" v="5143" actId="931"/>
          <ac:spMkLst>
            <pc:docMk/>
            <pc:sldMk cId="2604681682" sldId="261"/>
            <ac:spMk id="4" creationId="{DC6FE241-EE4E-CBDC-20E1-6CF092D5A363}"/>
          </ac:spMkLst>
        </pc:spChg>
        <pc:spChg chg="add del mod">
          <ac:chgData name="charlotte hudson" userId="6e20606248a4b130" providerId="LiveId" clId="{E57A3594-2C90-47BC-89A7-4B33673D11AE}" dt="2026-01-05T15:01:27.167" v="5146" actId="478"/>
          <ac:spMkLst>
            <pc:docMk/>
            <pc:sldMk cId="2604681682" sldId="261"/>
            <ac:spMk id="7" creationId="{F2B4037C-18A0-1B00-9A78-CD3D4F30C1C6}"/>
          </ac:spMkLst>
        </pc:spChg>
        <pc:spChg chg="add del mod">
          <ac:chgData name="charlotte hudson" userId="6e20606248a4b130" providerId="LiveId" clId="{E57A3594-2C90-47BC-89A7-4B33673D11AE}" dt="2026-01-05T15:01:27.167" v="5146" actId="478"/>
          <ac:spMkLst>
            <pc:docMk/>
            <pc:sldMk cId="2604681682" sldId="261"/>
            <ac:spMk id="10" creationId="{DB50E5B1-0B94-73F2-2894-E6F4D9171D31}"/>
          </ac:spMkLst>
        </pc:spChg>
        <pc:spChg chg="add del mod">
          <ac:chgData name="charlotte hudson" userId="6e20606248a4b130" providerId="LiveId" clId="{E57A3594-2C90-47BC-89A7-4B33673D11AE}" dt="2026-01-05T15:02:39.406" v="5147" actId="931"/>
          <ac:spMkLst>
            <pc:docMk/>
            <pc:sldMk cId="2604681682" sldId="261"/>
            <ac:spMk id="12" creationId="{2CD0CC02-563E-F27D-D201-58759F7621A9}"/>
          </ac:spMkLst>
        </pc:spChg>
        <pc:spChg chg="add del mod">
          <ac:chgData name="charlotte hudson" userId="6e20606248a4b130" providerId="LiveId" clId="{E57A3594-2C90-47BC-89A7-4B33673D11AE}" dt="2026-01-05T15:06:11.187" v="5152" actId="931"/>
          <ac:spMkLst>
            <pc:docMk/>
            <pc:sldMk cId="2604681682" sldId="261"/>
            <ac:spMk id="16" creationId="{A71FA642-FA4E-8653-8EC2-F596CE51BBE3}"/>
          </ac:spMkLst>
        </pc:spChg>
        <pc:picChg chg="add del mod">
          <ac:chgData name="charlotte hudson" userId="6e20606248a4b130" providerId="LiveId" clId="{E57A3594-2C90-47BC-89A7-4B33673D11AE}" dt="2026-01-05T15:01:27.167" v="5146" actId="478"/>
          <ac:picMkLst>
            <pc:docMk/>
            <pc:sldMk cId="2604681682" sldId="261"/>
            <ac:picMk id="6" creationId="{9C8C0024-5794-C8BB-7823-1AF6D6EA32BD}"/>
          </ac:picMkLst>
        </pc:picChg>
        <pc:picChg chg="add del mod">
          <ac:chgData name="charlotte hudson" userId="6e20606248a4b130" providerId="LiveId" clId="{E57A3594-2C90-47BC-89A7-4B33673D11AE}" dt="2026-01-05T15:01:27.167" v="5146" actId="478"/>
          <ac:picMkLst>
            <pc:docMk/>
            <pc:sldMk cId="2604681682" sldId="261"/>
            <ac:picMk id="9" creationId="{12FBAAC5-96E2-01F7-29B1-FD397AC42AC9}"/>
          </ac:picMkLst>
        </pc:picChg>
        <pc:picChg chg="add del mod">
          <ac:chgData name="charlotte hudson" userId="6e20606248a4b130" providerId="LiveId" clId="{E57A3594-2C90-47BC-89A7-4B33673D11AE}" dt="2026-01-05T15:05:34.027" v="5151" actId="478"/>
          <ac:picMkLst>
            <pc:docMk/>
            <pc:sldMk cId="2604681682" sldId="261"/>
            <ac:picMk id="14" creationId="{5A400FD3-7EB8-4A85-6801-8A2EC2D1B18A}"/>
          </ac:picMkLst>
        </pc:picChg>
        <pc:picChg chg="add mod">
          <ac:chgData name="charlotte hudson" userId="6e20606248a4b130" providerId="LiveId" clId="{E57A3594-2C90-47BC-89A7-4B33673D11AE}" dt="2026-01-05T15:06:13.738" v="5153" actId="27614"/>
          <ac:picMkLst>
            <pc:docMk/>
            <pc:sldMk cId="2604681682" sldId="261"/>
            <ac:picMk id="18" creationId="{9CF15F7D-C7B5-20A3-1D6D-CAD2CDDA53F4}"/>
          </ac:picMkLst>
        </pc:picChg>
      </pc:sldChg>
      <pc:sldChg chg="modSp mod modNotesTx">
        <pc:chgData name="charlotte hudson" userId="6e20606248a4b130" providerId="LiveId" clId="{E57A3594-2C90-47BC-89A7-4B33673D11AE}" dt="2026-01-05T16:02:07.690" v="8285" actId="20577"/>
        <pc:sldMkLst>
          <pc:docMk/>
          <pc:sldMk cId="647686973" sldId="262"/>
        </pc:sldMkLst>
        <pc:spChg chg="mod">
          <ac:chgData name="charlotte hudson" userId="6e20606248a4b130" providerId="LiveId" clId="{E57A3594-2C90-47BC-89A7-4B33673D11AE}" dt="2026-01-05T15:49:47.117" v="6770" actId="20577"/>
          <ac:spMkLst>
            <pc:docMk/>
            <pc:sldMk cId="647686973" sldId="262"/>
            <ac:spMk id="2" creationId="{2D6CE91B-43FF-6051-544E-8C6BCCF5237A}"/>
          </ac:spMkLst>
        </pc:spChg>
        <pc:spChg chg="mod">
          <ac:chgData name="charlotte hudson" userId="6e20606248a4b130" providerId="LiveId" clId="{E57A3594-2C90-47BC-89A7-4B33673D11AE}" dt="2026-01-05T15:54:40.500" v="7202" actId="20577"/>
          <ac:spMkLst>
            <pc:docMk/>
            <pc:sldMk cId="647686973" sldId="262"/>
            <ac:spMk id="3" creationId="{3BCD434B-8A83-A1A7-8809-26D22137F8FC}"/>
          </ac:spMkLst>
        </pc:spChg>
        <pc:spChg chg="mod">
          <ac:chgData name="charlotte hudson" userId="6e20606248a4b130" providerId="LiveId" clId="{E57A3594-2C90-47BC-89A7-4B33673D11AE}" dt="2026-01-05T15:54:04.848" v="7180" actId="255"/>
          <ac:spMkLst>
            <pc:docMk/>
            <pc:sldMk cId="647686973" sldId="262"/>
            <ac:spMk id="4" creationId="{F6AFB5F8-B140-D006-106B-073DCD3C7D37}"/>
          </ac:spMkLst>
        </pc:spChg>
      </pc:sldChg>
      <pc:sldChg chg="modSp del mod">
        <pc:chgData name="charlotte hudson" userId="6e20606248a4b130" providerId="LiveId" clId="{E57A3594-2C90-47BC-89A7-4B33673D11AE}" dt="2026-01-05T15:38:52.078" v="6592" actId="2696"/>
        <pc:sldMkLst>
          <pc:docMk/>
          <pc:sldMk cId="2245656716" sldId="263"/>
        </pc:sldMkLst>
        <pc:spChg chg="mod">
          <ac:chgData name="charlotte hudson" userId="6e20606248a4b130" providerId="LiveId" clId="{E57A3594-2C90-47BC-89A7-4B33673D11AE}" dt="2026-01-05T14:25:35.224" v="4447" actId="21"/>
          <ac:spMkLst>
            <pc:docMk/>
            <pc:sldMk cId="2245656716" sldId="263"/>
            <ac:spMk id="3" creationId="{F71634BA-BF43-09FC-A4D8-3359FF631236}"/>
          </ac:spMkLst>
        </pc:spChg>
      </pc:sldChg>
      <pc:sldChg chg="modSp mod modNotesTx">
        <pc:chgData name="charlotte hudson" userId="6e20606248a4b130" providerId="LiveId" clId="{E57A3594-2C90-47BC-89A7-4B33673D11AE}" dt="2026-01-05T14:46:20.306" v="4874" actId="255"/>
        <pc:sldMkLst>
          <pc:docMk/>
          <pc:sldMk cId="1399309867" sldId="264"/>
        </pc:sldMkLst>
        <pc:spChg chg="mod">
          <ac:chgData name="charlotte hudson" userId="6e20606248a4b130" providerId="LiveId" clId="{E57A3594-2C90-47BC-89A7-4B33673D11AE}" dt="2026-01-05T14:22:55.178" v="4154" actId="313"/>
          <ac:spMkLst>
            <pc:docMk/>
            <pc:sldMk cId="1399309867" sldId="264"/>
            <ac:spMk id="2" creationId="{7C5B8CFB-7ADE-28D4-7CE6-244F5B3DF48B}"/>
          </ac:spMkLst>
        </pc:spChg>
        <pc:spChg chg="mod">
          <ac:chgData name="charlotte hudson" userId="6e20606248a4b130" providerId="LiveId" clId="{E57A3594-2C90-47BC-89A7-4B33673D11AE}" dt="2026-01-05T14:46:12.913" v="4873" actId="255"/>
          <ac:spMkLst>
            <pc:docMk/>
            <pc:sldMk cId="1399309867" sldId="264"/>
            <ac:spMk id="3" creationId="{9197A84B-1FA9-4D9C-DA33-CBF8BFF1FC39}"/>
          </ac:spMkLst>
        </pc:spChg>
        <pc:spChg chg="mod">
          <ac:chgData name="charlotte hudson" userId="6e20606248a4b130" providerId="LiveId" clId="{E57A3594-2C90-47BC-89A7-4B33673D11AE}" dt="2026-01-05T14:46:20.306" v="4874" actId="255"/>
          <ac:spMkLst>
            <pc:docMk/>
            <pc:sldMk cId="1399309867" sldId="264"/>
            <ac:spMk id="4" creationId="{F01566D9-223B-0741-1C68-BFBD4916F85A}"/>
          </ac:spMkLst>
        </pc:spChg>
      </pc:sldChg>
      <pc:sldChg chg="addSp delSp modSp mod delAnim">
        <pc:chgData name="charlotte hudson" userId="6e20606248a4b130" providerId="LiveId" clId="{E57A3594-2C90-47BC-89A7-4B33673D11AE}" dt="2026-01-05T15:49:13.934" v="6764"/>
        <pc:sldMkLst>
          <pc:docMk/>
          <pc:sldMk cId="672125254" sldId="265"/>
        </pc:sldMkLst>
        <pc:spChg chg="add mod">
          <ac:chgData name="charlotte hudson" userId="6e20606248a4b130" providerId="LiveId" clId="{E57A3594-2C90-47BC-89A7-4B33673D11AE}" dt="2026-01-05T15:49:13.934" v="6764"/>
          <ac:spMkLst>
            <pc:docMk/>
            <pc:sldMk cId="672125254" sldId="265"/>
            <ac:spMk id="2" creationId="{AB141A5B-08E8-C7E5-91AD-FE2ED45001BA}"/>
          </ac:spMkLst>
        </pc:spChg>
        <pc:spChg chg="del mod">
          <ac:chgData name="charlotte hudson" userId="6e20606248a4b130" providerId="LiveId" clId="{E57A3594-2C90-47BC-89A7-4B33673D11AE}" dt="2026-01-05T13:55:48.595" v="2231" actId="478"/>
          <ac:spMkLst>
            <pc:docMk/>
            <pc:sldMk cId="672125254" sldId="265"/>
            <ac:spMk id="4" creationId="{DF5F7B5B-054D-5492-381B-6E87D87F5A5C}"/>
          </ac:spMkLst>
        </pc:spChg>
      </pc:sldChg>
    </pc:docChg>
  </pc:docChgLst>
</pc:chgInfo>
</file>

<file path=ppt/comments/modernComment_100_AEE2E182.xml><?xml version="1.0" encoding="utf-8"?>
<p188:cmLst xmlns:a="http://schemas.openxmlformats.org/drawingml/2006/main" xmlns:r="http://schemas.openxmlformats.org/officeDocument/2006/relationships" xmlns:p188="http://schemas.microsoft.com/office/powerpoint/2018/8/main">
  <p188:cm id="{D4129AD1-EA70-44DB-AEB5-F156D6C6CA04}" authorId="{9DE13ECA-A655-C1F0-38DD-43C28A4CBE42}" created="2026-01-04T23:09:20.791">
    <pc:sldMkLst xmlns:pc="http://schemas.microsoft.com/office/powerpoint/2013/main/command">
      <pc:docMk/>
      <pc:sldMk cId="2934104450" sldId="256"/>
    </pc:sldMkLst>
    <p188:txBody>
      <a:bodyPr/>
      <a:lstStyle/>
      <a:p>
        <a:r>
          <a:rPr lang="en-GB"/>
          <a:t>[@Ross Williams] </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7B02D2-9DCF-4B81-9A83-87681C98FD76}" type="datetimeFigureOut">
              <a:rPr lang="en-GB" smtClean="0"/>
              <a:t>05/01/2026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8E21DF-8A03-4D22-B61A-56E25E8B2F9E}" type="slidenum">
              <a:rPr lang="en-GB" smtClean="0"/>
              <a:t>‹#›</a:t>
            </a:fld>
            <a:endParaRPr lang="en-GB"/>
          </a:p>
        </p:txBody>
      </p:sp>
    </p:spTree>
    <p:extLst>
      <p:ext uri="{BB962C8B-B14F-4D97-AF65-F5344CB8AC3E}">
        <p14:creationId xmlns:p14="http://schemas.microsoft.com/office/powerpoint/2010/main" val="27200166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Hello and welcome to my presentation on what challenges learners may face in an educational setting in wales </a:t>
            </a:r>
          </a:p>
        </p:txBody>
      </p:sp>
      <p:sp>
        <p:nvSpPr>
          <p:cNvPr id="4" name="Slide Number Placeholder 3"/>
          <p:cNvSpPr>
            <a:spLocks noGrp="1"/>
          </p:cNvSpPr>
          <p:nvPr>
            <p:ph type="sldNum" sz="quarter" idx="5"/>
          </p:nvPr>
        </p:nvSpPr>
        <p:spPr/>
        <p:txBody>
          <a:bodyPr/>
          <a:lstStyle/>
          <a:p>
            <a:fld id="{378E21DF-8A03-4D22-B61A-56E25E8B2F9E}" type="slidenum">
              <a:rPr lang="en-GB" smtClean="0"/>
              <a:t>1</a:t>
            </a:fld>
            <a:endParaRPr lang="en-GB"/>
          </a:p>
        </p:txBody>
      </p:sp>
    </p:spTree>
    <p:extLst>
      <p:ext uri="{BB962C8B-B14F-4D97-AF65-F5344CB8AC3E}">
        <p14:creationId xmlns:p14="http://schemas.microsoft.com/office/powerpoint/2010/main" val="37752661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Challenges children face in the educational setting can be anything from social challenges such as being bullied not feeling they fit in properly struggling to make friends causing them to become withdrawn or isolating themselves. There can be Emotional or mental health challenges, such as anxiety, depression previous or current trauma, and their can be academic challenges if a child has additional learning needs, a disability or illness. Financial struggles not being able to afford correct equipment or resources, also with many budget cuts in </a:t>
            </a:r>
            <a:r>
              <a:rPr lang="en-GB" err="1"/>
              <a:t>wales</a:t>
            </a:r>
            <a:r>
              <a:rPr lang="en-GB"/>
              <a:t> many school are faced with having to let staff go. </a:t>
            </a:r>
          </a:p>
        </p:txBody>
      </p:sp>
      <p:sp>
        <p:nvSpPr>
          <p:cNvPr id="4" name="Slide Number Placeholder 3"/>
          <p:cNvSpPr>
            <a:spLocks noGrp="1"/>
          </p:cNvSpPr>
          <p:nvPr>
            <p:ph type="sldNum" sz="quarter" idx="5"/>
          </p:nvPr>
        </p:nvSpPr>
        <p:spPr/>
        <p:txBody>
          <a:bodyPr/>
          <a:lstStyle/>
          <a:p>
            <a:fld id="{378E21DF-8A03-4D22-B61A-56E25E8B2F9E}" type="slidenum">
              <a:rPr lang="en-GB" smtClean="0"/>
              <a:t>2</a:t>
            </a:fld>
            <a:endParaRPr lang="en-GB"/>
          </a:p>
        </p:txBody>
      </p:sp>
    </p:spTree>
    <p:extLst>
      <p:ext uri="{BB962C8B-B14F-4D97-AF65-F5344CB8AC3E}">
        <p14:creationId xmlns:p14="http://schemas.microsoft.com/office/powerpoint/2010/main" val="24269157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It's important to have a non-judgmental and non-biased approach to any challenges children may face, by being approachable and understanding if a child is facing a challenge be supportive and showing empathy and understanding of their individual challenge can help build a good relationship with the child, helping create a safe and friendly environment that allows them to feel safe and included is a key aspect to a LSAs role, being able to professionally work alongside different services is also a quey aspect of understanding challenges to be able to Leason with family members and different services available to assist in any challenges the child may be facing. </a:t>
            </a:r>
          </a:p>
        </p:txBody>
      </p:sp>
      <p:sp>
        <p:nvSpPr>
          <p:cNvPr id="4" name="Slide Number Placeholder 3"/>
          <p:cNvSpPr>
            <a:spLocks noGrp="1"/>
          </p:cNvSpPr>
          <p:nvPr>
            <p:ph type="sldNum" sz="quarter" idx="5"/>
          </p:nvPr>
        </p:nvSpPr>
        <p:spPr/>
        <p:txBody>
          <a:bodyPr/>
          <a:lstStyle/>
          <a:p>
            <a:fld id="{378E21DF-8A03-4D22-B61A-56E25E8B2F9E}" type="slidenum">
              <a:rPr lang="en-GB" smtClean="0"/>
              <a:t>3</a:t>
            </a:fld>
            <a:endParaRPr lang="en-GB"/>
          </a:p>
        </p:txBody>
      </p:sp>
    </p:spTree>
    <p:extLst>
      <p:ext uri="{BB962C8B-B14F-4D97-AF65-F5344CB8AC3E}">
        <p14:creationId xmlns:p14="http://schemas.microsoft.com/office/powerpoint/2010/main" val="38798964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 school setting A there are many policies and procedures in places to help support staff and children, especially children with any addition challenges for example The addition learning needs policy this is in place and helps support children  with any addition learning needs that may need more support whilst in school, TAs and LSAs often provide extra classroom support for any children needing any addition help due to an addition learning need.  This could be printing larger copies of printouts for children who are visually impaired, using sound maps to help sound words out, using picture charts for non verbal children.   </a:t>
            </a:r>
          </a:p>
        </p:txBody>
      </p:sp>
      <p:sp>
        <p:nvSpPr>
          <p:cNvPr id="4" name="Slide Number Placeholder 3"/>
          <p:cNvSpPr>
            <a:spLocks noGrp="1"/>
          </p:cNvSpPr>
          <p:nvPr>
            <p:ph type="sldNum" sz="quarter" idx="5"/>
          </p:nvPr>
        </p:nvSpPr>
        <p:spPr/>
        <p:txBody>
          <a:bodyPr/>
          <a:lstStyle/>
          <a:p>
            <a:fld id="{378E21DF-8A03-4D22-B61A-56E25E8B2F9E}" type="slidenum">
              <a:rPr lang="en-GB" smtClean="0"/>
              <a:t>4</a:t>
            </a:fld>
            <a:endParaRPr lang="en-GB"/>
          </a:p>
        </p:txBody>
      </p:sp>
    </p:spTree>
    <p:extLst>
      <p:ext uri="{BB962C8B-B14F-4D97-AF65-F5344CB8AC3E}">
        <p14:creationId xmlns:p14="http://schemas.microsoft.com/office/powerpoint/2010/main" val="26070721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 a TA or LSA in a primary school in Pembrokeshire Wales many will fully agree with Rogers person-</a:t>
            </a:r>
            <a:r>
              <a:rPr lang="en-GB" err="1"/>
              <a:t>centered</a:t>
            </a:r>
            <a:r>
              <a:rPr lang="en-GB"/>
              <a:t> approach and often use the person-</a:t>
            </a:r>
            <a:r>
              <a:rPr lang="en-GB" err="1"/>
              <a:t>centered</a:t>
            </a:r>
            <a:r>
              <a:rPr lang="en-GB"/>
              <a:t> approach whilst working. . To have congruence and be true to yourself.  by showing empathy, you show the child you cans see things from their point of view, continually proving a positive setting and showing positivity in learning objectives. Allowing the child to feel safe and secure in your presents then </a:t>
            </a:r>
            <a:r>
              <a:rPr lang="en-GB" err="1"/>
              <a:t>allowes</a:t>
            </a:r>
            <a:r>
              <a:rPr lang="en-GB"/>
              <a:t> them to be fully open to learning. </a:t>
            </a:r>
          </a:p>
        </p:txBody>
      </p:sp>
      <p:sp>
        <p:nvSpPr>
          <p:cNvPr id="4" name="Slide Number Placeholder 3"/>
          <p:cNvSpPr>
            <a:spLocks noGrp="1"/>
          </p:cNvSpPr>
          <p:nvPr>
            <p:ph type="sldNum" sz="quarter" idx="5"/>
          </p:nvPr>
        </p:nvSpPr>
        <p:spPr/>
        <p:txBody>
          <a:bodyPr/>
          <a:lstStyle/>
          <a:p>
            <a:fld id="{378E21DF-8A03-4D22-B61A-56E25E8B2F9E}" type="slidenum">
              <a:rPr lang="en-GB" smtClean="0"/>
              <a:t>5</a:t>
            </a:fld>
            <a:endParaRPr lang="en-GB"/>
          </a:p>
        </p:txBody>
      </p:sp>
    </p:spTree>
    <p:extLst>
      <p:ext uri="{BB962C8B-B14F-4D97-AF65-F5344CB8AC3E}">
        <p14:creationId xmlns:p14="http://schemas.microsoft.com/office/powerpoint/2010/main" val="35917196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Children can face many systemic barriers living in what is considered a deprived area is considered a barrier as there may be lack of funding or resources in that area not allowing the schools to have the correct equipment or resources for the children to full reach their potential, testing is also considered a barrier for many children as it doesn’t always reflect their level of understanding in a </a:t>
            </a:r>
            <a:r>
              <a:rPr lang="en-GB" err="1"/>
              <a:t>persific</a:t>
            </a:r>
            <a:r>
              <a:rPr lang="en-GB"/>
              <a:t> subject area meaning just because they scored a lower than average score on a test doesn’t mean they aren't capable of achieving great things in that subject area many children struggle with test and unfortunately the results don’t always reflect their true knowledge, as a TA or LSA its important to encourage children to keep trying and reassure them its ok to learn thing in a different way to other children not all children lean the same way and not all children do well on test. </a:t>
            </a:r>
          </a:p>
        </p:txBody>
      </p:sp>
      <p:sp>
        <p:nvSpPr>
          <p:cNvPr id="4" name="Slide Number Placeholder 3"/>
          <p:cNvSpPr>
            <a:spLocks noGrp="1"/>
          </p:cNvSpPr>
          <p:nvPr>
            <p:ph type="sldNum" sz="quarter" idx="5"/>
          </p:nvPr>
        </p:nvSpPr>
        <p:spPr/>
        <p:txBody>
          <a:bodyPr/>
          <a:lstStyle/>
          <a:p>
            <a:fld id="{378E21DF-8A03-4D22-B61A-56E25E8B2F9E}" type="slidenum">
              <a:rPr lang="en-GB" smtClean="0"/>
              <a:t>6</a:t>
            </a:fld>
            <a:endParaRPr lang="en-GB"/>
          </a:p>
        </p:txBody>
      </p:sp>
    </p:spTree>
    <p:extLst>
      <p:ext uri="{BB962C8B-B14F-4D97-AF65-F5344CB8AC3E}">
        <p14:creationId xmlns:p14="http://schemas.microsoft.com/office/powerpoint/2010/main" val="27119924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Children have the right to so many things and as a TA or LSA its part of their role to ensure those rights and needs are met, creating a welcoming classroom filled with warmth and acceptance helping and supporting children to achieve personal goals putting into place any additional equipment or need of children that require extra support being openminded and non-judgmental building a positive and healthy relationship with children so they feel safe and can talk to you with ease TAS and LSAs have great job satisfaction.</a:t>
            </a:r>
          </a:p>
        </p:txBody>
      </p:sp>
      <p:sp>
        <p:nvSpPr>
          <p:cNvPr id="4" name="Slide Number Placeholder 3"/>
          <p:cNvSpPr>
            <a:spLocks noGrp="1"/>
          </p:cNvSpPr>
          <p:nvPr>
            <p:ph type="sldNum" sz="quarter" idx="5"/>
          </p:nvPr>
        </p:nvSpPr>
        <p:spPr/>
        <p:txBody>
          <a:bodyPr/>
          <a:lstStyle/>
          <a:p>
            <a:fld id="{378E21DF-8A03-4D22-B61A-56E25E8B2F9E}" type="slidenum">
              <a:rPr lang="en-GB" smtClean="0"/>
              <a:t>7</a:t>
            </a:fld>
            <a:endParaRPr lang="en-GB"/>
          </a:p>
        </p:txBody>
      </p:sp>
    </p:spTree>
    <p:extLst>
      <p:ext uri="{BB962C8B-B14F-4D97-AF65-F5344CB8AC3E}">
        <p14:creationId xmlns:p14="http://schemas.microsoft.com/office/powerpoint/2010/main" val="35676257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On reflection it is seen that many roles of the TAs or LSAs are person centred and supported by Rogers theory creating a safe warm and friendly environment for all children ensuring any challenges are addressed in an open and nonjudgmental manor. Allowing children to freely be individual and allowing them to thrive on their own person growth.  Thank you for watching my presentation. </a:t>
            </a:r>
          </a:p>
        </p:txBody>
      </p:sp>
      <p:sp>
        <p:nvSpPr>
          <p:cNvPr id="4" name="Slide Number Placeholder 3"/>
          <p:cNvSpPr>
            <a:spLocks noGrp="1"/>
          </p:cNvSpPr>
          <p:nvPr>
            <p:ph type="sldNum" sz="quarter" idx="5"/>
          </p:nvPr>
        </p:nvSpPr>
        <p:spPr/>
        <p:txBody>
          <a:bodyPr/>
          <a:lstStyle/>
          <a:p>
            <a:fld id="{378E21DF-8A03-4D22-B61A-56E25E8B2F9E}" type="slidenum">
              <a:rPr lang="en-GB" smtClean="0"/>
              <a:t>8</a:t>
            </a:fld>
            <a:endParaRPr lang="en-GB"/>
          </a:p>
        </p:txBody>
      </p:sp>
    </p:spTree>
    <p:extLst>
      <p:ext uri="{BB962C8B-B14F-4D97-AF65-F5344CB8AC3E}">
        <p14:creationId xmlns:p14="http://schemas.microsoft.com/office/powerpoint/2010/main" val="14986246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GB"/>
              <a:t>Click to edit Master title style</a:t>
            </a:r>
            <a:endParaRPr lang="en-US"/>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A30A4FA1-22DB-4371-A520-C1704A7856C8}" type="datetimeFigureOut">
              <a:rPr lang="en-GB" smtClean="0"/>
              <a:t>05/01/2026</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BBEB783E-FA0D-4C0B-963F-69579F23CCB5}" type="slidenum">
              <a:rPr lang="en-GB" smtClean="0"/>
              <a:t>‹#›</a:t>
            </a:fld>
            <a:endParaRPr lang="en-GB"/>
          </a:p>
        </p:txBody>
      </p:sp>
    </p:spTree>
    <p:extLst>
      <p:ext uri="{BB962C8B-B14F-4D97-AF65-F5344CB8AC3E}">
        <p14:creationId xmlns:p14="http://schemas.microsoft.com/office/powerpoint/2010/main" val="2467621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30A4FA1-22DB-4371-A520-C1704A7856C8}" type="datetimeFigureOut">
              <a:rPr lang="en-GB" smtClean="0"/>
              <a:t>05/01/2026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BBEB783E-FA0D-4C0B-963F-69579F23CCB5}" type="slidenum">
              <a:rPr lang="en-GB" smtClean="0"/>
              <a:t>‹#›</a:t>
            </a:fld>
            <a:endParaRPr lang="en-GB"/>
          </a:p>
        </p:txBody>
      </p:sp>
    </p:spTree>
    <p:extLst>
      <p:ext uri="{BB962C8B-B14F-4D97-AF65-F5344CB8AC3E}">
        <p14:creationId xmlns:p14="http://schemas.microsoft.com/office/powerpoint/2010/main" val="21737614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GB"/>
              <a:t>Click to edit Master title style</a:t>
            </a:r>
            <a:endParaRPr lang="en-US"/>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30A4FA1-22DB-4371-A520-C1704A7856C8}" type="datetimeFigureOut">
              <a:rPr lang="en-GB" smtClean="0"/>
              <a:t>05/01/2026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EB783E-FA0D-4C0B-963F-69579F23CCB5}" type="slidenum">
              <a:rPr lang="en-GB" smtClean="0"/>
              <a:t>‹#›</a:t>
            </a:fld>
            <a:endParaRPr lang="en-GB"/>
          </a:p>
        </p:txBody>
      </p:sp>
    </p:spTree>
    <p:extLst>
      <p:ext uri="{BB962C8B-B14F-4D97-AF65-F5344CB8AC3E}">
        <p14:creationId xmlns:p14="http://schemas.microsoft.com/office/powerpoint/2010/main" val="29731976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GB"/>
              <a:t>Click to edit Master title style</a:t>
            </a:r>
            <a:endParaRPr lang="en-US"/>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A30A4FA1-22DB-4371-A520-C1704A7856C8}" type="datetimeFigureOut">
              <a:rPr lang="en-GB" smtClean="0"/>
              <a:t>05/01/2026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EB783E-FA0D-4C0B-963F-69579F23CCB5}" type="slidenum">
              <a:rPr lang="en-GB" smtClean="0"/>
              <a:t>‹#›</a:t>
            </a:fld>
            <a:endParaRPr lang="en-GB"/>
          </a:p>
        </p:txBody>
      </p:sp>
    </p:spTree>
    <p:extLst>
      <p:ext uri="{BB962C8B-B14F-4D97-AF65-F5344CB8AC3E}">
        <p14:creationId xmlns:p14="http://schemas.microsoft.com/office/powerpoint/2010/main" val="4344136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A30A4FA1-22DB-4371-A520-C1704A7856C8}" type="datetimeFigureOut">
              <a:rPr lang="en-GB" smtClean="0"/>
              <a:t>05/01/2026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BEB783E-FA0D-4C0B-963F-69579F23CCB5}" type="slidenum">
              <a:rPr lang="en-GB" smtClean="0"/>
              <a:t>‹#›</a:t>
            </a:fld>
            <a:endParaRPr lang="en-GB"/>
          </a:p>
        </p:txBody>
      </p:sp>
    </p:spTree>
    <p:extLst>
      <p:ext uri="{BB962C8B-B14F-4D97-AF65-F5344CB8AC3E}">
        <p14:creationId xmlns:p14="http://schemas.microsoft.com/office/powerpoint/2010/main" val="35743505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A30A4FA1-22DB-4371-A520-C1704A7856C8}" type="datetimeFigureOut">
              <a:rPr lang="en-GB" smtClean="0"/>
              <a:t>05/01/2026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BEB783E-FA0D-4C0B-963F-69579F23CCB5}" type="slidenum">
              <a:rPr lang="en-GB" smtClean="0"/>
              <a:t>‹#›</a:t>
            </a:fld>
            <a:endParaRPr lang="en-GB"/>
          </a:p>
        </p:txBody>
      </p:sp>
    </p:spTree>
    <p:extLst>
      <p:ext uri="{BB962C8B-B14F-4D97-AF65-F5344CB8AC3E}">
        <p14:creationId xmlns:p14="http://schemas.microsoft.com/office/powerpoint/2010/main" val="19026704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30A4FA1-22DB-4371-A520-C1704A7856C8}" type="datetimeFigureOut">
              <a:rPr lang="en-GB" smtClean="0"/>
              <a:t>05/01/2026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BEB783E-FA0D-4C0B-963F-69579F23CCB5}" type="slidenum">
              <a:rPr lang="en-GB" smtClean="0"/>
              <a:t>‹#›</a:t>
            </a:fld>
            <a:endParaRPr lang="en-GB"/>
          </a:p>
        </p:txBody>
      </p:sp>
    </p:spTree>
    <p:extLst>
      <p:ext uri="{BB962C8B-B14F-4D97-AF65-F5344CB8AC3E}">
        <p14:creationId xmlns:p14="http://schemas.microsoft.com/office/powerpoint/2010/main" val="15849336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GB"/>
              <a:t>Click to edit Master title style</a:t>
            </a:r>
            <a:endParaRPr lang="en-US"/>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30A4FA1-22DB-4371-A520-C1704A7856C8}" type="datetimeFigureOut">
              <a:rPr lang="en-GB" smtClean="0"/>
              <a:t>05/01/2026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EB783E-FA0D-4C0B-963F-69579F23CCB5}" type="slidenum">
              <a:rPr lang="en-GB" smtClean="0"/>
              <a:t>‹#›</a:t>
            </a:fld>
            <a:endParaRPr lang="en-GB"/>
          </a:p>
        </p:txBody>
      </p:sp>
    </p:spTree>
    <p:extLst>
      <p:ext uri="{BB962C8B-B14F-4D97-AF65-F5344CB8AC3E}">
        <p14:creationId xmlns:p14="http://schemas.microsoft.com/office/powerpoint/2010/main" val="32347040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GB"/>
              <a:t>Click to edit Master title style</a:t>
            </a:r>
            <a:endParaRPr lang="en-US"/>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30A4FA1-22DB-4371-A520-C1704A7856C8}" type="datetimeFigureOut">
              <a:rPr lang="en-GB" smtClean="0"/>
              <a:t>05/01/2026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EB783E-FA0D-4C0B-963F-69579F23CCB5}" type="slidenum">
              <a:rPr lang="en-GB" smtClean="0"/>
              <a:t>‹#›</a:t>
            </a:fld>
            <a:endParaRPr lang="en-GB"/>
          </a:p>
        </p:txBody>
      </p:sp>
    </p:spTree>
    <p:extLst>
      <p:ext uri="{BB962C8B-B14F-4D97-AF65-F5344CB8AC3E}">
        <p14:creationId xmlns:p14="http://schemas.microsoft.com/office/powerpoint/2010/main" val="11605933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30A4FA1-22DB-4371-A520-C1704A7856C8}" type="datetimeFigureOut">
              <a:rPr lang="en-GB" smtClean="0"/>
              <a:t>05/01/2026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EB783E-FA0D-4C0B-963F-69579F23CCB5}" type="slidenum">
              <a:rPr lang="en-GB" smtClean="0"/>
              <a:t>‹#›</a:t>
            </a:fld>
            <a:endParaRPr lang="en-GB"/>
          </a:p>
        </p:txBody>
      </p:sp>
    </p:spTree>
    <p:extLst>
      <p:ext uri="{BB962C8B-B14F-4D97-AF65-F5344CB8AC3E}">
        <p14:creationId xmlns:p14="http://schemas.microsoft.com/office/powerpoint/2010/main" val="3452467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GB"/>
              <a:t>Click to edit Master title style</a:t>
            </a:r>
            <a:endParaRPr lang="en-US"/>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30A4FA1-22DB-4371-A520-C1704A7856C8}" type="datetimeFigureOut">
              <a:rPr lang="en-GB" smtClean="0"/>
              <a:t>05/01/2026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EB783E-FA0D-4C0B-963F-69579F23CCB5}" type="slidenum">
              <a:rPr lang="en-GB" smtClean="0"/>
              <a:t>‹#›</a:t>
            </a:fld>
            <a:endParaRPr lang="en-GB"/>
          </a:p>
        </p:txBody>
      </p:sp>
    </p:spTree>
    <p:extLst>
      <p:ext uri="{BB962C8B-B14F-4D97-AF65-F5344CB8AC3E}">
        <p14:creationId xmlns:p14="http://schemas.microsoft.com/office/powerpoint/2010/main" val="42800490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30A4FA1-22DB-4371-A520-C1704A7856C8}" type="datetimeFigureOut">
              <a:rPr lang="en-GB" smtClean="0"/>
              <a:t>05/01/2026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EB783E-FA0D-4C0B-963F-69579F23CCB5}" type="slidenum">
              <a:rPr lang="en-GB" smtClean="0"/>
              <a:t>‹#›</a:t>
            </a:fld>
            <a:endParaRPr lang="en-GB"/>
          </a:p>
        </p:txBody>
      </p:sp>
    </p:spTree>
    <p:extLst>
      <p:ext uri="{BB962C8B-B14F-4D97-AF65-F5344CB8AC3E}">
        <p14:creationId xmlns:p14="http://schemas.microsoft.com/office/powerpoint/2010/main" val="33219332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GB"/>
              <a:t>Click to edit Master title style</a:t>
            </a:r>
            <a:endParaRPr lang="en-US"/>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30A4FA1-22DB-4371-A520-C1704A7856C8}" type="datetimeFigureOut">
              <a:rPr lang="en-GB" smtClean="0"/>
              <a:t>05/01/2026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EB783E-FA0D-4C0B-963F-69579F23CCB5}" type="slidenum">
              <a:rPr lang="en-GB" smtClean="0"/>
              <a:t>‹#›</a:t>
            </a:fld>
            <a:endParaRPr lang="en-GB"/>
          </a:p>
        </p:txBody>
      </p:sp>
    </p:spTree>
    <p:extLst>
      <p:ext uri="{BB962C8B-B14F-4D97-AF65-F5344CB8AC3E}">
        <p14:creationId xmlns:p14="http://schemas.microsoft.com/office/powerpoint/2010/main" val="3083827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30A4FA1-22DB-4371-A520-C1704A7856C8}" type="datetimeFigureOut">
              <a:rPr lang="en-GB" smtClean="0"/>
              <a:t>05/01/2026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EB783E-FA0D-4C0B-963F-69579F23CCB5}" type="slidenum">
              <a:rPr lang="en-GB" smtClean="0"/>
              <a:t>‹#›</a:t>
            </a:fld>
            <a:endParaRPr lang="en-GB"/>
          </a:p>
        </p:txBody>
      </p:sp>
    </p:spTree>
    <p:extLst>
      <p:ext uri="{BB962C8B-B14F-4D97-AF65-F5344CB8AC3E}">
        <p14:creationId xmlns:p14="http://schemas.microsoft.com/office/powerpoint/2010/main" val="37327743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GB"/>
              <a:t>Click to edit Master title style</a:t>
            </a:r>
            <a:endParaRPr lang="en-US"/>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30A4FA1-22DB-4371-A520-C1704A7856C8}" type="datetimeFigureOut">
              <a:rPr lang="en-GB" smtClean="0"/>
              <a:t>05/01/2026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EB783E-FA0D-4C0B-963F-69579F23CCB5}" type="slidenum">
              <a:rPr lang="en-GB" smtClean="0"/>
              <a:t>‹#›</a:t>
            </a:fld>
            <a:endParaRPr lang="en-GB"/>
          </a:p>
        </p:txBody>
      </p:sp>
    </p:spTree>
    <p:extLst>
      <p:ext uri="{BB962C8B-B14F-4D97-AF65-F5344CB8AC3E}">
        <p14:creationId xmlns:p14="http://schemas.microsoft.com/office/powerpoint/2010/main" val="37418371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30A4FA1-22DB-4371-A520-C1704A7856C8}" type="datetimeFigureOut">
              <a:rPr lang="en-GB" smtClean="0"/>
              <a:t>05/01/2026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EB783E-FA0D-4C0B-963F-69579F23CCB5}" type="slidenum">
              <a:rPr lang="en-GB" smtClean="0"/>
              <a:t>‹#›</a:t>
            </a:fld>
            <a:endParaRPr lang="en-GB"/>
          </a:p>
        </p:txBody>
      </p:sp>
    </p:spTree>
    <p:extLst>
      <p:ext uri="{BB962C8B-B14F-4D97-AF65-F5344CB8AC3E}">
        <p14:creationId xmlns:p14="http://schemas.microsoft.com/office/powerpoint/2010/main" val="31980532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30A4FA1-22DB-4371-A520-C1704A7856C8}" type="datetimeFigureOut">
              <a:rPr lang="en-GB" smtClean="0"/>
              <a:t>05/01/2026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EB783E-FA0D-4C0B-963F-69579F23CCB5}" type="slidenum">
              <a:rPr lang="en-GB" smtClean="0"/>
              <a:t>‹#›</a:t>
            </a:fld>
            <a:endParaRPr lang="en-GB"/>
          </a:p>
        </p:txBody>
      </p:sp>
    </p:spTree>
    <p:extLst>
      <p:ext uri="{BB962C8B-B14F-4D97-AF65-F5344CB8AC3E}">
        <p14:creationId xmlns:p14="http://schemas.microsoft.com/office/powerpoint/2010/main" val="41713917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30A4FA1-22DB-4371-A520-C1704A7856C8}" type="datetimeFigureOut">
              <a:rPr lang="en-GB" smtClean="0"/>
              <a:t>05/01/2026</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BEB783E-FA0D-4C0B-963F-69579F23CCB5}" type="slidenum">
              <a:rPr lang="en-GB" smtClean="0"/>
              <a:t>‹#›</a:t>
            </a:fld>
            <a:endParaRPr lang="en-GB"/>
          </a:p>
        </p:txBody>
      </p:sp>
    </p:spTree>
    <p:extLst>
      <p:ext uri="{BB962C8B-B14F-4D97-AF65-F5344CB8AC3E}">
        <p14:creationId xmlns:p14="http://schemas.microsoft.com/office/powerpoint/2010/main" val="2765825828"/>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18/10/relationships/comments" Target="../comments/modernComment_100_AEE2E182.xm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4.xml"/><Relationship Id="rId5" Type="http://schemas.openxmlformats.org/officeDocument/2006/relationships/hyperlink" Target="https://www.pikist.com/free-photo-vgijo" TargetMode="Externa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hyperlink" Target="https://healthandagingbrainstudy.org/understanding-alzheimers-and-genetics/"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hyperlink" Target="https://www.shutterstock.com/fr/search/policy-procedure-icons"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hyperlink" Target="https://tylerpaper.com/2015/10/13/2015-smith-county-education-report-card-shows-unsatisfactory-progress/"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8" Type="http://schemas.openxmlformats.org/officeDocument/2006/relationships/hyperlink" Target="https://healthandagingbrainstudy.org/wp-content/uploads/2025/12/Understanding-Dementia-1536x864.jpeg" TargetMode="External"/><Relationship Id="rId3" Type="http://schemas.openxmlformats.org/officeDocument/2006/relationships/hyperlink" Target="https://barrierfreeed.substack.com/p/why-educational-barriers-exist-and" TargetMode="External"/><Relationship Id="rId7" Type="http://schemas.openxmlformats.org/officeDocument/2006/relationships/hyperlink" Target="https://get.pxhere.com/photo/man-nature-grass-outdoor-cloud-people-sky-girl-meadow-boy-cute-jump-asian-leisure-children-laughter-mongolia-children-playing-children-s-hooray-645308.jpg" TargetMode="External"/><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hyperlink" Target="https://www.unicef.org.uk/what-we-do/un-convention-child-rights/" TargetMode="External"/><Relationship Id="rId5" Type="http://schemas.openxmlformats.org/officeDocument/2006/relationships/hyperlink" Target="https://drive.google.com/file/d/1ZPhHim3xVnnBZChbMNZIUodH5d60ITCY/view" TargetMode="External"/><Relationship Id="rId10" Type="http://schemas.openxmlformats.org/officeDocument/2006/relationships/hyperlink" Target="https://practicalpie.com/carl-rogers/" TargetMode="External"/><Relationship Id="rId4" Type="http://schemas.openxmlformats.org/officeDocument/2006/relationships/hyperlink" Target="https://www.simplypsychology.org/carl-rogers.html" TargetMode="External"/><Relationship Id="rId9" Type="http://schemas.openxmlformats.org/officeDocument/2006/relationships/hyperlink" Target="https://www.shutterstock.com/image-photo/coloured-block-text-policies-procedures-260nw-2665367411.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655827-B42D-4180-88D3-D83F25E4B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a:effectLst/>
        </p:spPr>
        <p:txBody>
          <a:bodyPr rtlCol="0" anchor="ctr"/>
          <a:lstStyle/>
          <a:p>
            <a:pPr algn="ctr"/>
            <a:endParaRPr lang="en-US"/>
          </a:p>
        </p:txBody>
      </p:sp>
      <p:sp>
        <p:nvSpPr>
          <p:cNvPr id="10" name="Freeform: Shape 9">
            <a:extLst>
              <a:ext uri="{FF2B5EF4-FFF2-40B4-BE49-F238E27FC236}">
                <a16:creationId xmlns:a16="http://schemas.microsoft.com/office/drawing/2014/main" id="{24ACCB06-563C-4ADE-B4D6-1FE9F723C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955594"/>
            <a:ext cx="1828958" cy="2902407"/>
          </a:xfrm>
          <a:custGeom>
            <a:avLst/>
            <a:gdLst>
              <a:gd name="connsiteX0" fmla="*/ 0 w 1828958"/>
              <a:gd name="connsiteY0" fmla="*/ 0 h 2902407"/>
              <a:gd name="connsiteX1" fmla="*/ 1828958 w 1828958"/>
              <a:gd name="connsiteY1" fmla="*/ 2902407 h 2902407"/>
              <a:gd name="connsiteX2" fmla="*/ 1709896 w 1828958"/>
              <a:gd name="connsiteY2" fmla="*/ 2902407 h 2902407"/>
              <a:gd name="connsiteX3" fmla="*/ 0 w 1828958"/>
              <a:gd name="connsiteY3" fmla="*/ 63474 h 2902407"/>
            </a:gdLst>
            <a:ahLst/>
            <a:cxnLst>
              <a:cxn ang="0">
                <a:pos x="connsiteX0" y="connsiteY0"/>
              </a:cxn>
              <a:cxn ang="0">
                <a:pos x="connsiteX1" y="connsiteY1"/>
              </a:cxn>
              <a:cxn ang="0">
                <a:pos x="connsiteX2" y="connsiteY2"/>
              </a:cxn>
              <a:cxn ang="0">
                <a:pos x="connsiteX3" y="connsiteY3"/>
              </a:cxn>
            </a:cxnLst>
            <a:rect l="l" t="t" r="r" b="b"/>
            <a:pathLst>
              <a:path w="1828958" h="2902407">
                <a:moveTo>
                  <a:pt x="0" y="0"/>
                </a:moveTo>
                <a:lnTo>
                  <a:pt x="1828958" y="2902407"/>
                </a:lnTo>
                <a:lnTo>
                  <a:pt x="1709896" y="2902407"/>
                </a:lnTo>
                <a:lnTo>
                  <a:pt x="0" y="63474"/>
                </a:lnTo>
                <a:close/>
              </a:path>
            </a:pathLst>
          </a:custGeom>
          <a:solidFill>
            <a:srgbClr val="262626"/>
          </a:solidFill>
          <a:ln>
            <a:noFill/>
          </a:ln>
        </p:spPr>
        <p:txBody>
          <a:bodyPr/>
          <a:lstStyle/>
          <a:p>
            <a:endParaRPr lang="en-GB"/>
          </a:p>
        </p:txBody>
      </p:sp>
      <p:sp>
        <p:nvSpPr>
          <p:cNvPr id="12" name="Freeform: Shape 11">
            <a:extLst>
              <a:ext uri="{FF2B5EF4-FFF2-40B4-BE49-F238E27FC236}">
                <a16:creationId xmlns:a16="http://schemas.microsoft.com/office/drawing/2014/main" id="{40761ECD-D92B-46AE-82CA-640023D28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3220098"/>
            <a:ext cx="2910045" cy="3637903"/>
          </a:xfrm>
          <a:custGeom>
            <a:avLst/>
            <a:gdLst>
              <a:gd name="connsiteX0" fmla="*/ 0 w 2910045"/>
              <a:gd name="connsiteY0" fmla="*/ 0 h 3637903"/>
              <a:gd name="connsiteX1" fmla="*/ 2910045 w 2910045"/>
              <a:gd name="connsiteY1" fmla="*/ 3637903 h 3637903"/>
              <a:gd name="connsiteX2" fmla="*/ 2786220 w 2910045"/>
              <a:gd name="connsiteY2" fmla="*/ 3637903 h 3637903"/>
              <a:gd name="connsiteX3" fmla="*/ 0 w 2910045"/>
              <a:gd name="connsiteY3" fmla="*/ 20366 h 3637903"/>
            </a:gdLst>
            <a:ahLst/>
            <a:cxnLst>
              <a:cxn ang="0">
                <a:pos x="connsiteX0" y="connsiteY0"/>
              </a:cxn>
              <a:cxn ang="0">
                <a:pos x="connsiteX1" y="connsiteY1"/>
              </a:cxn>
              <a:cxn ang="0">
                <a:pos x="connsiteX2" y="connsiteY2"/>
              </a:cxn>
              <a:cxn ang="0">
                <a:pos x="connsiteX3" y="connsiteY3"/>
              </a:cxn>
            </a:cxnLst>
            <a:rect l="l" t="t" r="r" b="b"/>
            <a:pathLst>
              <a:path w="2910045" h="3637903">
                <a:moveTo>
                  <a:pt x="0" y="0"/>
                </a:moveTo>
                <a:lnTo>
                  <a:pt x="2910045" y="3637903"/>
                </a:lnTo>
                <a:lnTo>
                  <a:pt x="2786220" y="3637903"/>
                </a:lnTo>
                <a:lnTo>
                  <a:pt x="0" y="20366"/>
                </a:lnTo>
                <a:close/>
              </a:path>
            </a:pathLst>
          </a:custGeom>
          <a:solidFill>
            <a:schemeClr val="accent1">
              <a:lumMod val="50000"/>
            </a:schemeClr>
          </a:solidFill>
          <a:ln>
            <a:noFill/>
          </a:ln>
        </p:spPr>
        <p:txBody>
          <a:bodyPr/>
          <a:lstStyle/>
          <a:p>
            <a:endParaRPr lang="en-GB"/>
          </a:p>
        </p:txBody>
      </p:sp>
      <p:sp>
        <p:nvSpPr>
          <p:cNvPr id="14" name="Freeform: Shape 13">
            <a:extLst>
              <a:ext uri="{FF2B5EF4-FFF2-40B4-BE49-F238E27FC236}">
                <a16:creationId xmlns:a16="http://schemas.microsoft.com/office/drawing/2014/main" id="{9A928607-C55C-40FD-B2DF-6CD6A7226A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2845509"/>
            <a:ext cx="4149883" cy="4012491"/>
          </a:xfrm>
          <a:custGeom>
            <a:avLst/>
            <a:gdLst>
              <a:gd name="connsiteX0" fmla="*/ 0 w 4149883"/>
              <a:gd name="connsiteY0" fmla="*/ 0 h 4012491"/>
              <a:gd name="connsiteX1" fmla="*/ 4149883 w 4149883"/>
              <a:gd name="connsiteY1" fmla="*/ 4012491 h 4012491"/>
              <a:gd name="connsiteX2" fmla="*/ 2910046 w 4149883"/>
              <a:gd name="connsiteY2" fmla="*/ 4012491 h 4012491"/>
              <a:gd name="connsiteX3" fmla="*/ 0 w 4149883"/>
              <a:gd name="connsiteY3" fmla="*/ 374587 h 4012491"/>
            </a:gdLst>
            <a:ahLst/>
            <a:cxnLst>
              <a:cxn ang="0">
                <a:pos x="connsiteX0" y="connsiteY0"/>
              </a:cxn>
              <a:cxn ang="0">
                <a:pos x="connsiteX1" y="connsiteY1"/>
              </a:cxn>
              <a:cxn ang="0">
                <a:pos x="connsiteX2" y="connsiteY2"/>
              </a:cxn>
              <a:cxn ang="0">
                <a:pos x="connsiteX3" y="connsiteY3"/>
              </a:cxn>
            </a:cxnLst>
            <a:rect l="l" t="t" r="r" b="b"/>
            <a:pathLst>
              <a:path w="4149883" h="4012491">
                <a:moveTo>
                  <a:pt x="0" y="0"/>
                </a:moveTo>
                <a:lnTo>
                  <a:pt x="4149883" y="4012491"/>
                </a:lnTo>
                <a:lnTo>
                  <a:pt x="2910046" y="4012491"/>
                </a:lnTo>
                <a:lnTo>
                  <a:pt x="0" y="374587"/>
                </a:lnTo>
                <a:close/>
              </a:path>
            </a:pathLst>
          </a:custGeom>
          <a:solidFill>
            <a:schemeClr val="accent1">
              <a:lumMod val="75000"/>
            </a:schemeClr>
          </a:solidFill>
          <a:ln>
            <a:noFill/>
          </a:ln>
        </p:spPr>
        <p:txBody>
          <a:bodyPr/>
          <a:lstStyle/>
          <a:p>
            <a:endParaRPr lang="en-GB"/>
          </a:p>
        </p:txBody>
      </p:sp>
      <p:sp>
        <p:nvSpPr>
          <p:cNvPr id="16" name="Freeform: Shape 15">
            <a:extLst>
              <a:ext uri="{FF2B5EF4-FFF2-40B4-BE49-F238E27FC236}">
                <a16:creationId xmlns:a16="http://schemas.microsoft.com/office/drawing/2014/main" id="{400A20C1-29A4-43E0-AB15-7931F76F8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332410"/>
            <a:ext cx="2719546" cy="3525590"/>
          </a:xfrm>
          <a:custGeom>
            <a:avLst/>
            <a:gdLst>
              <a:gd name="connsiteX0" fmla="*/ 0 w 2719546"/>
              <a:gd name="connsiteY0" fmla="*/ 0 h 3525590"/>
              <a:gd name="connsiteX1" fmla="*/ 2719546 w 2719546"/>
              <a:gd name="connsiteY1" fmla="*/ 3525590 h 3525590"/>
              <a:gd name="connsiteX2" fmla="*/ 1828959 w 2719546"/>
              <a:gd name="connsiteY2" fmla="*/ 3525590 h 3525590"/>
              <a:gd name="connsiteX3" fmla="*/ 0 w 2719546"/>
              <a:gd name="connsiteY3" fmla="*/ 623183 h 3525590"/>
            </a:gdLst>
            <a:ahLst/>
            <a:cxnLst>
              <a:cxn ang="0">
                <a:pos x="connsiteX0" y="connsiteY0"/>
              </a:cxn>
              <a:cxn ang="0">
                <a:pos x="connsiteX1" y="connsiteY1"/>
              </a:cxn>
              <a:cxn ang="0">
                <a:pos x="connsiteX2" y="connsiteY2"/>
              </a:cxn>
              <a:cxn ang="0">
                <a:pos x="connsiteX3" y="connsiteY3"/>
              </a:cxn>
            </a:cxnLst>
            <a:rect l="l" t="t" r="r" b="b"/>
            <a:pathLst>
              <a:path w="2719546" h="3525590">
                <a:moveTo>
                  <a:pt x="0" y="0"/>
                </a:moveTo>
                <a:lnTo>
                  <a:pt x="2719546" y="3525590"/>
                </a:lnTo>
                <a:lnTo>
                  <a:pt x="1828959" y="3525590"/>
                </a:lnTo>
                <a:lnTo>
                  <a:pt x="0" y="623183"/>
                </a:lnTo>
                <a:close/>
              </a:path>
            </a:pathLst>
          </a:custGeom>
          <a:solidFill>
            <a:srgbClr val="404040"/>
          </a:solidFill>
          <a:ln>
            <a:noFill/>
          </a:ln>
        </p:spPr>
        <p:txBody>
          <a:bodyPr/>
          <a:lstStyle/>
          <a:p>
            <a:endParaRPr lang="en-GB"/>
          </a:p>
        </p:txBody>
      </p:sp>
      <p:sp>
        <p:nvSpPr>
          <p:cNvPr id="2" name="Title 1">
            <a:extLst>
              <a:ext uri="{FF2B5EF4-FFF2-40B4-BE49-F238E27FC236}">
                <a16:creationId xmlns:a16="http://schemas.microsoft.com/office/drawing/2014/main" id="{EA7610A3-2200-96C0-3A56-A5C1F4A45185}"/>
              </a:ext>
            </a:extLst>
          </p:cNvPr>
          <p:cNvSpPr>
            <a:spLocks noGrp="1"/>
          </p:cNvSpPr>
          <p:nvPr>
            <p:ph type="ctrTitle"/>
          </p:nvPr>
        </p:nvSpPr>
        <p:spPr>
          <a:xfrm>
            <a:off x="1524000" y="643468"/>
            <a:ext cx="9144000" cy="3618898"/>
          </a:xfrm>
        </p:spPr>
        <p:txBody>
          <a:bodyPr anchor="b">
            <a:normAutofit/>
          </a:bodyPr>
          <a:lstStyle/>
          <a:p>
            <a:pPr algn="ctr"/>
            <a:r>
              <a:rPr lang="en-GB" sz="7200"/>
              <a:t>Challenges learners face in educational setting in Wales</a:t>
            </a:r>
          </a:p>
        </p:txBody>
      </p:sp>
      <p:sp>
        <p:nvSpPr>
          <p:cNvPr id="3" name="Subtitle 2">
            <a:extLst>
              <a:ext uri="{FF2B5EF4-FFF2-40B4-BE49-F238E27FC236}">
                <a16:creationId xmlns:a16="http://schemas.microsoft.com/office/drawing/2014/main" id="{551308BC-EED2-31B8-4CA2-2AA13FE82745}"/>
              </a:ext>
            </a:extLst>
          </p:cNvPr>
          <p:cNvSpPr>
            <a:spLocks noGrp="1"/>
          </p:cNvSpPr>
          <p:nvPr>
            <p:ph type="subTitle" idx="1"/>
          </p:nvPr>
        </p:nvSpPr>
        <p:spPr>
          <a:xfrm>
            <a:off x="2719546" y="4552335"/>
            <a:ext cx="6752908" cy="1091381"/>
          </a:xfrm>
        </p:spPr>
        <p:txBody>
          <a:bodyPr>
            <a:normAutofit/>
          </a:bodyPr>
          <a:lstStyle/>
          <a:p>
            <a:pPr algn="ctr"/>
            <a:r>
              <a:rPr lang="en-GB" sz="2400"/>
              <a:t>Charlotte Hudson 2505217</a:t>
            </a:r>
          </a:p>
          <a:p>
            <a:pPr algn="ctr"/>
            <a:r>
              <a:rPr lang="en-GB" sz="2400"/>
              <a:t>EC1E4001</a:t>
            </a:r>
          </a:p>
        </p:txBody>
      </p:sp>
    </p:spTree>
    <p:extLst>
      <p:ext uri="{BB962C8B-B14F-4D97-AF65-F5344CB8AC3E}">
        <p14:creationId xmlns:p14="http://schemas.microsoft.com/office/powerpoint/2010/main" val="2934104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10" presetClass="entr" presetSubtype="0" fill="hold" grpId="0" nodeType="withEffect">
                                  <p:stCondLst>
                                    <p:cond delay="2000"/>
                                  </p:stCondLst>
                                  <p:iterate type="lt">
                                    <p:tmPct val="10000"/>
                                  </p:iterate>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extLst>
    <p:ext uri="{6950BFC3-D8DA-4A85-94F7-54DA5524770B}">
      <p188:commentRel xmlns:p188="http://schemas.microsoft.com/office/powerpoint/2018/8/main" r:id="rId3"/>
    </p:ext>
  </p:extLst>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260ACC13-B825-49F3-93DE-C8B8F2FA37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2" name="Freeform 6">
              <a:extLst>
                <a:ext uri="{FF2B5EF4-FFF2-40B4-BE49-F238E27FC236}">
                  <a16:creationId xmlns:a16="http://schemas.microsoft.com/office/drawing/2014/main" id="{F947B31F-CA03-4793-845D-FD86BABC1A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3" name="Freeform 7">
              <a:extLst>
                <a:ext uri="{FF2B5EF4-FFF2-40B4-BE49-F238E27FC236}">
                  <a16:creationId xmlns:a16="http://schemas.microsoft.com/office/drawing/2014/main" id="{DCDDE94D-F78C-4A48-AEA6-E922FC99A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4" name="Freeform 8">
              <a:extLst>
                <a:ext uri="{FF2B5EF4-FFF2-40B4-BE49-F238E27FC236}">
                  <a16:creationId xmlns:a16="http://schemas.microsoft.com/office/drawing/2014/main" id="{3445A886-F3CA-4DE4-90D7-535F9707B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5" name="Freeform 9">
              <a:extLst>
                <a:ext uri="{FF2B5EF4-FFF2-40B4-BE49-F238E27FC236}">
                  <a16:creationId xmlns:a16="http://schemas.microsoft.com/office/drawing/2014/main" id="{A8999CB6-C053-418B-AE37-E470804D2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6" name="Freeform 10">
              <a:extLst>
                <a:ext uri="{FF2B5EF4-FFF2-40B4-BE49-F238E27FC236}">
                  <a16:creationId xmlns:a16="http://schemas.microsoft.com/office/drawing/2014/main" id="{81EA3E26-BFCD-4396-AE8A-2A9828BFF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7" name="Freeform 11">
              <a:extLst>
                <a:ext uri="{FF2B5EF4-FFF2-40B4-BE49-F238E27FC236}">
                  <a16:creationId xmlns:a16="http://schemas.microsoft.com/office/drawing/2014/main" id="{5F9BC582-73A6-4D8A-8738-E36476489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grpSp>
        <p:nvGrpSpPr>
          <p:cNvPr id="19" name="Group 18">
            <a:extLst>
              <a:ext uri="{FF2B5EF4-FFF2-40B4-BE49-F238E27FC236}">
                <a16:creationId xmlns:a16="http://schemas.microsoft.com/office/drawing/2014/main" id="{E4C39A5A-6D63-4FAC-B6C2-D37778B97AC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20" name="Freeform 6">
              <a:extLst>
                <a:ext uri="{FF2B5EF4-FFF2-40B4-BE49-F238E27FC236}">
                  <a16:creationId xmlns:a16="http://schemas.microsoft.com/office/drawing/2014/main" id="{80E46C4F-3514-46CB-AE42-CB6078352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21" name="Freeform 7">
              <a:extLst>
                <a:ext uri="{FF2B5EF4-FFF2-40B4-BE49-F238E27FC236}">
                  <a16:creationId xmlns:a16="http://schemas.microsoft.com/office/drawing/2014/main" id="{E5084902-5C24-45E2-B5A3-092541E3CE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22" name="Freeform 8">
              <a:extLst>
                <a:ext uri="{FF2B5EF4-FFF2-40B4-BE49-F238E27FC236}">
                  <a16:creationId xmlns:a16="http://schemas.microsoft.com/office/drawing/2014/main" id="{37FA1E91-A8BC-48A2-AC9A-E89FD9612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23" name="Freeform 9">
              <a:extLst>
                <a:ext uri="{FF2B5EF4-FFF2-40B4-BE49-F238E27FC236}">
                  <a16:creationId xmlns:a16="http://schemas.microsoft.com/office/drawing/2014/main" id="{764E3167-8F97-4F74-BF1C-06B09CB712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4" name="Freeform 10">
              <a:extLst>
                <a:ext uri="{FF2B5EF4-FFF2-40B4-BE49-F238E27FC236}">
                  <a16:creationId xmlns:a16="http://schemas.microsoft.com/office/drawing/2014/main" id="{7008DBEC-8AE7-4A3E-92FB-A56EDF90D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5" name="Freeform 11">
              <a:extLst>
                <a:ext uri="{FF2B5EF4-FFF2-40B4-BE49-F238E27FC236}">
                  <a16:creationId xmlns:a16="http://schemas.microsoft.com/office/drawing/2014/main" id="{0A04160F-52CD-4394-AAF9-EE7B5A1F47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A0ED1F4D-D7B5-7E65-12E9-8C1CF51C9898}"/>
              </a:ext>
            </a:extLst>
          </p:cNvPr>
          <p:cNvSpPr>
            <a:spLocks noGrp="1"/>
          </p:cNvSpPr>
          <p:nvPr>
            <p:ph type="title"/>
          </p:nvPr>
        </p:nvSpPr>
        <p:spPr>
          <a:xfrm>
            <a:off x="1753496" y="685800"/>
            <a:ext cx="2543201" cy="1752599"/>
          </a:xfrm>
        </p:spPr>
        <p:txBody>
          <a:bodyPr vert="horz" lIns="91440" tIns="45720" rIns="91440" bIns="45720" rtlCol="0" anchor="b">
            <a:normAutofit/>
          </a:bodyPr>
          <a:lstStyle/>
          <a:p>
            <a:pPr algn="l"/>
            <a:r>
              <a:rPr lang="en-US" sz="3200"/>
              <a:t>What are challenges? </a:t>
            </a:r>
          </a:p>
        </p:txBody>
      </p:sp>
      <p:sp>
        <p:nvSpPr>
          <p:cNvPr id="3" name="Content Placeholder 2">
            <a:extLst>
              <a:ext uri="{FF2B5EF4-FFF2-40B4-BE49-F238E27FC236}">
                <a16:creationId xmlns:a16="http://schemas.microsoft.com/office/drawing/2014/main" id="{A9AAB18E-D16B-9550-DF1F-30D7D60EE0E3}"/>
              </a:ext>
            </a:extLst>
          </p:cNvPr>
          <p:cNvSpPr>
            <a:spLocks noGrp="1"/>
          </p:cNvSpPr>
          <p:nvPr>
            <p:ph sz="half" idx="1"/>
          </p:nvPr>
        </p:nvSpPr>
        <p:spPr>
          <a:xfrm>
            <a:off x="1484310" y="2666999"/>
            <a:ext cx="2812387" cy="3124201"/>
          </a:xfrm>
        </p:spPr>
        <p:txBody>
          <a:bodyPr vert="horz" lIns="91440" tIns="45720" rIns="91440" bIns="45720" rtlCol="0" anchor="t">
            <a:normAutofit fontScale="92500" lnSpcReduction="10000"/>
          </a:bodyPr>
          <a:lstStyle/>
          <a:p>
            <a:pPr>
              <a:lnSpc>
                <a:spcPct val="90000"/>
              </a:lnSpc>
            </a:pPr>
            <a:r>
              <a:rPr lang="en-US" sz="1600"/>
              <a:t>Children and young people face many different challenges in the educational setting. </a:t>
            </a:r>
          </a:p>
          <a:p>
            <a:pPr marL="0" indent="0">
              <a:lnSpc>
                <a:spcPct val="90000"/>
              </a:lnSpc>
              <a:buNone/>
            </a:pPr>
            <a:r>
              <a:rPr lang="en-US" sz="1600"/>
              <a:t>Challenges can be anything from</a:t>
            </a:r>
          </a:p>
          <a:p>
            <a:pPr>
              <a:lnSpc>
                <a:spcPct val="90000"/>
              </a:lnSpc>
            </a:pPr>
            <a:r>
              <a:rPr lang="en-US" sz="1600"/>
              <a:t>Social: bullying, fitting in </a:t>
            </a:r>
          </a:p>
          <a:p>
            <a:pPr>
              <a:lnSpc>
                <a:spcPct val="90000"/>
              </a:lnSpc>
            </a:pPr>
            <a:r>
              <a:rPr lang="en-US" sz="1600"/>
              <a:t> emotional/ mental health: anxiety, depression, trauma</a:t>
            </a:r>
          </a:p>
          <a:p>
            <a:pPr>
              <a:lnSpc>
                <a:spcPct val="90000"/>
              </a:lnSpc>
            </a:pPr>
            <a:r>
              <a:rPr lang="en-US" sz="1600"/>
              <a:t>Academic: focus, learning, disability </a:t>
            </a:r>
          </a:p>
          <a:p>
            <a:pPr>
              <a:lnSpc>
                <a:spcPct val="90000"/>
              </a:lnSpc>
            </a:pPr>
            <a:r>
              <a:rPr lang="en-US" sz="1600"/>
              <a:t>Financial </a:t>
            </a:r>
          </a:p>
          <a:p>
            <a:pPr>
              <a:lnSpc>
                <a:spcPct val="90000"/>
              </a:lnSpc>
            </a:pPr>
            <a:r>
              <a:rPr lang="en-US" sz="1600"/>
              <a:t>Staffing issues </a:t>
            </a:r>
          </a:p>
          <a:p>
            <a:pPr marL="0" indent="0">
              <a:lnSpc>
                <a:spcPct val="90000"/>
              </a:lnSpc>
              <a:buNone/>
            </a:pPr>
            <a:endParaRPr lang="en-US" sz="1400"/>
          </a:p>
        </p:txBody>
      </p:sp>
      <p:sp>
        <p:nvSpPr>
          <p:cNvPr id="27" name="Rounded Rectangle 16">
            <a:extLst>
              <a:ext uri="{FF2B5EF4-FFF2-40B4-BE49-F238E27FC236}">
                <a16:creationId xmlns:a16="http://schemas.microsoft.com/office/drawing/2014/main" id="{55599FE3-8CCE-4364-9F89-0C11699C4F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1162" y="648931"/>
            <a:ext cx="6881862"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group of children jumping in the grass&#10;&#10;AI-generated content may be incorrect.">
            <a:extLst>
              <a:ext uri="{FF2B5EF4-FFF2-40B4-BE49-F238E27FC236}">
                <a16:creationId xmlns:a16="http://schemas.microsoft.com/office/drawing/2014/main" id="{71778CD0-2309-0747-094C-5B9062672D3B}"/>
              </a:ext>
            </a:extLst>
          </p:cNvPr>
          <p:cNvPicPr>
            <a:picLocks noGrp="1" noChangeAspect="1"/>
          </p:cNvPicPr>
          <p:nvPr>
            <p:ph sz="half" idx="2"/>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3710" r="5063" b="1"/>
          <a:stretch>
            <a:fillRect/>
          </a:stretch>
        </p:blipFill>
        <p:spPr>
          <a:xfrm>
            <a:off x="4941202" y="1011765"/>
            <a:ext cx="6237359" cy="4546708"/>
          </a:xfrm>
          <a:prstGeom prst="rect">
            <a:avLst/>
          </a:prstGeom>
        </p:spPr>
      </p:pic>
    </p:spTree>
    <p:extLst>
      <p:ext uri="{BB962C8B-B14F-4D97-AF65-F5344CB8AC3E}">
        <p14:creationId xmlns:p14="http://schemas.microsoft.com/office/powerpoint/2010/main" val="25532840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7D02E-0402-FCC8-EC9F-9F2357F7D745}"/>
              </a:ext>
            </a:extLst>
          </p:cNvPr>
          <p:cNvSpPr>
            <a:spLocks noGrp="1"/>
          </p:cNvSpPr>
          <p:nvPr>
            <p:ph type="title"/>
          </p:nvPr>
        </p:nvSpPr>
        <p:spPr/>
        <p:txBody>
          <a:bodyPr/>
          <a:lstStyle/>
          <a:p>
            <a:r>
              <a:rPr lang="en-GB"/>
              <a:t> Understanding Challenges  </a:t>
            </a:r>
          </a:p>
        </p:txBody>
      </p:sp>
      <p:sp>
        <p:nvSpPr>
          <p:cNvPr id="3" name="Content Placeholder 2">
            <a:extLst>
              <a:ext uri="{FF2B5EF4-FFF2-40B4-BE49-F238E27FC236}">
                <a16:creationId xmlns:a16="http://schemas.microsoft.com/office/drawing/2014/main" id="{990021CE-799D-4809-AE6D-5B805F490C89}"/>
              </a:ext>
            </a:extLst>
          </p:cNvPr>
          <p:cNvSpPr>
            <a:spLocks noGrp="1"/>
          </p:cNvSpPr>
          <p:nvPr>
            <p:ph sz="half" idx="1"/>
          </p:nvPr>
        </p:nvSpPr>
        <p:spPr/>
        <p:txBody>
          <a:bodyPr>
            <a:normAutofit/>
          </a:bodyPr>
          <a:lstStyle/>
          <a:p>
            <a:pPr marL="0" indent="0">
              <a:buNone/>
            </a:pPr>
            <a:endParaRPr lang="en-GB"/>
          </a:p>
          <a:p>
            <a:r>
              <a:rPr lang="en-GB"/>
              <a:t>It is important to understand different challenges </a:t>
            </a:r>
          </a:p>
          <a:p>
            <a:r>
              <a:rPr lang="en-GB"/>
              <a:t>Be approachable understanding  and non- judgment </a:t>
            </a:r>
          </a:p>
          <a:p>
            <a:r>
              <a:rPr lang="en-GB"/>
              <a:t>Creating a safe and friendly environment </a:t>
            </a:r>
          </a:p>
          <a:p>
            <a:r>
              <a:rPr lang="en-GB"/>
              <a:t>Work with different services available e.g. families, medical specialist,  ALN coordinators</a:t>
            </a:r>
          </a:p>
          <a:p>
            <a:endParaRPr lang="en-GB"/>
          </a:p>
        </p:txBody>
      </p:sp>
      <p:pic>
        <p:nvPicPr>
          <p:cNvPr id="6" name="Content Placeholder 5" descr="A puzzle pieces in the shape of a head">
            <a:extLst>
              <a:ext uri="{FF2B5EF4-FFF2-40B4-BE49-F238E27FC236}">
                <a16:creationId xmlns:a16="http://schemas.microsoft.com/office/drawing/2014/main" id="{DC26A92D-B3D9-D886-FC75-8F4D85A42608}"/>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269440" y="1909187"/>
            <a:ext cx="5084360" cy="3677698"/>
          </a:xfrm>
        </p:spPr>
      </p:pic>
    </p:spTree>
    <p:extLst>
      <p:ext uri="{BB962C8B-B14F-4D97-AF65-F5344CB8AC3E}">
        <p14:creationId xmlns:p14="http://schemas.microsoft.com/office/powerpoint/2010/main" val="38899680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74979-55D7-8C7A-E8C2-CB26C5CA817A}"/>
              </a:ext>
            </a:extLst>
          </p:cNvPr>
          <p:cNvSpPr>
            <a:spLocks noGrp="1"/>
          </p:cNvSpPr>
          <p:nvPr>
            <p:ph type="title"/>
          </p:nvPr>
        </p:nvSpPr>
        <p:spPr/>
        <p:txBody>
          <a:bodyPr/>
          <a:lstStyle/>
          <a:p>
            <a:r>
              <a:rPr lang="en-GB"/>
              <a:t>Policies and procedures </a:t>
            </a:r>
          </a:p>
        </p:txBody>
      </p:sp>
      <p:sp>
        <p:nvSpPr>
          <p:cNvPr id="3" name="Content Placeholder 2">
            <a:extLst>
              <a:ext uri="{FF2B5EF4-FFF2-40B4-BE49-F238E27FC236}">
                <a16:creationId xmlns:a16="http://schemas.microsoft.com/office/drawing/2014/main" id="{0DFD9319-3EDD-4EBC-9D63-F2E18586524D}"/>
              </a:ext>
            </a:extLst>
          </p:cNvPr>
          <p:cNvSpPr>
            <a:spLocks noGrp="1"/>
          </p:cNvSpPr>
          <p:nvPr>
            <p:ph sz="half" idx="1"/>
          </p:nvPr>
        </p:nvSpPr>
        <p:spPr/>
        <p:txBody>
          <a:bodyPr/>
          <a:lstStyle/>
          <a:p>
            <a:pPr marL="0" indent="0">
              <a:buNone/>
            </a:pPr>
            <a:r>
              <a:rPr lang="en-GB"/>
              <a:t> Scholl setting A has many different policies and procedures in place to help support staff and pupils </a:t>
            </a:r>
          </a:p>
          <a:p>
            <a:pPr marL="0" indent="0">
              <a:buNone/>
            </a:pPr>
            <a:r>
              <a:rPr lang="en-GB"/>
              <a:t>“Additional learning needs policy”(Tenby VV primary school 2024.) </a:t>
            </a:r>
          </a:p>
          <a:p>
            <a:pPr marL="0" indent="0">
              <a:buNone/>
            </a:pPr>
            <a:endParaRPr lang="en-GB">
              <a:solidFill>
                <a:prstClr val="black"/>
              </a:solidFill>
            </a:endParaRPr>
          </a:p>
          <a:p>
            <a:pPr marL="0" indent="0">
              <a:buNone/>
            </a:pPr>
            <a:endParaRPr lang="en-GB"/>
          </a:p>
        </p:txBody>
      </p:sp>
      <p:pic>
        <p:nvPicPr>
          <p:cNvPr id="10" name="Content Placeholder 9" descr="Blue sign with black text on it&#10;&#10;AI-generated content may be incorrect.">
            <a:extLst>
              <a:ext uri="{FF2B5EF4-FFF2-40B4-BE49-F238E27FC236}">
                <a16:creationId xmlns:a16="http://schemas.microsoft.com/office/drawing/2014/main" id="{28CD09EC-1596-582C-7C38-493D68F9A8E5}"/>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102475" y="2895600"/>
            <a:ext cx="3905250" cy="2667000"/>
          </a:xfrm>
        </p:spPr>
      </p:pic>
    </p:spTree>
    <p:extLst>
      <p:ext uri="{BB962C8B-B14F-4D97-AF65-F5344CB8AC3E}">
        <p14:creationId xmlns:p14="http://schemas.microsoft.com/office/powerpoint/2010/main" val="11493181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78" name="Group 77">
            <a:extLst>
              <a:ext uri="{FF2B5EF4-FFF2-40B4-BE49-F238E27FC236}">
                <a16:creationId xmlns:a16="http://schemas.microsoft.com/office/drawing/2014/main" id="{15FF890B-3CE7-403A-AECE-2DE04FC7AF8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33" name="Freeform 6">
              <a:extLst>
                <a:ext uri="{FF2B5EF4-FFF2-40B4-BE49-F238E27FC236}">
                  <a16:creationId xmlns:a16="http://schemas.microsoft.com/office/drawing/2014/main" id="{99A4E160-6CFD-4514-9E20-CA6692CCD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34" name="Freeform 7">
              <a:extLst>
                <a:ext uri="{FF2B5EF4-FFF2-40B4-BE49-F238E27FC236}">
                  <a16:creationId xmlns:a16="http://schemas.microsoft.com/office/drawing/2014/main" id="{3DCD16F5-8D15-45FD-BA62-ADAC08183A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35" name="Freeform 8">
              <a:extLst>
                <a:ext uri="{FF2B5EF4-FFF2-40B4-BE49-F238E27FC236}">
                  <a16:creationId xmlns:a16="http://schemas.microsoft.com/office/drawing/2014/main" id="{E7CFAF28-6FDA-4C2C-BE51-123D1115F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36" name="Freeform 9">
              <a:extLst>
                <a:ext uri="{FF2B5EF4-FFF2-40B4-BE49-F238E27FC236}">
                  <a16:creationId xmlns:a16="http://schemas.microsoft.com/office/drawing/2014/main" id="{1FD12703-0627-4991-B2A4-F96519F908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37" name="Freeform 10">
              <a:extLst>
                <a:ext uri="{FF2B5EF4-FFF2-40B4-BE49-F238E27FC236}">
                  <a16:creationId xmlns:a16="http://schemas.microsoft.com/office/drawing/2014/main" id="{A5758E0B-DF61-40A8-B765-BC6841906A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38" name="Freeform 11">
              <a:extLst>
                <a:ext uri="{FF2B5EF4-FFF2-40B4-BE49-F238E27FC236}">
                  <a16:creationId xmlns:a16="http://schemas.microsoft.com/office/drawing/2014/main" id="{3E063A1F-9566-4436-B4E3-2890FBBC2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04D12D3F-9623-1C5C-1342-7C57D9256D8C}"/>
              </a:ext>
            </a:extLst>
          </p:cNvPr>
          <p:cNvSpPr>
            <a:spLocks noGrp="1"/>
          </p:cNvSpPr>
          <p:nvPr>
            <p:ph type="title"/>
          </p:nvPr>
        </p:nvSpPr>
        <p:spPr>
          <a:xfrm>
            <a:off x="1484311" y="1081548"/>
            <a:ext cx="3333495" cy="1504335"/>
          </a:xfrm>
        </p:spPr>
        <p:txBody>
          <a:bodyPr vert="horz" lIns="91440" tIns="45720" rIns="91440" bIns="45720" rtlCol="0" anchor="ctr">
            <a:normAutofit/>
          </a:bodyPr>
          <a:lstStyle/>
          <a:p>
            <a:r>
              <a:rPr lang="en-US" sz="2400"/>
              <a:t>The person-centered approach </a:t>
            </a:r>
          </a:p>
        </p:txBody>
      </p:sp>
      <p:sp>
        <p:nvSpPr>
          <p:cNvPr id="79" name="Content Placeholder 2">
            <a:extLst>
              <a:ext uri="{FF2B5EF4-FFF2-40B4-BE49-F238E27FC236}">
                <a16:creationId xmlns:a16="http://schemas.microsoft.com/office/drawing/2014/main" id="{E54B6FAF-AE86-8E74-D34B-B71C37D03676}"/>
              </a:ext>
            </a:extLst>
          </p:cNvPr>
          <p:cNvSpPr>
            <a:spLocks noGrp="1"/>
          </p:cNvSpPr>
          <p:nvPr>
            <p:ph sz="half" idx="1"/>
          </p:nvPr>
        </p:nvSpPr>
        <p:spPr>
          <a:xfrm>
            <a:off x="1484311" y="2666999"/>
            <a:ext cx="3333496" cy="3124201"/>
          </a:xfrm>
        </p:spPr>
        <p:txBody>
          <a:bodyPr vert="horz" lIns="91440" tIns="45720" rIns="91440" bIns="45720" rtlCol="0" anchor="t">
            <a:normAutofit/>
          </a:bodyPr>
          <a:lstStyle/>
          <a:p>
            <a:pPr marL="0" indent="0">
              <a:buNone/>
            </a:pPr>
            <a:r>
              <a:rPr lang="en-GB" sz="2400"/>
              <a:t>As a teaching assistant or learning support assistant the person-</a:t>
            </a:r>
            <a:r>
              <a:rPr lang="en-GB" sz="2400" err="1"/>
              <a:t>centered</a:t>
            </a:r>
            <a:r>
              <a:rPr lang="en-GB" sz="2400"/>
              <a:t> approach is used daily when supporting children.    </a:t>
            </a:r>
          </a:p>
          <a:p>
            <a:pPr marL="0" indent="0">
              <a:buNone/>
            </a:pPr>
            <a:endParaRPr lang="en-GB"/>
          </a:p>
          <a:p>
            <a:pPr marL="0" indent="0">
              <a:buNone/>
            </a:pPr>
            <a:r>
              <a:rPr lang="en-GB"/>
              <a:t> </a:t>
            </a:r>
            <a:endParaRPr lang="en-US" sz="1600"/>
          </a:p>
        </p:txBody>
      </p:sp>
      <p:pic>
        <p:nvPicPr>
          <p:cNvPr id="10" name="Content Placeholder 9" descr="A diagram of a triangle&#10;&#10;AI-generated content may be incorrect.">
            <a:extLst>
              <a:ext uri="{FF2B5EF4-FFF2-40B4-BE49-F238E27FC236}">
                <a16:creationId xmlns:a16="http://schemas.microsoft.com/office/drawing/2014/main" id="{C1D28061-A755-9DE5-204A-4605C2435D41}"/>
              </a:ext>
            </a:extLst>
          </p:cNvPr>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6737302" y="738972"/>
            <a:ext cx="4297834" cy="4499778"/>
          </a:xfrm>
        </p:spPr>
      </p:pic>
      <p:sp>
        <p:nvSpPr>
          <p:cNvPr id="18" name="TextBox 17">
            <a:extLst>
              <a:ext uri="{FF2B5EF4-FFF2-40B4-BE49-F238E27FC236}">
                <a16:creationId xmlns:a16="http://schemas.microsoft.com/office/drawing/2014/main" id="{A8AB5CB5-DABD-8A95-B74A-5BE0D9818C1C}"/>
              </a:ext>
            </a:extLst>
          </p:cNvPr>
          <p:cNvSpPr txBox="1"/>
          <p:nvPr/>
        </p:nvSpPr>
        <p:spPr>
          <a:xfrm>
            <a:off x="7747820" y="5841355"/>
            <a:ext cx="2359742" cy="230832"/>
          </a:xfrm>
          <a:prstGeom prst="rect">
            <a:avLst/>
          </a:prstGeom>
          <a:noFill/>
        </p:spPr>
        <p:txBody>
          <a:bodyPr wrap="square" rtlCol="0">
            <a:spAutoFit/>
          </a:bodyPr>
          <a:lstStyle/>
          <a:p>
            <a:r>
              <a:rPr lang="en-US" sz="900"/>
              <a:t>image </a:t>
            </a:r>
            <a:r>
              <a:rPr lang="en-GB" sz="900"/>
              <a:t>Practical Psychology. (2020, March).</a:t>
            </a:r>
          </a:p>
        </p:txBody>
      </p:sp>
    </p:spTree>
    <p:extLst>
      <p:ext uri="{BB962C8B-B14F-4D97-AF65-F5344CB8AC3E}">
        <p14:creationId xmlns:p14="http://schemas.microsoft.com/office/powerpoint/2010/main" val="30387443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EB0D1-F53E-2416-83E8-45EEC51CC2F0}"/>
              </a:ext>
            </a:extLst>
          </p:cNvPr>
          <p:cNvSpPr>
            <a:spLocks noGrp="1"/>
          </p:cNvSpPr>
          <p:nvPr>
            <p:ph type="title"/>
          </p:nvPr>
        </p:nvSpPr>
        <p:spPr/>
        <p:txBody>
          <a:bodyPr/>
          <a:lstStyle/>
          <a:p>
            <a:r>
              <a:rPr lang="en-GB"/>
              <a:t>Systemic barriers </a:t>
            </a:r>
          </a:p>
        </p:txBody>
      </p:sp>
      <p:sp>
        <p:nvSpPr>
          <p:cNvPr id="3" name="Content Placeholder 2">
            <a:extLst>
              <a:ext uri="{FF2B5EF4-FFF2-40B4-BE49-F238E27FC236}">
                <a16:creationId xmlns:a16="http://schemas.microsoft.com/office/drawing/2014/main" id="{AE2EA6B8-ACBD-3F99-A450-919FAED2BA7F}"/>
              </a:ext>
            </a:extLst>
          </p:cNvPr>
          <p:cNvSpPr>
            <a:spLocks noGrp="1"/>
          </p:cNvSpPr>
          <p:nvPr>
            <p:ph sz="half" idx="1"/>
          </p:nvPr>
        </p:nvSpPr>
        <p:spPr/>
        <p:txBody>
          <a:bodyPr/>
          <a:lstStyle/>
          <a:p>
            <a:r>
              <a:rPr lang="en-GB"/>
              <a:t>A systemic barrier is something that relates to the organisation and can affect many children” systemic barriers stand in the way of their success” (Benchmarks, 2025) </a:t>
            </a:r>
          </a:p>
          <a:p>
            <a:r>
              <a:rPr lang="en-GB"/>
              <a:t>Deprived areas </a:t>
            </a:r>
          </a:p>
          <a:p>
            <a:r>
              <a:rPr lang="en-GB"/>
              <a:t>Testing</a:t>
            </a:r>
          </a:p>
          <a:p>
            <a:pPr marL="0" indent="0">
              <a:buNone/>
            </a:pPr>
            <a:r>
              <a:rPr lang="en-GB"/>
              <a:t> </a:t>
            </a:r>
          </a:p>
          <a:p>
            <a:endParaRPr lang="en-GB"/>
          </a:p>
        </p:txBody>
      </p:sp>
      <p:pic>
        <p:nvPicPr>
          <p:cNvPr id="18" name="Content Placeholder 17" descr="A green apple on top of a book&#10;&#10;AI-generated content may be incorrect.">
            <a:extLst>
              <a:ext uri="{FF2B5EF4-FFF2-40B4-BE49-F238E27FC236}">
                <a16:creationId xmlns:a16="http://schemas.microsoft.com/office/drawing/2014/main" id="{9CF15F7D-C7B5-20A3-1D6D-CAD2CDDA53F4}"/>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691862" y="2667000"/>
            <a:ext cx="4726475" cy="3124200"/>
          </a:xfrm>
        </p:spPr>
      </p:pic>
    </p:spTree>
    <p:extLst>
      <p:ext uri="{BB962C8B-B14F-4D97-AF65-F5344CB8AC3E}">
        <p14:creationId xmlns:p14="http://schemas.microsoft.com/office/powerpoint/2010/main" val="26046816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CE91B-43FF-6051-544E-8C6BCCF5237A}"/>
              </a:ext>
            </a:extLst>
          </p:cNvPr>
          <p:cNvSpPr>
            <a:spLocks noGrp="1"/>
          </p:cNvSpPr>
          <p:nvPr>
            <p:ph type="title"/>
          </p:nvPr>
        </p:nvSpPr>
        <p:spPr/>
        <p:txBody>
          <a:bodyPr/>
          <a:lstStyle/>
          <a:p>
            <a:r>
              <a:rPr lang="en-GB"/>
              <a:t>UNCRC </a:t>
            </a:r>
          </a:p>
        </p:txBody>
      </p:sp>
      <p:sp>
        <p:nvSpPr>
          <p:cNvPr id="3" name="Content Placeholder 2">
            <a:extLst>
              <a:ext uri="{FF2B5EF4-FFF2-40B4-BE49-F238E27FC236}">
                <a16:creationId xmlns:a16="http://schemas.microsoft.com/office/drawing/2014/main" id="{3BCD434B-8A83-A1A7-8809-26D22137F8FC}"/>
              </a:ext>
            </a:extLst>
          </p:cNvPr>
          <p:cNvSpPr>
            <a:spLocks noGrp="1"/>
          </p:cNvSpPr>
          <p:nvPr>
            <p:ph sz="half" idx="1"/>
          </p:nvPr>
        </p:nvSpPr>
        <p:spPr/>
        <p:txBody>
          <a:bodyPr/>
          <a:lstStyle/>
          <a:p>
            <a:r>
              <a:rPr lang="en-GB"/>
              <a:t>“is an important, legally binding agreement signed by 196 countries (as of 12 July 2022) which outlines the fundamental rights of every child, regardless of their race, religion or abilities” (UNICEF, 2022)</a:t>
            </a:r>
          </a:p>
        </p:txBody>
      </p:sp>
      <p:sp>
        <p:nvSpPr>
          <p:cNvPr id="4" name="Content Placeholder 3">
            <a:extLst>
              <a:ext uri="{FF2B5EF4-FFF2-40B4-BE49-F238E27FC236}">
                <a16:creationId xmlns:a16="http://schemas.microsoft.com/office/drawing/2014/main" id="{F6AFB5F8-B140-D006-106B-073DCD3C7D37}"/>
              </a:ext>
            </a:extLst>
          </p:cNvPr>
          <p:cNvSpPr>
            <a:spLocks noGrp="1"/>
          </p:cNvSpPr>
          <p:nvPr>
            <p:ph sz="half" idx="2"/>
          </p:nvPr>
        </p:nvSpPr>
        <p:spPr/>
        <p:txBody>
          <a:bodyPr>
            <a:normAutofit/>
          </a:bodyPr>
          <a:lstStyle/>
          <a:p>
            <a:pPr marL="0" indent="0">
              <a:buNone/>
            </a:pPr>
            <a:r>
              <a:rPr lang="en-GB" sz="3200" b="1"/>
              <a:t>UNCRC- United Nation Convention on the rights of the child </a:t>
            </a:r>
          </a:p>
        </p:txBody>
      </p:sp>
    </p:spTree>
    <p:extLst>
      <p:ext uri="{BB962C8B-B14F-4D97-AF65-F5344CB8AC3E}">
        <p14:creationId xmlns:p14="http://schemas.microsoft.com/office/powerpoint/2010/main" val="6476869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B8CFB-7ADE-28D4-7CE6-244F5B3DF48B}"/>
              </a:ext>
            </a:extLst>
          </p:cNvPr>
          <p:cNvSpPr>
            <a:spLocks noGrp="1"/>
          </p:cNvSpPr>
          <p:nvPr>
            <p:ph type="title"/>
          </p:nvPr>
        </p:nvSpPr>
        <p:spPr/>
        <p:txBody>
          <a:bodyPr/>
          <a:lstStyle/>
          <a:p>
            <a:r>
              <a:rPr lang="en-GB"/>
              <a:t>Conclusion </a:t>
            </a:r>
          </a:p>
        </p:txBody>
      </p:sp>
      <p:sp>
        <p:nvSpPr>
          <p:cNvPr id="3" name="Content Placeholder 2">
            <a:extLst>
              <a:ext uri="{FF2B5EF4-FFF2-40B4-BE49-F238E27FC236}">
                <a16:creationId xmlns:a16="http://schemas.microsoft.com/office/drawing/2014/main" id="{9197A84B-1FA9-4D9C-DA33-CBF8BFF1FC39}"/>
              </a:ext>
            </a:extLst>
          </p:cNvPr>
          <p:cNvSpPr>
            <a:spLocks noGrp="1"/>
          </p:cNvSpPr>
          <p:nvPr>
            <p:ph sz="half" idx="1"/>
          </p:nvPr>
        </p:nvSpPr>
        <p:spPr/>
        <p:txBody>
          <a:bodyPr/>
          <a:lstStyle/>
          <a:p>
            <a:r>
              <a:rPr lang="en-GB" sz="2000"/>
              <a:t>Support person growth </a:t>
            </a:r>
          </a:p>
          <a:p>
            <a:r>
              <a:rPr lang="en-GB" sz="2000"/>
              <a:t>Support individuality</a:t>
            </a:r>
          </a:p>
          <a:p>
            <a:r>
              <a:rPr lang="en-GB" sz="2000"/>
              <a:t>Support safe environment</a:t>
            </a:r>
          </a:p>
          <a:p>
            <a:r>
              <a:rPr lang="en-GB" sz="2000"/>
              <a:t>Be nonjudgmental</a:t>
            </a:r>
          </a:p>
          <a:p>
            <a:r>
              <a:rPr lang="en-GB" sz="2000"/>
              <a:t>Address challenges</a:t>
            </a:r>
          </a:p>
          <a:p>
            <a:pPr marL="0" indent="0">
              <a:buNone/>
            </a:pPr>
            <a:endParaRPr lang="en-GB"/>
          </a:p>
          <a:p>
            <a:endParaRPr lang="en-GB"/>
          </a:p>
        </p:txBody>
      </p:sp>
      <p:sp>
        <p:nvSpPr>
          <p:cNvPr id="4" name="Content Placeholder 3">
            <a:extLst>
              <a:ext uri="{FF2B5EF4-FFF2-40B4-BE49-F238E27FC236}">
                <a16:creationId xmlns:a16="http://schemas.microsoft.com/office/drawing/2014/main" id="{F01566D9-223B-0741-1C68-BFBD4916F85A}"/>
              </a:ext>
            </a:extLst>
          </p:cNvPr>
          <p:cNvSpPr>
            <a:spLocks noGrp="1"/>
          </p:cNvSpPr>
          <p:nvPr>
            <p:ph sz="half" idx="2"/>
          </p:nvPr>
        </p:nvSpPr>
        <p:spPr/>
        <p:txBody>
          <a:bodyPr/>
          <a:lstStyle/>
          <a:p>
            <a:r>
              <a:rPr lang="en-GB" sz="2000"/>
              <a:t>“focusing on free will, personal growth, and the realization of individual potential”(McLeod,20250</a:t>
            </a:r>
          </a:p>
          <a:p>
            <a:endParaRPr lang="en-GB"/>
          </a:p>
        </p:txBody>
      </p:sp>
    </p:spTree>
    <p:extLst>
      <p:ext uri="{BB962C8B-B14F-4D97-AF65-F5344CB8AC3E}">
        <p14:creationId xmlns:p14="http://schemas.microsoft.com/office/powerpoint/2010/main" val="13993098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E9D059B6-ADD8-488A-B346-63289E90D1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0" name="Freeform 6">
              <a:extLst>
                <a:ext uri="{FF2B5EF4-FFF2-40B4-BE49-F238E27FC236}">
                  <a16:creationId xmlns:a16="http://schemas.microsoft.com/office/drawing/2014/main" id="{F69B42B4-BC82-4495-A6F9-A28167B56A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11" name="Freeform 7">
              <a:extLst>
                <a:ext uri="{FF2B5EF4-FFF2-40B4-BE49-F238E27FC236}">
                  <a16:creationId xmlns:a16="http://schemas.microsoft.com/office/drawing/2014/main" id="{83CC168C-2AD4-4FFB-9F25-420ED6514C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12" name="Freeform 9">
              <a:extLst>
                <a:ext uri="{FF2B5EF4-FFF2-40B4-BE49-F238E27FC236}">
                  <a16:creationId xmlns:a16="http://schemas.microsoft.com/office/drawing/2014/main" id="{6C9F369A-6158-4AE8-BA04-138A9DFFA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13" name="Freeform 10">
              <a:extLst>
                <a:ext uri="{FF2B5EF4-FFF2-40B4-BE49-F238E27FC236}">
                  <a16:creationId xmlns:a16="http://schemas.microsoft.com/office/drawing/2014/main" id="{FC7B1DF4-AD98-42A8-820F-667A3DCC40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14" name="Freeform 11">
              <a:extLst>
                <a:ext uri="{FF2B5EF4-FFF2-40B4-BE49-F238E27FC236}">
                  <a16:creationId xmlns:a16="http://schemas.microsoft.com/office/drawing/2014/main" id="{61C58B74-3656-4FD5-AC47-EE3A59EBB8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15" name="Freeform 12">
              <a:extLst>
                <a:ext uri="{FF2B5EF4-FFF2-40B4-BE49-F238E27FC236}">
                  <a16:creationId xmlns:a16="http://schemas.microsoft.com/office/drawing/2014/main" id="{8B349A01-D803-4A18-B608-47BFCED434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useBgFill="1">
        <p:nvSpPr>
          <p:cNvPr id="17" name="Rectangle 16">
            <a:extLst>
              <a:ext uri="{FF2B5EF4-FFF2-40B4-BE49-F238E27FC236}">
                <a16:creationId xmlns:a16="http://schemas.microsoft.com/office/drawing/2014/main" id="{15655827-B42D-4180-88D3-D83F25E4B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a:effectLst/>
        </p:spPr>
        <p:txBody>
          <a:bodyPr rtlCol="0" anchor="ctr"/>
          <a:lstStyle/>
          <a:p>
            <a:pPr algn="ctr"/>
            <a:endParaRPr lang="en-US"/>
          </a:p>
        </p:txBody>
      </p:sp>
      <p:sp>
        <p:nvSpPr>
          <p:cNvPr id="19" name="Freeform: Shape 18">
            <a:extLst>
              <a:ext uri="{FF2B5EF4-FFF2-40B4-BE49-F238E27FC236}">
                <a16:creationId xmlns:a16="http://schemas.microsoft.com/office/drawing/2014/main" id="{24ACCB06-563C-4ADE-B4D6-1FE9F723C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955594"/>
            <a:ext cx="1828958" cy="2902407"/>
          </a:xfrm>
          <a:custGeom>
            <a:avLst/>
            <a:gdLst>
              <a:gd name="connsiteX0" fmla="*/ 0 w 1828958"/>
              <a:gd name="connsiteY0" fmla="*/ 0 h 2902407"/>
              <a:gd name="connsiteX1" fmla="*/ 1828958 w 1828958"/>
              <a:gd name="connsiteY1" fmla="*/ 2902407 h 2902407"/>
              <a:gd name="connsiteX2" fmla="*/ 1709896 w 1828958"/>
              <a:gd name="connsiteY2" fmla="*/ 2902407 h 2902407"/>
              <a:gd name="connsiteX3" fmla="*/ 0 w 1828958"/>
              <a:gd name="connsiteY3" fmla="*/ 63474 h 2902407"/>
            </a:gdLst>
            <a:ahLst/>
            <a:cxnLst>
              <a:cxn ang="0">
                <a:pos x="connsiteX0" y="connsiteY0"/>
              </a:cxn>
              <a:cxn ang="0">
                <a:pos x="connsiteX1" y="connsiteY1"/>
              </a:cxn>
              <a:cxn ang="0">
                <a:pos x="connsiteX2" y="connsiteY2"/>
              </a:cxn>
              <a:cxn ang="0">
                <a:pos x="connsiteX3" y="connsiteY3"/>
              </a:cxn>
            </a:cxnLst>
            <a:rect l="l" t="t" r="r" b="b"/>
            <a:pathLst>
              <a:path w="1828958" h="2902407">
                <a:moveTo>
                  <a:pt x="0" y="0"/>
                </a:moveTo>
                <a:lnTo>
                  <a:pt x="1828958" y="2902407"/>
                </a:lnTo>
                <a:lnTo>
                  <a:pt x="1709896" y="2902407"/>
                </a:lnTo>
                <a:lnTo>
                  <a:pt x="0" y="63474"/>
                </a:lnTo>
                <a:close/>
              </a:path>
            </a:pathLst>
          </a:custGeom>
          <a:solidFill>
            <a:srgbClr val="262626"/>
          </a:solidFill>
          <a:ln>
            <a:noFill/>
          </a:ln>
        </p:spPr>
        <p:txBody>
          <a:bodyPr/>
          <a:lstStyle/>
          <a:p>
            <a:endParaRPr lang="en-GB"/>
          </a:p>
        </p:txBody>
      </p:sp>
      <p:sp>
        <p:nvSpPr>
          <p:cNvPr id="21" name="Freeform: Shape 20">
            <a:extLst>
              <a:ext uri="{FF2B5EF4-FFF2-40B4-BE49-F238E27FC236}">
                <a16:creationId xmlns:a16="http://schemas.microsoft.com/office/drawing/2014/main" id="{40761ECD-D92B-46AE-82CA-640023D28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3220098"/>
            <a:ext cx="2910045" cy="3637903"/>
          </a:xfrm>
          <a:custGeom>
            <a:avLst/>
            <a:gdLst>
              <a:gd name="connsiteX0" fmla="*/ 0 w 2910045"/>
              <a:gd name="connsiteY0" fmla="*/ 0 h 3637903"/>
              <a:gd name="connsiteX1" fmla="*/ 2910045 w 2910045"/>
              <a:gd name="connsiteY1" fmla="*/ 3637903 h 3637903"/>
              <a:gd name="connsiteX2" fmla="*/ 2786220 w 2910045"/>
              <a:gd name="connsiteY2" fmla="*/ 3637903 h 3637903"/>
              <a:gd name="connsiteX3" fmla="*/ 0 w 2910045"/>
              <a:gd name="connsiteY3" fmla="*/ 20366 h 3637903"/>
            </a:gdLst>
            <a:ahLst/>
            <a:cxnLst>
              <a:cxn ang="0">
                <a:pos x="connsiteX0" y="connsiteY0"/>
              </a:cxn>
              <a:cxn ang="0">
                <a:pos x="connsiteX1" y="connsiteY1"/>
              </a:cxn>
              <a:cxn ang="0">
                <a:pos x="connsiteX2" y="connsiteY2"/>
              </a:cxn>
              <a:cxn ang="0">
                <a:pos x="connsiteX3" y="connsiteY3"/>
              </a:cxn>
            </a:cxnLst>
            <a:rect l="l" t="t" r="r" b="b"/>
            <a:pathLst>
              <a:path w="2910045" h="3637903">
                <a:moveTo>
                  <a:pt x="0" y="0"/>
                </a:moveTo>
                <a:lnTo>
                  <a:pt x="2910045" y="3637903"/>
                </a:lnTo>
                <a:lnTo>
                  <a:pt x="2786220" y="3637903"/>
                </a:lnTo>
                <a:lnTo>
                  <a:pt x="0" y="20366"/>
                </a:lnTo>
                <a:close/>
              </a:path>
            </a:pathLst>
          </a:custGeom>
          <a:solidFill>
            <a:schemeClr val="accent1">
              <a:lumMod val="50000"/>
            </a:schemeClr>
          </a:solidFill>
          <a:ln>
            <a:noFill/>
          </a:ln>
        </p:spPr>
        <p:txBody>
          <a:bodyPr/>
          <a:lstStyle/>
          <a:p>
            <a:endParaRPr lang="en-GB"/>
          </a:p>
        </p:txBody>
      </p:sp>
      <p:sp>
        <p:nvSpPr>
          <p:cNvPr id="23" name="Freeform: Shape 22">
            <a:extLst>
              <a:ext uri="{FF2B5EF4-FFF2-40B4-BE49-F238E27FC236}">
                <a16:creationId xmlns:a16="http://schemas.microsoft.com/office/drawing/2014/main" id="{9A928607-C55C-40FD-B2DF-6CD6A7226A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2845509"/>
            <a:ext cx="4149883" cy="4012491"/>
          </a:xfrm>
          <a:custGeom>
            <a:avLst/>
            <a:gdLst>
              <a:gd name="connsiteX0" fmla="*/ 0 w 4149883"/>
              <a:gd name="connsiteY0" fmla="*/ 0 h 4012491"/>
              <a:gd name="connsiteX1" fmla="*/ 4149883 w 4149883"/>
              <a:gd name="connsiteY1" fmla="*/ 4012491 h 4012491"/>
              <a:gd name="connsiteX2" fmla="*/ 2910046 w 4149883"/>
              <a:gd name="connsiteY2" fmla="*/ 4012491 h 4012491"/>
              <a:gd name="connsiteX3" fmla="*/ 0 w 4149883"/>
              <a:gd name="connsiteY3" fmla="*/ 374587 h 4012491"/>
            </a:gdLst>
            <a:ahLst/>
            <a:cxnLst>
              <a:cxn ang="0">
                <a:pos x="connsiteX0" y="connsiteY0"/>
              </a:cxn>
              <a:cxn ang="0">
                <a:pos x="connsiteX1" y="connsiteY1"/>
              </a:cxn>
              <a:cxn ang="0">
                <a:pos x="connsiteX2" y="connsiteY2"/>
              </a:cxn>
              <a:cxn ang="0">
                <a:pos x="connsiteX3" y="connsiteY3"/>
              </a:cxn>
            </a:cxnLst>
            <a:rect l="l" t="t" r="r" b="b"/>
            <a:pathLst>
              <a:path w="4149883" h="4012491">
                <a:moveTo>
                  <a:pt x="0" y="0"/>
                </a:moveTo>
                <a:lnTo>
                  <a:pt x="4149883" y="4012491"/>
                </a:lnTo>
                <a:lnTo>
                  <a:pt x="2910046" y="4012491"/>
                </a:lnTo>
                <a:lnTo>
                  <a:pt x="0" y="374587"/>
                </a:lnTo>
                <a:close/>
              </a:path>
            </a:pathLst>
          </a:custGeom>
          <a:solidFill>
            <a:schemeClr val="accent1">
              <a:lumMod val="75000"/>
            </a:schemeClr>
          </a:solidFill>
          <a:ln>
            <a:noFill/>
          </a:ln>
        </p:spPr>
        <p:txBody>
          <a:bodyPr/>
          <a:lstStyle/>
          <a:p>
            <a:endParaRPr lang="en-GB"/>
          </a:p>
        </p:txBody>
      </p:sp>
      <p:sp>
        <p:nvSpPr>
          <p:cNvPr id="25" name="Freeform: Shape 24">
            <a:extLst>
              <a:ext uri="{FF2B5EF4-FFF2-40B4-BE49-F238E27FC236}">
                <a16:creationId xmlns:a16="http://schemas.microsoft.com/office/drawing/2014/main" id="{400A20C1-29A4-43E0-AB15-7931F76F8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332410"/>
            <a:ext cx="2719546" cy="3525590"/>
          </a:xfrm>
          <a:custGeom>
            <a:avLst/>
            <a:gdLst>
              <a:gd name="connsiteX0" fmla="*/ 0 w 2719546"/>
              <a:gd name="connsiteY0" fmla="*/ 0 h 3525590"/>
              <a:gd name="connsiteX1" fmla="*/ 2719546 w 2719546"/>
              <a:gd name="connsiteY1" fmla="*/ 3525590 h 3525590"/>
              <a:gd name="connsiteX2" fmla="*/ 1828959 w 2719546"/>
              <a:gd name="connsiteY2" fmla="*/ 3525590 h 3525590"/>
              <a:gd name="connsiteX3" fmla="*/ 0 w 2719546"/>
              <a:gd name="connsiteY3" fmla="*/ 623183 h 3525590"/>
            </a:gdLst>
            <a:ahLst/>
            <a:cxnLst>
              <a:cxn ang="0">
                <a:pos x="connsiteX0" y="connsiteY0"/>
              </a:cxn>
              <a:cxn ang="0">
                <a:pos x="connsiteX1" y="connsiteY1"/>
              </a:cxn>
              <a:cxn ang="0">
                <a:pos x="connsiteX2" y="connsiteY2"/>
              </a:cxn>
              <a:cxn ang="0">
                <a:pos x="connsiteX3" y="connsiteY3"/>
              </a:cxn>
            </a:cxnLst>
            <a:rect l="l" t="t" r="r" b="b"/>
            <a:pathLst>
              <a:path w="2719546" h="3525590">
                <a:moveTo>
                  <a:pt x="0" y="0"/>
                </a:moveTo>
                <a:lnTo>
                  <a:pt x="2719546" y="3525590"/>
                </a:lnTo>
                <a:lnTo>
                  <a:pt x="1828959" y="3525590"/>
                </a:lnTo>
                <a:lnTo>
                  <a:pt x="0" y="623183"/>
                </a:lnTo>
                <a:close/>
              </a:path>
            </a:pathLst>
          </a:custGeom>
          <a:solidFill>
            <a:srgbClr val="404040"/>
          </a:solidFill>
          <a:ln>
            <a:noFill/>
          </a:ln>
        </p:spPr>
        <p:txBody>
          <a:bodyPr/>
          <a:lstStyle/>
          <a:p>
            <a:endParaRPr lang="en-GB"/>
          </a:p>
        </p:txBody>
      </p:sp>
      <p:sp>
        <p:nvSpPr>
          <p:cNvPr id="2" name="TextBox 1">
            <a:extLst>
              <a:ext uri="{FF2B5EF4-FFF2-40B4-BE49-F238E27FC236}">
                <a16:creationId xmlns:a16="http://schemas.microsoft.com/office/drawing/2014/main" id="{AB141A5B-08E8-C7E5-91AD-FE2ED45001BA}"/>
              </a:ext>
            </a:extLst>
          </p:cNvPr>
          <p:cNvSpPr txBox="1"/>
          <p:nvPr/>
        </p:nvSpPr>
        <p:spPr>
          <a:xfrm>
            <a:off x="589707" y="265443"/>
            <a:ext cx="11611897" cy="5478423"/>
          </a:xfrm>
          <a:prstGeom prst="rect">
            <a:avLst/>
          </a:prstGeom>
          <a:noFill/>
        </p:spPr>
        <p:txBody>
          <a:bodyPr wrap="square" rtlCol="0">
            <a:spAutoFit/>
          </a:bodyPr>
          <a:lstStyle/>
          <a:p>
            <a:r>
              <a:rPr lang="en-US" sz="1400"/>
              <a:t>References </a:t>
            </a:r>
          </a:p>
          <a:p>
            <a:r>
              <a:rPr lang="en-US" sz="1400" b="1"/>
              <a:t> Benchmarks barriers, 2025, </a:t>
            </a:r>
            <a:r>
              <a:rPr lang="en-GB" sz="1400" b="1">
                <a:hlinkClick r:id="rId3"/>
              </a:rPr>
              <a:t> Why Educational Barriers Exist &amp; How We Can Break Them</a:t>
            </a:r>
            <a:endParaRPr lang="en-GB" sz="1400" b="1"/>
          </a:p>
          <a:p>
            <a:endParaRPr lang="en-US" sz="1400" b="1"/>
          </a:p>
          <a:p>
            <a:r>
              <a:rPr lang="en-GB" sz="1400" b="1"/>
              <a:t>Saul McLead, PhD, April 2025 </a:t>
            </a:r>
            <a:r>
              <a:rPr lang="en-GB" sz="1400" b="1">
                <a:hlinkClick r:id="rId4"/>
              </a:rPr>
              <a:t>Carl Rogers Theory &amp; Contribution to Psychology</a:t>
            </a:r>
            <a:endParaRPr lang="en-GB" sz="1400" b="1"/>
          </a:p>
          <a:p>
            <a:endParaRPr lang="en-US" sz="1400" b="1"/>
          </a:p>
          <a:p>
            <a:r>
              <a:rPr lang="en-US" sz="1400" b="1"/>
              <a:t>Setting A-Tenby church in Wales VC primary school </a:t>
            </a:r>
          </a:p>
          <a:p>
            <a:endParaRPr lang="en-US" sz="1400" b="1"/>
          </a:p>
          <a:p>
            <a:r>
              <a:rPr lang="en-US" sz="1400" b="1"/>
              <a:t>Tenby church in Wales VC primary school policies ,  Additional learning needs policy 2024 </a:t>
            </a:r>
            <a:r>
              <a:rPr lang="en-GB" sz="1400" b="1">
                <a:hlinkClick r:id="rId5"/>
              </a:rPr>
              <a:t>Tenby ALN Policy.pdf - Google Drive</a:t>
            </a:r>
            <a:r>
              <a:rPr lang="en-US" sz="1400" b="1"/>
              <a:t> </a:t>
            </a:r>
          </a:p>
          <a:p>
            <a:endParaRPr lang="en-US" sz="1400" b="1"/>
          </a:p>
          <a:p>
            <a:r>
              <a:rPr lang="en-US" sz="1400" b="1"/>
              <a:t>UNICEF for every child 2023 </a:t>
            </a:r>
            <a:r>
              <a:rPr lang="en-GB" sz="1400">
                <a:hlinkClick r:id="rId6"/>
              </a:rPr>
              <a:t>UN Convention on Rights of a Child (UNCRC) - UNICEF UK</a:t>
            </a:r>
            <a:endParaRPr lang="en-GB" sz="1400"/>
          </a:p>
          <a:p>
            <a:br>
              <a:rPr lang="en-US" sz="1400" b="1"/>
            </a:br>
            <a:r>
              <a:rPr lang="en-US" sz="1400" b="1"/>
              <a:t>slide 2 image PowerPoint insert picture (children playing)</a:t>
            </a:r>
            <a:r>
              <a:rPr lang="en-US" sz="1400" b="1">
                <a:hlinkClick r:id="rId7"/>
              </a:rPr>
              <a:t> man-nature-grass-outdoor-cloud-people-sky-girl-meadow-boy-cute-jump-asian-leisure-children-laughter-mongolia-children-playing-children-s-hooray-645308.jpg (4368×2912)</a:t>
            </a:r>
            <a:r>
              <a:rPr lang="en-US" sz="1400" b="1"/>
              <a:t>  </a:t>
            </a:r>
          </a:p>
          <a:p>
            <a:br>
              <a:rPr lang="en-US" sz="1400" b="1"/>
            </a:br>
            <a:r>
              <a:rPr lang="en-US" sz="1400" b="1"/>
              <a:t>slide 3 image PowerPoint insert picture (understanding)</a:t>
            </a:r>
            <a:r>
              <a:rPr lang="en-US" sz="1400" b="1">
                <a:hlinkClick r:id="rId8"/>
              </a:rPr>
              <a:t> Understanding-Dementia-1536x864.jpeg (1536×864)</a:t>
            </a:r>
            <a:endParaRPr lang="en-US" sz="1400" b="1"/>
          </a:p>
          <a:p>
            <a:endParaRPr lang="en-US" sz="1400" b="1"/>
          </a:p>
          <a:p>
            <a:endParaRPr lang="en-US" sz="1400" b="1"/>
          </a:p>
          <a:p>
            <a:r>
              <a:rPr lang="en-GB" sz="1400" b="1"/>
              <a:t>Slide4 image PowerPoint insert picture (policies and procedures) </a:t>
            </a:r>
            <a:r>
              <a:rPr lang="en-GB" sz="1400" b="1">
                <a:hlinkClick r:id="rId9"/>
              </a:rPr>
              <a:t>coloured-block-text-policies-procedures-260nw-2665367411.jpg (410×280)</a:t>
            </a:r>
            <a:endParaRPr lang="en-GB" sz="1400" b="1"/>
          </a:p>
          <a:p>
            <a:endParaRPr lang="en-GB" sz="1400" b="1"/>
          </a:p>
          <a:p>
            <a:r>
              <a:rPr lang="en-US" sz="1400" b="1"/>
              <a:t>slide 5 image </a:t>
            </a:r>
            <a:r>
              <a:rPr lang="en-GB" sz="1400" b="1"/>
              <a:t>Practical Psychology. (2020, March). Carl Rogers Biography - Contributions To Psychology. Retrieved from </a:t>
            </a:r>
            <a:r>
              <a:rPr lang="en-GB" sz="1400" b="1">
                <a:hlinkClick r:id="rId10"/>
              </a:rPr>
              <a:t>https://practicalpie.com/carl-rogers/</a:t>
            </a:r>
            <a:r>
              <a:rPr lang="en-GB" sz="1400" b="1"/>
              <a:t>.</a:t>
            </a:r>
          </a:p>
          <a:p>
            <a:endParaRPr lang="en-GB" sz="1400" b="1"/>
          </a:p>
          <a:p>
            <a:r>
              <a:rPr lang="en-GB" sz="1400" b="1"/>
              <a:t>Slide6 PowerPoint inset picture (education) https://tylerpaper.com/wp-content/uploads/sites/15/2025/06/b219e78ebcf23a7b4570e02bae98273f.jpg?w=1000</a:t>
            </a:r>
            <a:br>
              <a:rPr lang="en-GB" sz="1400" b="1"/>
            </a:br>
            <a:endParaRPr lang="en-GB" sz="1400" b="1"/>
          </a:p>
        </p:txBody>
      </p:sp>
    </p:spTree>
    <p:extLst>
      <p:ext uri="{BB962C8B-B14F-4D97-AF65-F5344CB8AC3E}">
        <p14:creationId xmlns:p14="http://schemas.microsoft.com/office/powerpoint/2010/main" val="67212525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TM03457496[[fn=Parallax]]</Template>
  <TotalTime>0</TotalTime>
  <Words>1227</Words>
  <Application>Microsoft Office PowerPoint</Application>
  <PresentationFormat>Widescreen</PresentationFormat>
  <Paragraphs>75</Paragraphs>
  <Slides>9</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Arial</vt:lpstr>
      <vt:lpstr>Corbel</vt:lpstr>
      <vt:lpstr>Parallax</vt:lpstr>
      <vt:lpstr>Challenges learners face in educational setting in Wales</vt:lpstr>
      <vt:lpstr>What are challenges? </vt:lpstr>
      <vt:lpstr> Understanding Challenges  </vt:lpstr>
      <vt:lpstr>Policies and procedures </vt:lpstr>
      <vt:lpstr>The person-centered approach </vt:lpstr>
      <vt:lpstr>Systemic barriers </vt:lpstr>
      <vt:lpstr>UNCRC </vt:lpstr>
      <vt:lpstr>Conclusion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charlotte hudson</dc:creator>
  <cp:lastModifiedBy>charlotte hudson</cp:lastModifiedBy>
  <cp:revision>1</cp:revision>
  <dcterms:created xsi:type="dcterms:W3CDTF">2026-01-04T21:10:44Z</dcterms:created>
  <dcterms:modified xsi:type="dcterms:W3CDTF">2026-01-05T19:35:26Z</dcterms:modified>
</cp:coreProperties>
</file>