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760" r:id="rId2"/>
    <p:sldId id="256" r:id="rId3"/>
    <p:sldId id="733" r:id="rId4"/>
    <p:sldId id="750" r:id="rId5"/>
    <p:sldId id="751" r:id="rId6"/>
    <p:sldId id="761" r:id="rId7"/>
    <p:sldId id="762" r:id="rId8"/>
    <p:sldId id="420" r:id="rId9"/>
    <p:sldId id="749" r:id="rId10"/>
    <p:sldId id="763" r:id="rId11"/>
    <p:sldId id="7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760"/>
            <p14:sldId id="256"/>
            <p14:sldId id="733"/>
            <p14:sldId id="750"/>
            <p14:sldId id="751"/>
            <p14:sldId id="761"/>
            <p14:sldId id="762"/>
            <p14:sldId id="420"/>
            <p14:sldId id="749"/>
            <p14:sldId id="763"/>
            <p14:sldId id="7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C221"/>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72" autoAdjust="0"/>
    <p:restoredTop sz="94660"/>
  </p:normalViewPr>
  <p:slideViewPr>
    <p:cSldViewPr snapToGrid="0">
      <p:cViewPr varScale="1">
        <p:scale>
          <a:sx n="101" d="100"/>
          <a:sy n="101" d="100"/>
        </p:scale>
        <p:origin x="6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D6C6A57-4A1A-4EC7-AE5A-E1C4055EB49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841633-8E97-4950-BEB9-AAF171E458A1}">
      <dgm:prSet/>
      <dgm:spPr/>
      <dgm:t>
        <a:bodyPr/>
        <a:lstStyle/>
        <a:p>
          <a:pPr>
            <a:defRPr cap="all"/>
          </a:pPr>
          <a:r>
            <a:rPr lang="en-GB"/>
            <a:t>Traditional literature review</a:t>
          </a:r>
          <a:endParaRPr lang="en-US"/>
        </a:p>
      </dgm:t>
    </dgm:pt>
    <dgm:pt modelId="{1DE8D54C-A30B-429E-A8F2-881F60FC4E1B}" type="parTrans" cxnId="{1868C1B7-6449-4B0B-BC75-DA5A8BCCCE78}">
      <dgm:prSet/>
      <dgm:spPr/>
      <dgm:t>
        <a:bodyPr/>
        <a:lstStyle/>
        <a:p>
          <a:endParaRPr lang="en-US"/>
        </a:p>
      </dgm:t>
    </dgm:pt>
    <dgm:pt modelId="{F5E96A3B-A7A5-4CDB-AD61-CF8BD1B3E367}" type="sibTrans" cxnId="{1868C1B7-6449-4B0B-BC75-DA5A8BCCCE78}">
      <dgm:prSet/>
      <dgm:spPr/>
      <dgm:t>
        <a:bodyPr/>
        <a:lstStyle/>
        <a:p>
          <a:endParaRPr lang="en-US"/>
        </a:p>
      </dgm:t>
    </dgm:pt>
    <dgm:pt modelId="{192D5494-CEF6-4DA1-B49A-C81894C09593}">
      <dgm:prSet/>
      <dgm:spPr/>
      <dgm:t>
        <a:bodyPr/>
        <a:lstStyle/>
        <a:p>
          <a:pPr>
            <a:defRPr cap="all"/>
          </a:pPr>
          <a:r>
            <a:rPr lang="en-GB"/>
            <a:t>Systematic literature review</a:t>
          </a:r>
          <a:endParaRPr lang="en-US"/>
        </a:p>
      </dgm:t>
    </dgm:pt>
    <dgm:pt modelId="{90F4A2B6-92A1-44FB-BDE0-5480A77630D8}" type="parTrans" cxnId="{342E9056-EF40-4BDE-8287-EE7E0D1F1403}">
      <dgm:prSet/>
      <dgm:spPr/>
      <dgm:t>
        <a:bodyPr/>
        <a:lstStyle/>
        <a:p>
          <a:endParaRPr lang="en-US"/>
        </a:p>
      </dgm:t>
    </dgm:pt>
    <dgm:pt modelId="{E1C05E00-ADA7-49EB-A3FD-4E5C5B059977}" type="sibTrans" cxnId="{342E9056-EF40-4BDE-8287-EE7E0D1F1403}">
      <dgm:prSet/>
      <dgm:spPr/>
      <dgm:t>
        <a:bodyPr/>
        <a:lstStyle/>
        <a:p>
          <a:endParaRPr lang="en-US"/>
        </a:p>
      </dgm:t>
    </dgm:pt>
    <dgm:pt modelId="{86C3F1AF-08CD-485F-B4C3-B31E10D689AA}" type="pres">
      <dgm:prSet presAssocID="{DD6C6A57-4A1A-4EC7-AE5A-E1C4055EB495}" presName="root" presStyleCnt="0">
        <dgm:presLayoutVars>
          <dgm:dir/>
          <dgm:resizeHandles val="exact"/>
        </dgm:presLayoutVars>
      </dgm:prSet>
      <dgm:spPr/>
    </dgm:pt>
    <dgm:pt modelId="{237070C7-2D88-4725-951A-CB5EC9C7329B}" type="pres">
      <dgm:prSet presAssocID="{16841633-8E97-4950-BEB9-AAF171E458A1}" presName="compNode" presStyleCnt="0"/>
      <dgm:spPr/>
    </dgm:pt>
    <dgm:pt modelId="{3DC6B89D-FC20-4A24-A5C2-859EC06BEC1D}" type="pres">
      <dgm:prSet presAssocID="{16841633-8E97-4950-BEB9-AAF171E458A1}" presName="iconBgRect" presStyleLbl="bgShp" presStyleIdx="0" presStyleCnt="2"/>
      <dgm:spPr>
        <a:prstGeom prst="round2DiagRect">
          <a:avLst>
            <a:gd name="adj1" fmla="val 29727"/>
            <a:gd name="adj2" fmla="val 0"/>
          </a:avLst>
        </a:prstGeom>
      </dgm:spPr>
    </dgm:pt>
    <dgm:pt modelId="{E2E1D71F-90A9-447C-A23E-C2EB9E0E7ECA}" type="pres">
      <dgm:prSet presAssocID="{16841633-8E97-4950-BEB9-AAF171E458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7D66F9C-B69F-45F8-881B-1391616BA4FF}" type="pres">
      <dgm:prSet presAssocID="{16841633-8E97-4950-BEB9-AAF171E458A1}" presName="spaceRect" presStyleCnt="0"/>
      <dgm:spPr/>
    </dgm:pt>
    <dgm:pt modelId="{06CD18D1-D672-48A9-9E62-368F32CF040F}" type="pres">
      <dgm:prSet presAssocID="{16841633-8E97-4950-BEB9-AAF171E458A1}" presName="textRect" presStyleLbl="revTx" presStyleIdx="0" presStyleCnt="2">
        <dgm:presLayoutVars>
          <dgm:chMax val="1"/>
          <dgm:chPref val="1"/>
        </dgm:presLayoutVars>
      </dgm:prSet>
      <dgm:spPr/>
    </dgm:pt>
    <dgm:pt modelId="{4773FB45-3AB5-40CB-A316-D113776D3271}" type="pres">
      <dgm:prSet presAssocID="{F5E96A3B-A7A5-4CDB-AD61-CF8BD1B3E367}" presName="sibTrans" presStyleCnt="0"/>
      <dgm:spPr/>
    </dgm:pt>
    <dgm:pt modelId="{F17F19A1-2DEE-44B3-A34B-C31602D9DD33}" type="pres">
      <dgm:prSet presAssocID="{192D5494-CEF6-4DA1-B49A-C81894C09593}" presName="compNode" presStyleCnt="0"/>
      <dgm:spPr/>
    </dgm:pt>
    <dgm:pt modelId="{550A327B-9126-4651-AED0-C5753E5CCBDA}" type="pres">
      <dgm:prSet presAssocID="{192D5494-CEF6-4DA1-B49A-C81894C09593}" presName="iconBgRect" presStyleLbl="bgShp" presStyleIdx="1" presStyleCnt="2"/>
      <dgm:spPr>
        <a:prstGeom prst="round2DiagRect">
          <a:avLst>
            <a:gd name="adj1" fmla="val 29727"/>
            <a:gd name="adj2" fmla="val 0"/>
          </a:avLst>
        </a:prstGeom>
      </dgm:spPr>
    </dgm:pt>
    <dgm:pt modelId="{20492DDD-4807-41DF-A89C-56439FF06F61}" type="pres">
      <dgm:prSet presAssocID="{192D5494-CEF6-4DA1-B49A-C81894C095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Network diagram"/>
        </a:ext>
      </dgm:extLst>
    </dgm:pt>
    <dgm:pt modelId="{C492242A-93F6-4B57-8212-0836C6625A18}" type="pres">
      <dgm:prSet presAssocID="{192D5494-CEF6-4DA1-B49A-C81894C09593}" presName="spaceRect" presStyleCnt="0"/>
      <dgm:spPr/>
    </dgm:pt>
    <dgm:pt modelId="{69029239-ECED-4F9F-9145-53C481F28B0E}" type="pres">
      <dgm:prSet presAssocID="{192D5494-CEF6-4DA1-B49A-C81894C09593}" presName="textRect" presStyleLbl="revTx" presStyleIdx="1" presStyleCnt="2">
        <dgm:presLayoutVars>
          <dgm:chMax val="1"/>
          <dgm:chPref val="1"/>
        </dgm:presLayoutVars>
      </dgm:prSet>
      <dgm:spPr/>
    </dgm:pt>
  </dgm:ptLst>
  <dgm:cxnLst>
    <dgm:cxn modelId="{3CAD7A41-B9C5-4FF2-B0DB-DD9390A6853C}" type="presOf" srcId="{DD6C6A57-4A1A-4EC7-AE5A-E1C4055EB495}" destId="{86C3F1AF-08CD-485F-B4C3-B31E10D689AA}" srcOrd="0" destOrd="0" presId="urn:microsoft.com/office/officeart/2018/5/layout/IconLeafLabelList"/>
    <dgm:cxn modelId="{342E9056-EF40-4BDE-8287-EE7E0D1F1403}" srcId="{DD6C6A57-4A1A-4EC7-AE5A-E1C4055EB495}" destId="{192D5494-CEF6-4DA1-B49A-C81894C09593}" srcOrd="1" destOrd="0" parTransId="{90F4A2B6-92A1-44FB-BDE0-5480A77630D8}" sibTransId="{E1C05E00-ADA7-49EB-A3FD-4E5C5B059977}"/>
    <dgm:cxn modelId="{E4547C77-CB26-440C-A03A-F309727BC33D}" type="presOf" srcId="{16841633-8E97-4950-BEB9-AAF171E458A1}" destId="{06CD18D1-D672-48A9-9E62-368F32CF040F}" srcOrd="0" destOrd="0" presId="urn:microsoft.com/office/officeart/2018/5/layout/IconLeafLabelList"/>
    <dgm:cxn modelId="{1868C1B7-6449-4B0B-BC75-DA5A8BCCCE78}" srcId="{DD6C6A57-4A1A-4EC7-AE5A-E1C4055EB495}" destId="{16841633-8E97-4950-BEB9-AAF171E458A1}" srcOrd="0" destOrd="0" parTransId="{1DE8D54C-A30B-429E-A8F2-881F60FC4E1B}" sibTransId="{F5E96A3B-A7A5-4CDB-AD61-CF8BD1B3E367}"/>
    <dgm:cxn modelId="{39EE5FE2-3583-44F7-A0F1-0FC531E9C8D7}" type="presOf" srcId="{192D5494-CEF6-4DA1-B49A-C81894C09593}" destId="{69029239-ECED-4F9F-9145-53C481F28B0E}" srcOrd="0" destOrd="0" presId="urn:microsoft.com/office/officeart/2018/5/layout/IconLeafLabelList"/>
    <dgm:cxn modelId="{1BBC1871-850D-4555-A9C2-445F8F96E037}" type="presParOf" srcId="{86C3F1AF-08CD-485F-B4C3-B31E10D689AA}" destId="{237070C7-2D88-4725-951A-CB5EC9C7329B}" srcOrd="0" destOrd="0" presId="urn:microsoft.com/office/officeart/2018/5/layout/IconLeafLabelList"/>
    <dgm:cxn modelId="{0F792C19-876D-4B6D-9D60-E7B9541C6002}" type="presParOf" srcId="{237070C7-2D88-4725-951A-CB5EC9C7329B}" destId="{3DC6B89D-FC20-4A24-A5C2-859EC06BEC1D}" srcOrd="0" destOrd="0" presId="urn:microsoft.com/office/officeart/2018/5/layout/IconLeafLabelList"/>
    <dgm:cxn modelId="{1AC7F96A-EA8C-448A-BFAD-A5CA3F9DFC57}" type="presParOf" srcId="{237070C7-2D88-4725-951A-CB5EC9C7329B}" destId="{E2E1D71F-90A9-447C-A23E-C2EB9E0E7ECA}" srcOrd="1" destOrd="0" presId="urn:microsoft.com/office/officeart/2018/5/layout/IconLeafLabelList"/>
    <dgm:cxn modelId="{020A5482-B58D-4C94-A7D3-973C8D79F0C5}" type="presParOf" srcId="{237070C7-2D88-4725-951A-CB5EC9C7329B}" destId="{C7D66F9C-B69F-45F8-881B-1391616BA4FF}" srcOrd="2" destOrd="0" presId="urn:microsoft.com/office/officeart/2018/5/layout/IconLeafLabelList"/>
    <dgm:cxn modelId="{DF8776EA-B24F-4349-8646-CC0E776B1C06}" type="presParOf" srcId="{237070C7-2D88-4725-951A-CB5EC9C7329B}" destId="{06CD18D1-D672-48A9-9E62-368F32CF040F}" srcOrd="3" destOrd="0" presId="urn:microsoft.com/office/officeart/2018/5/layout/IconLeafLabelList"/>
    <dgm:cxn modelId="{0C731DB8-B480-47FA-BA59-DCF4EB84FB3E}" type="presParOf" srcId="{86C3F1AF-08CD-485F-B4C3-B31E10D689AA}" destId="{4773FB45-3AB5-40CB-A316-D113776D3271}" srcOrd="1" destOrd="0" presId="urn:microsoft.com/office/officeart/2018/5/layout/IconLeafLabelList"/>
    <dgm:cxn modelId="{D74980FE-0D64-4217-857F-CE2391AE3256}" type="presParOf" srcId="{86C3F1AF-08CD-485F-B4C3-B31E10D689AA}" destId="{F17F19A1-2DEE-44B3-A34B-C31602D9DD33}" srcOrd="2" destOrd="0" presId="urn:microsoft.com/office/officeart/2018/5/layout/IconLeafLabelList"/>
    <dgm:cxn modelId="{926569DC-2809-4651-961A-ADF5BC174342}" type="presParOf" srcId="{F17F19A1-2DEE-44B3-A34B-C31602D9DD33}" destId="{550A327B-9126-4651-AED0-C5753E5CCBDA}" srcOrd="0" destOrd="0" presId="urn:microsoft.com/office/officeart/2018/5/layout/IconLeafLabelList"/>
    <dgm:cxn modelId="{EF1BFCB6-5CFF-43E8-B58F-3F69D9217190}" type="presParOf" srcId="{F17F19A1-2DEE-44B3-A34B-C31602D9DD33}" destId="{20492DDD-4807-41DF-A89C-56439FF06F61}" srcOrd="1" destOrd="0" presId="urn:microsoft.com/office/officeart/2018/5/layout/IconLeafLabelList"/>
    <dgm:cxn modelId="{45CED14A-B81C-41C4-BD05-D169CAE13DAA}" type="presParOf" srcId="{F17F19A1-2DEE-44B3-A34B-C31602D9DD33}" destId="{C492242A-93F6-4B57-8212-0836C6625A18}" srcOrd="2" destOrd="0" presId="urn:microsoft.com/office/officeart/2018/5/layout/IconLeafLabelList"/>
    <dgm:cxn modelId="{974625E0-2EE4-4BED-BABF-FA57F68E4546}" type="presParOf" srcId="{F17F19A1-2DEE-44B3-A34B-C31602D9DD33}" destId="{69029239-ECED-4F9F-9145-53C481F28B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1797CB-ABFB-4E71-8746-E9434043ED0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FB1CA6-F5B5-46E4-B008-6C76A3555843}">
      <dgm:prSet/>
      <dgm:spPr/>
      <dgm:t>
        <a:bodyPr/>
        <a:lstStyle/>
        <a:p>
          <a:r>
            <a:rPr lang="en-US"/>
            <a:t>the ‘analysis of analyses’</a:t>
          </a:r>
        </a:p>
      </dgm:t>
    </dgm:pt>
    <dgm:pt modelId="{A665D7D5-A089-42FA-AAF6-AEEAAC96249C}" type="parTrans" cxnId="{C5D05E32-9A0A-4058-A402-EA951EAA8A83}">
      <dgm:prSet/>
      <dgm:spPr/>
      <dgm:t>
        <a:bodyPr/>
        <a:lstStyle/>
        <a:p>
          <a:endParaRPr lang="en-US"/>
        </a:p>
      </dgm:t>
    </dgm:pt>
    <dgm:pt modelId="{F96EF657-1E00-4B8E-A2BC-DDDE8E10EEAB}" type="sibTrans" cxnId="{C5D05E32-9A0A-4058-A402-EA951EAA8A83}">
      <dgm:prSet/>
      <dgm:spPr/>
      <dgm:t>
        <a:bodyPr/>
        <a:lstStyle/>
        <a:p>
          <a:endParaRPr lang="en-US"/>
        </a:p>
      </dgm:t>
    </dgm:pt>
    <dgm:pt modelId="{35557337-4E2B-4019-9D18-F3D2C4F16841}">
      <dgm:prSet/>
      <dgm:spPr/>
      <dgm:t>
        <a:bodyPr/>
        <a:lstStyle/>
        <a:p>
          <a:r>
            <a:rPr lang="en-US"/>
            <a:t>involves the use of research methods to compare and evaluate different studies on related or identical issues</a:t>
          </a:r>
        </a:p>
      </dgm:t>
    </dgm:pt>
    <dgm:pt modelId="{16AFE936-ABDB-49F3-A9A7-119BF4158EDF}" type="parTrans" cxnId="{98DF5405-17D4-49F0-AD12-45D07175477A}">
      <dgm:prSet/>
      <dgm:spPr/>
      <dgm:t>
        <a:bodyPr/>
        <a:lstStyle/>
        <a:p>
          <a:endParaRPr lang="en-US"/>
        </a:p>
      </dgm:t>
    </dgm:pt>
    <dgm:pt modelId="{DDE1631E-F9D7-4907-908F-772E369B77BB}" type="sibTrans" cxnId="{98DF5405-17D4-49F0-AD12-45D07175477A}">
      <dgm:prSet/>
      <dgm:spPr/>
      <dgm:t>
        <a:bodyPr/>
        <a:lstStyle/>
        <a:p>
          <a:endParaRPr lang="en-US"/>
        </a:p>
      </dgm:t>
    </dgm:pt>
    <dgm:pt modelId="{A9EE3640-FB75-4143-89CB-AC6381EEC500}">
      <dgm:prSet/>
      <dgm:spPr/>
      <dgm:t>
        <a:bodyPr/>
        <a:lstStyle/>
        <a:p>
          <a:r>
            <a:rPr lang="en-US"/>
            <a:t>usually with the aim to arrive at overarching conclusions</a:t>
          </a:r>
        </a:p>
      </dgm:t>
    </dgm:pt>
    <dgm:pt modelId="{F56907AE-3F6C-43EF-8DB9-CEEDFC1570E2}" type="parTrans" cxnId="{E83ECBC1-223D-4B31-9739-99C994FBC804}">
      <dgm:prSet/>
      <dgm:spPr/>
      <dgm:t>
        <a:bodyPr/>
        <a:lstStyle/>
        <a:p>
          <a:endParaRPr lang="en-US"/>
        </a:p>
      </dgm:t>
    </dgm:pt>
    <dgm:pt modelId="{CEFECDD1-7F1E-4016-B2D7-3308C0FFFC19}" type="sibTrans" cxnId="{E83ECBC1-223D-4B31-9739-99C994FBC804}">
      <dgm:prSet/>
      <dgm:spPr/>
      <dgm:t>
        <a:bodyPr/>
        <a:lstStyle/>
        <a:p>
          <a:endParaRPr lang="en-US"/>
        </a:p>
      </dgm:t>
    </dgm:pt>
    <dgm:pt modelId="{E3CBC09B-1422-498D-97F3-8DFE14242ED3}" type="pres">
      <dgm:prSet presAssocID="{5D1797CB-ABFB-4E71-8746-E9434043ED09}" presName="root" presStyleCnt="0">
        <dgm:presLayoutVars>
          <dgm:dir/>
          <dgm:resizeHandles val="exact"/>
        </dgm:presLayoutVars>
      </dgm:prSet>
      <dgm:spPr/>
    </dgm:pt>
    <dgm:pt modelId="{AB1AADED-1C6E-4B30-8091-A1B4EAE9A50E}" type="pres">
      <dgm:prSet presAssocID="{93FB1CA6-F5B5-46E4-B008-6C76A3555843}" presName="compNode" presStyleCnt="0"/>
      <dgm:spPr/>
    </dgm:pt>
    <dgm:pt modelId="{96FB07B8-92A5-40BD-B45A-269EF1B83D99}" type="pres">
      <dgm:prSet presAssocID="{93FB1CA6-F5B5-46E4-B008-6C76A3555843}" presName="bgRect" presStyleLbl="bgShp" presStyleIdx="0" presStyleCnt="3"/>
      <dgm:spPr/>
    </dgm:pt>
    <dgm:pt modelId="{9D20704C-EF97-44B7-ABC8-A5BCC501C7AA}" type="pres">
      <dgm:prSet presAssocID="{93FB1CA6-F5B5-46E4-B008-6C76A355584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Network diagram"/>
        </a:ext>
      </dgm:extLst>
    </dgm:pt>
    <dgm:pt modelId="{E071F596-2F31-464A-A8B4-FEC2B7B7F41F}" type="pres">
      <dgm:prSet presAssocID="{93FB1CA6-F5B5-46E4-B008-6C76A3555843}" presName="spaceRect" presStyleCnt="0"/>
      <dgm:spPr/>
    </dgm:pt>
    <dgm:pt modelId="{F36B4823-00F5-4FB0-9039-C4AF5DAFEAB5}" type="pres">
      <dgm:prSet presAssocID="{93FB1CA6-F5B5-46E4-B008-6C76A3555843}" presName="parTx" presStyleLbl="revTx" presStyleIdx="0" presStyleCnt="3">
        <dgm:presLayoutVars>
          <dgm:chMax val="0"/>
          <dgm:chPref val="0"/>
        </dgm:presLayoutVars>
      </dgm:prSet>
      <dgm:spPr/>
    </dgm:pt>
    <dgm:pt modelId="{7E3F7D2F-697D-43C9-B79B-9DDD8F4E290C}" type="pres">
      <dgm:prSet presAssocID="{F96EF657-1E00-4B8E-A2BC-DDDE8E10EEAB}" presName="sibTrans" presStyleCnt="0"/>
      <dgm:spPr/>
    </dgm:pt>
    <dgm:pt modelId="{13C25C0D-2FFC-4CB0-87E4-6E41A198FD8F}" type="pres">
      <dgm:prSet presAssocID="{35557337-4E2B-4019-9D18-F3D2C4F16841}" presName="compNode" presStyleCnt="0"/>
      <dgm:spPr/>
    </dgm:pt>
    <dgm:pt modelId="{DC1C454B-DA0F-4442-98DD-F8BBBBCA7C56}" type="pres">
      <dgm:prSet presAssocID="{35557337-4E2B-4019-9D18-F3D2C4F16841}" presName="bgRect" presStyleLbl="bgShp" presStyleIdx="1" presStyleCnt="3"/>
      <dgm:spPr/>
    </dgm:pt>
    <dgm:pt modelId="{28254DAD-463C-4092-899C-6ED32411D1DB}" type="pres">
      <dgm:prSet presAssocID="{35557337-4E2B-4019-9D18-F3D2C4F168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lipboard Mixed"/>
        </a:ext>
      </dgm:extLst>
    </dgm:pt>
    <dgm:pt modelId="{3F982261-1C41-4CD3-8D6A-3AE24449A63B}" type="pres">
      <dgm:prSet presAssocID="{35557337-4E2B-4019-9D18-F3D2C4F16841}" presName="spaceRect" presStyleCnt="0"/>
      <dgm:spPr/>
    </dgm:pt>
    <dgm:pt modelId="{F088E0BC-1688-4E7B-9CDF-66020A1CF14F}" type="pres">
      <dgm:prSet presAssocID="{35557337-4E2B-4019-9D18-F3D2C4F16841}" presName="parTx" presStyleLbl="revTx" presStyleIdx="1" presStyleCnt="3">
        <dgm:presLayoutVars>
          <dgm:chMax val="0"/>
          <dgm:chPref val="0"/>
        </dgm:presLayoutVars>
      </dgm:prSet>
      <dgm:spPr/>
    </dgm:pt>
    <dgm:pt modelId="{1E3C2526-4C3D-4546-B638-93E9CBD9EB92}" type="pres">
      <dgm:prSet presAssocID="{DDE1631E-F9D7-4907-908F-772E369B77BB}" presName="sibTrans" presStyleCnt="0"/>
      <dgm:spPr/>
    </dgm:pt>
    <dgm:pt modelId="{B8BE035B-AB28-4E3A-9A38-2E93C6C2A3DC}" type="pres">
      <dgm:prSet presAssocID="{A9EE3640-FB75-4143-89CB-AC6381EEC500}" presName="compNode" presStyleCnt="0"/>
      <dgm:spPr/>
    </dgm:pt>
    <dgm:pt modelId="{78010563-EA3D-49E5-AA27-2228F1A2B38F}" type="pres">
      <dgm:prSet presAssocID="{A9EE3640-FB75-4143-89CB-AC6381EEC500}" presName="bgRect" presStyleLbl="bgShp" presStyleIdx="2" presStyleCnt="3"/>
      <dgm:spPr/>
    </dgm:pt>
    <dgm:pt modelId="{7999DEDC-5E98-4D96-B4E5-D01D9C1B2373}" type="pres">
      <dgm:prSet presAssocID="{A9EE3640-FB75-4143-89CB-AC6381EEC5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C1CFC6C4-5165-4834-BB7F-7EC184C46C91}" type="pres">
      <dgm:prSet presAssocID="{A9EE3640-FB75-4143-89CB-AC6381EEC500}" presName="spaceRect" presStyleCnt="0"/>
      <dgm:spPr/>
    </dgm:pt>
    <dgm:pt modelId="{597B8979-81BE-4A17-8783-456BB047E6DC}" type="pres">
      <dgm:prSet presAssocID="{A9EE3640-FB75-4143-89CB-AC6381EEC500}" presName="parTx" presStyleLbl="revTx" presStyleIdx="2" presStyleCnt="3">
        <dgm:presLayoutVars>
          <dgm:chMax val="0"/>
          <dgm:chPref val="0"/>
        </dgm:presLayoutVars>
      </dgm:prSet>
      <dgm:spPr/>
    </dgm:pt>
  </dgm:ptLst>
  <dgm:cxnLst>
    <dgm:cxn modelId="{98DF5405-17D4-49F0-AD12-45D07175477A}" srcId="{5D1797CB-ABFB-4E71-8746-E9434043ED09}" destId="{35557337-4E2B-4019-9D18-F3D2C4F16841}" srcOrd="1" destOrd="0" parTransId="{16AFE936-ABDB-49F3-A9A7-119BF4158EDF}" sibTransId="{DDE1631E-F9D7-4907-908F-772E369B77BB}"/>
    <dgm:cxn modelId="{C5D05E32-9A0A-4058-A402-EA951EAA8A83}" srcId="{5D1797CB-ABFB-4E71-8746-E9434043ED09}" destId="{93FB1CA6-F5B5-46E4-B008-6C76A3555843}" srcOrd="0" destOrd="0" parTransId="{A665D7D5-A089-42FA-AAF6-AEEAAC96249C}" sibTransId="{F96EF657-1E00-4B8E-A2BC-DDDE8E10EEAB}"/>
    <dgm:cxn modelId="{A891FD3E-AC1B-4C2E-9CE1-33086408AC09}" type="presOf" srcId="{A9EE3640-FB75-4143-89CB-AC6381EEC500}" destId="{597B8979-81BE-4A17-8783-456BB047E6DC}" srcOrd="0" destOrd="0" presId="urn:microsoft.com/office/officeart/2018/2/layout/IconVerticalSolidList"/>
    <dgm:cxn modelId="{32B02D5F-8B3F-4979-9912-541DE5FA201C}" type="presOf" srcId="{5D1797CB-ABFB-4E71-8746-E9434043ED09}" destId="{E3CBC09B-1422-498D-97F3-8DFE14242ED3}" srcOrd="0" destOrd="0" presId="urn:microsoft.com/office/officeart/2018/2/layout/IconVerticalSolidList"/>
    <dgm:cxn modelId="{1420854E-1807-4098-88C8-86684CC12E6E}" type="presOf" srcId="{35557337-4E2B-4019-9D18-F3D2C4F16841}" destId="{F088E0BC-1688-4E7B-9CDF-66020A1CF14F}" srcOrd="0" destOrd="0" presId="urn:microsoft.com/office/officeart/2018/2/layout/IconVerticalSolidList"/>
    <dgm:cxn modelId="{E83ECBC1-223D-4B31-9739-99C994FBC804}" srcId="{5D1797CB-ABFB-4E71-8746-E9434043ED09}" destId="{A9EE3640-FB75-4143-89CB-AC6381EEC500}" srcOrd="2" destOrd="0" parTransId="{F56907AE-3F6C-43EF-8DB9-CEEDFC1570E2}" sibTransId="{CEFECDD1-7F1E-4016-B2D7-3308C0FFFC19}"/>
    <dgm:cxn modelId="{5F4065F4-FA77-42A1-9F63-271116C65E8A}" type="presOf" srcId="{93FB1CA6-F5B5-46E4-B008-6C76A3555843}" destId="{F36B4823-00F5-4FB0-9039-C4AF5DAFEAB5}" srcOrd="0" destOrd="0" presId="urn:microsoft.com/office/officeart/2018/2/layout/IconVerticalSolidList"/>
    <dgm:cxn modelId="{56C35278-76D6-400E-9427-615F9ED23312}" type="presParOf" srcId="{E3CBC09B-1422-498D-97F3-8DFE14242ED3}" destId="{AB1AADED-1C6E-4B30-8091-A1B4EAE9A50E}" srcOrd="0" destOrd="0" presId="urn:microsoft.com/office/officeart/2018/2/layout/IconVerticalSolidList"/>
    <dgm:cxn modelId="{F7224E4E-6DED-484F-8507-73EEC2E8BAD7}" type="presParOf" srcId="{AB1AADED-1C6E-4B30-8091-A1B4EAE9A50E}" destId="{96FB07B8-92A5-40BD-B45A-269EF1B83D99}" srcOrd="0" destOrd="0" presId="urn:microsoft.com/office/officeart/2018/2/layout/IconVerticalSolidList"/>
    <dgm:cxn modelId="{08E783CC-41A0-4E80-BC0F-84BBB8914A18}" type="presParOf" srcId="{AB1AADED-1C6E-4B30-8091-A1B4EAE9A50E}" destId="{9D20704C-EF97-44B7-ABC8-A5BCC501C7AA}" srcOrd="1" destOrd="0" presId="urn:microsoft.com/office/officeart/2018/2/layout/IconVerticalSolidList"/>
    <dgm:cxn modelId="{F4951D3F-F5C4-457A-B9EF-9660EAB8F14A}" type="presParOf" srcId="{AB1AADED-1C6E-4B30-8091-A1B4EAE9A50E}" destId="{E071F596-2F31-464A-A8B4-FEC2B7B7F41F}" srcOrd="2" destOrd="0" presId="urn:microsoft.com/office/officeart/2018/2/layout/IconVerticalSolidList"/>
    <dgm:cxn modelId="{EE2018B2-388B-4E7E-89A7-294C0A1121BB}" type="presParOf" srcId="{AB1AADED-1C6E-4B30-8091-A1B4EAE9A50E}" destId="{F36B4823-00F5-4FB0-9039-C4AF5DAFEAB5}" srcOrd="3" destOrd="0" presId="urn:microsoft.com/office/officeart/2018/2/layout/IconVerticalSolidList"/>
    <dgm:cxn modelId="{21B25627-A1DC-41F9-B60E-41C62FEE77BC}" type="presParOf" srcId="{E3CBC09B-1422-498D-97F3-8DFE14242ED3}" destId="{7E3F7D2F-697D-43C9-B79B-9DDD8F4E290C}" srcOrd="1" destOrd="0" presId="urn:microsoft.com/office/officeart/2018/2/layout/IconVerticalSolidList"/>
    <dgm:cxn modelId="{118428E9-9580-4BDC-A0D8-AA7D731A620E}" type="presParOf" srcId="{E3CBC09B-1422-498D-97F3-8DFE14242ED3}" destId="{13C25C0D-2FFC-4CB0-87E4-6E41A198FD8F}" srcOrd="2" destOrd="0" presId="urn:microsoft.com/office/officeart/2018/2/layout/IconVerticalSolidList"/>
    <dgm:cxn modelId="{EDE87AC1-2626-4C40-BD4D-3F5BACE0DA46}" type="presParOf" srcId="{13C25C0D-2FFC-4CB0-87E4-6E41A198FD8F}" destId="{DC1C454B-DA0F-4442-98DD-F8BBBBCA7C56}" srcOrd="0" destOrd="0" presId="urn:microsoft.com/office/officeart/2018/2/layout/IconVerticalSolidList"/>
    <dgm:cxn modelId="{DAB005C8-0071-46ED-B918-3263ADFD8B06}" type="presParOf" srcId="{13C25C0D-2FFC-4CB0-87E4-6E41A198FD8F}" destId="{28254DAD-463C-4092-899C-6ED32411D1DB}" srcOrd="1" destOrd="0" presId="urn:microsoft.com/office/officeart/2018/2/layout/IconVerticalSolidList"/>
    <dgm:cxn modelId="{FDB2E80D-DD4A-4316-9807-F9DDF1DC8C7B}" type="presParOf" srcId="{13C25C0D-2FFC-4CB0-87E4-6E41A198FD8F}" destId="{3F982261-1C41-4CD3-8D6A-3AE24449A63B}" srcOrd="2" destOrd="0" presId="urn:microsoft.com/office/officeart/2018/2/layout/IconVerticalSolidList"/>
    <dgm:cxn modelId="{3D850644-5531-4C92-B387-D66F3AD15585}" type="presParOf" srcId="{13C25C0D-2FFC-4CB0-87E4-6E41A198FD8F}" destId="{F088E0BC-1688-4E7B-9CDF-66020A1CF14F}" srcOrd="3" destOrd="0" presId="urn:microsoft.com/office/officeart/2018/2/layout/IconVerticalSolidList"/>
    <dgm:cxn modelId="{B29C2109-C305-4687-8989-54E364039845}" type="presParOf" srcId="{E3CBC09B-1422-498D-97F3-8DFE14242ED3}" destId="{1E3C2526-4C3D-4546-B638-93E9CBD9EB92}" srcOrd="3" destOrd="0" presId="urn:microsoft.com/office/officeart/2018/2/layout/IconVerticalSolidList"/>
    <dgm:cxn modelId="{AF97F9F5-3534-4D7B-8F21-3CBC30C47CFB}" type="presParOf" srcId="{E3CBC09B-1422-498D-97F3-8DFE14242ED3}" destId="{B8BE035B-AB28-4E3A-9A38-2E93C6C2A3DC}" srcOrd="4" destOrd="0" presId="urn:microsoft.com/office/officeart/2018/2/layout/IconVerticalSolidList"/>
    <dgm:cxn modelId="{07E0839B-76E9-46F7-8E27-D113FE468823}" type="presParOf" srcId="{B8BE035B-AB28-4E3A-9A38-2E93C6C2A3DC}" destId="{78010563-EA3D-49E5-AA27-2228F1A2B38F}" srcOrd="0" destOrd="0" presId="urn:microsoft.com/office/officeart/2018/2/layout/IconVerticalSolidList"/>
    <dgm:cxn modelId="{70197559-67A4-4A84-8BA1-784B610C5EFC}" type="presParOf" srcId="{B8BE035B-AB28-4E3A-9A38-2E93C6C2A3DC}" destId="{7999DEDC-5E98-4D96-B4E5-D01D9C1B2373}" srcOrd="1" destOrd="0" presId="urn:microsoft.com/office/officeart/2018/2/layout/IconVerticalSolidList"/>
    <dgm:cxn modelId="{BABB113F-37CF-4E63-B577-037A0C0B0415}" type="presParOf" srcId="{B8BE035B-AB28-4E3A-9A38-2E93C6C2A3DC}" destId="{C1CFC6C4-5165-4834-BB7F-7EC184C46C91}" srcOrd="2" destOrd="0" presId="urn:microsoft.com/office/officeart/2018/2/layout/IconVerticalSolidList"/>
    <dgm:cxn modelId="{B5C216A3-68B6-415C-8BFE-4260E0C31434}" type="presParOf" srcId="{B8BE035B-AB28-4E3A-9A38-2E93C6C2A3DC}" destId="{597B8979-81BE-4A17-8783-456BB047E6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B89D-FC20-4A24-A5C2-859EC06BEC1D}">
      <dsp:nvSpPr>
        <dsp:cNvPr id="0" name=""/>
        <dsp:cNvSpPr/>
      </dsp:nvSpPr>
      <dsp:spPr>
        <a:xfrm>
          <a:off x="2470034" y="1373"/>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D71F-90A9-447C-A23E-C2EB9E0E7ECA}">
      <dsp:nvSpPr>
        <dsp:cNvPr id="0" name=""/>
        <dsp:cNvSpPr/>
      </dsp:nvSpPr>
      <dsp:spPr>
        <a:xfrm>
          <a:off x="2857596" y="388936"/>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CD18D1-D672-48A9-9E62-368F32CF040F}">
      <dsp:nvSpPr>
        <dsp:cNvPr id="0" name=""/>
        <dsp:cNvSpPr/>
      </dsp:nvSpPr>
      <dsp:spPr>
        <a:xfrm>
          <a:off x="1888690"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Traditional literature review</a:t>
          </a:r>
          <a:endParaRPr lang="en-US" sz="2500" kern="1200"/>
        </a:p>
      </dsp:txBody>
      <dsp:txXfrm>
        <a:off x="1888690" y="2386374"/>
        <a:ext cx="2981250" cy="720000"/>
      </dsp:txXfrm>
    </dsp:sp>
    <dsp:sp modelId="{550A327B-9126-4651-AED0-C5753E5CCBDA}">
      <dsp:nvSpPr>
        <dsp:cNvPr id="0" name=""/>
        <dsp:cNvSpPr/>
      </dsp:nvSpPr>
      <dsp:spPr>
        <a:xfrm>
          <a:off x="5973003" y="1373"/>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2DDD-4807-41DF-A89C-56439FF06F61}">
      <dsp:nvSpPr>
        <dsp:cNvPr id="0" name=""/>
        <dsp:cNvSpPr/>
      </dsp:nvSpPr>
      <dsp:spPr>
        <a:xfrm>
          <a:off x="6360565" y="388936"/>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029239-ECED-4F9F-9145-53C481F28B0E}">
      <dsp:nvSpPr>
        <dsp:cNvPr id="0" name=""/>
        <dsp:cNvSpPr/>
      </dsp:nvSpPr>
      <dsp:spPr>
        <a:xfrm>
          <a:off x="5391659"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Systematic literature review</a:t>
          </a:r>
          <a:endParaRPr lang="en-US" sz="2500" kern="1200"/>
        </a:p>
      </dsp:txBody>
      <dsp:txXfrm>
        <a:off x="5391659" y="2386374"/>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B07B8-92A5-40BD-B45A-269EF1B83D99}">
      <dsp:nvSpPr>
        <dsp:cNvPr id="0" name=""/>
        <dsp:cNvSpPr/>
      </dsp:nvSpPr>
      <dsp:spPr>
        <a:xfrm>
          <a:off x="0" y="601"/>
          <a:ext cx="5607050" cy="14075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20704C-EF97-44B7-ABC8-A5BCC501C7AA}">
      <dsp:nvSpPr>
        <dsp:cNvPr id="0" name=""/>
        <dsp:cNvSpPr/>
      </dsp:nvSpPr>
      <dsp:spPr>
        <a:xfrm>
          <a:off x="425781" y="317298"/>
          <a:ext cx="774148" cy="7741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6B4823-00F5-4FB0-9039-C4AF5DAFEAB5}">
      <dsp:nvSpPr>
        <dsp:cNvPr id="0" name=""/>
        <dsp:cNvSpPr/>
      </dsp:nvSpPr>
      <dsp:spPr>
        <a:xfrm>
          <a:off x="1625711" y="601"/>
          <a:ext cx="3981338" cy="1407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65" tIns="148965" rIns="148965" bIns="148965" numCol="1" spcCol="1270" anchor="ctr" anchorCtr="0">
          <a:noAutofit/>
        </a:bodyPr>
        <a:lstStyle/>
        <a:p>
          <a:pPr marL="0" lvl="0" indent="0" algn="l" defTabSz="889000">
            <a:lnSpc>
              <a:spcPct val="90000"/>
            </a:lnSpc>
            <a:spcBef>
              <a:spcPct val="0"/>
            </a:spcBef>
            <a:spcAft>
              <a:spcPct val="35000"/>
            </a:spcAft>
            <a:buNone/>
          </a:pPr>
          <a:r>
            <a:rPr lang="en-US" sz="2000" kern="1200"/>
            <a:t>the ‘analysis of analyses’</a:t>
          </a:r>
        </a:p>
      </dsp:txBody>
      <dsp:txXfrm>
        <a:off x="1625711" y="601"/>
        <a:ext cx="3981338" cy="1407541"/>
      </dsp:txXfrm>
    </dsp:sp>
    <dsp:sp modelId="{DC1C454B-DA0F-4442-98DD-F8BBBBCA7C56}">
      <dsp:nvSpPr>
        <dsp:cNvPr id="0" name=""/>
        <dsp:cNvSpPr/>
      </dsp:nvSpPr>
      <dsp:spPr>
        <a:xfrm>
          <a:off x="0" y="1760029"/>
          <a:ext cx="5607050" cy="14075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54DAD-463C-4092-899C-6ED32411D1DB}">
      <dsp:nvSpPr>
        <dsp:cNvPr id="0" name=""/>
        <dsp:cNvSpPr/>
      </dsp:nvSpPr>
      <dsp:spPr>
        <a:xfrm>
          <a:off x="425781" y="2076725"/>
          <a:ext cx="774148" cy="7741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88E0BC-1688-4E7B-9CDF-66020A1CF14F}">
      <dsp:nvSpPr>
        <dsp:cNvPr id="0" name=""/>
        <dsp:cNvSpPr/>
      </dsp:nvSpPr>
      <dsp:spPr>
        <a:xfrm>
          <a:off x="1625711" y="1760029"/>
          <a:ext cx="3981338" cy="1407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65" tIns="148965" rIns="148965" bIns="148965" numCol="1" spcCol="1270" anchor="ctr" anchorCtr="0">
          <a:noAutofit/>
        </a:bodyPr>
        <a:lstStyle/>
        <a:p>
          <a:pPr marL="0" lvl="0" indent="0" algn="l" defTabSz="889000">
            <a:lnSpc>
              <a:spcPct val="90000"/>
            </a:lnSpc>
            <a:spcBef>
              <a:spcPct val="0"/>
            </a:spcBef>
            <a:spcAft>
              <a:spcPct val="35000"/>
            </a:spcAft>
            <a:buNone/>
          </a:pPr>
          <a:r>
            <a:rPr lang="en-US" sz="2000" kern="1200"/>
            <a:t>involves the use of research methods to compare and evaluate different studies on related or identical issues</a:t>
          </a:r>
        </a:p>
      </dsp:txBody>
      <dsp:txXfrm>
        <a:off x="1625711" y="1760029"/>
        <a:ext cx="3981338" cy="1407541"/>
      </dsp:txXfrm>
    </dsp:sp>
    <dsp:sp modelId="{78010563-EA3D-49E5-AA27-2228F1A2B38F}">
      <dsp:nvSpPr>
        <dsp:cNvPr id="0" name=""/>
        <dsp:cNvSpPr/>
      </dsp:nvSpPr>
      <dsp:spPr>
        <a:xfrm>
          <a:off x="0" y="3519456"/>
          <a:ext cx="5607050" cy="14075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9DEDC-5E98-4D96-B4E5-D01D9C1B2373}">
      <dsp:nvSpPr>
        <dsp:cNvPr id="0" name=""/>
        <dsp:cNvSpPr/>
      </dsp:nvSpPr>
      <dsp:spPr>
        <a:xfrm>
          <a:off x="425781" y="3836153"/>
          <a:ext cx="774148" cy="7741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7B8979-81BE-4A17-8783-456BB047E6DC}">
      <dsp:nvSpPr>
        <dsp:cNvPr id="0" name=""/>
        <dsp:cNvSpPr/>
      </dsp:nvSpPr>
      <dsp:spPr>
        <a:xfrm>
          <a:off x="1625711" y="3519456"/>
          <a:ext cx="3981338" cy="1407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65" tIns="148965" rIns="148965" bIns="148965" numCol="1" spcCol="1270" anchor="ctr" anchorCtr="0">
          <a:noAutofit/>
        </a:bodyPr>
        <a:lstStyle/>
        <a:p>
          <a:pPr marL="0" lvl="0" indent="0" algn="l" defTabSz="889000">
            <a:lnSpc>
              <a:spcPct val="90000"/>
            </a:lnSpc>
            <a:spcBef>
              <a:spcPct val="0"/>
            </a:spcBef>
            <a:spcAft>
              <a:spcPct val="35000"/>
            </a:spcAft>
            <a:buNone/>
          </a:pPr>
          <a:r>
            <a:rPr lang="en-US" sz="2000" kern="1200"/>
            <a:t>usually with the aim to arrive at overarching conclusions</a:t>
          </a:r>
        </a:p>
      </dsp:txBody>
      <dsp:txXfrm>
        <a:off x="1625711" y="3519456"/>
        <a:ext cx="3981338" cy="140754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11/02/2023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11/02/2023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11/02/2023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E4D2DD3D-E223-4B97-8851-218B404F9848}"/>
              </a:ext>
            </a:extLst>
          </p:cNvPr>
          <p:cNvPicPr/>
          <p:nvPr/>
        </p:nvPicPr>
        <p:blipFill rotWithShape="1">
          <a:blip r:embed="rId2" cstate="print">
            <a:extLst>
              <a:ext uri="{28A0092B-C50C-407E-A947-70E740481C1C}">
                <a14:useLocalDpi xmlns:a14="http://schemas.microsoft.com/office/drawing/2010/main" val="0"/>
              </a:ext>
            </a:extLst>
          </a:blip>
          <a:srcRect t="259"/>
          <a:stretch/>
        </p:blipFill>
        <p:spPr bwMode="auto">
          <a:xfrm>
            <a:off x="1695424" y="1439884"/>
            <a:ext cx="3181375" cy="4422436"/>
          </a:xfrm>
          <a:prstGeom prst="rect">
            <a:avLst/>
          </a:prstGeom>
          <a:ln>
            <a:noFill/>
          </a:ln>
          <a:extLst>
            <a:ext uri="{53640926-AAD7-44D8-BBD7-CCE9431645EC}">
              <a14:shadowObscured xmlns:a14="http://schemas.microsoft.com/office/drawing/2010/main"/>
            </a:ext>
          </a:extLst>
        </p:spPr>
      </p:pic>
      <p:sp>
        <p:nvSpPr>
          <p:cNvPr id="3" name="Content Placeholder 4">
            <a:extLst>
              <a:ext uri="{FF2B5EF4-FFF2-40B4-BE49-F238E27FC236}">
                <a16:creationId xmlns:a16="http://schemas.microsoft.com/office/drawing/2014/main" id="{E2E9DC59-EA06-425C-BCBE-3F531EBD48E6}"/>
              </a:ext>
            </a:extLst>
          </p:cNvPr>
          <p:cNvSpPr txBox="1">
            <a:spLocks/>
          </p:cNvSpPr>
          <p:nvPr/>
        </p:nvSpPr>
        <p:spPr>
          <a:xfrm>
            <a:off x="5310329" y="1439884"/>
            <a:ext cx="5002071" cy="442243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spcAft>
                <a:spcPts val="600"/>
              </a:spcAft>
              <a:buFont typeface="Arial" panose="020B0604020202020204" pitchFamily="34" charset="0"/>
              <a:buNone/>
            </a:pPr>
            <a:r>
              <a:rPr lang="en-GB" sz="4400" b="1" dirty="0">
                <a:solidFill>
                  <a:schemeClr val="bg1">
                    <a:lumMod val="50000"/>
                  </a:schemeClr>
                </a:solidFill>
              </a:rPr>
              <a:t>Management and Business Research</a:t>
            </a:r>
          </a:p>
          <a:p>
            <a:pPr>
              <a:buFont typeface="Arial" panose="020B0604020202020204" pitchFamily="34" charset="0"/>
              <a:buChar char="©"/>
            </a:pPr>
            <a:r>
              <a:rPr lang="en-GB" sz="2800" dirty="0">
                <a:solidFill>
                  <a:schemeClr val="bg1">
                    <a:lumMod val="65000"/>
                  </a:schemeClr>
                </a:solidFill>
              </a:rPr>
              <a:t>Mark </a:t>
            </a:r>
            <a:r>
              <a:rPr lang="en-GB" sz="2800" dirty="0" err="1">
                <a:solidFill>
                  <a:schemeClr val="bg1">
                    <a:lumMod val="65000"/>
                  </a:schemeClr>
                </a:solidFill>
              </a:rPr>
              <a:t>Easterby</a:t>
            </a:r>
            <a:r>
              <a:rPr lang="en-GB" sz="2800" dirty="0">
                <a:solidFill>
                  <a:schemeClr val="bg1">
                    <a:lumMod val="65000"/>
                  </a:schemeClr>
                </a:solidFill>
              </a:rPr>
              <a:t>-Smith, Richard Thorpe, Lena J. Jaspersen and Danat Valizade</a:t>
            </a:r>
          </a:p>
        </p:txBody>
      </p:sp>
    </p:spTree>
    <p:extLst>
      <p:ext uri="{BB962C8B-B14F-4D97-AF65-F5344CB8AC3E}">
        <p14:creationId xmlns:p14="http://schemas.microsoft.com/office/powerpoint/2010/main" val="2187068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Types of Literature review</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04C0CA4-D2CD-4611-939F-7013E0AEC15C}"/>
              </a:ext>
            </a:extLst>
          </p:cNvPr>
          <p:cNvSpPr>
            <a:spLocks noGrp="1"/>
          </p:cNvSpPr>
          <p:nvPr>
            <p:ph type="subTitle" idx="1"/>
          </p:nvPr>
        </p:nvSpPr>
        <p:spPr>
          <a:xfrm>
            <a:off x="1269492" y="2110251"/>
            <a:ext cx="3215640" cy="2843560"/>
          </a:xfrm>
        </p:spPr>
        <p:txBody>
          <a:bodyPr anchor="ctr">
            <a:normAutofit/>
          </a:bodyPr>
          <a:lstStyle/>
          <a:p>
            <a:pPr algn="r"/>
            <a:r>
              <a:rPr lang="en-GB" dirty="0">
                <a:solidFill>
                  <a:srgbClr val="FFFFFF"/>
                </a:solidFill>
              </a:rPr>
              <a:t>MBR 7</a:t>
            </a:r>
            <a:r>
              <a:rPr lang="en-GB" baseline="30000" dirty="0">
                <a:solidFill>
                  <a:srgbClr val="FFFFFF"/>
                </a:solidFill>
              </a:rPr>
              <a:t>th</a:t>
            </a:r>
            <a:r>
              <a:rPr lang="en-GB" dirty="0">
                <a:solidFill>
                  <a:srgbClr val="FFFFFF"/>
                </a:solidFill>
              </a:rPr>
              <a:t> ed</a:t>
            </a:r>
          </a:p>
          <a:p>
            <a:pPr algn="r"/>
            <a:r>
              <a:rPr lang="en-GB" dirty="0">
                <a:solidFill>
                  <a:srgbClr val="FFFFFF"/>
                </a:solidFill>
              </a:rPr>
              <a:t>Chapter 2</a:t>
            </a:r>
          </a:p>
          <a:p>
            <a:pPr algn="r"/>
            <a:r>
              <a:rPr lang="en-GB" dirty="0">
                <a:solidFill>
                  <a:srgbClr val="FFFFFF"/>
                </a:solidFill>
              </a:rPr>
              <a:t>Module Name</a:t>
            </a:r>
          </a:p>
          <a:p>
            <a:pPr algn="r"/>
            <a:r>
              <a:rPr lang="en-GB" dirty="0">
                <a:solidFill>
                  <a:srgbClr val="FFFFFF"/>
                </a:solidFill>
              </a:rPr>
              <a:t>Presenter Name</a:t>
            </a:r>
          </a:p>
          <a:p>
            <a:pPr algn="r"/>
            <a:r>
              <a:rPr lang="en-GB" u="sng" dirty="0">
                <a:solidFill>
                  <a:srgbClr val="00B0F0"/>
                </a:solidFill>
              </a:rPr>
              <a:t>Email</a:t>
            </a:r>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2231136" y="964692"/>
            <a:ext cx="7729728" cy="1188720"/>
          </a:xfrm>
        </p:spPr>
        <p:txBody>
          <a:bodyPr>
            <a:normAutofit/>
          </a:bodyPr>
          <a:lstStyle/>
          <a:p>
            <a:r>
              <a:rPr lang="en-GB" altLang="zh-CN"/>
              <a:t>Types of Literature review</a:t>
            </a:r>
            <a:endParaRPr lang="en-GB" dirty="0"/>
          </a:p>
        </p:txBody>
      </p:sp>
      <p:graphicFrame>
        <p:nvGraphicFramePr>
          <p:cNvPr id="5" name="Content Placeholder 2">
            <a:extLst>
              <a:ext uri="{FF2B5EF4-FFF2-40B4-BE49-F238E27FC236}">
                <a16:creationId xmlns:a16="http://schemas.microsoft.com/office/drawing/2014/main" id="{D80CF963-F471-433D-9451-FC241D143A89}"/>
              </a:ext>
            </a:extLst>
          </p:cNvPr>
          <p:cNvGraphicFramePr>
            <a:graphicFrameLocks noGrp="1"/>
          </p:cNvGraphicFramePr>
          <p:nvPr>
            <p:ph idx="1"/>
            <p:extLst>
              <p:ext uri="{D42A27DB-BD31-4B8C-83A1-F6EECF244321}">
                <p14:modId xmlns:p14="http://schemas.microsoft.com/office/powerpoint/2010/main" val="278344576"/>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0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sz="2600" dirty="0">
                <a:solidFill>
                  <a:schemeClr val="bg1"/>
                </a:solidFill>
              </a:rPr>
              <a:t>Traditional literature review</a:t>
            </a:r>
          </a:p>
        </p:txBody>
      </p:sp>
      <p:sp>
        <p:nvSpPr>
          <p:cNvPr id="3" name="文本框 2">
            <a:extLst>
              <a:ext uri="{FF2B5EF4-FFF2-40B4-BE49-F238E27FC236}">
                <a16:creationId xmlns:a16="http://schemas.microsoft.com/office/drawing/2014/main" id="{855EF46C-03E2-5443-9622-8750CF898FD5}"/>
              </a:ext>
            </a:extLst>
          </p:cNvPr>
          <p:cNvSpPr txBox="1"/>
          <p:nvPr/>
        </p:nvSpPr>
        <p:spPr>
          <a:xfrm>
            <a:off x="5297763" y="1813173"/>
            <a:ext cx="5973096" cy="3970318"/>
          </a:xfrm>
          <a:prstGeom prst="rect">
            <a:avLst/>
          </a:prstGeom>
          <a:noFill/>
        </p:spPr>
        <p:txBody>
          <a:bodyPr wrap="square" rtlCol="0">
            <a:spAutoFit/>
          </a:bodyPr>
          <a:lstStyle/>
          <a:p>
            <a:pPr marL="285750" indent="-285750">
              <a:buFont typeface="Arial" panose="020B0604020202020204" pitchFamily="34" charset="0"/>
              <a:buChar char="•"/>
            </a:pPr>
            <a:r>
              <a:rPr lang="en-US" altLang="zh-CN" sz="2800" dirty="0"/>
              <a:t>summarizes a body of literature and draws conclusions about the topic in question</a:t>
            </a:r>
            <a:r>
              <a:rPr lang="zh-CN" altLang="zh-CN" sz="2800" dirty="0"/>
              <a:t> </a:t>
            </a:r>
            <a:r>
              <a:rPr lang="en-GB" altLang="zh-CN" sz="2800" dirty="0"/>
              <a:t>(</a:t>
            </a:r>
            <a:r>
              <a:rPr lang="en-US" altLang="zh-CN" sz="2800" dirty="0" err="1"/>
              <a:t>Jesson</a:t>
            </a:r>
            <a:r>
              <a:rPr lang="en-US" altLang="zh-CN" sz="2800" dirty="0"/>
              <a:t> et al., 2011</a:t>
            </a:r>
            <a:r>
              <a:rPr lang="zh-CN" altLang="zh-CN" sz="2800" dirty="0"/>
              <a:t> </a:t>
            </a:r>
            <a:r>
              <a:rPr lang="en-GB" altLang="zh-CN" sz="2800" dirty="0"/>
              <a:t>)</a:t>
            </a:r>
          </a:p>
          <a:p>
            <a:pPr marL="285750" indent="-285750">
              <a:buFont typeface="Arial" panose="020B0604020202020204" pitchFamily="34" charset="0"/>
              <a:buChar char="•"/>
            </a:pPr>
            <a:endParaRPr lang="en-GB" altLang="zh-CN" sz="2800" dirty="0"/>
          </a:p>
          <a:p>
            <a:pPr marL="285750" indent="-285750">
              <a:buFont typeface="Arial" panose="020B0604020202020204" pitchFamily="34" charset="0"/>
              <a:buChar char="•"/>
            </a:pPr>
            <a:r>
              <a:rPr lang="en-US" altLang="zh-CN" sz="2800" dirty="0"/>
              <a:t>aims to be ‘systematic, explicit, comprehensive and reproducible’ (Fink, 2005: 17)</a:t>
            </a:r>
            <a:r>
              <a:rPr lang="zh-CN" altLang="zh-CN" sz="2800" dirty="0"/>
              <a:t> </a:t>
            </a:r>
            <a:endParaRPr lang="en-GB" altLang="zh-CN" sz="2800" dirty="0"/>
          </a:p>
          <a:p>
            <a:pPr marL="285750" indent="-285750">
              <a:buFont typeface="Arial" panose="020B0604020202020204" pitchFamily="34" charset="0"/>
              <a:buChar char="•"/>
            </a:pPr>
            <a:endParaRPr lang="en-GB" altLang="zh-CN"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46507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Systematic literature review</a:t>
            </a:r>
          </a:p>
        </p:txBody>
      </p:sp>
      <p:sp>
        <p:nvSpPr>
          <p:cNvPr id="26" name="Rectangle 25">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文本框 6">
            <a:extLst>
              <a:ext uri="{FF2B5EF4-FFF2-40B4-BE49-F238E27FC236}">
                <a16:creationId xmlns:a16="http://schemas.microsoft.com/office/drawing/2014/main" id="{659A2E88-41CE-C745-9CFB-53D0199953A0}"/>
              </a:ext>
            </a:extLst>
          </p:cNvPr>
          <p:cNvSpPr txBox="1"/>
          <p:nvPr/>
        </p:nvSpPr>
        <p:spPr>
          <a:xfrm>
            <a:off x="6049182" y="802638"/>
            <a:ext cx="5408696" cy="5252722"/>
          </a:xfrm>
          <a:prstGeom prst="rect">
            <a:avLst/>
          </a:prstGeom>
        </p:spPr>
        <p:txBody>
          <a:bodyPr rtlCol="0" anchor="ctr">
            <a:normAutofit/>
          </a:bodyPr>
          <a:lstStyle/>
          <a:p>
            <a:pPr marL="342900" indent="-342900">
              <a:spcAft>
                <a:spcPts val="600"/>
              </a:spcAft>
              <a:buFont typeface="Arial" panose="020B0604020202020204" pitchFamily="34" charset="0"/>
              <a:buChar char="•"/>
            </a:pPr>
            <a:r>
              <a:rPr lang="en-US" altLang="zh-CN" sz="2800" dirty="0">
                <a:solidFill>
                  <a:schemeClr val="bg1"/>
                </a:solidFill>
              </a:rPr>
              <a:t>synthesizes research on a topic or within a field in such a way that is both transparent and reproducible</a:t>
            </a:r>
            <a:endParaRPr lang="zh-CN" altLang="zh-CN" sz="2800" dirty="0">
              <a:solidFill>
                <a:schemeClr val="bg1"/>
              </a:solidFill>
            </a:endParaRPr>
          </a:p>
          <a:p>
            <a:pPr marL="285750" indent="-285750">
              <a:spcAft>
                <a:spcPts val="600"/>
              </a:spcAft>
              <a:buFont typeface="Arial" panose="020B0604020202020204" pitchFamily="34" charset="0"/>
              <a:buChar char="•"/>
            </a:pPr>
            <a:endParaRPr lang="en-US" altLang="zh-CN" sz="2800" dirty="0">
              <a:solidFill>
                <a:schemeClr val="bg1"/>
              </a:solidFill>
            </a:endParaRPr>
          </a:p>
          <a:p>
            <a:pPr marL="285750" indent="-285750">
              <a:spcAft>
                <a:spcPts val="600"/>
              </a:spcAft>
              <a:buFont typeface="Arial" panose="020B0604020202020204" pitchFamily="34" charset="0"/>
              <a:buChar char="•"/>
            </a:pPr>
            <a:r>
              <a:rPr lang="en-US" altLang="zh-CN" sz="2800" dirty="0">
                <a:solidFill>
                  <a:schemeClr val="bg1"/>
                </a:solidFill>
              </a:rPr>
              <a:t>strives to comprehensively identify, appraise and synthesize all relevant studies on a given topic</a:t>
            </a:r>
          </a:p>
          <a:p>
            <a:pPr marL="285750" indent="-285750">
              <a:spcAft>
                <a:spcPts val="600"/>
              </a:spcAft>
              <a:buFont typeface="Arial" panose="020B0604020202020204" pitchFamily="34" charset="0"/>
              <a:buChar char="•"/>
            </a:pPr>
            <a:endParaRPr lang="en-US" altLang="zh-CN" sz="2800" dirty="0">
              <a:solidFill>
                <a:schemeClr val="bg1"/>
              </a:solidFill>
            </a:endParaRPr>
          </a:p>
          <a:p>
            <a:pPr marL="285750" indent="-285750">
              <a:spcAft>
                <a:spcPts val="600"/>
              </a:spcAft>
              <a:buFont typeface="Arial" panose="020B0604020202020204" pitchFamily="34" charset="0"/>
              <a:buChar char="•"/>
            </a:pPr>
            <a:r>
              <a:rPr lang="en-US" altLang="zh-CN" sz="2800" dirty="0">
                <a:solidFill>
                  <a:schemeClr val="bg1"/>
                </a:solidFill>
              </a:rPr>
              <a:t>considers peer-reviewed academic articles only</a:t>
            </a:r>
            <a:r>
              <a:rPr lang="zh-CN" altLang="zh-CN" sz="2800" dirty="0">
                <a:solidFill>
                  <a:schemeClr val="bg1"/>
                </a:solidFill>
              </a:rPr>
              <a:t> </a:t>
            </a:r>
            <a:endParaRPr lang="en-GB" altLang="zh-CN" sz="2800" dirty="0">
              <a:solidFill>
                <a:schemeClr val="bg1"/>
              </a:solidFill>
            </a:endParaRPr>
          </a:p>
          <a:p>
            <a:pPr marL="285750" indent="-285750">
              <a:spcAft>
                <a:spcPts val="600"/>
              </a:spcAft>
              <a:buFont typeface="Arial" panose="020B0604020202020204" pitchFamily="34" charset="0"/>
              <a:buChar char="•"/>
            </a:pPr>
            <a:endParaRPr lang="en-GB" sz="2800" dirty="0">
              <a:solidFill>
                <a:schemeClr val="bg1"/>
              </a:solidFill>
            </a:endParaRPr>
          </a:p>
        </p:txBody>
      </p:sp>
    </p:spTree>
    <p:extLst>
      <p:ext uri="{BB962C8B-B14F-4D97-AF65-F5344CB8AC3E}">
        <p14:creationId xmlns:p14="http://schemas.microsoft.com/office/powerpoint/2010/main" val="13131158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表格 6">
            <a:extLst>
              <a:ext uri="{FF2B5EF4-FFF2-40B4-BE49-F238E27FC236}">
                <a16:creationId xmlns:a16="http://schemas.microsoft.com/office/drawing/2014/main" id="{8260ECD7-2431-F142-BD28-AFCB142ADB76}"/>
              </a:ext>
            </a:extLst>
          </p:cNvPr>
          <p:cNvGraphicFramePr>
            <a:graphicFrameLocks noGrp="1"/>
          </p:cNvGraphicFramePr>
          <p:nvPr>
            <p:extLst>
              <p:ext uri="{D42A27DB-BD31-4B8C-83A1-F6EECF244321}">
                <p14:modId xmlns:p14="http://schemas.microsoft.com/office/powerpoint/2010/main" val="2863839990"/>
              </p:ext>
            </p:extLst>
          </p:nvPr>
        </p:nvGraphicFramePr>
        <p:xfrm>
          <a:off x="315687" y="206829"/>
          <a:ext cx="11241048" cy="4484763"/>
        </p:xfrm>
        <a:graphic>
          <a:graphicData uri="http://schemas.openxmlformats.org/drawingml/2006/table">
            <a:tbl>
              <a:tblPr firstRow="1" bandRow="1">
                <a:solidFill>
                  <a:srgbClr val="F2F2F2">
                    <a:alpha val="30196"/>
                  </a:srgbClr>
                </a:solidFill>
                <a:tableStyleId>{5C22544A-7EE6-4342-B048-85BDC9FD1C3A}</a:tableStyleId>
              </a:tblPr>
              <a:tblGrid>
                <a:gridCol w="5753995">
                  <a:extLst>
                    <a:ext uri="{9D8B030D-6E8A-4147-A177-3AD203B41FA5}">
                      <a16:colId xmlns:a16="http://schemas.microsoft.com/office/drawing/2014/main" val="190943651"/>
                    </a:ext>
                  </a:extLst>
                </a:gridCol>
                <a:gridCol w="5487053">
                  <a:extLst>
                    <a:ext uri="{9D8B030D-6E8A-4147-A177-3AD203B41FA5}">
                      <a16:colId xmlns:a16="http://schemas.microsoft.com/office/drawing/2014/main" val="2656604749"/>
                    </a:ext>
                  </a:extLst>
                </a:gridCol>
              </a:tblGrid>
              <a:tr h="652808">
                <a:tc>
                  <a:txBody>
                    <a:bodyPr/>
                    <a:lstStyle/>
                    <a:p>
                      <a:pPr algn="ctr">
                        <a:lnSpc>
                          <a:spcPct val="200000"/>
                        </a:lnSpc>
                        <a:spcAft>
                          <a:spcPts val="0"/>
                        </a:spcAft>
                        <a:tabLst>
                          <a:tab pos="1828800" algn="ctr"/>
                          <a:tab pos="3200400" algn="ctr"/>
                          <a:tab pos="4572000" algn="ctr"/>
                        </a:tabLst>
                      </a:pPr>
                      <a:r>
                        <a:rPr lang="en-GB" sz="2000" b="0" cap="none" spc="0" dirty="0">
                          <a:solidFill>
                            <a:schemeClr val="bg1"/>
                          </a:solidFill>
                          <a:effectLst/>
                        </a:rPr>
                        <a:t>Pros</a:t>
                      </a:r>
                      <a:endParaRPr lang="zh-CN" sz="20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9050" cap="flat" cmpd="sng" algn="ctr">
                      <a:noFill/>
                      <a:prstDash val="solid"/>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tc>
                  <a:txBody>
                    <a:bodyPr/>
                    <a:lstStyle/>
                    <a:p>
                      <a:pPr algn="ctr">
                        <a:lnSpc>
                          <a:spcPct val="200000"/>
                        </a:lnSpc>
                        <a:spcAft>
                          <a:spcPts val="0"/>
                        </a:spcAft>
                        <a:tabLst>
                          <a:tab pos="1828800" algn="ctr"/>
                          <a:tab pos="3200400" algn="ctr"/>
                          <a:tab pos="4572000" algn="ctr"/>
                        </a:tabLst>
                      </a:pPr>
                      <a:r>
                        <a:rPr lang="en-GB" sz="2000" b="0" cap="none" spc="0" dirty="0">
                          <a:solidFill>
                            <a:schemeClr val="bg1"/>
                          </a:solidFill>
                          <a:effectLst/>
                        </a:rPr>
                        <a:t>Cons</a:t>
                      </a:r>
                      <a:endParaRPr lang="zh-CN" sz="20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2700" cmpd="sng">
                      <a:noFill/>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55712702"/>
                  </a:ext>
                </a:extLst>
              </a:tr>
              <a:tr h="2704364">
                <a:tc>
                  <a:txBody>
                    <a:bodyPr/>
                    <a:lstStyle/>
                    <a:p>
                      <a:pPr marL="342900" lvl="0" indent="-342900">
                        <a:lnSpc>
                          <a:spcPct val="150000"/>
                        </a:lnSpc>
                        <a:buFont typeface="Symbol" pitchFamily="2" charset="2"/>
                        <a:buChar char=""/>
                      </a:pPr>
                      <a:r>
                        <a:rPr lang="en-GB" sz="1800" cap="none" spc="0" dirty="0">
                          <a:solidFill>
                            <a:schemeClr val="tx1"/>
                          </a:solidFill>
                          <a:effectLst/>
                        </a:rPr>
                        <a:t>Involving collections from a broad range of sources that might cross over into other disciplinary areas related to management and business</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Highlighting cross-disciplinary themes</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Increasing transparency of the review</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Increasing replicability of the review</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Being ‘systematic’ and so offering a sense of rigour</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Aiding the process of synthesis through the increased scope possible</a:t>
                      </a:r>
                      <a:endParaRPr lang="zh-CN" sz="18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p>
                      <a:pPr marL="342900" lvl="0" indent="-342900">
                        <a:lnSpc>
                          <a:spcPct val="150000"/>
                        </a:lnSpc>
                        <a:buFont typeface="Symbol" pitchFamily="2" charset="2"/>
                        <a:buChar char=""/>
                      </a:pPr>
                      <a:r>
                        <a:rPr lang="en-GB" sz="1800" cap="none" spc="0" dirty="0">
                          <a:solidFill>
                            <a:schemeClr val="tx1"/>
                          </a:solidFill>
                          <a:effectLst/>
                        </a:rPr>
                        <a:t>Limiting creativity and intuition</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Overlooking important ‘grey’ literature, e.g. reports</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Being restricted by the accessibility of sources</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Requiring keyword search strings to be identifiable</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Failing to include some older seminal texts</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Relying on databases that support ‘keyword’ search</a:t>
                      </a:r>
                      <a:endParaRPr lang="zh-CN" sz="1800" cap="none" spc="0" dirty="0">
                        <a:solidFill>
                          <a:schemeClr val="tx1"/>
                        </a:solidFill>
                        <a:effectLst/>
                      </a:endParaRPr>
                    </a:p>
                    <a:p>
                      <a:pPr marL="342900" lvl="0" indent="-342900">
                        <a:lnSpc>
                          <a:spcPct val="150000"/>
                        </a:lnSpc>
                        <a:buFont typeface="Symbol" pitchFamily="2" charset="2"/>
                        <a:buChar char=""/>
                      </a:pPr>
                      <a:r>
                        <a:rPr lang="en-GB" sz="1800" cap="none" spc="0" dirty="0">
                          <a:solidFill>
                            <a:schemeClr val="tx1"/>
                          </a:solidFill>
                          <a:effectLst/>
                        </a:rPr>
                        <a:t>Relying on the quality of the abstract (often limited to 100 words)</a:t>
                      </a:r>
                      <a:endParaRPr lang="zh-CN" sz="18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245615373"/>
                  </a:ext>
                </a:extLst>
              </a:tr>
            </a:tbl>
          </a:graphicData>
        </a:graphic>
      </p:graphicFrame>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600200" y="4378142"/>
            <a:ext cx="8991600" cy="1264762"/>
          </a:xfrm>
          <a:prstGeom prst="ellipse">
            <a:avLst/>
          </a:prstGeom>
        </p:spPr>
        <p:txBody>
          <a:bodyPr vert="horz" lIns="274320" tIns="182880" rIns="274320" bIns="182880" rtlCol="0" anchor="ctr" anchorCtr="1">
            <a:normAutofit/>
          </a:bodyPr>
          <a:lstStyle/>
          <a:p>
            <a:r>
              <a:rPr lang="en-US" altLang="zh-CN" sz="2000"/>
              <a:t>Pros and cons of systematic reviews</a:t>
            </a:r>
            <a:endParaRPr lang="en-US" sz="2000"/>
          </a:p>
        </p:txBody>
      </p:sp>
    </p:spTree>
    <p:extLst>
      <p:ext uri="{BB962C8B-B14F-4D97-AF65-F5344CB8AC3E}">
        <p14:creationId xmlns:p14="http://schemas.microsoft.com/office/powerpoint/2010/main" val="346393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ltLang="zh-CN">
                <a:solidFill>
                  <a:schemeClr val="bg1"/>
                </a:solidFill>
              </a:rPr>
              <a:t>Meta-analysis</a:t>
            </a:r>
            <a:endParaRPr lang="en-GB">
              <a:solidFill>
                <a:schemeClr val="bg1"/>
              </a:solidFill>
            </a:endParaRPr>
          </a:p>
        </p:txBody>
      </p:sp>
      <p:graphicFrame>
        <p:nvGraphicFramePr>
          <p:cNvPr id="5" name="Content Placeholder 2">
            <a:extLst>
              <a:ext uri="{FF2B5EF4-FFF2-40B4-BE49-F238E27FC236}">
                <a16:creationId xmlns:a16="http://schemas.microsoft.com/office/drawing/2014/main" id="{87E58B54-1CB6-43AB-936E-26ACC6B769C1}"/>
              </a:ext>
            </a:extLst>
          </p:cNvPr>
          <p:cNvGraphicFramePr>
            <a:graphicFrameLocks noGrp="1"/>
          </p:cNvGraphicFramePr>
          <p:nvPr>
            <p:ph idx="1"/>
            <p:extLst>
              <p:ext uri="{D42A27DB-BD31-4B8C-83A1-F6EECF244321}">
                <p14:modId xmlns:p14="http://schemas.microsoft.com/office/powerpoint/2010/main" val="2435990310"/>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4646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894832" cy="1188720"/>
          </a:xfrm>
        </p:spPr>
        <p:txBody>
          <a:bodyPr>
            <a:normAutofit/>
          </a:bodyPr>
          <a:lstStyle/>
          <a:p>
            <a:r>
              <a:rPr lang="en-GB" dirty="0"/>
              <a:t>Exercises: </a:t>
            </a:r>
            <a:br>
              <a:rPr lang="en-GB" dirty="0"/>
            </a:br>
            <a:r>
              <a:rPr lang="en-US" altLang="zh-CN" b="1" dirty="0"/>
              <a:t>Systematic reviews</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20133" y="2267575"/>
            <a:ext cx="6263909" cy="3263206"/>
          </a:xfrm>
        </p:spPr>
        <p:txBody>
          <a:bodyPr>
            <a:noAutofit/>
          </a:bodyPr>
          <a:lstStyle/>
          <a:p>
            <a:pPr lvl="1">
              <a:lnSpc>
                <a:spcPct val="90000"/>
              </a:lnSpc>
            </a:pPr>
            <a:r>
              <a:rPr lang="en-US" altLang="zh-CN" sz="2200" dirty="0"/>
              <a:t>Download the article*</a:t>
            </a:r>
            <a:r>
              <a:rPr lang="en-GB" altLang="zh-CN" sz="2200" dirty="0"/>
              <a:t>. </a:t>
            </a:r>
          </a:p>
          <a:p>
            <a:pPr lvl="1">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marL="228600" lvl="1" indent="0">
              <a:lnSpc>
                <a:spcPct val="90000"/>
              </a:lnSpc>
              <a:buNone/>
            </a:pPr>
            <a:endParaRPr lang="zh-CN" altLang="zh-CN" sz="1800" dirty="0"/>
          </a:p>
        </p:txBody>
      </p:sp>
      <p:sp>
        <p:nvSpPr>
          <p:cNvPr id="17" name="Rectangle 16">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758053" cy="1188720"/>
          </a:xfrm>
        </p:spPr>
        <p:txBody>
          <a:bodyPr>
            <a:normAutofit/>
          </a:bodyPr>
          <a:lstStyle/>
          <a:p>
            <a:r>
              <a:rPr lang="en-GB" dirty="0"/>
              <a:t>Exercises: </a:t>
            </a:r>
            <a:br>
              <a:rPr lang="en-GB" dirty="0"/>
            </a:br>
            <a:r>
              <a:rPr lang="en-US" altLang="zh-CN" b="1" dirty="0"/>
              <a:t>Systematic reviews</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4" y="2267575"/>
            <a:ext cx="6514092" cy="3263206"/>
          </a:xfrm>
        </p:spPr>
        <p:txBody>
          <a:bodyPr>
            <a:noAutofit/>
          </a:bodyPr>
          <a:lstStyle/>
          <a:p>
            <a:pPr lvl="1">
              <a:lnSpc>
                <a:spcPct val="90000"/>
              </a:lnSpc>
            </a:pPr>
            <a:r>
              <a:rPr lang="en-US" altLang="zh-CN" sz="2200" dirty="0"/>
              <a:t>Have a closer look at the coding procedure outlined in the paper. In your view, did they cover all important points? What sections are fairly generic (could be used for any systematic review) and which ones are more topic-specific?</a:t>
            </a:r>
            <a:r>
              <a:rPr lang="zh-CN" altLang="zh-CN" sz="2200" dirty="0"/>
              <a:t> </a:t>
            </a:r>
            <a:endParaRPr lang="en-GB" altLang="zh-CN" sz="2200" dirty="0"/>
          </a:p>
          <a:p>
            <a:pPr lvl="1">
              <a:lnSpc>
                <a:spcPct val="90000"/>
              </a:lnSpc>
            </a:pPr>
            <a:endParaRPr lang="en-GB" altLang="zh-CN" sz="2200" dirty="0"/>
          </a:p>
          <a:p>
            <a:pPr lvl="1">
              <a:lnSpc>
                <a:spcPct val="90000"/>
              </a:lnSpc>
            </a:pPr>
            <a:r>
              <a:rPr lang="en-US" altLang="zh-CN" sz="2200" dirty="0"/>
              <a:t>Pick one article listed in the appendix of the paper and search for it. If you cannot get access to it, try another one. Once you have downloaded one of the articles reviewed for this paper, apply the coding framework used by the authors. Prepare a brief summary to share in class.</a:t>
            </a:r>
            <a:r>
              <a:rPr lang="zh-CN" altLang="zh-CN" sz="2200" dirty="0"/>
              <a:t> </a:t>
            </a:r>
          </a:p>
        </p:txBody>
      </p:sp>
    </p:spTree>
    <p:extLst>
      <p:ext uri="{BB962C8B-B14F-4D97-AF65-F5344CB8AC3E}">
        <p14:creationId xmlns:p14="http://schemas.microsoft.com/office/powerpoint/2010/main" val="3172617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5" name="Rectangle 2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Tree>
    <p:extLst>
      <p:ext uri="{BB962C8B-B14F-4D97-AF65-F5344CB8AC3E}">
        <p14:creationId xmlns:p14="http://schemas.microsoft.com/office/powerpoint/2010/main" val="428367000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552</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Gill Sans MT</vt:lpstr>
      <vt:lpstr>Symbol</vt:lpstr>
      <vt:lpstr>Times New Roman</vt:lpstr>
      <vt:lpstr>Parcel</vt:lpstr>
      <vt:lpstr>PowerPoint Presentation</vt:lpstr>
      <vt:lpstr>Types of Literature review</vt:lpstr>
      <vt:lpstr>Types of Literature review</vt:lpstr>
      <vt:lpstr>Traditional literature review</vt:lpstr>
      <vt:lpstr>Systematic literature review</vt:lpstr>
      <vt:lpstr>Pros and cons of systematic reviews</vt:lpstr>
      <vt:lpstr>Meta-analysis</vt:lpstr>
      <vt:lpstr>Questions? </vt:lpstr>
      <vt:lpstr>Exercises:  Systematic reviews</vt:lpstr>
      <vt:lpstr>Exercises:  Systematic reviews</vt:lpstr>
      <vt:lpstr>The review process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Literature review</dc:title>
  <dc:creator>Lena Jaspersen</dc:creator>
  <cp:lastModifiedBy>Caroline Jawad</cp:lastModifiedBy>
  <cp:revision>4</cp:revision>
  <dcterms:created xsi:type="dcterms:W3CDTF">2020-10-27T13:30:17Z</dcterms:created>
  <dcterms:modified xsi:type="dcterms:W3CDTF">2023-02-11T14:36:31Z</dcterms:modified>
</cp:coreProperties>
</file>