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notesMasterIdLst>
    <p:notesMasterId r:id="rId16"/>
  </p:notesMasterIdLst>
  <p:sldIdLst>
    <p:sldId id="257" r:id="rId2"/>
    <p:sldId id="259" r:id="rId3"/>
    <p:sldId id="260" r:id="rId4"/>
    <p:sldId id="261" r:id="rId5"/>
    <p:sldId id="263" r:id="rId6"/>
    <p:sldId id="264" r:id="rId7"/>
    <p:sldId id="265" r:id="rId8"/>
    <p:sldId id="266" r:id="rId9"/>
    <p:sldId id="268" r:id="rId10"/>
    <p:sldId id="270" r:id="rId11"/>
    <p:sldId id="262" r:id="rId12"/>
    <p:sldId id="267" r:id="rId13"/>
    <p:sldId id="269"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252" autoAdjust="0"/>
  </p:normalViewPr>
  <p:slideViewPr>
    <p:cSldViewPr snapToGrid="0">
      <p:cViewPr varScale="1">
        <p:scale>
          <a:sx n="55" d="100"/>
          <a:sy n="55" d="100"/>
        </p:scale>
        <p:origin x="133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8FF4B6-FBB1-43F4-9321-D8FFC8804011}" type="datetimeFigureOut">
              <a:rPr lang="en-GB" smtClean="0"/>
              <a:t>10/12/2019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773C27-AD38-44E9-BD93-170CBAD300D0}" type="slidenum">
              <a:rPr lang="en-GB" smtClean="0"/>
              <a:t>‹#›</a:t>
            </a:fld>
            <a:endParaRPr lang="en-GB"/>
          </a:p>
        </p:txBody>
      </p:sp>
    </p:spTree>
    <p:extLst>
      <p:ext uri="{BB962C8B-B14F-4D97-AF65-F5344CB8AC3E}">
        <p14:creationId xmlns:p14="http://schemas.microsoft.com/office/powerpoint/2010/main" val="1523411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you can see, our presentation is on McDonald’s. Yes sounds like a very weird option but just hear me out. They are an fast food organisation from the USA and according to King (2019), it is considered the best fast food chain in the UK. He also states that if it is not at the top of your lists, you are “ludicrous” or even a “psychopath” – just kidding, he states that you can have all meal courses there without looking like that; it is just the norm.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HISTORY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all companies, McDonald’s has a rough start upon opening in 1940 by the McDonald’s Brothers – Dick and Mac McDonald. They opened a BBQ Drive-In Restaurant which got shut down 8 years later for 3 months for alteration then opened once again in December as a self-service drive-in company. However not much profit has been made by the company due to having to sell their hamburgers at 15 cent each which is extremely cheap.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AIMS &amp;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McDonald’s attempt to not allow their objectives to be shown to the public because they prefer that it remains disclosed and personal. But their aims are to always </a:t>
            </a:r>
            <a:r>
              <a:rPr lang="en-GB" sz="1200" dirty="0"/>
              <a:t>provide great food at an affordable price and to maintain an enjoyable and friendly environment. This shows that their aims are based on their clients, they are always thinking about how to improve for our sake. This is what makes it the best fast food chain, because they know what the customers want.</a:t>
            </a:r>
          </a:p>
        </p:txBody>
      </p:sp>
      <p:sp>
        <p:nvSpPr>
          <p:cNvPr id="4" name="Slide Number Placeholder 3"/>
          <p:cNvSpPr>
            <a:spLocks noGrp="1"/>
          </p:cNvSpPr>
          <p:nvPr>
            <p:ph type="sldNum" sz="quarter" idx="5"/>
          </p:nvPr>
        </p:nvSpPr>
        <p:spPr/>
        <p:txBody>
          <a:bodyPr/>
          <a:lstStyle/>
          <a:p>
            <a:fld id="{45773C27-AD38-44E9-BD93-170CBAD300D0}" type="slidenum">
              <a:rPr lang="en-GB" smtClean="0"/>
              <a:t>4</a:t>
            </a:fld>
            <a:endParaRPr lang="en-GB"/>
          </a:p>
        </p:txBody>
      </p:sp>
    </p:spTree>
    <p:extLst>
      <p:ext uri="{BB962C8B-B14F-4D97-AF65-F5344CB8AC3E}">
        <p14:creationId xmlns:p14="http://schemas.microsoft.com/office/powerpoint/2010/main" val="26632995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SCOPE/PURPOSES OF THE ORGANISATION </a:t>
            </a:r>
            <a:r>
              <a:rPr lang="en-GB" sz="1200" b="0" i="0" kern="1200" dirty="0">
                <a:solidFill>
                  <a:schemeClr val="tx1"/>
                </a:solidFill>
                <a:effectLst/>
                <a:latin typeface="+mn-lt"/>
                <a:ea typeface="+mn-ea"/>
                <a:cs typeface="+mn-cs"/>
              </a:rPr>
              <a:t>(Beck, 2016)</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Some people think that McDonald’s only purpose is to serve food, but they do not see the bigger picture. McDonald’s main purpose and what they strive to work for is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1) Amazing Food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Every single time, McDonald’s is attempting to add more healthy options to their menu such as fruit and veg, reducing salt, sugar and many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2) Friendly People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McDonald’s care about their employees because they are the front of house faces of their franchises. They make sure that everyone has an opportunity to train and educate themselves.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3) Great Neighbours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may be an odd one, but it shows McDonald’s compassion. Everyone knows that McDonald’s has their own charity called </a:t>
            </a:r>
            <a:r>
              <a:rPr lang="en-GB" sz="1200" b="0" i="0" kern="1200" dirty="0">
                <a:solidFill>
                  <a:schemeClr val="tx1"/>
                </a:solidFill>
                <a:effectLst/>
                <a:latin typeface="+mn-lt"/>
                <a:ea typeface="+mn-ea"/>
                <a:cs typeface="+mn-cs"/>
              </a:rPr>
              <a:t>Ronald McDonald House Charities</a:t>
            </a:r>
            <a:r>
              <a:rPr lang="en-GB" sz="1200" dirty="0"/>
              <a:t> to help families with sick children.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MISSION &amp; VISION OF THE ORGANISATION </a:t>
            </a:r>
            <a:r>
              <a:rPr lang="en-GB" sz="1200" dirty="0"/>
              <a:t>(Meyer, 2019)</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McDonald’s main mission it to make sure that they are the preferred establishment for their clients.  Customers are of most importance to McDonald’s and want to satisfy them to the best of their ability so that they feel proud to be a returning customer.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CURRENT STATUS &amp; SERVICES OF THE ORGANISATION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As stated before, McDonald’s is the best fast food company to be established because the popularity has risen off the charts. Although their total revenue dropped from 2017-2018, it is once again beginning to rise by 2.4% in 2019. They has also introduced </a:t>
            </a:r>
            <a:r>
              <a:rPr lang="en-GB" sz="1200" dirty="0" err="1"/>
              <a:t>McDelivery</a:t>
            </a:r>
            <a:r>
              <a:rPr lang="en-GB" sz="1200" dirty="0"/>
              <a:t> as a takeaway option in which they collaborated with </a:t>
            </a:r>
            <a:r>
              <a:rPr lang="en-GB" sz="1200" dirty="0" err="1"/>
              <a:t>UberEats</a:t>
            </a:r>
            <a:r>
              <a:rPr lang="en-GB" sz="1200" dirty="0"/>
              <a:t> to deliver to your home and have self checkout machines to cut queues and serve much more efficiently. </a:t>
            </a:r>
          </a:p>
        </p:txBody>
      </p:sp>
      <p:sp>
        <p:nvSpPr>
          <p:cNvPr id="4" name="Slide Number Placeholder 3"/>
          <p:cNvSpPr>
            <a:spLocks noGrp="1"/>
          </p:cNvSpPr>
          <p:nvPr>
            <p:ph type="sldNum" sz="quarter" idx="5"/>
          </p:nvPr>
        </p:nvSpPr>
        <p:spPr/>
        <p:txBody>
          <a:bodyPr/>
          <a:lstStyle/>
          <a:p>
            <a:fld id="{45773C27-AD38-44E9-BD93-170CBAD300D0}" type="slidenum">
              <a:rPr lang="en-GB" smtClean="0"/>
              <a:t>5</a:t>
            </a:fld>
            <a:endParaRPr lang="en-GB"/>
          </a:p>
        </p:txBody>
      </p:sp>
    </p:spTree>
    <p:extLst>
      <p:ext uri="{BB962C8B-B14F-4D97-AF65-F5344CB8AC3E}">
        <p14:creationId xmlns:p14="http://schemas.microsoft.com/office/powerpoint/2010/main" val="472361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noProof="0" dirty="0"/>
              <a:t>CHALLENGES BEFORE INTRODUCING NEW TECHNOLOGIES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noProof="0" dirty="0"/>
          </a:p>
          <a:p>
            <a:r>
              <a:rPr lang="en-GB" noProof="0" dirty="0"/>
              <a:t>McDonalds is one of the very first fast food chains to be established in the world and today, it is a global leader in the industry with more than 25 000 opened restaurants across the world. The structure of the company is franchise-based which means that the rights to sell the company’s products under its name can be purchased by an individual party – with the agreement of a profit percentage frequently given to the franchisor. The company is not famous for provision of healthy foods which is its biggest weakness but nonetheless the management and operation remain effective and efficient which is a huge contribution to the commercial success of McDonalds.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What is meant by constant office presence according to (Bennet, 2017) is the fact that without digital communication, a given manager or a business leader had to always be physically present in the company in order to be available for the clients. This accounted for great inflexibility for the managers at McDonalds as well as the rest of the managerial type of staff as they would be stuck in the workplace with little to no opportunity to get out attending some meetings with clients and expanding upon the strategies for the business through establishment of partnerships.</a:t>
            </a:r>
            <a:endParaRPr lang="en-GB" sz="1200" noProof="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noProof="0" dirty="0"/>
          </a:p>
          <a:p>
            <a:r>
              <a:rPr lang="en-GB" noProof="0" dirty="0"/>
              <a:t>In addition to the previously mentioned point, a business like McDonalds had three additional struggles with the lack of utilized technology. Firstly, there was a great difficulty in monitoring employee performance.</a:t>
            </a:r>
          </a:p>
          <a:p>
            <a:endParaRPr lang="en-GB" noProof="0" dirty="0"/>
          </a:p>
          <a:p>
            <a:r>
              <a:rPr lang="en-GB" noProof="0" dirty="0"/>
              <a:t>The second challenge enlisted here is the limited marketing options for the promotion and advertisement of the franchise. Advertisement before the introduction of digital marketing occurred through TV adverts and as well as that through newspapers. </a:t>
            </a:r>
          </a:p>
          <a:p>
            <a:endParaRPr lang="en-GB" noProof="0" dirty="0"/>
          </a:p>
          <a:p>
            <a:r>
              <a:rPr lang="en-GB" noProof="0" dirty="0"/>
              <a:t>Thirdly, there was a difficulty associated with the interdepartmental business communication. This refers to the communication between marketing, HR (human resources), accounting and operations.</a:t>
            </a:r>
          </a:p>
        </p:txBody>
      </p:sp>
      <p:sp>
        <p:nvSpPr>
          <p:cNvPr id="4" name="Slide Number Placeholder 3"/>
          <p:cNvSpPr>
            <a:spLocks noGrp="1"/>
          </p:cNvSpPr>
          <p:nvPr>
            <p:ph type="sldNum" sz="quarter" idx="5"/>
          </p:nvPr>
        </p:nvSpPr>
        <p:spPr/>
        <p:txBody>
          <a:bodyPr/>
          <a:lstStyle/>
          <a:p>
            <a:fld id="{45773C27-AD38-44E9-BD93-170CBAD300D0}" type="slidenum">
              <a:rPr lang="en-GB" smtClean="0"/>
              <a:t>6</a:t>
            </a:fld>
            <a:endParaRPr lang="en-GB" dirty="0"/>
          </a:p>
        </p:txBody>
      </p:sp>
    </p:spTree>
    <p:extLst>
      <p:ext uri="{BB962C8B-B14F-4D97-AF65-F5344CB8AC3E}">
        <p14:creationId xmlns:p14="http://schemas.microsoft.com/office/powerpoint/2010/main" val="4273613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DEFINITION OF POINT OF SALES: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McDonald’s has now introduced a New Form of Technology to their company called Point of Sales (POS) Systems as part of their operations. The POS Systems that McDonald’s uses is through the used of Self-Ordering Systems and this is where customers can make payments to the company to buy your products and services. McDonald’s uses Self-Checkout Machines to make their service much quicker than it was previously and are ever so improving their database for their customers to manage with this technology in a more simplistic way.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CHARACTERISTICS OF POINT OF SALES: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Some characteristics of Point of Sales Systems include:</a:t>
            </a:r>
          </a:p>
          <a:p>
            <a:pPr marL="285750" indent="-285750">
              <a:buFont typeface="Franklin Gothic Book" panose="020B0503020102020204" pitchFamily="34" charset="0"/>
              <a:buChar char="–"/>
            </a:pPr>
            <a:r>
              <a:rPr lang="en-GB" dirty="0"/>
              <a:t>Product Search Finder </a:t>
            </a:r>
          </a:p>
          <a:p>
            <a:pPr marL="285750" indent="-285750">
              <a:buFont typeface="Franklin Gothic Book" panose="020B0503020102020204" pitchFamily="34" charset="0"/>
              <a:buChar char="–"/>
            </a:pPr>
            <a:r>
              <a:rPr lang="en-GB" dirty="0"/>
              <a:t>Multiple types of payments</a:t>
            </a:r>
          </a:p>
          <a:p>
            <a:pPr marL="285750" indent="-285750">
              <a:buFont typeface="Franklin Gothic Book" panose="020B0503020102020204" pitchFamily="34" charset="0"/>
              <a:buChar char="–"/>
            </a:pPr>
            <a:r>
              <a:rPr lang="en-GB" dirty="0"/>
              <a:t>Legal Permissions and User Profiles</a:t>
            </a:r>
          </a:p>
          <a:p>
            <a:pPr marL="285750" indent="-285750">
              <a:buFont typeface="Franklin Gothic Book" panose="020B0503020102020204" pitchFamily="34" charset="0"/>
              <a:buChar char="–"/>
            </a:pPr>
            <a:r>
              <a:rPr lang="en-GB" dirty="0"/>
              <a:t>Customer Facing Display</a:t>
            </a:r>
          </a:p>
          <a:p>
            <a:pPr marL="285750" indent="-285750">
              <a:buFont typeface="Franklin Gothic Book" panose="020B0503020102020204" pitchFamily="34" charset="0"/>
              <a:buChar char="–"/>
            </a:pPr>
            <a:r>
              <a:rPr lang="en-GB" dirty="0"/>
              <a:t>Barcodes</a:t>
            </a:r>
          </a:p>
          <a:p>
            <a:pPr marL="285750" indent="-285750">
              <a:buFont typeface="Franklin Gothic Book" panose="020B0503020102020204" pitchFamily="34" charset="0"/>
              <a:buChar char="–"/>
            </a:pPr>
            <a:r>
              <a:rPr lang="en-GB" dirty="0"/>
              <a:t>Sales and Promotions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are some of the characteristics and there are much more. If POS Systems include these, it makes it easier for clients to use and order their meal. As technology is still ever so improving, more attributes would be added.</a:t>
            </a:r>
          </a:p>
        </p:txBody>
      </p:sp>
      <p:sp>
        <p:nvSpPr>
          <p:cNvPr id="4" name="Slide Number Placeholder 3"/>
          <p:cNvSpPr>
            <a:spLocks noGrp="1"/>
          </p:cNvSpPr>
          <p:nvPr>
            <p:ph type="sldNum" sz="quarter" idx="5"/>
          </p:nvPr>
        </p:nvSpPr>
        <p:spPr/>
        <p:txBody>
          <a:bodyPr/>
          <a:lstStyle/>
          <a:p>
            <a:fld id="{45773C27-AD38-44E9-BD93-170CBAD300D0}" type="slidenum">
              <a:rPr lang="en-GB" smtClean="0"/>
              <a:t>7</a:t>
            </a:fld>
            <a:endParaRPr lang="en-GB" dirty="0"/>
          </a:p>
        </p:txBody>
      </p:sp>
    </p:spTree>
    <p:extLst>
      <p:ext uri="{BB962C8B-B14F-4D97-AF65-F5344CB8AC3E}">
        <p14:creationId xmlns:p14="http://schemas.microsoft.com/office/powerpoint/2010/main" val="1546887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MODELS OF POINT OF SALES: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Here you can see a model to how a POS System works. As you can see, the POS includes features like: Receipt Printer, IC Card Reader, NFC Reader, Barcode Scanner and even a QR Code Scanner. This makes it very easier for customers to use due to even using codes from offers and promotions that McDonald’s offers. When orders are made through, they would appear on the Kitchen Display System through Ethernet so that the chefs/cooks could see what was ordered to prepare it. At the same time a Queuing System appears showing which orders have been completed and which ones they are preparing.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IMPORTANCE OF POINT OF SALES: </a:t>
            </a:r>
            <a:r>
              <a:rPr lang="en-GB" sz="1200" b="0" dirty="0"/>
              <a:t>(</a:t>
            </a:r>
            <a:r>
              <a:rPr lang="en-GB" sz="1200" b="0" dirty="0" err="1"/>
              <a:t>Mealey</a:t>
            </a:r>
            <a:r>
              <a:rPr lang="en-GB" sz="1200" b="0" dirty="0"/>
              <a:t>, 2019)</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All cash and card payments is being gathered by the employees at McDonald’s that they do not know where to store all of it, POS Systems make it easier to store and it keeps track of every single penny that is gathered and keeps it safe even from their own employees. Employee theft exists and POS Systems reduce this risk due to the fact that the money is password protected and only very few people near the top of the organisational chart.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45773C27-AD38-44E9-BD93-170CBAD300D0}" type="slidenum">
              <a:rPr lang="en-GB" smtClean="0"/>
              <a:t>8</a:t>
            </a:fld>
            <a:endParaRPr lang="en-GB" dirty="0"/>
          </a:p>
        </p:txBody>
      </p:sp>
    </p:spTree>
    <p:extLst>
      <p:ext uri="{BB962C8B-B14F-4D97-AF65-F5344CB8AC3E}">
        <p14:creationId xmlns:p14="http://schemas.microsoft.com/office/powerpoint/2010/main" val="1245434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IMPACTS OF NEW TECHNOLOGY INTRODUCED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Advantages:</a:t>
            </a:r>
          </a:p>
          <a:p>
            <a:r>
              <a:rPr lang="en-US" dirty="0"/>
              <a:t>First of all, there is now an introduction of table service by the company. This has allowed the company to adopt a more modern persona from the customers’ point of view. Table service is especially effective for the elderly group of people who cannot stand in queues and prefer to be served in a more comfortable manner. </a:t>
            </a:r>
          </a:p>
          <a:p>
            <a:endParaRPr lang="en-US" dirty="0"/>
          </a:p>
          <a:p>
            <a:r>
              <a:rPr lang="en-US" dirty="0"/>
              <a:t>Secondly, according to Thomas (2014), there is now an introduction of mobile ordering which makes the process of picking what to eat in such a busy franchise a lot less stressful and quicker – for both the employees and the customers alike.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US" dirty="0"/>
              <a:t>Thirdly, there is now an allowance over remote drive through ordering which means a greater customer scope in a given geographical area. This indicates that the customer base of McDonalds is expanding, regardless of whether some of the clients are located in more urban areas or not. This ultimately means that the generated revenue will be increased. </a:t>
            </a:r>
          </a:p>
          <a:p>
            <a:endParaRPr lang="en-US" dirty="0"/>
          </a:p>
          <a:p>
            <a:r>
              <a:rPr lang="en-US" dirty="0"/>
              <a:t>Fourthly, while there was a problem in the past with inability of managers to monitor their employees, now this is not an issue. Technology has allowed for increased digital camera systems which can be placed in more spaces where employees work.</a:t>
            </a:r>
          </a:p>
          <a:p>
            <a:endParaRPr lang="en-US" dirty="0"/>
          </a:p>
          <a:p>
            <a:r>
              <a:rPr lang="en-US" dirty="0"/>
              <a:t>Fifthly, there are now more available advertising platforms. This is a reference to the introduction of the concept of digital marketing where a larger customer base can be reached in a shorter span of time. </a:t>
            </a:r>
          </a:p>
          <a:p>
            <a:endParaRPr lang="en-US" dirty="0"/>
          </a:p>
          <a:p>
            <a:r>
              <a:rPr lang="en-US" dirty="0"/>
              <a:t>And finally, there is an easier customer interaction as the platforms for customer service have been developed, according to </a:t>
            </a:r>
            <a:r>
              <a:rPr lang="en-US" dirty="0" err="1"/>
              <a:t>Wimalaratne</a:t>
            </a:r>
            <a:r>
              <a:rPr lang="en-US" dirty="0"/>
              <a:t> (2017)</a:t>
            </a:r>
            <a:endParaRPr lang="bg-BG"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Disadvantages:</a:t>
            </a:r>
          </a:p>
          <a:p>
            <a:pPr algn="l"/>
            <a:r>
              <a:rPr lang="en-GB" dirty="0">
                <a:solidFill>
                  <a:schemeClr val="tx1">
                    <a:lumMod val="95000"/>
                    <a:lumOff val="5000"/>
                  </a:schemeClr>
                </a:solidFill>
              </a:rPr>
              <a:t>Today individuals transfer vast amounts of personal data. They should be protected from cybercrime activities. McDonald's touch screen terminals are good solutions and a balance between secure orders process and privacy.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algn="l"/>
            <a:r>
              <a:rPr lang="en-GB" dirty="0">
                <a:solidFill>
                  <a:schemeClr val="tx1">
                    <a:lumMod val="95000"/>
                    <a:lumOff val="5000"/>
                  </a:schemeClr>
                </a:solidFill>
              </a:rPr>
              <a:t>New staff skills. The staff need to be interested in New Technologies. Able to stay calm in challenging IT situations and very good communication skills at all levels.</a:t>
            </a:r>
          </a:p>
        </p:txBody>
      </p:sp>
      <p:sp>
        <p:nvSpPr>
          <p:cNvPr id="4" name="Slide Number Placeholder 3"/>
          <p:cNvSpPr>
            <a:spLocks noGrp="1"/>
          </p:cNvSpPr>
          <p:nvPr>
            <p:ph type="sldNum" sz="quarter" idx="5"/>
          </p:nvPr>
        </p:nvSpPr>
        <p:spPr/>
        <p:txBody>
          <a:bodyPr/>
          <a:lstStyle/>
          <a:p>
            <a:fld id="{45773C27-AD38-44E9-BD93-170CBAD300D0}" type="slidenum">
              <a:rPr lang="en-GB" smtClean="0"/>
              <a:t>9</a:t>
            </a:fld>
            <a:endParaRPr lang="en-GB" dirty="0"/>
          </a:p>
        </p:txBody>
      </p:sp>
    </p:spTree>
    <p:extLst>
      <p:ext uri="{BB962C8B-B14F-4D97-AF65-F5344CB8AC3E}">
        <p14:creationId xmlns:p14="http://schemas.microsoft.com/office/powerpoint/2010/main" val="1399140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lumMod val="95000"/>
                    <a:lumOff val="5000"/>
                  </a:schemeClr>
                </a:solidFill>
              </a:rPr>
              <a:t>LESSONS DRAWN FROM THE CASE STUDY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lumMod val="95000"/>
                    <a:lumOff val="5000"/>
                  </a:schemeClr>
                </a:solidFill>
              </a:rPr>
              <a:t>Differences Between Traditional Payments And Modern Point of Sales: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just having cashiers, this had caused multiple and long queues is not ideal because some of clients would have long waiting times which they would not like to do.</a:t>
            </a:r>
          </a:p>
          <a:p>
            <a:r>
              <a:rPr lang="en-GB" dirty="0"/>
              <a:t>Employee Money Theft is reduced using Modern Technology, due to the fact that to obtain the money using POS, it is Password Protected and only few managerial positions know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Service works at a quicker rate., due to no queues, less wait and happier clients.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Why Modern Technology Is Important For The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Considering that McDonald’s has over 68 Mil people who go to eat at their establishment each day, having Point of Sales Systems benefits them because they can serve them without any problem and the orders are personalised for the clients as they choose the meal themselves. So the employees would not make your order wrong.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lumMod val="95000"/>
                  <a:lumOff val="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Consequences Of Not Using Modern Technology In The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lumMod val="95000"/>
                    <a:lumOff val="5000"/>
                  </a:schemeClr>
                </a:solidFill>
              </a:rPr>
              <a:t>There are many consequences to not using Modern Technology mainly because everything depends on this sort of technology. People tend to not like waiting in lines and want their order to come quickly, therefore having to serve queues is not useful. Some of those clients may not want to come back and the company loses those customers. Even physical money can get lost in cash machines, therefore having everything sent to one encrypted account makes it useful for companies not to lose money.</a:t>
            </a:r>
          </a:p>
        </p:txBody>
      </p:sp>
      <p:sp>
        <p:nvSpPr>
          <p:cNvPr id="4" name="Slide Number Placeholder 3"/>
          <p:cNvSpPr>
            <a:spLocks noGrp="1"/>
          </p:cNvSpPr>
          <p:nvPr>
            <p:ph type="sldNum" sz="quarter" idx="5"/>
          </p:nvPr>
        </p:nvSpPr>
        <p:spPr/>
        <p:txBody>
          <a:bodyPr/>
          <a:lstStyle/>
          <a:p>
            <a:fld id="{45773C27-AD38-44E9-BD93-170CBAD300D0}" type="slidenum">
              <a:rPr lang="en-GB" smtClean="0"/>
              <a:t>10</a:t>
            </a:fld>
            <a:endParaRPr lang="en-GB" dirty="0"/>
          </a:p>
        </p:txBody>
      </p:sp>
    </p:spTree>
    <p:extLst>
      <p:ext uri="{BB962C8B-B14F-4D97-AF65-F5344CB8AC3E}">
        <p14:creationId xmlns:p14="http://schemas.microsoft.com/office/powerpoint/2010/main" val="390948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12/10/2019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12/10/2019</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12/10/2019</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12/10/2019</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12/10/2019</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12/10/2019</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12/10/2019</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12/10/2019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12/10/2019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12/10/2019</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12/10/2019</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12/10/2019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2.png"/><Relationship Id="rId4" Type="http://schemas.microsoft.com/office/2017/06/relationships/model3d" Target="../media/model3d1.glb"/></Relationships>
</file>

<file path=ppt/slides/_rels/slide2.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6.png"/><Relationship Id="rId4" Type="http://schemas.microsoft.com/office/2017/06/relationships/model3d" Target="../media/model3d1.glb"/></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7.png"/><Relationship Id="rId4" Type="http://schemas.microsoft.com/office/2017/06/relationships/model3d" Target="../media/model3d1.glb"/></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microsoft.com/office/2017/06/relationships/model3d" Target="../media/model3d1.glb"/><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microsoft.com/office/2017/06/relationships/model3d" Target="../media/model3d1.glb"/><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microsoft.com/office/2017/06/relationships/model3d" Target="../media/model3d1.glb"/><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3.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microsoft.com/office/2017/06/relationships/model3d" Target="../media/model3d1.glb"/><Relationship Id="rId5" Type="http://schemas.openxmlformats.org/officeDocument/2006/relationships/image" Target="../media/image16.jpg"/><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8.png"/><Relationship Id="rId4" Type="http://schemas.microsoft.com/office/2017/06/relationships/model3d" Target="../media/model3d1.glb"/></Relationships>
</file>

<file path=ppt/slides/_rels/slide11.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3856383" y="2073586"/>
            <a:ext cx="8004313" cy="2079247"/>
          </a:xfrm>
        </p:spPr>
        <p:txBody>
          <a:bodyPr>
            <a:normAutofit/>
          </a:bodyPr>
          <a:lstStyle/>
          <a:p>
            <a:r>
              <a:rPr lang="en-US" sz="6600" dirty="0"/>
              <a:t>Digital Skills &amp; Research Methods</a:t>
            </a: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079E3F16-3FF9-41E9-94E3-2D765780D8C6}"/>
              </a:ext>
            </a:extLst>
          </p:cNvPr>
          <p:cNvSpPr/>
          <p:nvPr/>
        </p:nvSpPr>
        <p:spPr>
          <a:xfrm>
            <a:off x="4929809" y="4294179"/>
            <a:ext cx="6109252" cy="2195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8" name="Picture 4" descr="Image result for red and yellow background&quot;">
            <a:extLst>
              <a:ext uri="{FF2B5EF4-FFF2-40B4-BE49-F238E27FC236}">
                <a16:creationId xmlns:a16="http://schemas.microsoft.com/office/drawing/2014/main" id="{57ECA896-5058-4E73-92EC-D3F47F184141}"/>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l="44887"/>
          <a:stretch/>
        </p:blipFill>
        <p:spPr bwMode="auto">
          <a:xfrm>
            <a:off x="0" y="-1"/>
            <a:ext cx="3856383"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3924781" y="4052347"/>
            <a:ext cx="3856383" cy="601605"/>
          </a:xfrm>
        </p:spPr>
        <p:txBody>
          <a:bodyPr>
            <a:normAutofit fontScale="85000" lnSpcReduction="10000"/>
          </a:bodyPr>
          <a:lstStyle/>
          <a:p>
            <a:r>
              <a:rPr lang="en-US" sz="2400" dirty="0">
                <a:solidFill>
                  <a:schemeClr val="tx1">
                    <a:lumMod val="85000"/>
                    <a:lumOff val="15000"/>
                  </a:schemeClr>
                </a:solidFill>
              </a:rPr>
              <a:t>Module Code: BMSW4003</a:t>
            </a:r>
          </a:p>
        </p:txBody>
      </p:sp>
      <p:sp>
        <p:nvSpPr>
          <p:cNvPr id="7" name="TextBox 6">
            <a:extLst>
              <a:ext uri="{FF2B5EF4-FFF2-40B4-BE49-F238E27FC236}">
                <a16:creationId xmlns:a16="http://schemas.microsoft.com/office/drawing/2014/main" id="{1C74A070-9E9A-45F4-B734-6B6F020F9513}"/>
              </a:ext>
            </a:extLst>
          </p:cNvPr>
          <p:cNvSpPr txBox="1"/>
          <p:nvPr/>
        </p:nvSpPr>
        <p:spPr>
          <a:xfrm>
            <a:off x="3941671" y="4445919"/>
            <a:ext cx="5724939" cy="369332"/>
          </a:xfrm>
          <a:prstGeom prst="rect">
            <a:avLst/>
          </a:prstGeom>
          <a:noFill/>
        </p:spPr>
        <p:txBody>
          <a:bodyPr wrap="square" rtlCol="0">
            <a:spAutoFit/>
          </a:bodyPr>
          <a:lstStyle/>
          <a:p>
            <a:r>
              <a:rPr lang="en-GB" dirty="0"/>
              <a:t>Course Tutor: </a:t>
            </a:r>
            <a:r>
              <a:rPr lang="en-GB" dirty="0" err="1"/>
              <a:t>Suneth</a:t>
            </a:r>
            <a:r>
              <a:rPr lang="en-GB" dirty="0"/>
              <a:t> Fernando</a:t>
            </a:r>
          </a:p>
        </p:txBody>
      </p:sp>
      <p:sp>
        <p:nvSpPr>
          <p:cNvPr id="9" name="Rectangle 8">
            <a:extLst>
              <a:ext uri="{FF2B5EF4-FFF2-40B4-BE49-F238E27FC236}">
                <a16:creationId xmlns:a16="http://schemas.microsoft.com/office/drawing/2014/main" id="{E1DB3D7D-34B1-43DE-9308-40D80D45E42E}"/>
              </a:ext>
            </a:extLst>
          </p:cNvPr>
          <p:cNvSpPr/>
          <p:nvPr/>
        </p:nvSpPr>
        <p:spPr>
          <a:xfrm>
            <a:off x="5852972" y="6448047"/>
            <a:ext cx="6527546" cy="369332"/>
          </a:xfrm>
          <a:prstGeom prst="rect">
            <a:avLst/>
          </a:prstGeom>
        </p:spPr>
        <p:txBody>
          <a:bodyPr wrap="square">
            <a:spAutoFit/>
          </a:bodyPr>
          <a:lstStyle/>
          <a:p>
            <a:r>
              <a:rPr lang="en-GB" dirty="0"/>
              <a:t>Course: Certificate in Higher Education: Skills for the Workplace</a:t>
            </a:r>
          </a:p>
        </p:txBody>
      </p:sp>
      <mc:AlternateContent xmlns:mc="http://schemas.openxmlformats.org/markup-compatibility/2006" xmlns:am3d="http://schemas.microsoft.com/office/drawing/2017/model3d">
        <mc:Choice Requires="am3d">
          <p:graphicFrame>
            <p:nvGraphicFramePr>
              <p:cNvPr id="4" name="3D Model 3" descr="Hamburger and Soda">
                <a:extLst>
                  <a:ext uri="{FF2B5EF4-FFF2-40B4-BE49-F238E27FC236}">
                    <a16:creationId xmlns:a16="http://schemas.microsoft.com/office/drawing/2014/main" id="{B32408BF-CBF1-45B4-9465-EB098A1D6B02}"/>
                  </a:ext>
                </a:extLst>
              </p:cNvPr>
              <p:cNvGraphicFramePr>
                <a:graphicFrameLocks noChangeAspect="1"/>
              </p:cNvGraphicFramePr>
              <p:nvPr>
                <p:extLst>
                  <p:ext uri="{D42A27DB-BD31-4B8C-83A1-F6EECF244321}">
                    <p14:modId xmlns:p14="http://schemas.microsoft.com/office/powerpoint/2010/main" val="2277647478"/>
                  </p:ext>
                </p:extLst>
              </p:nvPr>
            </p:nvGraphicFramePr>
            <p:xfrm>
              <a:off x="9494575" y="-480838"/>
              <a:ext cx="2742663" cy="2837894"/>
            </p:xfrm>
            <a:graphic>
              <a:graphicData uri="http://schemas.microsoft.com/office/drawing/2017/model3d">
                <am3d:model3d r:embed="rId4">
                  <am3d:spPr>
                    <a:xfrm>
                      <a:off x="0" y="0"/>
                      <a:ext cx="2742663" cy="2837894"/>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43581" ay="-474748" az="-6002"/>
                    <am3d:postTrans dx="0" dy="0" dz="0"/>
                  </am3d:trans>
                  <am3d:raster rName="Office3DRenderer" rVer="16.0.8326">
                    <am3d:blip r:embed="rId5"/>
                  </am3d:raster>
                  <am3d:objViewport viewportSz="439968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4" name="3D Model 3" descr="Hamburger and Soda">
                <a:extLst>
                  <a:ext uri="{FF2B5EF4-FFF2-40B4-BE49-F238E27FC236}">
                    <a16:creationId xmlns:a16="http://schemas.microsoft.com/office/drawing/2014/main" id="{B32408BF-CBF1-45B4-9465-EB098A1D6B02}"/>
                  </a:ext>
                </a:extLst>
              </p:cNvPr>
              <p:cNvPicPr>
                <a:picLocks noGrp="1" noRot="1" noChangeAspect="1" noMove="1" noResize="1" noEditPoints="1" noAdjustHandles="1" noChangeArrowheads="1" noChangeShapeType="1" noCrop="1"/>
              </p:cNvPicPr>
              <p:nvPr/>
            </p:nvPicPr>
            <p:blipFill>
              <a:blip r:embed="rId6"/>
              <a:stretch>
                <a:fillRect/>
              </a:stretch>
            </p:blipFill>
            <p:spPr>
              <a:xfrm>
                <a:off x="9494575" y="-480838"/>
                <a:ext cx="2742663" cy="2837894"/>
              </a:xfrm>
              <a:prstGeom prst="rect">
                <a:avLst/>
              </a:prstGeom>
            </p:spPr>
          </p:pic>
        </mc:Fallback>
      </mc:AlternateContent>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6" name="Group 5">
            <a:extLst>
              <a:ext uri="{FF2B5EF4-FFF2-40B4-BE49-F238E27FC236}">
                <a16:creationId xmlns:a16="http://schemas.microsoft.com/office/drawing/2014/main" id="{174F69F6-26BD-4A6A-A4E6-F8DEFCDE4A09}"/>
              </a:ext>
            </a:extLst>
          </p:cNvPr>
          <p:cNvGrpSpPr/>
          <p:nvPr/>
        </p:nvGrpSpPr>
        <p:grpSpPr>
          <a:xfrm>
            <a:off x="-4555" y="-1"/>
            <a:ext cx="12201110" cy="7316934"/>
            <a:chOff x="-4555" y="-1"/>
            <a:chExt cx="12201110" cy="7316934"/>
          </a:xfrm>
        </p:grpSpPr>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graphicFrame>
        <p:nvGraphicFramePr>
          <p:cNvPr id="9" name="Table 9">
            <a:extLst>
              <a:ext uri="{FF2B5EF4-FFF2-40B4-BE49-F238E27FC236}">
                <a16:creationId xmlns:a16="http://schemas.microsoft.com/office/drawing/2014/main" id="{D5C3A072-D8E8-4789-A325-04099EF43D74}"/>
              </a:ext>
            </a:extLst>
          </p:cNvPr>
          <p:cNvGraphicFramePr>
            <a:graphicFrameLocks noGrp="1"/>
          </p:cNvGraphicFramePr>
          <p:nvPr>
            <p:extLst>
              <p:ext uri="{D42A27DB-BD31-4B8C-83A1-F6EECF244321}">
                <p14:modId xmlns:p14="http://schemas.microsoft.com/office/powerpoint/2010/main" val="1605627246"/>
              </p:ext>
            </p:extLst>
          </p:nvPr>
        </p:nvGraphicFramePr>
        <p:xfrm>
          <a:off x="108060" y="1432609"/>
          <a:ext cx="7949744" cy="3727761"/>
        </p:xfrm>
        <a:graphic>
          <a:graphicData uri="http://schemas.openxmlformats.org/drawingml/2006/table">
            <a:tbl>
              <a:tblPr firstRow="1" bandRow="1">
                <a:tableStyleId>{2D5ABB26-0587-4C30-8999-92F81FD0307C}</a:tableStyleId>
              </a:tblPr>
              <a:tblGrid>
                <a:gridCol w="2155952">
                  <a:extLst>
                    <a:ext uri="{9D8B030D-6E8A-4147-A177-3AD203B41FA5}">
                      <a16:colId xmlns:a16="http://schemas.microsoft.com/office/drawing/2014/main" val="390594430"/>
                    </a:ext>
                  </a:extLst>
                </a:gridCol>
                <a:gridCol w="1326006">
                  <a:extLst>
                    <a:ext uri="{9D8B030D-6E8A-4147-A177-3AD203B41FA5}">
                      <a16:colId xmlns:a16="http://schemas.microsoft.com/office/drawing/2014/main" val="1072179022"/>
                    </a:ext>
                  </a:extLst>
                </a:gridCol>
                <a:gridCol w="4467786">
                  <a:extLst>
                    <a:ext uri="{9D8B030D-6E8A-4147-A177-3AD203B41FA5}">
                      <a16:colId xmlns:a16="http://schemas.microsoft.com/office/drawing/2014/main" val="1266958841"/>
                    </a:ext>
                  </a:extLst>
                </a:gridCol>
              </a:tblGrid>
              <a:tr h="451161">
                <a:tc>
                  <a:txBody>
                    <a:bodyPr/>
                    <a:lstStyle/>
                    <a:p>
                      <a:r>
                        <a:rPr lang="en-GB" sz="2000" b="1" dirty="0"/>
                        <a:t>Student Name</a:t>
                      </a:r>
                    </a:p>
                  </a:txBody>
                  <a:tcPr/>
                </a:tc>
                <a:tc>
                  <a:txBody>
                    <a:bodyPr/>
                    <a:lstStyle/>
                    <a:p>
                      <a:r>
                        <a:rPr lang="en-GB" sz="2000" b="1" dirty="0"/>
                        <a:t>Student ID</a:t>
                      </a:r>
                    </a:p>
                  </a:txBody>
                  <a:tcPr/>
                </a:tc>
                <a:tc>
                  <a:txBody>
                    <a:bodyPr/>
                    <a:lstStyle/>
                    <a:p>
                      <a:r>
                        <a:rPr lang="en-GB" sz="2000" b="1" dirty="0"/>
                        <a:t>Topic</a:t>
                      </a:r>
                    </a:p>
                  </a:txBody>
                  <a:tcPr/>
                </a:tc>
                <a:extLst>
                  <a:ext uri="{0D108BD9-81ED-4DB2-BD59-A6C34878D82A}">
                    <a16:rowId xmlns:a16="http://schemas.microsoft.com/office/drawing/2014/main" val="336462458"/>
                  </a:ext>
                </a:extLst>
              </a:tr>
              <a:tr h="471892">
                <a:tc>
                  <a:txBody>
                    <a:bodyPr/>
                    <a:lstStyle/>
                    <a:p>
                      <a:r>
                        <a:rPr lang="en-GB" sz="2000" dirty="0"/>
                        <a:t>Jefferson Jurado</a:t>
                      </a:r>
                    </a:p>
                  </a:txBody>
                  <a:tcPr/>
                </a:tc>
                <a:tc>
                  <a:txBody>
                    <a:bodyPr/>
                    <a:lstStyle/>
                    <a:p>
                      <a:r>
                        <a:rPr lang="en-GB" sz="2000" dirty="0"/>
                        <a:t>1906166</a:t>
                      </a:r>
                    </a:p>
                  </a:txBody>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t>INTRODUCTION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t>BACKGROUND OF THE ORGANISATION</a:t>
                      </a:r>
                      <a:endParaRPr lang="en-GB" sz="1800" b="0" dirty="0"/>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t>INSIGHTS OF POINT OF SALES TECHNOLOGY INTRODUCED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t>LESSONS DRAWN FROM THE CASE STUDY</a:t>
                      </a:r>
                    </a:p>
                    <a:p>
                      <a:pPr marL="285750" indent="-285750">
                        <a:spcAft>
                          <a:spcPts val="600"/>
                        </a:spcAft>
                        <a:buFont typeface="Arial" panose="020B0604020202020204" pitchFamily="34" charset="0"/>
                        <a:buChar char="•"/>
                      </a:pPr>
                      <a:r>
                        <a:rPr lang="en-GB" sz="1800" dirty="0"/>
                        <a:t> CONCLUSION</a:t>
                      </a:r>
                    </a:p>
                    <a:p>
                      <a:pPr marL="285750" indent="-285750">
                        <a:spcAft>
                          <a:spcPts val="600"/>
                        </a:spcAft>
                        <a:buFont typeface="Arial" panose="020B0604020202020204" pitchFamily="34" charset="0"/>
                        <a:buChar char="•"/>
                      </a:pPr>
                      <a:r>
                        <a:rPr lang="en-GB" sz="1800" dirty="0"/>
                        <a:t> REFERENCES &amp; Q&amp;A</a:t>
                      </a:r>
                    </a:p>
                  </a:txBody>
                  <a:tcPr/>
                </a:tc>
                <a:extLst>
                  <a:ext uri="{0D108BD9-81ED-4DB2-BD59-A6C34878D82A}">
                    <a16:rowId xmlns:a16="http://schemas.microsoft.com/office/drawing/2014/main" val="2140011639"/>
                  </a:ext>
                </a:extLst>
              </a:tr>
              <a:tr h="471892">
                <a:tc>
                  <a:txBody>
                    <a:bodyPr/>
                    <a:lstStyle/>
                    <a:p>
                      <a:r>
                        <a:rPr lang="en-GB" sz="2000" dirty="0" err="1"/>
                        <a:t>Lusine</a:t>
                      </a:r>
                      <a:r>
                        <a:rPr lang="en-GB" sz="2000" dirty="0"/>
                        <a:t> </a:t>
                      </a:r>
                      <a:r>
                        <a:rPr lang="en-GB" sz="2000" dirty="0" err="1"/>
                        <a:t>Ehia</a:t>
                      </a:r>
                      <a:r>
                        <a:rPr lang="en-GB" sz="2000" dirty="0"/>
                        <a:t> </a:t>
                      </a:r>
                      <a:r>
                        <a:rPr lang="en-GB" sz="2000" dirty="0" err="1"/>
                        <a:t>Ehian</a:t>
                      </a:r>
                      <a:endParaRPr lang="en-GB" sz="2000" dirty="0"/>
                    </a:p>
                  </a:txBody>
                  <a:tcPr/>
                </a:tc>
                <a:tc>
                  <a:txBody>
                    <a:bodyPr/>
                    <a:lstStyle/>
                    <a:p>
                      <a:r>
                        <a:rPr lang="en-GB" sz="2000" dirty="0"/>
                        <a:t>1906943</a:t>
                      </a:r>
                    </a:p>
                  </a:txBody>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t>CHALLENGES BEFORE INTRODUCING NEW TECHNOLOGIES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0" dirty="0"/>
                        <a:t>IMPACT OF MODERN TECHNOLOGY</a:t>
                      </a:r>
                      <a:endParaRPr lang="en-GB" sz="1800" b="0" dirty="0"/>
                    </a:p>
                  </a:txBody>
                  <a:tcPr/>
                </a:tc>
                <a:extLst>
                  <a:ext uri="{0D108BD9-81ED-4DB2-BD59-A6C34878D82A}">
                    <a16:rowId xmlns:a16="http://schemas.microsoft.com/office/drawing/2014/main" val="21714998"/>
                  </a:ext>
                </a:extLst>
              </a:tr>
            </a:tbl>
          </a:graphicData>
        </a:graphic>
      </p:graphicFrame>
      <p:sp>
        <p:nvSpPr>
          <p:cNvPr id="11" name="TextBox 10">
            <a:extLst>
              <a:ext uri="{FF2B5EF4-FFF2-40B4-BE49-F238E27FC236}">
                <a16:creationId xmlns:a16="http://schemas.microsoft.com/office/drawing/2014/main" id="{71ADAC5F-AB1B-4186-A897-56C62856B01C}"/>
              </a:ext>
            </a:extLst>
          </p:cNvPr>
          <p:cNvSpPr txBox="1"/>
          <p:nvPr/>
        </p:nvSpPr>
        <p:spPr>
          <a:xfrm>
            <a:off x="1413246" y="5753631"/>
            <a:ext cx="9432008" cy="923330"/>
          </a:xfrm>
          <a:prstGeom prst="rect">
            <a:avLst/>
          </a:prstGeom>
          <a:noFill/>
        </p:spPr>
        <p:txBody>
          <a:bodyPr wrap="square" rtlCol="0">
            <a:spAutoFit/>
          </a:bodyPr>
          <a:lstStyle/>
          <a:p>
            <a:pPr algn="ctr"/>
            <a:r>
              <a:rPr lang="en-GB" b="1" dirty="0">
                <a:solidFill>
                  <a:schemeClr val="bg1"/>
                </a:solidFill>
              </a:rPr>
              <a:t>Name of the Lecturer: </a:t>
            </a:r>
            <a:r>
              <a:rPr lang="en-GB" dirty="0" err="1">
                <a:solidFill>
                  <a:schemeClr val="bg1"/>
                </a:solidFill>
              </a:rPr>
              <a:t>Suneth</a:t>
            </a:r>
            <a:r>
              <a:rPr lang="en-GB" dirty="0">
                <a:solidFill>
                  <a:schemeClr val="bg1"/>
                </a:solidFill>
              </a:rPr>
              <a:t> Fernando</a:t>
            </a:r>
          </a:p>
          <a:p>
            <a:pPr algn="ctr"/>
            <a:r>
              <a:rPr lang="en-GB" b="1" dirty="0">
                <a:solidFill>
                  <a:schemeClr val="bg1"/>
                </a:solidFill>
              </a:rPr>
              <a:t>Name of the University:</a:t>
            </a:r>
            <a:r>
              <a:rPr lang="en-GB" dirty="0">
                <a:solidFill>
                  <a:schemeClr val="bg1"/>
                </a:solidFill>
              </a:rPr>
              <a:t> University of Wales – Trinity Saint David (London Campus)</a:t>
            </a:r>
          </a:p>
          <a:p>
            <a:pPr algn="ctr"/>
            <a:r>
              <a:rPr lang="en-GB" b="1" dirty="0">
                <a:solidFill>
                  <a:schemeClr val="bg1"/>
                </a:solidFill>
              </a:rPr>
              <a:t>Date of the Presentation: </a:t>
            </a:r>
            <a:r>
              <a:rPr lang="en-GB" dirty="0">
                <a:solidFill>
                  <a:schemeClr val="bg1"/>
                </a:solidFill>
              </a:rPr>
              <a:t>11</a:t>
            </a:r>
            <a:r>
              <a:rPr lang="en-GB" baseline="30000" dirty="0">
                <a:solidFill>
                  <a:schemeClr val="bg1"/>
                </a:solidFill>
              </a:rPr>
              <a:t>th</a:t>
            </a:r>
            <a:r>
              <a:rPr lang="en-GB" dirty="0">
                <a:solidFill>
                  <a:schemeClr val="bg1"/>
                </a:solidFill>
              </a:rPr>
              <a:t> December 2019</a:t>
            </a:r>
          </a:p>
        </p:txBody>
      </p:sp>
      <p:pic>
        <p:nvPicPr>
          <p:cNvPr id="12" name="Picture 2" descr="Image result for mcdonalds logo&quot;">
            <a:extLst>
              <a:ext uri="{FF2B5EF4-FFF2-40B4-BE49-F238E27FC236}">
                <a16:creationId xmlns:a16="http://schemas.microsoft.com/office/drawing/2014/main" id="{D08FCF2B-6C73-4154-AA8D-F370D0CE33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m3d="http://schemas.microsoft.com/office/drawing/2017/model3d">
        <mc:Choice Requires="am3d">
          <p:graphicFrame>
            <p:nvGraphicFramePr>
              <p:cNvPr id="14" name="3D Model 13" descr="Hamburger and Soda">
                <a:extLst>
                  <a:ext uri="{FF2B5EF4-FFF2-40B4-BE49-F238E27FC236}">
                    <a16:creationId xmlns:a16="http://schemas.microsoft.com/office/drawing/2014/main" id="{265E5924-3B09-442E-8FDA-64A4C79967D1}"/>
                  </a:ext>
                </a:extLst>
              </p:cNvPr>
              <p:cNvGraphicFramePr>
                <a:graphicFrameLocks noChangeAspect="1"/>
              </p:cNvGraphicFramePr>
              <p:nvPr>
                <p:extLst>
                  <p:ext uri="{D42A27DB-BD31-4B8C-83A1-F6EECF244321}">
                    <p14:modId xmlns:p14="http://schemas.microsoft.com/office/powerpoint/2010/main" val="2909262366"/>
                  </p:ext>
                </p:extLst>
              </p:nvPr>
            </p:nvGraphicFramePr>
            <p:xfrm>
              <a:off x="7920207" y="-257387"/>
              <a:ext cx="5567194" cy="5760498"/>
            </p:xfrm>
            <a:graphic>
              <a:graphicData uri="http://schemas.microsoft.com/office/drawing/2017/model3d">
                <am3d:model3d r:embed="rId3">
                  <am3d:spPr>
                    <a:xfrm>
                      <a:off x="0" y="0"/>
                      <a:ext cx="5567194" cy="5760498"/>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43581" ay="-474748" az="-6002"/>
                    <am3d:postTrans dx="0" dy="0" dz="0"/>
                  </am3d:trans>
                  <am3d:raster rName="Office3DRenderer" rVer="16.0.8326">
                    <am3d:blip r:embed="rId4"/>
                  </am3d:raster>
                  <am3d:objViewport viewportSz="899263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4" name="3D Model 13" descr="Hamburger and Soda">
                <a:extLst>
                  <a:ext uri="{FF2B5EF4-FFF2-40B4-BE49-F238E27FC236}">
                    <a16:creationId xmlns:a16="http://schemas.microsoft.com/office/drawing/2014/main" id="{265E5924-3B09-442E-8FDA-64A4C79967D1}"/>
                  </a:ext>
                </a:extLst>
              </p:cNvPr>
              <p:cNvPicPr>
                <a:picLocks noGrp="1" noRot="1" noChangeAspect="1" noMove="1" noResize="1" noEditPoints="1" noAdjustHandles="1" noChangeArrowheads="1" noChangeShapeType="1" noCrop="1"/>
              </p:cNvPicPr>
              <p:nvPr/>
            </p:nvPicPr>
            <p:blipFill>
              <a:blip r:embed="rId5"/>
              <a:stretch>
                <a:fillRect/>
              </a:stretch>
            </p:blipFill>
            <p:spPr>
              <a:xfrm>
                <a:off x="7920207" y="-257387"/>
                <a:ext cx="5567194" cy="5760498"/>
              </a:xfrm>
              <a:prstGeom prst="rect">
                <a:avLst/>
              </a:prstGeom>
            </p:spPr>
          </p:pic>
        </mc:Fallback>
      </mc:AlternateContent>
      <p:sp>
        <p:nvSpPr>
          <p:cNvPr id="13" name="Rectangle 12">
            <a:extLst>
              <a:ext uri="{FF2B5EF4-FFF2-40B4-BE49-F238E27FC236}">
                <a16:creationId xmlns:a16="http://schemas.microsoft.com/office/drawing/2014/main" id="{8270D403-2C00-404B-A4DC-2355DCF72D67}"/>
              </a:ext>
            </a:extLst>
          </p:cNvPr>
          <p:cNvSpPr/>
          <p:nvPr/>
        </p:nvSpPr>
        <p:spPr>
          <a:xfrm>
            <a:off x="1399375" y="6346029"/>
            <a:ext cx="1790811" cy="369332"/>
          </a:xfrm>
          <a:prstGeom prst="rect">
            <a:avLst/>
          </a:prstGeom>
        </p:spPr>
        <p:txBody>
          <a:bodyPr wrap="none">
            <a:spAutoFit/>
          </a:bodyPr>
          <a:lstStyle/>
          <a:p>
            <a:r>
              <a:rPr lang="en-GB" dirty="0">
                <a:solidFill>
                  <a:srgbClr val="FFFF00"/>
                </a:solidFill>
              </a:rPr>
              <a:t>Jefferson Jurado</a:t>
            </a:r>
          </a:p>
        </p:txBody>
      </p:sp>
    </p:spTree>
    <p:extLst>
      <p:ext uri="{BB962C8B-B14F-4D97-AF65-F5344CB8AC3E}">
        <p14:creationId xmlns:p14="http://schemas.microsoft.com/office/powerpoint/2010/main" val="1470172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186039"/>
            <a:ext cx="11805314" cy="4031873"/>
          </a:xfrm>
          <a:prstGeom prst="rect">
            <a:avLst/>
          </a:prstGeom>
          <a:noFill/>
        </p:spPr>
        <p:txBody>
          <a:bodyPr wrap="square" rtlCol="0">
            <a:spAutoFit/>
          </a:bodyPr>
          <a:lstStyle/>
          <a:p>
            <a:pPr algn="ctr">
              <a:lnSpc>
                <a:spcPct val="150000"/>
              </a:lnSpc>
            </a:pPr>
            <a:r>
              <a:rPr lang="en-GB" sz="2400" b="1" dirty="0"/>
              <a:t>TABLE OF CONTENTS</a:t>
            </a:r>
          </a:p>
          <a:p>
            <a:pPr>
              <a:spcAft>
                <a:spcPts val="600"/>
              </a:spcAft>
            </a:pPr>
            <a:r>
              <a:rPr lang="en-GB" sz="2000" dirty="0"/>
              <a:t>Introduction</a:t>
            </a:r>
          </a:p>
          <a:p>
            <a:pPr>
              <a:spcAft>
                <a:spcPts val="600"/>
              </a:spcAft>
            </a:pPr>
            <a:r>
              <a:rPr lang="en-GB" sz="2000" dirty="0"/>
              <a:t>Background of the Organisation</a:t>
            </a:r>
          </a:p>
          <a:p>
            <a:pPr>
              <a:spcAft>
                <a:spcPts val="600"/>
              </a:spcAft>
            </a:pPr>
            <a:r>
              <a:rPr lang="en-GB" sz="2000" dirty="0"/>
              <a:t>Challenges before introducing Modern Technology</a:t>
            </a:r>
          </a:p>
          <a:p>
            <a:pPr>
              <a:spcAft>
                <a:spcPts val="600"/>
              </a:spcAft>
            </a:pPr>
            <a:r>
              <a:rPr lang="en-GB" sz="2000" dirty="0"/>
              <a:t>Insights of Modern Technology Introduced</a:t>
            </a:r>
          </a:p>
          <a:p>
            <a:pPr>
              <a:spcAft>
                <a:spcPts val="600"/>
              </a:spcAft>
            </a:pPr>
            <a:r>
              <a:rPr lang="en-GB" sz="2000" dirty="0"/>
              <a:t>Impacts of Modern Technology</a:t>
            </a:r>
          </a:p>
          <a:p>
            <a:pPr>
              <a:spcAft>
                <a:spcPts val="600"/>
              </a:spcAft>
            </a:pPr>
            <a:r>
              <a:rPr lang="en-GB" sz="2000" dirty="0"/>
              <a:t>Lessons drawn from the Case Study</a:t>
            </a:r>
          </a:p>
          <a:p>
            <a:pPr>
              <a:spcAft>
                <a:spcPts val="600"/>
              </a:spcAft>
            </a:pPr>
            <a:r>
              <a:rPr lang="en-GB" sz="2000" dirty="0"/>
              <a:t>Conclusion</a:t>
            </a:r>
          </a:p>
          <a:p>
            <a:pPr>
              <a:spcAft>
                <a:spcPts val="600"/>
              </a:spcAft>
            </a:pPr>
            <a:r>
              <a:rPr lang="en-GB" sz="2000" dirty="0"/>
              <a:t>References</a:t>
            </a:r>
          </a:p>
          <a:p>
            <a:pPr>
              <a:spcAft>
                <a:spcPts val="600"/>
              </a:spcAft>
            </a:pPr>
            <a:r>
              <a:rPr lang="en-GB" sz="2000" dirty="0"/>
              <a:t>Q&amp;A</a:t>
            </a:r>
          </a:p>
        </p:txBody>
      </p:sp>
      <p:pic>
        <p:nvPicPr>
          <p:cNvPr id="12" name="Picture 2" descr="Image result for mcdonalds logo&quot;">
            <a:extLst>
              <a:ext uri="{FF2B5EF4-FFF2-40B4-BE49-F238E27FC236}">
                <a16:creationId xmlns:a16="http://schemas.microsoft.com/office/drawing/2014/main" id="{CD87132F-CA54-409F-ACA3-B6B5694E45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m3d="http://schemas.microsoft.com/office/drawing/2017/model3d">
        <mc:Choice Requires="am3d">
          <p:graphicFrame>
            <p:nvGraphicFramePr>
              <p:cNvPr id="16" name="3D Model 15" descr="Hamburger and Soda">
                <a:extLst>
                  <a:ext uri="{FF2B5EF4-FFF2-40B4-BE49-F238E27FC236}">
                    <a16:creationId xmlns:a16="http://schemas.microsoft.com/office/drawing/2014/main" id="{5106E499-E9BE-45D5-8FBC-A91F6AB7EA8E}"/>
                  </a:ext>
                </a:extLst>
              </p:cNvPr>
              <p:cNvGraphicFramePr>
                <a:graphicFrameLocks noChangeAspect="1"/>
              </p:cNvGraphicFramePr>
              <p:nvPr>
                <p:extLst>
                  <p:ext uri="{D42A27DB-BD31-4B8C-83A1-F6EECF244321}">
                    <p14:modId xmlns:p14="http://schemas.microsoft.com/office/powerpoint/2010/main" val="1615136296"/>
                  </p:ext>
                </p:extLst>
              </p:nvPr>
            </p:nvGraphicFramePr>
            <p:xfrm>
              <a:off x="7865876" y="-421893"/>
              <a:ext cx="4779545" cy="6436200"/>
            </p:xfrm>
            <a:graphic>
              <a:graphicData uri="http://schemas.microsoft.com/office/drawing/2017/model3d">
                <am3d:model3d r:embed="rId3">
                  <am3d:spPr>
                    <a:xfrm>
                      <a:off x="0" y="0"/>
                      <a:ext cx="4779545" cy="6436200"/>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3410982" ay="-3594514" az="-3177091"/>
                    <am3d:postTrans dx="0" dy="0" dz="0"/>
                  </am3d:trans>
                  <am3d:raster rName="Office3DRenderer" rVer="16.0.8326">
                    <am3d:blip r:embed="rId4"/>
                  </am3d:raster>
                  <am3d:objViewport viewportSz="893070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6" name="3D Model 15" descr="Hamburger and Soda">
                <a:extLst>
                  <a:ext uri="{FF2B5EF4-FFF2-40B4-BE49-F238E27FC236}">
                    <a16:creationId xmlns:a16="http://schemas.microsoft.com/office/drawing/2014/main" id="{5106E499-E9BE-45D5-8FBC-A91F6AB7EA8E}"/>
                  </a:ext>
                </a:extLst>
              </p:cNvPr>
              <p:cNvPicPr>
                <a:picLocks noGrp="1" noRot="1" noChangeAspect="1" noMove="1" noResize="1" noEditPoints="1" noAdjustHandles="1" noChangeArrowheads="1" noChangeShapeType="1" noCrop="1"/>
              </p:cNvPicPr>
              <p:nvPr/>
            </p:nvPicPr>
            <p:blipFill>
              <a:blip r:embed="rId5"/>
              <a:stretch>
                <a:fillRect/>
              </a:stretch>
            </p:blipFill>
            <p:spPr>
              <a:xfrm>
                <a:off x="7865876" y="-421893"/>
                <a:ext cx="4779545" cy="6436200"/>
              </a:xfrm>
              <a:prstGeom prst="rect">
                <a:avLst/>
              </a:prstGeom>
            </p:spPr>
          </p:pic>
        </mc:Fallback>
      </mc:AlternateContent>
      <p:sp>
        <p:nvSpPr>
          <p:cNvPr id="14" name="Title 1">
            <a:extLst>
              <a:ext uri="{FF2B5EF4-FFF2-40B4-BE49-F238E27FC236}">
                <a16:creationId xmlns:a16="http://schemas.microsoft.com/office/drawing/2014/main" id="{6DB7FC33-F6AC-45D2-B90B-84238094349A}"/>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sp>
        <p:nvSpPr>
          <p:cNvPr id="11" name="Rectangle 10">
            <a:extLst>
              <a:ext uri="{FF2B5EF4-FFF2-40B4-BE49-F238E27FC236}">
                <a16:creationId xmlns:a16="http://schemas.microsoft.com/office/drawing/2014/main" id="{C78BB97E-1FED-4148-B4BA-2A9FD04CF9AE}"/>
              </a:ext>
            </a:extLst>
          </p:cNvPr>
          <p:cNvSpPr/>
          <p:nvPr/>
        </p:nvSpPr>
        <p:spPr>
          <a:xfrm>
            <a:off x="1399375" y="6346029"/>
            <a:ext cx="1790811" cy="369332"/>
          </a:xfrm>
          <a:prstGeom prst="rect">
            <a:avLst/>
          </a:prstGeom>
        </p:spPr>
        <p:txBody>
          <a:bodyPr wrap="none">
            <a:spAutoFit/>
          </a:bodyPr>
          <a:lstStyle/>
          <a:p>
            <a:r>
              <a:rPr lang="en-GB" dirty="0">
                <a:solidFill>
                  <a:srgbClr val="FFFF00"/>
                </a:solidFill>
              </a:rPr>
              <a:t>Jefferson Jurado</a:t>
            </a:r>
          </a:p>
        </p:txBody>
      </p:sp>
    </p:spTree>
    <p:extLst>
      <p:ext uri="{BB962C8B-B14F-4D97-AF65-F5344CB8AC3E}">
        <p14:creationId xmlns:p14="http://schemas.microsoft.com/office/powerpoint/2010/main" val="18805636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173975"/>
            <a:ext cx="11805314" cy="3908762"/>
          </a:xfrm>
          <a:prstGeom prst="rect">
            <a:avLst/>
          </a:prstGeom>
          <a:noFill/>
        </p:spPr>
        <p:txBody>
          <a:bodyPr wrap="square" rtlCol="0">
            <a:spAutoFit/>
          </a:bodyPr>
          <a:lstStyle/>
          <a:p>
            <a:pPr algn="ctr">
              <a:lnSpc>
                <a:spcPct val="150000"/>
              </a:lnSpc>
            </a:pPr>
            <a:r>
              <a:rPr lang="en-GB" sz="2400" b="1" dirty="0"/>
              <a:t>INTRODUCTION</a:t>
            </a:r>
          </a:p>
          <a:p>
            <a:r>
              <a:rPr lang="en-GB" sz="1600" dirty="0"/>
              <a:t>As you can see, our presentation is on McDonald’s. They are an fast food organisation from the USA and according to King (2019), it is considered the best fast food chain in the UK.</a:t>
            </a:r>
          </a:p>
          <a:p>
            <a:endParaRPr lang="en-GB" sz="1600" dirty="0"/>
          </a:p>
          <a:p>
            <a:pPr algn="ctr">
              <a:lnSpc>
                <a:spcPct val="150000"/>
              </a:lnSpc>
            </a:pPr>
            <a:r>
              <a:rPr lang="en-GB" sz="2400" b="1" dirty="0"/>
              <a:t>BACKGROUND OF THE ORGANISATION</a:t>
            </a:r>
          </a:p>
          <a:p>
            <a:r>
              <a:rPr lang="en-GB" sz="1600" dirty="0"/>
              <a:t>History of the organisation: (Corporate.mcdonalds.com, 2019)</a:t>
            </a:r>
          </a:p>
          <a:p>
            <a:pPr marL="285750" indent="-285750">
              <a:buFont typeface="Arial" panose="020B0604020202020204" pitchFamily="34" charset="0"/>
              <a:buChar char="•"/>
            </a:pPr>
            <a:r>
              <a:rPr lang="en-GB" sz="1600" dirty="0"/>
              <a:t>Founded by the McDonald Brothers – Dick and Mac McDonald – in 1940</a:t>
            </a:r>
          </a:p>
          <a:p>
            <a:pPr marL="285750" indent="-285750">
              <a:buFont typeface="Arial" panose="020B0604020202020204" pitchFamily="34" charset="0"/>
              <a:buChar char="•"/>
            </a:pPr>
            <a:r>
              <a:rPr lang="en-GB" sz="1600" dirty="0"/>
              <a:t>Slow start for business having to shut down 8 years later and open late again in the year</a:t>
            </a:r>
          </a:p>
          <a:p>
            <a:pPr marL="285750" indent="-285750">
              <a:buFont typeface="Arial" panose="020B0604020202020204" pitchFamily="34" charset="0"/>
              <a:buChar char="•"/>
            </a:pPr>
            <a:r>
              <a:rPr lang="en-GB" sz="1600" dirty="0"/>
              <a:t>Not profiting much due to selling at extremely cheap prices</a:t>
            </a:r>
          </a:p>
          <a:p>
            <a:pPr marL="285750" indent="-285750">
              <a:buFont typeface="Arial" panose="020B0604020202020204" pitchFamily="34" charset="0"/>
              <a:buChar char="•"/>
            </a:pPr>
            <a:endParaRPr lang="en-GB" sz="1600" dirty="0"/>
          </a:p>
          <a:p>
            <a:r>
              <a:rPr lang="en-GB" sz="1600" dirty="0"/>
              <a:t>Aims &amp; Objectives of the organisation: (Corporate.mcdonalds.com, 2019)</a:t>
            </a:r>
          </a:p>
          <a:p>
            <a:pPr marL="285750" indent="-285750">
              <a:buFont typeface="Arial" panose="020B0604020202020204" pitchFamily="34" charset="0"/>
              <a:buChar char="•"/>
            </a:pPr>
            <a:r>
              <a:rPr lang="en-GB" sz="1600" dirty="0"/>
              <a:t>To always provide great food at an affordable price </a:t>
            </a:r>
          </a:p>
          <a:p>
            <a:pPr marL="285750" indent="-285750">
              <a:buFont typeface="Arial" panose="020B0604020202020204" pitchFamily="34" charset="0"/>
              <a:buChar char="•"/>
            </a:pPr>
            <a:r>
              <a:rPr lang="en-GB" sz="1600" dirty="0"/>
              <a:t>To maintain an enjoyable and friendly environment</a:t>
            </a:r>
          </a:p>
        </p:txBody>
      </p:sp>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m3d="http://schemas.microsoft.com/office/drawing/2017/model3d">
        <mc:Choice Requires="am3d">
          <p:graphicFrame>
            <p:nvGraphicFramePr>
              <p:cNvPr id="13" name="3D Model 12" descr="Hamburger and Soda">
                <a:extLst>
                  <a:ext uri="{FF2B5EF4-FFF2-40B4-BE49-F238E27FC236}">
                    <a16:creationId xmlns:a16="http://schemas.microsoft.com/office/drawing/2014/main" id="{7C41626E-EB28-4A75-A770-BE9B10CD0A0D}"/>
                  </a:ext>
                </a:extLst>
              </p:cNvPr>
              <p:cNvGraphicFramePr>
                <a:graphicFrameLocks noChangeAspect="1"/>
              </p:cNvGraphicFramePr>
              <p:nvPr>
                <p:extLst>
                  <p:ext uri="{D42A27DB-BD31-4B8C-83A1-F6EECF244321}">
                    <p14:modId xmlns:p14="http://schemas.microsoft.com/office/powerpoint/2010/main" val="2861199590"/>
                  </p:ext>
                </p:extLst>
              </p:nvPr>
            </p:nvGraphicFramePr>
            <p:xfrm>
              <a:off x="9216573" y="1903059"/>
              <a:ext cx="2827997" cy="3570704"/>
            </p:xfrm>
            <a:graphic>
              <a:graphicData uri="http://schemas.microsoft.com/office/drawing/2017/model3d">
                <am3d:model3d r:embed="rId4">
                  <am3d:spPr>
                    <a:xfrm>
                      <a:off x="0" y="0"/>
                      <a:ext cx="2827997" cy="3570704"/>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43436" ay="1084531" az="13488"/>
                    <am3d:postTrans dx="0" dy="0" dz="0"/>
                  </am3d:trans>
                  <am3d:raster rName="Office3DRenderer" rVer="16.0.8326">
                    <am3d:blip r:embed="rId5"/>
                  </am3d:raster>
                  <am3d:objViewport viewportSz="524655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3" name="3D Model 12" descr="Hamburger and Soda">
                <a:extLst>
                  <a:ext uri="{FF2B5EF4-FFF2-40B4-BE49-F238E27FC236}">
                    <a16:creationId xmlns:a16="http://schemas.microsoft.com/office/drawing/2014/main" id="{7C41626E-EB28-4A75-A770-BE9B10CD0A0D}"/>
                  </a:ext>
                </a:extLst>
              </p:cNvPr>
              <p:cNvPicPr>
                <a:picLocks noGrp="1" noRot="1" noChangeAspect="1" noMove="1" noResize="1" noEditPoints="1" noAdjustHandles="1" noChangeArrowheads="1" noChangeShapeType="1" noCrop="1"/>
              </p:cNvPicPr>
              <p:nvPr/>
            </p:nvPicPr>
            <p:blipFill>
              <a:blip r:embed="rId6"/>
              <a:stretch>
                <a:fillRect/>
              </a:stretch>
            </p:blipFill>
            <p:spPr>
              <a:xfrm>
                <a:off x="9216573" y="1903059"/>
                <a:ext cx="2827997" cy="3570704"/>
              </a:xfrm>
              <a:prstGeom prst="rect">
                <a:avLst/>
              </a:prstGeom>
            </p:spPr>
          </p:pic>
        </mc:Fallback>
      </mc:AlternateContent>
      <p:sp>
        <p:nvSpPr>
          <p:cNvPr id="14" name="Title 1">
            <a:extLst>
              <a:ext uri="{FF2B5EF4-FFF2-40B4-BE49-F238E27FC236}">
                <a16:creationId xmlns:a16="http://schemas.microsoft.com/office/drawing/2014/main" id="{C66B4B1B-A8F9-4FAA-BC1E-35C4CC73D7D5}"/>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sp>
        <p:nvSpPr>
          <p:cNvPr id="2" name="Rectangle 1">
            <a:extLst>
              <a:ext uri="{FF2B5EF4-FFF2-40B4-BE49-F238E27FC236}">
                <a16:creationId xmlns:a16="http://schemas.microsoft.com/office/drawing/2014/main" id="{1B8DFC9D-76C4-4725-8251-17CB4675E021}"/>
              </a:ext>
            </a:extLst>
          </p:cNvPr>
          <p:cNvSpPr/>
          <p:nvPr/>
        </p:nvSpPr>
        <p:spPr>
          <a:xfrm>
            <a:off x="1399375" y="6346029"/>
            <a:ext cx="1790811" cy="369332"/>
          </a:xfrm>
          <a:prstGeom prst="rect">
            <a:avLst/>
          </a:prstGeom>
        </p:spPr>
        <p:txBody>
          <a:bodyPr wrap="none">
            <a:spAutoFit/>
          </a:bodyPr>
          <a:lstStyle/>
          <a:p>
            <a:r>
              <a:rPr lang="en-GB" dirty="0">
                <a:solidFill>
                  <a:srgbClr val="FFFF00"/>
                </a:solidFill>
              </a:rPr>
              <a:t>Jefferson Jurado</a:t>
            </a:r>
          </a:p>
        </p:txBody>
      </p:sp>
    </p:spTree>
    <p:extLst>
      <p:ext uri="{BB962C8B-B14F-4D97-AF65-F5344CB8AC3E}">
        <p14:creationId xmlns:p14="http://schemas.microsoft.com/office/powerpoint/2010/main" val="35455250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402577"/>
            <a:ext cx="11805314" cy="3662541"/>
          </a:xfrm>
          <a:prstGeom prst="rect">
            <a:avLst/>
          </a:prstGeom>
          <a:noFill/>
        </p:spPr>
        <p:txBody>
          <a:bodyPr wrap="square" rtlCol="0">
            <a:spAutoFit/>
          </a:bodyPr>
          <a:lstStyle/>
          <a:p>
            <a:pPr algn="ctr"/>
            <a:r>
              <a:rPr lang="en-GB" sz="2400" b="1" dirty="0"/>
              <a:t>SCOPE/PURPOSES OF THE ORGANISATION</a:t>
            </a:r>
          </a:p>
          <a:p>
            <a:r>
              <a:rPr lang="en-GB" sz="1600" dirty="0"/>
              <a:t>McDonald’s purposes are the following: Amazing Food, Friendly People and Great Neighbours. (Beck, 2016)</a:t>
            </a:r>
          </a:p>
          <a:p>
            <a:endParaRPr lang="en-GB" sz="1600" dirty="0"/>
          </a:p>
          <a:p>
            <a:pPr algn="ctr"/>
            <a:r>
              <a:rPr lang="en-GB" sz="2400" b="1" dirty="0"/>
              <a:t>MISSION &amp; VISION OF THE ORGANISATION</a:t>
            </a:r>
          </a:p>
          <a:p>
            <a:r>
              <a:rPr lang="en-GB" sz="1600" dirty="0"/>
              <a:t>McDonald’s main mission it to make sure that they are the preferred establishment for their clients.  </a:t>
            </a:r>
          </a:p>
          <a:p>
            <a:endParaRPr lang="en-GB" sz="1600" dirty="0"/>
          </a:p>
          <a:p>
            <a:r>
              <a:rPr lang="en-GB" sz="1600" dirty="0"/>
              <a:t>Vision: (Meyer, 2019): “</a:t>
            </a:r>
            <a:r>
              <a:rPr lang="en-GB" sz="1600" i="1" dirty="0"/>
              <a:t>to move with velocity to drive profitable growth and become an even better McDonald’s serving more customers delicious food each day around the world</a:t>
            </a:r>
            <a:r>
              <a:rPr lang="en-GB" sz="1600" dirty="0"/>
              <a:t>”</a:t>
            </a:r>
          </a:p>
          <a:p>
            <a:endParaRPr lang="en-GB" sz="1600" dirty="0"/>
          </a:p>
          <a:p>
            <a:pPr algn="ctr"/>
            <a:r>
              <a:rPr lang="en-GB" sz="2400" b="1" dirty="0"/>
              <a:t>CURRENT STATUS &amp; SERVICES OF THE ORGANISATION</a:t>
            </a:r>
          </a:p>
          <a:p>
            <a:pPr marL="285750" indent="-285750">
              <a:buFontTx/>
              <a:buChar char="-"/>
            </a:pPr>
            <a:r>
              <a:rPr lang="en-GB" sz="1600" dirty="0"/>
              <a:t>Introduced </a:t>
            </a:r>
            <a:r>
              <a:rPr lang="en-GB" sz="1600" dirty="0" err="1"/>
              <a:t>McDelivery</a:t>
            </a:r>
            <a:endParaRPr lang="en-GB" sz="1600" dirty="0"/>
          </a:p>
          <a:p>
            <a:pPr marL="285750" indent="-285750">
              <a:buFontTx/>
              <a:buChar char="-"/>
            </a:pPr>
            <a:r>
              <a:rPr lang="en-GB" sz="1600" dirty="0"/>
              <a:t>Set up Self Checkout Machines</a:t>
            </a:r>
          </a:p>
          <a:p>
            <a:pPr marL="285750" indent="-285750">
              <a:buFontTx/>
              <a:buChar char="-"/>
            </a:pPr>
            <a:r>
              <a:rPr lang="en-GB" sz="1600" dirty="0"/>
              <a:t>Have Establishments in almost every country</a:t>
            </a:r>
          </a:p>
        </p:txBody>
      </p:sp>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m3d="http://schemas.microsoft.com/office/drawing/2017/model3d">
        <mc:Choice Requires="am3d">
          <p:graphicFrame>
            <p:nvGraphicFramePr>
              <p:cNvPr id="10" name="3D Model 9" descr="Hamburger and Soda">
                <a:extLst>
                  <a:ext uri="{FF2B5EF4-FFF2-40B4-BE49-F238E27FC236}">
                    <a16:creationId xmlns:a16="http://schemas.microsoft.com/office/drawing/2014/main" id="{BF0473F0-7B1E-4DC4-BDFF-221BE9D12D9F}"/>
                  </a:ext>
                </a:extLst>
              </p:cNvPr>
              <p:cNvGraphicFramePr>
                <a:graphicFrameLocks noChangeAspect="1"/>
              </p:cNvGraphicFramePr>
              <p:nvPr>
                <p:extLst>
                  <p:ext uri="{D42A27DB-BD31-4B8C-83A1-F6EECF244321}">
                    <p14:modId xmlns:p14="http://schemas.microsoft.com/office/powerpoint/2010/main" val="3552641488"/>
                  </p:ext>
                </p:extLst>
              </p:nvPr>
            </p:nvGraphicFramePr>
            <p:xfrm>
              <a:off x="9984777" y="601733"/>
              <a:ext cx="1928824" cy="2346894"/>
            </p:xfrm>
            <a:graphic>
              <a:graphicData uri="http://schemas.microsoft.com/office/drawing/2017/model3d">
                <am3d:model3d r:embed="rId4">
                  <am3d:spPr>
                    <a:xfrm>
                      <a:off x="0" y="0"/>
                      <a:ext cx="1928824" cy="2346894"/>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10262602" ay="1036203" az="10639272"/>
                    <am3d:postTrans dx="0" dy="0" dz="0"/>
                  </am3d:trans>
                  <am3d:raster rName="Office3DRenderer" rVer="16.0.8326">
                    <am3d:blip r:embed="rId5"/>
                  </am3d:raster>
                  <am3d:objViewport viewportSz="322104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0" name="3D Model 9" descr="Hamburger and Soda">
                <a:extLst>
                  <a:ext uri="{FF2B5EF4-FFF2-40B4-BE49-F238E27FC236}">
                    <a16:creationId xmlns:a16="http://schemas.microsoft.com/office/drawing/2014/main" id="{BF0473F0-7B1E-4DC4-BDFF-221BE9D12D9F}"/>
                  </a:ext>
                </a:extLst>
              </p:cNvPr>
              <p:cNvPicPr>
                <a:picLocks noGrp="1" noRot="1" noChangeAspect="1" noMove="1" noResize="1" noEditPoints="1" noAdjustHandles="1" noChangeArrowheads="1" noChangeShapeType="1" noCrop="1"/>
              </p:cNvPicPr>
              <p:nvPr/>
            </p:nvPicPr>
            <p:blipFill>
              <a:blip r:embed="rId6"/>
              <a:stretch>
                <a:fillRect/>
              </a:stretch>
            </p:blipFill>
            <p:spPr>
              <a:xfrm>
                <a:off x="9984777" y="601733"/>
                <a:ext cx="1928824" cy="2346894"/>
              </a:xfrm>
              <a:prstGeom prst="rect">
                <a:avLst/>
              </a:prstGeom>
            </p:spPr>
          </p:pic>
        </mc:Fallback>
      </mc:AlternateContent>
      <p:sp>
        <p:nvSpPr>
          <p:cNvPr id="13" name="Title 1">
            <a:extLst>
              <a:ext uri="{FF2B5EF4-FFF2-40B4-BE49-F238E27FC236}">
                <a16:creationId xmlns:a16="http://schemas.microsoft.com/office/drawing/2014/main" id="{A0F75C9C-197B-447E-ADE2-475E3C695CA2}"/>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sp>
        <p:nvSpPr>
          <p:cNvPr id="11" name="Rectangle 10">
            <a:extLst>
              <a:ext uri="{FF2B5EF4-FFF2-40B4-BE49-F238E27FC236}">
                <a16:creationId xmlns:a16="http://schemas.microsoft.com/office/drawing/2014/main" id="{AA6F3EB4-EA24-4FD1-9A18-BA31E6A27A85}"/>
              </a:ext>
            </a:extLst>
          </p:cNvPr>
          <p:cNvSpPr/>
          <p:nvPr/>
        </p:nvSpPr>
        <p:spPr>
          <a:xfrm>
            <a:off x="1399375" y="6346029"/>
            <a:ext cx="1790811" cy="369332"/>
          </a:xfrm>
          <a:prstGeom prst="rect">
            <a:avLst/>
          </a:prstGeom>
        </p:spPr>
        <p:txBody>
          <a:bodyPr wrap="none">
            <a:spAutoFit/>
          </a:bodyPr>
          <a:lstStyle/>
          <a:p>
            <a:r>
              <a:rPr lang="en-GB" dirty="0">
                <a:solidFill>
                  <a:srgbClr val="FFFF00"/>
                </a:solidFill>
              </a:rPr>
              <a:t>Jefferson Jurado</a:t>
            </a:r>
          </a:p>
        </p:txBody>
      </p:sp>
    </p:spTree>
    <p:extLst>
      <p:ext uri="{BB962C8B-B14F-4D97-AF65-F5344CB8AC3E}">
        <p14:creationId xmlns:p14="http://schemas.microsoft.com/office/powerpoint/2010/main" val="23359233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367409"/>
            <a:ext cx="11805314" cy="461665"/>
          </a:xfrm>
          <a:prstGeom prst="rect">
            <a:avLst/>
          </a:prstGeom>
          <a:noFill/>
        </p:spPr>
        <p:txBody>
          <a:bodyPr wrap="square" rtlCol="0">
            <a:spAutoFit/>
          </a:bodyPr>
          <a:lstStyle/>
          <a:p>
            <a:pPr algn="ctr"/>
            <a:r>
              <a:rPr lang="en-GB" sz="2400" b="1" dirty="0"/>
              <a:t>CHALLENGES BEFORE INTRODUCING NEW TECHNOLOGIES</a:t>
            </a:r>
          </a:p>
        </p:txBody>
      </p:sp>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D4F63AD-6909-454A-979A-42520E613F7F}"/>
              </a:ext>
            </a:extLst>
          </p:cNvPr>
          <p:cNvSpPr txBox="1"/>
          <p:nvPr/>
        </p:nvSpPr>
        <p:spPr>
          <a:xfrm>
            <a:off x="3696453" y="4179625"/>
            <a:ext cx="8088923" cy="1200329"/>
          </a:xfrm>
          <a:prstGeom prst="rect">
            <a:avLst/>
          </a:prstGeom>
          <a:noFill/>
        </p:spPr>
        <p:txBody>
          <a:bodyPr wrap="square" rtlCol="0">
            <a:spAutoFit/>
          </a:bodyPr>
          <a:lstStyle/>
          <a:p>
            <a:pPr marL="285750" indent="-285750" algn="r">
              <a:buFont typeface="Arial" panose="020B0604020202020204" pitchFamily="34" charset="0"/>
              <a:buChar char="•"/>
            </a:pPr>
            <a:r>
              <a:rPr lang="en-GB" dirty="0"/>
              <a:t>Constant office presence (Bennett, 2017).</a:t>
            </a:r>
          </a:p>
          <a:p>
            <a:pPr marL="285750" indent="-285750" algn="r">
              <a:buFont typeface="Arial" panose="020B0604020202020204" pitchFamily="34" charset="0"/>
              <a:buChar char="•"/>
            </a:pPr>
            <a:r>
              <a:rPr lang="en-GB" dirty="0"/>
              <a:t>Difficult monitoring over employee performance.</a:t>
            </a:r>
          </a:p>
          <a:p>
            <a:pPr marL="285750" indent="-285750" algn="r">
              <a:buFont typeface="Arial" panose="020B0604020202020204" pitchFamily="34" charset="0"/>
              <a:buChar char="•"/>
            </a:pPr>
            <a:r>
              <a:rPr lang="en-GB" dirty="0"/>
              <a:t>Limited marketing options for the promotion of the franchise.</a:t>
            </a:r>
          </a:p>
          <a:p>
            <a:pPr marL="285750" indent="-285750" algn="r">
              <a:buFont typeface="Arial" panose="020B0604020202020204" pitchFamily="34" charset="0"/>
              <a:buChar char="•"/>
            </a:pPr>
            <a:r>
              <a:rPr lang="en-GB" dirty="0"/>
              <a:t>Difficult interdepartmental business communication.</a:t>
            </a:r>
            <a:endParaRPr lang="en-GB" sz="1600" dirty="0"/>
          </a:p>
        </p:txBody>
      </p:sp>
      <p:sp>
        <p:nvSpPr>
          <p:cNvPr id="10" name="Rectangle 9">
            <a:extLst>
              <a:ext uri="{FF2B5EF4-FFF2-40B4-BE49-F238E27FC236}">
                <a16:creationId xmlns:a16="http://schemas.microsoft.com/office/drawing/2014/main" id="{F57CA0AB-F2B9-4C57-B574-36296D03C2CF}"/>
              </a:ext>
            </a:extLst>
          </p:cNvPr>
          <p:cNvSpPr/>
          <p:nvPr/>
        </p:nvSpPr>
        <p:spPr>
          <a:xfrm>
            <a:off x="163773" y="2033374"/>
            <a:ext cx="8088922" cy="646331"/>
          </a:xfrm>
          <a:prstGeom prst="rect">
            <a:avLst/>
          </a:prstGeom>
        </p:spPr>
        <p:txBody>
          <a:bodyPr wrap="square">
            <a:spAutoFit/>
          </a:bodyPr>
          <a:lstStyle/>
          <a:p>
            <a:pPr algn="just"/>
            <a:r>
              <a:rPr lang="en-GB" dirty="0"/>
              <a:t>McDonalds is a successful fast food chain across the world. The company faced a few challenges before technology.</a:t>
            </a:r>
          </a:p>
        </p:txBody>
      </p:sp>
      <p:sp>
        <p:nvSpPr>
          <p:cNvPr id="17" name="Title 1">
            <a:extLst>
              <a:ext uri="{FF2B5EF4-FFF2-40B4-BE49-F238E27FC236}">
                <a16:creationId xmlns:a16="http://schemas.microsoft.com/office/drawing/2014/main" id="{C4A45D75-E774-49B1-8952-BA6B2BEEF8B3}"/>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grpSp>
        <p:nvGrpSpPr>
          <p:cNvPr id="15" name="Group 14">
            <a:extLst>
              <a:ext uri="{FF2B5EF4-FFF2-40B4-BE49-F238E27FC236}">
                <a16:creationId xmlns:a16="http://schemas.microsoft.com/office/drawing/2014/main" id="{5DED807E-F362-44A4-AEEA-EC776E191F0D}"/>
              </a:ext>
            </a:extLst>
          </p:cNvPr>
          <p:cNvGrpSpPr/>
          <p:nvPr/>
        </p:nvGrpSpPr>
        <p:grpSpPr>
          <a:xfrm>
            <a:off x="8346729" y="1870433"/>
            <a:ext cx="3098731" cy="2301375"/>
            <a:chOff x="8346729" y="1870433"/>
            <a:chExt cx="3098731" cy="2301375"/>
          </a:xfrm>
        </p:grpSpPr>
        <p:sp>
          <p:nvSpPr>
            <p:cNvPr id="2" name="Rectangle 1">
              <a:extLst>
                <a:ext uri="{FF2B5EF4-FFF2-40B4-BE49-F238E27FC236}">
                  <a16:creationId xmlns:a16="http://schemas.microsoft.com/office/drawing/2014/main" id="{1F13DF3E-8E2A-4F86-9ED4-914F9A2F0B66}"/>
                </a:ext>
              </a:extLst>
            </p:cNvPr>
            <p:cNvSpPr/>
            <p:nvPr/>
          </p:nvSpPr>
          <p:spPr>
            <a:xfrm>
              <a:off x="8671816" y="3864031"/>
              <a:ext cx="2448555" cy="307777"/>
            </a:xfrm>
            <a:prstGeom prst="rect">
              <a:avLst/>
            </a:prstGeom>
          </p:spPr>
          <p:txBody>
            <a:bodyPr wrap="none">
              <a:spAutoFit/>
            </a:bodyPr>
            <a:lstStyle/>
            <a:p>
              <a:r>
                <a:rPr lang="en-GB" sz="1400" dirty="0">
                  <a:solidFill>
                    <a:srgbClr val="000000"/>
                  </a:solidFill>
                  <a:latin typeface="Open Sans"/>
                </a:rPr>
                <a:t>(</a:t>
              </a:r>
              <a:r>
                <a:rPr lang="en-GB" sz="1400" dirty="0" err="1">
                  <a:solidFill>
                    <a:srgbClr val="000000"/>
                  </a:solidFill>
                  <a:latin typeface="Open Sans"/>
                </a:rPr>
                <a:t>yuankuei</a:t>
              </a:r>
              <a:r>
                <a:rPr lang="en-GB" sz="1400" dirty="0">
                  <a:solidFill>
                    <a:srgbClr val="000000"/>
                  </a:solidFill>
                  <a:latin typeface="Open Sans"/>
                </a:rPr>
                <a:t>, </a:t>
              </a:r>
              <a:r>
                <a:rPr lang="en-GB" sz="1400" dirty="0" err="1">
                  <a:solidFill>
                    <a:srgbClr val="000000"/>
                  </a:solidFill>
                  <a:latin typeface="Open Sans"/>
                </a:rPr>
                <a:t>Marketwire</a:t>
              </a:r>
              <a:r>
                <a:rPr lang="en-GB" sz="1400" dirty="0">
                  <a:solidFill>
                    <a:srgbClr val="000000"/>
                  </a:solidFill>
                  <a:latin typeface="Open Sans"/>
                </a:rPr>
                <a:t>, 2010)</a:t>
              </a:r>
              <a:endParaRPr lang="en-GB" sz="1400" dirty="0"/>
            </a:p>
          </p:txBody>
        </p:sp>
        <p:pic>
          <p:nvPicPr>
            <p:cNvPr id="1026" name="Picture 2">
              <a:extLst>
                <a:ext uri="{FF2B5EF4-FFF2-40B4-BE49-F238E27FC236}">
                  <a16:creationId xmlns:a16="http://schemas.microsoft.com/office/drawing/2014/main" id="{6B5400EA-68AF-4B6E-9D72-1849C5FD1C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46729" y="1870433"/>
              <a:ext cx="3098731" cy="205867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 name="Group 11">
            <a:extLst>
              <a:ext uri="{FF2B5EF4-FFF2-40B4-BE49-F238E27FC236}">
                <a16:creationId xmlns:a16="http://schemas.microsoft.com/office/drawing/2014/main" id="{78F5D595-7009-4231-885C-B98262A29FC4}"/>
              </a:ext>
            </a:extLst>
          </p:cNvPr>
          <p:cNvGrpSpPr/>
          <p:nvPr/>
        </p:nvGrpSpPr>
        <p:grpSpPr>
          <a:xfrm>
            <a:off x="641031" y="2858194"/>
            <a:ext cx="3498872" cy="2260626"/>
            <a:chOff x="641031" y="2858194"/>
            <a:chExt cx="3498872" cy="2260626"/>
          </a:xfrm>
        </p:grpSpPr>
        <p:sp>
          <p:nvSpPr>
            <p:cNvPr id="7" name="Rectangle 6">
              <a:extLst>
                <a:ext uri="{FF2B5EF4-FFF2-40B4-BE49-F238E27FC236}">
                  <a16:creationId xmlns:a16="http://schemas.microsoft.com/office/drawing/2014/main" id="{67923C7B-9EE1-4EFA-A52F-344B9DCC64A5}"/>
                </a:ext>
              </a:extLst>
            </p:cNvPr>
            <p:cNvSpPr/>
            <p:nvPr/>
          </p:nvSpPr>
          <p:spPr>
            <a:xfrm>
              <a:off x="1619636" y="4811043"/>
              <a:ext cx="1396536" cy="307777"/>
            </a:xfrm>
            <a:prstGeom prst="rect">
              <a:avLst/>
            </a:prstGeom>
          </p:spPr>
          <p:txBody>
            <a:bodyPr wrap="none">
              <a:spAutoFit/>
            </a:bodyPr>
            <a:lstStyle/>
            <a:p>
              <a:r>
                <a:rPr lang="en-GB" sz="1400" dirty="0">
                  <a:solidFill>
                    <a:srgbClr val="000000"/>
                  </a:solidFill>
                  <a:latin typeface="Open Sans"/>
                </a:rPr>
                <a:t>(</a:t>
              </a:r>
              <a:r>
                <a:rPr lang="en-GB" sz="1400" dirty="0" err="1">
                  <a:solidFill>
                    <a:srgbClr val="000000"/>
                  </a:solidFill>
                  <a:latin typeface="Open Sans"/>
                </a:rPr>
                <a:t>Tabakov</a:t>
              </a:r>
              <a:r>
                <a:rPr lang="en-GB" sz="1400" dirty="0">
                  <a:solidFill>
                    <a:srgbClr val="000000"/>
                  </a:solidFill>
                  <a:latin typeface="Open Sans"/>
                </a:rPr>
                <a:t>, 2012)</a:t>
              </a:r>
              <a:endParaRPr lang="en-GB" sz="1400" dirty="0"/>
            </a:p>
          </p:txBody>
        </p:sp>
        <p:pic>
          <p:nvPicPr>
            <p:cNvPr id="1028" name="Picture 4">
              <a:extLst>
                <a:ext uri="{FF2B5EF4-FFF2-40B4-BE49-F238E27FC236}">
                  <a16:creationId xmlns:a16="http://schemas.microsoft.com/office/drawing/2014/main" id="{F3F562FE-201F-4C01-88DF-33F6DCF189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031" y="2858194"/>
              <a:ext cx="3498872" cy="1968115"/>
            </a:xfrm>
            <a:prstGeom prst="rect">
              <a:avLst/>
            </a:prstGeom>
            <a:noFill/>
            <a:extLst>
              <a:ext uri="{909E8E84-426E-40DD-AFC4-6F175D3DCCD1}">
                <a14:hiddenFill xmlns:a14="http://schemas.microsoft.com/office/drawing/2010/main">
                  <a:solidFill>
                    <a:srgbClr val="FFFFFF"/>
                  </a:solidFill>
                </a14:hiddenFill>
              </a:ext>
            </a:extLst>
          </p:spPr>
        </p:pic>
      </p:grpSp>
      <mc:AlternateContent xmlns:mc="http://schemas.openxmlformats.org/markup-compatibility/2006" xmlns:am3d="http://schemas.microsoft.com/office/drawing/2017/model3d">
        <mc:Choice Requires="am3d">
          <p:graphicFrame>
            <p:nvGraphicFramePr>
              <p:cNvPr id="20" name="3D Model 19" descr="Hamburger and Soda">
                <a:extLst>
                  <a:ext uri="{FF2B5EF4-FFF2-40B4-BE49-F238E27FC236}">
                    <a16:creationId xmlns:a16="http://schemas.microsoft.com/office/drawing/2014/main" id="{8444113A-1DF6-41FD-B833-5EE2A8D18C40}"/>
                  </a:ext>
                </a:extLst>
              </p:cNvPr>
              <p:cNvGraphicFramePr>
                <a:graphicFrameLocks noChangeAspect="1"/>
              </p:cNvGraphicFramePr>
              <p:nvPr>
                <p:extLst>
                  <p:ext uri="{D42A27DB-BD31-4B8C-83A1-F6EECF244321}">
                    <p14:modId xmlns:p14="http://schemas.microsoft.com/office/powerpoint/2010/main" val="771946538"/>
                  </p:ext>
                </p:extLst>
              </p:nvPr>
            </p:nvGraphicFramePr>
            <p:xfrm>
              <a:off x="3389239" y="3574649"/>
              <a:ext cx="3109244" cy="3831881"/>
            </p:xfrm>
            <a:graphic>
              <a:graphicData uri="http://schemas.microsoft.com/office/drawing/2017/model3d">
                <am3d:model3d r:embed="rId6">
                  <am3d:spPr>
                    <a:xfrm>
                      <a:off x="0" y="0"/>
                      <a:ext cx="3109244" cy="3831881"/>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410818" ay="372473" az="44637"/>
                    <am3d:postTrans dx="0" dy="0" dz="0"/>
                  </am3d:trans>
                  <am3d:raster rName="Office3DRenderer" rVer="16.0.8326">
                    <am3d:blip r:embed="rId7"/>
                  </am3d:raster>
                  <am3d:objViewport viewportSz="544830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20" name="3D Model 19" descr="Hamburger and Soda">
                <a:extLst>
                  <a:ext uri="{FF2B5EF4-FFF2-40B4-BE49-F238E27FC236}">
                    <a16:creationId xmlns:a16="http://schemas.microsoft.com/office/drawing/2014/main" id="{8444113A-1DF6-41FD-B833-5EE2A8D18C40}"/>
                  </a:ext>
                </a:extLst>
              </p:cNvPr>
              <p:cNvPicPr>
                <a:picLocks noGrp="1" noRot="1" noChangeAspect="1" noMove="1" noResize="1" noEditPoints="1" noAdjustHandles="1" noChangeArrowheads="1" noChangeShapeType="1" noCrop="1"/>
              </p:cNvPicPr>
              <p:nvPr/>
            </p:nvPicPr>
            <p:blipFill>
              <a:blip r:embed="rId8"/>
              <a:stretch>
                <a:fillRect/>
              </a:stretch>
            </p:blipFill>
            <p:spPr>
              <a:xfrm>
                <a:off x="3389239" y="3574649"/>
                <a:ext cx="3109244" cy="3831881"/>
              </a:xfrm>
              <a:prstGeom prst="rect">
                <a:avLst/>
              </a:prstGeom>
            </p:spPr>
          </p:pic>
        </mc:Fallback>
      </mc:AlternateContent>
      <p:sp>
        <p:nvSpPr>
          <p:cNvPr id="11" name="Rectangle 10">
            <a:extLst>
              <a:ext uri="{FF2B5EF4-FFF2-40B4-BE49-F238E27FC236}">
                <a16:creationId xmlns:a16="http://schemas.microsoft.com/office/drawing/2014/main" id="{7E1BCBCC-775F-4FC2-AB76-A0AC8A340EE7}"/>
              </a:ext>
            </a:extLst>
          </p:cNvPr>
          <p:cNvSpPr/>
          <p:nvPr/>
        </p:nvSpPr>
        <p:spPr>
          <a:xfrm>
            <a:off x="1358250" y="6337151"/>
            <a:ext cx="1919308" cy="369332"/>
          </a:xfrm>
          <a:prstGeom prst="rect">
            <a:avLst/>
          </a:prstGeom>
        </p:spPr>
        <p:txBody>
          <a:bodyPr wrap="none">
            <a:spAutoFit/>
          </a:bodyPr>
          <a:lstStyle/>
          <a:p>
            <a:r>
              <a:rPr lang="en-GB" dirty="0" err="1">
                <a:solidFill>
                  <a:srgbClr val="FFFF00"/>
                </a:solidFill>
              </a:rPr>
              <a:t>Lusine</a:t>
            </a:r>
            <a:r>
              <a:rPr lang="en-GB" dirty="0">
                <a:solidFill>
                  <a:srgbClr val="FFFF00"/>
                </a:solidFill>
              </a:rPr>
              <a:t> </a:t>
            </a:r>
            <a:r>
              <a:rPr lang="en-GB" dirty="0" err="1">
                <a:solidFill>
                  <a:srgbClr val="FFFF00"/>
                </a:solidFill>
              </a:rPr>
              <a:t>Ehia</a:t>
            </a:r>
            <a:r>
              <a:rPr lang="en-GB" dirty="0">
                <a:solidFill>
                  <a:srgbClr val="FFFF00"/>
                </a:solidFill>
              </a:rPr>
              <a:t> </a:t>
            </a:r>
            <a:r>
              <a:rPr lang="en-GB" dirty="0" err="1">
                <a:solidFill>
                  <a:srgbClr val="FFFF00"/>
                </a:solidFill>
              </a:rPr>
              <a:t>Ehian</a:t>
            </a:r>
            <a:endParaRPr lang="en-GB" dirty="0">
              <a:solidFill>
                <a:srgbClr val="FFFF00"/>
              </a:solidFill>
            </a:endParaRPr>
          </a:p>
        </p:txBody>
      </p:sp>
    </p:spTree>
    <p:extLst>
      <p:ext uri="{BB962C8B-B14F-4D97-AF65-F5344CB8AC3E}">
        <p14:creationId xmlns:p14="http://schemas.microsoft.com/office/powerpoint/2010/main" val="31080677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402577"/>
            <a:ext cx="11805314" cy="4278094"/>
          </a:xfrm>
          <a:prstGeom prst="rect">
            <a:avLst/>
          </a:prstGeom>
          <a:noFill/>
        </p:spPr>
        <p:txBody>
          <a:bodyPr wrap="square" rtlCol="0">
            <a:spAutoFit/>
          </a:bodyPr>
          <a:lstStyle/>
          <a:p>
            <a:pPr algn="ctr"/>
            <a:r>
              <a:rPr lang="en-GB" sz="2400" b="1" dirty="0"/>
              <a:t>INSIGHTS OF POINT OF SALES TECHNOLOGY INTRODUCED:</a:t>
            </a:r>
          </a:p>
          <a:p>
            <a:r>
              <a:rPr lang="en-GB" dirty="0"/>
              <a:t>McDonald’s now uses Point of Sales (POS) Systems as part of their operations.</a:t>
            </a:r>
          </a:p>
          <a:p>
            <a:endParaRPr lang="en-GB" b="1" dirty="0"/>
          </a:p>
          <a:p>
            <a:r>
              <a:rPr lang="en-GB" b="1" dirty="0"/>
              <a:t>Definition of Point of Sales:</a:t>
            </a:r>
          </a:p>
          <a:p>
            <a:r>
              <a:rPr lang="en-GB" dirty="0"/>
              <a:t>Self-Ordering Systems are where payments are made by clients in the business to sell your services</a:t>
            </a:r>
          </a:p>
          <a:p>
            <a:r>
              <a:rPr lang="en-GB" dirty="0"/>
              <a:t>and/or products.</a:t>
            </a:r>
          </a:p>
          <a:p>
            <a:endParaRPr lang="en-GB" dirty="0"/>
          </a:p>
          <a:p>
            <a:r>
              <a:rPr lang="en-GB" b="1" dirty="0"/>
              <a:t>Characteristics of Point of Sales:</a:t>
            </a:r>
          </a:p>
          <a:p>
            <a:pPr marL="285750" indent="-285750">
              <a:buFont typeface="Franklin Gothic Book" panose="020B0503020102020204" pitchFamily="34" charset="0"/>
              <a:buChar char="–"/>
            </a:pPr>
            <a:r>
              <a:rPr lang="en-GB" dirty="0"/>
              <a:t>Product Search Finder </a:t>
            </a:r>
          </a:p>
          <a:p>
            <a:pPr marL="285750" indent="-285750">
              <a:buFont typeface="Franklin Gothic Book" panose="020B0503020102020204" pitchFamily="34" charset="0"/>
              <a:buChar char="–"/>
            </a:pPr>
            <a:r>
              <a:rPr lang="en-GB" dirty="0"/>
              <a:t>Multiple types of payments</a:t>
            </a:r>
          </a:p>
          <a:p>
            <a:pPr marL="285750" indent="-285750">
              <a:buFont typeface="Franklin Gothic Book" panose="020B0503020102020204" pitchFamily="34" charset="0"/>
              <a:buChar char="–"/>
            </a:pPr>
            <a:r>
              <a:rPr lang="en-GB" dirty="0"/>
              <a:t>Legal Permissions and User Profiles</a:t>
            </a:r>
          </a:p>
          <a:p>
            <a:pPr marL="285750" indent="-285750">
              <a:buFont typeface="Franklin Gothic Book" panose="020B0503020102020204" pitchFamily="34" charset="0"/>
              <a:buChar char="–"/>
            </a:pPr>
            <a:r>
              <a:rPr lang="en-GB" dirty="0"/>
              <a:t>Customer Facing Display</a:t>
            </a:r>
          </a:p>
          <a:p>
            <a:pPr marL="285750" indent="-285750">
              <a:buFont typeface="Franklin Gothic Book" panose="020B0503020102020204" pitchFamily="34" charset="0"/>
              <a:buChar char="–"/>
            </a:pPr>
            <a:r>
              <a:rPr lang="en-GB" dirty="0"/>
              <a:t>Barcodes</a:t>
            </a:r>
          </a:p>
          <a:p>
            <a:pPr marL="285750" indent="-285750">
              <a:buFont typeface="Franklin Gothic Book" panose="020B0503020102020204" pitchFamily="34" charset="0"/>
              <a:buChar char="–"/>
            </a:pPr>
            <a:r>
              <a:rPr lang="en-GB" dirty="0"/>
              <a:t>Sales and Promotions</a:t>
            </a:r>
          </a:p>
          <a:p>
            <a:endParaRPr lang="en-GB" sz="1400" dirty="0"/>
          </a:p>
        </p:txBody>
      </p:sp>
      <mc:AlternateContent xmlns:mc="http://schemas.openxmlformats.org/markup-compatibility/2006" xmlns:am3d="http://schemas.microsoft.com/office/drawing/2017/model3d">
        <mc:Choice Requires="am3d">
          <p:graphicFrame>
            <p:nvGraphicFramePr>
              <p:cNvPr id="10" name="3D Model 9" descr="Hamburger and Soda">
                <a:extLst>
                  <a:ext uri="{FF2B5EF4-FFF2-40B4-BE49-F238E27FC236}">
                    <a16:creationId xmlns:a16="http://schemas.microsoft.com/office/drawing/2014/main" id="{BF0473F0-7B1E-4DC4-BDFF-221BE9D12D9F}"/>
                  </a:ext>
                </a:extLst>
              </p:cNvPr>
              <p:cNvGraphicFramePr>
                <a:graphicFrameLocks noChangeAspect="1"/>
              </p:cNvGraphicFramePr>
              <p:nvPr>
                <p:extLst>
                  <p:ext uri="{D42A27DB-BD31-4B8C-83A1-F6EECF244321}">
                    <p14:modId xmlns:p14="http://schemas.microsoft.com/office/powerpoint/2010/main" val="2658369207"/>
                  </p:ext>
                </p:extLst>
              </p:nvPr>
            </p:nvGraphicFramePr>
            <p:xfrm rot="19849002">
              <a:off x="9766257" y="777835"/>
              <a:ext cx="3028319" cy="4399633"/>
            </p:xfrm>
            <a:graphic>
              <a:graphicData uri="http://schemas.microsoft.com/office/drawing/2017/model3d">
                <am3d:model3d r:embed="rId3">
                  <am3d:spPr>
                    <a:xfrm rot="19849002">
                      <a:off x="0" y="0"/>
                      <a:ext cx="3028319" cy="4399633"/>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244827" ay="1548062" az="106715"/>
                    <am3d:postTrans dx="0" dy="0" dz="0"/>
                  </am3d:trans>
                  <am3d:raster rName="Office3DRenderer" rVer="16.0.8326">
                    <am3d:blip r:embed="rId4"/>
                  </am3d:raster>
                  <am3d:objViewport viewportSz="618996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0" name="3D Model 9" descr="Hamburger and Soda">
                <a:extLst>
                  <a:ext uri="{FF2B5EF4-FFF2-40B4-BE49-F238E27FC236}">
                    <a16:creationId xmlns:a16="http://schemas.microsoft.com/office/drawing/2014/main" id="{BF0473F0-7B1E-4DC4-BDFF-221BE9D12D9F}"/>
                  </a:ext>
                </a:extLst>
              </p:cNvPr>
              <p:cNvPicPr>
                <a:picLocks noGrp="1" noRot="1" noChangeAspect="1" noMove="1" noResize="1" noEditPoints="1" noAdjustHandles="1" noChangeArrowheads="1" noChangeShapeType="1" noCrop="1"/>
              </p:cNvPicPr>
              <p:nvPr/>
            </p:nvPicPr>
            <p:blipFill>
              <a:blip r:embed="rId5"/>
              <a:stretch>
                <a:fillRect/>
              </a:stretch>
            </p:blipFill>
            <p:spPr>
              <a:xfrm rot="19849002">
                <a:off x="9766257" y="777835"/>
                <a:ext cx="3028319" cy="4399633"/>
              </a:xfrm>
              <a:prstGeom prst="rect">
                <a:avLst/>
              </a:prstGeom>
            </p:spPr>
          </p:pic>
        </mc:Fallback>
      </mc:AlternateContent>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A20D2014-4872-42B9-8196-5AB00231F970}"/>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grpSp>
        <p:nvGrpSpPr>
          <p:cNvPr id="2" name="Group 1">
            <a:extLst>
              <a:ext uri="{FF2B5EF4-FFF2-40B4-BE49-F238E27FC236}">
                <a16:creationId xmlns:a16="http://schemas.microsoft.com/office/drawing/2014/main" id="{204FD8F9-0ACD-4BE1-9928-0EF7124B0F6D}"/>
              </a:ext>
            </a:extLst>
          </p:cNvPr>
          <p:cNvGrpSpPr/>
          <p:nvPr/>
        </p:nvGrpSpPr>
        <p:grpSpPr>
          <a:xfrm>
            <a:off x="4340974" y="3149559"/>
            <a:ext cx="5689600" cy="2359865"/>
            <a:chOff x="4340974" y="3149559"/>
            <a:chExt cx="5689600" cy="2359865"/>
          </a:xfrm>
        </p:grpSpPr>
        <p:pic>
          <p:nvPicPr>
            <p:cNvPr id="7" name="Picture 6">
              <a:extLst>
                <a:ext uri="{FF2B5EF4-FFF2-40B4-BE49-F238E27FC236}">
                  <a16:creationId xmlns:a16="http://schemas.microsoft.com/office/drawing/2014/main" id="{C0A50432-030B-4335-9D4B-671F0491678C}"/>
                </a:ext>
              </a:extLst>
            </p:cNvPr>
            <p:cNvPicPr>
              <a:picLocks noChangeAspect="1"/>
            </p:cNvPicPr>
            <p:nvPr/>
          </p:nvPicPr>
          <p:blipFill>
            <a:blip r:embed="rId7"/>
            <a:stretch>
              <a:fillRect/>
            </a:stretch>
          </p:blipFill>
          <p:spPr>
            <a:xfrm>
              <a:off x="5523197" y="3149559"/>
              <a:ext cx="3327762" cy="2079851"/>
            </a:xfrm>
            <a:prstGeom prst="rect">
              <a:avLst/>
            </a:prstGeom>
          </p:spPr>
        </p:pic>
        <p:sp>
          <p:nvSpPr>
            <p:cNvPr id="9" name="TextBox 8">
              <a:extLst>
                <a:ext uri="{FF2B5EF4-FFF2-40B4-BE49-F238E27FC236}">
                  <a16:creationId xmlns:a16="http://schemas.microsoft.com/office/drawing/2014/main" id="{3419D506-AC1F-41CA-B060-8DA934570C24}"/>
                </a:ext>
              </a:extLst>
            </p:cNvPr>
            <p:cNvSpPr txBox="1"/>
            <p:nvPr/>
          </p:nvSpPr>
          <p:spPr>
            <a:xfrm>
              <a:off x="4340974" y="5201647"/>
              <a:ext cx="5689600" cy="307777"/>
            </a:xfrm>
            <a:prstGeom prst="rect">
              <a:avLst/>
            </a:prstGeom>
            <a:noFill/>
          </p:spPr>
          <p:txBody>
            <a:bodyPr wrap="square" rtlCol="0">
              <a:spAutoFit/>
            </a:bodyPr>
            <a:lstStyle/>
            <a:p>
              <a:pPr algn="ctr"/>
              <a:r>
                <a:rPr lang="en-GB" sz="1400" i="1" dirty="0"/>
                <a:t>(Marketing Innovations: McDonalds, Digital POS Display, 2019)</a:t>
              </a:r>
            </a:p>
          </p:txBody>
        </p:sp>
      </p:grpSp>
      <p:sp>
        <p:nvSpPr>
          <p:cNvPr id="14" name="Rectangle 13">
            <a:extLst>
              <a:ext uri="{FF2B5EF4-FFF2-40B4-BE49-F238E27FC236}">
                <a16:creationId xmlns:a16="http://schemas.microsoft.com/office/drawing/2014/main" id="{A2BED4A6-6859-4A87-BB7D-69D3F500E466}"/>
              </a:ext>
            </a:extLst>
          </p:cNvPr>
          <p:cNvSpPr/>
          <p:nvPr/>
        </p:nvSpPr>
        <p:spPr>
          <a:xfrm>
            <a:off x="1399375" y="6346029"/>
            <a:ext cx="1790811" cy="369332"/>
          </a:xfrm>
          <a:prstGeom prst="rect">
            <a:avLst/>
          </a:prstGeom>
        </p:spPr>
        <p:txBody>
          <a:bodyPr wrap="none">
            <a:spAutoFit/>
          </a:bodyPr>
          <a:lstStyle/>
          <a:p>
            <a:r>
              <a:rPr lang="en-GB" dirty="0">
                <a:solidFill>
                  <a:srgbClr val="FFFF00"/>
                </a:solidFill>
              </a:rPr>
              <a:t>Jefferson Jurado</a:t>
            </a:r>
          </a:p>
        </p:txBody>
      </p:sp>
    </p:spTree>
    <p:extLst>
      <p:ext uri="{BB962C8B-B14F-4D97-AF65-F5344CB8AC3E}">
        <p14:creationId xmlns:p14="http://schemas.microsoft.com/office/powerpoint/2010/main" val="29625764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402577"/>
            <a:ext cx="11805314" cy="1508105"/>
          </a:xfrm>
          <a:prstGeom prst="rect">
            <a:avLst/>
          </a:prstGeom>
          <a:noFill/>
        </p:spPr>
        <p:txBody>
          <a:bodyPr wrap="square" rtlCol="0">
            <a:spAutoFit/>
          </a:bodyPr>
          <a:lstStyle/>
          <a:p>
            <a:pPr algn="ctr"/>
            <a:r>
              <a:rPr lang="en-GB" sz="2400" b="1" dirty="0"/>
              <a:t>INSIGHTS OF POINT OF SALES TECHNOLOGY INTRODUCED:</a:t>
            </a:r>
          </a:p>
          <a:p>
            <a:endParaRPr lang="en-GB" b="1" dirty="0"/>
          </a:p>
          <a:p>
            <a:r>
              <a:rPr lang="en-GB" b="1" dirty="0"/>
              <a:t>Model of Point of Sales:</a:t>
            </a:r>
          </a:p>
          <a:p>
            <a:endParaRPr lang="en-GB" b="1" dirty="0"/>
          </a:p>
          <a:p>
            <a:endParaRPr lang="en-GB" sz="1400" dirty="0"/>
          </a:p>
        </p:txBody>
      </p:sp>
      <mc:AlternateContent xmlns:mc="http://schemas.openxmlformats.org/markup-compatibility/2006" xmlns:am3d="http://schemas.microsoft.com/office/drawing/2017/model3d">
        <mc:Choice Requires="am3d">
          <p:graphicFrame>
            <p:nvGraphicFramePr>
              <p:cNvPr id="10" name="3D Model 9" descr="Hamburger and Soda">
                <a:extLst>
                  <a:ext uri="{FF2B5EF4-FFF2-40B4-BE49-F238E27FC236}">
                    <a16:creationId xmlns:a16="http://schemas.microsoft.com/office/drawing/2014/main" id="{BF0473F0-7B1E-4DC4-BDFF-221BE9D12D9F}"/>
                  </a:ext>
                </a:extLst>
              </p:cNvPr>
              <p:cNvGraphicFramePr>
                <a:graphicFrameLocks noChangeAspect="1"/>
              </p:cNvGraphicFramePr>
              <p:nvPr>
                <p:extLst>
                  <p:ext uri="{D42A27DB-BD31-4B8C-83A1-F6EECF244321}">
                    <p14:modId xmlns:p14="http://schemas.microsoft.com/office/powerpoint/2010/main" val="977156836"/>
                  </p:ext>
                </p:extLst>
              </p:nvPr>
            </p:nvGraphicFramePr>
            <p:xfrm rot="19849002">
              <a:off x="-358621" y="2527557"/>
              <a:ext cx="2550718" cy="2664930"/>
            </p:xfrm>
            <a:graphic>
              <a:graphicData uri="http://schemas.microsoft.com/office/drawing/2017/model3d">
                <am3d:model3d r:embed="rId3">
                  <am3d:spPr>
                    <a:xfrm rot="19849002">
                      <a:off x="0" y="0"/>
                      <a:ext cx="2550718" cy="2664930"/>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5572516" ay="-477703" az="-6595676"/>
                    <am3d:postTrans dx="0" dy="0" dz="0"/>
                  </am3d:trans>
                  <am3d:raster rName="Office3DRenderer" rVer="16.0.8326">
                    <am3d:blip r:embed="rId4"/>
                  </am3d:raster>
                  <am3d:objViewport viewportSz="443520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0" name="3D Model 9" descr="Hamburger and Soda">
                <a:extLst>
                  <a:ext uri="{FF2B5EF4-FFF2-40B4-BE49-F238E27FC236}">
                    <a16:creationId xmlns:a16="http://schemas.microsoft.com/office/drawing/2014/main" id="{BF0473F0-7B1E-4DC4-BDFF-221BE9D12D9F}"/>
                  </a:ext>
                </a:extLst>
              </p:cNvPr>
              <p:cNvPicPr>
                <a:picLocks noGrp="1" noRot="1" noChangeAspect="1" noMove="1" noResize="1" noEditPoints="1" noAdjustHandles="1" noChangeArrowheads="1" noChangeShapeType="1" noCrop="1"/>
              </p:cNvPicPr>
              <p:nvPr/>
            </p:nvPicPr>
            <p:blipFill>
              <a:blip r:embed="rId5"/>
              <a:stretch>
                <a:fillRect/>
              </a:stretch>
            </p:blipFill>
            <p:spPr>
              <a:xfrm rot="19849002">
                <a:off x="-358621" y="2527557"/>
                <a:ext cx="2550718" cy="2664930"/>
              </a:xfrm>
              <a:prstGeom prst="rect">
                <a:avLst/>
              </a:prstGeom>
            </p:spPr>
          </p:pic>
        </mc:Fallback>
      </mc:AlternateContent>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A20D2014-4872-42B9-8196-5AB00231F970}"/>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sp>
        <p:nvSpPr>
          <p:cNvPr id="12" name="Rectangle 11">
            <a:extLst>
              <a:ext uri="{FF2B5EF4-FFF2-40B4-BE49-F238E27FC236}">
                <a16:creationId xmlns:a16="http://schemas.microsoft.com/office/drawing/2014/main" id="{1CEF688E-D001-43ED-B0C5-F8A96DB56B35}"/>
              </a:ext>
            </a:extLst>
          </p:cNvPr>
          <p:cNvSpPr/>
          <p:nvPr/>
        </p:nvSpPr>
        <p:spPr>
          <a:xfrm>
            <a:off x="1399375" y="6346029"/>
            <a:ext cx="1790811" cy="369332"/>
          </a:xfrm>
          <a:prstGeom prst="rect">
            <a:avLst/>
          </a:prstGeom>
        </p:spPr>
        <p:txBody>
          <a:bodyPr wrap="none">
            <a:spAutoFit/>
          </a:bodyPr>
          <a:lstStyle/>
          <a:p>
            <a:r>
              <a:rPr lang="en-GB" dirty="0">
                <a:solidFill>
                  <a:srgbClr val="FFFF00"/>
                </a:solidFill>
              </a:rPr>
              <a:t>Jefferson Jurado</a:t>
            </a:r>
          </a:p>
        </p:txBody>
      </p:sp>
      <p:grpSp>
        <p:nvGrpSpPr>
          <p:cNvPr id="7" name="Group 6">
            <a:extLst>
              <a:ext uri="{FF2B5EF4-FFF2-40B4-BE49-F238E27FC236}">
                <a16:creationId xmlns:a16="http://schemas.microsoft.com/office/drawing/2014/main" id="{26BE2943-49D3-4DFD-B0A9-105A9D58A865}"/>
              </a:ext>
            </a:extLst>
          </p:cNvPr>
          <p:cNvGrpSpPr/>
          <p:nvPr/>
        </p:nvGrpSpPr>
        <p:grpSpPr>
          <a:xfrm>
            <a:off x="1861685" y="2113076"/>
            <a:ext cx="5905500" cy="3386744"/>
            <a:chOff x="2899183" y="2109040"/>
            <a:chExt cx="5905500" cy="3386744"/>
          </a:xfrm>
        </p:grpSpPr>
        <p:pic>
          <p:nvPicPr>
            <p:cNvPr id="2" name="Picture 2">
              <a:extLst>
                <a:ext uri="{FF2B5EF4-FFF2-40B4-BE49-F238E27FC236}">
                  <a16:creationId xmlns:a16="http://schemas.microsoft.com/office/drawing/2014/main" id="{B33816A3-9F36-469B-9F21-4D138A71E96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99183" y="2109040"/>
              <a:ext cx="5905500" cy="321945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8C936285-811E-4E17-9064-4DE2B73F9D10}"/>
                </a:ext>
              </a:extLst>
            </p:cNvPr>
            <p:cNvSpPr/>
            <p:nvPr/>
          </p:nvSpPr>
          <p:spPr>
            <a:xfrm>
              <a:off x="5100990" y="5188007"/>
              <a:ext cx="1501886" cy="307777"/>
            </a:xfrm>
            <a:prstGeom prst="rect">
              <a:avLst/>
            </a:prstGeom>
          </p:spPr>
          <p:txBody>
            <a:bodyPr wrap="none">
              <a:spAutoFit/>
            </a:bodyPr>
            <a:lstStyle/>
            <a:p>
              <a:r>
                <a:rPr lang="en-GB" sz="1400" dirty="0">
                  <a:solidFill>
                    <a:srgbClr val="000000"/>
                  </a:solidFill>
                  <a:latin typeface="Open Sans"/>
                </a:rPr>
                <a:t>(NEXCOM, 2019)</a:t>
              </a:r>
              <a:endParaRPr lang="en-GB" sz="1400" dirty="0"/>
            </a:p>
          </p:txBody>
        </p:sp>
      </p:grpSp>
      <p:sp>
        <p:nvSpPr>
          <p:cNvPr id="9" name="TextBox 8">
            <a:extLst>
              <a:ext uri="{FF2B5EF4-FFF2-40B4-BE49-F238E27FC236}">
                <a16:creationId xmlns:a16="http://schemas.microsoft.com/office/drawing/2014/main" id="{F0691A79-DC74-4CC2-B6C1-E715AD3F3655}"/>
              </a:ext>
            </a:extLst>
          </p:cNvPr>
          <p:cNvSpPr txBox="1"/>
          <p:nvPr/>
        </p:nvSpPr>
        <p:spPr>
          <a:xfrm>
            <a:off x="7297615" y="2037257"/>
            <a:ext cx="4671471" cy="2585323"/>
          </a:xfrm>
          <a:prstGeom prst="rect">
            <a:avLst/>
          </a:prstGeom>
          <a:noFill/>
        </p:spPr>
        <p:txBody>
          <a:bodyPr wrap="square" rtlCol="0">
            <a:spAutoFit/>
          </a:bodyPr>
          <a:lstStyle/>
          <a:p>
            <a:pPr algn="just"/>
            <a:r>
              <a:rPr lang="en-GB" b="1" dirty="0"/>
              <a:t>Importance of Point of Sales: </a:t>
            </a:r>
            <a:r>
              <a:rPr lang="en-GB" dirty="0"/>
              <a:t>(</a:t>
            </a:r>
            <a:r>
              <a:rPr lang="en-GB" dirty="0" err="1"/>
              <a:t>Mealey</a:t>
            </a:r>
            <a:r>
              <a:rPr lang="en-GB" dirty="0"/>
              <a:t>, 2019)</a:t>
            </a:r>
            <a:endParaRPr lang="en-GB" b="1" dirty="0"/>
          </a:p>
          <a:p>
            <a:pPr algn="just"/>
            <a:r>
              <a:rPr lang="en-GB" dirty="0"/>
              <a:t>So much cash and card payments are being made that employees don’t have time to keep all information stored.</a:t>
            </a:r>
          </a:p>
          <a:p>
            <a:pPr algn="just"/>
            <a:endParaRPr lang="en-GB" dirty="0"/>
          </a:p>
          <a:p>
            <a:pPr algn="just"/>
            <a:r>
              <a:rPr lang="en-GB" dirty="0"/>
              <a:t>POS Systems keep track of all pennies</a:t>
            </a:r>
          </a:p>
          <a:p>
            <a:pPr algn="just"/>
            <a:endParaRPr lang="en-GB" dirty="0"/>
          </a:p>
          <a:p>
            <a:pPr algn="just"/>
            <a:r>
              <a:rPr lang="en-GB" dirty="0"/>
              <a:t>Reduces employee theft because to get to the money, it is password protected.</a:t>
            </a:r>
          </a:p>
        </p:txBody>
      </p:sp>
    </p:spTree>
    <p:extLst>
      <p:ext uri="{BB962C8B-B14F-4D97-AF65-F5344CB8AC3E}">
        <p14:creationId xmlns:p14="http://schemas.microsoft.com/office/powerpoint/2010/main" val="5141241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402577"/>
            <a:ext cx="11805314" cy="3477875"/>
          </a:xfrm>
          <a:prstGeom prst="rect">
            <a:avLst/>
          </a:prstGeom>
          <a:noFill/>
        </p:spPr>
        <p:txBody>
          <a:bodyPr wrap="square" rtlCol="0">
            <a:spAutoFit/>
          </a:bodyPr>
          <a:lstStyle/>
          <a:p>
            <a:pPr algn="ctr"/>
            <a:r>
              <a:rPr lang="en-GB" sz="2400" b="1" dirty="0"/>
              <a:t>IMPACTS OF NEW TECHNOLOGY INTRODUCED:</a:t>
            </a:r>
          </a:p>
          <a:p>
            <a:r>
              <a:rPr lang="en-GB" b="1" dirty="0"/>
              <a:t>ADVANTAGES:</a:t>
            </a:r>
          </a:p>
          <a:p>
            <a:pPr marL="285750" indent="-285750">
              <a:buFont typeface="Arial" panose="020B0604020202020204" pitchFamily="34" charset="0"/>
              <a:buChar char="•"/>
            </a:pPr>
            <a:r>
              <a:rPr lang="en-GB" sz="1600" dirty="0"/>
              <a:t>There are great contributions of modern technology for McDonald’s performance.</a:t>
            </a:r>
          </a:p>
          <a:p>
            <a:pPr marL="285750" indent="-285750">
              <a:buFont typeface="Arial" panose="020B0604020202020204" pitchFamily="34" charset="0"/>
              <a:buChar char="•"/>
            </a:pPr>
            <a:r>
              <a:rPr lang="en-GB" sz="1600" dirty="0"/>
              <a:t>Introduction of table service.</a:t>
            </a:r>
          </a:p>
          <a:p>
            <a:pPr marL="285750" indent="-285750">
              <a:buFont typeface="Arial" panose="020B0604020202020204" pitchFamily="34" charset="0"/>
              <a:buChar char="•"/>
            </a:pPr>
            <a:r>
              <a:rPr lang="en-GB" sz="1600" dirty="0"/>
              <a:t>Introduction of mobile ordering (Thomas, 2014).</a:t>
            </a:r>
          </a:p>
          <a:p>
            <a:pPr marL="285750" indent="-285750">
              <a:buFont typeface="Arial" panose="020B0604020202020204" pitchFamily="34" charset="0"/>
              <a:buChar char="•"/>
            </a:pPr>
            <a:r>
              <a:rPr lang="en-US" sz="1600" dirty="0"/>
              <a:t>Allowance over remote drive through ordering.</a:t>
            </a:r>
          </a:p>
          <a:p>
            <a:pPr marL="285750" indent="-285750">
              <a:buFont typeface="Arial" panose="020B0604020202020204" pitchFamily="34" charset="0"/>
              <a:buChar char="•"/>
            </a:pPr>
            <a:r>
              <a:rPr lang="en-US" sz="1600" dirty="0"/>
              <a:t>Easier monitoring of employee performance.</a:t>
            </a:r>
          </a:p>
          <a:p>
            <a:pPr marL="285750" indent="-285750">
              <a:buFont typeface="Arial" panose="020B0604020202020204" pitchFamily="34" charset="0"/>
              <a:buChar char="•"/>
            </a:pPr>
            <a:r>
              <a:rPr lang="en-US" sz="1600" dirty="0"/>
              <a:t>More available advertising platforms.</a:t>
            </a:r>
          </a:p>
          <a:p>
            <a:pPr marL="285750" indent="-285750">
              <a:buFont typeface="Arial" panose="020B0604020202020204" pitchFamily="34" charset="0"/>
              <a:buChar char="•"/>
            </a:pPr>
            <a:r>
              <a:rPr lang="en-US" sz="1600" dirty="0"/>
              <a:t>Easier customer interaction and segmentation (</a:t>
            </a:r>
            <a:r>
              <a:rPr lang="en-US" sz="1600" dirty="0" err="1"/>
              <a:t>Wimalaratne</a:t>
            </a:r>
            <a:r>
              <a:rPr lang="en-US" sz="1600" dirty="0"/>
              <a:t>, 2017). </a:t>
            </a:r>
          </a:p>
          <a:p>
            <a:pPr marL="285750" indent="-285750">
              <a:buFont typeface="Arial" panose="020B0604020202020204" pitchFamily="34" charset="0"/>
              <a:buChar char="•"/>
            </a:pPr>
            <a:endParaRPr lang="en-US" sz="1600" dirty="0"/>
          </a:p>
          <a:p>
            <a:r>
              <a:rPr lang="en-GB" b="1" dirty="0"/>
              <a:t>DISAVANTAGES:</a:t>
            </a:r>
          </a:p>
          <a:p>
            <a:pPr marL="285750" indent="-285750">
              <a:buFont typeface="Arial" panose="020B0604020202020204" pitchFamily="34" charset="0"/>
              <a:buChar char="•"/>
            </a:pPr>
            <a:r>
              <a:rPr lang="en-GB" sz="1600" dirty="0">
                <a:cs typeface="Times New Roman" panose="02020603050405020304" pitchFamily="18" charset="0"/>
              </a:rPr>
              <a:t>IT security and privacy/cybersecurity</a:t>
            </a:r>
          </a:p>
          <a:p>
            <a:pPr marL="285750" indent="-285750">
              <a:buFont typeface="Arial" panose="020B0604020202020204" pitchFamily="34" charset="0"/>
              <a:buChar char="•"/>
            </a:pPr>
            <a:r>
              <a:rPr lang="en-GB" sz="1600" dirty="0">
                <a:solidFill>
                  <a:schemeClr val="tx1">
                    <a:lumMod val="95000"/>
                    <a:lumOff val="5000"/>
                  </a:schemeClr>
                </a:solidFill>
              </a:rPr>
              <a:t>Resource/staffing/skills challenges</a:t>
            </a:r>
            <a:endParaRPr lang="en-US" sz="1600" dirty="0"/>
          </a:p>
        </p:txBody>
      </p:sp>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A20D2014-4872-42B9-8196-5AB00231F970}"/>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sp>
        <p:nvSpPr>
          <p:cNvPr id="14" name="Rectangle 13">
            <a:extLst>
              <a:ext uri="{FF2B5EF4-FFF2-40B4-BE49-F238E27FC236}">
                <a16:creationId xmlns:a16="http://schemas.microsoft.com/office/drawing/2014/main" id="{A2BED4A6-6859-4A87-BB7D-69D3F500E466}"/>
              </a:ext>
            </a:extLst>
          </p:cNvPr>
          <p:cNvSpPr/>
          <p:nvPr/>
        </p:nvSpPr>
        <p:spPr>
          <a:xfrm>
            <a:off x="1399375" y="6346029"/>
            <a:ext cx="1919308" cy="369332"/>
          </a:xfrm>
          <a:prstGeom prst="rect">
            <a:avLst/>
          </a:prstGeom>
        </p:spPr>
        <p:txBody>
          <a:bodyPr wrap="none">
            <a:spAutoFit/>
          </a:bodyPr>
          <a:lstStyle/>
          <a:p>
            <a:r>
              <a:rPr lang="en-GB" dirty="0" err="1">
                <a:solidFill>
                  <a:srgbClr val="FFFF00"/>
                </a:solidFill>
              </a:rPr>
              <a:t>Lusine</a:t>
            </a:r>
            <a:r>
              <a:rPr lang="en-GB" dirty="0">
                <a:solidFill>
                  <a:srgbClr val="FFFF00"/>
                </a:solidFill>
              </a:rPr>
              <a:t> </a:t>
            </a:r>
            <a:r>
              <a:rPr lang="en-GB" dirty="0" err="1">
                <a:solidFill>
                  <a:srgbClr val="FFFF00"/>
                </a:solidFill>
              </a:rPr>
              <a:t>Ehia</a:t>
            </a:r>
            <a:r>
              <a:rPr lang="en-GB" dirty="0">
                <a:solidFill>
                  <a:srgbClr val="FFFF00"/>
                </a:solidFill>
              </a:rPr>
              <a:t> </a:t>
            </a:r>
            <a:r>
              <a:rPr lang="en-GB" dirty="0" err="1">
                <a:solidFill>
                  <a:srgbClr val="FFFF00"/>
                </a:solidFill>
              </a:rPr>
              <a:t>Ehian</a:t>
            </a:r>
            <a:endParaRPr lang="en-GB" dirty="0">
              <a:solidFill>
                <a:srgbClr val="FFFF00"/>
              </a:solidFill>
            </a:endParaRPr>
          </a:p>
        </p:txBody>
      </p:sp>
      <p:grpSp>
        <p:nvGrpSpPr>
          <p:cNvPr id="6" name="Group 5">
            <a:extLst>
              <a:ext uri="{FF2B5EF4-FFF2-40B4-BE49-F238E27FC236}">
                <a16:creationId xmlns:a16="http://schemas.microsoft.com/office/drawing/2014/main" id="{94C704E8-74AC-48D3-B29E-B2E14DFBF230}"/>
              </a:ext>
            </a:extLst>
          </p:cNvPr>
          <p:cNvGrpSpPr/>
          <p:nvPr/>
        </p:nvGrpSpPr>
        <p:grpSpPr>
          <a:xfrm>
            <a:off x="6748152" y="3393256"/>
            <a:ext cx="2606863" cy="2062167"/>
            <a:chOff x="6748152" y="3214243"/>
            <a:chExt cx="2606863" cy="2062167"/>
          </a:xfrm>
        </p:grpSpPr>
        <p:pic>
          <p:nvPicPr>
            <p:cNvPr id="15" name="Picture 14">
              <a:extLst>
                <a:ext uri="{FF2B5EF4-FFF2-40B4-BE49-F238E27FC236}">
                  <a16:creationId xmlns:a16="http://schemas.microsoft.com/office/drawing/2014/main" id="{B2BD72EB-695A-41AB-B936-FD1FDDB056BE}"/>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48152" y="3214243"/>
              <a:ext cx="2606863" cy="1738757"/>
            </a:xfrm>
            <a:prstGeom prst="rect">
              <a:avLst/>
            </a:prstGeom>
          </p:spPr>
        </p:pic>
        <p:sp>
          <p:nvSpPr>
            <p:cNvPr id="2" name="Rectangle 1">
              <a:extLst>
                <a:ext uri="{FF2B5EF4-FFF2-40B4-BE49-F238E27FC236}">
                  <a16:creationId xmlns:a16="http://schemas.microsoft.com/office/drawing/2014/main" id="{46BC3231-3214-462D-B36D-593A41639910}"/>
                </a:ext>
              </a:extLst>
            </p:cNvPr>
            <p:cNvSpPr/>
            <p:nvPr/>
          </p:nvSpPr>
          <p:spPr>
            <a:xfrm>
              <a:off x="7438690" y="4968633"/>
              <a:ext cx="1225785" cy="307777"/>
            </a:xfrm>
            <a:prstGeom prst="rect">
              <a:avLst/>
            </a:prstGeom>
          </p:spPr>
          <p:txBody>
            <a:bodyPr wrap="none">
              <a:spAutoFit/>
            </a:bodyPr>
            <a:lstStyle/>
            <a:p>
              <a:r>
                <a:rPr lang="en-GB" sz="1400" dirty="0">
                  <a:solidFill>
                    <a:srgbClr val="000000"/>
                  </a:solidFill>
                  <a:latin typeface="Open Sans"/>
                </a:rPr>
                <a:t>(Lester, 2008)</a:t>
              </a:r>
              <a:endParaRPr lang="en-GB" sz="1400" dirty="0"/>
            </a:p>
          </p:txBody>
        </p:sp>
      </p:grpSp>
      <p:grpSp>
        <p:nvGrpSpPr>
          <p:cNvPr id="12" name="Group 11">
            <a:extLst>
              <a:ext uri="{FF2B5EF4-FFF2-40B4-BE49-F238E27FC236}">
                <a16:creationId xmlns:a16="http://schemas.microsoft.com/office/drawing/2014/main" id="{4059F395-C903-4520-AB31-5AC5D4E9D5B8}"/>
              </a:ext>
            </a:extLst>
          </p:cNvPr>
          <p:cNvGrpSpPr/>
          <p:nvPr/>
        </p:nvGrpSpPr>
        <p:grpSpPr>
          <a:xfrm>
            <a:off x="8869587" y="2078318"/>
            <a:ext cx="2530551" cy="2011093"/>
            <a:chOff x="8869587" y="2078318"/>
            <a:chExt cx="2530551" cy="2011093"/>
          </a:xfrm>
        </p:grpSpPr>
        <p:pic>
          <p:nvPicPr>
            <p:cNvPr id="17" name="Content Placeholder 4" descr="A screenshot of a cell phone&#10;&#10;Description automatically generated">
              <a:extLst>
                <a:ext uri="{FF2B5EF4-FFF2-40B4-BE49-F238E27FC236}">
                  <a16:creationId xmlns:a16="http://schemas.microsoft.com/office/drawing/2014/main" id="{75AFD75E-07AF-4E3B-9026-F101912267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69587" y="2078318"/>
              <a:ext cx="2530551" cy="1687683"/>
            </a:xfrm>
            <a:prstGeom prst="rect">
              <a:avLst/>
            </a:prstGeom>
          </p:spPr>
        </p:pic>
        <p:sp>
          <p:nvSpPr>
            <p:cNvPr id="11" name="Rectangle 10">
              <a:extLst>
                <a:ext uri="{FF2B5EF4-FFF2-40B4-BE49-F238E27FC236}">
                  <a16:creationId xmlns:a16="http://schemas.microsoft.com/office/drawing/2014/main" id="{FAE98CA4-EEDF-41C2-8631-F61BC06C36F1}"/>
                </a:ext>
              </a:extLst>
            </p:cNvPr>
            <p:cNvSpPr/>
            <p:nvPr/>
          </p:nvSpPr>
          <p:spPr>
            <a:xfrm>
              <a:off x="9474264" y="3781634"/>
              <a:ext cx="1321196" cy="307777"/>
            </a:xfrm>
            <a:prstGeom prst="rect">
              <a:avLst/>
            </a:prstGeom>
          </p:spPr>
          <p:txBody>
            <a:bodyPr wrap="none">
              <a:spAutoFit/>
            </a:bodyPr>
            <a:lstStyle/>
            <a:p>
              <a:r>
                <a:rPr lang="en-GB" sz="1400" dirty="0">
                  <a:solidFill>
                    <a:srgbClr val="000000"/>
                  </a:solidFill>
                  <a:latin typeface="Open Sans"/>
                </a:rPr>
                <a:t>(Johnson, n.d.)</a:t>
              </a:r>
              <a:endParaRPr lang="en-GB" sz="1400" dirty="0"/>
            </a:p>
          </p:txBody>
        </p:sp>
      </p:grpSp>
      <mc:AlternateContent xmlns:mc="http://schemas.openxmlformats.org/markup-compatibility/2006" xmlns:am3d="http://schemas.microsoft.com/office/drawing/2017/model3d">
        <mc:Choice Requires="am3d">
          <p:graphicFrame>
            <p:nvGraphicFramePr>
              <p:cNvPr id="10" name="3D Model 9" descr="Hamburger and Soda">
                <a:extLst>
                  <a:ext uri="{FF2B5EF4-FFF2-40B4-BE49-F238E27FC236}">
                    <a16:creationId xmlns:a16="http://schemas.microsoft.com/office/drawing/2014/main" id="{BF0473F0-7B1E-4DC4-BDFF-221BE9D12D9F}"/>
                  </a:ext>
                </a:extLst>
              </p:cNvPr>
              <p:cNvGraphicFramePr>
                <a:graphicFrameLocks noChangeAspect="1"/>
              </p:cNvGraphicFramePr>
              <p:nvPr>
                <p:extLst>
                  <p:ext uri="{D42A27DB-BD31-4B8C-83A1-F6EECF244321}">
                    <p14:modId xmlns:p14="http://schemas.microsoft.com/office/powerpoint/2010/main" val="3972405777"/>
                  </p:ext>
                </p:extLst>
              </p:nvPr>
            </p:nvGraphicFramePr>
            <p:xfrm rot="20580986">
              <a:off x="9906399" y="3513841"/>
              <a:ext cx="2705297" cy="3930338"/>
            </p:xfrm>
            <a:graphic>
              <a:graphicData uri="http://schemas.microsoft.com/office/drawing/2017/model3d">
                <am3d:model3d r:embed="rId6">
                  <am3d:spPr>
                    <a:xfrm rot="20580986">
                      <a:off x="0" y="0"/>
                      <a:ext cx="2705297" cy="3930338"/>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244827" ay="1548062" az="106715"/>
                    <am3d:postTrans dx="0" dy="0" dz="0"/>
                  </am3d:trans>
                  <am3d:raster rName="Office3DRenderer" rVer="16.0.8326">
                    <am3d:blip r:embed="rId7"/>
                  </am3d:raster>
                  <am3d:objViewport viewportSz="532605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0" name="3D Model 9" descr="Hamburger and Soda">
                <a:extLst>
                  <a:ext uri="{FF2B5EF4-FFF2-40B4-BE49-F238E27FC236}">
                    <a16:creationId xmlns:a16="http://schemas.microsoft.com/office/drawing/2014/main" id="{BF0473F0-7B1E-4DC4-BDFF-221BE9D12D9F}"/>
                  </a:ext>
                </a:extLst>
              </p:cNvPr>
              <p:cNvPicPr>
                <a:picLocks noGrp="1" noRot="1" noChangeAspect="1" noMove="1" noResize="1" noEditPoints="1" noAdjustHandles="1" noChangeArrowheads="1" noChangeShapeType="1" noCrop="1"/>
              </p:cNvPicPr>
              <p:nvPr/>
            </p:nvPicPr>
            <p:blipFill>
              <a:blip r:embed="rId8"/>
              <a:stretch>
                <a:fillRect/>
              </a:stretch>
            </p:blipFill>
            <p:spPr>
              <a:xfrm rot="20580986">
                <a:off x="9906399" y="3513841"/>
                <a:ext cx="2705297" cy="3930338"/>
              </a:xfrm>
              <a:prstGeom prst="rect">
                <a:avLst/>
              </a:prstGeom>
            </p:spPr>
          </p:pic>
        </mc:Fallback>
      </mc:AlternateContent>
    </p:spTree>
    <p:extLst>
      <p:ext uri="{BB962C8B-B14F-4D97-AF65-F5344CB8AC3E}">
        <p14:creationId xmlns:p14="http://schemas.microsoft.com/office/powerpoint/2010/main" val="26981982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297067"/>
            <a:ext cx="11805314" cy="4339650"/>
          </a:xfrm>
          <a:prstGeom prst="rect">
            <a:avLst/>
          </a:prstGeom>
          <a:noFill/>
        </p:spPr>
        <p:txBody>
          <a:bodyPr wrap="square" rtlCol="0">
            <a:spAutoFit/>
          </a:bodyPr>
          <a:lstStyle/>
          <a:p>
            <a:pPr algn="ctr"/>
            <a:r>
              <a:rPr lang="en-GB" sz="2400" b="1" dirty="0"/>
              <a:t>LESSONS DRAWN FROM THE CASE STUDY:</a:t>
            </a:r>
          </a:p>
          <a:p>
            <a:r>
              <a:rPr lang="en-GB" b="1" dirty="0"/>
              <a:t>Differences Between Traditional Payments And Modern Point of Sales:</a:t>
            </a:r>
          </a:p>
          <a:p>
            <a:r>
              <a:rPr lang="en-GB" dirty="0"/>
              <a:t>By just having cashiers, this had caused multiple and long queues.</a:t>
            </a:r>
          </a:p>
          <a:p>
            <a:r>
              <a:rPr lang="en-GB" dirty="0"/>
              <a:t>Employee Money Theft is reduced using Modern Technology.</a:t>
            </a:r>
          </a:p>
          <a:p>
            <a:r>
              <a:rPr lang="en-GB" dirty="0"/>
              <a:t>Service works at a quicker rate.</a:t>
            </a:r>
          </a:p>
          <a:p>
            <a:endParaRPr lang="en-GB" dirty="0"/>
          </a:p>
          <a:p>
            <a:r>
              <a:rPr lang="en-GB" b="1" dirty="0"/>
              <a:t>Why Modern Technology Is Important For The Organisation?</a:t>
            </a:r>
          </a:p>
          <a:p>
            <a:r>
              <a:rPr lang="en-GB" dirty="0"/>
              <a:t>Considering that McDonald’s has over 68 Mil people who go to eat at their establishment each day, having Point of Sales Systems benefits them.</a:t>
            </a:r>
          </a:p>
          <a:p>
            <a:endParaRPr lang="en-GB" dirty="0"/>
          </a:p>
          <a:p>
            <a:r>
              <a:rPr lang="en-GB" b="1" dirty="0"/>
              <a:t>Consequences Of Not Using Modern Technology In The Organisation?</a:t>
            </a:r>
          </a:p>
          <a:p>
            <a:r>
              <a:rPr lang="en-GB" dirty="0"/>
              <a:t>The service of the company would be very low</a:t>
            </a:r>
          </a:p>
          <a:p>
            <a:r>
              <a:rPr lang="en-GB" dirty="0"/>
              <a:t>Lose some clients</a:t>
            </a:r>
          </a:p>
          <a:p>
            <a:r>
              <a:rPr lang="en-GB" dirty="0"/>
              <a:t>Money could get lost</a:t>
            </a:r>
          </a:p>
          <a:p>
            <a:r>
              <a:rPr lang="en-GB" dirty="0"/>
              <a:t>Etc</a:t>
            </a:r>
          </a:p>
        </p:txBody>
      </p:sp>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A20D2014-4872-42B9-8196-5AB00231F970}"/>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sp>
        <p:nvSpPr>
          <p:cNvPr id="14" name="Rectangle 13">
            <a:extLst>
              <a:ext uri="{FF2B5EF4-FFF2-40B4-BE49-F238E27FC236}">
                <a16:creationId xmlns:a16="http://schemas.microsoft.com/office/drawing/2014/main" id="{A2BED4A6-6859-4A87-BB7D-69D3F500E466}"/>
              </a:ext>
            </a:extLst>
          </p:cNvPr>
          <p:cNvSpPr/>
          <p:nvPr/>
        </p:nvSpPr>
        <p:spPr>
          <a:xfrm>
            <a:off x="1399375" y="6346029"/>
            <a:ext cx="1790811" cy="369332"/>
          </a:xfrm>
          <a:prstGeom prst="rect">
            <a:avLst/>
          </a:prstGeom>
        </p:spPr>
        <p:txBody>
          <a:bodyPr wrap="none">
            <a:spAutoFit/>
          </a:bodyPr>
          <a:lstStyle/>
          <a:p>
            <a:r>
              <a:rPr lang="en-GB" dirty="0">
                <a:solidFill>
                  <a:srgbClr val="FFFF00"/>
                </a:solidFill>
              </a:rPr>
              <a:t>Jefferson Jurado</a:t>
            </a:r>
          </a:p>
        </p:txBody>
      </p:sp>
      <mc:AlternateContent xmlns:mc="http://schemas.openxmlformats.org/markup-compatibility/2006" xmlns:am3d="http://schemas.microsoft.com/office/drawing/2017/model3d">
        <mc:Choice Requires="am3d">
          <p:graphicFrame>
            <p:nvGraphicFramePr>
              <p:cNvPr id="10" name="3D Model 9" descr="Hamburger and Soda">
                <a:extLst>
                  <a:ext uri="{FF2B5EF4-FFF2-40B4-BE49-F238E27FC236}">
                    <a16:creationId xmlns:a16="http://schemas.microsoft.com/office/drawing/2014/main" id="{BF0473F0-7B1E-4DC4-BDFF-221BE9D12D9F}"/>
                  </a:ext>
                </a:extLst>
              </p:cNvPr>
              <p:cNvGraphicFramePr>
                <a:graphicFrameLocks noChangeAspect="1"/>
              </p:cNvGraphicFramePr>
              <p:nvPr>
                <p:extLst>
                  <p:ext uri="{D42A27DB-BD31-4B8C-83A1-F6EECF244321}">
                    <p14:modId xmlns:p14="http://schemas.microsoft.com/office/powerpoint/2010/main" val="3352083102"/>
                  </p:ext>
                </p:extLst>
              </p:nvPr>
            </p:nvGraphicFramePr>
            <p:xfrm rot="21307516">
              <a:off x="8161834" y="1764179"/>
              <a:ext cx="4424431" cy="6022936"/>
            </p:xfrm>
            <a:graphic>
              <a:graphicData uri="http://schemas.microsoft.com/office/drawing/2017/model3d">
                <am3d:model3d r:embed="rId4">
                  <am3d:spPr>
                    <a:xfrm rot="21307516">
                      <a:off x="0" y="0"/>
                      <a:ext cx="4424431" cy="6022936"/>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7384055" ay="-3901093" az="-7541336"/>
                    <am3d:postTrans dx="0" dy="0" dz="0"/>
                  </am3d:trans>
                  <am3d:raster rName="Office3DRenderer" rVer="16.0.8326">
                    <am3d:blip r:embed="rId5"/>
                  </am3d:raster>
                  <am3d:objViewport viewportSz="784979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0" name="3D Model 9" descr="Hamburger and Soda">
                <a:extLst>
                  <a:ext uri="{FF2B5EF4-FFF2-40B4-BE49-F238E27FC236}">
                    <a16:creationId xmlns:a16="http://schemas.microsoft.com/office/drawing/2014/main" id="{BF0473F0-7B1E-4DC4-BDFF-221BE9D12D9F}"/>
                  </a:ext>
                </a:extLst>
              </p:cNvPr>
              <p:cNvPicPr>
                <a:picLocks noGrp="1" noRot="1" noChangeAspect="1" noMove="1" noResize="1" noEditPoints="1" noAdjustHandles="1" noChangeArrowheads="1" noChangeShapeType="1" noCrop="1"/>
              </p:cNvPicPr>
              <p:nvPr/>
            </p:nvPicPr>
            <p:blipFill>
              <a:blip r:embed="rId6"/>
              <a:stretch>
                <a:fillRect/>
              </a:stretch>
            </p:blipFill>
            <p:spPr>
              <a:xfrm rot="21307516">
                <a:off x="8161834" y="1764179"/>
                <a:ext cx="4424431" cy="6022936"/>
              </a:xfrm>
              <a:prstGeom prst="rect">
                <a:avLst/>
              </a:prstGeom>
            </p:spPr>
          </p:pic>
        </mc:Fallback>
      </mc:AlternateContent>
    </p:spTree>
    <p:extLst>
      <p:ext uri="{BB962C8B-B14F-4D97-AF65-F5344CB8AC3E}">
        <p14:creationId xmlns:p14="http://schemas.microsoft.com/office/powerpoint/2010/main" val="35895002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2891746"/>
            <a:ext cx="11805314" cy="2662267"/>
          </a:xfrm>
          <a:prstGeom prst="rect">
            <a:avLst/>
          </a:prstGeom>
          <a:noFill/>
        </p:spPr>
        <p:txBody>
          <a:bodyPr wrap="square" rtlCol="0">
            <a:spAutoFit/>
          </a:bodyPr>
          <a:lstStyle/>
          <a:p>
            <a:pPr algn="ctr"/>
            <a:r>
              <a:rPr lang="en-GB" sz="2400" b="1" dirty="0"/>
              <a:t>REFERENCES</a:t>
            </a:r>
            <a:endParaRPr lang="en-GB" sz="1400" dirty="0"/>
          </a:p>
          <a:p>
            <a:r>
              <a:rPr lang="en-GB" sz="1300" dirty="0"/>
              <a:t>Beck, E. (2016). McDonald's And Their True Purpose. [online] The Odyssey Online. Available at: https://www.theodysseyonline.com/mcdonalds-true-purpose [Accessed 5 Dec. 2019].</a:t>
            </a:r>
          </a:p>
          <a:p>
            <a:endParaRPr lang="en-GB" sz="1300" dirty="0"/>
          </a:p>
          <a:p>
            <a:r>
              <a:rPr lang="en-GB" sz="1300" dirty="0"/>
              <a:t>Bennett, M. (2017) Remember when offices were like this? [online] The Telegraph. Available at: https://www.telegraph.co.uk/business/ready-and-enabled/8-old-ways-working-seem-crazy-today/ [Accessed 8/12/2019].</a:t>
            </a:r>
          </a:p>
          <a:p>
            <a:endParaRPr lang="en-GB" sz="1300" dirty="0"/>
          </a:p>
          <a:p>
            <a:r>
              <a:rPr lang="en-GB" sz="1300" dirty="0"/>
              <a:t>Corporate.mcdonalds.com. (2019). History | McDonald's. [online] Available at: https://corporate.mcdonalds.com/corpmcd/about-us/history.html [Accessed 23 Nov. 2019].</a:t>
            </a:r>
          </a:p>
          <a:p>
            <a:endParaRPr lang="en-GB" sz="1300" dirty="0"/>
          </a:p>
          <a:p>
            <a:r>
              <a:rPr lang="en-GB" sz="1300" dirty="0"/>
              <a:t>Corporate.mcdonalds.com. (2019). History | McDonald's. [online] Available at: https://corporate.mcdonalds.com/corpmcd/about-us/history.html [Accessed 23 Nov. 2019].</a:t>
            </a:r>
          </a:p>
        </p:txBody>
      </p:sp>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CDB43F47-95DA-40E8-94C8-D06CC178C440}"/>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sp>
        <p:nvSpPr>
          <p:cNvPr id="10" name="Rectangle 9">
            <a:extLst>
              <a:ext uri="{FF2B5EF4-FFF2-40B4-BE49-F238E27FC236}">
                <a16:creationId xmlns:a16="http://schemas.microsoft.com/office/drawing/2014/main" id="{9A6BE7DA-AFC3-4E06-B4FC-7A84BCFF4959}"/>
              </a:ext>
            </a:extLst>
          </p:cNvPr>
          <p:cNvSpPr/>
          <p:nvPr/>
        </p:nvSpPr>
        <p:spPr>
          <a:xfrm>
            <a:off x="1399375" y="6363614"/>
            <a:ext cx="1790811" cy="369332"/>
          </a:xfrm>
          <a:prstGeom prst="rect">
            <a:avLst/>
          </a:prstGeom>
        </p:spPr>
        <p:txBody>
          <a:bodyPr wrap="none">
            <a:spAutoFit/>
          </a:bodyPr>
          <a:lstStyle/>
          <a:p>
            <a:r>
              <a:rPr lang="en-GB" dirty="0">
                <a:solidFill>
                  <a:srgbClr val="FFFF00"/>
                </a:solidFill>
              </a:rPr>
              <a:t>Jefferson Jurado</a:t>
            </a:r>
          </a:p>
        </p:txBody>
      </p:sp>
      <p:sp>
        <p:nvSpPr>
          <p:cNvPr id="11" name="TextBox 10">
            <a:extLst>
              <a:ext uri="{FF2B5EF4-FFF2-40B4-BE49-F238E27FC236}">
                <a16:creationId xmlns:a16="http://schemas.microsoft.com/office/drawing/2014/main" id="{B8C7CED8-075B-4293-BED4-6441A0959806}"/>
              </a:ext>
            </a:extLst>
          </p:cNvPr>
          <p:cNvSpPr txBox="1"/>
          <p:nvPr/>
        </p:nvSpPr>
        <p:spPr>
          <a:xfrm>
            <a:off x="157908" y="1180178"/>
            <a:ext cx="11805314" cy="1692771"/>
          </a:xfrm>
          <a:prstGeom prst="rect">
            <a:avLst/>
          </a:prstGeom>
          <a:noFill/>
        </p:spPr>
        <p:txBody>
          <a:bodyPr wrap="square" rtlCol="0">
            <a:spAutoFit/>
          </a:bodyPr>
          <a:lstStyle/>
          <a:p>
            <a:pPr algn="ctr"/>
            <a:r>
              <a:rPr lang="en-GB" sz="2400" b="1" dirty="0"/>
              <a:t>CONCLUSION</a:t>
            </a:r>
            <a:endParaRPr lang="en-GB" sz="1400" dirty="0"/>
          </a:p>
          <a:p>
            <a:r>
              <a:rPr lang="en-GB" sz="1600" dirty="0"/>
              <a:t>If McDonald’s were to not decide to make the change of including Point of Sales (POS) Systems into their work environment, it would make it a very huge hassle. The introduction of New and Modern Technology has created a great impact to businesses that is now becomes a part of their organisational brief to keep updated with this area. But the way to do this is to always keep in your plans the feedback and the customer experience. Just like McDonald’s, every aim and objective is directed towards them so that customer satisfaction is always at 100%.</a:t>
            </a:r>
          </a:p>
        </p:txBody>
      </p:sp>
      <mc:AlternateContent xmlns:mc="http://schemas.openxmlformats.org/markup-compatibility/2006">
        <mc:Choice xmlns:am3d="http://schemas.microsoft.com/office/drawing/2017/model3d" Requires="am3d">
          <p:graphicFrame>
            <p:nvGraphicFramePr>
              <p:cNvPr id="12" name="3D Model 11" descr="Hamburger and Soda">
                <a:extLst>
                  <a:ext uri="{FF2B5EF4-FFF2-40B4-BE49-F238E27FC236}">
                    <a16:creationId xmlns:a16="http://schemas.microsoft.com/office/drawing/2014/main" id="{11A506E9-2D33-4A9C-8BC4-0CBFD2659582}"/>
                  </a:ext>
                </a:extLst>
              </p:cNvPr>
              <p:cNvGraphicFramePr>
                <a:graphicFrameLocks noChangeAspect="1"/>
              </p:cNvGraphicFramePr>
              <p:nvPr>
                <p:extLst>
                  <p:ext uri="{D42A27DB-BD31-4B8C-83A1-F6EECF244321}">
                    <p14:modId xmlns:p14="http://schemas.microsoft.com/office/powerpoint/2010/main" val="2870392705"/>
                  </p:ext>
                </p:extLst>
              </p:nvPr>
            </p:nvGraphicFramePr>
            <p:xfrm rot="21307516">
              <a:off x="9576442" y="-1001811"/>
              <a:ext cx="2570342" cy="2523325"/>
            </p:xfrm>
            <a:graphic>
              <a:graphicData uri="http://schemas.microsoft.com/office/drawing/2017/model3d">
                <am3d:model3d r:embed="rId3">
                  <am3d:spPr>
                    <a:xfrm rot="21307516">
                      <a:off x="0" y="0"/>
                      <a:ext cx="2570342" cy="2523325"/>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3314714" ay="-3231904" az="2960035"/>
                    <am3d:postTrans dx="0" dy="0" dz="0"/>
                  </am3d:trans>
                  <am3d:raster rName="Office3DRenderer" rVer="16.0.8326">
                    <am3d:blip r:embed="rId4"/>
                  </am3d:raster>
                  <am3d:objViewport viewportSz="401224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2" name="3D Model 11" descr="Hamburger and Soda">
                <a:extLst>
                  <a:ext uri="{FF2B5EF4-FFF2-40B4-BE49-F238E27FC236}">
                    <a16:creationId xmlns:a16="http://schemas.microsoft.com/office/drawing/2014/main" id="{11A506E9-2D33-4A9C-8BC4-0CBFD2659582}"/>
                  </a:ext>
                </a:extLst>
              </p:cNvPr>
              <p:cNvPicPr>
                <a:picLocks noGrp="1" noRot="1" noChangeAspect="1" noMove="1" noResize="1" noEditPoints="1" noAdjustHandles="1" noChangeArrowheads="1" noChangeShapeType="1" noCrop="1"/>
              </p:cNvPicPr>
              <p:nvPr/>
            </p:nvPicPr>
            <p:blipFill>
              <a:blip r:embed="rId4"/>
              <a:stretch>
                <a:fillRect/>
              </a:stretch>
            </p:blipFill>
            <p:spPr>
              <a:xfrm rot="21307516">
                <a:off x="9576442" y="-1001811"/>
                <a:ext cx="2570342" cy="2523325"/>
              </a:xfrm>
              <a:prstGeom prst="rect">
                <a:avLst/>
              </a:prstGeom>
            </p:spPr>
          </p:pic>
        </mc:Fallback>
      </mc:AlternateContent>
    </p:spTree>
    <p:extLst>
      <p:ext uri="{BB962C8B-B14F-4D97-AF65-F5344CB8AC3E}">
        <p14:creationId xmlns:p14="http://schemas.microsoft.com/office/powerpoint/2010/main" val="26965268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186037"/>
            <a:ext cx="11805314" cy="3908762"/>
          </a:xfrm>
          <a:prstGeom prst="rect">
            <a:avLst/>
          </a:prstGeom>
          <a:noFill/>
        </p:spPr>
        <p:txBody>
          <a:bodyPr wrap="square" rtlCol="0">
            <a:spAutoFit/>
          </a:bodyPr>
          <a:lstStyle/>
          <a:p>
            <a:pPr algn="ctr"/>
            <a:r>
              <a:rPr lang="en-GB" sz="2400" b="1" dirty="0"/>
              <a:t>REFERENCES</a:t>
            </a:r>
            <a:endParaRPr lang="en-GB" sz="1400" dirty="0"/>
          </a:p>
          <a:p>
            <a:r>
              <a:rPr lang="en-GB" sz="1400" dirty="0"/>
              <a:t>Johnson, H. (n.d.). POS System. [image] Available at: https://image.businessinsider.com/5ab94ab128928a29008b4b45?width=1300&amp;format=jpeg&amp;auto=webp [Accessed 10 Dec. 2019].</a:t>
            </a:r>
          </a:p>
          <a:p>
            <a:endParaRPr lang="en-GB" sz="1400" dirty="0"/>
          </a:p>
          <a:p>
            <a:r>
              <a:rPr lang="en-GB" sz="1400" dirty="0"/>
              <a:t>King, J. (2019). UK Fast food ranked from worst to best - let the debate begin. [online] The Sun. Available at: https://www.thesun.co.uk/sun-men/9370572/uk-fast-food-ranked-worst-best-debate/ [Accessed 23 Nov. 2019].</a:t>
            </a:r>
          </a:p>
          <a:p>
            <a:endParaRPr lang="en-GB" sz="1400" dirty="0"/>
          </a:p>
          <a:p>
            <a:r>
              <a:rPr lang="en-GB" sz="1400" dirty="0"/>
              <a:t>Lester, T. (2008). McDonald's Staff. [image] Available at: https://live.staticflickr.com/3070/2748830819_ace22e9b45_b.jpg [Accessed 10 Dec. 2019].</a:t>
            </a:r>
          </a:p>
          <a:p>
            <a:endParaRPr lang="en-GB" sz="1400" dirty="0"/>
          </a:p>
          <a:p>
            <a:r>
              <a:rPr lang="en-GB" sz="1400" dirty="0"/>
              <a:t>Marketing Innovations: McDonalds, Digital POS Display. (2019). [image] Available at: https://www.theodmgroup.com/wp-content/uploads/2015/12/McDonalds-Create-your-Taste-600x375.jpg [Accessed 5 Dec. 2019].</a:t>
            </a:r>
          </a:p>
          <a:p>
            <a:endParaRPr lang="en-GB" sz="1400" dirty="0"/>
          </a:p>
          <a:p>
            <a:r>
              <a:rPr lang="en-GB" sz="1400" dirty="0" err="1"/>
              <a:t>Mealey</a:t>
            </a:r>
            <a:r>
              <a:rPr lang="en-GB" sz="1400" dirty="0"/>
              <a:t>, L. (2019). Pros and Cons of Restaurant POS Systems. [online] The Balance Small Business. Available at: https://www.thebalancesmb.com/why-you-need-a-pos-system-2888877 [Accessed 10 Dec. 2019].</a:t>
            </a:r>
          </a:p>
          <a:p>
            <a:endParaRPr lang="en-GB" sz="1400" dirty="0"/>
          </a:p>
          <a:p>
            <a:r>
              <a:rPr lang="en-GB" sz="1400" dirty="0"/>
              <a:t>Meyer, P. (2019). McDonald’s Mission Statement &amp; Vision Statement (An Analysis) - </a:t>
            </a:r>
            <a:r>
              <a:rPr lang="en-GB" sz="1400" dirty="0" err="1"/>
              <a:t>Panmore</a:t>
            </a:r>
            <a:r>
              <a:rPr lang="en-GB" sz="1400" dirty="0"/>
              <a:t> Institute. [online] </a:t>
            </a:r>
            <a:r>
              <a:rPr lang="en-GB" sz="1400" dirty="0" err="1"/>
              <a:t>Panmore</a:t>
            </a:r>
            <a:r>
              <a:rPr lang="en-GB" sz="1400" dirty="0"/>
              <a:t> Institute. Available at: http://panmore.com/mcdonalds-vision-statement-mission-statement-analysis [Accessed 3 Dec. 2019].</a:t>
            </a:r>
          </a:p>
        </p:txBody>
      </p:sp>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CDB43F47-95DA-40E8-94C8-D06CC178C440}"/>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sp>
        <p:nvSpPr>
          <p:cNvPr id="10" name="Rectangle 9">
            <a:extLst>
              <a:ext uri="{FF2B5EF4-FFF2-40B4-BE49-F238E27FC236}">
                <a16:creationId xmlns:a16="http://schemas.microsoft.com/office/drawing/2014/main" id="{8BAA6490-7F19-4EDA-944D-C1880093E987}"/>
              </a:ext>
            </a:extLst>
          </p:cNvPr>
          <p:cNvSpPr/>
          <p:nvPr/>
        </p:nvSpPr>
        <p:spPr>
          <a:xfrm>
            <a:off x="1399375" y="6346029"/>
            <a:ext cx="1790811" cy="369332"/>
          </a:xfrm>
          <a:prstGeom prst="rect">
            <a:avLst/>
          </a:prstGeom>
        </p:spPr>
        <p:txBody>
          <a:bodyPr wrap="none">
            <a:spAutoFit/>
          </a:bodyPr>
          <a:lstStyle/>
          <a:p>
            <a:r>
              <a:rPr lang="en-GB" dirty="0">
                <a:solidFill>
                  <a:srgbClr val="FFFF00"/>
                </a:solidFill>
              </a:rPr>
              <a:t>Jefferson Jurado</a:t>
            </a:r>
          </a:p>
        </p:txBody>
      </p:sp>
      <mc:AlternateContent xmlns:mc="http://schemas.openxmlformats.org/markup-compatibility/2006">
        <mc:Choice xmlns:am3d="http://schemas.microsoft.com/office/drawing/2017/model3d" Requires="am3d">
          <p:graphicFrame>
            <p:nvGraphicFramePr>
              <p:cNvPr id="11" name="3D Model 10" descr="Hamburger and Soda">
                <a:extLst>
                  <a:ext uri="{FF2B5EF4-FFF2-40B4-BE49-F238E27FC236}">
                    <a16:creationId xmlns:a16="http://schemas.microsoft.com/office/drawing/2014/main" id="{064B357D-0070-462A-A06A-54BD02948900}"/>
                  </a:ext>
                </a:extLst>
              </p:cNvPr>
              <p:cNvGraphicFramePr>
                <a:graphicFrameLocks noChangeAspect="1"/>
              </p:cNvGraphicFramePr>
              <p:nvPr>
                <p:extLst>
                  <p:ext uri="{D42A27DB-BD31-4B8C-83A1-F6EECF244321}">
                    <p14:modId xmlns:p14="http://schemas.microsoft.com/office/powerpoint/2010/main" val="2235794525"/>
                  </p:ext>
                </p:extLst>
              </p:nvPr>
            </p:nvGraphicFramePr>
            <p:xfrm rot="21307516">
              <a:off x="10609037" y="745202"/>
              <a:ext cx="1699962" cy="1775939"/>
            </p:xfrm>
            <a:graphic>
              <a:graphicData uri="http://schemas.microsoft.com/office/drawing/2017/model3d">
                <am3d:model3d r:embed="rId3">
                  <am3d:spPr>
                    <a:xfrm rot="21307516">
                      <a:off x="0" y="0"/>
                      <a:ext cx="1699962" cy="1775939"/>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905608" ay="-1381108" az="-361186"/>
                    <am3d:postTrans dx="0" dy="0" dz="0"/>
                  </am3d:trans>
                  <am3d:raster rName="Office3DRenderer" rVer="16.0.8326">
                    <am3d:blip r:embed="rId4"/>
                  </am3d:raster>
                  <am3d:objViewport viewportSz="266865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1" name="3D Model 10" descr="Hamburger and Soda">
                <a:extLst>
                  <a:ext uri="{FF2B5EF4-FFF2-40B4-BE49-F238E27FC236}">
                    <a16:creationId xmlns:a16="http://schemas.microsoft.com/office/drawing/2014/main" id="{064B357D-0070-462A-A06A-54BD02948900}"/>
                  </a:ext>
                </a:extLst>
              </p:cNvPr>
              <p:cNvPicPr>
                <a:picLocks noGrp="1" noRot="1" noChangeAspect="1" noMove="1" noResize="1" noEditPoints="1" noAdjustHandles="1" noChangeArrowheads="1" noChangeShapeType="1" noCrop="1"/>
              </p:cNvPicPr>
              <p:nvPr/>
            </p:nvPicPr>
            <p:blipFill>
              <a:blip r:embed="rId4"/>
              <a:stretch>
                <a:fillRect/>
              </a:stretch>
            </p:blipFill>
            <p:spPr>
              <a:xfrm rot="21307516">
                <a:off x="10609037" y="745202"/>
                <a:ext cx="1699962" cy="1775939"/>
              </a:xfrm>
              <a:prstGeom prst="rect">
                <a:avLst/>
              </a:prstGeom>
            </p:spPr>
          </p:pic>
        </mc:Fallback>
      </mc:AlternateContent>
    </p:spTree>
    <p:extLst>
      <p:ext uri="{BB962C8B-B14F-4D97-AF65-F5344CB8AC3E}">
        <p14:creationId xmlns:p14="http://schemas.microsoft.com/office/powerpoint/2010/main" val="1980799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186037"/>
            <a:ext cx="11805314" cy="3693319"/>
          </a:xfrm>
          <a:prstGeom prst="rect">
            <a:avLst/>
          </a:prstGeom>
          <a:noFill/>
        </p:spPr>
        <p:txBody>
          <a:bodyPr wrap="square" rtlCol="0">
            <a:spAutoFit/>
          </a:bodyPr>
          <a:lstStyle/>
          <a:p>
            <a:pPr algn="ctr"/>
            <a:r>
              <a:rPr lang="en-GB" sz="2400" b="1" dirty="0"/>
              <a:t>REFERENCES</a:t>
            </a:r>
            <a:endParaRPr lang="en-GB" sz="1400" dirty="0"/>
          </a:p>
          <a:p>
            <a:r>
              <a:rPr lang="en-GB" sz="1400" dirty="0"/>
              <a:t>NEXCOM (2019). Model of Point of Sales. [image] Available at: http://www.nexcom.com/UploadFiles/FCKeditor/image/Applications/2017ISP/Self-Orderimg-Application-Diagram_01.png [Accessed 10 Dec. 2019].</a:t>
            </a:r>
          </a:p>
          <a:p>
            <a:endParaRPr lang="en-GB" sz="1400" dirty="0"/>
          </a:p>
          <a:p>
            <a:r>
              <a:rPr lang="en-GB" sz="1400" dirty="0" err="1"/>
              <a:t>Tabakov</a:t>
            </a:r>
            <a:r>
              <a:rPr lang="en-GB" sz="1400" dirty="0"/>
              <a:t>, I. (2012). McDonald’s army of young employees can expect to remain busy, even with new restaurants opening this year.. [image] Available at: https://static.themoscowtimes.com/image/article_1360/ed/b1984e87e0564bf78598793ee93d0e8c.jpg [Accessed 10 Dec. 2019].</a:t>
            </a:r>
          </a:p>
          <a:p>
            <a:endParaRPr lang="en-GB" sz="1400" dirty="0"/>
          </a:p>
          <a:p>
            <a:r>
              <a:rPr lang="en-GB" sz="1400" dirty="0"/>
              <a:t>Thomas, R. (2014). How Digital Technology is Changing McDonald’s Structure, Offer and Customer Relationships. [online] Business 2 Community. Available at: https://www.business2community.com/digital-marketing/digital-technology-changing-mcdonalds-structure-offer-customer-relationships-0851153. [Accessed 08/12/2019].</a:t>
            </a:r>
          </a:p>
          <a:p>
            <a:endParaRPr lang="en-GB" sz="1400" dirty="0"/>
          </a:p>
          <a:p>
            <a:r>
              <a:rPr lang="en-GB" sz="1400" dirty="0" err="1"/>
              <a:t>Wimalaratne</a:t>
            </a:r>
            <a:r>
              <a:rPr lang="en-GB" sz="1400" dirty="0"/>
              <a:t>, S. (2017). How technology is shaping the fast food industry. [online] Available at: https://www.cambridgeconsultants.com/insights/opinion/how-technology-shaping-fast-food-industry. [Accessed 08/12/2019].</a:t>
            </a:r>
          </a:p>
          <a:p>
            <a:endParaRPr lang="en-GB" sz="1400" dirty="0"/>
          </a:p>
          <a:p>
            <a:r>
              <a:rPr lang="en-GB" sz="1400" dirty="0" err="1"/>
              <a:t>yuankuei</a:t>
            </a:r>
            <a:r>
              <a:rPr lang="en-GB" sz="1400" dirty="0"/>
              <a:t>, </a:t>
            </a:r>
            <a:r>
              <a:rPr lang="en-GB" sz="1400" dirty="0" err="1"/>
              <a:t>Marketwire</a:t>
            </a:r>
            <a:r>
              <a:rPr lang="en-GB" sz="1400" dirty="0"/>
              <a:t> (2010). McDonald's Busy. [image] Available at: https://www.isitpacked.com/wp-content/uploads/pushkin_mcdonalds.jpg [Accessed 10 Dec. 2019].</a:t>
            </a:r>
          </a:p>
        </p:txBody>
      </p:sp>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CDB43F47-95DA-40E8-94C8-D06CC178C440}"/>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p:sp>
        <p:nvSpPr>
          <p:cNvPr id="10" name="Rectangle 9">
            <a:extLst>
              <a:ext uri="{FF2B5EF4-FFF2-40B4-BE49-F238E27FC236}">
                <a16:creationId xmlns:a16="http://schemas.microsoft.com/office/drawing/2014/main" id="{5771E944-E07F-4C50-9B74-1298B80972EF}"/>
              </a:ext>
            </a:extLst>
          </p:cNvPr>
          <p:cNvSpPr/>
          <p:nvPr/>
        </p:nvSpPr>
        <p:spPr>
          <a:xfrm>
            <a:off x="1399375" y="6346029"/>
            <a:ext cx="1790811" cy="369332"/>
          </a:xfrm>
          <a:prstGeom prst="rect">
            <a:avLst/>
          </a:prstGeom>
        </p:spPr>
        <p:txBody>
          <a:bodyPr wrap="none">
            <a:spAutoFit/>
          </a:bodyPr>
          <a:lstStyle/>
          <a:p>
            <a:r>
              <a:rPr lang="en-GB" dirty="0">
                <a:solidFill>
                  <a:srgbClr val="FFFF00"/>
                </a:solidFill>
              </a:rPr>
              <a:t>Jefferson Jurado</a:t>
            </a:r>
          </a:p>
        </p:txBody>
      </p:sp>
      <mc:AlternateContent xmlns:mc="http://schemas.openxmlformats.org/markup-compatibility/2006">
        <mc:Choice xmlns:am3d="http://schemas.microsoft.com/office/drawing/2017/model3d" Requires="am3d">
          <p:graphicFrame>
            <p:nvGraphicFramePr>
              <p:cNvPr id="11" name="3D Model 10" descr="Hamburger and Soda">
                <a:extLst>
                  <a:ext uri="{FF2B5EF4-FFF2-40B4-BE49-F238E27FC236}">
                    <a16:creationId xmlns:a16="http://schemas.microsoft.com/office/drawing/2014/main" id="{69371E9A-2B55-415D-8A37-90AF23B1F19D}"/>
                  </a:ext>
                </a:extLst>
              </p:cNvPr>
              <p:cNvGraphicFramePr>
                <a:graphicFrameLocks noChangeAspect="1"/>
              </p:cNvGraphicFramePr>
              <p:nvPr>
                <p:extLst>
                  <p:ext uri="{D42A27DB-BD31-4B8C-83A1-F6EECF244321}">
                    <p14:modId xmlns:p14="http://schemas.microsoft.com/office/powerpoint/2010/main" val="766570386"/>
                  </p:ext>
                </p:extLst>
              </p:nvPr>
            </p:nvGraphicFramePr>
            <p:xfrm rot="21307516">
              <a:off x="9551728" y="4054620"/>
              <a:ext cx="3066749" cy="2990555"/>
            </p:xfrm>
            <a:graphic>
              <a:graphicData uri="http://schemas.microsoft.com/office/drawing/2017/model3d">
                <am3d:model3d r:embed="rId3">
                  <am3d:spPr>
                    <a:xfrm rot="21307516">
                      <a:off x="0" y="0"/>
                      <a:ext cx="3066749" cy="2990555"/>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356398" ay="-254953" az="26520"/>
                    <am3d:postTrans dx="0" dy="0" dz="0"/>
                  </am3d:trans>
                  <am3d:raster rName="Office3DRenderer" rVer="16.0.8326">
                    <am3d:blip r:embed="rId4"/>
                  </am3d:raster>
                  <am3d:objViewport viewportSz="487631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1" name="3D Model 10" descr="Hamburger and Soda">
                <a:extLst>
                  <a:ext uri="{FF2B5EF4-FFF2-40B4-BE49-F238E27FC236}">
                    <a16:creationId xmlns:a16="http://schemas.microsoft.com/office/drawing/2014/main" id="{69371E9A-2B55-415D-8A37-90AF23B1F19D}"/>
                  </a:ext>
                </a:extLst>
              </p:cNvPr>
              <p:cNvPicPr>
                <a:picLocks noGrp="1" noRot="1" noChangeAspect="1" noMove="1" noResize="1" noEditPoints="1" noAdjustHandles="1" noChangeArrowheads="1" noChangeShapeType="1" noCrop="1"/>
              </p:cNvPicPr>
              <p:nvPr/>
            </p:nvPicPr>
            <p:blipFill>
              <a:blip r:embed="rId4"/>
              <a:stretch>
                <a:fillRect/>
              </a:stretch>
            </p:blipFill>
            <p:spPr>
              <a:xfrm rot="21307516">
                <a:off x="9551728" y="4054620"/>
                <a:ext cx="3066749" cy="2990555"/>
              </a:xfrm>
              <a:prstGeom prst="rect">
                <a:avLst/>
              </a:prstGeom>
            </p:spPr>
          </p:pic>
        </mc:Fallback>
      </mc:AlternateContent>
    </p:spTree>
    <p:extLst>
      <p:ext uri="{BB962C8B-B14F-4D97-AF65-F5344CB8AC3E}">
        <p14:creationId xmlns:p14="http://schemas.microsoft.com/office/powerpoint/2010/main" val="36299162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9B93836-B894-4C27-ABB4-6FDAD65F168B}"/>
              </a:ext>
            </a:extLst>
          </p:cNvPr>
          <p:cNvSpPr/>
          <p:nvPr/>
        </p:nvSpPr>
        <p:spPr>
          <a:xfrm>
            <a:off x="-4555" y="5592416"/>
            <a:ext cx="12196555" cy="126558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F61B2C30-CE10-47ED-B577-B5C0E3808300}"/>
              </a:ext>
            </a:extLst>
          </p:cNvPr>
          <p:cNvSpPr/>
          <p:nvPr/>
        </p:nvSpPr>
        <p:spPr>
          <a:xfrm rot="2077318">
            <a:off x="10842048" y="4979471"/>
            <a:ext cx="876741" cy="2337462"/>
          </a:xfrm>
          <a:custGeom>
            <a:avLst/>
            <a:gdLst>
              <a:gd name="connsiteX0" fmla="*/ 0 w 876987"/>
              <a:gd name="connsiteY0" fmla="*/ 0 h 2345418"/>
              <a:gd name="connsiteX1" fmla="*/ 876987 w 876987"/>
              <a:gd name="connsiteY1" fmla="*/ 0 h 2345418"/>
              <a:gd name="connsiteX2" fmla="*/ 876987 w 876987"/>
              <a:gd name="connsiteY2" fmla="*/ 2345418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662 w 876987"/>
              <a:gd name="connsiteY2" fmla="*/ 1772117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67713 w 876987"/>
              <a:gd name="connsiteY2" fmla="*/ 1730691 h 2345418"/>
              <a:gd name="connsiteX3" fmla="*/ 0 w 876987"/>
              <a:gd name="connsiteY3" fmla="*/ 2345418 h 2345418"/>
              <a:gd name="connsiteX4" fmla="*/ 0 w 876987"/>
              <a:gd name="connsiteY4" fmla="*/ 0 h 2345418"/>
              <a:gd name="connsiteX0" fmla="*/ 0 w 876987"/>
              <a:gd name="connsiteY0" fmla="*/ 0 h 2345418"/>
              <a:gd name="connsiteX1" fmla="*/ 876987 w 876987"/>
              <a:gd name="connsiteY1" fmla="*/ 0 h 2345418"/>
              <a:gd name="connsiteX2" fmla="*/ 873513 w 876987"/>
              <a:gd name="connsiteY2" fmla="*/ 1729870 h 2345418"/>
              <a:gd name="connsiteX3" fmla="*/ 0 w 876987"/>
              <a:gd name="connsiteY3" fmla="*/ 2345418 h 2345418"/>
              <a:gd name="connsiteX4" fmla="*/ 0 w 876987"/>
              <a:gd name="connsiteY4" fmla="*/ 0 h 2345418"/>
              <a:gd name="connsiteX0" fmla="*/ 0 w 876987"/>
              <a:gd name="connsiteY0" fmla="*/ 0 h 2341774"/>
              <a:gd name="connsiteX1" fmla="*/ 876987 w 876987"/>
              <a:gd name="connsiteY1" fmla="*/ 0 h 2341774"/>
              <a:gd name="connsiteX2" fmla="*/ 873513 w 876987"/>
              <a:gd name="connsiteY2" fmla="*/ 1729870 h 2341774"/>
              <a:gd name="connsiteX3" fmla="*/ 667 w 876987"/>
              <a:gd name="connsiteY3" fmla="*/ 2341774 h 2341774"/>
              <a:gd name="connsiteX4" fmla="*/ 0 w 876987"/>
              <a:gd name="connsiteY4" fmla="*/ 0 h 2341774"/>
              <a:gd name="connsiteX0" fmla="*/ 2322 w 879309"/>
              <a:gd name="connsiteY0" fmla="*/ 0 h 2337462"/>
              <a:gd name="connsiteX1" fmla="*/ 879309 w 879309"/>
              <a:gd name="connsiteY1" fmla="*/ 0 h 2337462"/>
              <a:gd name="connsiteX2" fmla="*/ 875835 w 879309"/>
              <a:gd name="connsiteY2" fmla="*/ 1729870 h 2337462"/>
              <a:gd name="connsiteX3" fmla="*/ 12 w 879309"/>
              <a:gd name="connsiteY3" fmla="*/ 2337462 h 2337462"/>
              <a:gd name="connsiteX4" fmla="*/ 2322 w 879309"/>
              <a:gd name="connsiteY4" fmla="*/ 0 h 2337462"/>
              <a:gd name="connsiteX0" fmla="*/ 2322 w 876741"/>
              <a:gd name="connsiteY0" fmla="*/ 0 h 2337462"/>
              <a:gd name="connsiteX1" fmla="*/ 875914 w 876741"/>
              <a:gd name="connsiteY1" fmla="*/ 193375 h 2337462"/>
              <a:gd name="connsiteX2" fmla="*/ 875835 w 876741"/>
              <a:gd name="connsiteY2" fmla="*/ 1729870 h 2337462"/>
              <a:gd name="connsiteX3" fmla="*/ 12 w 876741"/>
              <a:gd name="connsiteY3" fmla="*/ 2337462 h 2337462"/>
              <a:gd name="connsiteX4" fmla="*/ 2322 w 876741"/>
              <a:gd name="connsiteY4" fmla="*/ 0 h 233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41" h="2337462">
                <a:moveTo>
                  <a:pt x="2322" y="0"/>
                </a:moveTo>
                <a:lnTo>
                  <a:pt x="875914" y="193375"/>
                </a:lnTo>
                <a:cubicBezTo>
                  <a:pt x="872806" y="784081"/>
                  <a:pt x="878943" y="1139164"/>
                  <a:pt x="875835" y="1729870"/>
                </a:cubicBezTo>
                <a:lnTo>
                  <a:pt x="12" y="2337462"/>
                </a:lnTo>
                <a:cubicBezTo>
                  <a:pt x="-210" y="1556871"/>
                  <a:pt x="2544" y="780591"/>
                  <a:pt x="2322"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87ABE650-F71D-4521-AC9F-B7012631B4D0}"/>
              </a:ext>
            </a:extLst>
          </p:cNvPr>
          <p:cNvSpPr/>
          <p:nvPr/>
        </p:nvSpPr>
        <p:spPr>
          <a:xfrm>
            <a:off x="0" y="-1"/>
            <a:ext cx="12196555" cy="559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3BF58797-7885-4BD4-AB93-2336BBAF4C9F}"/>
              </a:ext>
            </a:extLst>
          </p:cNvPr>
          <p:cNvSpPr txBox="1"/>
          <p:nvPr/>
        </p:nvSpPr>
        <p:spPr>
          <a:xfrm>
            <a:off x="163773" y="1256377"/>
            <a:ext cx="11805314" cy="2308324"/>
          </a:xfrm>
          <a:prstGeom prst="rect">
            <a:avLst/>
          </a:prstGeom>
          <a:noFill/>
        </p:spPr>
        <p:txBody>
          <a:bodyPr wrap="square" rtlCol="0">
            <a:spAutoFit/>
          </a:bodyPr>
          <a:lstStyle/>
          <a:p>
            <a:pPr algn="ctr"/>
            <a:r>
              <a:rPr lang="en-GB" sz="2400" b="1" dirty="0"/>
              <a:t>Q&amp;A</a:t>
            </a:r>
          </a:p>
          <a:p>
            <a:pPr algn="ctr"/>
            <a:r>
              <a:rPr lang="en-GB" sz="2400" b="1" dirty="0"/>
              <a:t>Questions &amp; Answers</a:t>
            </a:r>
          </a:p>
          <a:p>
            <a:pPr algn="ctr"/>
            <a:endParaRPr lang="en-GB" sz="2400" b="1" dirty="0"/>
          </a:p>
          <a:p>
            <a:pPr algn="ctr"/>
            <a:r>
              <a:rPr lang="en-GB" sz="2400" dirty="0"/>
              <a:t>Please feel free to give us any questions about our presentation</a:t>
            </a:r>
          </a:p>
          <a:p>
            <a:pPr algn="ctr"/>
            <a:endParaRPr lang="en-GB" sz="2400" dirty="0"/>
          </a:p>
          <a:p>
            <a:pPr algn="ctr"/>
            <a:r>
              <a:rPr lang="en-GB" sz="2400" dirty="0"/>
              <a:t>If not, thanks for listening.</a:t>
            </a:r>
            <a:endParaRPr lang="en-GB" sz="1400" dirty="0"/>
          </a:p>
        </p:txBody>
      </p:sp>
      <p:pic>
        <p:nvPicPr>
          <p:cNvPr id="2050" name="Picture 2" descr="Image result for mcdonalds logo&quot;">
            <a:extLst>
              <a:ext uri="{FF2B5EF4-FFF2-40B4-BE49-F238E27FC236}">
                <a16:creationId xmlns:a16="http://schemas.microsoft.com/office/drawing/2014/main" id="{0649AC9D-EB5C-4186-9D27-8670C65AAF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775" y="5384017"/>
            <a:ext cx="2299336" cy="172450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CDB43F47-95DA-40E8-94C8-D06CC178C440}"/>
              </a:ext>
            </a:extLst>
          </p:cNvPr>
          <p:cNvSpPr>
            <a:spLocks noGrp="1"/>
          </p:cNvSpPr>
          <p:nvPr>
            <p:ph type="ctrTitle"/>
          </p:nvPr>
        </p:nvSpPr>
        <p:spPr>
          <a:xfrm>
            <a:off x="245657" y="394211"/>
            <a:ext cx="11696129" cy="788968"/>
          </a:xfrm>
        </p:spPr>
        <p:txBody>
          <a:bodyPr anchor="ctr">
            <a:normAutofit fontScale="90000"/>
          </a:bodyPr>
          <a:lstStyle/>
          <a:p>
            <a:pPr lvl="0" algn="ctr"/>
            <a:r>
              <a:rPr lang="en-US" sz="4800" b="1" dirty="0">
                <a:solidFill>
                  <a:srgbClr val="C00000"/>
                </a:solidFill>
              </a:rPr>
              <a:t>IMPACTS OF POINT OF SALES TO MCDONALD’S</a:t>
            </a:r>
          </a:p>
        </p:txBody>
      </p:sp>
      <mc:AlternateContent xmlns:mc="http://schemas.openxmlformats.org/markup-compatibility/2006">
        <mc:Choice xmlns:am3d="http://schemas.microsoft.com/office/drawing/2017/model3d" Requires="am3d">
          <p:graphicFrame>
            <p:nvGraphicFramePr>
              <p:cNvPr id="10" name="3D Model 9" descr="Hamburger and Soda">
                <a:extLst>
                  <a:ext uri="{FF2B5EF4-FFF2-40B4-BE49-F238E27FC236}">
                    <a16:creationId xmlns:a16="http://schemas.microsoft.com/office/drawing/2014/main" id="{19137E80-3F27-4147-9DE9-CD95B9088372}"/>
                  </a:ext>
                </a:extLst>
              </p:cNvPr>
              <p:cNvGraphicFramePr>
                <a:graphicFrameLocks noChangeAspect="1"/>
              </p:cNvGraphicFramePr>
              <p:nvPr>
                <p:extLst>
                  <p:ext uri="{D42A27DB-BD31-4B8C-83A1-F6EECF244321}">
                    <p14:modId xmlns:p14="http://schemas.microsoft.com/office/powerpoint/2010/main" val="3148572299"/>
                  </p:ext>
                </p:extLst>
              </p:nvPr>
            </p:nvGraphicFramePr>
            <p:xfrm>
              <a:off x="4399173" y="3217016"/>
              <a:ext cx="3692896" cy="3853458"/>
            </p:xfrm>
            <a:graphic>
              <a:graphicData uri="http://schemas.microsoft.com/office/drawing/2017/model3d">
                <am3d:model3d r:embed="rId3">
                  <am3d:spPr>
                    <a:xfrm>
                      <a:off x="0" y="0"/>
                      <a:ext cx="3692896" cy="3853458"/>
                    </a:xfrm>
                    <a:prstGeom prst="rect">
                      <a:avLst/>
                    </a:prstGeom>
                  </am3d:spPr>
                  <am3d:camera>
                    <am3d:pos x="0" y="0" z="80289158"/>
                    <am3d:up dx="0" dy="36000000" dz="0"/>
                    <am3d:lookAt x="0" y="0" z="0"/>
                    <am3d:perspective fov="2700000"/>
                  </am3d:camera>
                  <am3d:trans>
                    <am3d:meterPerModelUnit n="4080353" d="1000000"/>
                    <am3d:preTrans dx="0" dy="-17993975" dz="0"/>
                    <am3d:scale>
                      <am3d:sx n="1000000" d="1000000"/>
                      <am3d:sy n="1000000" d="1000000"/>
                      <am3d:sz n="1000000" d="1000000"/>
                    </am3d:scale>
                    <am3d:rot ax="946152" ay="-2128365" az="-558384"/>
                    <am3d:postTrans dx="0" dy="0" dz="0"/>
                  </am3d:trans>
                  <am3d:raster rName="Office3DRenderer" rVer="16.0.8326">
                    <am3d:blip r:embed="rId4"/>
                  </am3d:raster>
                  <am3d:objViewport viewportSz="58604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Hamburger and Soda">
                <a:extLst>
                  <a:ext uri="{FF2B5EF4-FFF2-40B4-BE49-F238E27FC236}">
                    <a16:creationId xmlns:a16="http://schemas.microsoft.com/office/drawing/2014/main" id="{19137E80-3F27-4147-9DE9-CD95B9088372}"/>
                  </a:ext>
                </a:extLst>
              </p:cNvPr>
              <p:cNvPicPr>
                <a:picLocks noGrp="1" noRot="1" noChangeAspect="1" noMove="1" noResize="1" noEditPoints="1" noAdjustHandles="1" noChangeArrowheads="1" noChangeShapeType="1" noCrop="1"/>
              </p:cNvPicPr>
              <p:nvPr/>
            </p:nvPicPr>
            <p:blipFill>
              <a:blip r:embed="rId4"/>
              <a:stretch>
                <a:fillRect/>
              </a:stretch>
            </p:blipFill>
            <p:spPr>
              <a:xfrm>
                <a:off x="4399173" y="3217016"/>
                <a:ext cx="3692896" cy="3853458"/>
              </a:xfrm>
              <a:prstGeom prst="rect">
                <a:avLst/>
              </a:prstGeom>
            </p:spPr>
          </p:pic>
        </mc:Fallback>
      </mc:AlternateContent>
    </p:spTree>
    <p:extLst>
      <p:ext uri="{BB962C8B-B14F-4D97-AF65-F5344CB8AC3E}">
        <p14:creationId xmlns:p14="http://schemas.microsoft.com/office/powerpoint/2010/main" val="31942800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1_RetrospectVTI">
  <a:themeElements>
    <a:clrScheme name="Custom 1">
      <a:dk1>
        <a:srgbClr val="000000"/>
      </a:dk1>
      <a:lt1>
        <a:srgbClr val="FFFFFF"/>
      </a:lt1>
      <a:dk2>
        <a:srgbClr val="C00000"/>
      </a:dk2>
      <a:lt2>
        <a:srgbClr val="FFC000"/>
      </a:lt2>
      <a:accent1>
        <a:srgbClr val="C00000"/>
      </a:accent1>
      <a:accent2>
        <a:srgbClr val="E6A02E"/>
      </a:accent2>
      <a:accent3>
        <a:srgbClr val="FF0000"/>
      </a:accent3>
      <a:accent4>
        <a:srgbClr val="FFC000"/>
      </a:accent4>
      <a:accent5>
        <a:srgbClr val="FF4B4B"/>
      </a:accent5>
      <a:accent6>
        <a:srgbClr val="FFFF00"/>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Urban Monochrome</Template>
  <TotalTime>0</TotalTime>
  <Words>3608</Words>
  <Application>Microsoft Office PowerPoint</Application>
  <PresentationFormat>Widescreen</PresentationFormat>
  <Paragraphs>270</Paragraphs>
  <Slides>14</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Bookman Old Style</vt:lpstr>
      <vt:lpstr>Calibri</vt:lpstr>
      <vt:lpstr>Franklin Gothic Book</vt:lpstr>
      <vt:lpstr>Open Sans</vt:lpstr>
      <vt:lpstr>1_RetrospectVTI</vt:lpstr>
      <vt:lpstr>Digital Skills &amp; Research Methods</vt:lpstr>
      <vt:lpstr>IMPACTS OF POINT OF SALES TO MCDONALD’S</vt:lpstr>
      <vt:lpstr>IMPACTS OF POINT OF SALES TO MCDONALD’S</vt:lpstr>
      <vt:lpstr>IMPACTS OF POINT OF SALES TO MCDONALD’S</vt:lpstr>
      <vt:lpstr>IMPACTS OF POINT OF SALES TO MCDONALD’S</vt:lpstr>
      <vt:lpstr>IMPACTS OF POINT OF SALES TO MCDONALD’S</vt:lpstr>
      <vt:lpstr>IMPACTS OF POINT OF SALES TO MCDONALD’S</vt:lpstr>
      <vt:lpstr>IMPACTS OF POINT OF SALES TO MCDONALD’S</vt:lpstr>
      <vt:lpstr>IMPACTS OF POINT OF SALES TO MCDONALD’S</vt:lpstr>
      <vt:lpstr>IMPACTS OF POINT OF SALES TO MCDONALD’S</vt:lpstr>
      <vt:lpstr>IMPACTS OF POINT OF SALES TO MCDONALD’S</vt:lpstr>
      <vt:lpstr>IMPACTS OF POINT OF SALES TO MCDONALD’S</vt:lpstr>
      <vt:lpstr>IMPACTS OF POINT OF SALES TO MCDONALD’S</vt:lpstr>
      <vt:lpstr>IMPACTS OF POINT OF SALES TO MCDONALD’S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2019-11-23T08:59:49Z</dcterms:created>
  <dcterms:modified xsi:type="dcterms:W3CDTF">2019-12-10T18:48:24Z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dduffy@microsoft.com</vt:lpwstr>
  </property>
  <property fmtid="{D5CDD505-2E9C-101B-9397-08002B2CF9AE}" pid="5" name="MSIP_Label_f42aa342-8706-4288-bd11-ebb85995028c_SetDate">
    <vt:lpwstr>2019-11-08T21:52:34.2033100Z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ActionId">
    <vt:lpwstr>650bdd29-1679-4654-880e-89255cc4a6d5</vt:lpwstr>
  </property>
  <property fmtid="{D5CDD505-2E9C-101B-9397-08002B2CF9AE}" pid="9" name="MSIP_Label_f42aa342-8706-4288-bd11-ebb85995028c_Extended_MSFT_Method">
    <vt:lpwstr>Automatic</vt:lpwstr>
  </property>
  <property fmtid="{D5CDD505-2E9C-101B-9397-08002B2CF9AE}" pid="10" name="Sensitivity">
    <vt:lpwstr>General</vt:lpwstr>
  </property>
</Properties>
</file>