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3"/>
  </p:notesMasterIdLst>
  <p:handoutMasterIdLst>
    <p:handoutMasterId r:id="rId64"/>
  </p:handoutMasterIdLst>
  <p:sldIdLst>
    <p:sldId id="256" r:id="rId5"/>
    <p:sldId id="257" r:id="rId6"/>
    <p:sldId id="334" r:id="rId7"/>
    <p:sldId id="335" r:id="rId8"/>
    <p:sldId id="336" r:id="rId9"/>
    <p:sldId id="337" r:id="rId10"/>
    <p:sldId id="338" r:id="rId11"/>
    <p:sldId id="339" r:id="rId12"/>
    <p:sldId id="340" r:id="rId13"/>
    <p:sldId id="341" r:id="rId14"/>
    <p:sldId id="342" r:id="rId15"/>
    <p:sldId id="343" r:id="rId16"/>
    <p:sldId id="344" r:id="rId17"/>
    <p:sldId id="346" r:id="rId18"/>
    <p:sldId id="347" r:id="rId19"/>
    <p:sldId id="348" r:id="rId20"/>
    <p:sldId id="349" r:id="rId21"/>
    <p:sldId id="350" r:id="rId22"/>
    <p:sldId id="351" r:id="rId23"/>
    <p:sldId id="352" r:id="rId24"/>
    <p:sldId id="353" r:id="rId25"/>
    <p:sldId id="354" r:id="rId26"/>
    <p:sldId id="355" r:id="rId27"/>
    <p:sldId id="356" r:id="rId28"/>
    <p:sldId id="357" r:id="rId29"/>
    <p:sldId id="358" r:id="rId30"/>
    <p:sldId id="361" r:id="rId31"/>
    <p:sldId id="359" r:id="rId32"/>
    <p:sldId id="360" r:id="rId33"/>
    <p:sldId id="362" r:id="rId34"/>
    <p:sldId id="363" r:id="rId35"/>
    <p:sldId id="364" r:id="rId36"/>
    <p:sldId id="365" r:id="rId37"/>
    <p:sldId id="366" r:id="rId38"/>
    <p:sldId id="367" r:id="rId39"/>
    <p:sldId id="368" r:id="rId40"/>
    <p:sldId id="369" r:id="rId41"/>
    <p:sldId id="370" r:id="rId42"/>
    <p:sldId id="371" r:id="rId43"/>
    <p:sldId id="372" r:id="rId44"/>
    <p:sldId id="373" r:id="rId45"/>
    <p:sldId id="374" r:id="rId46"/>
    <p:sldId id="375" r:id="rId47"/>
    <p:sldId id="376" r:id="rId48"/>
    <p:sldId id="377" r:id="rId49"/>
    <p:sldId id="378" r:id="rId50"/>
    <p:sldId id="379" r:id="rId51"/>
    <p:sldId id="380" r:id="rId52"/>
    <p:sldId id="381" r:id="rId53"/>
    <p:sldId id="382" r:id="rId54"/>
    <p:sldId id="383" r:id="rId55"/>
    <p:sldId id="384" r:id="rId56"/>
    <p:sldId id="385" r:id="rId57"/>
    <p:sldId id="386" r:id="rId58"/>
    <p:sldId id="387" r:id="rId59"/>
    <p:sldId id="388" r:id="rId60"/>
    <p:sldId id="389" r:id="rId61"/>
    <p:sldId id="390"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90"/>
  </p:normalViewPr>
  <p:slideViewPr>
    <p:cSldViewPr>
      <p:cViewPr varScale="1">
        <p:scale>
          <a:sx n="99" d="100"/>
          <a:sy n="99" d="100"/>
        </p:scale>
        <p:origin x="146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06/10/2020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10/6/20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A07285FB-8AAE-6F4C-BEB7-17087CD2933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D5632D7-F4B9-924F-9316-9AE0F3071BA8}" type="slidenum">
              <a:rPr lang="en-GB" altLang="en-US"/>
              <a:pPr>
                <a:spcBef>
                  <a:spcPct val="0"/>
                </a:spcBef>
              </a:pPr>
              <a:t>3</a:t>
            </a:fld>
            <a:endParaRPr lang="en-GB" altLang="en-US"/>
          </a:p>
        </p:txBody>
      </p:sp>
      <p:sp>
        <p:nvSpPr>
          <p:cNvPr id="22531" name="Rectangle 2">
            <a:extLst>
              <a:ext uri="{FF2B5EF4-FFF2-40B4-BE49-F238E27FC236}">
                <a16:creationId xmlns:a16="http://schemas.microsoft.com/office/drawing/2014/main" id="{9243AC5D-7A8F-2847-8713-DD3B995078BB}"/>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03C2E775-28B6-8047-89EB-381D30E10B1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8006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033E1C69-9261-C142-B4BF-7AB8795D1B0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6D12C0F-181A-7941-AA86-956C444A50EF}" type="slidenum">
              <a:rPr lang="en-GB" altLang="en-US"/>
              <a:pPr>
                <a:spcBef>
                  <a:spcPct val="0"/>
                </a:spcBef>
              </a:pPr>
              <a:t>4</a:t>
            </a:fld>
            <a:endParaRPr lang="en-GB" altLang="en-US"/>
          </a:p>
        </p:txBody>
      </p:sp>
      <p:sp>
        <p:nvSpPr>
          <p:cNvPr id="24579" name="Rectangle 2">
            <a:extLst>
              <a:ext uri="{FF2B5EF4-FFF2-40B4-BE49-F238E27FC236}">
                <a16:creationId xmlns:a16="http://schemas.microsoft.com/office/drawing/2014/main" id="{813FA354-E6A2-8545-9991-1F8CAC897B95}"/>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990EAA9A-AA85-E648-81B1-A90EEDD4BE2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5119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A1254C5-10BD-4A4B-A27D-1F50163C13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40A785-819E-FB4E-91E5-D9AFF2DB9157}" type="slidenum">
              <a:rPr lang="en-GB" altLang="en-US"/>
              <a:pPr>
                <a:spcBef>
                  <a:spcPct val="0"/>
                </a:spcBef>
              </a:pPr>
              <a:t>5</a:t>
            </a:fld>
            <a:endParaRPr lang="en-GB" altLang="en-US"/>
          </a:p>
        </p:txBody>
      </p:sp>
      <p:sp>
        <p:nvSpPr>
          <p:cNvPr id="26627" name="Rectangle 2">
            <a:extLst>
              <a:ext uri="{FF2B5EF4-FFF2-40B4-BE49-F238E27FC236}">
                <a16:creationId xmlns:a16="http://schemas.microsoft.com/office/drawing/2014/main" id="{66D5DDB3-AB4D-6748-8FBD-CF5E6B81DAC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C62C3C1E-4382-B64F-B7C3-698805B0D02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6515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F25088C5-591F-834E-9093-67CC28C7558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9C41000-EC77-8141-BDA6-AE2C04821F56}" type="slidenum">
              <a:rPr lang="en-GB" altLang="en-US"/>
              <a:pPr>
                <a:spcBef>
                  <a:spcPct val="0"/>
                </a:spcBef>
              </a:pPr>
              <a:t>6</a:t>
            </a:fld>
            <a:endParaRPr lang="en-GB" altLang="en-US"/>
          </a:p>
        </p:txBody>
      </p:sp>
      <p:sp>
        <p:nvSpPr>
          <p:cNvPr id="28675" name="Rectangle 2">
            <a:extLst>
              <a:ext uri="{FF2B5EF4-FFF2-40B4-BE49-F238E27FC236}">
                <a16:creationId xmlns:a16="http://schemas.microsoft.com/office/drawing/2014/main" id="{AFB0AC15-2944-9245-8450-703507B3575D}"/>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F5812F8B-D27D-3C40-8148-39509CF258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9527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196A28-1226-BF44-A775-40657758E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78E32D0-B37D-CB49-8CCF-6D315A3DEC95}" type="slidenum">
              <a:rPr lang="en-GB" altLang="en-US"/>
              <a:pPr>
                <a:spcBef>
                  <a:spcPct val="0"/>
                </a:spcBef>
              </a:pPr>
              <a:t>7</a:t>
            </a:fld>
            <a:endParaRPr lang="en-GB" altLang="en-US"/>
          </a:p>
        </p:txBody>
      </p:sp>
      <p:sp>
        <p:nvSpPr>
          <p:cNvPr id="30723" name="Rectangle 2">
            <a:extLst>
              <a:ext uri="{FF2B5EF4-FFF2-40B4-BE49-F238E27FC236}">
                <a16:creationId xmlns:a16="http://schemas.microsoft.com/office/drawing/2014/main" id="{DF1AB4FA-ECC0-CF41-A5B5-5D3394E5A20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B2DAA9B-546C-7240-BFCF-DB7CD895AFA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8333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C968E08E-46FD-EB40-9535-36BFFC6B2A8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844F43E-F2A6-454E-8AFC-193269D57B24}" type="slidenum">
              <a:rPr lang="en-GB" altLang="en-US"/>
              <a:pPr>
                <a:spcBef>
                  <a:spcPct val="0"/>
                </a:spcBef>
              </a:pPr>
              <a:t>8</a:t>
            </a:fld>
            <a:endParaRPr lang="en-GB" altLang="en-US"/>
          </a:p>
        </p:txBody>
      </p:sp>
      <p:sp>
        <p:nvSpPr>
          <p:cNvPr id="32771" name="Rectangle 2">
            <a:extLst>
              <a:ext uri="{FF2B5EF4-FFF2-40B4-BE49-F238E27FC236}">
                <a16:creationId xmlns:a16="http://schemas.microsoft.com/office/drawing/2014/main" id="{0A907861-A780-5649-BACF-ADE3CC662BFA}"/>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E6C42A0A-4C40-9E4D-B8B7-EA5EC8D690A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213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A6A79B8C-7AC7-654F-953A-E8080D39849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47D8B8D-1026-EE40-9438-A1C4783D4B06}" type="slidenum">
              <a:rPr lang="en-GB" altLang="en-US"/>
              <a:pPr>
                <a:spcBef>
                  <a:spcPct val="0"/>
                </a:spcBef>
              </a:pPr>
              <a:t>9</a:t>
            </a:fld>
            <a:endParaRPr lang="en-GB" altLang="en-US"/>
          </a:p>
        </p:txBody>
      </p:sp>
      <p:sp>
        <p:nvSpPr>
          <p:cNvPr id="34819" name="Rectangle 2">
            <a:extLst>
              <a:ext uri="{FF2B5EF4-FFF2-40B4-BE49-F238E27FC236}">
                <a16:creationId xmlns:a16="http://schemas.microsoft.com/office/drawing/2014/main" id="{4DDBC4F9-7D38-2C42-96F0-87D10F02FB52}"/>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198827B4-E51C-0E41-8248-B1EC6D7AF68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88570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56FE6BA2-DBCB-B94F-A573-8ECF18250E3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6307FDF-DA47-D74B-AE5E-2FD3FF47DB1B}" type="slidenum">
              <a:rPr lang="en-GB" altLang="en-US"/>
              <a:pPr>
                <a:spcBef>
                  <a:spcPct val="0"/>
                </a:spcBef>
              </a:pPr>
              <a:t>10</a:t>
            </a:fld>
            <a:endParaRPr lang="en-GB" altLang="en-US"/>
          </a:p>
        </p:txBody>
      </p:sp>
      <p:sp>
        <p:nvSpPr>
          <p:cNvPr id="36867" name="Rectangle 2">
            <a:extLst>
              <a:ext uri="{FF2B5EF4-FFF2-40B4-BE49-F238E27FC236}">
                <a16:creationId xmlns:a16="http://schemas.microsoft.com/office/drawing/2014/main" id="{34C6AAAD-B657-4144-871B-E1E88707EDE6}"/>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CE5B454D-5923-1445-94E2-0922B3467A9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30656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02EF7523-C197-9147-A076-579D6D31A8E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832AD34-AB86-7B4F-8215-CAA5328C7F1C}" type="slidenum">
              <a:rPr lang="en-GB" altLang="en-US"/>
              <a:pPr>
                <a:spcBef>
                  <a:spcPct val="0"/>
                </a:spcBef>
              </a:pPr>
              <a:t>11</a:t>
            </a:fld>
            <a:endParaRPr lang="en-GB" altLang="en-US"/>
          </a:p>
        </p:txBody>
      </p:sp>
      <p:sp>
        <p:nvSpPr>
          <p:cNvPr id="38915" name="Rectangle 2">
            <a:extLst>
              <a:ext uri="{FF2B5EF4-FFF2-40B4-BE49-F238E27FC236}">
                <a16:creationId xmlns:a16="http://schemas.microsoft.com/office/drawing/2014/main" id="{AD74610E-36D8-AA41-A653-7AAD9EFF1BCB}"/>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6C424783-3569-7E40-8DB8-005BE5FE05F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609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3B9AAE86-2561-4A4B-86D0-3FCE3899428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44236F6-FB98-6449-97B5-8D4EBDA1013D}" type="slidenum">
              <a:rPr lang="en-GB" altLang="en-US"/>
              <a:pPr>
                <a:spcBef>
                  <a:spcPct val="0"/>
                </a:spcBef>
              </a:pPr>
              <a:t>12</a:t>
            </a:fld>
            <a:endParaRPr lang="en-GB" altLang="en-US"/>
          </a:p>
        </p:txBody>
      </p:sp>
      <p:sp>
        <p:nvSpPr>
          <p:cNvPr id="40963" name="Rectangle 2">
            <a:extLst>
              <a:ext uri="{FF2B5EF4-FFF2-40B4-BE49-F238E27FC236}">
                <a16:creationId xmlns:a16="http://schemas.microsoft.com/office/drawing/2014/main" id="{34C92726-FDF7-584C-8496-D606D68952B6}"/>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20F8E6BF-2B2E-BE4F-BDDB-AD5C3E3F918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78746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68FFE4C5-F611-5545-B45D-FB2C44DEB81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9BCF7FB-965D-A240-AC04-924527000006}" type="slidenum">
              <a:rPr lang="en-GB" altLang="en-US"/>
              <a:pPr>
                <a:spcBef>
                  <a:spcPct val="0"/>
                </a:spcBef>
              </a:pPr>
              <a:t>13</a:t>
            </a:fld>
            <a:endParaRPr lang="en-GB" altLang="en-US"/>
          </a:p>
        </p:txBody>
      </p:sp>
      <p:sp>
        <p:nvSpPr>
          <p:cNvPr id="43011" name="Rectangle 2">
            <a:extLst>
              <a:ext uri="{FF2B5EF4-FFF2-40B4-BE49-F238E27FC236}">
                <a16:creationId xmlns:a16="http://schemas.microsoft.com/office/drawing/2014/main" id="{612A2560-0B9F-AD44-91E7-4D248D216FCA}"/>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936BCCBD-45C3-DD45-8048-5870500A8CB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37723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B4AF349E-A67E-4341-B1D5-3E1355C48D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940BB11-DB6C-CB45-8459-3AA6C336B8B6}" type="slidenum">
              <a:rPr lang="en-GB" altLang="en-US"/>
              <a:pPr>
                <a:spcBef>
                  <a:spcPct val="0"/>
                </a:spcBef>
              </a:pPr>
              <a:t>14</a:t>
            </a:fld>
            <a:endParaRPr lang="en-GB" altLang="en-US"/>
          </a:p>
        </p:txBody>
      </p:sp>
      <p:sp>
        <p:nvSpPr>
          <p:cNvPr id="45059" name="Rectangle 2">
            <a:extLst>
              <a:ext uri="{FF2B5EF4-FFF2-40B4-BE49-F238E27FC236}">
                <a16:creationId xmlns:a16="http://schemas.microsoft.com/office/drawing/2014/main" id="{9B1A479C-F1C7-B849-BBDE-D7294EA42397}"/>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E075AC4E-1E32-E447-A5B8-DD902E2E181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18496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235DF052-5ABD-224A-84AB-DDA10C7868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6EBB68E-C728-0A49-B9F9-0A2305D202C7}" type="slidenum">
              <a:rPr lang="en-GB" altLang="en-US"/>
              <a:pPr>
                <a:spcBef>
                  <a:spcPct val="0"/>
                </a:spcBef>
              </a:pPr>
              <a:t>15</a:t>
            </a:fld>
            <a:endParaRPr lang="en-GB" altLang="en-US"/>
          </a:p>
        </p:txBody>
      </p:sp>
      <p:sp>
        <p:nvSpPr>
          <p:cNvPr id="47107" name="Rectangle 2">
            <a:extLst>
              <a:ext uri="{FF2B5EF4-FFF2-40B4-BE49-F238E27FC236}">
                <a16:creationId xmlns:a16="http://schemas.microsoft.com/office/drawing/2014/main" id="{27D08988-8AFC-A44F-B243-038EC7B94B5F}"/>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251D8832-F55D-6846-8B23-231EB85C5F7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2663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1B447107-5D6A-3942-B3D8-6FF795AFE49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809A17D-5AAF-584B-98A1-235D1B373E1B}" type="slidenum">
              <a:rPr lang="en-GB" altLang="en-US"/>
              <a:pPr>
                <a:spcBef>
                  <a:spcPct val="0"/>
                </a:spcBef>
              </a:pPr>
              <a:t>16</a:t>
            </a:fld>
            <a:endParaRPr lang="en-GB" altLang="en-US"/>
          </a:p>
        </p:txBody>
      </p:sp>
      <p:sp>
        <p:nvSpPr>
          <p:cNvPr id="49155" name="Rectangle 2">
            <a:extLst>
              <a:ext uri="{FF2B5EF4-FFF2-40B4-BE49-F238E27FC236}">
                <a16:creationId xmlns:a16="http://schemas.microsoft.com/office/drawing/2014/main" id="{1284DFF8-7FE3-5148-BFD3-AC683F2C0F9F}"/>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40DCFB8F-E0E2-6F40-A85E-AD4D11FF64B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43676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ED3014A0-517C-7B4A-9C7A-C5ED7EFB3A7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0918836-348A-744C-BF05-73A2665929DE}" type="slidenum">
              <a:rPr lang="en-GB" altLang="en-US"/>
              <a:pPr>
                <a:spcBef>
                  <a:spcPct val="0"/>
                </a:spcBef>
              </a:pPr>
              <a:t>17</a:t>
            </a:fld>
            <a:endParaRPr lang="en-GB" altLang="en-US"/>
          </a:p>
        </p:txBody>
      </p:sp>
      <p:sp>
        <p:nvSpPr>
          <p:cNvPr id="51203" name="Rectangle 2">
            <a:extLst>
              <a:ext uri="{FF2B5EF4-FFF2-40B4-BE49-F238E27FC236}">
                <a16:creationId xmlns:a16="http://schemas.microsoft.com/office/drawing/2014/main" id="{D6EFC1DC-58C8-1440-BB4C-FD4ADE4C0A44}"/>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7009BDA0-3043-014C-BB30-756DE1B76B4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63425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1C2924A0-D4BA-D54F-8836-B54F3CAD0C1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47774DC-87B9-AC44-AF65-4CDBEA1DDECE}" type="slidenum">
              <a:rPr lang="en-GB" altLang="en-US"/>
              <a:pPr>
                <a:spcBef>
                  <a:spcPct val="0"/>
                </a:spcBef>
              </a:pPr>
              <a:t>18</a:t>
            </a:fld>
            <a:endParaRPr lang="en-GB" altLang="en-US"/>
          </a:p>
        </p:txBody>
      </p:sp>
      <p:sp>
        <p:nvSpPr>
          <p:cNvPr id="53251" name="Rectangle 2">
            <a:extLst>
              <a:ext uri="{FF2B5EF4-FFF2-40B4-BE49-F238E27FC236}">
                <a16:creationId xmlns:a16="http://schemas.microsoft.com/office/drawing/2014/main" id="{8F164678-10EE-2044-9161-73E30821841B}"/>
              </a:ext>
            </a:extLst>
          </p:cNvPr>
          <p:cNvSpPr>
            <a:spLocks noGrp="1" noRot="1" noChangeAspect="1" noChangeArrowheads="1" noTextEdit="1"/>
          </p:cNvSpPr>
          <p:nvPr>
            <p:ph type="sldImg"/>
          </p:nvPr>
        </p:nvSpPr>
        <p:spPr>
          <a:ln/>
        </p:spPr>
      </p:sp>
      <p:sp>
        <p:nvSpPr>
          <p:cNvPr id="53252" name="Rectangle 3">
            <a:extLst>
              <a:ext uri="{FF2B5EF4-FFF2-40B4-BE49-F238E27FC236}">
                <a16:creationId xmlns:a16="http://schemas.microsoft.com/office/drawing/2014/main" id="{FD50B9A7-187F-E240-8FD7-F974ADAD766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56040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16144C17-703E-7741-869E-77B104C8E16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1A96921-A35F-3848-AF37-7902A76289CC}" type="slidenum">
              <a:rPr lang="en-GB" altLang="en-US"/>
              <a:pPr>
                <a:spcBef>
                  <a:spcPct val="0"/>
                </a:spcBef>
              </a:pPr>
              <a:t>19</a:t>
            </a:fld>
            <a:endParaRPr lang="en-GB" altLang="en-US"/>
          </a:p>
        </p:txBody>
      </p:sp>
      <p:sp>
        <p:nvSpPr>
          <p:cNvPr id="55299" name="Rectangle 2">
            <a:extLst>
              <a:ext uri="{FF2B5EF4-FFF2-40B4-BE49-F238E27FC236}">
                <a16:creationId xmlns:a16="http://schemas.microsoft.com/office/drawing/2014/main" id="{49E3A384-5EAB-914C-A19A-FA06E28DAE51}"/>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228F2F54-F47F-0048-A051-AA9B603BF8C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49072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33838225-23D2-0E47-B5CD-6393627FDB4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FAC80B8-2F04-D046-9528-8B2A6AE1D145}" type="slidenum">
              <a:rPr lang="en-GB" altLang="en-US"/>
              <a:pPr>
                <a:spcBef>
                  <a:spcPct val="0"/>
                </a:spcBef>
              </a:pPr>
              <a:t>20</a:t>
            </a:fld>
            <a:endParaRPr lang="en-GB" altLang="en-US"/>
          </a:p>
        </p:txBody>
      </p:sp>
      <p:sp>
        <p:nvSpPr>
          <p:cNvPr id="57347" name="Rectangle 2">
            <a:extLst>
              <a:ext uri="{FF2B5EF4-FFF2-40B4-BE49-F238E27FC236}">
                <a16:creationId xmlns:a16="http://schemas.microsoft.com/office/drawing/2014/main" id="{436F7398-3696-B549-94FE-F3E7EC67E7F2}"/>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46C86F4C-68EC-9942-A263-F93A8F04865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20072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34500286-509C-9A42-8E53-4C12DB54650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F65BEF8-6146-6E4C-8525-00C2C27C8633}" type="slidenum">
              <a:rPr lang="en-GB" altLang="en-US"/>
              <a:pPr>
                <a:spcBef>
                  <a:spcPct val="0"/>
                </a:spcBef>
              </a:pPr>
              <a:t>21</a:t>
            </a:fld>
            <a:endParaRPr lang="en-GB" altLang="en-US"/>
          </a:p>
        </p:txBody>
      </p:sp>
      <p:sp>
        <p:nvSpPr>
          <p:cNvPr id="59395" name="Rectangle 2">
            <a:extLst>
              <a:ext uri="{FF2B5EF4-FFF2-40B4-BE49-F238E27FC236}">
                <a16:creationId xmlns:a16="http://schemas.microsoft.com/office/drawing/2014/main" id="{8D48B69F-D2E6-154D-8DF7-3D0EEC186636}"/>
              </a:ext>
            </a:extLst>
          </p:cNvPr>
          <p:cNvSpPr>
            <a:spLocks noGrp="1" noRot="1" noChangeAspect="1" noChangeArrowheads="1" noTextEdit="1"/>
          </p:cNvSpPr>
          <p:nvPr>
            <p:ph type="sldImg"/>
          </p:nvPr>
        </p:nvSpPr>
        <p:spPr>
          <a:ln/>
        </p:spPr>
      </p:sp>
      <p:sp>
        <p:nvSpPr>
          <p:cNvPr id="59396" name="Rectangle 3">
            <a:extLst>
              <a:ext uri="{FF2B5EF4-FFF2-40B4-BE49-F238E27FC236}">
                <a16:creationId xmlns:a16="http://schemas.microsoft.com/office/drawing/2014/main" id="{F0797630-683F-7748-9934-4A574DB75C3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221154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35F09B63-6CAB-1949-8AF3-BE6E49BAB3C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01F3989-72F1-6F45-A3F6-E46A3E1A404C}" type="slidenum">
              <a:rPr lang="en-GB" altLang="en-US"/>
              <a:pPr>
                <a:spcBef>
                  <a:spcPct val="0"/>
                </a:spcBef>
              </a:pPr>
              <a:t>22</a:t>
            </a:fld>
            <a:endParaRPr lang="en-GB" altLang="en-US"/>
          </a:p>
        </p:txBody>
      </p:sp>
      <p:sp>
        <p:nvSpPr>
          <p:cNvPr id="61443" name="Rectangle 2">
            <a:extLst>
              <a:ext uri="{FF2B5EF4-FFF2-40B4-BE49-F238E27FC236}">
                <a16:creationId xmlns:a16="http://schemas.microsoft.com/office/drawing/2014/main" id="{306670F9-B9F8-1749-857B-F42C8ABE2FB4}"/>
              </a:ext>
            </a:extLst>
          </p:cNvPr>
          <p:cNvSpPr>
            <a:spLocks noGrp="1" noRot="1" noChangeAspect="1" noChangeArrowheads="1" noTextEdit="1"/>
          </p:cNvSpPr>
          <p:nvPr>
            <p:ph type="sldImg"/>
          </p:nvPr>
        </p:nvSpPr>
        <p:spPr>
          <a:ln/>
        </p:spPr>
      </p:sp>
      <p:sp>
        <p:nvSpPr>
          <p:cNvPr id="61444" name="Rectangle 3">
            <a:extLst>
              <a:ext uri="{FF2B5EF4-FFF2-40B4-BE49-F238E27FC236}">
                <a16:creationId xmlns:a16="http://schemas.microsoft.com/office/drawing/2014/main" id="{01012FC5-1F1E-DD4E-98B7-652F4B6ED7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55565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C235820-A750-4F44-80D4-66FD8FEABCC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0289E16-D6DF-DF48-98A8-684203FA9CC8}" type="slidenum">
              <a:rPr lang="en-GB" altLang="en-US"/>
              <a:pPr>
                <a:spcBef>
                  <a:spcPct val="0"/>
                </a:spcBef>
              </a:pPr>
              <a:t>23</a:t>
            </a:fld>
            <a:endParaRPr lang="en-GB" altLang="en-US"/>
          </a:p>
        </p:txBody>
      </p:sp>
      <p:sp>
        <p:nvSpPr>
          <p:cNvPr id="63491" name="Rectangle 2">
            <a:extLst>
              <a:ext uri="{FF2B5EF4-FFF2-40B4-BE49-F238E27FC236}">
                <a16:creationId xmlns:a16="http://schemas.microsoft.com/office/drawing/2014/main" id="{2A85175F-D0AE-104D-9259-433E0D95884A}"/>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4019FF0B-B189-2C4B-B49B-7D09E980FA2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99905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a:extLst>
              <a:ext uri="{FF2B5EF4-FFF2-40B4-BE49-F238E27FC236}">
                <a16:creationId xmlns:a16="http://schemas.microsoft.com/office/drawing/2014/main" id="{8E1D1415-8227-8B43-A1F1-DB1B6A28E15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5EE95C0-9806-B544-9E4F-F975F210F141}" type="slidenum">
              <a:rPr lang="en-GB" altLang="en-US"/>
              <a:pPr>
                <a:spcBef>
                  <a:spcPct val="0"/>
                </a:spcBef>
              </a:pPr>
              <a:t>24</a:t>
            </a:fld>
            <a:endParaRPr lang="en-GB" altLang="en-US"/>
          </a:p>
        </p:txBody>
      </p:sp>
      <p:sp>
        <p:nvSpPr>
          <p:cNvPr id="65539" name="Rectangle 2">
            <a:extLst>
              <a:ext uri="{FF2B5EF4-FFF2-40B4-BE49-F238E27FC236}">
                <a16:creationId xmlns:a16="http://schemas.microsoft.com/office/drawing/2014/main" id="{895877CC-F4D5-F14E-9656-C0F6F309B4DE}"/>
              </a:ext>
            </a:extLst>
          </p:cNvPr>
          <p:cNvSpPr>
            <a:spLocks noGrp="1" noRot="1" noChangeAspect="1" noChangeArrowheads="1" noTextEdit="1"/>
          </p:cNvSpPr>
          <p:nvPr>
            <p:ph type="sldImg"/>
          </p:nvPr>
        </p:nvSpPr>
        <p:spPr>
          <a:ln/>
        </p:spPr>
      </p:sp>
      <p:sp>
        <p:nvSpPr>
          <p:cNvPr id="65540" name="Rectangle 3">
            <a:extLst>
              <a:ext uri="{FF2B5EF4-FFF2-40B4-BE49-F238E27FC236}">
                <a16:creationId xmlns:a16="http://schemas.microsoft.com/office/drawing/2014/main" id="{D1413922-F203-464D-9A90-B80DD036AA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1204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2931E1AF-1957-954D-9B1A-8F8E726613B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AD5EC94-3E8C-7744-8634-6127DD465FA2}" type="slidenum">
              <a:rPr lang="en-GB" altLang="en-US"/>
              <a:pPr>
                <a:spcBef>
                  <a:spcPct val="0"/>
                </a:spcBef>
              </a:pPr>
              <a:t>25</a:t>
            </a:fld>
            <a:endParaRPr lang="en-GB" altLang="en-US"/>
          </a:p>
        </p:txBody>
      </p:sp>
      <p:sp>
        <p:nvSpPr>
          <p:cNvPr id="67587" name="Rectangle 2">
            <a:extLst>
              <a:ext uri="{FF2B5EF4-FFF2-40B4-BE49-F238E27FC236}">
                <a16:creationId xmlns:a16="http://schemas.microsoft.com/office/drawing/2014/main" id="{3FCC813F-23A6-2043-BEAE-8EE2AA883DE3}"/>
              </a:ext>
            </a:extLst>
          </p:cNvPr>
          <p:cNvSpPr>
            <a:spLocks noGrp="1" noRot="1" noChangeAspect="1" noChangeArrowheads="1" noTextEdit="1"/>
          </p:cNvSpPr>
          <p:nvPr>
            <p:ph type="sldImg"/>
          </p:nvPr>
        </p:nvSpPr>
        <p:spPr>
          <a:ln/>
        </p:spPr>
      </p:sp>
      <p:sp>
        <p:nvSpPr>
          <p:cNvPr id="67588" name="Rectangle 3">
            <a:extLst>
              <a:ext uri="{FF2B5EF4-FFF2-40B4-BE49-F238E27FC236}">
                <a16:creationId xmlns:a16="http://schemas.microsoft.com/office/drawing/2014/main" id="{C3B6A18A-A5D4-484B-84BD-12A8AC354EF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29169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E7F98A94-D71C-0F4A-8C49-D69ECB36D58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103F259-3838-4643-BFF8-F76C8129D4F9}" type="slidenum">
              <a:rPr lang="en-GB" altLang="en-US"/>
              <a:pPr>
                <a:spcBef>
                  <a:spcPct val="0"/>
                </a:spcBef>
              </a:pPr>
              <a:t>26</a:t>
            </a:fld>
            <a:endParaRPr lang="en-GB" altLang="en-US"/>
          </a:p>
        </p:txBody>
      </p:sp>
      <p:sp>
        <p:nvSpPr>
          <p:cNvPr id="69635" name="Rectangle 2">
            <a:extLst>
              <a:ext uri="{FF2B5EF4-FFF2-40B4-BE49-F238E27FC236}">
                <a16:creationId xmlns:a16="http://schemas.microsoft.com/office/drawing/2014/main" id="{2C106DA6-28B8-964D-A561-D3F1F59B6745}"/>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474F4E98-019A-1744-80DD-B0BA4C792C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20456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C57D51F7-C274-CC41-B389-1890096C3F7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EC69BF4-F3A5-5C4C-B067-A728E32F9283}" type="slidenum">
              <a:rPr lang="en-GB" altLang="en-US"/>
              <a:pPr>
                <a:spcBef>
                  <a:spcPct val="0"/>
                </a:spcBef>
              </a:pPr>
              <a:t>27</a:t>
            </a:fld>
            <a:endParaRPr lang="en-GB" altLang="en-US"/>
          </a:p>
        </p:txBody>
      </p:sp>
      <p:sp>
        <p:nvSpPr>
          <p:cNvPr id="71683" name="Rectangle 2">
            <a:extLst>
              <a:ext uri="{FF2B5EF4-FFF2-40B4-BE49-F238E27FC236}">
                <a16:creationId xmlns:a16="http://schemas.microsoft.com/office/drawing/2014/main" id="{0914C393-4E3C-6042-9A4B-1FEF6E0CACD1}"/>
              </a:ext>
            </a:extLst>
          </p:cNvPr>
          <p:cNvSpPr>
            <a:spLocks noGrp="1" noRot="1" noChangeAspect="1" noChangeArrowheads="1" noTextEdit="1"/>
          </p:cNvSpPr>
          <p:nvPr>
            <p:ph type="sldImg"/>
          </p:nvPr>
        </p:nvSpPr>
        <p:spPr>
          <a:ln/>
        </p:spPr>
      </p:sp>
      <p:sp>
        <p:nvSpPr>
          <p:cNvPr id="71684" name="Rectangle 3">
            <a:extLst>
              <a:ext uri="{FF2B5EF4-FFF2-40B4-BE49-F238E27FC236}">
                <a16:creationId xmlns:a16="http://schemas.microsoft.com/office/drawing/2014/main" id="{C704DCCF-D6C5-014B-8705-181DAA9FE27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63887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6B49E6B5-5480-C744-8CDB-803D11852E5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D618CDD-06FD-684E-87D6-0EF341AEE6A8}" type="slidenum">
              <a:rPr lang="en-GB" altLang="en-US"/>
              <a:pPr>
                <a:spcBef>
                  <a:spcPct val="0"/>
                </a:spcBef>
              </a:pPr>
              <a:t>28</a:t>
            </a:fld>
            <a:endParaRPr lang="en-GB" altLang="en-US"/>
          </a:p>
        </p:txBody>
      </p:sp>
      <p:sp>
        <p:nvSpPr>
          <p:cNvPr id="73731" name="Rectangle 2">
            <a:extLst>
              <a:ext uri="{FF2B5EF4-FFF2-40B4-BE49-F238E27FC236}">
                <a16:creationId xmlns:a16="http://schemas.microsoft.com/office/drawing/2014/main" id="{C7B4D9F9-B596-F940-B01D-5177B0C95755}"/>
              </a:ext>
            </a:extLst>
          </p:cNvPr>
          <p:cNvSpPr>
            <a:spLocks noGrp="1" noRot="1" noChangeAspect="1" noChangeArrowheads="1" noTextEdit="1"/>
          </p:cNvSpPr>
          <p:nvPr>
            <p:ph type="sldImg"/>
          </p:nvPr>
        </p:nvSpPr>
        <p:spPr>
          <a:ln/>
        </p:spPr>
      </p:sp>
      <p:sp>
        <p:nvSpPr>
          <p:cNvPr id="73732" name="Rectangle 3">
            <a:extLst>
              <a:ext uri="{FF2B5EF4-FFF2-40B4-BE49-F238E27FC236}">
                <a16:creationId xmlns:a16="http://schemas.microsoft.com/office/drawing/2014/main" id="{CE541C4D-7802-9049-A4F5-91B7C0717F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12839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E600E9F6-3A53-914D-95F0-DD2C3A5AA3C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ED886C7-733F-BC4F-B4A8-CFB7BB8C53A8}" type="slidenum">
              <a:rPr lang="en-GB" altLang="en-US"/>
              <a:pPr>
                <a:spcBef>
                  <a:spcPct val="0"/>
                </a:spcBef>
              </a:pPr>
              <a:t>29</a:t>
            </a:fld>
            <a:endParaRPr lang="en-GB" altLang="en-US"/>
          </a:p>
        </p:txBody>
      </p:sp>
      <p:sp>
        <p:nvSpPr>
          <p:cNvPr id="75779" name="Rectangle 2">
            <a:extLst>
              <a:ext uri="{FF2B5EF4-FFF2-40B4-BE49-F238E27FC236}">
                <a16:creationId xmlns:a16="http://schemas.microsoft.com/office/drawing/2014/main" id="{2F2DCA46-E16C-0947-8324-E1E390958787}"/>
              </a:ext>
            </a:extLst>
          </p:cNvPr>
          <p:cNvSpPr>
            <a:spLocks noGrp="1" noRot="1" noChangeAspect="1" noChangeArrowheads="1" noTextEdit="1"/>
          </p:cNvSpPr>
          <p:nvPr>
            <p:ph type="sldImg"/>
          </p:nvPr>
        </p:nvSpPr>
        <p:spPr>
          <a:ln/>
        </p:spPr>
      </p:sp>
      <p:sp>
        <p:nvSpPr>
          <p:cNvPr id="75780" name="Rectangle 3">
            <a:extLst>
              <a:ext uri="{FF2B5EF4-FFF2-40B4-BE49-F238E27FC236}">
                <a16:creationId xmlns:a16="http://schemas.microsoft.com/office/drawing/2014/main" id="{755CE8E6-39FB-9046-8DF9-F1A43C618B4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04624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781F29DA-B5F3-3141-9580-C3CEAB05381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395AF4A-A1D0-594D-93B2-E123FE0346BC}" type="slidenum">
              <a:rPr lang="en-GB" altLang="en-US"/>
              <a:pPr>
                <a:spcBef>
                  <a:spcPct val="0"/>
                </a:spcBef>
              </a:pPr>
              <a:t>30</a:t>
            </a:fld>
            <a:endParaRPr lang="en-GB" altLang="en-US"/>
          </a:p>
        </p:txBody>
      </p:sp>
      <p:sp>
        <p:nvSpPr>
          <p:cNvPr id="77827" name="Rectangle 2">
            <a:extLst>
              <a:ext uri="{FF2B5EF4-FFF2-40B4-BE49-F238E27FC236}">
                <a16:creationId xmlns:a16="http://schemas.microsoft.com/office/drawing/2014/main" id="{0AFEEFE1-B84B-E340-8B4F-37B5C207835D}"/>
              </a:ext>
            </a:extLst>
          </p:cNvPr>
          <p:cNvSpPr>
            <a:spLocks noGrp="1" noRot="1" noChangeAspect="1" noChangeArrowheads="1" noTextEdit="1"/>
          </p:cNvSpPr>
          <p:nvPr>
            <p:ph type="sldImg"/>
          </p:nvPr>
        </p:nvSpPr>
        <p:spPr>
          <a:ln/>
        </p:spPr>
      </p:sp>
      <p:sp>
        <p:nvSpPr>
          <p:cNvPr id="77828" name="Rectangle 3">
            <a:extLst>
              <a:ext uri="{FF2B5EF4-FFF2-40B4-BE49-F238E27FC236}">
                <a16:creationId xmlns:a16="http://schemas.microsoft.com/office/drawing/2014/main" id="{DFADA117-759B-9E4B-8BB2-39845CD84DF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7984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DDDF7C3A-314A-3041-A8B2-986D53136EF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0D58C85-9A88-5342-8F9B-D09495BBAE89}" type="slidenum">
              <a:rPr lang="en-GB" altLang="en-US"/>
              <a:pPr>
                <a:spcBef>
                  <a:spcPct val="0"/>
                </a:spcBef>
              </a:pPr>
              <a:t>31</a:t>
            </a:fld>
            <a:endParaRPr lang="en-GB" altLang="en-US"/>
          </a:p>
        </p:txBody>
      </p:sp>
      <p:sp>
        <p:nvSpPr>
          <p:cNvPr id="79875" name="Rectangle 2">
            <a:extLst>
              <a:ext uri="{FF2B5EF4-FFF2-40B4-BE49-F238E27FC236}">
                <a16:creationId xmlns:a16="http://schemas.microsoft.com/office/drawing/2014/main" id="{10E99870-BD03-9A4D-8B89-80B8787E6605}"/>
              </a:ext>
            </a:extLst>
          </p:cNvPr>
          <p:cNvSpPr>
            <a:spLocks noGrp="1" noRot="1" noChangeAspect="1" noChangeArrowheads="1" noTextEdit="1"/>
          </p:cNvSpPr>
          <p:nvPr>
            <p:ph type="sldImg"/>
          </p:nvPr>
        </p:nvSpPr>
        <p:spPr>
          <a:ln/>
        </p:spPr>
      </p:sp>
      <p:sp>
        <p:nvSpPr>
          <p:cNvPr id="79876" name="Rectangle 3">
            <a:extLst>
              <a:ext uri="{FF2B5EF4-FFF2-40B4-BE49-F238E27FC236}">
                <a16:creationId xmlns:a16="http://schemas.microsoft.com/office/drawing/2014/main" id="{E027E63C-F9AB-E940-9AC2-E4B9EA832A6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96886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142CDE09-1087-7249-97CD-11DAD3F563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A00286D-3629-3E43-BECA-263557C05F6C}" type="slidenum">
              <a:rPr lang="en-GB" altLang="en-US"/>
              <a:pPr>
                <a:spcBef>
                  <a:spcPct val="0"/>
                </a:spcBef>
              </a:pPr>
              <a:t>32</a:t>
            </a:fld>
            <a:endParaRPr lang="en-GB" altLang="en-US"/>
          </a:p>
        </p:txBody>
      </p:sp>
      <p:sp>
        <p:nvSpPr>
          <p:cNvPr id="81923" name="Rectangle 2">
            <a:extLst>
              <a:ext uri="{FF2B5EF4-FFF2-40B4-BE49-F238E27FC236}">
                <a16:creationId xmlns:a16="http://schemas.microsoft.com/office/drawing/2014/main" id="{B9DCB5F5-AA6C-CF46-B2A6-92F20A7260C8}"/>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DEB074EC-FE84-9C41-BFD7-5A7CD30DD6A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649376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7D86E49B-A253-BC4A-AF98-47E72106DB2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FBD8EC-D252-5043-AA84-72B510153E7F}" type="slidenum">
              <a:rPr lang="en-GB" altLang="en-US"/>
              <a:pPr>
                <a:spcBef>
                  <a:spcPct val="0"/>
                </a:spcBef>
              </a:pPr>
              <a:t>33</a:t>
            </a:fld>
            <a:endParaRPr lang="en-GB" altLang="en-US"/>
          </a:p>
        </p:txBody>
      </p:sp>
      <p:sp>
        <p:nvSpPr>
          <p:cNvPr id="83971" name="Rectangle 2">
            <a:extLst>
              <a:ext uri="{FF2B5EF4-FFF2-40B4-BE49-F238E27FC236}">
                <a16:creationId xmlns:a16="http://schemas.microsoft.com/office/drawing/2014/main" id="{BCC0D644-89AC-4C48-871F-E52683C2F81B}"/>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F6488305-E4FB-1247-8EF3-CE1F1EE4738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94780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3D4DDABF-438D-C449-971A-5B8E3499FC5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BAD8576-6C88-A347-B862-E8394AB8B5C3}" type="slidenum">
              <a:rPr lang="en-GB" altLang="en-US"/>
              <a:pPr>
                <a:spcBef>
                  <a:spcPct val="0"/>
                </a:spcBef>
              </a:pPr>
              <a:t>34</a:t>
            </a:fld>
            <a:endParaRPr lang="en-GB" altLang="en-US"/>
          </a:p>
        </p:txBody>
      </p:sp>
      <p:sp>
        <p:nvSpPr>
          <p:cNvPr id="86019" name="Rectangle 2">
            <a:extLst>
              <a:ext uri="{FF2B5EF4-FFF2-40B4-BE49-F238E27FC236}">
                <a16:creationId xmlns:a16="http://schemas.microsoft.com/office/drawing/2014/main" id="{5CD0D01A-72E4-C546-96F6-DF4D6FCBEFEB}"/>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id="{F7855AB7-FA57-4348-BC3D-D5D40FDBC5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24133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DDAA07D9-F265-114E-9730-88E6835FE76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80403B4-4514-AE4C-A80C-CF1E4CC4878A}" type="slidenum">
              <a:rPr lang="en-GB" altLang="en-US"/>
              <a:pPr>
                <a:spcBef>
                  <a:spcPct val="0"/>
                </a:spcBef>
              </a:pPr>
              <a:t>35</a:t>
            </a:fld>
            <a:endParaRPr lang="en-GB" altLang="en-US"/>
          </a:p>
        </p:txBody>
      </p:sp>
      <p:sp>
        <p:nvSpPr>
          <p:cNvPr id="88067" name="Rectangle 2">
            <a:extLst>
              <a:ext uri="{FF2B5EF4-FFF2-40B4-BE49-F238E27FC236}">
                <a16:creationId xmlns:a16="http://schemas.microsoft.com/office/drawing/2014/main" id="{F1F0EEDC-8835-5741-BD50-203F954563E3}"/>
              </a:ext>
            </a:extLst>
          </p:cNvPr>
          <p:cNvSpPr>
            <a:spLocks noGrp="1" noRot="1" noChangeAspect="1" noChangeArrowheads="1" noTextEdit="1"/>
          </p:cNvSpPr>
          <p:nvPr>
            <p:ph type="sldImg"/>
          </p:nvPr>
        </p:nvSpPr>
        <p:spPr>
          <a:ln/>
        </p:spPr>
      </p:sp>
      <p:sp>
        <p:nvSpPr>
          <p:cNvPr id="88068" name="Rectangle 3">
            <a:extLst>
              <a:ext uri="{FF2B5EF4-FFF2-40B4-BE49-F238E27FC236}">
                <a16:creationId xmlns:a16="http://schemas.microsoft.com/office/drawing/2014/main" id="{9095C7DC-C442-7947-941E-3A804FAB43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3221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B59DF02A-C945-704E-962A-57F9254B2D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84AD81F-0D99-6E4E-8FAF-7A300E6E84D7}" type="slidenum">
              <a:rPr lang="en-GB" altLang="en-US"/>
              <a:pPr>
                <a:spcBef>
                  <a:spcPct val="0"/>
                </a:spcBef>
              </a:pPr>
              <a:t>36</a:t>
            </a:fld>
            <a:endParaRPr lang="en-GB" altLang="en-US"/>
          </a:p>
        </p:txBody>
      </p:sp>
      <p:sp>
        <p:nvSpPr>
          <p:cNvPr id="90115" name="Rectangle 2">
            <a:extLst>
              <a:ext uri="{FF2B5EF4-FFF2-40B4-BE49-F238E27FC236}">
                <a16:creationId xmlns:a16="http://schemas.microsoft.com/office/drawing/2014/main" id="{649FA3C6-AB32-0A44-94ED-2348AD0FE27D}"/>
              </a:ext>
            </a:extLst>
          </p:cNvPr>
          <p:cNvSpPr>
            <a:spLocks noGrp="1" noRot="1" noChangeAspect="1" noChangeArrowheads="1" noTextEdit="1"/>
          </p:cNvSpPr>
          <p:nvPr>
            <p:ph type="sldImg"/>
          </p:nvPr>
        </p:nvSpPr>
        <p:spPr>
          <a:ln/>
        </p:spPr>
      </p:sp>
      <p:sp>
        <p:nvSpPr>
          <p:cNvPr id="90116" name="Rectangle 3">
            <a:extLst>
              <a:ext uri="{FF2B5EF4-FFF2-40B4-BE49-F238E27FC236}">
                <a16:creationId xmlns:a16="http://schemas.microsoft.com/office/drawing/2014/main" id="{BD589481-82A5-004B-BCA1-C8C390E6241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91532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FEA12F99-11D1-5A4C-AB70-028E8BB7FC0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94FD442-1E52-7C4C-B242-BA4E838191D5}" type="slidenum">
              <a:rPr lang="en-GB" altLang="en-US"/>
              <a:pPr>
                <a:spcBef>
                  <a:spcPct val="0"/>
                </a:spcBef>
              </a:pPr>
              <a:t>37</a:t>
            </a:fld>
            <a:endParaRPr lang="en-GB" altLang="en-US"/>
          </a:p>
        </p:txBody>
      </p:sp>
      <p:sp>
        <p:nvSpPr>
          <p:cNvPr id="92163" name="Rectangle 2">
            <a:extLst>
              <a:ext uri="{FF2B5EF4-FFF2-40B4-BE49-F238E27FC236}">
                <a16:creationId xmlns:a16="http://schemas.microsoft.com/office/drawing/2014/main" id="{853F6292-8D9B-0C48-8FA0-72F432736976}"/>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id="{053F6DCD-4182-5B43-91BB-6EA5F6B721B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07435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a:extLst>
              <a:ext uri="{FF2B5EF4-FFF2-40B4-BE49-F238E27FC236}">
                <a16:creationId xmlns:a16="http://schemas.microsoft.com/office/drawing/2014/main" id="{C5F6C490-20C4-EA48-B6BA-A61883530C3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CBBDC1B-A7A7-044C-806D-E3CAB5B38D53}" type="slidenum">
              <a:rPr lang="en-GB" altLang="en-US"/>
              <a:pPr>
                <a:spcBef>
                  <a:spcPct val="0"/>
                </a:spcBef>
              </a:pPr>
              <a:t>38</a:t>
            </a:fld>
            <a:endParaRPr lang="en-GB" altLang="en-US"/>
          </a:p>
        </p:txBody>
      </p:sp>
      <p:sp>
        <p:nvSpPr>
          <p:cNvPr id="94211" name="Rectangle 2">
            <a:extLst>
              <a:ext uri="{FF2B5EF4-FFF2-40B4-BE49-F238E27FC236}">
                <a16:creationId xmlns:a16="http://schemas.microsoft.com/office/drawing/2014/main" id="{0C86A247-535F-354A-88E7-5B3D5E9D895A}"/>
              </a:ext>
            </a:extLst>
          </p:cNvPr>
          <p:cNvSpPr>
            <a:spLocks noGrp="1" noRot="1" noChangeAspect="1" noChangeArrowheads="1" noTextEdit="1"/>
          </p:cNvSpPr>
          <p:nvPr>
            <p:ph type="sldImg"/>
          </p:nvPr>
        </p:nvSpPr>
        <p:spPr>
          <a:ln/>
        </p:spPr>
      </p:sp>
      <p:sp>
        <p:nvSpPr>
          <p:cNvPr id="94212" name="Rectangle 3">
            <a:extLst>
              <a:ext uri="{FF2B5EF4-FFF2-40B4-BE49-F238E27FC236}">
                <a16:creationId xmlns:a16="http://schemas.microsoft.com/office/drawing/2014/main" id="{9A04511C-863E-5B42-8C8A-AC10B269B7A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388675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A0947FAF-CF65-9D4A-A4F8-68326BDB52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8F5D85C-E5B8-A14A-9BBB-6E3E269D4C63}" type="slidenum">
              <a:rPr lang="en-GB" altLang="en-US"/>
              <a:pPr>
                <a:spcBef>
                  <a:spcPct val="0"/>
                </a:spcBef>
              </a:pPr>
              <a:t>39</a:t>
            </a:fld>
            <a:endParaRPr lang="en-GB" altLang="en-US"/>
          </a:p>
        </p:txBody>
      </p:sp>
      <p:sp>
        <p:nvSpPr>
          <p:cNvPr id="96259" name="Rectangle 2">
            <a:extLst>
              <a:ext uri="{FF2B5EF4-FFF2-40B4-BE49-F238E27FC236}">
                <a16:creationId xmlns:a16="http://schemas.microsoft.com/office/drawing/2014/main" id="{9764481C-974E-3443-A1C8-33A804DA80A2}"/>
              </a:ext>
            </a:extLst>
          </p:cNvPr>
          <p:cNvSpPr>
            <a:spLocks noGrp="1" noRot="1" noChangeAspect="1" noChangeArrowheads="1" noTextEdit="1"/>
          </p:cNvSpPr>
          <p:nvPr>
            <p:ph type="sldImg"/>
          </p:nvPr>
        </p:nvSpPr>
        <p:spPr>
          <a:ln/>
        </p:spPr>
      </p:sp>
      <p:sp>
        <p:nvSpPr>
          <p:cNvPr id="96260" name="Rectangle 3">
            <a:extLst>
              <a:ext uri="{FF2B5EF4-FFF2-40B4-BE49-F238E27FC236}">
                <a16:creationId xmlns:a16="http://schemas.microsoft.com/office/drawing/2014/main" id="{DB137A8A-7451-704D-8EC1-A4FA13AF9B6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165619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a:extLst>
              <a:ext uri="{FF2B5EF4-FFF2-40B4-BE49-F238E27FC236}">
                <a16:creationId xmlns:a16="http://schemas.microsoft.com/office/drawing/2014/main" id="{D7A98403-1D0E-B943-8EAF-AF49B0DBD8B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CE03B94-D6E8-3F49-BD92-8C80B70EBD81}" type="slidenum">
              <a:rPr lang="en-GB" altLang="en-US"/>
              <a:pPr>
                <a:spcBef>
                  <a:spcPct val="0"/>
                </a:spcBef>
              </a:pPr>
              <a:t>40</a:t>
            </a:fld>
            <a:endParaRPr lang="en-GB" altLang="en-US"/>
          </a:p>
        </p:txBody>
      </p:sp>
      <p:sp>
        <p:nvSpPr>
          <p:cNvPr id="98307" name="Rectangle 2">
            <a:extLst>
              <a:ext uri="{FF2B5EF4-FFF2-40B4-BE49-F238E27FC236}">
                <a16:creationId xmlns:a16="http://schemas.microsoft.com/office/drawing/2014/main" id="{270CBA86-EAC2-D14F-803D-883868FE95BF}"/>
              </a:ext>
            </a:extLst>
          </p:cNvPr>
          <p:cNvSpPr>
            <a:spLocks noGrp="1" noRot="1" noChangeAspect="1" noChangeArrowheads="1" noTextEdit="1"/>
          </p:cNvSpPr>
          <p:nvPr>
            <p:ph type="sldImg"/>
          </p:nvPr>
        </p:nvSpPr>
        <p:spPr>
          <a:ln/>
        </p:spPr>
      </p:sp>
      <p:sp>
        <p:nvSpPr>
          <p:cNvPr id="98308" name="Rectangle 3">
            <a:extLst>
              <a:ext uri="{FF2B5EF4-FFF2-40B4-BE49-F238E27FC236}">
                <a16:creationId xmlns:a16="http://schemas.microsoft.com/office/drawing/2014/main" id="{B76FADB2-A595-7E4A-B511-E5FE292012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594466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92AF6ACC-C81B-C44F-99BD-9DF66B6FC57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90414EB-5B82-4746-9C28-2A518CFBAC90}" type="slidenum">
              <a:rPr lang="en-GB" altLang="en-US"/>
              <a:pPr>
                <a:spcBef>
                  <a:spcPct val="0"/>
                </a:spcBef>
              </a:pPr>
              <a:t>41</a:t>
            </a:fld>
            <a:endParaRPr lang="en-GB" altLang="en-US"/>
          </a:p>
        </p:txBody>
      </p:sp>
      <p:sp>
        <p:nvSpPr>
          <p:cNvPr id="100355" name="Rectangle 2">
            <a:extLst>
              <a:ext uri="{FF2B5EF4-FFF2-40B4-BE49-F238E27FC236}">
                <a16:creationId xmlns:a16="http://schemas.microsoft.com/office/drawing/2014/main" id="{B8CB0007-E9E8-2949-8DCC-EBBFEFFCC587}"/>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684A0406-8B6C-EA4F-92DE-12FC7110488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749124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a:extLst>
              <a:ext uri="{FF2B5EF4-FFF2-40B4-BE49-F238E27FC236}">
                <a16:creationId xmlns:a16="http://schemas.microsoft.com/office/drawing/2014/main" id="{819194A1-E9B2-B94B-9D12-6DF249671EE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2E718EF-F345-A541-868A-DF68C9688B81}" type="slidenum">
              <a:rPr lang="en-GB" altLang="en-US"/>
              <a:pPr>
                <a:spcBef>
                  <a:spcPct val="0"/>
                </a:spcBef>
              </a:pPr>
              <a:t>42</a:t>
            </a:fld>
            <a:endParaRPr lang="en-GB" altLang="en-US"/>
          </a:p>
        </p:txBody>
      </p:sp>
      <p:sp>
        <p:nvSpPr>
          <p:cNvPr id="102403" name="Rectangle 2">
            <a:extLst>
              <a:ext uri="{FF2B5EF4-FFF2-40B4-BE49-F238E27FC236}">
                <a16:creationId xmlns:a16="http://schemas.microsoft.com/office/drawing/2014/main" id="{08A6A91A-02D9-8748-BCF7-560C3202CFB5}"/>
              </a:ext>
            </a:extLst>
          </p:cNvPr>
          <p:cNvSpPr>
            <a:spLocks noGrp="1" noRot="1" noChangeAspect="1" noChangeArrowheads="1" noTextEdit="1"/>
          </p:cNvSpPr>
          <p:nvPr>
            <p:ph type="sldImg"/>
          </p:nvPr>
        </p:nvSpPr>
        <p:spPr>
          <a:ln/>
        </p:spPr>
      </p:sp>
      <p:sp>
        <p:nvSpPr>
          <p:cNvPr id="102404" name="Rectangle 3">
            <a:extLst>
              <a:ext uri="{FF2B5EF4-FFF2-40B4-BE49-F238E27FC236}">
                <a16:creationId xmlns:a16="http://schemas.microsoft.com/office/drawing/2014/main" id="{6D43A2F6-C6F7-3E44-86CE-3EF893330E4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27464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a:extLst>
              <a:ext uri="{FF2B5EF4-FFF2-40B4-BE49-F238E27FC236}">
                <a16:creationId xmlns:a16="http://schemas.microsoft.com/office/drawing/2014/main" id="{140F9012-65CB-764C-9BF9-97E22B979F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76E017C-7894-F842-9B9B-64230E1CA1B6}" type="slidenum">
              <a:rPr lang="en-GB" altLang="en-US"/>
              <a:pPr>
                <a:spcBef>
                  <a:spcPct val="0"/>
                </a:spcBef>
              </a:pPr>
              <a:t>43</a:t>
            </a:fld>
            <a:endParaRPr lang="en-GB" altLang="en-US"/>
          </a:p>
        </p:txBody>
      </p:sp>
      <p:sp>
        <p:nvSpPr>
          <p:cNvPr id="104451" name="Rectangle 2">
            <a:extLst>
              <a:ext uri="{FF2B5EF4-FFF2-40B4-BE49-F238E27FC236}">
                <a16:creationId xmlns:a16="http://schemas.microsoft.com/office/drawing/2014/main" id="{83699499-EEE6-3E4D-B8F8-5FAAF8208C20}"/>
              </a:ext>
            </a:extLst>
          </p:cNvPr>
          <p:cNvSpPr>
            <a:spLocks noGrp="1" noRot="1" noChangeAspect="1" noChangeArrowheads="1" noTextEdit="1"/>
          </p:cNvSpPr>
          <p:nvPr>
            <p:ph type="sldImg"/>
          </p:nvPr>
        </p:nvSpPr>
        <p:spPr>
          <a:ln/>
        </p:spPr>
      </p:sp>
      <p:sp>
        <p:nvSpPr>
          <p:cNvPr id="104452" name="Rectangle 3">
            <a:extLst>
              <a:ext uri="{FF2B5EF4-FFF2-40B4-BE49-F238E27FC236}">
                <a16:creationId xmlns:a16="http://schemas.microsoft.com/office/drawing/2014/main" id="{3E66B1AB-87E1-1F41-B70E-6BE2844C01B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402347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a:extLst>
              <a:ext uri="{FF2B5EF4-FFF2-40B4-BE49-F238E27FC236}">
                <a16:creationId xmlns:a16="http://schemas.microsoft.com/office/drawing/2014/main" id="{17E9FAAA-A6D3-7D48-8ED5-71BBF6EED8A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13FC2F1-BCD6-5F44-A5E9-33A150610D0D}" type="slidenum">
              <a:rPr lang="en-GB" altLang="en-US"/>
              <a:pPr>
                <a:spcBef>
                  <a:spcPct val="0"/>
                </a:spcBef>
              </a:pPr>
              <a:t>44</a:t>
            </a:fld>
            <a:endParaRPr lang="en-GB" altLang="en-US"/>
          </a:p>
        </p:txBody>
      </p:sp>
      <p:sp>
        <p:nvSpPr>
          <p:cNvPr id="106499" name="Rectangle 2">
            <a:extLst>
              <a:ext uri="{FF2B5EF4-FFF2-40B4-BE49-F238E27FC236}">
                <a16:creationId xmlns:a16="http://schemas.microsoft.com/office/drawing/2014/main" id="{4A2CA489-7792-9540-90C7-E672CB8D7195}"/>
              </a:ext>
            </a:extLst>
          </p:cNvPr>
          <p:cNvSpPr>
            <a:spLocks noGrp="1" noRot="1" noChangeAspect="1" noChangeArrowheads="1" noTextEdit="1"/>
          </p:cNvSpPr>
          <p:nvPr>
            <p:ph type="sldImg"/>
          </p:nvPr>
        </p:nvSpPr>
        <p:spPr>
          <a:ln/>
        </p:spPr>
      </p:sp>
      <p:sp>
        <p:nvSpPr>
          <p:cNvPr id="106500" name="Rectangle 3">
            <a:extLst>
              <a:ext uri="{FF2B5EF4-FFF2-40B4-BE49-F238E27FC236}">
                <a16:creationId xmlns:a16="http://schemas.microsoft.com/office/drawing/2014/main" id="{3A1FFC63-A103-3F44-8567-6015FBBD75A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538698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a:extLst>
              <a:ext uri="{FF2B5EF4-FFF2-40B4-BE49-F238E27FC236}">
                <a16:creationId xmlns:a16="http://schemas.microsoft.com/office/drawing/2014/main" id="{66FBC643-E8F3-414B-BAA6-CAF9AA10E2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695193F-1179-B548-80DC-0382E860F294}" type="slidenum">
              <a:rPr lang="en-GB" altLang="en-US"/>
              <a:pPr>
                <a:spcBef>
                  <a:spcPct val="0"/>
                </a:spcBef>
              </a:pPr>
              <a:t>45</a:t>
            </a:fld>
            <a:endParaRPr lang="en-GB" altLang="en-US"/>
          </a:p>
        </p:txBody>
      </p:sp>
      <p:sp>
        <p:nvSpPr>
          <p:cNvPr id="108547" name="Rectangle 2">
            <a:extLst>
              <a:ext uri="{FF2B5EF4-FFF2-40B4-BE49-F238E27FC236}">
                <a16:creationId xmlns:a16="http://schemas.microsoft.com/office/drawing/2014/main" id="{42F5690E-50F1-F74A-90DC-6C544756509A}"/>
              </a:ext>
            </a:extLst>
          </p:cNvPr>
          <p:cNvSpPr>
            <a:spLocks noGrp="1" noRot="1" noChangeAspect="1" noChangeArrowheads="1" noTextEdit="1"/>
          </p:cNvSpPr>
          <p:nvPr>
            <p:ph type="sldImg"/>
          </p:nvPr>
        </p:nvSpPr>
        <p:spPr>
          <a:ln/>
        </p:spPr>
      </p:sp>
      <p:sp>
        <p:nvSpPr>
          <p:cNvPr id="108548" name="Rectangle 3">
            <a:extLst>
              <a:ext uri="{FF2B5EF4-FFF2-40B4-BE49-F238E27FC236}">
                <a16:creationId xmlns:a16="http://schemas.microsoft.com/office/drawing/2014/main" id="{CED85531-E171-D245-A987-4E0435342BA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464462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a:extLst>
              <a:ext uri="{FF2B5EF4-FFF2-40B4-BE49-F238E27FC236}">
                <a16:creationId xmlns:a16="http://schemas.microsoft.com/office/drawing/2014/main" id="{FF121A7F-DE4C-3D48-877A-D855F642E73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E309EB6-F624-8248-9B6A-7365BF0ECCA5}" type="slidenum">
              <a:rPr lang="en-GB" altLang="en-US"/>
              <a:pPr>
                <a:spcBef>
                  <a:spcPct val="0"/>
                </a:spcBef>
              </a:pPr>
              <a:t>46</a:t>
            </a:fld>
            <a:endParaRPr lang="en-GB" altLang="en-US"/>
          </a:p>
        </p:txBody>
      </p:sp>
      <p:sp>
        <p:nvSpPr>
          <p:cNvPr id="110595" name="Rectangle 2">
            <a:extLst>
              <a:ext uri="{FF2B5EF4-FFF2-40B4-BE49-F238E27FC236}">
                <a16:creationId xmlns:a16="http://schemas.microsoft.com/office/drawing/2014/main" id="{C72E052D-75ED-3947-8C07-C1B25AD235E7}"/>
              </a:ext>
            </a:extLst>
          </p:cNvPr>
          <p:cNvSpPr>
            <a:spLocks noGrp="1" noRot="1" noChangeAspect="1" noChangeArrowheads="1" noTextEdit="1"/>
          </p:cNvSpPr>
          <p:nvPr>
            <p:ph type="sldImg"/>
          </p:nvPr>
        </p:nvSpPr>
        <p:spPr>
          <a:ln/>
        </p:spPr>
      </p:sp>
      <p:sp>
        <p:nvSpPr>
          <p:cNvPr id="110596" name="Rectangle 3">
            <a:extLst>
              <a:ext uri="{FF2B5EF4-FFF2-40B4-BE49-F238E27FC236}">
                <a16:creationId xmlns:a16="http://schemas.microsoft.com/office/drawing/2014/main" id="{CCD67F73-E1C9-A646-A949-3F260C41E4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340030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a:extLst>
              <a:ext uri="{FF2B5EF4-FFF2-40B4-BE49-F238E27FC236}">
                <a16:creationId xmlns:a16="http://schemas.microsoft.com/office/drawing/2014/main" id="{DAD71874-7A66-B245-A49C-561AF52C7F6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1297305-8844-9F41-8F33-102B0C89CA29}" type="slidenum">
              <a:rPr lang="en-GB" altLang="en-US"/>
              <a:pPr>
                <a:spcBef>
                  <a:spcPct val="0"/>
                </a:spcBef>
              </a:pPr>
              <a:t>47</a:t>
            </a:fld>
            <a:endParaRPr lang="en-GB" altLang="en-US"/>
          </a:p>
        </p:txBody>
      </p:sp>
      <p:sp>
        <p:nvSpPr>
          <p:cNvPr id="112643" name="Rectangle 2">
            <a:extLst>
              <a:ext uri="{FF2B5EF4-FFF2-40B4-BE49-F238E27FC236}">
                <a16:creationId xmlns:a16="http://schemas.microsoft.com/office/drawing/2014/main" id="{EA22C944-E069-0641-8D72-E3FDD83F1F6F}"/>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C00100D1-B663-A841-8797-D55EFFA44E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132172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a:extLst>
              <a:ext uri="{FF2B5EF4-FFF2-40B4-BE49-F238E27FC236}">
                <a16:creationId xmlns:a16="http://schemas.microsoft.com/office/drawing/2014/main" id="{BC31E3D3-D8FB-B441-AEF3-B0EB085022D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97D0D29-D35D-3D49-8CCB-746B2D30FC8E}" type="slidenum">
              <a:rPr lang="en-GB" altLang="en-US"/>
              <a:pPr>
                <a:spcBef>
                  <a:spcPct val="0"/>
                </a:spcBef>
              </a:pPr>
              <a:t>48</a:t>
            </a:fld>
            <a:endParaRPr lang="en-GB" altLang="en-US"/>
          </a:p>
        </p:txBody>
      </p:sp>
      <p:sp>
        <p:nvSpPr>
          <p:cNvPr id="114691" name="Rectangle 2">
            <a:extLst>
              <a:ext uri="{FF2B5EF4-FFF2-40B4-BE49-F238E27FC236}">
                <a16:creationId xmlns:a16="http://schemas.microsoft.com/office/drawing/2014/main" id="{1C501BC5-CBCB-CE4B-A2BA-EED39AC1B6D2}"/>
              </a:ext>
            </a:extLst>
          </p:cNvPr>
          <p:cNvSpPr>
            <a:spLocks noGrp="1" noRot="1" noChangeAspect="1" noChangeArrowheads="1" noTextEdit="1"/>
          </p:cNvSpPr>
          <p:nvPr>
            <p:ph type="sldImg"/>
          </p:nvPr>
        </p:nvSpPr>
        <p:spPr>
          <a:ln/>
        </p:spPr>
      </p:sp>
      <p:sp>
        <p:nvSpPr>
          <p:cNvPr id="114692" name="Rectangle 3">
            <a:extLst>
              <a:ext uri="{FF2B5EF4-FFF2-40B4-BE49-F238E27FC236}">
                <a16:creationId xmlns:a16="http://schemas.microsoft.com/office/drawing/2014/main" id="{EB794AD3-6F36-6547-BA42-00248BE6B2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638805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a:extLst>
              <a:ext uri="{FF2B5EF4-FFF2-40B4-BE49-F238E27FC236}">
                <a16:creationId xmlns:a16="http://schemas.microsoft.com/office/drawing/2014/main" id="{2A45616A-29AD-7B44-9E26-D52ED9DCB81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98CFD5A-AC68-814A-9E78-D60D98E58E1D}" type="slidenum">
              <a:rPr lang="en-GB" altLang="en-US"/>
              <a:pPr>
                <a:spcBef>
                  <a:spcPct val="0"/>
                </a:spcBef>
              </a:pPr>
              <a:t>49</a:t>
            </a:fld>
            <a:endParaRPr lang="en-GB" altLang="en-US"/>
          </a:p>
        </p:txBody>
      </p:sp>
      <p:sp>
        <p:nvSpPr>
          <p:cNvPr id="116739" name="Rectangle 2">
            <a:extLst>
              <a:ext uri="{FF2B5EF4-FFF2-40B4-BE49-F238E27FC236}">
                <a16:creationId xmlns:a16="http://schemas.microsoft.com/office/drawing/2014/main" id="{8825F2DC-A568-D34B-AADE-43F252FA87EB}"/>
              </a:ext>
            </a:extLst>
          </p:cNvPr>
          <p:cNvSpPr>
            <a:spLocks noGrp="1" noRot="1" noChangeAspect="1" noChangeArrowheads="1" noTextEdit="1"/>
          </p:cNvSpPr>
          <p:nvPr>
            <p:ph type="sldImg"/>
          </p:nvPr>
        </p:nvSpPr>
        <p:spPr>
          <a:ln/>
        </p:spPr>
      </p:sp>
      <p:sp>
        <p:nvSpPr>
          <p:cNvPr id="116740" name="Rectangle 3">
            <a:extLst>
              <a:ext uri="{FF2B5EF4-FFF2-40B4-BE49-F238E27FC236}">
                <a16:creationId xmlns:a16="http://schemas.microsoft.com/office/drawing/2014/main" id="{CDEBD5C8-75A3-9641-A836-9F78D686E84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172864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a:extLst>
              <a:ext uri="{FF2B5EF4-FFF2-40B4-BE49-F238E27FC236}">
                <a16:creationId xmlns:a16="http://schemas.microsoft.com/office/drawing/2014/main" id="{CB6E5059-4390-9145-9EE1-0CE18FFA85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50082E2-02C9-BA4D-9DA6-038995787AAA}" type="slidenum">
              <a:rPr lang="en-GB" altLang="en-US"/>
              <a:pPr>
                <a:spcBef>
                  <a:spcPct val="0"/>
                </a:spcBef>
              </a:pPr>
              <a:t>50</a:t>
            </a:fld>
            <a:endParaRPr lang="en-GB" altLang="en-US"/>
          </a:p>
        </p:txBody>
      </p:sp>
      <p:sp>
        <p:nvSpPr>
          <p:cNvPr id="118787" name="Rectangle 2">
            <a:extLst>
              <a:ext uri="{FF2B5EF4-FFF2-40B4-BE49-F238E27FC236}">
                <a16:creationId xmlns:a16="http://schemas.microsoft.com/office/drawing/2014/main" id="{1F9057B2-8475-5040-A6FD-466BE542D53E}"/>
              </a:ext>
            </a:extLst>
          </p:cNvPr>
          <p:cNvSpPr>
            <a:spLocks noGrp="1" noRot="1" noChangeAspect="1" noChangeArrowheads="1" noTextEdit="1"/>
          </p:cNvSpPr>
          <p:nvPr>
            <p:ph type="sldImg"/>
          </p:nvPr>
        </p:nvSpPr>
        <p:spPr>
          <a:ln/>
        </p:spPr>
      </p:sp>
      <p:sp>
        <p:nvSpPr>
          <p:cNvPr id="118788" name="Rectangle 3">
            <a:extLst>
              <a:ext uri="{FF2B5EF4-FFF2-40B4-BE49-F238E27FC236}">
                <a16:creationId xmlns:a16="http://schemas.microsoft.com/office/drawing/2014/main" id="{432A0FA4-12A3-694F-89CF-59B89EFB0EE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824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a:extLst>
              <a:ext uri="{FF2B5EF4-FFF2-40B4-BE49-F238E27FC236}">
                <a16:creationId xmlns:a16="http://schemas.microsoft.com/office/drawing/2014/main" id="{4F447CD7-3452-3F44-A05B-FBF78CA4203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652389F-1440-594D-AB17-26A95F2B3BBD}" type="slidenum">
              <a:rPr lang="en-GB" altLang="en-US"/>
              <a:pPr>
                <a:spcBef>
                  <a:spcPct val="0"/>
                </a:spcBef>
              </a:pPr>
              <a:t>51</a:t>
            </a:fld>
            <a:endParaRPr lang="en-GB" altLang="en-US"/>
          </a:p>
        </p:txBody>
      </p:sp>
      <p:sp>
        <p:nvSpPr>
          <p:cNvPr id="120835" name="Rectangle 2">
            <a:extLst>
              <a:ext uri="{FF2B5EF4-FFF2-40B4-BE49-F238E27FC236}">
                <a16:creationId xmlns:a16="http://schemas.microsoft.com/office/drawing/2014/main" id="{67AFA9B4-72BD-4846-BF92-B9AFDAC2C725}"/>
              </a:ext>
            </a:extLst>
          </p:cNvPr>
          <p:cNvSpPr>
            <a:spLocks noGrp="1" noRot="1" noChangeAspect="1" noChangeArrowheads="1" noTextEdit="1"/>
          </p:cNvSpPr>
          <p:nvPr>
            <p:ph type="sldImg"/>
          </p:nvPr>
        </p:nvSpPr>
        <p:spPr>
          <a:ln/>
        </p:spPr>
      </p:sp>
      <p:sp>
        <p:nvSpPr>
          <p:cNvPr id="120836" name="Rectangle 3">
            <a:extLst>
              <a:ext uri="{FF2B5EF4-FFF2-40B4-BE49-F238E27FC236}">
                <a16:creationId xmlns:a16="http://schemas.microsoft.com/office/drawing/2014/main" id="{ED4DED32-150B-1A40-9CFE-A6B6048A719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372140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a:extLst>
              <a:ext uri="{FF2B5EF4-FFF2-40B4-BE49-F238E27FC236}">
                <a16:creationId xmlns:a16="http://schemas.microsoft.com/office/drawing/2014/main" id="{912E9DB4-497D-B845-92C7-6390E95986C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EF8C86A-B030-9949-97C5-6D9676488019}" type="slidenum">
              <a:rPr lang="en-GB" altLang="en-US"/>
              <a:pPr>
                <a:spcBef>
                  <a:spcPct val="0"/>
                </a:spcBef>
              </a:pPr>
              <a:t>52</a:t>
            </a:fld>
            <a:endParaRPr lang="en-GB" altLang="en-US"/>
          </a:p>
        </p:txBody>
      </p:sp>
      <p:sp>
        <p:nvSpPr>
          <p:cNvPr id="122883" name="Rectangle 2">
            <a:extLst>
              <a:ext uri="{FF2B5EF4-FFF2-40B4-BE49-F238E27FC236}">
                <a16:creationId xmlns:a16="http://schemas.microsoft.com/office/drawing/2014/main" id="{8714033D-0EC7-6047-A4F6-ED6C80946585}"/>
              </a:ext>
            </a:extLst>
          </p:cNvPr>
          <p:cNvSpPr>
            <a:spLocks noGrp="1" noRot="1" noChangeAspect="1" noChangeArrowheads="1" noTextEdit="1"/>
          </p:cNvSpPr>
          <p:nvPr>
            <p:ph type="sldImg"/>
          </p:nvPr>
        </p:nvSpPr>
        <p:spPr>
          <a:ln/>
        </p:spPr>
      </p:sp>
      <p:sp>
        <p:nvSpPr>
          <p:cNvPr id="122884" name="Rectangle 3">
            <a:extLst>
              <a:ext uri="{FF2B5EF4-FFF2-40B4-BE49-F238E27FC236}">
                <a16:creationId xmlns:a16="http://schemas.microsoft.com/office/drawing/2014/main" id="{EEDE9DAA-14FF-CB4A-BD7D-F62A5E26541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84061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a:extLst>
              <a:ext uri="{FF2B5EF4-FFF2-40B4-BE49-F238E27FC236}">
                <a16:creationId xmlns:a16="http://schemas.microsoft.com/office/drawing/2014/main" id="{D3C322CC-8031-5049-8F3E-67286904D6A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CAC5830-2EFF-F24C-B0A2-B13BC16C8BC1}" type="slidenum">
              <a:rPr lang="en-GB" altLang="en-US"/>
              <a:pPr>
                <a:spcBef>
                  <a:spcPct val="0"/>
                </a:spcBef>
              </a:pPr>
              <a:t>53</a:t>
            </a:fld>
            <a:endParaRPr lang="en-GB" altLang="en-US"/>
          </a:p>
        </p:txBody>
      </p:sp>
      <p:sp>
        <p:nvSpPr>
          <p:cNvPr id="124931" name="Rectangle 2">
            <a:extLst>
              <a:ext uri="{FF2B5EF4-FFF2-40B4-BE49-F238E27FC236}">
                <a16:creationId xmlns:a16="http://schemas.microsoft.com/office/drawing/2014/main" id="{B9B5911C-8E33-6844-AA77-F07B44D6F657}"/>
              </a:ext>
            </a:extLst>
          </p:cNvPr>
          <p:cNvSpPr>
            <a:spLocks noGrp="1" noRot="1" noChangeAspect="1" noChangeArrowheads="1" noTextEdit="1"/>
          </p:cNvSpPr>
          <p:nvPr>
            <p:ph type="sldImg"/>
          </p:nvPr>
        </p:nvSpPr>
        <p:spPr>
          <a:ln/>
        </p:spPr>
      </p:sp>
      <p:sp>
        <p:nvSpPr>
          <p:cNvPr id="124932" name="Rectangle 3">
            <a:extLst>
              <a:ext uri="{FF2B5EF4-FFF2-40B4-BE49-F238E27FC236}">
                <a16:creationId xmlns:a16="http://schemas.microsoft.com/office/drawing/2014/main" id="{50A38A29-94D0-5E4F-8AAD-1768EB961D7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495812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a:extLst>
              <a:ext uri="{FF2B5EF4-FFF2-40B4-BE49-F238E27FC236}">
                <a16:creationId xmlns:a16="http://schemas.microsoft.com/office/drawing/2014/main" id="{2D86B2D3-BC18-204A-8A7B-9473C721E3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77EE8A9-A642-2845-8EB5-0B48DA91073C}" type="slidenum">
              <a:rPr lang="en-GB" altLang="en-US"/>
              <a:pPr>
                <a:spcBef>
                  <a:spcPct val="0"/>
                </a:spcBef>
              </a:pPr>
              <a:t>54</a:t>
            </a:fld>
            <a:endParaRPr lang="en-GB" altLang="en-US"/>
          </a:p>
        </p:txBody>
      </p:sp>
      <p:sp>
        <p:nvSpPr>
          <p:cNvPr id="126979" name="Rectangle 2">
            <a:extLst>
              <a:ext uri="{FF2B5EF4-FFF2-40B4-BE49-F238E27FC236}">
                <a16:creationId xmlns:a16="http://schemas.microsoft.com/office/drawing/2014/main" id="{448ED387-AA3D-AA48-93C6-665584F76B4D}"/>
              </a:ext>
            </a:extLst>
          </p:cNvPr>
          <p:cNvSpPr>
            <a:spLocks noGrp="1" noRot="1" noChangeAspect="1" noChangeArrowheads="1" noTextEdit="1"/>
          </p:cNvSpPr>
          <p:nvPr>
            <p:ph type="sldImg"/>
          </p:nvPr>
        </p:nvSpPr>
        <p:spPr>
          <a:ln/>
        </p:spPr>
      </p:sp>
      <p:sp>
        <p:nvSpPr>
          <p:cNvPr id="126980" name="Rectangle 3">
            <a:extLst>
              <a:ext uri="{FF2B5EF4-FFF2-40B4-BE49-F238E27FC236}">
                <a16:creationId xmlns:a16="http://schemas.microsoft.com/office/drawing/2014/main" id="{9AD91ED9-686A-3A4A-A73A-D5770FABA0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817786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a:extLst>
              <a:ext uri="{FF2B5EF4-FFF2-40B4-BE49-F238E27FC236}">
                <a16:creationId xmlns:a16="http://schemas.microsoft.com/office/drawing/2014/main" id="{CEFBECCB-CC81-AF42-B315-954D1EAF25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3A86C6C-BECB-B040-AC73-1B5D916830A9}" type="slidenum">
              <a:rPr lang="en-GB" altLang="en-US"/>
              <a:pPr>
                <a:spcBef>
                  <a:spcPct val="0"/>
                </a:spcBef>
              </a:pPr>
              <a:t>55</a:t>
            </a:fld>
            <a:endParaRPr lang="en-GB" altLang="en-US"/>
          </a:p>
        </p:txBody>
      </p:sp>
      <p:sp>
        <p:nvSpPr>
          <p:cNvPr id="129027" name="Rectangle 2">
            <a:extLst>
              <a:ext uri="{FF2B5EF4-FFF2-40B4-BE49-F238E27FC236}">
                <a16:creationId xmlns:a16="http://schemas.microsoft.com/office/drawing/2014/main" id="{4C2126E6-7FCF-F648-B9DA-9FC1CF2E68F9}"/>
              </a:ext>
            </a:extLst>
          </p:cNvPr>
          <p:cNvSpPr>
            <a:spLocks noGrp="1" noRot="1" noChangeAspect="1" noChangeArrowheads="1" noTextEdit="1"/>
          </p:cNvSpPr>
          <p:nvPr>
            <p:ph type="sldImg"/>
          </p:nvPr>
        </p:nvSpPr>
        <p:spPr>
          <a:ln/>
        </p:spPr>
      </p:sp>
      <p:sp>
        <p:nvSpPr>
          <p:cNvPr id="129028" name="Rectangle 3">
            <a:extLst>
              <a:ext uri="{FF2B5EF4-FFF2-40B4-BE49-F238E27FC236}">
                <a16:creationId xmlns:a16="http://schemas.microsoft.com/office/drawing/2014/main" id="{E6DAB3DA-4D4D-764F-A908-A878BF0C44B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6030596"/>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a:extLst>
              <a:ext uri="{FF2B5EF4-FFF2-40B4-BE49-F238E27FC236}">
                <a16:creationId xmlns:a16="http://schemas.microsoft.com/office/drawing/2014/main" id="{A03AD124-3E87-5E45-8C10-E43BAD79D56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926D1A5-8D72-8549-899B-4FD9509EAC31}" type="slidenum">
              <a:rPr lang="en-GB" altLang="en-US"/>
              <a:pPr>
                <a:spcBef>
                  <a:spcPct val="0"/>
                </a:spcBef>
              </a:pPr>
              <a:t>56</a:t>
            </a:fld>
            <a:endParaRPr lang="en-GB" altLang="en-US"/>
          </a:p>
        </p:txBody>
      </p:sp>
      <p:sp>
        <p:nvSpPr>
          <p:cNvPr id="131075" name="Rectangle 2">
            <a:extLst>
              <a:ext uri="{FF2B5EF4-FFF2-40B4-BE49-F238E27FC236}">
                <a16:creationId xmlns:a16="http://schemas.microsoft.com/office/drawing/2014/main" id="{5CA6B054-E3C7-9A4C-80CC-AF34ED56C2EF}"/>
              </a:ext>
            </a:extLst>
          </p:cNvPr>
          <p:cNvSpPr>
            <a:spLocks noGrp="1" noRot="1" noChangeAspect="1" noChangeArrowheads="1" noTextEdit="1"/>
          </p:cNvSpPr>
          <p:nvPr>
            <p:ph type="sldImg"/>
          </p:nvPr>
        </p:nvSpPr>
        <p:spPr>
          <a:ln/>
        </p:spPr>
      </p:sp>
      <p:sp>
        <p:nvSpPr>
          <p:cNvPr id="131076" name="Rectangle 3">
            <a:extLst>
              <a:ext uri="{FF2B5EF4-FFF2-40B4-BE49-F238E27FC236}">
                <a16:creationId xmlns:a16="http://schemas.microsoft.com/office/drawing/2014/main" id="{E0438766-228F-2C49-8CD4-22EC7DE13E7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052440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a:extLst>
              <a:ext uri="{FF2B5EF4-FFF2-40B4-BE49-F238E27FC236}">
                <a16:creationId xmlns:a16="http://schemas.microsoft.com/office/drawing/2014/main" id="{EA08EB36-E5D5-F74A-BA82-2142EF5889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1F60F9E-153F-3844-B979-0E41B0B8C0AA}" type="slidenum">
              <a:rPr lang="en-GB" altLang="en-US"/>
              <a:pPr>
                <a:spcBef>
                  <a:spcPct val="0"/>
                </a:spcBef>
              </a:pPr>
              <a:t>57</a:t>
            </a:fld>
            <a:endParaRPr lang="en-GB" altLang="en-US"/>
          </a:p>
        </p:txBody>
      </p:sp>
      <p:sp>
        <p:nvSpPr>
          <p:cNvPr id="133123" name="Rectangle 2">
            <a:extLst>
              <a:ext uri="{FF2B5EF4-FFF2-40B4-BE49-F238E27FC236}">
                <a16:creationId xmlns:a16="http://schemas.microsoft.com/office/drawing/2014/main" id="{9C68E32F-E5CF-284C-9D14-1579E1E73E13}"/>
              </a:ext>
            </a:extLst>
          </p:cNvPr>
          <p:cNvSpPr>
            <a:spLocks noGrp="1" noRot="1" noChangeAspect="1" noChangeArrowheads="1" noTextEdit="1"/>
          </p:cNvSpPr>
          <p:nvPr>
            <p:ph type="sldImg"/>
          </p:nvPr>
        </p:nvSpPr>
        <p:spPr>
          <a:ln/>
        </p:spPr>
      </p:sp>
      <p:sp>
        <p:nvSpPr>
          <p:cNvPr id="133124" name="Rectangle 3">
            <a:extLst>
              <a:ext uri="{FF2B5EF4-FFF2-40B4-BE49-F238E27FC236}">
                <a16:creationId xmlns:a16="http://schemas.microsoft.com/office/drawing/2014/main" id="{5C939CAE-CD29-0049-8EDC-A582D169166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746170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Rectangle 7">
            <a:extLst>
              <a:ext uri="{FF2B5EF4-FFF2-40B4-BE49-F238E27FC236}">
                <a16:creationId xmlns:a16="http://schemas.microsoft.com/office/drawing/2014/main" id="{0B9ADBC5-C739-D84F-B6F0-5D79F41DE7D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FC37DFE-558F-E946-8283-BFF5E75D1CC4}" type="slidenum">
              <a:rPr lang="en-GB" altLang="en-US"/>
              <a:pPr>
                <a:spcBef>
                  <a:spcPct val="0"/>
                </a:spcBef>
              </a:pPr>
              <a:t>58</a:t>
            </a:fld>
            <a:endParaRPr lang="en-GB" altLang="en-US"/>
          </a:p>
        </p:txBody>
      </p:sp>
      <p:sp>
        <p:nvSpPr>
          <p:cNvPr id="135171" name="Rectangle 2">
            <a:extLst>
              <a:ext uri="{FF2B5EF4-FFF2-40B4-BE49-F238E27FC236}">
                <a16:creationId xmlns:a16="http://schemas.microsoft.com/office/drawing/2014/main" id="{A2347B30-9AE4-BA42-9482-4F2536290D8A}"/>
              </a:ext>
            </a:extLst>
          </p:cNvPr>
          <p:cNvSpPr>
            <a:spLocks noGrp="1" noRot="1" noChangeAspect="1" noChangeArrowheads="1" noTextEdit="1"/>
          </p:cNvSpPr>
          <p:nvPr>
            <p:ph type="sldImg"/>
          </p:nvPr>
        </p:nvSpPr>
        <p:spPr>
          <a:ln/>
        </p:spPr>
      </p:sp>
      <p:sp>
        <p:nvSpPr>
          <p:cNvPr id="135172" name="Rectangle 3">
            <a:extLst>
              <a:ext uri="{FF2B5EF4-FFF2-40B4-BE49-F238E27FC236}">
                <a16:creationId xmlns:a16="http://schemas.microsoft.com/office/drawing/2014/main" id="{B02250A2-6C31-4D44-AE8A-436FDC8059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02211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06/10/2020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06/10/2020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06/10/2020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06/10/2020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06/10/2020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06/10/2020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jpeg"/></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8.jpeg"/><Relationship Id="rId5" Type="http://schemas.openxmlformats.org/officeDocument/2006/relationships/image" Target="../media/image27.png"/><Relationship Id="rId4" Type="http://schemas.openxmlformats.org/officeDocument/2006/relationships/image" Target="../media/image26.jpeg"/></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2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34.jpeg"/><Relationship Id="rId4" Type="http://schemas.openxmlformats.org/officeDocument/2006/relationships/image" Target="../media/image41.jpeg"/></Relationships>
</file>

<file path=ppt/slides/_rels/slide2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48.jpeg"/><Relationship Id="rId4" Type="http://schemas.openxmlformats.org/officeDocument/2006/relationships/image" Target="../media/image47.jpeg"/></Relationships>
</file>

<file path=ppt/slides/_rels/slide3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51.jpeg"/><Relationship Id="rId4" Type="http://schemas.openxmlformats.org/officeDocument/2006/relationships/image" Target="../media/image50.jpeg"/></Relationships>
</file>

<file path=ppt/slides/_rels/slide34.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53.jpeg"/></Relationships>
</file>

<file path=ppt/slides/_rels/slide3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3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6.xml"/><Relationship Id="rId1" Type="http://schemas.openxmlformats.org/officeDocument/2006/relationships/slideLayout" Target="../slideLayouts/slideLayout2.xml"/><Relationship Id="rId5" Type="http://schemas.openxmlformats.org/officeDocument/2006/relationships/image" Target="../media/image59.jpeg"/><Relationship Id="rId4" Type="http://schemas.openxmlformats.org/officeDocument/2006/relationships/image" Target="../media/image58.jpeg"/></Relationships>
</file>

<file path=ppt/slides/_rels/slide39.xml.rels><?xml version="1.0" encoding="UTF-8" standalone="yes"?>
<Relationships xmlns="http://schemas.openxmlformats.org/package/2006/relationships"><Relationship Id="rId3" Type="http://schemas.openxmlformats.org/officeDocument/2006/relationships/image" Target="../media/image60.jpeg"/><Relationship Id="rId7" Type="http://schemas.openxmlformats.org/officeDocument/2006/relationships/image" Target="../media/image64.jpe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63.jpeg"/><Relationship Id="rId5" Type="http://schemas.openxmlformats.org/officeDocument/2006/relationships/image" Target="../media/image62.jpeg"/><Relationship Id="rId4" Type="http://schemas.openxmlformats.org/officeDocument/2006/relationships/image" Target="../media/image61.jpeg"/></Relationships>
</file>

<file path=ppt/slides/_rels/slide4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67.jpeg"/></Relationships>
</file>

<file path=ppt/slides/_rels/slide46.xml.rels><?xml version="1.0" encoding="UTF-8" standalone="yes"?>
<Relationships xmlns="http://schemas.openxmlformats.org/package/2006/relationships"><Relationship Id="rId8" Type="http://schemas.openxmlformats.org/officeDocument/2006/relationships/image" Target="../media/image72.jpeg"/><Relationship Id="rId3" Type="http://schemas.openxmlformats.org/officeDocument/2006/relationships/image" Target="../media/image68.png"/><Relationship Id="rId7" Type="http://schemas.openxmlformats.org/officeDocument/2006/relationships/image" Target="../media/image64.jpe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jpeg"/></Relationships>
</file>

<file path=ppt/slides/_rels/slide47.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6.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77.jpeg"/></Relationships>
</file>

<file path=ppt/slides/_rels/slide53.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79.jpeg"/></Relationships>
</file>

<file path=ppt/slides/_rels/slide54.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52.xml"/><Relationship Id="rId1" Type="http://schemas.openxmlformats.org/officeDocument/2006/relationships/slideLayout" Target="../slideLayouts/slideLayout2.xml"/><Relationship Id="rId4" Type="http://schemas.openxmlformats.org/officeDocument/2006/relationships/image" Target="../media/image81.jpeg"/></Relationships>
</file>

<file path=ppt/slides/_rels/slide5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53.xml"/><Relationship Id="rId1" Type="http://schemas.openxmlformats.org/officeDocument/2006/relationships/slideLayout" Target="../slideLayouts/slideLayout2.xml"/><Relationship Id="rId4" Type="http://schemas.openxmlformats.org/officeDocument/2006/relationships/image" Target="../media/image83.png"/></Relationships>
</file>

<file path=ppt/slides/_rels/slide56.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solidFill>
                  <a:srgbClr val="FFC000"/>
                </a:solidFill>
              </a:rPr>
              <a:t>Computer Architecture – ACCC4003</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2411760" y="2867808"/>
            <a:ext cx="4680520" cy="749945"/>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2: Computer Components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400" dirty="0"/>
              <a:t>To understand what is computer</a:t>
            </a:r>
          </a:p>
          <a:p>
            <a:pPr>
              <a:spcBef>
                <a:spcPct val="0"/>
              </a:spcBef>
            </a:pPr>
            <a:r>
              <a:rPr lang="en-US" altLang="en-US" sz="2400" dirty="0"/>
              <a:t>Overview of a computer system</a:t>
            </a:r>
          </a:p>
          <a:p>
            <a:pPr>
              <a:spcBef>
                <a:spcPct val="0"/>
              </a:spcBef>
            </a:pPr>
            <a:r>
              <a:rPr lang="en-US" altLang="en-US" sz="2400" dirty="0"/>
              <a:t>To understand DATA and INFORMATION</a:t>
            </a:r>
          </a:p>
          <a:p>
            <a:pPr>
              <a:spcBef>
                <a:spcPct val="0"/>
              </a:spcBef>
            </a:pPr>
            <a:r>
              <a:rPr lang="en-US" altLang="en-US" sz="2400" dirty="0"/>
              <a:t>Elements of computer system</a:t>
            </a:r>
          </a:p>
          <a:p>
            <a:pPr>
              <a:spcBef>
                <a:spcPct val="0"/>
              </a:spcBef>
            </a:pPr>
            <a:r>
              <a:rPr lang="en-US" altLang="en-US" sz="2400" dirty="0"/>
              <a:t>Categorization of Hardware</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0EAE62BA-A502-46E4-A9A1-4A695E96F850}"/>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Hardware &amp; Software</a:t>
            </a:r>
            <a:endParaRPr lang="en-US" altLang="en-US" sz="3200" b="1" dirty="0"/>
          </a:p>
        </p:txBody>
      </p:sp>
      <p:sp>
        <p:nvSpPr>
          <p:cNvPr id="5124" name="TextBox 16">
            <a:extLst>
              <a:ext uri="{FF2B5EF4-FFF2-40B4-BE49-F238E27FC236}">
                <a16:creationId xmlns:a16="http://schemas.microsoft.com/office/drawing/2014/main" id="{3D58885D-4E4D-E140-BCD8-FBA6AE669AA4}"/>
              </a:ext>
            </a:extLst>
          </p:cNvPr>
          <p:cNvSpPr txBox="1">
            <a:spLocks noChangeArrowheads="1"/>
          </p:cNvSpPr>
          <p:nvPr/>
        </p:nvSpPr>
        <p:spPr bwMode="auto">
          <a:xfrm>
            <a:off x="765175" y="1255538"/>
            <a:ext cx="71882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dirty="0"/>
              <a:t>All of the electronic and mechanical equipment in a computer is called the hardware. Examples include:</a:t>
            </a:r>
          </a:p>
          <a:p>
            <a:pPr eaLnBrk="1" hangingPunct="1"/>
            <a:endParaRPr lang="en-IE" altLang="en-US" sz="2400" dirty="0"/>
          </a:p>
          <a:p>
            <a:pPr lvl="1" eaLnBrk="1" hangingPunct="1">
              <a:buFont typeface="Arial" panose="020B0604020202020204" pitchFamily="34" charset="0"/>
              <a:buChar char="•"/>
            </a:pPr>
            <a:r>
              <a:rPr lang="en-IE" altLang="en-US" sz="2400" b="1" dirty="0"/>
              <a:t>Motherboard</a:t>
            </a:r>
            <a:endParaRPr lang="en-IE" altLang="en-US" sz="2400" dirty="0"/>
          </a:p>
          <a:p>
            <a:pPr lvl="1" eaLnBrk="1" hangingPunct="1">
              <a:buFont typeface="Arial" panose="020B0604020202020204" pitchFamily="34" charset="0"/>
              <a:buChar char="•"/>
            </a:pPr>
            <a:r>
              <a:rPr lang="en-IE" altLang="en-US" sz="2400" b="1" dirty="0"/>
              <a:t>Hard disk</a:t>
            </a:r>
            <a:endParaRPr lang="en-IE" altLang="en-US" sz="2400" dirty="0"/>
          </a:p>
          <a:p>
            <a:pPr lvl="1" eaLnBrk="1" hangingPunct="1">
              <a:buFont typeface="Arial" panose="020B0604020202020204" pitchFamily="34" charset="0"/>
              <a:buChar char="•"/>
            </a:pPr>
            <a:r>
              <a:rPr lang="en-IE" altLang="en-US" sz="2400" b="1" dirty="0"/>
              <a:t>RAM</a:t>
            </a:r>
            <a:endParaRPr lang="en-IE" altLang="en-US" sz="2400" dirty="0"/>
          </a:p>
          <a:p>
            <a:pPr lvl="1" eaLnBrk="1" hangingPunct="1">
              <a:buFont typeface="Arial" panose="020B0604020202020204" pitchFamily="34" charset="0"/>
              <a:buChar char="•"/>
            </a:pPr>
            <a:r>
              <a:rPr lang="en-IE" altLang="en-US" sz="2400" b="1" dirty="0"/>
              <a:t>Power supply</a:t>
            </a:r>
            <a:endParaRPr lang="en-IE" altLang="en-US" sz="2400" dirty="0"/>
          </a:p>
          <a:p>
            <a:pPr lvl="1" eaLnBrk="1" hangingPunct="1">
              <a:buFont typeface="Arial" panose="020B0604020202020204" pitchFamily="34" charset="0"/>
              <a:buChar char="•"/>
            </a:pPr>
            <a:r>
              <a:rPr lang="en-IE" altLang="en-US" sz="2400" b="1" dirty="0"/>
              <a:t>Processor </a:t>
            </a:r>
            <a:endParaRPr lang="en-IE" altLang="en-US" sz="2400" dirty="0"/>
          </a:p>
          <a:p>
            <a:pPr lvl="1" eaLnBrk="1" hangingPunct="1">
              <a:buFont typeface="Arial" panose="020B0604020202020204" pitchFamily="34" charset="0"/>
              <a:buChar char="•"/>
            </a:pPr>
            <a:r>
              <a:rPr lang="en-IE" altLang="en-US" sz="2400" b="1" dirty="0"/>
              <a:t>Case</a:t>
            </a:r>
            <a:endParaRPr lang="en-IE" altLang="en-US" sz="2400" dirty="0"/>
          </a:p>
          <a:p>
            <a:pPr lvl="1" eaLnBrk="1" hangingPunct="1">
              <a:buFont typeface="Arial" panose="020B0604020202020204" pitchFamily="34" charset="0"/>
              <a:buChar char="•"/>
            </a:pPr>
            <a:r>
              <a:rPr lang="en-IE" altLang="en-US" sz="2400" b="1" dirty="0"/>
              <a:t>Monitor</a:t>
            </a:r>
            <a:endParaRPr lang="en-IE" altLang="en-US" sz="2400" dirty="0"/>
          </a:p>
          <a:p>
            <a:pPr lvl="1" eaLnBrk="1" hangingPunct="1">
              <a:buFont typeface="Arial" panose="020B0604020202020204" pitchFamily="34" charset="0"/>
              <a:buChar char="•"/>
            </a:pPr>
            <a:r>
              <a:rPr lang="en-IE" altLang="en-US" sz="2400" b="1" dirty="0"/>
              <a:t>Keyboard</a:t>
            </a:r>
            <a:endParaRPr lang="en-IE" altLang="en-US" sz="2400" dirty="0"/>
          </a:p>
          <a:p>
            <a:pPr lvl="1" eaLnBrk="1" hangingPunct="1">
              <a:buFont typeface="Arial" panose="020B0604020202020204" pitchFamily="34" charset="0"/>
              <a:buChar char="•"/>
            </a:pPr>
            <a:r>
              <a:rPr lang="en-IE" altLang="en-US" sz="2400" b="1" dirty="0"/>
              <a:t>Mouse</a:t>
            </a:r>
            <a:endParaRPr lang="en-IE" altLang="en-US" sz="2400" dirty="0"/>
          </a:p>
        </p:txBody>
      </p:sp>
      <p:sp>
        <p:nvSpPr>
          <p:cNvPr id="12" name="TextBox 11">
            <a:extLst>
              <a:ext uri="{FF2B5EF4-FFF2-40B4-BE49-F238E27FC236}">
                <a16:creationId xmlns:a16="http://schemas.microsoft.com/office/drawing/2014/main" id="{2A495431-3E5E-B147-9ADE-2911EA5A1F6A}"/>
              </a:ext>
            </a:extLst>
          </p:cNvPr>
          <p:cNvSpPr txBox="1">
            <a:spLocks noChangeArrowheads="1"/>
          </p:cNvSpPr>
          <p:nvPr/>
        </p:nvSpPr>
        <p:spPr bwMode="auto">
          <a:xfrm>
            <a:off x="765175" y="830262"/>
            <a:ext cx="307181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800" b="1" dirty="0"/>
              <a:t>Hardware</a:t>
            </a:r>
          </a:p>
        </p:txBody>
      </p:sp>
      <p:grpSp>
        <p:nvGrpSpPr>
          <p:cNvPr id="2" name="Group 2">
            <a:extLst>
              <a:ext uri="{FF2B5EF4-FFF2-40B4-BE49-F238E27FC236}">
                <a16:creationId xmlns:a16="http://schemas.microsoft.com/office/drawing/2014/main" id="{3EDA5B27-07AE-3B40-916F-CA814BE3E92A}"/>
              </a:ext>
            </a:extLst>
          </p:cNvPr>
          <p:cNvGrpSpPr>
            <a:grpSpLocks/>
          </p:cNvGrpSpPr>
          <p:nvPr/>
        </p:nvGrpSpPr>
        <p:grpSpPr bwMode="auto">
          <a:xfrm>
            <a:off x="5143500" y="3357563"/>
            <a:ext cx="2032000" cy="2268537"/>
            <a:chOff x="110511000" y="107519700"/>
            <a:chExt cx="2031375" cy="2269050"/>
          </a:xfrm>
        </p:grpSpPr>
        <p:pic>
          <p:nvPicPr>
            <p:cNvPr id="21510" name="Picture 3" descr="Liteon_dvdrom">
              <a:extLst>
                <a:ext uri="{FF2B5EF4-FFF2-40B4-BE49-F238E27FC236}">
                  <a16:creationId xmlns:a16="http://schemas.microsoft.com/office/drawing/2014/main" id="{605B2116-3633-F243-BB87-B0A0BEC269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1266" b="23796"/>
            <a:stretch>
              <a:fillRect/>
            </a:stretch>
          </p:blipFill>
          <p:spPr bwMode="auto">
            <a:xfrm>
              <a:off x="110511000" y="107519700"/>
              <a:ext cx="2031375" cy="11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1511" name="Picture 4" descr="Core2-Extreme-Quadx500">
              <a:extLst>
                <a:ext uri="{FF2B5EF4-FFF2-40B4-BE49-F238E27FC236}">
                  <a16:creationId xmlns:a16="http://schemas.microsoft.com/office/drawing/2014/main" id="{63FD3FC5-B7B5-CB40-B509-F7FD76C7E0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5428" t="4227" r="9537" b="4886"/>
            <a:stretch>
              <a:fillRect/>
            </a:stretch>
          </p:blipFill>
          <p:spPr bwMode="auto">
            <a:xfrm>
              <a:off x="110934375" y="108641611"/>
              <a:ext cx="1253850" cy="1147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extLst>
      <p:ext uri="{BB962C8B-B14F-4D97-AF65-F5344CB8AC3E}">
        <p14:creationId xmlns:p14="http://schemas.microsoft.com/office/powerpoint/2010/main" val="684711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774D975B-91A9-483E-B487-575086D6C5D1}"/>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Hardware &amp; Software</a:t>
            </a:r>
            <a:endParaRPr lang="en-US" altLang="en-US" sz="3200" b="1" dirty="0"/>
          </a:p>
        </p:txBody>
      </p:sp>
      <p:sp>
        <p:nvSpPr>
          <p:cNvPr id="5124" name="TextBox 16">
            <a:extLst>
              <a:ext uri="{FF2B5EF4-FFF2-40B4-BE49-F238E27FC236}">
                <a16:creationId xmlns:a16="http://schemas.microsoft.com/office/drawing/2014/main" id="{4CDDF88B-80A7-9C4D-AD0A-58A88F14BDCE}"/>
              </a:ext>
            </a:extLst>
          </p:cNvPr>
          <p:cNvSpPr txBox="1">
            <a:spLocks noChangeArrowheads="1"/>
          </p:cNvSpPr>
          <p:nvPr/>
        </p:nvSpPr>
        <p:spPr bwMode="auto">
          <a:xfrm>
            <a:off x="785813" y="1420994"/>
            <a:ext cx="7643812" cy="295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dirty="0"/>
              <a:t>The term software is used to describe computer programs that perform a task or tasks on a computer system.  Software can be grouped as follows:</a:t>
            </a:r>
          </a:p>
          <a:p>
            <a:pPr eaLnBrk="1" hangingPunct="1"/>
            <a:endParaRPr lang="en-IE" altLang="en-US" sz="2400" dirty="0"/>
          </a:p>
          <a:p>
            <a:pPr lvl="1" eaLnBrk="1" hangingPunct="1">
              <a:buFont typeface="Arial" panose="020B0604020202020204" pitchFamily="34" charset="0"/>
              <a:buChar char="•"/>
            </a:pPr>
            <a:r>
              <a:rPr lang="en-IE" altLang="en-US" sz="2400" dirty="0"/>
              <a:t>System software  -  Operating System etc.</a:t>
            </a:r>
          </a:p>
          <a:p>
            <a:pPr lvl="1" eaLnBrk="1" hangingPunct="1">
              <a:buFont typeface="Arial" panose="020B0604020202020204" pitchFamily="34" charset="0"/>
              <a:buChar char="•"/>
            </a:pPr>
            <a:r>
              <a:rPr lang="en-IE" altLang="en-US" sz="2400" dirty="0"/>
              <a:t>Utility programs  -  Antivirus etc.</a:t>
            </a:r>
          </a:p>
          <a:p>
            <a:pPr lvl="1" eaLnBrk="1" hangingPunct="1">
              <a:buFont typeface="Arial" panose="020B0604020202020204" pitchFamily="34" charset="0"/>
              <a:buChar char="•"/>
            </a:pPr>
            <a:r>
              <a:rPr lang="en-IE" altLang="en-US" sz="2400" dirty="0"/>
              <a:t>Applications Software  -  Word, SolidWorks etc.</a:t>
            </a:r>
          </a:p>
          <a:p>
            <a:pPr eaLnBrk="1" hangingPunct="1"/>
            <a:endParaRPr lang="en-IE" altLang="en-US" dirty="0"/>
          </a:p>
        </p:txBody>
      </p:sp>
      <p:sp>
        <p:nvSpPr>
          <p:cNvPr id="12" name="TextBox 11">
            <a:extLst>
              <a:ext uri="{FF2B5EF4-FFF2-40B4-BE49-F238E27FC236}">
                <a16:creationId xmlns:a16="http://schemas.microsoft.com/office/drawing/2014/main" id="{938DA597-92F5-BA48-BFCB-21A9AF6705E4}"/>
              </a:ext>
            </a:extLst>
          </p:cNvPr>
          <p:cNvSpPr txBox="1">
            <a:spLocks noChangeArrowheads="1"/>
          </p:cNvSpPr>
          <p:nvPr/>
        </p:nvSpPr>
        <p:spPr bwMode="auto">
          <a:xfrm>
            <a:off x="785813" y="836613"/>
            <a:ext cx="307181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800" b="1" dirty="0"/>
              <a:t>Software</a:t>
            </a:r>
          </a:p>
        </p:txBody>
      </p:sp>
      <p:pic>
        <p:nvPicPr>
          <p:cNvPr id="2050" name="Picture 2" descr="SW-box">
            <a:extLst>
              <a:ext uri="{FF2B5EF4-FFF2-40B4-BE49-F238E27FC236}">
                <a16:creationId xmlns:a16="http://schemas.microsoft.com/office/drawing/2014/main" id="{A1FF1EA4-6EE0-4D48-922A-2EF60E74E9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559" t="4666" r="6772" b="6679"/>
          <a:stretch>
            <a:fillRect/>
          </a:stretch>
        </p:blipFill>
        <p:spPr bwMode="auto">
          <a:xfrm>
            <a:off x="5765900" y="4147676"/>
            <a:ext cx="1531937" cy="1202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51" name="Picture 3" descr="vista-box">
            <a:extLst>
              <a:ext uri="{FF2B5EF4-FFF2-40B4-BE49-F238E27FC236}">
                <a16:creationId xmlns:a16="http://schemas.microsoft.com/office/drawing/2014/main" id="{2F219223-498D-F742-912F-CA4004E1CC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6740" t="3798" r="20090" b="1013"/>
          <a:stretch>
            <a:fillRect/>
          </a:stretch>
        </p:blipFill>
        <p:spPr bwMode="auto">
          <a:xfrm>
            <a:off x="1979712" y="4173718"/>
            <a:ext cx="1355725" cy="1263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52" name="Picture 4" descr="AVG-Anti-Virus-Detail">
            <a:extLst>
              <a:ext uri="{FF2B5EF4-FFF2-40B4-BE49-F238E27FC236}">
                <a16:creationId xmlns:a16="http://schemas.microsoft.com/office/drawing/2014/main" id="{B164C9D1-153A-F24B-9331-5B3B08B5D3D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4620" r="28418" b="2130"/>
          <a:stretch>
            <a:fillRect/>
          </a:stretch>
        </p:blipFill>
        <p:spPr bwMode="auto">
          <a:xfrm>
            <a:off x="3837087" y="4154778"/>
            <a:ext cx="1292225" cy="12187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3284265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86955511-E4C7-43E9-8C76-41E3B10E9F08}"/>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PC Components</a:t>
            </a:r>
            <a:endParaRPr lang="en-US" altLang="en-US" sz="3200" b="1" dirty="0"/>
          </a:p>
        </p:txBody>
      </p:sp>
      <p:sp>
        <p:nvSpPr>
          <p:cNvPr id="29" name="TextBox 28">
            <a:extLst>
              <a:ext uri="{FF2B5EF4-FFF2-40B4-BE49-F238E27FC236}">
                <a16:creationId xmlns:a16="http://schemas.microsoft.com/office/drawing/2014/main" id="{9A944312-DF20-9745-9F54-4630DC54F1BF}"/>
              </a:ext>
            </a:extLst>
          </p:cNvPr>
          <p:cNvSpPr txBox="1">
            <a:spLocks noChangeArrowheads="1"/>
          </p:cNvSpPr>
          <p:nvPr/>
        </p:nvSpPr>
        <p:spPr bwMode="auto">
          <a:xfrm>
            <a:off x="618213" y="1316037"/>
            <a:ext cx="7370762" cy="415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b="1" dirty="0"/>
              <a:t>Computer system </a:t>
            </a:r>
            <a:r>
              <a:rPr lang="en-IE" altLang="en-US" sz="2400" dirty="0"/>
              <a:t> -  collection of electronic and mechanical devices operating as a unit. The main parts are:</a:t>
            </a:r>
          </a:p>
          <a:p>
            <a:pPr algn="just" eaLnBrk="1" hangingPunct="1"/>
            <a:endParaRPr lang="en-IE" altLang="en-US" sz="1400" dirty="0"/>
          </a:p>
          <a:p>
            <a:pPr lvl="1" algn="just" eaLnBrk="1" hangingPunct="1">
              <a:buFont typeface="Arial" panose="020B0604020202020204" pitchFamily="34" charset="0"/>
              <a:buAutoNum type="arabicPeriod"/>
            </a:pPr>
            <a:r>
              <a:rPr lang="en-IE" altLang="en-US" sz="2400" dirty="0"/>
              <a:t>System unit</a:t>
            </a:r>
          </a:p>
          <a:p>
            <a:pPr lvl="1" algn="just" eaLnBrk="1" hangingPunct="1">
              <a:buFont typeface="Arial" panose="020B0604020202020204" pitchFamily="34" charset="0"/>
              <a:buAutoNum type="arabicPeriod"/>
            </a:pPr>
            <a:r>
              <a:rPr lang="en-IE" altLang="en-US" sz="2400" dirty="0"/>
              <a:t>Monitor</a:t>
            </a:r>
          </a:p>
          <a:p>
            <a:pPr lvl="1" algn="just" eaLnBrk="1" hangingPunct="1">
              <a:buFont typeface="Arial" panose="020B0604020202020204" pitchFamily="34" charset="0"/>
              <a:buAutoNum type="arabicPeriod"/>
            </a:pPr>
            <a:r>
              <a:rPr lang="en-IE" altLang="en-US" sz="2400" dirty="0"/>
              <a:t>Keyboard</a:t>
            </a:r>
          </a:p>
          <a:p>
            <a:pPr lvl="1" algn="just" eaLnBrk="1" hangingPunct="1">
              <a:buFont typeface="Arial" panose="020B0604020202020204" pitchFamily="34" charset="0"/>
              <a:buAutoNum type="arabicPeriod"/>
            </a:pPr>
            <a:r>
              <a:rPr lang="en-IE" altLang="en-US" sz="2400" dirty="0"/>
              <a:t>Mouse</a:t>
            </a:r>
          </a:p>
          <a:p>
            <a:pPr lvl="1" algn="just" eaLnBrk="1" hangingPunct="1">
              <a:buFont typeface="Arial" panose="020B0604020202020204" pitchFamily="34" charset="0"/>
              <a:buAutoNum type="arabicPeriod"/>
            </a:pPr>
            <a:r>
              <a:rPr lang="en-IE" altLang="en-US" sz="2400" dirty="0"/>
              <a:t>Speakers</a:t>
            </a:r>
          </a:p>
          <a:p>
            <a:pPr algn="just" eaLnBrk="1" hangingPunct="1"/>
            <a:endParaRPr lang="en-IE" altLang="en-US" sz="2400" dirty="0"/>
          </a:p>
          <a:p>
            <a:pPr algn="just" eaLnBrk="1" hangingPunct="1"/>
            <a:endParaRPr lang="en-IE" altLang="en-US" sz="2400" dirty="0"/>
          </a:p>
        </p:txBody>
      </p:sp>
      <p:grpSp>
        <p:nvGrpSpPr>
          <p:cNvPr id="2" name="Group 2">
            <a:extLst>
              <a:ext uri="{FF2B5EF4-FFF2-40B4-BE49-F238E27FC236}">
                <a16:creationId xmlns:a16="http://schemas.microsoft.com/office/drawing/2014/main" id="{37C2DC18-92F8-494F-8F4F-0CB583F32E4F}"/>
              </a:ext>
            </a:extLst>
          </p:cNvPr>
          <p:cNvGrpSpPr>
            <a:grpSpLocks/>
          </p:cNvGrpSpPr>
          <p:nvPr/>
        </p:nvGrpSpPr>
        <p:grpSpPr bwMode="auto">
          <a:xfrm>
            <a:off x="3795902" y="2478578"/>
            <a:ext cx="4193073" cy="2214563"/>
            <a:chOff x="107483775" y="109795800"/>
            <a:chExt cx="5400000" cy="2393457"/>
          </a:xfrm>
        </p:grpSpPr>
        <p:pic>
          <p:nvPicPr>
            <p:cNvPr id="25606" name="Picture 3" descr="hcldesk1">
              <a:extLst>
                <a:ext uri="{FF2B5EF4-FFF2-40B4-BE49-F238E27FC236}">
                  <a16:creationId xmlns:a16="http://schemas.microsoft.com/office/drawing/2014/main" id="{8568276C-DB95-274A-939D-136AA06968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775679" y="109799955"/>
              <a:ext cx="5108096" cy="23893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25607" name="Group 4">
              <a:extLst>
                <a:ext uri="{FF2B5EF4-FFF2-40B4-BE49-F238E27FC236}">
                  <a16:creationId xmlns:a16="http://schemas.microsoft.com/office/drawing/2014/main" id="{83D20FE5-6D68-4448-8524-C87A699BC580}"/>
                </a:ext>
              </a:extLst>
            </p:cNvPr>
            <p:cNvGrpSpPr>
              <a:grpSpLocks/>
            </p:cNvGrpSpPr>
            <p:nvPr/>
          </p:nvGrpSpPr>
          <p:grpSpPr bwMode="auto">
            <a:xfrm>
              <a:off x="108155162" y="109795800"/>
              <a:ext cx="291904" cy="269298"/>
              <a:chOff x="112163775" y="109548150"/>
              <a:chExt cx="360000" cy="360000"/>
            </a:xfrm>
          </p:grpSpPr>
          <p:sp>
            <p:nvSpPr>
              <p:cNvPr id="25626" name="Oval 5">
                <a:extLst>
                  <a:ext uri="{FF2B5EF4-FFF2-40B4-BE49-F238E27FC236}">
                    <a16:creationId xmlns:a16="http://schemas.microsoft.com/office/drawing/2014/main" id="{D5BA1CA3-2B48-CC4C-BE45-E5005A1964D4}"/>
                  </a:ext>
                </a:extLst>
              </p:cNvPr>
              <p:cNvSpPr>
                <a:spLocks noChangeArrowheads="1"/>
              </p:cNvSpPr>
              <p:nvPr/>
            </p:nvSpPr>
            <p:spPr bwMode="auto">
              <a:xfrm>
                <a:off x="112163775" y="109548150"/>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27" name="Text Box 6">
                <a:extLst>
                  <a:ext uri="{FF2B5EF4-FFF2-40B4-BE49-F238E27FC236}">
                    <a16:creationId xmlns:a16="http://schemas.microsoft.com/office/drawing/2014/main" id="{8B07F579-F77D-2948-9155-8ABD809A888E}"/>
                  </a:ext>
                </a:extLst>
              </p:cNvPr>
              <p:cNvSpPr txBox="1">
                <a:spLocks noChangeArrowheads="1"/>
              </p:cNvSpPr>
              <p:nvPr/>
            </p:nvSpPr>
            <p:spPr bwMode="auto">
              <a:xfrm>
                <a:off x="112265425" y="109624400"/>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2</a:t>
                </a:r>
                <a:endParaRPr lang="en-US" altLang="en-US" sz="1200"/>
              </a:p>
            </p:txBody>
          </p:sp>
        </p:grpSp>
        <p:grpSp>
          <p:nvGrpSpPr>
            <p:cNvPr id="25608" name="Group 7">
              <a:extLst>
                <a:ext uri="{FF2B5EF4-FFF2-40B4-BE49-F238E27FC236}">
                  <a16:creationId xmlns:a16="http://schemas.microsoft.com/office/drawing/2014/main" id="{59AFB29C-4385-1D4A-8E99-56E4C6C8138F}"/>
                </a:ext>
              </a:extLst>
            </p:cNvPr>
            <p:cNvGrpSpPr>
              <a:grpSpLocks/>
            </p:cNvGrpSpPr>
            <p:nvPr/>
          </p:nvGrpSpPr>
          <p:grpSpPr bwMode="auto">
            <a:xfrm>
              <a:off x="107566809" y="111828641"/>
              <a:ext cx="291904" cy="269298"/>
              <a:chOff x="111771530" y="110872485"/>
              <a:chExt cx="360000" cy="360000"/>
            </a:xfrm>
          </p:grpSpPr>
          <p:sp>
            <p:nvSpPr>
              <p:cNvPr id="25624" name="Oval 8">
                <a:extLst>
                  <a:ext uri="{FF2B5EF4-FFF2-40B4-BE49-F238E27FC236}">
                    <a16:creationId xmlns:a16="http://schemas.microsoft.com/office/drawing/2014/main" id="{1AE8CAAE-4F4F-6E48-B4B0-61EE7A31B297}"/>
                  </a:ext>
                </a:extLst>
              </p:cNvPr>
              <p:cNvSpPr>
                <a:spLocks noChangeArrowheads="1"/>
              </p:cNvSpPr>
              <p:nvPr/>
            </p:nvSpPr>
            <p:spPr bwMode="auto">
              <a:xfrm>
                <a:off x="111771530" y="110872485"/>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25" name="Text Box 9">
                <a:extLst>
                  <a:ext uri="{FF2B5EF4-FFF2-40B4-BE49-F238E27FC236}">
                    <a16:creationId xmlns:a16="http://schemas.microsoft.com/office/drawing/2014/main" id="{44B5C87E-93DB-6540-9754-F8E1E437E5E0}"/>
                  </a:ext>
                </a:extLst>
              </p:cNvPr>
              <p:cNvSpPr txBox="1">
                <a:spLocks noChangeArrowheads="1"/>
              </p:cNvSpPr>
              <p:nvPr/>
            </p:nvSpPr>
            <p:spPr bwMode="auto">
              <a:xfrm>
                <a:off x="111873180" y="110948735"/>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3</a:t>
                </a:r>
                <a:endParaRPr lang="en-US" altLang="en-US" sz="1200"/>
              </a:p>
            </p:txBody>
          </p:sp>
        </p:grpSp>
        <p:grpSp>
          <p:nvGrpSpPr>
            <p:cNvPr id="25609" name="Group 10">
              <a:extLst>
                <a:ext uri="{FF2B5EF4-FFF2-40B4-BE49-F238E27FC236}">
                  <a16:creationId xmlns:a16="http://schemas.microsoft.com/office/drawing/2014/main" id="{DD0A3FF4-164F-BD4C-86E1-A4CA35D766CF}"/>
                </a:ext>
              </a:extLst>
            </p:cNvPr>
            <p:cNvGrpSpPr>
              <a:grpSpLocks/>
            </p:cNvGrpSpPr>
            <p:nvPr/>
          </p:nvGrpSpPr>
          <p:grpSpPr bwMode="auto">
            <a:xfrm>
              <a:off x="112339048" y="111891924"/>
              <a:ext cx="291904" cy="269298"/>
              <a:chOff x="111456544" y="112161781"/>
              <a:chExt cx="360000" cy="360000"/>
            </a:xfrm>
          </p:grpSpPr>
          <p:sp>
            <p:nvSpPr>
              <p:cNvPr id="25622" name="Oval 11">
                <a:extLst>
                  <a:ext uri="{FF2B5EF4-FFF2-40B4-BE49-F238E27FC236}">
                    <a16:creationId xmlns:a16="http://schemas.microsoft.com/office/drawing/2014/main" id="{876799FF-E984-D14F-90D4-9AA28CDF5CE4}"/>
                  </a:ext>
                </a:extLst>
              </p:cNvPr>
              <p:cNvSpPr>
                <a:spLocks noChangeArrowheads="1"/>
              </p:cNvSpPr>
              <p:nvPr/>
            </p:nvSpPr>
            <p:spPr bwMode="auto">
              <a:xfrm>
                <a:off x="111456544" y="112161781"/>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23" name="Text Box 12">
                <a:extLst>
                  <a:ext uri="{FF2B5EF4-FFF2-40B4-BE49-F238E27FC236}">
                    <a16:creationId xmlns:a16="http://schemas.microsoft.com/office/drawing/2014/main" id="{7308418B-B597-644B-8A8A-5C810D969481}"/>
                  </a:ext>
                </a:extLst>
              </p:cNvPr>
              <p:cNvSpPr txBox="1">
                <a:spLocks noChangeArrowheads="1"/>
              </p:cNvSpPr>
              <p:nvPr/>
            </p:nvSpPr>
            <p:spPr bwMode="auto">
              <a:xfrm>
                <a:off x="111558194" y="112238031"/>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4</a:t>
                </a:r>
                <a:endParaRPr lang="en-US" altLang="en-US"/>
              </a:p>
            </p:txBody>
          </p:sp>
        </p:grpSp>
        <p:grpSp>
          <p:nvGrpSpPr>
            <p:cNvPr id="25610" name="Group 13">
              <a:extLst>
                <a:ext uri="{FF2B5EF4-FFF2-40B4-BE49-F238E27FC236}">
                  <a16:creationId xmlns:a16="http://schemas.microsoft.com/office/drawing/2014/main" id="{50FE1206-F798-A74C-8FEF-5CCD4826F5EE}"/>
                </a:ext>
              </a:extLst>
            </p:cNvPr>
            <p:cNvGrpSpPr>
              <a:grpSpLocks/>
            </p:cNvGrpSpPr>
            <p:nvPr/>
          </p:nvGrpSpPr>
          <p:grpSpPr bwMode="auto">
            <a:xfrm>
              <a:off x="107483775" y="110208518"/>
              <a:ext cx="291904" cy="269298"/>
              <a:chOff x="112537996" y="111894629"/>
              <a:chExt cx="360000" cy="360000"/>
            </a:xfrm>
          </p:grpSpPr>
          <p:sp>
            <p:nvSpPr>
              <p:cNvPr id="25620" name="Oval 14">
                <a:extLst>
                  <a:ext uri="{FF2B5EF4-FFF2-40B4-BE49-F238E27FC236}">
                    <a16:creationId xmlns:a16="http://schemas.microsoft.com/office/drawing/2014/main" id="{6FD61CA2-6442-D841-A31E-4101C04E9CB5}"/>
                  </a:ext>
                </a:extLst>
              </p:cNvPr>
              <p:cNvSpPr>
                <a:spLocks noChangeArrowheads="1"/>
              </p:cNvSpPr>
              <p:nvPr/>
            </p:nvSpPr>
            <p:spPr bwMode="auto">
              <a:xfrm>
                <a:off x="112537996" y="111894629"/>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21" name="Text Box 15">
                <a:extLst>
                  <a:ext uri="{FF2B5EF4-FFF2-40B4-BE49-F238E27FC236}">
                    <a16:creationId xmlns:a16="http://schemas.microsoft.com/office/drawing/2014/main" id="{AF2F3A3C-7D31-F849-8F61-4671FDC74E17}"/>
                  </a:ext>
                </a:extLst>
              </p:cNvPr>
              <p:cNvSpPr txBox="1">
                <a:spLocks noChangeArrowheads="1"/>
              </p:cNvSpPr>
              <p:nvPr/>
            </p:nvSpPr>
            <p:spPr bwMode="auto">
              <a:xfrm>
                <a:off x="112639646" y="111970879"/>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5</a:t>
                </a:r>
                <a:endParaRPr lang="en-US" altLang="en-US"/>
              </a:p>
            </p:txBody>
          </p:sp>
        </p:grpSp>
        <p:grpSp>
          <p:nvGrpSpPr>
            <p:cNvPr id="25611" name="Group 16">
              <a:extLst>
                <a:ext uri="{FF2B5EF4-FFF2-40B4-BE49-F238E27FC236}">
                  <a16:creationId xmlns:a16="http://schemas.microsoft.com/office/drawing/2014/main" id="{182A0636-75A9-3944-8BD8-28CC05734761}"/>
                </a:ext>
              </a:extLst>
            </p:cNvPr>
            <p:cNvGrpSpPr>
              <a:grpSpLocks/>
            </p:cNvGrpSpPr>
            <p:nvPr/>
          </p:nvGrpSpPr>
          <p:grpSpPr bwMode="auto">
            <a:xfrm>
              <a:off x="111525850" y="109828214"/>
              <a:ext cx="1120946" cy="477498"/>
              <a:chOff x="111525850" y="109828214"/>
              <a:chExt cx="1120946" cy="477498"/>
            </a:xfrm>
          </p:grpSpPr>
          <p:sp>
            <p:nvSpPr>
              <p:cNvPr id="25616" name="Line 17">
                <a:extLst>
                  <a:ext uri="{FF2B5EF4-FFF2-40B4-BE49-F238E27FC236}">
                    <a16:creationId xmlns:a16="http://schemas.microsoft.com/office/drawing/2014/main" id="{1FF09965-2F68-CA4B-8434-EA1B01364C29}"/>
                  </a:ext>
                </a:extLst>
              </p:cNvPr>
              <p:cNvSpPr>
                <a:spLocks noChangeShapeType="1"/>
              </p:cNvSpPr>
              <p:nvPr/>
            </p:nvSpPr>
            <p:spPr bwMode="auto">
              <a:xfrm flipH="1">
                <a:off x="111525850" y="109998978"/>
                <a:ext cx="833189" cy="306734"/>
              </a:xfrm>
              <a:prstGeom prst="line">
                <a:avLst/>
              </a:prstGeom>
              <a:noFill/>
              <a:ln w="12700">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25617" name="Group 18">
                <a:extLst>
                  <a:ext uri="{FF2B5EF4-FFF2-40B4-BE49-F238E27FC236}">
                    <a16:creationId xmlns:a16="http://schemas.microsoft.com/office/drawing/2014/main" id="{AB97EBCD-68C3-AB42-92C6-6F06F6FA5924}"/>
                  </a:ext>
                </a:extLst>
              </p:cNvPr>
              <p:cNvGrpSpPr>
                <a:grpSpLocks/>
              </p:cNvGrpSpPr>
              <p:nvPr/>
            </p:nvGrpSpPr>
            <p:grpSpPr bwMode="auto">
              <a:xfrm>
                <a:off x="112354891" y="109828214"/>
                <a:ext cx="291905" cy="269298"/>
                <a:chOff x="112328005" y="108317124"/>
                <a:chExt cx="360000" cy="360000"/>
              </a:xfrm>
            </p:grpSpPr>
            <p:sp>
              <p:nvSpPr>
                <p:cNvPr id="25618" name="Oval 19">
                  <a:extLst>
                    <a:ext uri="{FF2B5EF4-FFF2-40B4-BE49-F238E27FC236}">
                      <a16:creationId xmlns:a16="http://schemas.microsoft.com/office/drawing/2014/main" id="{D2CBEA4D-879A-EA4E-AA11-4725C2ADC2D4}"/>
                    </a:ext>
                  </a:extLst>
                </p:cNvPr>
                <p:cNvSpPr>
                  <a:spLocks noChangeArrowheads="1"/>
                </p:cNvSpPr>
                <p:nvPr/>
              </p:nvSpPr>
              <p:spPr bwMode="auto">
                <a:xfrm>
                  <a:off x="112328005" y="108317124"/>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25619" name="Text Box 20">
                  <a:extLst>
                    <a:ext uri="{FF2B5EF4-FFF2-40B4-BE49-F238E27FC236}">
                      <a16:creationId xmlns:a16="http://schemas.microsoft.com/office/drawing/2014/main" id="{26B92BB5-D02D-AE49-A8C9-C011A37E8F6A}"/>
                    </a:ext>
                  </a:extLst>
                </p:cNvPr>
                <p:cNvSpPr txBox="1">
                  <a:spLocks noChangeArrowheads="1"/>
                </p:cNvSpPr>
                <p:nvPr/>
              </p:nvSpPr>
              <p:spPr bwMode="auto">
                <a:xfrm>
                  <a:off x="112429655" y="108393374"/>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grpSp>
        <p:sp>
          <p:nvSpPr>
            <p:cNvPr id="25612" name="Line 21">
              <a:extLst>
                <a:ext uri="{FF2B5EF4-FFF2-40B4-BE49-F238E27FC236}">
                  <a16:creationId xmlns:a16="http://schemas.microsoft.com/office/drawing/2014/main" id="{E53B7541-6396-8845-9014-D2E743D1CDAB}"/>
                </a:ext>
              </a:extLst>
            </p:cNvPr>
            <p:cNvSpPr>
              <a:spLocks noChangeShapeType="1"/>
            </p:cNvSpPr>
            <p:nvPr/>
          </p:nvSpPr>
          <p:spPr bwMode="auto">
            <a:xfrm flipH="1" flipV="1">
              <a:off x="111982363" y="111826058"/>
              <a:ext cx="364663" cy="14691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25613" name="Line 22">
              <a:extLst>
                <a:ext uri="{FF2B5EF4-FFF2-40B4-BE49-F238E27FC236}">
                  <a16:creationId xmlns:a16="http://schemas.microsoft.com/office/drawing/2014/main" id="{A5865202-6F23-584F-9C7B-FAB5FE83A1C0}"/>
                </a:ext>
              </a:extLst>
            </p:cNvPr>
            <p:cNvSpPr>
              <a:spLocks noChangeShapeType="1"/>
            </p:cNvSpPr>
            <p:nvPr/>
          </p:nvSpPr>
          <p:spPr bwMode="auto">
            <a:xfrm>
              <a:off x="107853982" y="111985237"/>
              <a:ext cx="956821" cy="49256"/>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25614" name="Line 23">
              <a:extLst>
                <a:ext uri="{FF2B5EF4-FFF2-40B4-BE49-F238E27FC236}">
                  <a16:creationId xmlns:a16="http://schemas.microsoft.com/office/drawing/2014/main" id="{21F31418-C0D8-0E40-B60C-CF5A23B7871A}"/>
                </a:ext>
              </a:extLst>
            </p:cNvPr>
            <p:cNvSpPr>
              <a:spLocks noChangeShapeType="1"/>
            </p:cNvSpPr>
            <p:nvPr/>
          </p:nvSpPr>
          <p:spPr bwMode="auto">
            <a:xfrm>
              <a:off x="107731658" y="110423511"/>
              <a:ext cx="586592" cy="470722"/>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25615" name="Line 24">
              <a:extLst>
                <a:ext uri="{FF2B5EF4-FFF2-40B4-BE49-F238E27FC236}">
                  <a16:creationId xmlns:a16="http://schemas.microsoft.com/office/drawing/2014/main" id="{D36CE7AD-418B-6642-B84D-F7D21FC8F4E2}"/>
                </a:ext>
              </a:extLst>
            </p:cNvPr>
            <p:cNvSpPr>
              <a:spLocks noChangeShapeType="1"/>
            </p:cNvSpPr>
            <p:nvPr/>
          </p:nvSpPr>
          <p:spPr bwMode="auto">
            <a:xfrm>
              <a:off x="108436636" y="109974456"/>
              <a:ext cx="884740" cy="331256"/>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
        <p:nvSpPr>
          <p:cNvPr id="25605" name="Control 1">
            <a:extLst>
              <a:ext uri="{FF2B5EF4-FFF2-40B4-BE49-F238E27FC236}">
                <a16:creationId xmlns:a16="http://schemas.microsoft.com/office/drawing/2014/main" id="{8C55A85E-982D-134B-9C70-33C086827A4A}"/>
              </a:ext>
            </a:extLst>
          </p:cNvPr>
          <p:cNvSpPr>
            <a:spLocks noChangeArrowheads="1" noChangeShapeType="1"/>
          </p:cNvSpPr>
          <p:nvPr/>
        </p:nvSpPr>
        <p:spPr bwMode="auto">
          <a:xfrm>
            <a:off x="395288" y="2133600"/>
            <a:ext cx="5400675" cy="2519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327179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0F2E515A-4154-45F8-B75D-94EDECB26DD0}"/>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Unit</a:t>
            </a:r>
            <a:endParaRPr lang="en-US" altLang="en-US" sz="3200" b="1" dirty="0"/>
          </a:p>
        </p:txBody>
      </p:sp>
      <p:sp>
        <p:nvSpPr>
          <p:cNvPr id="29" name="TextBox 28">
            <a:extLst>
              <a:ext uri="{FF2B5EF4-FFF2-40B4-BE49-F238E27FC236}">
                <a16:creationId xmlns:a16="http://schemas.microsoft.com/office/drawing/2014/main" id="{355F39B1-05A6-4340-BD75-64A568F90827}"/>
              </a:ext>
            </a:extLst>
          </p:cNvPr>
          <p:cNvSpPr txBox="1">
            <a:spLocks noChangeArrowheads="1"/>
          </p:cNvSpPr>
          <p:nvPr/>
        </p:nvSpPr>
        <p:spPr bwMode="auto">
          <a:xfrm>
            <a:off x="765175" y="797718"/>
            <a:ext cx="7227887" cy="526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dirty="0"/>
              <a:t>The </a:t>
            </a:r>
            <a:r>
              <a:rPr lang="en-IE" altLang="en-US" sz="2400" b="1" dirty="0"/>
              <a:t>system unit </a:t>
            </a:r>
            <a:r>
              <a:rPr lang="en-IE" altLang="en-US" sz="2400" dirty="0"/>
              <a:t>is the main container for system devices. It protects the delicate electronic and mechanical devices from damage. Typical system unit devices include:</a:t>
            </a:r>
          </a:p>
          <a:p>
            <a:pPr eaLnBrk="1" hangingPunct="1"/>
            <a:endParaRPr lang="en-IE" altLang="en-US" sz="2400" dirty="0"/>
          </a:p>
          <a:p>
            <a:pPr lvl="1" eaLnBrk="1" hangingPunct="1">
              <a:buFont typeface="Arial" panose="020B0604020202020204" pitchFamily="34" charset="0"/>
              <a:buChar char="•"/>
            </a:pPr>
            <a:r>
              <a:rPr lang="en-IE" altLang="en-US" sz="2400" dirty="0"/>
              <a:t>Motherboard</a:t>
            </a:r>
          </a:p>
          <a:p>
            <a:pPr lvl="1" eaLnBrk="1" hangingPunct="1">
              <a:buFont typeface="Arial" panose="020B0604020202020204" pitchFamily="34" charset="0"/>
              <a:buChar char="•"/>
            </a:pPr>
            <a:r>
              <a:rPr lang="en-IE" altLang="en-US" sz="2400" dirty="0"/>
              <a:t>CPU (Processor)</a:t>
            </a:r>
          </a:p>
          <a:p>
            <a:pPr lvl="1" eaLnBrk="1" hangingPunct="1">
              <a:buFont typeface="Arial" panose="020B0604020202020204" pitchFamily="34" charset="0"/>
              <a:buChar char="•"/>
            </a:pPr>
            <a:r>
              <a:rPr lang="en-IE" altLang="en-US" sz="2400" dirty="0"/>
              <a:t>Memory</a:t>
            </a:r>
          </a:p>
          <a:p>
            <a:pPr lvl="1" eaLnBrk="1" hangingPunct="1">
              <a:buFont typeface="Arial" panose="020B0604020202020204" pitchFamily="34" charset="0"/>
              <a:buChar char="•"/>
            </a:pPr>
            <a:r>
              <a:rPr lang="en-IE" altLang="en-US" sz="2400" dirty="0"/>
              <a:t>Disk drives</a:t>
            </a:r>
          </a:p>
          <a:p>
            <a:pPr lvl="1" eaLnBrk="1" hangingPunct="1">
              <a:buFont typeface="Arial" panose="020B0604020202020204" pitchFamily="34" charset="0"/>
              <a:buChar char="•"/>
            </a:pPr>
            <a:r>
              <a:rPr lang="en-IE" altLang="en-US" sz="2400" dirty="0"/>
              <a:t>Ports  -  USB etc.</a:t>
            </a:r>
          </a:p>
          <a:p>
            <a:pPr lvl="1" eaLnBrk="1" hangingPunct="1">
              <a:buFont typeface="Arial" panose="020B0604020202020204" pitchFamily="34" charset="0"/>
              <a:buChar char="•"/>
            </a:pPr>
            <a:r>
              <a:rPr lang="en-IE" altLang="en-US" sz="2400" dirty="0"/>
              <a:t>Power supply </a:t>
            </a:r>
          </a:p>
          <a:p>
            <a:pPr lvl="1" eaLnBrk="1" hangingPunct="1">
              <a:buFont typeface="Arial" panose="020B0604020202020204" pitchFamily="34" charset="0"/>
              <a:buChar char="•"/>
            </a:pPr>
            <a:r>
              <a:rPr lang="en-IE" altLang="en-US" sz="2400" dirty="0"/>
              <a:t>Expansion cards  -  sound card, network card, graphics card etc.</a:t>
            </a:r>
          </a:p>
          <a:p>
            <a:pPr lvl="1" eaLnBrk="1" hangingPunct="1">
              <a:buFont typeface="Arial" panose="020B0604020202020204" pitchFamily="34" charset="0"/>
              <a:buChar char="•"/>
            </a:pPr>
            <a:endParaRPr lang="en-IE" altLang="en-US" sz="2400" dirty="0"/>
          </a:p>
        </p:txBody>
      </p:sp>
      <p:pic>
        <p:nvPicPr>
          <p:cNvPr id="64513" name="Picture 1" descr="02_Case_Open_Sleeving">
            <a:extLst>
              <a:ext uri="{FF2B5EF4-FFF2-40B4-BE49-F238E27FC236}">
                <a16:creationId xmlns:a16="http://schemas.microsoft.com/office/drawing/2014/main" id="{DF25EC1E-2D0F-854B-8FC8-2B422A1F20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2030101"/>
            <a:ext cx="3171775" cy="2797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27338676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2D3BE30-FB5B-4A4F-A3D1-15E327FA6810}"/>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Peripherals</a:t>
            </a:r>
            <a:endParaRPr lang="en-US" altLang="en-US" sz="3200" b="1" dirty="0"/>
          </a:p>
        </p:txBody>
      </p:sp>
      <p:sp>
        <p:nvSpPr>
          <p:cNvPr id="29" name="TextBox 28">
            <a:extLst>
              <a:ext uri="{FF2B5EF4-FFF2-40B4-BE49-F238E27FC236}">
                <a16:creationId xmlns:a16="http://schemas.microsoft.com/office/drawing/2014/main" id="{44341BB1-C6D5-0440-8904-DE71F27AD9EE}"/>
              </a:ext>
            </a:extLst>
          </p:cNvPr>
          <p:cNvSpPr txBox="1">
            <a:spLocks noChangeArrowheads="1"/>
          </p:cNvSpPr>
          <p:nvPr/>
        </p:nvSpPr>
        <p:spPr bwMode="auto">
          <a:xfrm>
            <a:off x="987425" y="1349375"/>
            <a:ext cx="7504113" cy="415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Peripherals </a:t>
            </a:r>
            <a:r>
              <a:rPr lang="en-IE" altLang="en-US" sz="2400"/>
              <a:t>are devices that connect to the system unit using cables or wireless technologies. Typical peripherals include:</a:t>
            </a:r>
          </a:p>
          <a:p>
            <a:pPr eaLnBrk="1" hangingPunct="1"/>
            <a:endParaRPr lang="en-IE" altLang="en-US" sz="2400"/>
          </a:p>
          <a:p>
            <a:pPr lvl="1" eaLnBrk="1" hangingPunct="1">
              <a:buFont typeface="Arial" panose="020B0604020202020204" pitchFamily="34" charset="0"/>
              <a:buChar char="•"/>
            </a:pPr>
            <a:r>
              <a:rPr lang="en-IE" altLang="en-US" sz="2400"/>
              <a:t>Monitor</a:t>
            </a:r>
          </a:p>
          <a:p>
            <a:pPr lvl="1" eaLnBrk="1" hangingPunct="1">
              <a:buFont typeface="Arial" panose="020B0604020202020204" pitchFamily="34" charset="0"/>
              <a:buChar char="•"/>
            </a:pPr>
            <a:r>
              <a:rPr lang="en-IE" altLang="en-US" sz="2400"/>
              <a:t>Keyboard</a:t>
            </a:r>
          </a:p>
          <a:p>
            <a:pPr lvl="1" eaLnBrk="1" hangingPunct="1">
              <a:buFont typeface="Arial" panose="020B0604020202020204" pitchFamily="34" charset="0"/>
              <a:buChar char="•"/>
            </a:pPr>
            <a:r>
              <a:rPr lang="en-IE" altLang="en-US" sz="2400"/>
              <a:t>Printer</a:t>
            </a:r>
          </a:p>
          <a:p>
            <a:pPr lvl="1" eaLnBrk="1" hangingPunct="1">
              <a:buFont typeface="Arial" panose="020B0604020202020204" pitchFamily="34" charset="0"/>
              <a:buChar char="•"/>
            </a:pPr>
            <a:r>
              <a:rPr lang="en-IE" altLang="en-US" sz="2400"/>
              <a:t>Plotter</a:t>
            </a:r>
          </a:p>
          <a:p>
            <a:pPr lvl="1" eaLnBrk="1" hangingPunct="1">
              <a:buFont typeface="Arial" panose="020B0604020202020204" pitchFamily="34" charset="0"/>
              <a:buChar char="•"/>
            </a:pPr>
            <a:r>
              <a:rPr lang="en-IE" altLang="en-US" sz="2400"/>
              <a:t>Scanner</a:t>
            </a:r>
          </a:p>
          <a:p>
            <a:pPr lvl="1" eaLnBrk="1" hangingPunct="1">
              <a:buFont typeface="Arial" panose="020B0604020202020204" pitchFamily="34" charset="0"/>
              <a:buChar char="•"/>
            </a:pPr>
            <a:r>
              <a:rPr lang="en-IE" altLang="en-US" sz="2400"/>
              <a:t>Speakers</a:t>
            </a:r>
          </a:p>
          <a:p>
            <a:pPr eaLnBrk="1" hangingPunct="1"/>
            <a:r>
              <a:rPr lang="en-IE" altLang="en-US" sz="2400"/>
              <a:t> </a:t>
            </a:r>
          </a:p>
        </p:txBody>
      </p:sp>
      <p:grpSp>
        <p:nvGrpSpPr>
          <p:cNvPr id="2" name="Group 1">
            <a:extLst>
              <a:ext uri="{FF2B5EF4-FFF2-40B4-BE49-F238E27FC236}">
                <a16:creationId xmlns:a16="http://schemas.microsoft.com/office/drawing/2014/main" id="{A78EF8C3-5205-764C-A56B-4925B9AD4799}"/>
              </a:ext>
            </a:extLst>
          </p:cNvPr>
          <p:cNvGrpSpPr>
            <a:grpSpLocks/>
          </p:cNvGrpSpPr>
          <p:nvPr/>
        </p:nvGrpSpPr>
        <p:grpSpPr bwMode="auto">
          <a:xfrm>
            <a:off x="4286250" y="2857500"/>
            <a:ext cx="3286125" cy="2857500"/>
            <a:chOff x="110586300" y="112574633"/>
            <a:chExt cx="2543175" cy="2229517"/>
          </a:xfrm>
        </p:grpSpPr>
        <p:pic>
          <p:nvPicPr>
            <p:cNvPr id="29701" name="Picture 2" descr="T1100">
              <a:extLst>
                <a:ext uri="{FF2B5EF4-FFF2-40B4-BE49-F238E27FC236}">
                  <a16:creationId xmlns:a16="http://schemas.microsoft.com/office/drawing/2014/main" id="{9E81E5D9-9CE6-024C-BB77-B7F9D8F0BC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586300" y="112574633"/>
              <a:ext cx="2543175" cy="222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29702" name="Text Box 3">
              <a:extLst>
                <a:ext uri="{FF2B5EF4-FFF2-40B4-BE49-F238E27FC236}">
                  <a16:creationId xmlns:a16="http://schemas.microsoft.com/office/drawing/2014/main" id="{0D4E6D47-45A7-6C48-A7CF-5E9604ADAF3B}"/>
                </a:ext>
              </a:extLst>
            </p:cNvPr>
            <p:cNvSpPr txBox="1">
              <a:spLocks noChangeArrowheads="1"/>
            </p:cNvSpPr>
            <p:nvPr/>
          </p:nvSpPr>
          <p:spPr bwMode="auto">
            <a:xfrm>
              <a:off x="111782175" y="114556500"/>
              <a:ext cx="1162050"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Plotter</a:t>
              </a:r>
              <a:endParaRPr lang="en-US" altLang="en-US"/>
            </a:p>
          </p:txBody>
        </p:sp>
      </p:grpSp>
    </p:spTree>
    <p:extLst>
      <p:ext uri="{BB962C8B-B14F-4D97-AF65-F5344CB8AC3E}">
        <p14:creationId xmlns:p14="http://schemas.microsoft.com/office/powerpoint/2010/main" val="1916610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8AA36E4C-0C52-45DD-9B8A-5C8FAC33B23D}"/>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4" name="TextBox 3">
            <a:extLst>
              <a:ext uri="{FF2B5EF4-FFF2-40B4-BE49-F238E27FC236}">
                <a16:creationId xmlns:a16="http://schemas.microsoft.com/office/drawing/2014/main" id="{36A67F45-7328-564D-9DAA-986041BEA203}"/>
              </a:ext>
            </a:extLst>
          </p:cNvPr>
          <p:cNvSpPr txBox="1">
            <a:spLocks noChangeArrowheads="1"/>
          </p:cNvSpPr>
          <p:nvPr/>
        </p:nvSpPr>
        <p:spPr bwMode="auto">
          <a:xfrm>
            <a:off x="750093" y="1335057"/>
            <a:ext cx="7643813"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dirty="0"/>
              <a:t>An </a:t>
            </a:r>
            <a:r>
              <a:rPr lang="en-IE" altLang="en-US" sz="2400" b="1" dirty="0"/>
              <a:t>integrated circuit </a:t>
            </a:r>
            <a:r>
              <a:rPr lang="en-IE" altLang="en-US" sz="2400" dirty="0"/>
              <a:t>(IC) supplied on a single silicon chip. It’s function is to control all the computers functions.  The main processor manufacturers are:</a:t>
            </a:r>
          </a:p>
          <a:p>
            <a:pPr eaLnBrk="1" hangingPunct="1"/>
            <a:endParaRPr lang="en-IE" altLang="en-US" sz="2400" dirty="0"/>
          </a:p>
          <a:p>
            <a:pPr lvl="1" eaLnBrk="1" hangingPunct="1">
              <a:buFont typeface="Arial" panose="020B0604020202020204" pitchFamily="34" charset="0"/>
              <a:buChar char="•"/>
            </a:pPr>
            <a:r>
              <a:rPr lang="en-IE" altLang="en-US" sz="2400" b="1" dirty="0"/>
              <a:t>AMD</a:t>
            </a:r>
            <a:r>
              <a:rPr lang="en-IE" altLang="en-US" sz="2400" dirty="0"/>
              <a:t>  -  Athlon and Turion (mobile)</a:t>
            </a:r>
          </a:p>
          <a:p>
            <a:pPr lvl="1" eaLnBrk="1" hangingPunct="1">
              <a:buFont typeface="Arial" panose="020B0604020202020204" pitchFamily="34" charset="0"/>
              <a:buChar char="•"/>
            </a:pPr>
            <a:r>
              <a:rPr lang="en-IE" altLang="en-US" sz="2400" b="1" dirty="0"/>
              <a:t>Intel</a:t>
            </a:r>
            <a:r>
              <a:rPr lang="en-IE" altLang="en-US" sz="2400" dirty="0"/>
              <a:t>  -	  Pentium and Centrino (mobile)</a:t>
            </a:r>
          </a:p>
          <a:p>
            <a:pPr eaLnBrk="1" hangingPunct="1"/>
            <a:r>
              <a:rPr lang="en-IE" altLang="en-US" sz="2400" dirty="0"/>
              <a:t> </a:t>
            </a:r>
          </a:p>
        </p:txBody>
      </p:sp>
      <p:sp>
        <p:nvSpPr>
          <p:cNvPr id="5" name="TextBox 4">
            <a:extLst>
              <a:ext uri="{FF2B5EF4-FFF2-40B4-BE49-F238E27FC236}">
                <a16:creationId xmlns:a16="http://schemas.microsoft.com/office/drawing/2014/main" id="{80684DD3-C2BC-5C41-BAAC-04E0BD57764D}"/>
              </a:ext>
            </a:extLst>
          </p:cNvPr>
          <p:cNvSpPr txBox="1">
            <a:spLocks noChangeArrowheads="1"/>
          </p:cNvSpPr>
          <p:nvPr/>
        </p:nvSpPr>
        <p:spPr bwMode="auto">
          <a:xfrm>
            <a:off x="779685" y="826311"/>
            <a:ext cx="307181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t>Processor</a:t>
            </a:r>
          </a:p>
        </p:txBody>
      </p:sp>
      <p:grpSp>
        <p:nvGrpSpPr>
          <p:cNvPr id="2" name="Group 7">
            <a:extLst>
              <a:ext uri="{FF2B5EF4-FFF2-40B4-BE49-F238E27FC236}">
                <a16:creationId xmlns:a16="http://schemas.microsoft.com/office/drawing/2014/main" id="{A5FDF8CC-648A-214C-BE11-689F8AA82BF1}"/>
              </a:ext>
            </a:extLst>
          </p:cNvPr>
          <p:cNvGrpSpPr>
            <a:grpSpLocks/>
          </p:cNvGrpSpPr>
          <p:nvPr/>
        </p:nvGrpSpPr>
        <p:grpSpPr bwMode="auto">
          <a:xfrm>
            <a:off x="2483768" y="4080255"/>
            <a:ext cx="3220963" cy="1344191"/>
            <a:chOff x="108049938" y="107153952"/>
            <a:chExt cx="4459362" cy="2386898"/>
          </a:xfrm>
        </p:grpSpPr>
        <p:sp>
          <p:nvSpPr>
            <p:cNvPr id="31750" name="Text Box 8">
              <a:extLst>
                <a:ext uri="{FF2B5EF4-FFF2-40B4-BE49-F238E27FC236}">
                  <a16:creationId xmlns:a16="http://schemas.microsoft.com/office/drawing/2014/main" id="{1448294F-0BBB-6D4D-84F6-462065A2AB3A}"/>
                </a:ext>
              </a:extLst>
            </p:cNvPr>
            <p:cNvSpPr txBox="1">
              <a:spLocks noChangeArrowheads="1"/>
            </p:cNvSpPr>
            <p:nvPr/>
          </p:nvSpPr>
          <p:spPr bwMode="auto">
            <a:xfrm>
              <a:off x="111709200" y="108108750"/>
              <a:ext cx="800100"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AMD</a:t>
              </a:r>
            </a:p>
            <a:p>
              <a:pPr eaLnBrk="1" hangingPunct="1"/>
              <a:r>
                <a:rPr lang="en-IE" altLang="en-US" sz="1200" b="1" dirty="0">
                  <a:solidFill>
                    <a:srgbClr val="000000"/>
                  </a:solidFill>
                  <a:latin typeface="Times New Roman" panose="02020603050405020304" pitchFamily="18" charset="0"/>
                </a:rPr>
                <a:t>Processor</a:t>
              </a:r>
              <a:endParaRPr lang="en-US" altLang="en-US" dirty="0"/>
            </a:p>
          </p:txBody>
        </p:sp>
        <p:pic>
          <p:nvPicPr>
            <p:cNvPr id="31751" name="Picture 9" descr="AMD_Turion64_lid_logo">
              <a:extLst>
                <a:ext uri="{FF2B5EF4-FFF2-40B4-BE49-F238E27FC236}">
                  <a16:creationId xmlns:a16="http://schemas.microsoft.com/office/drawing/2014/main" id="{F909649E-EE44-3742-A43B-4BD22C32CB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692" t="14650" r="13710" b="13365"/>
            <a:stretch>
              <a:fillRect/>
            </a:stretch>
          </p:blipFill>
          <p:spPr bwMode="auto">
            <a:xfrm>
              <a:off x="108049938" y="107153952"/>
              <a:ext cx="3642462" cy="23868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extLst>
      <p:ext uri="{BB962C8B-B14F-4D97-AF65-F5344CB8AC3E}">
        <p14:creationId xmlns:p14="http://schemas.microsoft.com/office/powerpoint/2010/main" val="900292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5DAD166-7270-4FBF-B4C7-5323FD2CAE63}"/>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4" name="TextBox 3">
            <a:extLst>
              <a:ext uri="{FF2B5EF4-FFF2-40B4-BE49-F238E27FC236}">
                <a16:creationId xmlns:a16="http://schemas.microsoft.com/office/drawing/2014/main" id="{51069794-52A1-304D-BC58-98CA060645D8}"/>
              </a:ext>
            </a:extLst>
          </p:cNvPr>
          <p:cNvSpPr txBox="1">
            <a:spLocks noChangeArrowheads="1"/>
          </p:cNvSpPr>
          <p:nvPr/>
        </p:nvSpPr>
        <p:spPr bwMode="auto">
          <a:xfrm>
            <a:off x="642938" y="1285875"/>
            <a:ext cx="7786687" cy="415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Computer program </a:t>
            </a:r>
            <a:r>
              <a:rPr lang="en-IE" altLang="en-US" sz="2400"/>
              <a:t> - a series of instructions. When a program is run, the processor carries out these instructions in an orderly fashion.  Typical instructions include:</a:t>
            </a:r>
          </a:p>
          <a:p>
            <a:pPr eaLnBrk="1" hangingPunct="1"/>
            <a:endParaRPr lang="en-IE" altLang="en-US" sz="2400"/>
          </a:p>
          <a:p>
            <a:pPr lvl="1" eaLnBrk="1" hangingPunct="1">
              <a:buFont typeface="Arial" panose="020B0604020202020204" pitchFamily="34" charset="0"/>
              <a:buChar char="•"/>
            </a:pPr>
            <a:r>
              <a:rPr lang="en-IE" altLang="en-US" sz="2400" b="1"/>
              <a:t>Arithmetic</a:t>
            </a:r>
            <a:r>
              <a:rPr lang="en-IE" altLang="en-US" sz="2400"/>
              <a:t> -  addition, subtraction etc </a:t>
            </a:r>
          </a:p>
          <a:p>
            <a:pPr lvl="1" eaLnBrk="1" hangingPunct="1">
              <a:buFont typeface="Arial" panose="020B0604020202020204" pitchFamily="34" charset="0"/>
              <a:buChar char="•"/>
            </a:pPr>
            <a:r>
              <a:rPr lang="en-IE" altLang="en-US" sz="2400" b="1"/>
              <a:t>Logical</a:t>
            </a:r>
            <a:r>
              <a:rPr lang="en-IE" altLang="en-US" sz="2400"/>
              <a:t>  -  comparing data and acting according to the result</a:t>
            </a:r>
          </a:p>
          <a:p>
            <a:pPr lvl="1" eaLnBrk="1" hangingPunct="1">
              <a:buFont typeface="Arial" panose="020B0604020202020204" pitchFamily="34" charset="0"/>
              <a:buChar char="•"/>
            </a:pPr>
            <a:r>
              <a:rPr lang="en-IE" altLang="en-US" sz="2400" b="1"/>
              <a:t>Move</a:t>
            </a:r>
            <a:r>
              <a:rPr lang="en-IE" altLang="en-US" sz="2400"/>
              <a:t>  - move data from place to place within the computer system  -  memory to the processor for  addition  -  memory to a printer or disk drive etc.</a:t>
            </a:r>
          </a:p>
        </p:txBody>
      </p:sp>
    </p:spTree>
    <p:extLst>
      <p:ext uri="{BB962C8B-B14F-4D97-AF65-F5344CB8AC3E}">
        <p14:creationId xmlns:p14="http://schemas.microsoft.com/office/powerpoint/2010/main" val="3239201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BCBC0619-36FD-4014-BEEC-C44A6C0690F9}"/>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7" name="TextBox 6">
            <a:extLst>
              <a:ext uri="{FF2B5EF4-FFF2-40B4-BE49-F238E27FC236}">
                <a16:creationId xmlns:a16="http://schemas.microsoft.com/office/drawing/2014/main" id="{52C79DB1-5B3E-47E1-B360-DAB3BA207D78}"/>
              </a:ext>
            </a:extLst>
          </p:cNvPr>
          <p:cNvSpPr txBox="1"/>
          <p:nvPr/>
        </p:nvSpPr>
        <p:spPr>
          <a:xfrm>
            <a:off x="774700" y="976313"/>
            <a:ext cx="7429500" cy="5632450"/>
          </a:xfrm>
          <a:prstGeom prst="rect">
            <a:avLst/>
          </a:prstGeom>
          <a:noFill/>
        </p:spPr>
        <p:txBody>
          <a:bodyPr>
            <a:spAutoFit/>
          </a:bodyPr>
          <a:lstStyle/>
          <a:p>
            <a:pPr eaLnBrk="1" hangingPunct="1">
              <a:defRPr/>
            </a:pPr>
            <a:r>
              <a:rPr lang="en-IE" sz="2400" b="1" dirty="0">
                <a:latin typeface="Arial" charset="0"/>
                <a:cs typeface="+mn-cs"/>
              </a:rPr>
              <a:t>Processor speed  </a:t>
            </a:r>
            <a:r>
              <a:rPr lang="en-IE" sz="2400" dirty="0">
                <a:latin typeface="Arial" charset="0"/>
                <a:cs typeface="+mn-cs"/>
              </a:rPr>
              <a:t>-  measured in megahertz (</a:t>
            </a:r>
            <a:r>
              <a:rPr lang="en-IE" sz="2400" b="1" dirty="0">
                <a:latin typeface="Arial" charset="0"/>
                <a:cs typeface="+mn-cs"/>
              </a:rPr>
              <a:t>MHz</a:t>
            </a:r>
            <a:r>
              <a:rPr lang="en-IE" sz="2400" dirty="0">
                <a:latin typeface="Arial" charset="0"/>
                <a:cs typeface="+mn-cs"/>
              </a:rPr>
              <a:t>) or Gigahertz (</a:t>
            </a:r>
            <a:r>
              <a:rPr lang="en-IE" sz="2400" b="1" dirty="0">
                <a:latin typeface="Arial" charset="0"/>
                <a:cs typeface="+mn-cs"/>
              </a:rPr>
              <a:t>GHz</a:t>
            </a:r>
            <a:r>
              <a:rPr lang="en-IE" sz="2400" dirty="0">
                <a:latin typeface="Arial" charset="0"/>
                <a:cs typeface="+mn-cs"/>
              </a:rPr>
              <a:t>)  -  the speed of the system clock (</a:t>
            </a:r>
            <a:r>
              <a:rPr lang="en-IE" sz="2400" b="1" dirty="0">
                <a:latin typeface="Arial" charset="0"/>
                <a:cs typeface="+mn-cs"/>
              </a:rPr>
              <a:t>clock speed</a:t>
            </a:r>
            <a:r>
              <a:rPr lang="en-IE" sz="2400" dirty="0">
                <a:latin typeface="Arial" charset="0"/>
                <a:cs typeface="+mn-cs"/>
              </a:rPr>
              <a:t>) within the processor and it controls how fast instructions are executed:</a:t>
            </a:r>
          </a:p>
          <a:p>
            <a:pPr eaLnBrk="1" hangingPunct="1">
              <a:defRPr/>
            </a:pPr>
            <a:endParaRPr lang="en-IE" sz="2400" dirty="0">
              <a:latin typeface="Arial" charset="0"/>
              <a:cs typeface="+mn-cs"/>
            </a:endParaRPr>
          </a:p>
          <a:p>
            <a:pPr marL="914400" lvl="1" indent="-457200" eaLnBrk="1" hangingPunct="1">
              <a:buFont typeface="Arial" pitchFamily="34" charset="0"/>
              <a:buChar char="•"/>
              <a:defRPr/>
            </a:pPr>
            <a:r>
              <a:rPr lang="en-IE" sz="2400" dirty="0">
                <a:latin typeface="Arial" charset="0"/>
                <a:cs typeface="+mn-cs"/>
              </a:rPr>
              <a:t>1 MHz  -  1 </a:t>
            </a:r>
            <a:r>
              <a:rPr lang="en-IE" sz="2400" b="1" dirty="0">
                <a:latin typeface="Arial" charset="0"/>
                <a:cs typeface="+mn-cs"/>
              </a:rPr>
              <a:t>million </a:t>
            </a:r>
            <a:r>
              <a:rPr lang="en-IE" sz="2400" dirty="0">
                <a:latin typeface="Arial" charset="0"/>
                <a:cs typeface="+mn-cs"/>
              </a:rPr>
              <a:t>clock ticks every second</a:t>
            </a:r>
          </a:p>
          <a:p>
            <a:pPr marL="914400" lvl="1" indent="-457200" eaLnBrk="1" hangingPunct="1">
              <a:buFont typeface="Arial" pitchFamily="34" charset="0"/>
              <a:buChar char="•"/>
              <a:defRPr/>
            </a:pPr>
            <a:r>
              <a:rPr lang="en-IE" sz="2400" dirty="0">
                <a:latin typeface="Arial" charset="0"/>
                <a:cs typeface="+mn-cs"/>
              </a:rPr>
              <a:t>1 GHz  -  1 </a:t>
            </a:r>
            <a:r>
              <a:rPr lang="en-IE" sz="2400" b="1" dirty="0">
                <a:latin typeface="Arial" charset="0"/>
                <a:cs typeface="+mn-cs"/>
              </a:rPr>
              <a:t>billion </a:t>
            </a:r>
            <a:r>
              <a:rPr lang="en-IE" sz="2400" dirty="0">
                <a:latin typeface="Arial" charset="0"/>
                <a:cs typeface="+mn-cs"/>
              </a:rPr>
              <a:t>clock ticks every second</a:t>
            </a:r>
          </a:p>
          <a:p>
            <a:pPr marL="914400" lvl="1" indent="-457200" eaLnBrk="1" hangingPunct="1">
              <a:buFont typeface="Arial" pitchFamily="34" charset="0"/>
              <a:buChar char="•"/>
              <a:defRPr/>
            </a:pPr>
            <a:endParaRPr lang="en-IE" sz="2400" dirty="0">
              <a:latin typeface="Arial" charset="0"/>
              <a:cs typeface="+mn-cs"/>
            </a:endParaRPr>
          </a:p>
          <a:p>
            <a:pPr eaLnBrk="1" hangingPunct="1">
              <a:defRPr/>
            </a:pPr>
            <a:r>
              <a:rPr lang="en-IE" sz="2400" b="1" dirty="0">
                <a:latin typeface="Arial" charset="0"/>
                <a:cs typeface="+mn-cs"/>
              </a:rPr>
              <a:t>Latest trend </a:t>
            </a:r>
            <a:r>
              <a:rPr lang="en-IE" sz="2400" dirty="0">
                <a:latin typeface="Arial" charset="0"/>
                <a:cs typeface="+mn-cs"/>
              </a:rPr>
              <a:t> -  </a:t>
            </a:r>
            <a:r>
              <a:rPr lang="en-IE" sz="2400" b="1" dirty="0">
                <a:latin typeface="Arial" charset="0"/>
                <a:cs typeface="+mn-cs"/>
              </a:rPr>
              <a:t>multi-core </a:t>
            </a:r>
            <a:r>
              <a:rPr lang="en-IE" sz="2400" dirty="0">
                <a:latin typeface="Arial" charset="0"/>
                <a:cs typeface="+mn-cs"/>
              </a:rPr>
              <a:t>processors can have two, three or four processor cores on a single chip.  </a:t>
            </a:r>
          </a:p>
          <a:p>
            <a:pPr eaLnBrk="1" hangingPunct="1">
              <a:defRPr/>
            </a:pPr>
            <a:endParaRPr lang="en-IE" sz="2400" dirty="0">
              <a:latin typeface="Arial" charset="0"/>
              <a:cs typeface="+mn-cs"/>
            </a:endParaRPr>
          </a:p>
          <a:p>
            <a:pPr marL="457200" indent="-457200" eaLnBrk="1" hangingPunct="1">
              <a:defRPr/>
            </a:pPr>
            <a:endParaRPr lang="en-IE" sz="2400" dirty="0">
              <a:latin typeface="Arial" charset="0"/>
              <a:cs typeface="+mn-cs"/>
            </a:endParaRPr>
          </a:p>
          <a:p>
            <a:pPr eaLnBrk="1" hangingPunct="1">
              <a:defRPr/>
            </a:pPr>
            <a:r>
              <a:rPr lang="en-IE" sz="2400" dirty="0">
                <a:latin typeface="Arial" charset="0"/>
                <a:cs typeface="+mn-cs"/>
              </a:rPr>
              <a:t> </a:t>
            </a:r>
          </a:p>
          <a:p>
            <a:pPr eaLnBrk="1" hangingPunct="1">
              <a:defRPr/>
            </a:pPr>
            <a:endParaRPr lang="en-IE" sz="2400" dirty="0">
              <a:latin typeface="Arial" charset="0"/>
              <a:cs typeface="+mn-cs"/>
            </a:endParaRPr>
          </a:p>
          <a:p>
            <a:pPr eaLnBrk="1" hangingPunct="1">
              <a:defRPr/>
            </a:pPr>
            <a:r>
              <a:rPr lang="en-IE" sz="2400" dirty="0">
                <a:latin typeface="Arial" charset="0"/>
                <a:cs typeface="+mn-cs"/>
              </a:rPr>
              <a:t> </a:t>
            </a:r>
          </a:p>
        </p:txBody>
      </p:sp>
      <p:grpSp>
        <p:nvGrpSpPr>
          <p:cNvPr id="2" name="Group 5">
            <a:extLst>
              <a:ext uri="{FF2B5EF4-FFF2-40B4-BE49-F238E27FC236}">
                <a16:creationId xmlns:a16="http://schemas.microsoft.com/office/drawing/2014/main" id="{1DDD5F2C-0E0E-DB4C-B250-5BFCF6B7360D}"/>
              </a:ext>
            </a:extLst>
          </p:cNvPr>
          <p:cNvGrpSpPr>
            <a:grpSpLocks/>
          </p:cNvGrpSpPr>
          <p:nvPr/>
        </p:nvGrpSpPr>
        <p:grpSpPr bwMode="auto">
          <a:xfrm>
            <a:off x="2411760" y="4869160"/>
            <a:ext cx="2846189" cy="674465"/>
            <a:chOff x="2428860" y="5214950"/>
            <a:chExt cx="3918997" cy="1394582"/>
          </a:xfrm>
        </p:grpSpPr>
        <p:pic>
          <p:nvPicPr>
            <p:cNvPr id="35845" name="Picture 6" descr="amd_athlon_64_x2">
              <a:extLst>
                <a:ext uri="{FF2B5EF4-FFF2-40B4-BE49-F238E27FC236}">
                  <a16:creationId xmlns:a16="http://schemas.microsoft.com/office/drawing/2014/main" id="{8584B728-C7CA-4C44-B3BF-78C63679F9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0628" y="5214950"/>
              <a:ext cx="1347229" cy="1357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35846" name="Picture 5" descr="processor">
              <a:extLst>
                <a:ext uri="{FF2B5EF4-FFF2-40B4-BE49-F238E27FC236}">
                  <a16:creationId xmlns:a16="http://schemas.microsoft.com/office/drawing/2014/main" id="{6F64ED8F-417A-0C42-BD4F-2C4D5BDA4F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8860" y="5214950"/>
              <a:ext cx="1540956" cy="13945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extLst>
      <p:ext uri="{BB962C8B-B14F-4D97-AF65-F5344CB8AC3E}">
        <p14:creationId xmlns:p14="http://schemas.microsoft.com/office/powerpoint/2010/main" val="1102293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E357180F-3623-4C4E-9F58-A950CC5A0536}"/>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7" name="TextBox 6">
            <a:extLst>
              <a:ext uri="{FF2B5EF4-FFF2-40B4-BE49-F238E27FC236}">
                <a16:creationId xmlns:a16="http://schemas.microsoft.com/office/drawing/2014/main" id="{91205DD1-36F9-A248-AF51-65B2A024D007}"/>
              </a:ext>
            </a:extLst>
          </p:cNvPr>
          <p:cNvSpPr txBox="1">
            <a:spLocks noChangeArrowheads="1"/>
          </p:cNvSpPr>
          <p:nvPr/>
        </p:nvSpPr>
        <p:spPr bwMode="auto">
          <a:xfrm>
            <a:off x="765175" y="1382713"/>
            <a:ext cx="7429500"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indent="363538">
              <a:tabLst>
                <a:tab pos="363538" algn="l"/>
              </a:tabLst>
              <a:defRPr>
                <a:solidFill>
                  <a:schemeClr val="tx1"/>
                </a:solidFill>
                <a:latin typeface="Arial" panose="020B0604020202020204" pitchFamily="34" charset="0"/>
                <a:cs typeface="Arial" panose="020B0604020202020204" pitchFamily="34" charset="0"/>
              </a:defRPr>
            </a:lvl1pPr>
            <a:lvl2pPr marL="742950" indent="-285750">
              <a:tabLst>
                <a:tab pos="363538" algn="l"/>
              </a:tabLst>
              <a:defRPr>
                <a:solidFill>
                  <a:schemeClr val="tx1"/>
                </a:solidFill>
                <a:latin typeface="Arial" panose="020B0604020202020204" pitchFamily="34" charset="0"/>
                <a:cs typeface="Arial" panose="020B0604020202020204" pitchFamily="34" charset="0"/>
              </a:defRPr>
            </a:lvl2pPr>
            <a:lvl3pPr marL="1143000" indent="-228600">
              <a:tabLst>
                <a:tab pos="363538" algn="l"/>
              </a:tabLst>
              <a:defRPr>
                <a:solidFill>
                  <a:schemeClr val="tx1"/>
                </a:solidFill>
                <a:latin typeface="Arial" panose="020B0604020202020204" pitchFamily="34" charset="0"/>
                <a:cs typeface="Arial" panose="020B0604020202020204" pitchFamily="34" charset="0"/>
              </a:defRPr>
            </a:lvl3pPr>
            <a:lvl4pPr marL="1600200" indent="-228600">
              <a:tabLst>
                <a:tab pos="363538" algn="l"/>
              </a:tabLst>
              <a:defRPr>
                <a:solidFill>
                  <a:schemeClr val="tx1"/>
                </a:solidFill>
                <a:latin typeface="Arial" panose="020B0604020202020204" pitchFamily="34" charset="0"/>
                <a:cs typeface="Arial" panose="020B0604020202020204" pitchFamily="34" charset="0"/>
              </a:defRPr>
            </a:lvl4pPr>
            <a:lvl5pPr marL="2057400" indent="-228600">
              <a:tabLst>
                <a:tab pos="363538"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363538"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363538"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363538"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363538" algn="l"/>
              </a:tabLst>
              <a:defRPr>
                <a:solidFill>
                  <a:schemeClr val="tx1"/>
                </a:solidFill>
                <a:latin typeface="Arial" panose="020B0604020202020204" pitchFamily="34" charset="0"/>
                <a:cs typeface="Arial" panose="020B0604020202020204" pitchFamily="34" charset="0"/>
              </a:defRPr>
            </a:lvl9pPr>
          </a:lstStyle>
          <a:p>
            <a:pPr eaLnBrk="1" hangingPunct="1">
              <a:lnSpc>
                <a:spcPct val="150000"/>
              </a:lnSpc>
              <a:buFont typeface="Arial" panose="020B0604020202020204" pitchFamily="34" charset="0"/>
              <a:buChar char="•"/>
            </a:pPr>
            <a:r>
              <a:rPr lang="en-IE" altLang="en-US" sz="2400" b="1"/>
              <a:t>Primary storage  -  </a:t>
            </a:r>
            <a:r>
              <a:rPr lang="en-IE" altLang="en-US" sz="2400"/>
              <a:t>main computer memory. Data, 	programs currently in use are held in RAM</a:t>
            </a:r>
          </a:p>
          <a:p>
            <a:pPr eaLnBrk="1" hangingPunct="1">
              <a:lnSpc>
                <a:spcPct val="150000"/>
              </a:lnSpc>
              <a:buFont typeface="Arial" panose="020B0604020202020204" pitchFamily="34" charset="0"/>
              <a:buChar char="•"/>
            </a:pPr>
            <a:r>
              <a:rPr lang="en-IE" altLang="en-US" sz="2400" b="1"/>
              <a:t>Volatile</a:t>
            </a:r>
            <a:r>
              <a:rPr lang="en-IE" altLang="en-US" sz="2400"/>
              <a:t>  -   contents of memory are lost if the 	computer is turned off </a:t>
            </a:r>
          </a:p>
          <a:p>
            <a:pPr eaLnBrk="1" hangingPunct="1">
              <a:lnSpc>
                <a:spcPct val="150000"/>
              </a:lnSpc>
              <a:buFont typeface="Arial" panose="020B0604020202020204" pitchFamily="34" charset="0"/>
              <a:buChar char="•"/>
            </a:pPr>
            <a:r>
              <a:rPr lang="en-IE" altLang="en-US" sz="2400" b="1"/>
              <a:t>Module</a:t>
            </a:r>
            <a:r>
              <a:rPr lang="en-IE" altLang="en-US" sz="2400"/>
              <a:t>  -  memory IC’s on a circuit board</a:t>
            </a:r>
          </a:p>
        </p:txBody>
      </p:sp>
      <p:sp>
        <p:nvSpPr>
          <p:cNvPr id="4" name="TextBox 3">
            <a:extLst>
              <a:ext uri="{FF2B5EF4-FFF2-40B4-BE49-F238E27FC236}">
                <a16:creationId xmlns:a16="http://schemas.microsoft.com/office/drawing/2014/main" id="{D7044E72-E7F2-2645-A106-FC00252D3CB7}"/>
              </a:ext>
            </a:extLst>
          </p:cNvPr>
          <p:cNvSpPr txBox="1">
            <a:spLocks noChangeArrowheads="1"/>
          </p:cNvSpPr>
          <p:nvPr/>
        </p:nvSpPr>
        <p:spPr bwMode="auto">
          <a:xfrm>
            <a:off x="520700" y="838200"/>
            <a:ext cx="59293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Random Access Memory (RAM)</a:t>
            </a:r>
            <a:endParaRPr lang="en-IE" altLang="en-US" sz="2400"/>
          </a:p>
        </p:txBody>
      </p:sp>
      <p:grpSp>
        <p:nvGrpSpPr>
          <p:cNvPr id="2" name="Group 1">
            <a:extLst>
              <a:ext uri="{FF2B5EF4-FFF2-40B4-BE49-F238E27FC236}">
                <a16:creationId xmlns:a16="http://schemas.microsoft.com/office/drawing/2014/main" id="{8B30A50F-36F6-6644-A9E6-C42373324DF7}"/>
              </a:ext>
            </a:extLst>
          </p:cNvPr>
          <p:cNvGrpSpPr>
            <a:grpSpLocks/>
          </p:cNvGrpSpPr>
          <p:nvPr/>
        </p:nvGrpSpPr>
        <p:grpSpPr bwMode="auto">
          <a:xfrm>
            <a:off x="1868488" y="4324351"/>
            <a:ext cx="5222875" cy="1336898"/>
            <a:chOff x="107689650" y="108826011"/>
            <a:chExt cx="4486275" cy="1738789"/>
          </a:xfrm>
        </p:grpSpPr>
        <p:pic>
          <p:nvPicPr>
            <p:cNvPr id="37894" name="Picture 2" descr="sams_60nm_1gb_1">
              <a:extLst>
                <a:ext uri="{FF2B5EF4-FFF2-40B4-BE49-F238E27FC236}">
                  <a16:creationId xmlns:a16="http://schemas.microsoft.com/office/drawing/2014/main" id="{5525A47A-7062-BC47-AB9A-BEA116726D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618" b="3377"/>
            <a:stretch>
              <a:fillRect/>
            </a:stretch>
          </p:blipFill>
          <p:spPr bwMode="auto">
            <a:xfrm>
              <a:off x="108802709" y="108826011"/>
              <a:ext cx="2705116" cy="17387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37895" name="Line 3">
              <a:extLst>
                <a:ext uri="{FF2B5EF4-FFF2-40B4-BE49-F238E27FC236}">
                  <a16:creationId xmlns:a16="http://schemas.microsoft.com/office/drawing/2014/main" id="{827279E6-C647-EC4C-A2D4-C2FE992325C7}"/>
                </a:ext>
              </a:extLst>
            </p:cNvPr>
            <p:cNvSpPr>
              <a:spLocks noChangeShapeType="1"/>
            </p:cNvSpPr>
            <p:nvPr/>
          </p:nvSpPr>
          <p:spPr bwMode="auto">
            <a:xfrm flipH="1">
              <a:off x="110801950" y="109779903"/>
              <a:ext cx="833189" cy="306734"/>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37896" name="Line 4">
              <a:extLst>
                <a:ext uri="{FF2B5EF4-FFF2-40B4-BE49-F238E27FC236}">
                  <a16:creationId xmlns:a16="http://schemas.microsoft.com/office/drawing/2014/main" id="{39872974-FFEE-B54C-8F09-D2BF69E3580D}"/>
                </a:ext>
              </a:extLst>
            </p:cNvPr>
            <p:cNvSpPr>
              <a:spLocks noChangeShapeType="1"/>
            </p:cNvSpPr>
            <p:nvPr/>
          </p:nvSpPr>
          <p:spPr bwMode="auto">
            <a:xfrm rot="12856712" flipH="1">
              <a:off x="108483881" y="109905028"/>
              <a:ext cx="833189" cy="306734"/>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37897" name="Text Box 5">
              <a:extLst>
                <a:ext uri="{FF2B5EF4-FFF2-40B4-BE49-F238E27FC236}">
                  <a16:creationId xmlns:a16="http://schemas.microsoft.com/office/drawing/2014/main" id="{B5BCC1DE-B68E-0D48-9930-5855F32BDFFD}"/>
                </a:ext>
              </a:extLst>
            </p:cNvPr>
            <p:cNvSpPr txBox="1">
              <a:spLocks noChangeArrowheads="1"/>
            </p:cNvSpPr>
            <p:nvPr/>
          </p:nvSpPr>
          <p:spPr bwMode="auto">
            <a:xfrm>
              <a:off x="111623475" y="109651800"/>
              <a:ext cx="552450" cy="247650"/>
            </a:xfrm>
            <a:prstGeom prst="rect">
              <a:avLst/>
            </a:prstGeom>
            <a:noFill/>
            <a:ln w="12700" algn="in">
              <a:solidFill>
                <a:srgbClr val="CC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IC’s</a:t>
              </a:r>
              <a:endParaRPr lang="en-US" altLang="en-US"/>
            </a:p>
          </p:txBody>
        </p:sp>
        <p:sp>
          <p:nvSpPr>
            <p:cNvPr id="37898" name="Text Box 6">
              <a:extLst>
                <a:ext uri="{FF2B5EF4-FFF2-40B4-BE49-F238E27FC236}">
                  <a16:creationId xmlns:a16="http://schemas.microsoft.com/office/drawing/2014/main" id="{2770DA34-CB48-B549-894A-43C5C8FFE640}"/>
                </a:ext>
              </a:extLst>
            </p:cNvPr>
            <p:cNvSpPr txBox="1">
              <a:spLocks noChangeArrowheads="1"/>
            </p:cNvSpPr>
            <p:nvPr/>
          </p:nvSpPr>
          <p:spPr bwMode="auto">
            <a:xfrm>
              <a:off x="107689650" y="109747050"/>
              <a:ext cx="781050" cy="466725"/>
            </a:xfrm>
            <a:prstGeom prst="rect">
              <a:avLst/>
            </a:prstGeom>
            <a:noFill/>
            <a:ln w="12700" algn="in">
              <a:solidFill>
                <a:srgbClr val="CC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Memory</a:t>
              </a:r>
            </a:p>
            <a:p>
              <a:pPr algn="ctr" eaLnBrk="1" hangingPunct="1"/>
              <a:r>
                <a:rPr lang="en-IE" altLang="en-US" sz="1200" b="1">
                  <a:solidFill>
                    <a:srgbClr val="000000"/>
                  </a:solidFill>
                  <a:latin typeface="Times New Roman" panose="02020603050405020304" pitchFamily="18" charset="0"/>
                </a:rPr>
                <a:t>Module</a:t>
              </a:r>
              <a:endParaRPr lang="en-US" altLang="en-US"/>
            </a:p>
          </p:txBody>
        </p:sp>
        <p:sp>
          <p:nvSpPr>
            <p:cNvPr id="37899" name="Line 7">
              <a:extLst>
                <a:ext uri="{FF2B5EF4-FFF2-40B4-BE49-F238E27FC236}">
                  <a16:creationId xmlns:a16="http://schemas.microsoft.com/office/drawing/2014/main" id="{30CE06FE-E95E-F445-99EA-4FC4DF2CE5D6}"/>
                </a:ext>
              </a:extLst>
            </p:cNvPr>
            <p:cNvSpPr>
              <a:spLocks noChangeShapeType="1"/>
            </p:cNvSpPr>
            <p:nvPr/>
          </p:nvSpPr>
          <p:spPr bwMode="auto">
            <a:xfrm flipH="1">
              <a:off x="110144725" y="109789428"/>
              <a:ext cx="1490414" cy="611534"/>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4014045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901A3A24-2CB2-45C8-9B74-3E1869B04459}"/>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29" name="TextBox 28">
            <a:extLst>
              <a:ext uri="{FF2B5EF4-FFF2-40B4-BE49-F238E27FC236}">
                <a16:creationId xmlns:a16="http://schemas.microsoft.com/office/drawing/2014/main" id="{62E413AC-58C2-D549-A9DC-C256A4CD9E53}"/>
              </a:ext>
            </a:extLst>
          </p:cNvPr>
          <p:cNvSpPr txBox="1">
            <a:spLocks noChangeArrowheads="1"/>
          </p:cNvSpPr>
          <p:nvPr/>
        </p:nvSpPr>
        <p:spPr bwMode="auto">
          <a:xfrm>
            <a:off x="785813" y="1143000"/>
            <a:ext cx="7429500" cy="304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Memory is sold in modules:</a:t>
            </a:r>
          </a:p>
          <a:p>
            <a:pPr eaLnBrk="1" hangingPunct="1"/>
            <a:endParaRPr lang="en-IE" altLang="en-US" sz="2400" b="1"/>
          </a:p>
          <a:p>
            <a:pPr lvl="1" eaLnBrk="1" hangingPunct="1">
              <a:buFont typeface="Arial" panose="020B0604020202020204" pitchFamily="34" charset="0"/>
              <a:buChar char="•"/>
            </a:pPr>
            <a:r>
              <a:rPr lang="en-IE" altLang="en-US" sz="2400" b="1"/>
              <a:t>DIMM’s </a:t>
            </a:r>
            <a:r>
              <a:rPr lang="en-IE" altLang="en-US" sz="2400"/>
              <a:t>(dual inline memory module) for desktop computers</a:t>
            </a:r>
          </a:p>
          <a:p>
            <a:pPr lvl="1" eaLnBrk="1" hangingPunct="1"/>
            <a:endParaRPr lang="en-IE" altLang="en-US" sz="2400"/>
          </a:p>
          <a:p>
            <a:pPr lvl="1" eaLnBrk="1" hangingPunct="1">
              <a:buFont typeface="Arial" panose="020B0604020202020204" pitchFamily="34" charset="0"/>
              <a:buChar char="•"/>
            </a:pPr>
            <a:r>
              <a:rPr lang="en-IE" altLang="en-US" sz="2400" b="1"/>
              <a:t>SODIMM’s </a:t>
            </a:r>
            <a:r>
              <a:rPr lang="en-IE" altLang="en-US" sz="2400"/>
              <a:t>(small outline dual inline memory module) for notebook computers.  </a:t>
            </a:r>
          </a:p>
          <a:p>
            <a:pPr eaLnBrk="1" hangingPunct="1"/>
            <a:r>
              <a:rPr lang="en-IE" altLang="en-US" sz="2400"/>
              <a:t> </a:t>
            </a:r>
          </a:p>
        </p:txBody>
      </p:sp>
      <p:grpSp>
        <p:nvGrpSpPr>
          <p:cNvPr id="2" name="Group 1">
            <a:extLst>
              <a:ext uri="{FF2B5EF4-FFF2-40B4-BE49-F238E27FC236}">
                <a16:creationId xmlns:a16="http://schemas.microsoft.com/office/drawing/2014/main" id="{F1C1937A-9EC5-AD45-B94E-CFCD75E5A6AF}"/>
              </a:ext>
            </a:extLst>
          </p:cNvPr>
          <p:cNvGrpSpPr>
            <a:grpSpLocks/>
          </p:cNvGrpSpPr>
          <p:nvPr/>
        </p:nvGrpSpPr>
        <p:grpSpPr bwMode="auto">
          <a:xfrm>
            <a:off x="1259633" y="4189413"/>
            <a:ext cx="3144770" cy="1225289"/>
            <a:chOff x="107510775" y="106270327"/>
            <a:chExt cx="3097118" cy="2278007"/>
          </a:xfrm>
        </p:grpSpPr>
        <p:pic>
          <p:nvPicPr>
            <p:cNvPr id="39944" name="Picture 2" descr="owc2700ddr512">
              <a:extLst>
                <a:ext uri="{FF2B5EF4-FFF2-40B4-BE49-F238E27FC236}">
                  <a16:creationId xmlns:a16="http://schemas.microsoft.com/office/drawing/2014/main" id="{5AC0B52C-6F27-A441-81A3-DBB194CC2D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878" b="1878"/>
            <a:stretch>
              <a:fillRect/>
            </a:stretch>
          </p:blipFill>
          <p:spPr bwMode="auto">
            <a:xfrm>
              <a:off x="107510775" y="106270327"/>
              <a:ext cx="3097118" cy="2278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39945" name="Text Box 3">
              <a:extLst>
                <a:ext uri="{FF2B5EF4-FFF2-40B4-BE49-F238E27FC236}">
                  <a16:creationId xmlns:a16="http://schemas.microsoft.com/office/drawing/2014/main" id="{1B7C2A9A-94C9-144F-93EE-C0BD737B8FF8}"/>
                </a:ext>
              </a:extLst>
            </p:cNvPr>
            <p:cNvSpPr txBox="1">
              <a:spLocks noChangeArrowheads="1"/>
            </p:cNvSpPr>
            <p:nvPr/>
          </p:nvSpPr>
          <p:spPr bwMode="auto">
            <a:xfrm>
              <a:off x="107510775" y="106704768"/>
              <a:ext cx="647700" cy="434682"/>
            </a:xfrm>
            <a:prstGeom prst="rect">
              <a:avLst/>
            </a:prstGeom>
            <a:noFill/>
            <a:ln w="1905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DIMM</a:t>
              </a:r>
            </a:p>
            <a:p>
              <a:pPr eaLnBrk="1" hangingPunct="1"/>
              <a:r>
                <a:rPr lang="en-IE" altLang="en-US" sz="1200" b="1">
                  <a:solidFill>
                    <a:srgbClr val="000000"/>
                  </a:solidFill>
                  <a:latin typeface="Times New Roman" panose="02020603050405020304" pitchFamily="18" charset="0"/>
                </a:rPr>
                <a:t>Module</a:t>
              </a:r>
              <a:endParaRPr lang="en-US" altLang="en-US"/>
            </a:p>
          </p:txBody>
        </p:sp>
      </p:grpSp>
      <p:grpSp>
        <p:nvGrpSpPr>
          <p:cNvPr id="3" name="Group 4">
            <a:extLst>
              <a:ext uri="{FF2B5EF4-FFF2-40B4-BE49-F238E27FC236}">
                <a16:creationId xmlns:a16="http://schemas.microsoft.com/office/drawing/2014/main" id="{F220B575-48A0-DF49-A0DA-4CECB5D4F557}"/>
              </a:ext>
            </a:extLst>
          </p:cNvPr>
          <p:cNvGrpSpPr>
            <a:grpSpLocks/>
          </p:cNvGrpSpPr>
          <p:nvPr/>
        </p:nvGrpSpPr>
        <p:grpSpPr bwMode="auto">
          <a:xfrm>
            <a:off x="5406429" y="4212815"/>
            <a:ext cx="2808883" cy="1254274"/>
            <a:chOff x="110597775" y="106268500"/>
            <a:chExt cx="2286000" cy="2266950"/>
          </a:xfrm>
        </p:grpSpPr>
        <p:pic>
          <p:nvPicPr>
            <p:cNvPr id="39942" name="Picture 5" descr="rambo-sodimm">
              <a:extLst>
                <a:ext uri="{FF2B5EF4-FFF2-40B4-BE49-F238E27FC236}">
                  <a16:creationId xmlns:a16="http://schemas.microsoft.com/office/drawing/2014/main" id="{C3A76A21-71A6-AE45-AB87-74160D81B9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597775" y="106268500"/>
              <a:ext cx="2286000" cy="226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39943" name="Text Box 6">
              <a:extLst>
                <a:ext uri="{FF2B5EF4-FFF2-40B4-BE49-F238E27FC236}">
                  <a16:creationId xmlns:a16="http://schemas.microsoft.com/office/drawing/2014/main" id="{6B9E3E6B-A94D-404D-99E9-5E8E35447625}"/>
                </a:ext>
              </a:extLst>
            </p:cNvPr>
            <p:cNvSpPr txBox="1">
              <a:spLocks noChangeArrowheads="1"/>
            </p:cNvSpPr>
            <p:nvPr/>
          </p:nvSpPr>
          <p:spPr bwMode="auto">
            <a:xfrm>
              <a:off x="110661450" y="108007598"/>
              <a:ext cx="781050" cy="434682"/>
            </a:xfrm>
            <a:prstGeom prst="rect">
              <a:avLst/>
            </a:prstGeom>
            <a:noFill/>
            <a:ln w="1905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SODIMM</a:t>
              </a:r>
            </a:p>
            <a:p>
              <a:pPr eaLnBrk="1" hangingPunct="1"/>
              <a:r>
                <a:rPr lang="en-IE" altLang="en-US" sz="1200" b="1">
                  <a:solidFill>
                    <a:srgbClr val="000000"/>
                  </a:solidFill>
                  <a:latin typeface="Times New Roman" panose="02020603050405020304" pitchFamily="18" charset="0"/>
                </a:rPr>
                <a:t>Module</a:t>
              </a:r>
              <a:endParaRPr lang="en-US" altLang="en-US"/>
            </a:p>
          </p:txBody>
        </p:sp>
      </p:grpSp>
    </p:spTree>
    <p:extLst>
      <p:ext uri="{BB962C8B-B14F-4D97-AF65-F5344CB8AC3E}">
        <p14:creationId xmlns:p14="http://schemas.microsoft.com/office/powerpoint/2010/main" val="3666318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1DE6EDA-7CF0-4D99-98FF-6CE7A9702424}"/>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35" name="TextBox 34">
            <a:extLst>
              <a:ext uri="{FF2B5EF4-FFF2-40B4-BE49-F238E27FC236}">
                <a16:creationId xmlns:a16="http://schemas.microsoft.com/office/drawing/2014/main" id="{EA79545C-4433-6744-BB40-8DB65F855F01}"/>
              </a:ext>
            </a:extLst>
          </p:cNvPr>
          <p:cNvSpPr txBox="1">
            <a:spLocks noChangeArrowheads="1"/>
          </p:cNvSpPr>
          <p:nvPr/>
        </p:nvSpPr>
        <p:spPr bwMode="auto">
          <a:xfrm>
            <a:off x="696913" y="879724"/>
            <a:ext cx="7732712"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dirty="0"/>
              <a:t>DIMM’s and SODIMM’s are available in modules of 256MB, 512MB, 1GB, 2GB</a:t>
            </a:r>
          </a:p>
          <a:p>
            <a:pPr eaLnBrk="1" hangingPunct="1"/>
            <a:endParaRPr lang="en-IE" altLang="en-US" sz="1600" dirty="0"/>
          </a:p>
          <a:p>
            <a:pPr eaLnBrk="1" hangingPunct="1"/>
            <a:r>
              <a:rPr lang="en-IE" altLang="en-US" sz="2400" dirty="0"/>
              <a:t>The current technology is called </a:t>
            </a:r>
            <a:r>
              <a:rPr lang="en-IE" altLang="en-US" sz="2400" b="1" dirty="0"/>
              <a:t>DDR</a:t>
            </a:r>
            <a:r>
              <a:rPr lang="en-IE" altLang="en-US" sz="2400" dirty="0"/>
              <a:t> (double data ram) and there are three types: DDR1, DDR2, DDR3</a:t>
            </a:r>
          </a:p>
          <a:p>
            <a:pPr eaLnBrk="1" hangingPunct="1"/>
            <a:endParaRPr lang="en-IE" altLang="en-US" sz="1600" dirty="0"/>
          </a:p>
          <a:p>
            <a:pPr eaLnBrk="1" hangingPunct="1"/>
            <a:r>
              <a:rPr lang="en-IE" altLang="en-US" sz="2400" dirty="0"/>
              <a:t>Any particular computer system is only compatible with one type.   </a:t>
            </a:r>
          </a:p>
        </p:txBody>
      </p:sp>
      <p:grpSp>
        <p:nvGrpSpPr>
          <p:cNvPr id="2" name="Group 21">
            <a:extLst>
              <a:ext uri="{FF2B5EF4-FFF2-40B4-BE49-F238E27FC236}">
                <a16:creationId xmlns:a16="http://schemas.microsoft.com/office/drawing/2014/main" id="{F4416C1F-9065-B64D-98B3-54F9C7654A3F}"/>
              </a:ext>
            </a:extLst>
          </p:cNvPr>
          <p:cNvGrpSpPr>
            <a:grpSpLocks/>
          </p:cNvGrpSpPr>
          <p:nvPr/>
        </p:nvGrpSpPr>
        <p:grpSpPr bwMode="auto">
          <a:xfrm>
            <a:off x="696913" y="3860801"/>
            <a:ext cx="7643812" cy="1872456"/>
            <a:chOff x="571472" y="4286256"/>
            <a:chExt cx="7643866" cy="2410022"/>
          </a:xfrm>
        </p:grpSpPr>
        <p:pic>
          <p:nvPicPr>
            <p:cNvPr id="41989" name="Picture 3">
              <a:extLst>
                <a:ext uri="{FF2B5EF4-FFF2-40B4-BE49-F238E27FC236}">
                  <a16:creationId xmlns:a16="http://schemas.microsoft.com/office/drawing/2014/main" id="{94DEEF49-E29E-C74A-9EFA-7D8473BA25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6050" y="5429264"/>
              <a:ext cx="2857520" cy="12670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0" name="Line 7">
              <a:extLst>
                <a:ext uri="{FF2B5EF4-FFF2-40B4-BE49-F238E27FC236}">
                  <a16:creationId xmlns:a16="http://schemas.microsoft.com/office/drawing/2014/main" id="{88EAE50C-153A-3A4A-918D-BA46955CDA1B}"/>
                </a:ext>
              </a:extLst>
            </p:cNvPr>
            <p:cNvSpPr>
              <a:spLocks noChangeShapeType="1"/>
            </p:cNvSpPr>
            <p:nvPr/>
          </p:nvSpPr>
          <p:spPr bwMode="auto">
            <a:xfrm flipV="1">
              <a:off x="2071670" y="6000767"/>
              <a:ext cx="2143140" cy="45719"/>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1991" name="Line 7">
              <a:extLst>
                <a:ext uri="{FF2B5EF4-FFF2-40B4-BE49-F238E27FC236}">
                  <a16:creationId xmlns:a16="http://schemas.microsoft.com/office/drawing/2014/main" id="{B4684520-56F7-DD49-91A8-3E34C5182EC3}"/>
                </a:ext>
              </a:extLst>
            </p:cNvPr>
            <p:cNvSpPr>
              <a:spLocks noChangeShapeType="1"/>
            </p:cNvSpPr>
            <p:nvPr/>
          </p:nvSpPr>
          <p:spPr bwMode="auto">
            <a:xfrm>
              <a:off x="3500430" y="4643446"/>
              <a:ext cx="817856" cy="1143008"/>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1992" name="Line 7">
              <a:extLst>
                <a:ext uri="{FF2B5EF4-FFF2-40B4-BE49-F238E27FC236}">
                  <a16:creationId xmlns:a16="http://schemas.microsoft.com/office/drawing/2014/main" id="{300C81BF-CBA3-1543-A891-23CBAA17F890}"/>
                </a:ext>
              </a:extLst>
            </p:cNvPr>
            <p:cNvSpPr>
              <a:spLocks noChangeShapeType="1"/>
            </p:cNvSpPr>
            <p:nvPr/>
          </p:nvSpPr>
          <p:spPr bwMode="auto">
            <a:xfrm flipH="1">
              <a:off x="4746914" y="4786322"/>
              <a:ext cx="1182408" cy="1000132"/>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1993" name="TextBox 16">
              <a:extLst>
                <a:ext uri="{FF2B5EF4-FFF2-40B4-BE49-F238E27FC236}">
                  <a16:creationId xmlns:a16="http://schemas.microsoft.com/office/drawing/2014/main" id="{E04BFEE6-33DD-1940-9E08-6301E2AE19E5}"/>
                </a:ext>
              </a:extLst>
            </p:cNvPr>
            <p:cNvSpPr txBox="1">
              <a:spLocks noChangeArrowheads="1"/>
            </p:cNvSpPr>
            <p:nvPr/>
          </p:nvSpPr>
          <p:spPr bwMode="auto">
            <a:xfrm>
              <a:off x="5929322" y="4500570"/>
              <a:ext cx="192882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b="1"/>
                <a:t>Module name</a:t>
              </a:r>
            </a:p>
          </p:txBody>
        </p:sp>
        <p:sp>
          <p:nvSpPr>
            <p:cNvPr id="41994" name="TextBox 17">
              <a:extLst>
                <a:ext uri="{FF2B5EF4-FFF2-40B4-BE49-F238E27FC236}">
                  <a16:creationId xmlns:a16="http://schemas.microsoft.com/office/drawing/2014/main" id="{D7C44168-5AE8-2040-8B1D-AA9A41FCC2B7}"/>
                </a:ext>
              </a:extLst>
            </p:cNvPr>
            <p:cNvSpPr txBox="1">
              <a:spLocks noChangeArrowheads="1"/>
            </p:cNvSpPr>
            <p:nvPr/>
          </p:nvSpPr>
          <p:spPr bwMode="auto">
            <a:xfrm>
              <a:off x="2500298" y="4286256"/>
              <a:ext cx="242889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b="1"/>
                <a:t>Module capacity</a:t>
              </a:r>
            </a:p>
          </p:txBody>
        </p:sp>
        <p:sp>
          <p:nvSpPr>
            <p:cNvPr id="41995" name="TextBox 18">
              <a:extLst>
                <a:ext uri="{FF2B5EF4-FFF2-40B4-BE49-F238E27FC236}">
                  <a16:creationId xmlns:a16="http://schemas.microsoft.com/office/drawing/2014/main" id="{055DB66B-3410-9C44-A7A7-846C2168D8EA}"/>
                </a:ext>
              </a:extLst>
            </p:cNvPr>
            <p:cNvSpPr txBox="1">
              <a:spLocks noChangeArrowheads="1"/>
            </p:cNvSpPr>
            <p:nvPr/>
          </p:nvSpPr>
          <p:spPr bwMode="auto">
            <a:xfrm>
              <a:off x="571472" y="5857892"/>
              <a:ext cx="157163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b="1"/>
                <a:t>Module type</a:t>
              </a:r>
            </a:p>
          </p:txBody>
        </p:sp>
        <p:sp>
          <p:nvSpPr>
            <p:cNvPr id="41996" name="TextBox 19">
              <a:extLst>
                <a:ext uri="{FF2B5EF4-FFF2-40B4-BE49-F238E27FC236}">
                  <a16:creationId xmlns:a16="http://schemas.microsoft.com/office/drawing/2014/main" id="{828E8402-E96C-E246-A387-A542A9D7503A}"/>
                </a:ext>
              </a:extLst>
            </p:cNvPr>
            <p:cNvSpPr txBox="1">
              <a:spLocks noChangeArrowheads="1"/>
            </p:cNvSpPr>
            <p:nvPr/>
          </p:nvSpPr>
          <p:spPr bwMode="auto">
            <a:xfrm>
              <a:off x="5786446" y="5857892"/>
              <a:ext cx="242889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b="1"/>
                <a:t>Module speed</a:t>
              </a:r>
            </a:p>
          </p:txBody>
        </p:sp>
        <p:sp>
          <p:nvSpPr>
            <p:cNvPr id="41997" name="Line 7">
              <a:extLst>
                <a:ext uri="{FF2B5EF4-FFF2-40B4-BE49-F238E27FC236}">
                  <a16:creationId xmlns:a16="http://schemas.microsoft.com/office/drawing/2014/main" id="{535B9FCA-AD8B-3B45-AA1F-5088691E39FC}"/>
                </a:ext>
              </a:extLst>
            </p:cNvPr>
            <p:cNvSpPr>
              <a:spLocks noChangeShapeType="1"/>
            </p:cNvSpPr>
            <p:nvPr/>
          </p:nvSpPr>
          <p:spPr bwMode="auto">
            <a:xfrm flipH="1" flipV="1">
              <a:off x="4714876" y="6000765"/>
              <a:ext cx="1071570" cy="45719"/>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577896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079D94CF-515A-4E7E-8E1D-2EEF3AAF0F54}"/>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8" name="TextBox 7">
            <a:extLst>
              <a:ext uri="{FF2B5EF4-FFF2-40B4-BE49-F238E27FC236}">
                <a16:creationId xmlns:a16="http://schemas.microsoft.com/office/drawing/2014/main" id="{657EFC3E-72A7-2944-9022-23CEBF0B6FBA}"/>
              </a:ext>
            </a:extLst>
          </p:cNvPr>
          <p:cNvSpPr txBox="1">
            <a:spLocks noChangeArrowheads="1"/>
          </p:cNvSpPr>
          <p:nvPr/>
        </p:nvSpPr>
        <p:spPr bwMode="auto">
          <a:xfrm>
            <a:off x="714375" y="1406525"/>
            <a:ext cx="7643813" cy="184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Mainboard </a:t>
            </a:r>
            <a:r>
              <a:rPr lang="en-IE" altLang="en-US" sz="2400"/>
              <a:t>or </a:t>
            </a:r>
            <a:r>
              <a:rPr lang="en-IE" altLang="en-US" sz="2400" b="1"/>
              <a:t>system board</a:t>
            </a:r>
            <a:r>
              <a:rPr lang="en-IE" altLang="en-US" sz="2400"/>
              <a:t>  -  the main circuit board for the computer system.   All device in the computer system will either be part of the motherboard or connected to it.</a:t>
            </a:r>
          </a:p>
          <a:p>
            <a:pPr eaLnBrk="1" hangingPunct="1"/>
            <a:r>
              <a:rPr lang="en-IE" altLang="en-US"/>
              <a:t> </a:t>
            </a:r>
          </a:p>
        </p:txBody>
      </p:sp>
      <p:sp>
        <p:nvSpPr>
          <p:cNvPr id="5" name="TextBox 4">
            <a:extLst>
              <a:ext uri="{FF2B5EF4-FFF2-40B4-BE49-F238E27FC236}">
                <a16:creationId xmlns:a16="http://schemas.microsoft.com/office/drawing/2014/main" id="{DE753D5C-48FA-0940-9AA4-A538CE78FF81}"/>
              </a:ext>
            </a:extLst>
          </p:cNvPr>
          <p:cNvSpPr txBox="1">
            <a:spLocks noChangeArrowheads="1"/>
          </p:cNvSpPr>
          <p:nvPr/>
        </p:nvSpPr>
        <p:spPr bwMode="auto">
          <a:xfrm>
            <a:off x="500063" y="692150"/>
            <a:ext cx="335756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Motherboard</a:t>
            </a:r>
          </a:p>
        </p:txBody>
      </p:sp>
      <p:grpSp>
        <p:nvGrpSpPr>
          <p:cNvPr id="2" name="Group 21">
            <a:extLst>
              <a:ext uri="{FF2B5EF4-FFF2-40B4-BE49-F238E27FC236}">
                <a16:creationId xmlns:a16="http://schemas.microsoft.com/office/drawing/2014/main" id="{73DA5296-0B9B-8B49-8297-6362AB05D82C}"/>
              </a:ext>
            </a:extLst>
          </p:cNvPr>
          <p:cNvGrpSpPr>
            <a:grpSpLocks/>
          </p:cNvGrpSpPr>
          <p:nvPr/>
        </p:nvGrpSpPr>
        <p:grpSpPr bwMode="auto">
          <a:xfrm>
            <a:off x="1571625" y="2852936"/>
            <a:ext cx="6960815" cy="2833340"/>
            <a:chOff x="928662" y="3214686"/>
            <a:chExt cx="7572428" cy="3468177"/>
          </a:xfrm>
        </p:grpSpPr>
        <p:pic>
          <p:nvPicPr>
            <p:cNvPr id="44038" name="Picture 1" descr="a8v-vm">
              <a:extLst>
                <a:ext uri="{FF2B5EF4-FFF2-40B4-BE49-F238E27FC236}">
                  <a16:creationId xmlns:a16="http://schemas.microsoft.com/office/drawing/2014/main" id="{E7E6FCAF-9B65-CC4A-81B0-603CBAB34F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3108" y="3286124"/>
              <a:ext cx="4984747" cy="3396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44039" name="Line 7">
              <a:extLst>
                <a:ext uri="{FF2B5EF4-FFF2-40B4-BE49-F238E27FC236}">
                  <a16:creationId xmlns:a16="http://schemas.microsoft.com/office/drawing/2014/main" id="{D85E2C5F-7211-0842-BCA9-69011F17840A}"/>
                </a:ext>
              </a:extLst>
            </p:cNvPr>
            <p:cNvSpPr>
              <a:spLocks noChangeShapeType="1"/>
            </p:cNvSpPr>
            <p:nvPr/>
          </p:nvSpPr>
          <p:spPr bwMode="auto">
            <a:xfrm>
              <a:off x="1857356" y="4286256"/>
              <a:ext cx="2032302" cy="357190"/>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0" name="TextBox 8">
              <a:extLst>
                <a:ext uri="{FF2B5EF4-FFF2-40B4-BE49-F238E27FC236}">
                  <a16:creationId xmlns:a16="http://schemas.microsoft.com/office/drawing/2014/main" id="{A4738B03-407A-A346-8D76-BEB9C0CF6E33}"/>
                </a:ext>
              </a:extLst>
            </p:cNvPr>
            <p:cNvSpPr txBox="1">
              <a:spLocks noChangeArrowheads="1"/>
            </p:cNvSpPr>
            <p:nvPr/>
          </p:nvSpPr>
          <p:spPr bwMode="auto">
            <a:xfrm>
              <a:off x="928662" y="3786190"/>
              <a:ext cx="164307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b="1"/>
                <a:t>Processor Socket</a:t>
              </a:r>
            </a:p>
          </p:txBody>
        </p:sp>
        <p:sp>
          <p:nvSpPr>
            <p:cNvPr id="44041" name="Line 7">
              <a:extLst>
                <a:ext uri="{FF2B5EF4-FFF2-40B4-BE49-F238E27FC236}">
                  <a16:creationId xmlns:a16="http://schemas.microsoft.com/office/drawing/2014/main" id="{97AD0419-D351-4F4F-B705-BF0872FEC766}"/>
                </a:ext>
              </a:extLst>
            </p:cNvPr>
            <p:cNvSpPr>
              <a:spLocks noChangeShapeType="1"/>
            </p:cNvSpPr>
            <p:nvPr/>
          </p:nvSpPr>
          <p:spPr bwMode="auto">
            <a:xfrm flipV="1">
              <a:off x="1928794" y="5572140"/>
              <a:ext cx="960732" cy="214314"/>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2" name="Line 7">
              <a:extLst>
                <a:ext uri="{FF2B5EF4-FFF2-40B4-BE49-F238E27FC236}">
                  <a16:creationId xmlns:a16="http://schemas.microsoft.com/office/drawing/2014/main" id="{40805295-BBD4-4C49-AAF3-9B98F030E6BD}"/>
                </a:ext>
              </a:extLst>
            </p:cNvPr>
            <p:cNvSpPr>
              <a:spLocks noChangeShapeType="1"/>
            </p:cNvSpPr>
            <p:nvPr/>
          </p:nvSpPr>
          <p:spPr bwMode="auto">
            <a:xfrm flipH="1">
              <a:off x="4643438" y="3714752"/>
              <a:ext cx="1857388" cy="214314"/>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3" name="TextBox 11">
              <a:extLst>
                <a:ext uri="{FF2B5EF4-FFF2-40B4-BE49-F238E27FC236}">
                  <a16:creationId xmlns:a16="http://schemas.microsoft.com/office/drawing/2014/main" id="{B618AA3C-A9A5-6345-A090-C6D5DF113E66}"/>
                </a:ext>
              </a:extLst>
            </p:cNvPr>
            <p:cNvSpPr txBox="1">
              <a:spLocks noChangeArrowheads="1"/>
            </p:cNvSpPr>
            <p:nvPr/>
          </p:nvSpPr>
          <p:spPr bwMode="auto">
            <a:xfrm>
              <a:off x="6572264" y="3214686"/>
              <a:ext cx="164307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b="1"/>
                <a:t>Memory  Sockets</a:t>
              </a:r>
            </a:p>
          </p:txBody>
        </p:sp>
        <p:sp>
          <p:nvSpPr>
            <p:cNvPr id="44044" name="TextBox 12">
              <a:extLst>
                <a:ext uri="{FF2B5EF4-FFF2-40B4-BE49-F238E27FC236}">
                  <a16:creationId xmlns:a16="http://schemas.microsoft.com/office/drawing/2014/main" id="{5B4C5081-0947-6348-90F6-49686738D350}"/>
                </a:ext>
              </a:extLst>
            </p:cNvPr>
            <p:cNvSpPr txBox="1">
              <a:spLocks noChangeArrowheads="1"/>
            </p:cNvSpPr>
            <p:nvPr/>
          </p:nvSpPr>
          <p:spPr bwMode="auto">
            <a:xfrm>
              <a:off x="1142976" y="5643578"/>
              <a:ext cx="107157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b="1"/>
                <a:t>Ports</a:t>
              </a:r>
            </a:p>
          </p:txBody>
        </p:sp>
        <p:sp>
          <p:nvSpPr>
            <p:cNvPr id="44045" name="Line 7">
              <a:extLst>
                <a:ext uri="{FF2B5EF4-FFF2-40B4-BE49-F238E27FC236}">
                  <a16:creationId xmlns:a16="http://schemas.microsoft.com/office/drawing/2014/main" id="{5655F8BB-D1D9-8548-B48D-05CA86FFBA30}"/>
                </a:ext>
              </a:extLst>
            </p:cNvPr>
            <p:cNvSpPr>
              <a:spLocks noChangeShapeType="1"/>
            </p:cNvSpPr>
            <p:nvPr/>
          </p:nvSpPr>
          <p:spPr bwMode="auto">
            <a:xfrm flipH="1">
              <a:off x="5857884" y="5429264"/>
              <a:ext cx="1071570" cy="142876"/>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6" name="TextBox 14">
              <a:extLst>
                <a:ext uri="{FF2B5EF4-FFF2-40B4-BE49-F238E27FC236}">
                  <a16:creationId xmlns:a16="http://schemas.microsoft.com/office/drawing/2014/main" id="{32BA02AF-299D-E14C-97E2-E807267BCADF}"/>
                </a:ext>
              </a:extLst>
            </p:cNvPr>
            <p:cNvSpPr txBox="1">
              <a:spLocks noChangeArrowheads="1"/>
            </p:cNvSpPr>
            <p:nvPr/>
          </p:nvSpPr>
          <p:spPr bwMode="auto">
            <a:xfrm>
              <a:off x="6929454" y="5214950"/>
              <a:ext cx="12144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b="1"/>
                <a:t>PCI Slots</a:t>
              </a:r>
            </a:p>
          </p:txBody>
        </p:sp>
        <p:sp>
          <p:nvSpPr>
            <p:cNvPr id="44047" name="Line 7">
              <a:extLst>
                <a:ext uri="{FF2B5EF4-FFF2-40B4-BE49-F238E27FC236}">
                  <a16:creationId xmlns:a16="http://schemas.microsoft.com/office/drawing/2014/main" id="{1FE91234-C070-0041-94F8-12E083C75866}"/>
                </a:ext>
              </a:extLst>
            </p:cNvPr>
            <p:cNvSpPr>
              <a:spLocks noChangeShapeType="1"/>
            </p:cNvSpPr>
            <p:nvPr/>
          </p:nvSpPr>
          <p:spPr bwMode="auto">
            <a:xfrm flipV="1">
              <a:off x="3786182" y="5786454"/>
              <a:ext cx="1214446" cy="500066"/>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48" name="TextBox 16">
              <a:extLst>
                <a:ext uri="{FF2B5EF4-FFF2-40B4-BE49-F238E27FC236}">
                  <a16:creationId xmlns:a16="http://schemas.microsoft.com/office/drawing/2014/main" id="{D2E4EA69-301E-A04A-838E-A1C7CD844A12}"/>
                </a:ext>
              </a:extLst>
            </p:cNvPr>
            <p:cNvSpPr txBox="1">
              <a:spLocks noChangeArrowheads="1"/>
            </p:cNvSpPr>
            <p:nvPr/>
          </p:nvSpPr>
          <p:spPr bwMode="auto">
            <a:xfrm>
              <a:off x="2071670" y="6072206"/>
              <a:ext cx="2000264"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b="1"/>
                <a:t>Graphics Slot</a:t>
              </a:r>
            </a:p>
          </p:txBody>
        </p:sp>
        <p:sp>
          <p:nvSpPr>
            <p:cNvPr id="44049" name="TextBox 18">
              <a:extLst>
                <a:ext uri="{FF2B5EF4-FFF2-40B4-BE49-F238E27FC236}">
                  <a16:creationId xmlns:a16="http://schemas.microsoft.com/office/drawing/2014/main" id="{B999008B-78FA-1B46-BD8D-7EBBD778B3B4}"/>
                </a:ext>
              </a:extLst>
            </p:cNvPr>
            <p:cNvSpPr txBox="1">
              <a:spLocks noChangeArrowheads="1"/>
            </p:cNvSpPr>
            <p:nvPr/>
          </p:nvSpPr>
          <p:spPr bwMode="auto">
            <a:xfrm>
              <a:off x="7286644" y="4500570"/>
              <a:ext cx="121444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b="1"/>
                <a:t>Chipset</a:t>
              </a:r>
            </a:p>
          </p:txBody>
        </p:sp>
        <p:sp>
          <p:nvSpPr>
            <p:cNvPr id="44050" name="Line 7">
              <a:extLst>
                <a:ext uri="{FF2B5EF4-FFF2-40B4-BE49-F238E27FC236}">
                  <a16:creationId xmlns:a16="http://schemas.microsoft.com/office/drawing/2014/main" id="{DC150109-AC47-F24B-BEDC-9D876324E602}"/>
                </a:ext>
              </a:extLst>
            </p:cNvPr>
            <p:cNvSpPr>
              <a:spLocks noChangeShapeType="1"/>
            </p:cNvSpPr>
            <p:nvPr/>
          </p:nvSpPr>
          <p:spPr bwMode="auto">
            <a:xfrm flipH="1">
              <a:off x="4929190" y="4643446"/>
              <a:ext cx="2286016" cy="428628"/>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44051" name="Line 7">
              <a:extLst>
                <a:ext uri="{FF2B5EF4-FFF2-40B4-BE49-F238E27FC236}">
                  <a16:creationId xmlns:a16="http://schemas.microsoft.com/office/drawing/2014/main" id="{B71A9E87-0716-0940-9EDC-020E4C490078}"/>
                </a:ext>
              </a:extLst>
            </p:cNvPr>
            <p:cNvSpPr>
              <a:spLocks noChangeShapeType="1"/>
            </p:cNvSpPr>
            <p:nvPr/>
          </p:nvSpPr>
          <p:spPr bwMode="auto">
            <a:xfrm flipH="1">
              <a:off x="6000760" y="4643446"/>
              <a:ext cx="1214446" cy="71438"/>
            </a:xfrm>
            <a:prstGeom prst="line">
              <a:avLst/>
            </a:prstGeom>
            <a:noFill/>
            <a:ln w="28575">
              <a:solidFill>
                <a:srgbClr val="CC3300"/>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3065936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2486911B-CB21-450C-9697-AA1C247F8AE3}"/>
              </a:ext>
            </a:extLst>
          </p:cNvPr>
          <p:cNvSpPr>
            <a:spLocks noGrp="1" noChangeArrowheads="1"/>
          </p:cNvSpPr>
          <p:nvPr>
            <p:ph type="title"/>
          </p:nvPr>
        </p:nvSpPr>
        <p:spPr>
          <a:xfrm>
            <a:off x="714375" y="285750"/>
            <a:ext cx="6992938" cy="504825"/>
          </a:xfrm>
        </p:spPr>
        <p:txBody>
          <a:bodyPr>
            <a:normAutofit fontScale="90000"/>
          </a:bodyPr>
          <a:lstStyle/>
          <a:p>
            <a:pPr>
              <a:defRPr/>
            </a:pPr>
            <a:r>
              <a:rPr lang="en-GB" altLang="en-US" sz="3200" b="1" dirty="0"/>
              <a:t>System Devices</a:t>
            </a:r>
            <a:endParaRPr lang="en-US" altLang="en-US" sz="3200" b="1" dirty="0"/>
          </a:p>
        </p:txBody>
      </p:sp>
      <p:sp>
        <p:nvSpPr>
          <p:cNvPr id="20" name="TextBox 19">
            <a:extLst>
              <a:ext uri="{FF2B5EF4-FFF2-40B4-BE49-F238E27FC236}">
                <a16:creationId xmlns:a16="http://schemas.microsoft.com/office/drawing/2014/main" id="{576488B6-6729-454E-9FD8-88D3B52AA5E9}"/>
              </a:ext>
            </a:extLst>
          </p:cNvPr>
          <p:cNvSpPr txBox="1">
            <a:spLocks noChangeArrowheads="1"/>
          </p:cNvSpPr>
          <p:nvPr/>
        </p:nvSpPr>
        <p:spPr bwMode="auto">
          <a:xfrm>
            <a:off x="579446" y="1268760"/>
            <a:ext cx="7500938"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t>Processor socket  </a:t>
            </a:r>
            <a:r>
              <a:rPr lang="en-IE" altLang="en-US" sz="2400" dirty="0"/>
              <a:t>-  different processors require different sockets and a motherboard must be chosen to suit the processor intended for use:</a:t>
            </a:r>
          </a:p>
          <a:p>
            <a:pPr eaLnBrk="1" hangingPunct="1"/>
            <a:endParaRPr lang="en-IE" altLang="en-US" sz="2400" dirty="0"/>
          </a:p>
          <a:p>
            <a:pPr lvl="1" eaLnBrk="1" hangingPunct="1">
              <a:buFont typeface="Arial" panose="020B0604020202020204" pitchFamily="34" charset="0"/>
              <a:buChar char="•"/>
            </a:pPr>
            <a:r>
              <a:rPr lang="en-IE" altLang="en-US" sz="2400" b="1" dirty="0"/>
              <a:t>Socket 478</a:t>
            </a:r>
            <a:r>
              <a:rPr lang="en-IE" altLang="en-US" sz="2400" dirty="0"/>
              <a:t>  -  Intel Pentium IV</a:t>
            </a:r>
          </a:p>
          <a:p>
            <a:pPr lvl="1" eaLnBrk="1" hangingPunct="1">
              <a:buFont typeface="Arial" panose="020B0604020202020204" pitchFamily="34" charset="0"/>
              <a:buChar char="•"/>
            </a:pPr>
            <a:r>
              <a:rPr lang="en-IE" altLang="en-US" sz="2400" b="1" dirty="0"/>
              <a:t>Socket 775</a:t>
            </a:r>
            <a:r>
              <a:rPr lang="en-IE" altLang="en-US" sz="2400" dirty="0"/>
              <a:t>  -  Intel Dual Core and Core Duo</a:t>
            </a:r>
          </a:p>
          <a:p>
            <a:pPr lvl="1" eaLnBrk="1" hangingPunct="1">
              <a:buFont typeface="Arial" panose="020B0604020202020204" pitchFamily="34" charset="0"/>
              <a:buChar char="•"/>
            </a:pPr>
            <a:r>
              <a:rPr lang="en-IE" altLang="en-US" sz="2400" b="1" dirty="0"/>
              <a:t>Socket 754</a:t>
            </a:r>
            <a:r>
              <a:rPr lang="en-IE" altLang="en-US" sz="2400" dirty="0"/>
              <a:t>  -  AMD Athlon</a:t>
            </a:r>
          </a:p>
          <a:p>
            <a:pPr lvl="1" eaLnBrk="1" hangingPunct="1">
              <a:buFont typeface="Arial" panose="020B0604020202020204" pitchFamily="34" charset="0"/>
              <a:buChar char="•"/>
            </a:pPr>
            <a:r>
              <a:rPr lang="en-IE" altLang="en-US" sz="2400" b="1" dirty="0"/>
              <a:t>Socket 939</a:t>
            </a:r>
            <a:r>
              <a:rPr lang="en-IE" altLang="en-US" sz="2400" dirty="0"/>
              <a:t>  -  AMD Athlon 64</a:t>
            </a:r>
          </a:p>
          <a:p>
            <a:pPr lvl="1" eaLnBrk="1" hangingPunct="1">
              <a:buFont typeface="Arial" panose="020B0604020202020204" pitchFamily="34" charset="0"/>
              <a:buChar char="•"/>
            </a:pPr>
            <a:r>
              <a:rPr lang="en-IE" altLang="en-US" sz="2400" b="1" dirty="0"/>
              <a:t>Socket AM2</a:t>
            </a:r>
            <a:r>
              <a:rPr lang="en-IE" altLang="en-US" sz="2400" dirty="0"/>
              <a:t>  -  AMD Athlon X2</a:t>
            </a:r>
          </a:p>
        </p:txBody>
      </p:sp>
      <p:pic>
        <p:nvPicPr>
          <p:cNvPr id="46082" name="Picture 2" descr="a8v-vm">
            <a:extLst>
              <a:ext uri="{FF2B5EF4-FFF2-40B4-BE49-F238E27FC236}">
                <a16:creationId xmlns:a16="http://schemas.microsoft.com/office/drawing/2014/main" id="{AFF0FD87-91E4-5E49-B359-639E2F306B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612" t="22243" r="46710" b="43700"/>
          <a:stretch>
            <a:fillRect/>
          </a:stretch>
        </p:blipFill>
        <p:spPr bwMode="auto">
          <a:xfrm>
            <a:off x="6012160" y="3645024"/>
            <a:ext cx="2571750" cy="177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18205912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B2D7138A-3A59-4185-8408-2ADD95DC3D3E}"/>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20" name="TextBox 19">
            <a:extLst>
              <a:ext uri="{FF2B5EF4-FFF2-40B4-BE49-F238E27FC236}">
                <a16:creationId xmlns:a16="http://schemas.microsoft.com/office/drawing/2014/main" id="{2E5C4A92-EA35-B641-88BB-24F52FF5E4A8}"/>
              </a:ext>
            </a:extLst>
          </p:cNvPr>
          <p:cNvSpPr txBox="1">
            <a:spLocks noChangeArrowheads="1"/>
          </p:cNvSpPr>
          <p:nvPr/>
        </p:nvSpPr>
        <p:spPr bwMode="auto">
          <a:xfrm>
            <a:off x="714375" y="908050"/>
            <a:ext cx="7143750" cy="329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Chipset</a:t>
            </a:r>
            <a:r>
              <a:rPr lang="en-IE" altLang="en-US" sz="2400"/>
              <a:t>  -  controls data flow around the computer.  It consists of two chips:</a:t>
            </a:r>
          </a:p>
          <a:p>
            <a:pPr eaLnBrk="1" hangingPunct="1"/>
            <a:endParaRPr lang="en-IE" altLang="en-US" sz="1600"/>
          </a:p>
          <a:p>
            <a:pPr lvl="1" eaLnBrk="1" hangingPunct="1">
              <a:buFont typeface="Arial" panose="020B0604020202020204" pitchFamily="34" charset="0"/>
              <a:buChar char="•"/>
            </a:pPr>
            <a:r>
              <a:rPr lang="en-IE" altLang="en-US" sz="2400" b="1"/>
              <a:t>Northbridge</a:t>
            </a:r>
            <a:r>
              <a:rPr lang="en-IE" altLang="en-US" sz="2400"/>
              <a:t>  -  data flow between memory and processor  -  data flow between the processor and the graphic's card</a:t>
            </a:r>
          </a:p>
          <a:p>
            <a:pPr lvl="1" eaLnBrk="1" hangingPunct="1">
              <a:buFont typeface="Arial" panose="020B0604020202020204" pitchFamily="34" charset="0"/>
              <a:buChar char="•"/>
            </a:pPr>
            <a:r>
              <a:rPr lang="en-IE" altLang="en-US" sz="2400" b="1"/>
              <a:t>Southbridge</a:t>
            </a:r>
            <a:r>
              <a:rPr lang="en-IE" altLang="en-US" sz="2400"/>
              <a:t>  -  controls data flow to the devices - USB, IDE, SATA, LAN and Audio  - controls PCI slots and onboard graphics</a:t>
            </a:r>
          </a:p>
        </p:txBody>
      </p:sp>
      <p:pic>
        <p:nvPicPr>
          <p:cNvPr id="44034" name="Picture 2" descr="a8v-vm">
            <a:extLst>
              <a:ext uri="{FF2B5EF4-FFF2-40B4-BE49-F238E27FC236}">
                <a16:creationId xmlns:a16="http://schemas.microsoft.com/office/drawing/2014/main" id="{5B2EB101-14D1-F648-B7A0-CB71329360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5105" t="34804" r="16759" b="38727"/>
          <a:stretch>
            <a:fillRect/>
          </a:stretch>
        </p:blipFill>
        <p:spPr bwMode="auto">
          <a:xfrm>
            <a:off x="2699792" y="4200525"/>
            <a:ext cx="3357562" cy="1589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7485274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B8F1252-9457-44C0-AE34-9D804D6CA4A2}"/>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17" name="TextBox 16">
            <a:extLst>
              <a:ext uri="{FF2B5EF4-FFF2-40B4-BE49-F238E27FC236}">
                <a16:creationId xmlns:a16="http://schemas.microsoft.com/office/drawing/2014/main" id="{E4B80893-1FC1-BC4A-8A8B-77706E352A88}"/>
              </a:ext>
            </a:extLst>
          </p:cNvPr>
          <p:cNvSpPr txBox="1">
            <a:spLocks noChangeArrowheads="1"/>
          </p:cNvSpPr>
          <p:nvPr/>
        </p:nvSpPr>
        <p:spPr bwMode="auto">
          <a:xfrm>
            <a:off x="642938" y="692150"/>
            <a:ext cx="7572375"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Buses</a:t>
            </a:r>
            <a:r>
              <a:rPr lang="en-IE" altLang="en-US" b="1"/>
              <a:t>  </a:t>
            </a:r>
            <a:r>
              <a:rPr lang="en-IE" altLang="en-US" sz="2400" b="1"/>
              <a:t>-  </a:t>
            </a:r>
            <a:r>
              <a:rPr lang="en-IE" altLang="en-US" sz="2400"/>
              <a:t>a path through which data can be sent to the different parts of the computer system.  Main buses:</a:t>
            </a:r>
          </a:p>
        </p:txBody>
      </p:sp>
      <p:grpSp>
        <p:nvGrpSpPr>
          <p:cNvPr id="2" name="Group 2">
            <a:extLst>
              <a:ext uri="{FF2B5EF4-FFF2-40B4-BE49-F238E27FC236}">
                <a16:creationId xmlns:a16="http://schemas.microsoft.com/office/drawing/2014/main" id="{54DE3822-3E93-FF4C-AEE4-F07DEA1F873C}"/>
              </a:ext>
            </a:extLst>
          </p:cNvPr>
          <p:cNvGrpSpPr>
            <a:grpSpLocks/>
          </p:cNvGrpSpPr>
          <p:nvPr/>
        </p:nvGrpSpPr>
        <p:grpSpPr bwMode="auto">
          <a:xfrm>
            <a:off x="1331640" y="1772816"/>
            <a:ext cx="6264275" cy="3753519"/>
            <a:chOff x="107123775" y="108913800"/>
            <a:chExt cx="5566500" cy="3871050"/>
          </a:xfrm>
        </p:grpSpPr>
        <p:sp>
          <p:nvSpPr>
            <p:cNvPr id="50181" name="Text Box 3">
              <a:extLst>
                <a:ext uri="{FF2B5EF4-FFF2-40B4-BE49-F238E27FC236}">
                  <a16:creationId xmlns:a16="http://schemas.microsoft.com/office/drawing/2014/main" id="{FD7E586B-D87A-6F40-B1C2-986C83EDB264}"/>
                </a:ext>
              </a:extLst>
            </p:cNvPr>
            <p:cNvSpPr txBox="1">
              <a:spLocks noChangeArrowheads="1"/>
            </p:cNvSpPr>
            <p:nvPr/>
          </p:nvSpPr>
          <p:spPr bwMode="auto">
            <a:xfrm>
              <a:off x="109527975" y="108913800"/>
              <a:ext cx="1438275" cy="628650"/>
            </a:xfrm>
            <a:prstGeom prst="rect">
              <a:avLst/>
            </a:prstGeom>
            <a:noFill/>
            <a:ln w="1905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Processor</a:t>
              </a:r>
              <a:endParaRPr lang="en-US" altLang="en-US"/>
            </a:p>
          </p:txBody>
        </p:sp>
        <p:sp>
          <p:nvSpPr>
            <p:cNvPr id="50182" name="Text Box 4">
              <a:extLst>
                <a:ext uri="{FF2B5EF4-FFF2-40B4-BE49-F238E27FC236}">
                  <a16:creationId xmlns:a16="http://schemas.microsoft.com/office/drawing/2014/main" id="{5C45C2CA-2702-674D-84A1-DBD420B958B9}"/>
                </a:ext>
              </a:extLst>
            </p:cNvPr>
            <p:cNvSpPr txBox="1">
              <a:spLocks noChangeArrowheads="1"/>
            </p:cNvSpPr>
            <p:nvPr/>
          </p:nvSpPr>
          <p:spPr bwMode="auto">
            <a:xfrm>
              <a:off x="111947325" y="109794000"/>
              <a:ext cx="695325" cy="1171575"/>
            </a:xfrm>
            <a:prstGeom prst="rect">
              <a:avLst/>
            </a:prstGeom>
            <a:noFill/>
            <a:ln w="1905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RAM</a:t>
              </a:r>
              <a:endParaRPr lang="en-US" altLang="en-US"/>
            </a:p>
          </p:txBody>
        </p:sp>
        <p:sp>
          <p:nvSpPr>
            <p:cNvPr id="50183" name="Text Box 5">
              <a:extLst>
                <a:ext uri="{FF2B5EF4-FFF2-40B4-BE49-F238E27FC236}">
                  <a16:creationId xmlns:a16="http://schemas.microsoft.com/office/drawing/2014/main" id="{AD34D90C-34D2-2A48-A23F-0B00113D1735}"/>
                </a:ext>
              </a:extLst>
            </p:cNvPr>
            <p:cNvSpPr txBox="1">
              <a:spLocks noChangeArrowheads="1"/>
            </p:cNvSpPr>
            <p:nvPr/>
          </p:nvSpPr>
          <p:spPr bwMode="auto">
            <a:xfrm>
              <a:off x="109670850" y="110089275"/>
              <a:ext cx="1123950" cy="828675"/>
            </a:xfrm>
            <a:prstGeom prst="rect">
              <a:avLst/>
            </a:prstGeom>
            <a:noFill/>
            <a:ln w="1905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dirty="0">
                  <a:solidFill>
                    <a:srgbClr val="000000"/>
                  </a:solidFill>
                  <a:latin typeface="Times New Roman" panose="02020603050405020304" pitchFamily="18" charset="0"/>
                </a:rPr>
                <a:t>Northbridge</a:t>
              </a:r>
            </a:p>
            <a:p>
              <a:pPr algn="ctr" eaLnBrk="1" hangingPunct="1"/>
              <a:endParaRPr lang="en-IE" altLang="en-US" sz="1200" b="1" dirty="0">
                <a:solidFill>
                  <a:srgbClr val="000000"/>
                </a:solidFill>
                <a:latin typeface="Times New Roman" panose="02020603050405020304" pitchFamily="18" charset="0"/>
              </a:endParaRPr>
            </a:p>
            <a:p>
              <a:pPr algn="ctr" eaLnBrk="1" hangingPunct="1"/>
              <a:r>
                <a:rPr lang="en-IE" altLang="en-US" sz="1200" b="1" dirty="0">
                  <a:solidFill>
                    <a:srgbClr val="000000"/>
                  </a:solidFill>
                  <a:latin typeface="Times New Roman" panose="02020603050405020304" pitchFamily="18" charset="0"/>
                </a:rPr>
                <a:t>All Memory</a:t>
              </a:r>
              <a:endParaRPr lang="en-US" altLang="en-US" dirty="0"/>
            </a:p>
          </p:txBody>
        </p:sp>
        <p:sp>
          <p:nvSpPr>
            <p:cNvPr id="50184" name="Text Box 6">
              <a:extLst>
                <a:ext uri="{FF2B5EF4-FFF2-40B4-BE49-F238E27FC236}">
                  <a16:creationId xmlns:a16="http://schemas.microsoft.com/office/drawing/2014/main" id="{894F1E34-5597-354F-AF43-979B377B11A4}"/>
                </a:ext>
              </a:extLst>
            </p:cNvPr>
            <p:cNvSpPr txBox="1">
              <a:spLocks noChangeArrowheads="1"/>
            </p:cNvSpPr>
            <p:nvPr/>
          </p:nvSpPr>
          <p:spPr bwMode="auto">
            <a:xfrm>
              <a:off x="109699425" y="111441825"/>
              <a:ext cx="1104900" cy="1343025"/>
            </a:xfrm>
            <a:prstGeom prst="rect">
              <a:avLst/>
            </a:prstGeom>
            <a:noFill/>
            <a:ln w="1905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Southbridge</a:t>
              </a:r>
            </a:p>
            <a:p>
              <a:pPr algn="ctr" eaLnBrk="1" hangingPunct="1"/>
              <a:endParaRPr lang="en-IE" altLang="en-US" sz="1200" b="1">
                <a:solidFill>
                  <a:srgbClr val="000000"/>
                </a:solidFill>
                <a:latin typeface="Times New Roman" panose="02020603050405020304" pitchFamily="18" charset="0"/>
              </a:endParaRPr>
            </a:p>
            <a:p>
              <a:pPr algn="ctr" eaLnBrk="1" hangingPunct="1"/>
              <a:r>
                <a:rPr lang="en-IE" altLang="en-US" sz="1200" b="1">
                  <a:solidFill>
                    <a:srgbClr val="000000"/>
                  </a:solidFill>
                  <a:latin typeface="Times New Roman" panose="02020603050405020304" pitchFamily="18" charset="0"/>
                </a:rPr>
                <a:t>IDE</a:t>
              </a:r>
            </a:p>
            <a:p>
              <a:pPr algn="ctr" eaLnBrk="1" hangingPunct="1"/>
              <a:r>
                <a:rPr lang="en-IE" altLang="en-US" sz="1200" b="1">
                  <a:solidFill>
                    <a:srgbClr val="000000"/>
                  </a:solidFill>
                  <a:latin typeface="Times New Roman" panose="02020603050405020304" pitchFamily="18" charset="0"/>
                </a:rPr>
                <a:t>SATA</a:t>
              </a:r>
            </a:p>
            <a:p>
              <a:pPr algn="ctr" eaLnBrk="1" hangingPunct="1"/>
              <a:r>
                <a:rPr lang="en-IE" altLang="en-US" sz="1200" b="1">
                  <a:solidFill>
                    <a:srgbClr val="000000"/>
                  </a:solidFill>
                  <a:latin typeface="Times New Roman" panose="02020603050405020304" pitchFamily="18" charset="0"/>
                </a:rPr>
                <a:t>USB</a:t>
              </a:r>
            </a:p>
            <a:p>
              <a:pPr algn="ctr" eaLnBrk="1" hangingPunct="1"/>
              <a:r>
                <a:rPr lang="en-IE" altLang="en-US" sz="1200" b="1">
                  <a:solidFill>
                    <a:srgbClr val="000000"/>
                  </a:solidFill>
                  <a:latin typeface="Times New Roman" panose="02020603050405020304" pitchFamily="18" charset="0"/>
                </a:rPr>
                <a:t>LAN</a:t>
              </a:r>
            </a:p>
            <a:p>
              <a:pPr algn="ctr" eaLnBrk="1" hangingPunct="1"/>
              <a:r>
                <a:rPr lang="en-IE" altLang="en-US" sz="1200" b="1">
                  <a:solidFill>
                    <a:srgbClr val="000000"/>
                  </a:solidFill>
                  <a:latin typeface="Times New Roman" panose="02020603050405020304" pitchFamily="18" charset="0"/>
                </a:rPr>
                <a:t>Audio</a:t>
              </a:r>
              <a:endParaRPr lang="en-US" altLang="en-US"/>
            </a:p>
          </p:txBody>
        </p:sp>
        <p:sp>
          <p:nvSpPr>
            <p:cNvPr id="50185" name="Text Box 7">
              <a:extLst>
                <a:ext uri="{FF2B5EF4-FFF2-40B4-BE49-F238E27FC236}">
                  <a16:creationId xmlns:a16="http://schemas.microsoft.com/office/drawing/2014/main" id="{F2E4B971-8497-3147-91BD-FDBE04BEB1EE}"/>
                </a:ext>
              </a:extLst>
            </p:cNvPr>
            <p:cNvSpPr txBox="1">
              <a:spLocks noChangeArrowheads="1"/>
            </p:cNvSpPr>
            <p:nvPr/>
          </p:nvSpPr>
          <p:spPr bwMode="auto">
            <a:xfrm>
              <a:off x="107123775" y="110247750"/>
              <a:ext cx="1514475" cy="542925"/>
            </a:xfrm>
            <a:prstGeom prst="rect">
              <a:avLst/>
            </a:prstGeom>
            <a:noFill/>
            <a:ln w="1905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Graphics Slot</a:t>
              </a:r>
            </a:p>
            <a:p>
              <a:pPr algn="ctr" eaLnBrk="1" hangingPunct="1"/>
              <a:r>
                <a:rPr lang="en-IE" altLang="en-US" sz="1200" b="1">
                  <a:solidFill>
                    <a:srgbClr val="000000"/>
                  </a:solidFill>
                  <a:latin typeface="Times New Roman" panose="02020603050405020304" pitchFamily="18" charset="0"/>
                </a:rPr>
                <a:t>PC-Express or AGP</a:t>
              </a:r>
              <a:endParaRPr lang="en-US" altLang="en-US"/>
            </a:p>
          </p:txBody>
        </p:sp>
        <p:sp>
          <p:nvSpPr>
            <p:cNvPr id="50186" name="Text Box 8">
              <a:extLst>
                <a:ext uri="{FF2B5EF4-FFF2-40B4-BE49-F238E27FC236}">
                  <a16:creationId xmlns:a16="http://schemas.microsoft.com/office/drawing/2014/main" id="{4D329111-3D85-024F-8055-0EF358A6821A}"/>
                </a:ext>
              </a:extLst>
            </p:cNvPr>
            <p:cNvSpPr txBox="1">
              <a:spLocks noChangeArrowheads="1"/>
            </p:cNvSpPr>
            <p:nvPr/>
          </p:nvSpPr>
          <p:spPr bwMode="auto">
            <a:xfrm>
              <a:off x="107400000" y="111613275"/>
              <a:ext cx="1295400" cy="542925"/>
            </a:xfrm>
            <a:prstGeom prst="rect">
              <a:avLst/>
            </a:prstGeom>
            <a:noFill/>
            <a:ln w="1905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PCI Slots</a:t>
              </a:r>
              <a:endParaRPr lang="en-US" altLang="en-US"/>
            </a:p>
          </p:txBody>
        </p:sp>
        <p:sp>
          <p:nvSpPr>
            <p:cNvPr id="50187" name="Text Box 9">
              <a:extLst>
                <a:ext uri="{FF2B5EF4-FFF2-40B4-BE49-F238E27FC236}">
                  <a16:creationId xmlns:a16="http://schemas.microsoft.com/office/drawing/2014/main" id="{38388C1B-42D1-4E4E-A1D7-46B99F38D0C7}"/>
                </a:ext>
              </a:extLst>
            </p:cNvPr>
            <p:cNvSpPr txBox="1">
              <a:spLocks noChangeArrowheads="1"/>
            </p:cNvSpPr>
            <p:nvPr/>
          </p:nvSpPr>
          <p:spPr bwMode="auto">
            <a:xfrm>
              <a:off x="111794925" y="111556125"/>
              <a:ext cx="895350" cy="590550"/>
            </a:xfrm>
            <a:prstGeom prst="rect">
              <a:avLst/>
            </a:prstGeom>
            <a:noFill/>
            <a:ln w="1905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Onboard</a:t>
              </a:r>
            </a:p>
            <a:p>
              <a:pPr algn="ctr" eaLnBrk="1" hangingPunct="1"/>
              <a:r>
                <a:rPr lang="en-IE" altLang="en-US" sz="1200" b="1">
                  <a:solidFill>
                    <a:srgbClr val="000000"/>
                  </a:solidFill>
                  <a:latin typeface="Times New Roman" panose="02020603050405020304" pitchFamily="18" charset="0"/>
                </a:rPr>
                <a:t>Graphics</a:t>
              </a:r>
              <a:endParaRPr lang="en-US" altLang="en-US"/>
            </a:p>
          </p:txBody>
        </p:sp>
        <p:sp>
          <p:nvSpPr>
            <p:cNvPr id="50188" name="Line 10">
              <a:extLst>
                <a:ext uri="{FF2B5EF4-FFF2-40B4-BE49-F238E27FC236}">
                  <a16:creationId xmlns:a16="http://schemas.microsoft.com/office/drawing/2014/main" id="{58AEA4F5-9569-B048-B439-96C447E24650}"/>
                </a:ext>
              </a:extLst>
            </p:cNvPr>
            <p:cNvSpPr>
              <a:spLocks noChangeShapeType="1"/>
            </p:cNvSpPr>
            <p:nvPr/>
          </p:nvSpPr>
          <p:spPr bwMode="auto">
            <a:xfrm>
              <a:off x="110194725" y="109542900"/>
              <a:ext cx="0" cy="542925"/>
            </a:xfrm>
            <a:prstGeom prst="line">
              <a:avLst/>
            </a:prstGeom>
            <a:noFill/>
            <a:ln w="76200" algn="ctr">
              <a:solidFill>
                <a:srgbClr val="CC0000"/>
              </a:solidFill>
              <a:round/>
              <a:headEnd/>
              <a:tailEn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50189" name="Line 11">
              <a:extLst>
                <a:ext uri="{FF2B5EF4-FFF2-40B4-BE49-F238E27FC236}">
                  <a16:creationId xmlns:a16="http://schemas.microsoft.com/office/drawing/2014/main" id="{2EF4E2B3-F512-7241-93CF-75C4CF94F40B}"/>
                </a:ext>
              </a:extLst>
            </p:cNvPr>
            <p:cNvSpPr>
              <a:spLocks noChangeShapeType="1"/>
            </p:cNvSpPr>
            <p:nvPr/>
          </p:nvSpPr>
          <p:spPr bwMode="auto">
            <a:xfrm>
              <a:off x="110232825" y="110924025"/>
              <a:ext cx="0" cy="533400"/>
            </a:xfrm>
            <a:prstGeom prst="line">
              <a:avLst/>
            </a:prstGeom>
            <a:noFill/>
            <a:ln w="76200" algn="ctr">
              <a:solidFill>
                <a:srgbClr val="CC0000"/>
              </a:solidFill>
              <a:round/>
              <a:headEnd/>
              <a:tailEn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50190" name="Line 12">
              <a:extLst>
                <a:ext uri="{FF2B5EF4-FFF2-40B4-BE49-F238E27FC236}">
                  <a16:creationId xmlns:a16="http://schemas.microsoft.com/office/drawing/2014/main" id="{7B38573E-4DE9-7448-9611-80105FEB2647}"/>
                </a:ext>
              </a:extLst>
            </p:cNvPr>
            <p:cNvSpPr>
              <a:spLocks noChangeShapeType="1"/>
            </p:cNvSpPr>
            <p:nvPr/>
          </p:nvSpPr>
          <p:spPr bwMode="auto">
            <a:xfrm>
              <a:off x="108632625" y="110517900"/>
              <a:ext cx="1047750" cy="0"/>
            </a:xfrm>
            <a:prstGeom prst="line">
              <a:avLst/>
            </a:prstGeom>
            <a:noFill/>
            <a:ln w="76200">
              <a:solidFill>
                <a:srgbClr val="CC0000"/>
              </a:solidFill>
              <a:round/>
              <a:headEnd/>
              <a:tailEn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50191" name="Line 13">
              <a:extLst>
                <a:ext uri="{FF2B5EF4-FFF2-40B4-BE49-F238E27FC236}">
                  <a16:creationId xmlns:a16="http://schemas.microsoft.com/office/drawing/2014/main" id="{9B1243F4-DE92-A74D-9C49-08FF7D1C4E36}"/>
                </a:ext>
              </a:extLst>
            </p:cNvPr>
            <p:cNvSpPr>
              <a:spLocks noChangeShapeType="1"/>
            </p:cNvSpPr>
            <p:nvPr/>
          </p:nvSpPr>
          <p:spPr bwMode="auto">
            <a:xfrm>
              <a:off x="110785275" y="110517900"/>
              <a:ext cx="1171575" cy="0"/>
            </a:xfrm>
            <a:prstGeom prst="line">
              <a:avLst/>
            </a:prstGeom>
            <a:noFill/>
            <a:ln w="76200">
              <a:solidFill>
                <a:srgbClr val="CC0000"/>
              </a:solidFill>
              <a:round/>
              <a:headEnd/>
              <a:tailEn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50192" name="Line 14">
              <a:extLst>
                <a:ext uri="{FF2B5EF4-FFF2-40B4-BE49-F238E27FC236}">
                  <a16:creationId xmlns:a16="http://schemas.microsoft.com/office/drawing/2014/main" id="{897084E2-8AE9-4C44-A046-540309E4D87D}"/>
                </a:ext>
              </a:extLst>
            </p:cNvPr>
            <p:cNvSpPr>
              <a:spLocks noChangeShapeType="1"/>
            </p:cNvSpPr>
            <p:nvPr/>
          </p:nvSpPr>
          <p:spPr bwMode="auto">
            <a:xfrm>
              <a:off x="108689775" y="111860925"/>
              <a:ext cx="1009650" cy="0"/>
            </a:xfrm>
            <a:prstGeom prst="line">
              <a:avLst/>
            </a:prstGeom>
            <a:noFill/>
            <a:ln w="76200">
              <a:solidFill>
                <a:srgbClr val="CC0000"/>
              </a:solidFill>
              <a:round/>
              <a:headEnd/>
              <a:tailEn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50193" name="Line 15">
              <a:extLst>
                <a:ext uri="{FF2B5EF4-FFF2-40B4-BE49-F238E27FC236}">
                  <a16:creationId xmlns:a16="http://schemas.microsoft.com/office/drawing/2014/main" id="{9561F967-16F4-8340-B555-EC4D61C989D1}"/>
                </a:ext>
              </a:extLst>
            </p:cNvPr>
            <p:cNvSpPr>
              <a:spLocks noChangeShapeType="1"/>
            </p:cNvSpPr>
            <p:nvPr/>
          </p:nvSpPr>
          <p:spPr bwMode="auto">
            <a:xfrm>
              <a:off x="110794800" y="111860925"/>
              <a:ext cx="1009650" cy="0"/>
            </a:xfrm>
            <a:prstGeom prst="line">
              <a:avLst/>
            </a:prstGeom>
            <a:noFill/>
            <a:ln w="76200">
              <a:solidFill>
                <a:srgbClr val="CC0000"/>
              </a:solidFill>
              <a:round/>
              <a:headEnd/>
              <a:tailEn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50194" name="Line 16">
              <a:extLst>
                <a:ext uri="{FF2B5EF4-FFF2-40B4-BE49-F238E27FC236}">
                  <a16:creationId xmlns:a16="http://schemas.microsoft.com/office/drawing/2014/main" id="{918F9B0C-861F-8E42-A626-06D4FF180C91}"/>
                </a:ext>
              </a:extLst>
            </p:cNvPr>
            <p:cNvSpPr>
              <a:spLocks noChangeShapeType="1"/>
            </p:cNvSpPr>
            <p:nvPr/>
          </p:nvSpPr>
          <p:spPr bwMode="auto">
            <a:xfrm flipH="1">
              <a:off x="112223550" y="112137150"/>
              <a:ext cx="9525" cy="314325"/>
            </a:xfrm>
            <a:prstGeom prst="line">
              <a:avLst/>
            </a:prstGeom>
            <a:noFill/>
            <a:ln w="76200">
              <a:solidFill>
                <a:srgbClr val="CC0000"/>
              </a:solidFill>
              <a:round/>
              <a:headEnd/>
              <a:tailEn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50195" name="Text Box 17">
              <a:extLst>
                <a:ext uri="{FF2B5EF4-FFF2-40B4-BE49-F238E27FC236}">
                  <a16:creationId xmlns:a16="http://schemas.microsoft.com/office/drawing/2014/main" id="{6E43E59F-C8B9-664F-8CC5-37EFC2D43B78}"/>
                </a:ext>
              </a:extLst>
            </p:cNvPr>
            <p:cNvSpPr txBox="1">
              <a:spLocks noChangeArrowheads="1"/>
            </p:cNvSpPr>
            <p:nvPr/>
          </p:nvSpPr>
          <p:spPr bwMode="auto">
            <a:xfrm>
              <a:off x="110242350" y="109584450"/>
              <a:ext cx="771525"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Front Side Bus</a:t>
              </a:r>
              <a:endParaRPr lang="en-US" altLang="en-US"/>
            </a:p>
          </p:txBody>
        </p:sp>
        <p:sp>
          <p:nvSpPr>
            <p:cNvPr id="50196" name="Text Box 18">
              <a:extLst>
                <a:ext uri="{FF2B5EF4-FFF2-40B4-BE49-F238E27FC236}">
                  <a16:creationId xmlns:a16="http://schemas.microsoft.com/office/drawing/2014/main" id="{59751E4C-A5A0-4E40-AD01-FA4719324D32}"/>
                </a:ext>
              </a:extLst>
            </p:cNvPr>
            <p:cNvSpPr txBox="1">
              <a:spLocks noChangeArrowheads="1"/>
            </p:cNvSpPr>
            <p:nvPr/>
          </p:nvSpPr>
          <p:spPr bwMode="auto">
            <a:xfrm>
              <a:off x="110909100" y="110232150"/>
              <a:ext cx="990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Memory Bus</a:t>
              </a:r>
              <a:endParaRPr lang="en-US" altLang="en-US"/>
            </a:p>
          </p:txBody>
        </p:sp>
        <p:sp>
          <p:nvSpPr>
            <p:cNvPr id="50197" name="Text Box 19">
              <a:extLst>
                <a:ext uri="{FF2B5EF4-FFF2-40B4-BE49-F238E27FC236}">
                  <a16:creationId xmlns:a16="http://schemas.microsoft.com/office/drawing/2014/main" id="{29657CD8-4242-C945-B711-C4A515501FC6}"/>
                </a:ext>
              </a:extLst>
            </p:cNvPr>
            <p:cNvSpPr txBox="1">
              <a:spLocks noChangeArrowheads="1"/>
            </p:cNvSpPr>
            <p:nvPr/>
          </p:nvSpPr>
          <p:spPr bwMode="auto">
            <a:xfrm>
              <a:off x="108642150" y="110556000"/>
              <a:ext cx="990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Graphics Bus</a:t>
              </a:r>
              <a:endParaRPr lang="en-US" altLang="en-US"/>
            </a:p>
          </p:txBody>
        </p:sp>
        <p:sp>
          <p:nvSpPr>
            <p:cNvPr id="50198" name="Text Box 20">
              <a:extLst>
                <a:ext uri="{FF2B5EF4-FFF2-40B4-BE49-F238E27FC236}">
                  <a16:creationId xmlns:a16="http://schemas.microsoft.com/office/drawing/2014/main" id="{E6FCB3E4-B90A-5745-89BA-12700DAF372D}"/>
                </a:ext>
              </a:extLst>
            </p:cNvPr>
            <p:cNvSpPr txBox="1">
              <a:spLocks noChangeArrowheads="1"/>
            </p:cNvSpPr>
            <p:nvPr/>
          </p:nvSpPr>
          <p:spPr bwMode="auto">
            <a:xfrm>
              <a:off x="110289975" y="110927475"/>
              <a:ext cx="771525"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Internal Bus</a:t>
              </a:r>
              <a:endParaRPr lang="en-US" altLang="en-US"/>
            </a:p>
          </p:txBody>
        </p:sp>
        <p:sp>
          <p:nvSpPr>
            <p:cNvPr id="50199" name="Text Box 21">
              <a:extLst>
                <a:ext uri="{FF2B5EF4-FFF2-40B4-BE49-F238E27FC236}">
                  <a16:creationId xmlns:a16="http://schemas.microsoft.com/office/drawing/2014/main" id="{26E12552-ED45-BC43-97BA-204BC777E764}"/>
                </a:ext>
              </a:extLst>
            </p:cNvPr>
            <p:cNvSpPr txBox="1">
              <a:spLocks noChangeArrowheads="1"/>
            </p:cNvSpPr>
            <p:nvPr/>
          </p:nvSpPr>
          <p:spPr bwMode="auto">
            <a:xfrm>
              <a:off x="108718350" y="111889500"/>
              <a:ext cx="904875"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PCI Bus</a:t>
              </a:r>
              <a:endParaRPr lang="en-US" altLang="en-US"/>
            </a:p>
          </p:txBody>
        </p:sp>
        <p:sp>
          <p:nvSpPr>
            <p:cNvPr id="50200" name="Text Box 22">
              <a:extLst>
                <a:ext uri="{FF2B5EF4-FFF2-40B4-BE49-F238E27FC236}">
                  <a16:creationId xmlns:a16="http://schemas.microsoft.com/office/drawing/2014/main" id="{C488F890-46AA-8144-A053-13C7786578E0}"/>
                </a:ext>
              </a:extLst>
            </p:cNvPr>
            <p:cNvSpPr txBox="1">
              <a:spLocks noChangeArrowheads="1"/>
            </p:cNvSpPr>
            <p:nvPr/>
          </p:nvSpPr>
          <p:spPr bwMode="auto">
            <a:xfrm>
              <a:off x="110861475" y="111556125"/>
              <a:ext cx="904875"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r>
                <a:rPr lang="en-IE" altLang="en-US" sz="1200" b="1">
                  <a:solidFill>
                    <a:srgbClr val="000000"/>
                  </a:solidFill>
                  <a:latin typeface="Times New Roman" panose="02020603050405020304" pitchFamily="18" charset="0"/>
                </a:rPr>
                <a:t>PCI Bus</a:t>
              </a:r>
              <a:endParaRPr lang="en-US" altLang="en-US"/>
            </a:p>
          </p:txBody>
        </p:sp>
      </p:grpSp>
    </p:spTree>
    <p:extLst>
      <p:ext uri="{BB962C8B-B14F-4D97-AF65-F5344CB8AC3E}">
        <p14:creationId xmlns:p14="http://schemas.microsoft.com/office/powerpoint/2010/main" val="27570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D80D0C7D-9587-419C-9DEE-538F4FA605A8}"/>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14" name="TextBox 13">
            <a:extLst>
              <a:ext uri="{FF2B5EF4-FFF2-40B4-BE49-F238E27FC236}">
                <a16:creationId xmlns:a16="http://schemas.microsoft.com/office/drawing/2014/main" id="{06A53960-C96E-2147-9CF7-E15924DE1378}"/>
              </a:ext>
            </a:extLst>
          </p:cNvPr>
          <p:cNvSpPr txBox="1">
            <a:spLocks noChangeArrowheads="1"/>
          </p:cNvSpPr>
          <p:nvPr/>
        </p:nvSpPr>
        <p:spPr bwMode="auto">
          <a:xfrm>
            <a:off x="714375" y="1263650"/>
            <a:ext cx="7929563" cy="2523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714500" indent="-3429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dirty="0">
                <a:latin typeface="+mn-lt"/>
              </a:rPr>
              <a:t>A computer power supply has a number of functions:</a:t>
            </a:r>
          </a:p>
          <a:p>
            <a:pPr algn="just" eaLnBrk="1" hangingPunct="1"/>
            <a:endParaRPr lang="en-IE" altLang="en-US" sz="1600" dirty="0">
              <a:latin typeface="+mn-lt"/>
            </a:endParaRPr>
          </a:p>
          <a:p>
            <a:pPr lvl="1" algn="just" eaLnBrk="1" hangingPunct="1">
              <a:buFont typeface="Arial" panose="020B0604020202020204" pitchFamily="34" charset="0"/>
              <a:buChar char="•"/>
            </a:pPr>
            <a:r>
              <a:rPr lang="en-IE" altLang="en-US" sz="2200" dirty="0">
                <a:latin typeface="+mn-lt"/>
              </a:rPr>
              <a:t>Converts </a:t>
            </a:r>
            <a:r>
              <a:rPr lang="en-IE" altLang="en-US" sz="2200" b="1" dirty="0">
                <a:latin typeface="+mn-lt"/>
              </a:rPr>
              <a:t>Alternating current </a:t>
            </a:r>
            <a:r>
              <a:rPr lang="en-IE" altLang="en-US" sz="2200" dirty="0">
                <a:latin typeface="+mn-lt"/>
              </a:rPr>
              <a:t>(AC) </a:t>
            </a:r>
            <a:r>
              <a:rPr lang="en-IE" altLang="en-US" sz="2200" b="1" dirty="0">
                <a:latin typeface="+mn-lt"/>
              </a:rPr>
              <a:t>Direct current </a:t>
            </a:r>
            <a:r>
              <a:rPr lang="en-IE" altLang="en-US" sz="2200" dirty="0">
                <a:latin typeface="+mn-lt"/>
              </a:rPr>
              <a:t>(DC) </a:t>
            </a:r>
          </a:p>
          <a:p>
            <a:pPr lvl="1" algn="just" eaLnBrk="1" hangingPunct="1">
              <a:buFont typeface="Arial" panose="020B0604020202020204" pitchFamily="34" charset="0"/>
              <a:buChar char="•"/>
            </a:pPr>
            <a:r>
              <a:rPr lang="en-IE" altLang="en-US" sz="2200" dirty="0">
                <a:latin typeface="+mn-lt"/>
              </a:rPr>
              <a:t>Transforms mains voltage (240 Volts) to the voltages required by the computer. The main voltages are:</a:t>
            </a:r>
          </a:p>
          <a:p>
            <a:pPr lvl="1" algn="just" eaLnBrk="1" hangingPunct="1">
              <a:buFont typeface="Arial" panose="020B0604020202020204" pitchFamily="34" charset="0"/>
              <a:buChar char="•"/>
            </a:pPr>
            <a:endParaRPr lang="en-IE" altLang="en-US" sz="1200" dirty="0">
              <a:latin typeface="+mn-lt"/>
            </a:endParaRPr>
          </a:p>
          <a:p>
            <a:pPr lvl="3" algn="just" eaLnBrk="1" hangingPunct="1">
              <a:buFont typeface="Arial" panose="020B0604020202020204" pitchFamily="34" charset="0"/>
              <a:buChar char="•"/>
            </a:pPr>
            <a:r>
              <a:rPr lang="en-IE" altLang="en-US" sz="2000" b="1" dirty="0">
                <a:latin typeface="+mn-lt"/>
              </a:rPr>
              <a:t>12 volts </a:t>
            </a:r>
            <a:r>
              <a:rPr lang="en-IE" altLang="en-US" sz="2000" dirty="0">
                <a:latin typeface="+mn-lt"/>
              </a:rPr>
              <a:t>for the disk drives as they have motors</a:t>
            </a:r>
          </a:p>
          <a:p>
            <a:pPr lvl="3" algn="just" eaLnBrk="1" hangingPunct="1">
              <a:buFont typeface="Arial" panose="020B0604020202020204" pitchFamily="34" charset="0"/>
              <a:buChar char="•"/>
            </a:pPr>
            <a:r>
              <a:rPr lang="en-IE" altLang="en-US" sz="2000" b="1" dirty="0">
                <a:latin typeface="+mn-lt"/>
              </a:rPr>
              <a:t>3.3 </a:t>
            </a:r>
            <a:r>
              <a:rPr lang="en-IE" altLang="en-US" sz="2000" dirty="0">
                <a:latin typeface="+mn-lt"/>
              </a:rPr>
              <a:t>and </a:t>
            </a:r>
            <a:r>
              <a:rPr lang="en-IE" altLang="en-US" sz="2000" b="1" dirty="0">
                <a:latin typeface="+mn-lt"/>
              </a:rPr>
              <a:t>5 volts </a:t>
            </a:r>
            <a:r>
              <a:rPr lang="en-IE" altLang="en-US" sz="2000" dirty="0">
                <a:latin typeface="+mn-lt"/>
              </a:rPr>
              <a:t>for the circuit boards in the computer</a:t>
            </a:r>
          </a:p>
        </p:txBody>
      </p:sp>
      <p:sp>
        <p:nvSpPr>
          <p:cNvPr id="8" name="TextBox 7">
            <a:extLst>
              <a:ext uri="{FF2B5EF4-FFF2-40B4-BE49-F238E27FC236}">
                <a16:creationId xmlns:a16="http://schemas.microsoft.com/office/drawing/2014/main" id="{72784DB2-2072-B54D-AA24-63C4351186DD}"/>
              </a:ext>
            </a:extLst>
          </p:cNvPr>
          <p:cNvSpPr txBox="1">
            <a:spLocks noChangeArrowheads="1"/>
          </p:cNvSpPr>
          <p:nvPr/>
        </p:nvSpPr>
        <p:spPr bwMode="auto">
          <a:xfrm>
            <a:off x="642938" y="620713"/>
            <a:ext cx="31432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Power Supply</a:t>
            </a:r>
            <a:endParaRPr lang="en-IE" altLang="en-US" sz="2400"/>
          </a:p>
        </p:txBody>
      </p:sp>
      <p:pic>
        <p:nvPicPr>
          <p:cNvPr id="39953" name="Picture 17" descr="PC_Power_Supply">
            <a:extLst>
              <a:ext uri="{FF2B5EF4-FFF2-40B4-BE49-F238E27FC236}">
                <a16:creationId xmlns:a16="http://schemas.microsoft.com/office/drawing/2014/main" id="{6BF236B9-7490-1C4D-99A9-45C1F87C7F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0555" b="20277"/>
          <a:stretch>
            <a:fillRect/>
          </a:stretch>
        </p:blipFill>
        <p:spPr bwMode="auto">
          <a:xfrm>
            <a:off x="1835696" y="3989751"/>
            <a:ext cx="5688632" cy="161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2452671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a:extLst>
              <a:ext uri="{FF2B5EF4-FFF2-40B4-BE49-F238E27FC236}">
                <a16:creationId xmlns:a16="http://schemas.microsoft.com/office/drawing/2014/main" id="{77F4BD6A-D5F6-44A3-964C-7B4F8E3CC7B0}"/>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14" name="TextBox 13">
            <a:extLst>
              <a:ext uri="{FF2B5EF4-FFF2-40B4-BE49-F238E27FC236}">
                <a16:creationId xmlns:a16="http://schemas.microsoft.com/office/drawing/2014/main" id="{AE63EF8B-65CE-984A-B996-BECD92C5C434}"/>
              </a:ext>
            </a:extLst>
          </p:cNvPr>
          <p:cNvSpPr txBox="1">
            <a:spLocks noChangeArrowheads="1"/>
          </p:cNvSpPr>
          <p:nvPr/>
        </p:nvSpPr>
        <p:spPr bwMode="auto">
          <a:xfrm>
            <a:off x="714375" y="692150"/>
            <a:ext cx="7572375"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400" dirty="0"/>
              <a:t>Uses advances power management (</a:t>
            </a:r>
            <a:r>
              <a:rPr lang="en-IE" altLang="en-US" sz="2400" b="1" dirty="0"/>
              <a:t>APM</a:t>
            </a:r>
            <a:r>
              <a:rPr lang="en-IE" altLang="en-US" sz="2400" dirty="0"/>
              <a:t>) to allow the computer go into a standby mode</a:t>
            </a:r>
          </a:p>
          <a:p>
            <a:pPr lvl="1" eaLnBrk="1" hangingPunct="1">
              <a:buFont typeface="Arial" panose="020B0604020202020204" pitchFamily="34" charset="0"/>
              <a:buChar char="•"/>
            </a:pPr>
            <a:r>
              <a:rPr lang="en-IE" altLang="en-US" sz="2400" dirty="0"/>
              <a:t>Some have a switch to toggle between 240 volt supplies and 110 volt supplies. </a:t>
            </a:r>
          </a:p>
          <a:p>
            <a:pPr lvl="1" eaLnBrk="1" hangingPunct="1">
              <a:buFont typeface="Arial" panose="020B0604020202020204" pitchFamily="34" charset="0"/>
              <a:buChar char="•"/>
            </a:pPr>
            <a:endParaRPr lang="en-IE" altLang="en-US" sz="1600" dirty="0"/>
          </a:p>
          <a:p>
            <a:pPr lvl="1" eaLnBrk="1" hangingPunct="1">
              <a:buFont typeface="Arial" panose="020B0604020202020204" pitchFamily="34" charset="0"/>
              <a:buChar char="•"/>
            </a:pPr>
            <a:r>
              <a:rPr lang="en-IE" altLang="en-US" sz="2400" dirty="0"/>
              <a:t>The main connections are:</a:t>
            </a:r>
          </a:p>
        </p:txBody>
      </p:sp>
      <p:grpSp>
        <p:nvGrpSpPr>
          <p:cNvPr id="2" name="Group 39">
            <a:extLst>
              <a:ext uri="{FF2B5EF4-FFF2-40B4-BE49-F238E27FC236}">
                <a16:creationId xmlns:a16="http://schemas.microsoft.com/office/drawing/2014/main" id="{D3718EE0-F6C1-2B43-AD9B-26795F9D2829}"/>
              </a:ext>
            </a:extLst>
          </p:cNvPr>
          <p:cNvGrpSpPr>
            <a:grpSpLocks/>
          </p:cNvGrpSpPr>
          <p:nvPr/>
        </p:nvGrpSpPr>
        <p:grpSpPr bwMode="auto">
          <a:xfrm>
            <a:off x="1785938" y="3049588"/>
            <a:ext cx="5072062" cy="1095375"/>
            <a:chOff x="1785918" y="3429000"/>
            <a:chExt cx="5072062" cy="1095375"/>
          </a:xfrm>
        </p:grpSpPr>
        <p:pic>
          <p:nvPicPr>
            <p:cNvPr id="54300" name="Picture 2" descr="15">
              <a:extLst>
                <a:ext uri="{FF2B5EF4-FFF2-40B4-BE49-F238E27FC236}">
                  <a16:creationId xmlns:a16="http://schemas.microsoft.com/office/drawing/2014/main" id="{E2773950-1364-024E-A3FF-686AC33B30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12" t="35883" r="5496" b="3400"/>
            <a:stretch>
              <a:fillRect/>
            </a:stretch>
          </p:blipFill>
          <p:spPr bwMode="auto">
            <a:xfrm>
              <a:off x="1785918" y="3429000"/>
              <a:ext cx="1729212" cy="10907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54301" name="Picture 3" descr="_PSCONN">
              <a:extLst>
                <a:ext uri="{FF2B5EF4-FFF2-40B4-BE49-F238E27FC236}">
                  <a16:creationId xmlns:a16="http://schemas.microsoft.com/office/drawing/2014/main" id="{4F0CFBE3-D434-6940-86D2-71D1D5713C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714" t="24796" r="4715" b="4591"/>
            <a:stretch>
              <a:fillRect/>
            </a:stretch>
          </p:blipFill>
          <p:spPr bwMode="auto">
            <a:xfrm>
              <a:off x="4787891" y="3431448"/>
              <a:ext cx="2070089" cy="1092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54302" name="Picture 4" descr="sata-connector-174x200">
              <a:extLst>
                <a:ext uri="{FF2B5EF4-FFF2-40B4-BE49-F238E27FC236}">
                  <a16:creationId xmlns:a16="http://schemas.microsoft.com/office/drawing/2014/main" id="{C4CE75C2-5F00-104F-A376-A179904C654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13499"/>
            <a:stretch>
              <a:fillRect/>
            </a:stretch>
          </p:blipFill>
          <p:spPr bwMode="auto">
            <a:xfrm>
              <a:off x="3601772" y="3434621"/>
              <a:ext cx="1084703" cy="10778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54303" name="Oval 5">
              <a:extLst>
                <a:ext uri="{FF2B5EF4-FFF2-40B4-BE49-F238E27FC236}">
                  <a16:creationId xmlns:a16="http://schemas.microsoft.com/office/drawing/2014/main" id="{0B1FE3CE-8A9A-3B4E-B557-2C6620110178}"/>
                </a:ext>
              </a:extLst>
            </p:cNvPr>
            <p:cNvSpPr>
              <a:spLocks noChangeArrowheads="1"/>
            </p:cNvSpPr>
            <p:nvPr/>
          </p:nvSpPr>
          <p:spPr bwMode="auto">
            <a:xfrm>
              <a:off x="1786335" y="4245948"/>
              <a:ext cx="288297" cy="259106"/>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54304" name="Text Box 6">
              <a:extLst>
                <a:ext uri="{FF2B5EF4-FFF2-40B4-BE49-F238E27FC236}">
                  <a16:creationId xmlns:a16="http://schemas.microsoft.com/office/drawing/2014/main" id="{799A01CB-D2FB-644A-B441-2BD0D8B8B876}"/>
                </a:ext>
              </a:extLst>
            </p:cNvPr>
            <p:cNvSpPr txBox="1">
              <a:spLocks noChangeArrowheads="1"/>
            </p:cNvSpPr>
            <p:nvPr/>
          </p:nvSpPr>
          <p:spPr bwMode="auto">
            <a:xfrm>
              <a:off x="1836380" y="4300829"/>
              <a:ext cx="184306" cy="129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sp>
          <p:nvSpPr>
            <p:cNvPr id="54305" name="Oval 7">
              <a:extLst>
                <a:ext uri="{FF2B5EF4-FFF2-40B4-BE49-F238E27FC236}">
                  <a16:creationId xmlns:a16="http://schemas.microsoft.com/office/drawing/2014/main" id="{91883824-D4D8-4441-9701-4B4942C7156E}"/>
                </a:ext>
              </a:extLst>
            </p:cNvPr>
            <p:cNvSpPr>
              <a:spLocks noChangeArrowheads="1"/>
            </p:cNvSpPr>
            <p:nvPr/>
          </p:nvSpPr>
          <p:spPr bwMode="auto">
            <a:xfrm>
              <a:off x="6196014" y="3827112"/>
              <a:ext cx="288297" cy="25910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54306" name="Text Box 8">
              <a:extLst>
                <a:ext uri="{FF2B5EF4-FFF2-40B4-BE49-F238E27FC236}">
                  <a16:creationId xmlns:a16="http://schemas.microsoft.com/office/drawing/2014/main" id="{22E93554-307C-A543-90EF-3976C9AFB45B}"/>
                </a:ext>
              </a:extLst>
            </p:cNvPr>
            <p:cNvSpPr txBox="1">
              <a:spLocks noChangeArrowheads="1"/>
            </p:cNvSpPr>
            <p:nvPr/>
          </p:nvSpPr>
          <p:spPr bwMode="auto">
            <a:xfrm>
              <a:off x="6246060" y="3881991"/>
              <a:ext cx="184306" cy="129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4</a:t>
              </a:r>
              <a:endParaRPr lang="en-US" altLang="en-US"/>
            </a:p>
          </p:txBody>
        </p:sp>
        <p:sp>
          <p:nvSpPr>
            <p:cNvPr id="54307" name="Oval 9">
              <a:extLst>
                <a:ext uri="{FF2B5EF4-FFF2-40B4-BE49-F238E27FC236}">
                  <a16:creationId xmlns:a16="http://schemas.microsoft.com/office/drawing/2014/main" id="{F3166DCC-CF09-CF44-9842-9E2C45D86B75}"/>
                </a:ext>
              </a:extLst>
            </p:cNvPr>
            <p:cNvSpPr>
              <a:spLocks noChangeArrowheads="1"/>
            </p:cNvSpPr>
            <p:nvPr/>
          </p:nvSpPr>
          <p:spPr bwMode="auto">
            <a:xfrm>
              <a:off x="4976924" y="3874706"/>
              <a:ext cx="288297" cy="259106"/>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54308" name="Text Box 10">
              <a:extLst>
                <a:ext uri="{FF2B5EF4-FFF2-40B4-BE49-F238E27FC236}">
                  <a16:creationId xmlns:a16="http://schemas.microsoft.com/office/drawing/2014/main" id="{425CD1D5-DCEF-6D4A-B9B7-89DE0029D8F9}"/>
                </a:ext>
              </a:extLst>
            </p:cNvPr>
            <p:cNvSpPr txBox="1">
              <a:spLocks noChangeArrowheads="1"/>
            </p:cNvSpPr>
            <p:nvPr/>
          </p:nvSpPr>
          <p:spPr bwMode="auto">
            <a:xfrm>
              <a:off x="5026969" y="3929586"/>
              <a:ext cx="184306" cy="129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3</a:t>
              </a:r>
              <a:endParaRPr lang="en-US" altLang="en-US"/>
            </a:p>
          </p:txBody>
        </p:sp>
        <p:sp>
          <p:nvSpPr>
            <p:cNvPr id="54309" name="Oval 11">
              <a:extLst>
                <a:ext uri="{FF2B5EF4-FFF2-40B4-BE49-F238E27FC236}">
                  <a16:creationId xmlns:a16="http://schemas.microsoft.com/office/drawing/2014/main" id="{36714E9D-3E78-FF44-BB34-D5E83DF581BB}"/>
                </a:ext>
              </a:extLst>
            </p:cNvPr>
            <p:cNvSpPr>
              <a:spLocks noChangeArrowheads="1"/>
            </p:cNvSpPr>
            <p:nvPr/>
          </p:nvSpPr>
          <p:spPr bwMode="auto">
            <a:xfrm>
              <a:off x="4395951" y="4255467"/>
              <a:ext cx="288297" cy="259106"/>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54310" name="Text Box 12">
              <a:extLst>
                <a:ext uri="{FF2B5EF4-FFF2-40B4-BE49-F238E27FC236}">
                  <a16:creationId xmlns:a16="http://schemas.microsoft.com/office/drawing/2014/main" id="{19C579F8-1878-1944-B7D2-AA613BECF8A7}"/>
                </a:ext>
              </a:extLst>
            </p:cNvPr>
            <p:cNvSpPr txBox="1">
              <a:spLocks noChangeArrowheads="1"/>
            </p:cNvSpPr>
            <p:nvPr/>
          </p:nvSpPr>
          <p:spPr bwMode="auto">
            <a:xfrm>
              <a:off x="4445996" y="4310348"/>
              <a:ext cx="184306" cy="129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graphicFrame>
        <p:nvGraphicFramePr>
          <p:cNvPr id="39" name="Table 38">
            <a:extLst>
              <a:ext uri="{FF2B5EF4-FFF2-40B4-BE49-F238E27FC236}">
                <a16:creationId xmlns:a16="http://schemas.microsoft.com/office/drawing/2014/main" id="{6C2D2693-9ADE-4D08-9C60-4ACD141AFBC7}"/>
              </a:ext>
            </a:extLst>
          </p:cNvPr>
          <p:cNvGraphicFramePr>
            <a:graphicFrameLocks noGrp="1"/>
          </p:cNvGraphicFramePr>
          <p:nvPr/>
        </p:nvGraphicFramePr>
        <p:xfrm>
          <a:off x="928688" y="4335463"/>
          <a:ext cx="6880225" cy="1947862"/>
        </p:xfrm>
        <a:graphic>
          <a:graphicData uri="http://schemas.openxmlformats.org/drawingml/2006/table">
            <a:tbl>
              <a:tblPr/>
              <a:tblGrid>
                <a:gridCol w="342568">
                  <a:extLst>
                    <a:ext uri="{9D8B030D-6E8A-4147-A177-3AD203B41FA5}">
                      <a16:colId xmlns:a16="http://schemas.microsoft.com/office/drawing/2014/main" val="20000"/>
                    </a:ext>
                  </a:extLst>
                </a:gridCol>
                <a:gridCol w="1686419">
                  <a:extLst>
                    <a:ext uri="{9D8B030D-6E8A-4147-A177-3AD203B41FA5}">
                      <a16:colId xmlns:a16="http://schemas.microsoft.com/office/drawing/2014/main" val="20001"/>
                    </a:ext>
                  </a:extLst>
                </a:gridCol>
                <a:gridCol w="4851238">
                  <a:extLst>
                    <a:ext uri="{9D8B030D-6E8A-4147-A177-3AD203B41FA5}">
                      <a16:colId xmlns:a16="http://schemas.microsoft.com/office/drawing/2014/main" val="20002"/>
                    </a:ext>
                  </a:extLst>
                </a:gridCol>
              </a:tblGrid>
              <a:tr h="546988">
                <a:tc>
                  <a:txBody>
                    <a:bodyPr/>
                    <a:lstStyle/>
                    <a:p>
                      <a:pPr marR="0" indent="0" algn="l" rtl="0">
                        <a:spcBef>
                          <a:spcPts val="0"/>
                        </a:spcBef>
                        <a:spcAft>
                          <a:spcPts val="0"/>
                        </a:spcAft>
                      </a:pPr>
                      <a:r>
                        <a:rPr lang="en-IE" sz="1500" b="1" kern="1400" dirty="0">
                          <a:solidFill>
                            <a:srgbClr val="000000"/>
                          </a:solidFill>
                          <a:latin typeface="Times New Roman"/>
                        </a:rPr>
                        <a:t>1</a:t>
                      </a:r>
                      <a:endParaRPr lang="en-IE" sz="1200" kern="1400" dirty="0">
                        <a:solidFill>
                          <a:srgbClr val="000000"/>
                        </a:solidFill>
                        <a:latin typeface="Times New Roman"/>
                      </a:endParaRP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dirty="0">
                          <a:solidFill>
                            <a:srgbClr val="000000"/>
                          </a:solidFill>
                          <a:latin typeface="Times New Roman"/>
                        </a:rPr>
                        <a:t>Main connector</a:t>
                      </a:r>
                      <a:endParaRPr lang="en-IE" sz="1200" b="1" kern="1400" dirty="0">
                        <a:solidFill>
                          <a:srgbClr val="000000"/>
                        </a:solidFill>
                        <a:latin typeface="Times New Roman"/>
                      </a:endParaRP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a:solidFill>
                            <a:srgbClr val="000000"/>
                          </a:solidFill>
                          <a:latin typeface="Times New Roman"/>
                        </a:rPr>
                        <a:t>Connects to the motherboard and supplies the 3.3 and 5 volt supply for the board.</a:t>
                      </a:r>
                      <a:endParaRPr lang="en-IE" sz="1200" b="1" kern="1400">
                        <a:solidFill>
                          <a:srgbClr val="000000"/>
                        </a:solidFill>
                        <a:latin typeface="Times New Roman"/>
                      </a:endParaRP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66958">
                <a:tc>
                  <a:txBody>
                    <a:bodyPr/>
                    <a:lstStyle/>
                    <a:p>
                      <a:pPr marR="0" indent="0" algn="l" rtl="0">
                        <a:spcBef>
                          <a:spcPts val="0"/>
                        </a:spcBef>
                        <a:spcAft>
                          <a:spcPts val="0"/>
                        </a:spcAft>
                      </a:pPr>
                      <a:r>
                        <a:rPr lang="en-IE" sz="1500" b="1" kern="1400">
                          <a:solidFill>
                            <a:srgbClr val="000000"/>
                          </a:solidFill>
                          <a:latin typeface="Times New Roman"/>
                        </a:rPr>
                        <a:t>2</a:t>
                      </a:r>
                      <a:endParaRPr lang="en-IE" sz="1200" kern="1400">
                        <a:solidFill>
                          <a:srgbClr val="000000"/>
                        </a:solidFill>
                        <a:latin typeface="Times New Roman"/>
                      </a:endParaRP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a:solidFill>
                            <a:srgbClr val="000000"/>
                          </a:solidFill>
                          <a:latin typeface="Times New Roman"/>
                        </a:rPr>
                        <a:t>Molex connector</a:t>
                      </a:r>
                      <a:endParaRPr lang="en-IE" sz="1200" b="1" kern="1400">
                        <a:solidFill>
                          <a:srgbClr val="000000"/>
                        </a:solidFill>
                        <a:latin typeface="Times New Roman"/>
                      </a:endParaRP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dirty="0">
                          <a:solidFill>
                            <a:srgbClr val="000000"/>
                          </a:solidFill>
                          <a:latin typeface="Times New Roman"/>
                        </a:rPr>
                        <a:t>Connects IDE hard drives and optical drives.</a:t>
                      </a:r>
                      <a:endParaRPr lang="en-IE" sz="1200" b="1" kern="1400" dirty="0">
                        <a:solidFill>
                          <a:srgbClr val="000000"/>
                        </a:solidFill>
                        <a:latin typeface="Times New Roman"/>
                      </a:endParaRP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66958">
                <a:tc>
                  <a:txBody>
                    <a:bodyPr/>
                    <a:lstStyle/>
                    <a:p>
                      <a:pPr marR="0" indent="0" algn="l" rtl="0">
                        <a:spcBef>
                          <a:spcPts val="0"/>
                        </a:spcBef>
                        <a:spcAft>
                          <a:spcPts val="0"/>
                        </a:spcAft>
                      </a:pPr>
                      <a:r>
                        <a:rPr lang="en-IE" sz="1500" b="1" kern="1400">
                          <a:solidFill>
                            <a:srgbClr val="000000"/>
                          </a:solidFill>
                          <a:latin typeface="Times New Roman"/>
                        </a:rPr>
                        <a:t>3</a:t>
                      </a:r>
                      <a:endParaRPr lang="en-IE" sz="1200" kern="1400">
                        <a:solidFill>
                          <a:srgbClr val="000000"/>
                        </a:solidFill>
                        <a:latin typeface="Times New Roman"/>
                      </a:endParaRP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a:solidFill>
                            <a:srgbClr val="000000"/>
                          </a:solidFill>
                          <a:latin typeface="Times New Roman"/>
                        </a:rPr>
                        <a:t>Berg connector</a:t>
                      </a:r>
                      <a:endParaRPr lang="en-IE" sz="1200" b="1" kern="1400">
                        <a:solidFill>
                          <a:srgbClr val="000000"/>
                        </a:solidFill>
                        <a:latin typeface="Times New Roman"/>
                      </a:endParaRP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a:solidFill>
                            <a:srgbClr val="000000"/>
                          </a:solidFill>
                          <a:latin typeface="Times New Roman"/>
                        </a:rPr>
                        <a:t>Connects floppy disk drives</a:t>
                      </a:r>
                      <a:endParaRPr lang="en-IE" sz="1200" b="1" kern="1400">
                        <a:solidFill>
                          <a:srgbClr val="000000"/>
                        </a:solidFill>
                        <a:latin typeface="Times New Roman"/>
                      </a:endParaRP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66958">
                <a:tc>
                  <a:txBody>
                    <a:bodyPr/>
                    <a:lstStyle/>
                    <a:p>
                      <a:pPr marR="0" indent="0" algn="l" rtl="0">
                        <a:spcBef>
                          <a:spcPts val="0"/>
                        </a:spcBef>
                        <a:spcAft>
                          <a:spcPts val="0"/>
                        </a:spcAft>
                      </a:pPr>
                      <a:r>
                        <a:rPr lang="en-IE" sz="1500" b="1" kern="1400">
                          <a:solidFill>
                            <a:srgbClr val="000000"/>
                          </a:solidFill>
                          <a:latin typeface="Times New Roman"/>
                        </a:rPr>
                        <a:t>4</a:t>
                      </a:r>
                      <a:endParaRPr lang="en-IE" sz="1200" kern="1400">
                        <a:solidFill>
                          <a:srgbClr val="000000"/>
                        </a:solidFill>
                        <a:latin typeface="Times New Roman"/>
                      </a:endParaRP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a:solidFill>
                            <a:srgbClr val="000000"/>
                          </a:solidFill>
                          <a:latin typeface="Times New Roman"/>
                        </a:rPr>
                        <a:t>SATA connector</a:t>
                      </a:r>
                      <a:endParaRPr lang="en-IE" sz="1200" b="1" kern="1400">
                        <a:solidFill>
                          <a:srgbClr val="000000"/>
                        </a:solidFill>
                        <a:latin typeface="Times New Roman"/>
                      </a:endParaRP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dirty="0">
                          <a:solidFill>
                            <a:srgbClr val="000000"/>
                          </a:solidFill>
                          <a:latin typeface="Times New Roman"/>
                        </a:rPr>
                        <a:t>Connects SATA drives</a:t>
                      </a:r>
                      <a:endParaRPr lang="en-IE" sz="1200" b="1" kern="1400" dirty="0">
                        <a:solidFill>
                          <a:srgbClr val="000000"/>
                        </a:solidFill>
                        <a:latin typeface="Times New Roman"/>
                      </a:endParaRPr>
                    </a:p>
                  </a:txBody>
                  <a:tcPr marL="44814" marR="44814" marT="44828" marB="44828"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54299" name="Control 25">
            <a:extLst>
              <a:ext uri="{FF2B5EF4-FFF2-40B4-BE49-F238E27FC236}">
                <a16:creationId xmlns:a16="http://schemas.microsoft.com/office/drawing/2014/main" id="{DDC4D26F-4428-AC49-920B-2FAB296F8D7C}"/>
              </a:ext>
            </a:extLst>
          </p:cNvPr>
          <p:cNvSpPr>
            <a:spLocks noChangeArrowheads="1" noChangeShapeType="1"/>
          </p:cNvSpPr>
          <p:nvPr/>
        </p:nvSpPr>
        <p:spPr bwMode="auto">
          <a:xfrm>
            <a:off x="1079500" y="1333500"/>
            <a:ext cx="5614988" cy="1585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5931309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C33B9193-73C7-4AF0-AA3B-4B32C2A7CDE2}"/>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14" name="TextBox 13">
            <a:extLst>
              <a:ext uri="{FF2B5EF4-FFF2-40B4-BE49-F238E27FC236}">
                <a16:creationId xmlns:a16="http://schemas.microsoft.com/office/drawing/2014/main" id="{CD71D9E9-25CD-F744-B899-A3F83D3F4E94}"/>
              </a:ext>
            </a:extLst>
          </p:cNvPr>
          <p:cNvSpPr txBox="1">
            <a:spLocks noChangeArrowheads="1"/>
          </p:cNvSpPr>
          <p:nvPr/>
        </p:nvSpPr>
        <p:spPr bwMode="auto">
          <a:xfrm>
            <a:off x="714375" y="1192213"/>
            <a:ext cx="7715250"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Computer ports are interfaces between peripheral devices and the computer.  They are mainly found at the back of the computer but are often also built into the front of the computer chassis for easy access.</a:t>
            </a:r>
          </a:p>
        </p:txBody>
      </p:sp>
      <p:grpSp>
        <p:nvGrpSpPr>
          <p:cNvPr id="2" name="Group 15">
            <a:extLst>
              <a:ext uri="{FF2B5EF4-FFF2-40B4-BE49-F238E27FC236}">
                <a16:creationId xmlns:a16="http://schemas.microsoft.com/office/drawing/2014/main" id="{226DDF70-6AC1-BC48-989E-75AB2960575A}"/>
              </a:ext>
            </a:extLst>
          </p:cNvPr>
          <p:cNvGrpSpPr>
            <a:grpSpLocks/>
          </p:cNvGrpSpPr>
          <p:nvPr/>
        </p:nvGrpSpPr>
        <p:grpSpPr bwMode="auto">
          <a:xfrm>
            <a:off x="2428875" y="2906713"/>
            <a:ext cx="4162425" cy="3321050"/>
            <a:chOff x="108014100" y="106785778"/>
            <a:chExt cx="4162575" cy="3320942"/>
          </a:xfrm>
        </p:grpSpPr>
        <p:pic>
          <p:nvPicPr>
            <p:cNvPr id="56326" name="Picture 16" descr="ASUS_A8R-MVP6">
              <a:extLst>
                <a:ext uri="{FF2B5EF4-FFF2-40B4-BE49-F238E27FC236}">
                  <a16:creationId xmlns:a16="http://schemas.microsoft.com/office/drawing/2014/main" id="{FCF4BEF3-FA4A-D34D-A46A-484711C037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9778" b="12000"/>
            <a:stretch>
              <a:fillRect/>
            </a:stretch>
          </p:blipFill>
          <p:spPr bwMode="auto">
            <a:xfrm>
              <a:off x="108014100" y="107035264"/>
              <a:ext cx="4162575" cy="15208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56327" name="Text Box 17">
              <a:extLst>
                <a:ext uri="{FF2B5EF4-FFF2-40B4-BE49-F238E27FC236}">
                  <a16:creationId xmlns:a16="http://schemas.microsoft.com/office/drawing/2014/main" id="{17FECF69-9D55-3E4A-B9FB-0F87638EE262}"/>
                </a:ext>
              </a:extLst>
            </p:cNvPr>
            <p:cNvSpPr txBox="1">
              <a:spLocks noChangeArrowheads="1"/>
            </p:cNvSpPr>
            <p:nvPr/>
          </p:nvSpPr>
          <p:spPr bwMode="auto">
            <a:xfrm>
              <a:off x="108957020" y="106785778"/>
              <a:ext cx="2295563" cy="214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Ports at the rear of the computer</a:t>
              </a:r>
              <a:endParaRPr lang="en-US" altLang="en-US"/>
            </a:p>
          </p:txBody>
        </p:sp>
        <p:pic>
          <p:nvPicPr>
            <p:cNvPr id="56328" name="Picture 18" descr="mpc-51pv-front">
              <a:extLst>
                <a:ext uri="{FF2B5EF4-FFF2-40B4-BE49-F238E27FC236}">
                  <a16:creationId xmlns:a16="http://schemas.microsoft.com/office/drawing/2014/main" id="{C80D4418-D32C-7F46-8E3B-B73BFEAECBD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1992" t="50716" r="31815" b="14880"/>
            <a:stretch>
              <a:fillRect/>
            </a:stretch>
          </p:blipFill>
          <p:spPr bwMode="auto">
            <a:xfrm>
              <a:off x="108014100" y="108887721"/>
              <a:ext cx="4162575" cy="1218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56329" name="Text Box 19">
              <a:extLst>
                <a:ext uri="{FF2B5EF4-FFF2-40B4-BE49-F238E27FC236}">
                  <a16:creationId xmlns:a16="http://schemas.microsoft.com/office/drawing/2014/main" id="{BDF6FCFC-A365-9C43-A84A-BAA37CB9C621}"/>
                </a:ext>
              </a:extLst>
            </p:cNvPr>
            <p:cNvSpPr txBox="1">
              <a:spLocks noChangeArrowheads="1"/>
            </p:cNvSpPr>
            <p:nvPr/>
          </p:nvSpPr>
          <p:spPr bwMode="auto">
            <a:xfrm>
              <a:off x="109042745" y="108634887"/>
              <a:ext cx="2324138" cy="207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Ports at the front of the computer</a:t>
              </a:r>
              <a:endParaRPr lang="en-US" altLang="en-US"/>
            </a:p>
          </p:txBody>
        </p:sp>
      </p:grpSp>
      <p:sp>
        <p:nvSpPr>
          <p:cNvPr id="9" name="TextBox 8">
            <a:extLst>
              <a:ext uri="{FF2B5EF4-FFF2-40B4-BE49-F238E27FC236}">
                <a16:creationId xmlns:a16="http://schemas.microsoft.com/office/drawing/2014/main" id="{74D58BCB-E3EC-F54B-8BBB-8B92DD084422}"/>
              </a:ext>
            </a:extLst>
          </p:cNvPr>
          <p:cNvSpPr txBox="1">
            <a:spLocks noChangeArrowheads="1"/>
          </p:cNvSpPr>
          <p:nvPr/>
        </p:nvSpPr>
        <p:spPr bwMode="auto">
          <a:xfrm>
            <a:off x="642938" y="620713"/>
            <a:ext cx="26431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Ports</a:t>
            </a:r>
          </a:p>
        </p:txBody>
      </p:sp>
    </p:spTree>
    <p:extLst>
      <p:ext uri="{BB962C8B-B14F-4D97-AF65-F5344CB8AC3E}">
        <p14:creationId xmlns:p14="http://schemas.microsoft.com/office/powerpoint/2010/main" val="12616985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3DC2A764-B8C4-46A2-B1A6-0CF54D5B27D3}"/>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14" name="TextBox 13">
            <a:extLst>
              <a:ext uri="{FF2B5EF4-FFF2-40B4-BE49-F238E27FC236}">
                <a16:creationId xmlns:a16="http://schemas.microsoft.com/office/drawing/2014/main" id="{7EC28070-7887-9542-8437-233F81F60BBE}"/>
              </a:ext>
            </a:extLst>
          </p:cNvPr>
          <p:cNvSpPr txBox="1">
            <a:spLocks noChangeArrowheads="1"/>
          </p:cNvSpPr>
          <p:nvPr/>
        </p:nvSpPr>
        <p:spPr bwMode="auto">
          <a:xfrm>
            <a:off x="714375" y="692150"/>
            <a:ext cx="7358063"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400" b="1"/>
              <a:t>Serial port</a:t>
            </a:r>
            <a:r>
              <a:rPr lang="en-IE" altLang="en-US" sz="2400"/>
              <a:t>  -  a 9-pin port. Often called Com ports  -  Com1, Com2 etc.  Mice and external modems were connected to these ports. They are </a:t>
            </a:r>
            <a:r>
              <a:rPr lang="en-IE" altLang="en-US" sz="2400" b="1"/>
              <a:t>turquoise </a:t>
            </a:r>
            <a:r>
              <a:rPr lang="en-IE" altLang="en-US" sz="2400"/>
              <a:t>in colour. </a:t>
            </a:r>
          </a:p>
        </p:txBody>
      </p:sp>
      <p:grpSp>
        <p:nvGrpSpPr>
          <p:cNvPr id="2" name="Group 2">
            <a:extLst>
              <a:ext uri="{FF2B5EF4-FFF2-40B4-BE49-F238E27FC236}">
                <a16:creationId xmlns:a16="http://schemas.microsoft.com/office/drawing/2014/main" id="{8D6B85C5-0EA7-034A-8608-DA35F5294713}"/>
              </a:ext>
            </a:extLst>
          </p:cNvPr>
          <p:cNvGrpSpPr>
            <a:grpSpLocks/>
          </p:cNvGrpSpPr>
          <p:nvPr/>
        </p:nvGrpSpPr>
        <p:grpSpPr bwMode="auto">
          <a:xfrm>
            <a:off x="2928938" y="2406650"/>
            <a:ext cx="2601912" cy="679450"/>
            <a:chOff x="108921925" y="113096841"/>
            <a:chExt cx="2601425" cy="678558"/>
          </a:xfrm>
        </p:grpSpPr>
        <p:pic>
          <p:nvPicPr>
            <p:cNvPr id="58377" name="Picture 3" descr="serial_port">
              <a:extLst>
                <a:ext uri="{FF2B5EF4-FFF2-40B4-BE49-F238E27FC236}">
                  <a16:creationId xmlns:a16="http://schemas.microsoft.com/office/drawing/2014/main" id="{8D09744C-6C1C-0B45-AE29-B7C4B87F41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237478" y="113114028"/>
              <a:ext cx="1285872" cy="6613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58378" name="Picture 4" descr="10000068_2_image[1]">
              <a:extLst>
                <a:ext uri="{FF2B5EF4-FFF2-40B4-BE49-F238E27FC236}">
                  <a16:creationId xmlns:a16="http://schemas.microsoft.com/office/drawing/2014/main" id="{D62A6D12-55CB-9B43-982F-3CC28D19D9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3312" t="22510" r="14250" b="23438"/>
            <a:stretch>
              <a:fillRect/>
            </a:stretch>
          </p:blipFill>
          <p:spPr bwMode="auto">
            <a:xfrm>
              <a:off x="108921925" y="113096841"/>
              <a:ext cx="898525" cy="670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
        <p:nvSpPr>
          <p:cNvPr id="16" name="TextBox 15">
            <a:extLst>
              <a:ext uri="{FF2B5EF4-FFF2-40B4-BE49-F238E27FC236}">
                <a16:creationId xmlns:a16="http://schemas.microsoft.com/office/drawing/2014/main" id="{A741F3DB-1AA2-EF4B-AC7C-AFDC7951BEF8}"/>
              </a:ext>
            </a:extLst>
          </p:cNvPr>
          <p:cNvSpPr txBox="1">
            <a:spLocks noChangeArrowheads="1"/>
          </p:cNvSpPr>
          <p:nvPr/>
        </p:nvSpPr>
        <p:spPr bwMode="auto">
          <a:xfrm>
            <a:off x="857250" y="3263900"/>
            <a:ext cx="7358063" cy="221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400" b="1"/>
              <a:t>Parallel port</a:t>
            </a:r>
            <a:r>
              <a:rPr lang="en-IE" altLang="en-US" sz="2400"/>
              <a:t>  -  a 25-pin port used to connect printers, scanners, external hard disks, zip drives etc. to the computer.  </a:t>
            </a:r>
            <a:r>
              <a:rPr lang="en-IE" altLang="en-US" sz="2400" b="1"/>
              <a:t>Burgundy </a:t>
            </a:r>
            <a:r>
              <a:rPr lang="en-IE" altLang="en-US" sz="2400"/>
              <a:t>in colour, they are often called LPT ports  -  LPT1, LPT2 etc.  </a:t>
            </a:r>
          </a:p>
          <a:p>
            <a:pPr eaLnBrk="1" hangingPunct="1"/>
            <a:r>
              <a:rPr lang="en-IE" altLang="en-US"/>
              <a:t> </a:t>
            </a:r>
          </a:p>
        </p:txBody>
      </p:sp>
      <p:grpSp>
        <p:nvGrpSpPr>
          <p:cNvPr id="3" name="Group 5">
            <a:extLst>
              <a:ext uri="{FF2B5EF4-FFF2-40B4-BE49-F238E27FC236}">
                <a16:creationId xmlns:a16="http://schemas.microsoft.com/office/drawing/2014/main" id="{3D6DEFDF-C8DB-224B-9528-B723A0B26DC5}"/>
              </a:ext>
            </a:extLst>
          </p:cNvPr>
          <p:cNvGrpSpPr>
            <a:grpSpLocks/>
          </p:cNvGrpSpPr>
          <p:nvPr/>
        </p:nvGrpSpPr>
        <p:grpSpPr bwMode="auto">
          <a:xfrm>
            <a:off x="2857500" y="5264150"/>
            <a:ext cx="3733800" cy="876300"/>
            <a:chOff x="109486795" y="112656000"/>
            <a:chExt cx="3733960" cy="876300"/>
          </a:xfrm>
        </p:grpSpPr>
        <p:pic>
          <p:nvPicPr>
            <p:cNvPr id="58375" name="Picture 6" descr="untitled">
              <a:extLst>
                <a:ext uri="{FF2B5EF4-FFF2-40B4-BE49-F238E27FC236}">
                  <a16:creationId xmlns:a16="http://schemas.microsoft.com/office/drawing/2014/main" id="{6ED4C07A-F3BD-D34A-A5C3-91B409A71E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4907" t="10570" r="5215" b="32350"/>
            <a:stretch>
              <a:fillRect/>
            </a:stretch>
          </p:blipFill>
          <p:spPr bwMode="auto">
            <a:xfrm>
              <a:off x="109486795" y="112921993"/>
              <a:ext cx="1685925" cy="403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58376" name="Picture 7" descr="productos5_263[1]">
              <a:extLst>
                <a:ext uri="{FF2B5EF4-FFF2-40B4-BE49-F238E27FC236}">
                  <a16:creationId xmlns:a16="http://schemas.microsoft.com/office/drawing/2014/main" id="{6BB88B3D-7036-8248-AD72-B61DAFCC2E8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14737" t="56796"/>
            <a:stretch>
              <a:fillRect/>
            </a:stretch>
          </p:blipFill>
          <p:spPr bwMode="auto">
            <a:xfrm>
              <a:off x="111577795" y="112656000"/>
              <a:ext cx="164296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extLst>
      <p:ext uri="{BB962C8B-B14F-4D97-AF65-F5344CB8AC3E}">
        <p14:creationId xmlns:p14="http://schemas.microsoft.com/office/powerpoint/2010/main" val="35747580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9B7BDD99-8B9F-4634-97EB-9974548D9AC1}"/>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14" name="TextBox 13">
            <a:extLst>
              <a:ext uri="{FF2B5EF4-FFF2-40B4-BE49-F238E27FC236}">
                <a16:creationId xmlns:a16="http://schemas.microsoft.com/office/drawing/2014/main" id="{FD268DC8-4E51-1D47-A510-DBD1E86ED175}"/>
              </a:ext>
            </a:extLst>
          </p:cNvPr>
          <p:cNvSpPr txBox="1">
            <a:spLocks noChangeArrowheads="1"/>
          </p:cNvSpPr>
          <p:nvPr/>
        </p:nvSpPr>
        <p:spPr bwMode="auto">
          <a:xfrm>
            <a:off x="714375" y="765175"/>
            <a:ext cx="7643813" cy="4494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371600" indent="-4572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400" b="1"/>
              <a:t>Video port  -  </a:t>
            </a:r>
            <a:r>
              <a:rPr lang="en-IE" altLang="en-US" sz="2400"/>
              <a:t>used to connect a monitor to the computer system.  There are two types:</a:t>
            </a:r>
          </a:p>
          <a:p>
            <a:pPr eaLnBrk="1" hangingPunct="1"/>
            <a:r>
              <a:rPr lang="en-IE" altLang="en-US"/>
              <a:t> </a:t>
            </a:r>
          </a:p>
          <a:p>
            <a:pPr lvl="2" eaLnBrk="1" hangingPunct="1">
              <a:buFont typeface="Arial" panose="020B0604020202020204" pitchFamily="34" charset="0"/>
              <a:buChar char="•"/>
            </a:pPr>
            <a:r>
              <a:rPr lang="en-IE" altLang="en-US" sz="2000" b="1"/>
              <a:t>VGA port</a:t>
            </a:r>
            <a:r>
              <a:rPr lang="en-IE" altLang="en-US" sz="2000"/>
              <a:t>  -  This is a 15-pin port and is </a:t>
            </a:r>
            <a:r>
              <a:rPr lang="en-IE" altLang="en-US" sz="2000" b="1"/>
              <a:t>blue </a:t>
            </a:r>
            <a:r>
              <a:rPr lang="en-IE" altLang="en-US" sz="2000"/>
              <a:t>in colour.  It is an analogue port and is being replaced by the DVI port.</a:t>
            </a:r>
          </a:p>
          <a:p>
            <a:pPr lvl="2" eaLnBrk="1" hangingPunct="1">
              <a:buFont typeface="Arial" panose="020B0604020202020204" pitchFamily="34" charset="0"/>
              <a:buChar char="•"/>
            </a:pPr>
            <a:endParaRPr lang="en-IE" altLang="en-US" sz="2000"/>
          </a:p>
          <a:p>
            <a:pPr lvl="2" eaLnBrk="1" hangingPunct="1">
              <a:buFont typeface="Arial" panose="020B0604020202020204" pitchFamily="34" charset="0"/>
              <a:buChar char="•"/>
            </a:pPr>
            <a:endParaRPr lang="en-IE" altLang="en-US" sz="2000"/>
          </a:p>
          <a:p>
            <a:pPr lvl="2" eaLnBrk="1" hangingPunct="1">
              <a:buFont typeface="Arial" panose="020B0604020202020204" pitchFamily="34" charset="0"/>
              <a:buChar char="•"/>
            </a:pPr>
            <a:endParaRPr lang="en-IE" altLang="en-US" sz="2000"/>
          </a:p>
          <a:p>
            <a:pPr eaLnBrk="1" hangingPunct="1"/>
            <a:endParaRPr lang="en-IE" altLang="en-US" sz="2000"/>
          </a:p>
          <a:p>
            <a:pPr lvl="2" eaLnBrk="1" hangingPunct="1">
              <a:buFont typeface="Arial" panose="020B0604020202020204" pitchFamily="34" charset="0"/>
              <a:buChar char="•"/>
            </a:pPr>
            <a:r>
              <a:rPr lang="en-IE" altLang="en-US" sz="2000" b="1"/>
              <a:t>DVI port</a:t>
            </a:r>
            <a:r>
              <a:rPr lang="en-IE" altLang="en-US" sz="2000"/>
              <a:t>  -  </a:t>
            </a:r>
            <a:r>
              <a:rPr lang="en-IE" altLang="en-US" sz="2000" b="1"/>
              <a:t>white </a:t>
            </a:r>
            <a:r>
              <a:rPr lang="en-IE" altLang="en-US" sz="2000"/>
              <a:t>in colour,  it is a digital port.  This means that no conversion is necessary between the computer and the monitor and that means that images can be produced more quickly on the monitor</a:t>
            </a:r>
          </a:p>
        </p:txBody>
      </p:sp>
      <p:grpSp>
        <p:nvGrpSpPr>
          <p:cNvPr id="2" name="Group 16">
            <a:extLst>
              <a:ext uri="{FF2B5EF4-FFF2-40B4-BE49-F238E27FC236}">
                <a16:creationId xmlns:a16="http://schemas.microsoft.com/office/drawing/2014/main" id="{3D59BEA8-4012-5E46-9780-19E89D8C1EF7}"/>
              </a:ext>
            </a:extLst>
          </p:cNvPr>
          <p:cNvGrpSpPr>
            <a:grpSpLocks/>
          </p:cNvGrpSpPr>
          <p:nvPr/>
        </p:nvGrpSpPr>
        <p:grpSpPr bwMode="auto">
          <a:xfrm>
            <a:off x="3000375" y="5337175"/>
            <a:ext cx="3519488" cy="831850"/>
            <a:chOff x="3000364" y="5715016"/>
            <a:chExt cx="3519501" cy="831850"/>
          </a:xfrm>
        </p:grpSpPr>
        <p:pic>
          <p:nvPicPr>
            <p:cNvPr id="60424" name="Picture 2" descr="dvi">
              <a:extLst>
                <a:ext uri="{FF2B5EF4-FFF2-40B4-BE49-F238E27FC236}">
                  <a16:creationId xmlns:a16="http://schemas.microsoft.com/office/drawing/2014/main" id="{E509876F-26FF-A542-8F5F-9F62F02A9F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009" t="14516" r="5556" b="22043"/>
            <a:stretch>
              <a:fillRect/>
            </a:stretch>
          </p:blipFill>
          <p:spPr bwMode="auto">
            <a:xfrm>
              <a:off x="4929190" y="5857892"/>
              <a:ext cx="1590675"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0425" name="Picture 3" descr="DVI%20cable[1]">
              <a:extLst>
                <a:ext uri="{FF2B5EF4-FFF2-40B4-BE49-F238E27FC236}">
                  <a16:creationId xmlns:a16="http://schemas.microsoft.com/office/drawing/2014/main" id="{18DFD8F5-8C77-5848-BB6E-DC32502154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9599" t="48199" r="32001" b="18001"/>
            <a:stretch>
              <a:fillRect/>
            </a:stretch>
          </p:blipFill>
          <p:spPr bwMode="auto">
            <a:xfrm>
              <a:off x="3000364" y="5715016"/>
              <a:ext cx="1438275"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grpSp>
        <p:nvGrpSpPr>
          <p:cNvPr id="3" name="Group 15">
            <a:extLst>
              <a:ext uri="{FF2B5EF4-FFF2-40B4-BE49-F238E27FC236}">
                <a16:creationId xmlns:a16="http://schemas.microsoft.com/office/drawing/2014/main" id="{78517E5B-E8C5-114C-95B8-07DE7E00ED02}"/>
              </a:ext>
            </a:extLst>
          </p:cNvPr>
          <p:cNvGrpSpPr>
            <a:grpSpLocks/>
          </p:cNvGrpSpPr>
          <p:nvPr/>
        </p:nvGrpSpPr>
        <p:grpSpPr bwMode="auto">
          <a:xfrm>
            <a:off x="3203575" y="2781300"/>
            <a:ext cx="3694113" cy="877888"/>
            <a:chOff x="3214678" y="3286124"/>
            <a:chExt cx="3694112" cy="877888"/>
          </a:xfrm>
        </p:grpSpPr>
        <p:pic>
          <p:nvPicPr>
            <p:cNvPr id="60422" name="Picture 4" descr="vga_port">
              <a:extLst>
                <a:ext uri="{FF2B5EF4-FFF2-40B4-BE49-F238E27FC236}">
                  <a16:creationId xmlns:a16="http://schemas.microsoft.com/office/drawing/2014/main" id="{D6875D27-2232-AF4C-9F87-E0748B25244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4500" t="39333" r="13000" b="27000"/>
            <a:stretch>
              <a:fillRect/>
            </a:stretch>
          </p:blipFill>
          <p:spPr bwMode="auto">
            <a:xfrm>
              <a:off x="5480040" y="3430587"/>
              <a:ext cx="142875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0423" name="Picture 5" descr="VGA%20CABLE[1]">
              <a:extLst>
                <a:ext uri="{FF2B5EF4-FFF2-40B4-BE49-F238E27FC236}">
                  <a16:creationId xmlns:a16="http://schemas.microsoft.com/office/drawing/2014/main" id="{32C59A75-78AC-5F42-BE4F-96F071EAD34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2334" t="63000" r="8667" b="5833"/>
            <a:stretch>
              <a:fillRect/>
            </a:stretch>
          </p:blipFill>
          <p:spPr bwMode="auto">
            <a:xfrm>
              <a:off x="3214678" y="3286124"/>
              <a:ext cx="1381125" cy="8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extLst>
      <p:ext uri="{BB962C8B-B14F-4D97-AF65-F5344CB8AC3E}">
        <p14:creationId xmlns:p14="http://schemas.microsoft.com/office/powerpoint/2010/main" val="2878348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D63A7EA1-5CEC-429E-A966-245FED84E16B}"/>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13" name="TextBox 12">
            <a:extLst>
              <a:ext uri="{FF2B5EF4-FFF2-40B4-BE49-F238E27FC236}">
                <a16:creationId xmlns:a16="http://schemas.microsoft.com/office/drawing/2014/main" id="{36D64B6E-7C1D-3444-B26B-5CD2B467CCDA}"/>
              </a:ext>
            </a:extLst>
          </p:cNvPr>
          <p:cNvSpPr txBox="1">
            <a:spLocks noChangeArrowheads="1"/>
          </p:cNvSpPr>
          <p:nvPr/>
        </p:nvSpPr>
        <p:spPr bwMode="auto">
          <a:xfrm>
            <a:off x="611560" y="1052736"/>
            <a:ext cx="7786688"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400" b="1" dirty="0"/>
              <a:t>PS/2 port</a:t>
            </a:r>
            <a:r>
              <a:rPr lang="en-IE" altLang="en-US" sz="2400" dirty="0"/>
              <a:t>  -  used to connect keyboards and mice to the computer.  The keyboard port is </a:t>
            </a:r>
            <a:r>
              <a:rPr lang="en-IE" altLang="en-US" sz="2400" b="1" dirty="0"/>
              <a:t>purple </a:t>
            </a:r>
            <a:r>
              <a:rPr lang="en-IE" altLang="en-US" sz="2400" dirty="0"/>
              <a:t>and the mouse port is </a:t>
            </a:r>
            <a:r>
              <a:rPr lang="en-IE" altLang="en-US" sz="2400" b="1" dirty="0"/>
              <a:t>green</a:t>
            </a:r>
          </a:p>
          <a:p>
            <a:pPr lvl="1" eaLnBrk="1" hangingPunct="1">
              <a:buFont typeface="Arial" panose="020B0604020202020204" pitchFamily="34" charset="0"/>
              <a:buChar char="•"/>
            </a:pPr>
            <a:endParaRPr lang="en-IE" altLang="en-US" sz="2400" b="1" dirty="0"/>
          </a:p>
          <a:p>
            <a:pPr lvl="1" eaLnBrk="1" hangingPunct="1">
              <a:buFont typeface="Arial" panose="020B0604020202020204" pitchFamily="34" charset="0"/>
              <a:buChar char="•"/>
            </a:pPr>
            <a:endParaRPr lang="en-IE" altLang="en-US" sz="2400" b="1" dirty="0"/>
          </a:p>
          <a:p>
            <a:pPr marL="457200" lvl="1" indent="0" eaLnBrk="1" hangingPunct="1"/>
            <a:endParaRPr lang="en-IE" altLang="en-US" sz="2400" b="1" dirty="0"/>
          </a:p>
          <a:p>
            <a:pPr lvl="1" eaLnBrk="1" hangingPunct="1">
              <a:buFont typeface="Arial" panose="020B0604020202020204" pitchFamily="34" charset="0"/>
              <a:buChar char="•"/>
            </a:pPr>
            <a:r>
              <a:rPr lang="en-IE" altLang="en-US" sz="2400" b="1" dirty="0"/>
              <a:t>Modem port</a:t>
            </a:r>
            <a:r>
              <a:rPr lang="en-IE" altLang="en-US" sz="2400" dirty="0"/>
              <a:t>  -  used to connect a modem to a telephone line.  </a:t>
            </a:r>
            <a:r>
              <a:rPr lang="en-IE" altLang="en-US" sz="2400" b="1" dirty="0"/>
              <a:t>RJ11</a:t>
            </a:r>
            <a:r>
              <a:rPr lang="en-IE" altLang="en-US" sz="2400" dirty="0"/>
              <a:t> is the technical term for the port.  </a:t>
            </a:r>
            <a:endParaRPr lang="en-IE" altLang="en-US" sz="2400" b="1" dirty="0"/>
          </a:p>
        </p:txBody>
      </p:sp>
      <p:grpSp>
        <p:nvGrpSpPr>
          <p:cNvPr id="2" name="Group 6">
            <a:extLst>
              <a:ext uri="{FF2B5EF4-FFF2-40B4-BE49-F238E27FC236}">
                <a16:creationId xmlns:a16="http://schemas.microsoft.com/office/drawing/2014/main" id="{B8E7258E-2F97-AD4D-B952-74A25D3DDF44}"/>
              </a:ext>
            </a:extLst>
          </p:cNvPr>
          <p:cNvGrpSpPr>
            <a:grpSpLocks/>
          </p:cNvGrpSpPr>
          <p:nvPr/>
        </p:nvGrpSpPr>
        <p:grpSpPr bwMode="auto">
          <a:xfrm>
            <a:off x="2718593" y="2492896"/>
            <a:ext cx="3706813" cy="763587"/>
            <a:chOff x="2714612" y="2643182"/>
            <a:chExt cx="3706827" cy="763587"/>
          </a:xfrm>
        </p:grpSpPr>
        <p:pic>
          <p:nvPicPr>
            <p:cNvPr id="62472" name="Picture 2" descr="med_cg104s3068[1]">
              <a:extLst>
                <a:ext uri="{FF2B5EF4-FFF2-40B4-BE49-F238E27FC236}">
                  <a16:creationId xmlns:a16="http://schemas.microsoft.com/office/drawing/2014/main" id="{EF605888-13ED-D04F-A810-BE1D46B100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5000" t="34000" r="26027" b="35001"/>
            <a:stretch>
              <a:fillRect/>
            </a:stretch>
          </p:blipFill>
          <p:spPr bwMode="auto">
            <a:xfrm>
              <a:off x="2714612" y="2643182"/>
              <a:ext cx="15795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2473" name="Picture 3" descr="back[1]">
              <a:extLst>
                <a:ext uri="{FF2B5EF4-FFF2-40B4-BE49-F238E27FC236}">
                  <a16:creationId xmlns:a16="http://schemas.microsoft.com/office/drawing/2014/main" id="{57B5EA1B-E94B-4B4F-845C-E9C09CC749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29" t="24046" r="90329" b="3435"/>
            <a:stretch>
              <a:fillRect/>
            </a:stretch>
          </p:blipFill>
          <p:spPr bwMode="auto">
            <a:xfrm rot="-5400000">
              <a:off x="5222083" y="2207413"/>
              <a:ext cx="763587"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grpSp>
        <p:nvGrpSpPr>
          <p:cNvPr id="3" name="Group 11">
            <a:extLst>
              <a:ext uri="{FF2B5EF4-FFF2-40B4-BE49-F238E27FC236}">
                <a16:creationId xmlns:a16="http://schemas.microsoft.com/office/drawing/2014/main" id="{FA5B5963-0780-334B-8422-E2EF79C8F9D7}"/>
              </a:ext>
            </a:extLst>
          </p:cNvPr>
          <p:cNvGrpSpPr>
            <a:grpSpLocks/>
          </p:cNvGrpSpPr>
          <p:nvPr/>
        </p:nvGrpSpPr>
        <p:grpSpPr bwMode="auto">
          <a:xfrm>
            <a:off x="3311104" y="4657996"/>
            <a:ext cx="2387600" cy="814387"/>
            <a:chOff x="3143240" y="6256357"/>
            <a:chExt cx="2387600" cy="814388"/>
          </a:xfrm>
        </p:grpSpPr>
        <p:pic>
          <p:nvPicPr>
            <p:cNvPr id="62470" name="Picture 2" descr="connect01-4">
              <a:extLst>
                <a:ext uri="{FF2B5EF4-FFF2-40B4-BE49-F238E27FC236}">
                  <a16:creationId xmlns:a16="http://schemas.microsoft.com/office/drawing/2014/main" id="{8483EB10-3355-B343-88F6-7B63400583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7408" t="16327" r="59259" b="13878"/>
            <a:stretch>
              <a:fillRect/>
            </a:stretch>
          </p:blipFill>
          <p:spPr bwMode="auto">
            <a:xfrm>
              <a:off x="4673590" y="6256357"/>
              <a:ext cx="857250" cy="814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2471" name="Picture 3" descr="rj11[1]">
              <a:extLst>
                <a:ext uri="{FF2B5EF4-FFF2-40B4-BE49-F238E27FC236}">
                  <a16:creationId xmlns:a16="http://schemas.microsoft.com/office/drawing/2014/main" id="{AC38E820-4A81-C04F-BA3C-7534AAD743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2177" t="37122" r="18735" b="4665"/>
            <a:stretch>
              <a:fillRect/>
            </a:stretch>
          </p:blipFill>
          <p:spPr bwMode="auto">
            <a:xfrm>
              <a:off x="3143240" y="6286520"/>
              <a:ext cx="717550" cy="74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extLst>
      <p:ext uri="{BB962C8B-B14F-4D97-AF65-F5344CB8AC3E}">
        <p14:creationId xmlns:p14="http://schemas.microsoft.com/office/powerpoint/2010/main" val="34385302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D0477243-BF82-429D-B821-2CF32837EA2D}"/>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93C3F351-2707-4421-84A5-CC52381E5AEE}"/>
              </a:ext>
            </a:extLst>
          </p:cNvPr>
          <p:cNvSpPr txBox="1">
            <a:spLocks noChangeArrowheads="1"/>
          </p:cNvSpPr>
          <p:nvPr/>
        </p:nvSpPr>
        <p:spPr bwMode="auto">
          <a:xfrm>
            <a:off x="714375" y="1143000"/>
            <a:ext cx="7643813" cy="3878263"/>
          </a:xfrm>
          <a:prstGeom prst="rect">
            <a:avLst/>
          </a:prstGeom>
          <a:noFill/>
          <a:ln w="9525">
            <a:noFill/>
            <a:miter lim="800000"/>
            <a:headEnd/>
            <a:tailEnd/>
          </a:ln>
        </p:spPr>
        <p:txBody>
          <a:bodyPr>
            <a:spAutoFit/>
          </a:bodyPr>
          <a:lstStyle/>
          <a:p>
            <a:pPr marL="914400" lvl="1" indent="-457200" eaLnBrk="1" hangingPunct="1">
              <a:buFont typeface="Arial" pitchFamily="34" charset="0"/>
              <a:buChar char="•"/>
              <a:defRPr/>
            </a:pPr>
            <a:r>
              <a:rPr lang="en-IE" sz="2400" b="1" dirty="0">
                <a:latin typeface="Arial" charset="0"/>
                <a:cs typeface="+mn-cs"/>
              </a:rPr>
              <a:t>USB port</a:t>
            </a:r>
            <a:r>
              <a:rPr lang="en-IE" sz="2400" dirty="0">
                <a:latin typeface="Arial" charset="0"/>
                <a:cs typeface="+mn-cs"/>
              </a:rPr>
              <a:t>  -  intended to replace Serial, Parallel and PS/2 ports with a single standard.  127 devices can be connected to a single USB port.   </a:t>
            </a:r>
            <a:r>
              <a:rPr lang="en-IE" sz="2400" b="1" dirty="0">
                <a:latin typeface="Arial" charset="0"/>
                <a:cs typeface="+mn-cs"/>
              </a:rPr>
              <a:t>Hot swappable  -  </a:t>
            </a:r>
            <a:r>
              <a:rPr lang="en-IE" sz="2400" dirty="0">
                <a:latin typeface="Arial" charset="0"/>
                <a:cs typeface="+mn-cs"/>
              </a:rPr>
              <a:t>devices can be connected and disconnected while the computer is on</a:t>
            </a:r>
          </a:p>
          <a:p>
            <a:pPr marL="914400" lvl="1" indent="-457200" eaLnBrk="1" hangingPunct="1">
              <a:buFont typeface="Arial" pitchFamily="34" charset="0"/>
              <a:buChar char="•"/>
              <a:defRPr/>
            </a:pPr>
            <a:endParaRPr lang="en-IE" sz="2400" dirty="0">
              <a:latin typeface="Arial" charset="0"/>
              <a:cs typeface="+mn-cs"/>
            </a:endParaRPr>
          </a:p>
          <a:p>
            <a:pPr eaLnBrk="1" hangingPunct="1">
              <a:defRPr/>
            </a:pPr>
            <a:r>
              <a:rPr lang="en-IE" sz="2400" dirty="0">
                <a:latin typeface="Arial" charset="0"/>
                <a:cs typeface="+mn-cs"/>
              </a:rPr>
              <a:t>There are different USB standards in use:</a:t>
            </a:r>
          </a:p>
          <a:p>
            <a:pPr eaLnBrk="1" hangingPunct="1">
              <a:defRPr/>
            </a:pPr>
            <a:r>
              <a:rPr lang="en-IE" dirty="0">
                <a:latin typeface="Arial" charset="0"/>
                <a:cs typeface="+mn-cs"/>
              </a:rPr>
              <a:t> </a:t>
            </a:r>
            <a:endParaRPr lang="en-IE" sz="1200" dirty="0">
              <a:latin typeface="Arial" charset="0"/>
              <a:cs typeface="+mn-cs"/>
            </a:endParaRPr>
          </a:p>
          <a:p>
            <a:pPr marL="800100" lvl="1" indent="-342900" eaLnBrk="1" hangingPunct="1">
              <a:buFont typeface="Arial" pitchFamily="34" charset="0"/>
              <a:buChar char="•"/>
              <a:defRPr/>
            </a:pPr>
            <a:r>
              <a:rPr lang="en-IE" sz="2000" b="1" dirty="0">
                <a:latin typeface="Arial" charset="0"/>
                <a:cs typeface="+mn-cs"/>
              </a:rPr>
              <a:t>USB 1</a:t>
            </a:r>
            <a:r>
              <a:rPr lang="en-IE" sz="2000" dirty="0">
                <a:latin typeface="Arial" charset="0"/>
                <a:cs typeface="+mn-cs"/>
              </a:rPr>
              <a:t>  -  original standard  -  transfer data of </a:t>
            </a:r>
            <a:r>
              <a:rPr lang="en-IE" sz="2000" b="1" dirty="0">
                <a:latin typeface="Arial" charset="0"/>
                <a:cs typeface="+mn-cs"/>
              </a:rPr>
              <a:t>1.5MBps</a:t>
            </a:r>
            <a:r>
              <a:rPr lang="en-IE" sz="2000" dirty="0">
                <a:latin typeface="Arial" charset="0"/>
                <a:cs typeface="+mn-cs"/>
              </a:rPr>
              <a:t>.  </a:t>
            </a:r>
          </a:p>
          <a:p>
            <a:pPr marL="800100" lvl="1" indent="-342900" eaLnBrk="1" hangingPunct="1">
              <a:buFont typeface="Arial" pitchFamily="34" charset="0"/>
              <a:buChar char="•"/>
              <a:defRPr/>
            </a:pPr>
            <a:r>
              <a:rPr lang="en-IE" sz="2000" b="1" dirty="0">
                <a:latin typeface="Arial" charset="0"/>
                <a:cs typeface="+mn-cs"/>
              </a:rPr>
              <a:t>USB 2</a:t>
            </a:r>
            <a:r>
              <a:rPr lang="en-IE" sz="2000" dirty="0">
                <a:latin typeface="Arial" charset="0"/>
                <a:cs typeface="+mn-cs"/>
              </a:rPr>
              <a:t>  -  current standard  -  transfer rate of </a:t>
            </a:r>
            <a:r>
              <a:rPr lang="en-IE" sz="2000" b="1" dirty="0">
                <a:latin typeface="Arial" charset="0"/>
                <a:cs typeface="+mn-cs"/>
              </a:rPr>
              <a:t>60MBps</a:t>
            </a:r>
            <a:r>
              <a:rPr lang="en-IE" sz="2000" dirty="0">
                <a:latin typeface="Arial" charset="0"/>
                <a:cs typeface="+mn-cs"/>
              </a:rPr>
              <a:t>. </a:t>
            </a:r>
          </a:p>
          <a:p>
            <a:pPr marL="800100" lvl="1" indent="-342900" eaLnBrk="1" hangingPunct="1">
              <a:buFont typeface="Arial" pitchFamily="34" charset="0"/>
              <a:buChar char="•"/>
              <a:defRPr/>
            </a:pPr>
            <a:r>
              <a:rPr lang="en-IE" sz="2000" b="1" dirty="0">
                <a:latin typeface="Arial" charset="0"/>
                <a:cs typeface="+mn-cs"/>
              </a:rPr>
              <a:t>USB3</a:t>
            </a:r>
            <a:r>
              <a:rPr lang="en-IE" sz="2000" dirty="0">
                <a:latin typeface="Arial" charset="0"/>
                <a:cs typeface="+mn-cs"/>
              </a:rPr>
              <a:t>  -  future standard (2009) transfer rate of </a:t>
            </a:r>
            <a:r>
              <a:rPr lang="en-IE" sz="2000" b="1" dirty="0">
                <a:latin typeface="Arial" charset="0"/>
                <a:cs typeface="+mn-cs"/>
              </a:rPr>
              <a:t>600MBps</a:t>
            </a:r>
            <a:r>
              <a:rPr lang="en-IE" sz="2000" dirty="0">
                <a:latin typeface="Arial" charset="0"/>
                <a:cs typeface="+mn-cs"/>
              </a:rPr>
              <a:t>.</a:t>
            </a:r>
          </a:p>
        </p:txBody>
      </p:sp>
      <p:grpSp>
        <p:nvGrpSpPr>
          <p:cNvPr id="2" name="Group 11">
            <a:extLst>
              <a:ext uri="{FF2B5EF4-FFF2-40B4-BE49-F238E27FC236}">
                <a16:creationId xmlns:a16="http://schemas.microsoft.com/office/drawing/2014/main" id="{D7A2FF34-C0CC-594C-9AF8-DCB2011E4E93}"/>
              </a:ext>
            </a:extLst>
          </p:cNvPr>
          <p:cNvGrpSpPr>
            <a:grpSpLocks/>
          </p:cNvGrpSpPr>
          <p:nvPr/>
        </p:nvGrpSpPr>
        <p:grpSpPr bwMode="auto">
          <a:xfrm>
            <a:off x="2571750" y="5643563"/>
            <a:ext cx="3976688" cy="730250"/>
            <a:chOff x="2643174" y="5915043"/>
            <a:chExt cx="3976687" cy="730250"/>
          </a:xfrm>
        </p:grpSpPr>
        <p:pic>
          <p:nvPicPr>
            <p:cNvPr id="64517" name="Picture 4" descr="usb_200x175">
              <a:extLst>
                <a:ext uri="{FF2B5EF4-FFF2-40B4-BE49-F238E27FC236}">
                  <a16:creationId xmlns:a16="http://schemas.microsoft.com/office/drawing/2014/main" id="{E4D82A0A-B416-144F-8BEF-0F8CD93F16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501" r="57500"/>
            <a:stretch>
              <a:fillRect/>
            </a:stretch>
          </p:blipFill>
          <p:spPr bwMode="auto">
            <a:xfrm rot="-5400000">
              <a:off x="5433999" y="5434030"/>
              <a:ext cx="704850" cy="166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4518" name="Picture 5" descr="usb_cable_type_ab_18m_abc_1665">
              <a:extLst>
                <a:ext uri="{FF2B5EF4-FFF2-40B4-BE49-F238E27FC236}">
                  <a16:creationId xmlns:a16="http://schemas.microsoft.com/office/drawing/2014/main" id="{71E117EF-37E1-2F4B-AD40-1DC1F1E757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32333" b="31000"/>
            <a:stretch>
              <a:fillRect/>
            </a:stretch>
          </p:blipFill>
          <p:spPr bwMode="auto">
            <a:xfrm>
              <a:off x="2643174" y="5929330"/>
              <a:ext cx="1952625" cy="71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extLst>
      <p:ext uri="{BB962C8B-B14F-4D97-AF65-F5344CB8AC3E}">
        <p14:creationId xmlns:p14="http://schemas.microsoft.com/office/powerpoint/2010/main" val="387885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06F4AAB-1778-4B9B-B839-C267B433FE58}"/>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13" name="TextBox 12">
            <a:extLst>
              <a:ext uri="{FF2B5EF4-FFF2-40B4-BE49-F238E27FC236}">
                <a16:creationId xmlns:a16="http://schemas.microsoft.com/office/drawing/2014/main" id="{AFC0DCA7-B400-BD4F-A591-ECB9923E1A67}"/>
              </a:ext>
            </a:extLst>
          </p:cNvPr>
          <p:cNvSpPr txBox="1">
            <a:spLocks noChangeArrowheads="1"/>
          </p:cNvSpPr>
          <p:nvPr/>
        </p:nvSpPr>
        <p:spPr bwMode="auto">
          <a:xfrm>
            <a:off x="503238" y="1042988"/>
            <a:ext cx="8101210" cy="4555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200" b="1" dirty="0">
                <a:latin typeface="+mn-lt"/>
              </a:rPr>
              <a:t>FireWire port  -  </a:t>
            </a:r>
            <a:r>
              <a:rPr lang="en-IE" altLang="en-US" sz="2200" dirty="0">
                <a:latin typeface="+mn-lt"/>
              </a:rPr>
              <a:t>(IEEE 1394) is an Apple technology There are two versions available and a third is planned:</a:t>
            </a:r>
          </a:p>
          <a:p>
            <a:pPr algn="just" eaLnBrk="1" hangingPunct="1"/>
            <a:r>
              <a:rPr lang="en-IE" altLang="en-US" sz="2400" dirty="0">
                <a:latin typeface="+mn-lt"/>
              </a:rPr>
              <a:t> </a:t>
            </a:r>
            <a:endParaRPr lang="en-IE" altLang="en-US" sz="2200" dirty="0">
              <a:latin typeface="+mn-lt"/>
            </a:endParaRPr>
          </a:p>
          <a:p>
            <a:pPr lvl="1" algn="just" eaLnBrk="1" hangingPunct="1">
              <a:buFont typeface="Arial" panose="020B0604020202020204" pitchFamily="34" charset="0"/>
              <a:buChar char="•"/>
            </a:pPr>
            <a:r>
              <a:rPr lang="en-IE" altLang="en-US" sz="2200" b="1" dirty="0">
                <a:latin typeface="+mn-lt"/>
              </a:rPr>
              <a:t>FW 400</a:t>
            </a:r>
            <a:r>
              <a:rPr lang="en-IE" altLang="en-US" sz="2200" dirty="0">
                <a:latin typeface="+mn-lt"/>
              </a:rPr>
              <a:t>  -  transfer rate of </a:t>
            </a:r>
            <a:r>
              <a:rPr lang="en-IE" altLang="en-US" sz="2200" b="1" dirty="0">
                <a:latin typeface="+mn-lt"/>
              </a:rPr>
              <a:t>50MBps</a:t>
            </a:r>
            <a:r>
              <a:rPr lang="en-IE" altLang="en-US" sz="2200" dirty="0">
                <a:latin typeface="+mn-lt"/>
              </a:rPr>
              <a:t>.  </a:t>
            </a:r>
          </a:p>
          <a:p>
            <a:pPr lvl="1" algn="just" eaLnBrk="1" hangingPunct="1">
              <a:buFont typeface="Arial" panose="020B0604020202020204" pitchFamily="34" charset="0"/>
              <a:buChar char="•"/>
            </a:pPr>
            <a:r>
              <a:rPr lang="en-IE" altLang="en-US" sz="2200" b="1" dirty="0">
                <a:latin typeface="+mn-lt"/>
              </a:rPr>
              <a:t>FW 800</a:t>
            </a:r>
            <a:r>
              <a:rPr lang="en-IE" altLang="en-US" sz="2200" dirty="0">
                <a:latin typeface="+mn-lt"/>
              </a:rPr>
              <a:t>  -  transfer rate of </a:t>
            </a:r>
            <a:r>
              <a:rPr lang="en-IE" altLang="en-US" sz="2200" b="1" dirty="0">
                <a:latin typeface="+mn-lt"/>
              </a:rPr>
              <a:t>100MBps</a:t>
            </a:r>
            <a:r>
              <a:rPr lang="en-IE" altLang="en-US" sz="2200" dirty="0">
                <a:latin typeface="+mn-lt"/>
              </a:rPr>
              <a:t>.</a:t>
            </a:r>
          </a:p>
          <a:p>
            <a:pPr lvl="1" algn="just" eaLnBrk="1" hangingPunct="1">
              <a:buFont typeface="Arial" panose="020B0604020202020204" pitchFamily="34" charset="0"/>
              <a:buChar char="•"/>
            </a:pPr>
            <a:r>
              <a:rPr lang="en-IE" altLang="en-US" sz="2200" b="1" dirty="0">
                <a:latin typeface="+mn-lt"/>
              </a:rPr>
              <a:t>FW S3200</a:t>
            </a:r>
            <a:r>
              <a:rPr lang="en-IE" altLang="en-US" sz="2200" dirty="0">
                <a:latin typeface="+mn-lt"/>
              </a:rPr>
              <a:t>  -  transfer rate of </a:t>
            </a:r>
            <a:r>
              <a:rPr lang="en-IE" altLang="en-US" sz="2200" b="1" dirty="0">
                <a:latin typeface="+mn-lt"/>
              </a:rPr>
              <a:t>400MBps</a:t>
            </a:r>
            <a:r>
              <a:rPr lang="en-IE" altLang="en-US" sz="2200" dirty="0">
                <a:latin typeface="+mn-lt"/>
              </a:rPr>
              <a:t>. </a:t>
            </a:r>
          </a:p>
          <a:p>
            <a:pPr algn="just" eaLnBrk="1" hangingPunct="1"/>
            <a:r>
              <a:rPr lang="en-IE" altLang="en-US" dirty="0">
                <a:latin typeface="+mn-lt"/>
              </a:rPr>
              <a:t> </a:t>
            </a:r>
          </a:p>
          <a:p>
            <a:pPr algn="just" eaLnBrk="1" hangingPunct="1"/>
            <a:endParaRPr lang="en-IE" altLang="en-US" dirty="0">
              <a:latin typeface="+mn-lt"/>
            </a:endParaRPr>
          </a:p>
          <a:p>
            <a:pPr algn="just" eaLnBrk="1" hangingPunct="1"/>
            <a:endParaRPr lang="en-IE" altLang="en-US" dirty="0">
              <a:latin typeface="+mn-lt"/>
            </a:endParaRPr>
          </a:p>
          <a:p>
            <a:pPr algn="just" eaLnBrk="1" hangingPunct="1"/>
            <a:endParaRPr lang="en-IE" altLang="en-US" dirty="0">
              <a:latin typeface="+mn-lt"/>
            </a:endParaRPr>
          </a:p>
          <a:p>
            <a:pPr algn="just" eaLnBrk="1" hangingPunct="1"/>
            <a:endParaRPr lang="en-IE" altLang="en-US" dirty="0">
              <a:latin typeface="+mn-lt"/>
            </a:endParaRPr>
          </a:p>
          <a:p>
            <a:pPr lvl="1" algn="just" eaLnBrk="1" hangingPunct="1">
              <a:buFont typeface="Arial" panose="020B0604020202020204" pitchFamily="34" charset="0"/>
              <a:buChar char="•"/>
            </a:pPr>
            <a:r>
              <a:rPr lang="en-IE" altLang="en-US" sz="2200" dirty="0">
                <a:latin typeface="+mn-lt"/>
              </a:rPr>
              <a:t>USB devices must be connected to a host computer while FireWire devices can be connected to each other without using a computer.</a:t>
            </a:r>
          </a:p>
        </p:txBody>
      </p:sp>
      <p:grpSp>
        <p:nvGrpSpPr>
          <p:cNvPr id="2" name="Group 2">
            <a:extLst>
              <a:ext uri="{FF2B5EF4-FFF2-40B4-BE49-F238E27FC236}">
                <a16:creationId xmlns:a16="http://schemas.microsoft.com/office/drawing/2014/main" id="{B836029E-22E3-ED41-A1CD-F065D24BB97B}"/>
              </a:ext>
            </a:extLst>
          </p:cNvPr>
          <p:cNvGrpSpPr>
            <a:grpSpLocks/>
          </p:cNvGrpSpPr>
          <p:nvPr/>
        </p:nvGrpSpPr>
        <p:grpSpPr bwMode="auto">
          <a:xfrm>
            <a:off x="2483644" y="3459757"/>
            <a:ext cx="3556000" cy="804863"/>
            <a:chOff x="109227750" y="110271825"/>
            <a:chExt cx="3556350" cy="804878"/>
          </a:xfrm>
        </p:grpSpPr>
        <p:pic>
          <p:nvPicPr>
            <p:cNvPr id="66565" name="Picture 3" descr="FirewireSocket[1]">
              <a:extLst>
                <a:ext uri="{FF2B5EF4-FFF2-40B4-BE49-F238E27FC236}">
                  <a16:creationId xmlns:a16="http://schemas.microsoft.com/office/drawing/2014/main" id="{DE3F238E-1ED8-6C42-90E4-9EEC0371C5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641" t="27605" r="3125" b="25520"/>
            <a:stretch>
              <a:fillRect/>
            </a:stretch>
          </p:blipFill>
          <p:spPr bwMode="auto">
            <a:xfrm>
              <a:off x="110946093" y="110293868"/>
              <a:ext cx="1838007" cy="716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6566" name="Picture 4" descr="BB0666">
              <a:extLst>
                <a:ext uri="{FF2B5EF4-FFF2-40B4-BE49-F238E27FC236}">
                  <a16:creationId xmlns:a16="http://schemas.microsoft.com/office/drawing/2014/main" id="{9ABEBA4A-7224-0548-A9F5-5C8EE119C9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7170" b="6792"/>
            <a:stretch>
              <a:fillRect/>
            </a:stretch>
          </p:blipFill>
          <p:spPr bwMode="auto">
            <a:xfrm>
              <a:off x="109227750" y="110271825"/>
              <a:ext cx="1223695" cy="804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extLst>
      <p:ext uri="{BB962C8B-B14F-4D97-AF65-F5344CB8AC3E}">
        <p14:creationId xmlns:p14="http://schemas.microsoft.com/office/powerpoint/2010/main" val="25324751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11256F0-1AFD-4497-B4E5-2DC9E54888E3}"/>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13" name="TextBox 12">
            <a:extLst>
              <a:ext uri="{FF2B5EF4-FFF2-40B4-BE49-F238E27FC236}">
                <a16:creationId xmlns:a16="http://schemas.microsoft.com/office/drawing/2014/main" id="{D0E4F1C4-8180-2443-A73F-C6D265AFFB15}"/>
              </a:ext>
            </a:extLst>
          </p:cNvPr>
          <p:cNvSpPr txBox="1">
            <a:spLocks noChangeArrowheads="1"/>
          </p:cNvSpPr>
          <p:nvPr/>
        </p:nvSpPr>
        <p:spPr bwMode="auto">
          <a:xfrm>
            <a:off x="500063" y="692150"/>
            <a:ext cx="7572375" cy="470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371600" indent="-4572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400" b="1" dirty="0"/>
              <a:t>Ethernet port</a:t>
            </a:r>
            <a:r>
              <a:rPr lang="en-IE" altLang="en-US" sz="2400" dirty="0"/>
              <a:t>  -  used to connect to a network. Known as </a:t>
            </a:r>
            <a:r>
              <a:rPr lang="en-IE" altLang="en-US" sz="2400" b="1" dirty="0"/>
              <a:t>RJ45</a:t>
            </a:r>
            <a:r>
              <a:rPr lang="en-IE" altLang="en-US" sz="2400" dirty="0"/>
              <a:t>, it is larger than a modem port.</a:t>
            </a:r>
          </a:p>
          <a:p>
            <a:pPr lvl="1" eaLnBrk="1" hangingPunct="1">
              <a:buFont typeface="Arial" panose="020B0604020202020204" pitchFamily="34" charset="0"/>
              <a:buChar char="•"/>
            </a:pPr>
            <a:endParaRPr lang="en-IE" altLang="en-US" sz="2400" dirty="0"/>
          </a:p>
          <a:p>
            <a:pPr lvl="1" eaLnBrk="1" hangingPunct="1">
              <a:buFont typeface="Arial" panose="020B0604020202020204" pitchFamily="34" charset="0"/>
              <a:buChar char="•"/>
            </a:pPr>
            <a:endParaRPr lang="en-IE" altLang="en-US" sz="2400" dirty="0"/>
          </a:p>
          <a:p>
            <a:pPr lvl="1" eaLnBrk="1" hangingPunct="1">
              <a:buFont typeface="Arial" panose="020B0604020202020204" pitchFamily="34" charset="0"/>
              <a:buChar char="•"/>
            </a:pPr>
            <a:endParaRPr lang="en-IE" altLang="en-US" sz="2400" dirty="0"/>
          </a:p>
          <a:p>
            <a:pPr lvl="1" eaLnBrk="1" hangingPunct="1"/>
            <a:endParaRPr lang="en-IE" altLang="en-US" sz="2400" dirty="0"/>
          </a:p>
          <a:p>
            <a:pPr lvl="1" eaLnBrk="1" hangingPunct="1">
              <a:buFont typeface="Arial" panose="020B0604020202020204" pitchFamily="34" charset="0"/>
              <a:buChar char="•"/>
            </a:pPr>
            <a:r>
              <a:rPr lang="en-IE" altLang="en-US" sz="2400" b="1" dirty="0"/>
              <a:t>Audio ports</a:t>
            </a:r>
            <a:r>
              <a:rPr lang="en-IE" altLang="en-US" sz="2400" dirty="0"/>
              <a:t>  -  used to input and output audio from the computer.  Three mini jack ports but there may be more:</a:t>
            </a:r>
          </a:p>
          <a:p>
            <a:pPr eaLnBrk="1" hangingPunct="1"/>
            <a:r>
              <a:rPr lang="en-IE" altLang="en-US" sz="2400" dirty="0"/>
              <a:t> </a:t>
            </a:r>
          </a:p>
          <a:p>
            <a:pPr lvl="2" eaLnBrk="1" hangingPunct="1">
              <a:buFont typeface="Arial" panose="020B0604020202020204" pitchFamily="34" charset="0"/>
              <a:buChar char="•"/>
            </a:pPr>
            <a:r>
              <a:rPr lang="en-IE" altLang="en-US" sz="2000" b="1" dirty="0"/>
              <a:t>Light blue</a:t>
            </a:r>
            <a:r>
              <a:rPr lang="en-IE" altLang="en-US" sz="2000" dirty="0"/>
              <a:t>  -  Line in  -  connect external devices</a:t>
            </a:r>
          </a:p>
          <a:p>
            <a:pPr lvl="2" eaLnBrk="1" hangingPunct="1">
              <a:buFont typeface="Arial" panose="020B0604020202020204" pitchFamily="34" charset="0"/>
              <a:buChar char="•"/>
            </a:pPr>
            <a:r>
              <a:rPr lang="en-IE" altLang="en-US" sz="2000" b="1" dirty="0"/>
              <a:t>Lime</a:t>
            </a:r>
            <a:r>
              <a:rPr lang="en-IE" altLang="en-US" sz="2000" dirty="0"/>
              <a:t>  -  Connect the speakers to this port.</a:t>
            </a:r>
          </a:p>
          <a:p>
            <a:pPr lvl="2" eaLnBrk="1" hangingPunct="1">
              <a:buFont typeface="Arial" panose="020B0604020202020204" pitchFamily="34" charset="0"/>
              <a:buChar char="•"/>
            </a:pPr>
            <a:r>
              <a:rPr lang="en-IE" altLang="en-US" sz="2000" b="1" dirty="0"/>
              <a:t>Pink</a:t>
            </a:r>
            <a:r>
              <a:rPr lang="en-IE" altLang="en-US" sz="2000" dirty="0"/>
              <a:t>  -  Connect a microphone to this port.</a:t>
            </a:r>
          </a:p>
        </p:txBody>
      </p:sp>
      <p:grpSp>
        <p:nvGrpSpPr>
          <p:cNvPr id="2" name="Group 7">
            <a:extLst>
              <a:ext uri="{FF2B5EF4-FFF2-40B4-BE49-F238E27FC236}">
                <a16:creationId xmlns:a16="http://schemas.microsoft.com/office/drawing/2014/main" id="{60E4A582-C546-894B-A559-19F7DA796B41}"/>
              </a:ext>
            </a:extLst>
          </p:cNvPr>
          <p:cNvGrpSpPr>
            <a:grpSpLocks/>
          </p:cNvGrpSpPr>
          <p:nvPr/>
        </p:nvGrpSpPr>
        <p:grpSpPr bwMode="auto">
          <a:xfrm>
            <a:off x="2928938" y="1763713"/>
            <a:ext cx="2646362" cy="909637"/>
            <a:chOff x="6497638" y="5956300"/>
            <a:chExt cx="2646362" cy="909638"/>
          </a:xfrm>
        </p:grpSpPr>
        <p:pic>
          <p:nvPicPr>
            <p:cNvPr id="68616" name="Picture 2" descr="connect01-4">
              <a:extLst>
                <a:ext uri="{FF2B5EF4-FFF2-40B4-BE49-F238E27FC236}">
                  <a16:creationId xmlns:a16="http://schemas.microsoft.com/office/drawing/2014/main" id="{CE736D5A-A2C1-5645-B361-FF3F818CBB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0371" t="14694" r="10741" b="12245"/>
            <a:stretch>
              <a:fillRect/>
            </a:stretch>
          </p:blipFill>
          <p:spPr bwMode="auto">
            <a:xfrm>
              <a:off x="8077200" y="5956300"/>
              <a:ext cx="1066800" cy="90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8617" name="Picture 3" descr="rj45xover[1]">
              <a:extLst>
                <a:ext uri="{FF2B5EF4-FFF2-40B4-BE49-F238E27FC236}">
                  <a16:creationId xmlns:a16="http://schemas.microsoft.com/office/drawing/2014/main" id="{D08093D0-01C5-A343-8957-4B10F4B677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00" t="24667" r="21249" b="4666"/>
            <a:stretch>
              <a:fillRect/>
            </a:stretch>
          </p:blipFill>
          <p:spPr bwMode="auto">
            <a:xfrm>
              <a:off x="6497638" y="5964238"/>
              <a:ext cx="1314450" cy="90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grpSp>
        <p:nvGrpSpPr>
          <p:cNvPr id="3" name="Group 10">
            <a:extLst>
              <a:ext uri="{FF2B5EF4-FFF2-40B4-BE49-F238E27FC236}">
                <a16:creationId xmlns:a16="http://schemas.microsoft.com/office/drawing/2014/main" id="{D2A63F02-5A45-F242-985B-4DD5BCF3495D}"/>
              </a:ext>
            </a:extLst>
          </p:cNvPr>
          <p:cNvGrpSpPr>
            <a:grpSpLocks/>
          </p:cNvGrpSpPr>
          <p:nvPr/>
        </p:nvGrpSpPr>
        <p:grpSpPr bwMode="auto">
          <a:xfrm>
            <a:off x="2857500" y="5549900"/>
            <a:ext cx="2922588" cy="628650"/>
            <a:chOff x="6221413" y="6237288"/>
            <a:chExt cx="2922587" cy="628650"/>
          </a:xfrm>
        </p:grpSpPr>
        <p:pic>
          <p:nvPicPr>
            <p:cNvPr id="68614" name="Picture 4" descr="back[1]">
              <a:extLst>
                <a:ext uri="{FF2B5EF4-FFF2-40B4-BE49-F238E27FC236}">
                  <a16:creationId xmlns:a16="http://schemas.microsoft.com/office/drawing/2014/main" id="{629F59BE-E3EE-A343-B8AB-0E5ABF8965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90533" r="1736" b="11450"/>
            <a:stretch>
              <a:fillRect/>
            </a:stretch>
          </p:blipFill>
          <p:spPr bwMode="auto">
            <a:xfrm rot="-5400000">
              <a:off x="7928769" y="5636419"/>
              <a:ext cx="588962"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68615" name="Picture 5" descr="cmp-mic8[1]">
              <a:extLst>
                <a:ext uri="{FF2B5EF4-FFF2-40B4-BE49-F238E27FC236}">
                  <a16:creationId xmlns:a16="http://schemas.microsoft.com/office/drawing/2014/main" id="{62A12E7A-E307-3B4A-B100-94C05E0EAB0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7704" t="50122" r="20937"/>
            <a:stretch>
              <a:fillRect/>
            </a:stretch>
          </p:blipFill>
          <p:spPr bwMode="auto">
            <a:xfrm>
              <a:off x="6221413" y="6237288"/>
              <a:ext cx="546100" cy="62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Tree>
    <p:extLst>
      <p:ext uri="{BB962C8B-B14F-4D97-AF65-F5344CB8AC3E}">
        <p14:creationId xmlns:p14="http://schemas.microsoft.com/office/powerpoint/2010/main" val="3075816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a:extLst>
              <a:ext uri="{FF2B5EF4-FFF2-40B4-BE49-F238E27FC236}">
                <a16:creationId xmlns:a16="http://schemas.microsoft.com/office/drawing/2014/main" id="{BBFA430A-1A54-4476-B74D-B02EA11304D8}"/>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grpSp>
        <p:nvGrpSpPr>
          <p:cNvPr id="2" name="Group 2">
            <a:extLst>
              <a:ext uri="{FF2B5EF4-FFF2-40B4-BE49-F238E27FC236}">
                <a16:creationId xmlns:a16="http://schemas.microsoft.com/office/drawing/2014/main" id="{F86CF1C8-0766-AF45-896C-644C04782A90}"/>
              </a:ext>
            </a:extLst>
          </p:cNvPr>
          <p:cNvGrpSpPr>
            <a:grpSpLocks/>
          </p:cNvGrpSpPr>
          <p:nvPr/>
        </p:nvGrpSpPr>
        <p:grpSpPr bwMode="auto">
          <a:xfrm>
            <a:off x="2428875" y="1462087"/>
            <a:ext cx="4013200" cy="1938337"/>
            <a:chOff x="108163800" y="106628158"/>
            <a:chExt cx="4228329" cy="2992967"/>
          </a:xfrm>
        </p:grpSpPr>
        <p:pic>
          <p:nvPicPr>
            <p:cNvPr id="70688" name="Picture 3" descr="large">
              <a:extLst>
                <a:ext uri="{FF2B5EF4-FFF2-40B4-BE49-F238E27FC236}">
                  <a16:creationId xmlns:a16="http://schemas.microsoft.com/office/drawing/2014/main" id="{7A5BC3E0-F1C0-FB42-A34F-F7C7D2C737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382" b="1843"/>
            <a:stretch>
              <a:fillRect/>
            </a:stretch>
          </p:blipFill>
          <p:spPr bwMode="auto">
            <a:xfrm>
              <a:off x="108163800" y="106628158"/>
              <a:ext cx="3848100" cy="2992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70689" name="Line 4">
              <a:extLst>
                <a:ext uri="{FF2B5EF4-FFF2-40B4-BE49-F238E27FC236}">
                  <a16:creationId xmlns:a16="http://schemas.microsoft.com/office/drawing/2014/main" id="{DB010150-4A89-984D-85E9-6823D9E2ACDF}"/>
                </a:ext>
              </a:extLst>
            </p:cNvPr>
            <p:cNvSpPr>
              <a:spLocks noChangeShapeType="1"/>
            </p:cNvSpPr>
            <p:nvPr/>
          </p:nvSpPr>
          <p:spPr bwMode="auto">
            <a:xfrm>
              <a:off x="109179458" y="106994511"/>
              <a:ext cx="586592" cy="470722"/>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0" name="Group 5">
              <a:extLst>
                <a:ext uri="{FF2B5EF4-FFF2-40B4-BE49-F238E27FC236}">
                  <a16:creationId xmlns:a16="http://schemas.microsoft.com/office/drawing/2014/main" id="{DFF1AC90-FF12-ED4C-A36A-B44B89703684}"/>
                </a:ext>
              </a:extLst>
            </p:cNvPr>
            <p:cNvGrpSpPr>
              <a:grpSpLocks/>
            </p:cNvGrpSpPr>
            <p:nvPr/>
          </p:nvGrpSpPr>
          <p:grpSpPr bwMode="auto">
            <a:xfrm>
              <a:off x="108931575" y="106769993"/>
              <a:ext cx="291904" cy="269298"/>
              <a:chOff x="112678960" y="112047426"/>
              <a:chExt cx="360000" cy="360000"/>
            </a:xfrm>
          </p:grpSpPr>
          <p:sp>
            <p:nvSpPr>
              <p:cNvPr id="70708" name="Oval 6">
                <a:extLst>
                  <a:ext uri="{FF2B5EF4-FFF2-40B4-BE49-F238E27FC236}">
                    <a16:creationId xmlns:a16="http://schemas.microsoft.com/office/drawing/2014/main" id="{4BD2234B-F3FB-564C-82B8-1ED015DD4157}"/>
                  </a:ext>
                </a:extLst>
              </p:cNvPr>
              <p:cNvSpPr>
                <a:spLocks noChangeArrowheads="1"/>
              </p:cNvSpPr>
              <p:nvPr/>
            </p:nvSpPr>
            <p:spPr bwMode="auto">
              <a:xfrm>
                <a:off x="112678960" y="112047426"/>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9" name="Text Box 7">
                <a:extLst>
                  <a:ext uri="{FF2B5EF4-FFF2-40B4-BE49-F238E27FC236}">
                    <a16:creationId xmlns:a16="http://schemas.microsoft.com/office/drawing/2014/main" id="{7A11B29B-100F-AF40-9B05-0FD8EFB2B4DF}"/>
                  </a:ext>
                </a:extLst>
              </p:cNvPr>
              <p:cNvSpPr txBox="1">
                <a:spLocks noChangeArrowheads="1"/>
              </p:cNvSpPr>
              <p:nvPr/>
            </p:nvSpPr>
            <p:spPr bwMode="auto">
              <a:xfrm>
                <a:off x="112780610" y="112123676"/>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3</a:t>
                </a:r>
                <a:endParaRPr lang="en-US" altLang="en-US"/>
              </a:p>
            </p:txBody>
          </p:sp>
        </p:grpSp>
        <p:sp>
          <p:nvSpPr>
            <p:cNvPr id="70691" name="Line 8">
              <a:extLst>
                <a:ext uri="{FF2B5EF4-FFF2-40B4-BE49-F238E27FC236}">
                  <a16:creationId xmlns:a16="http://schemas.microsoft.com/office/drawing/2014/main" id="{144AB05B-1FC6-D247-8EF2-A2D794E60463}"/>
                </a:ext>
              </a:extLst>
            </p:cNvPr>
            <p:cNvSpPr>
              <a:spLocks noChangeShapeType="1"/>
            </p:cNvSpPr>
            <p:nvPr/>
          </p:nvSpPr>
          <p:spPr bwMode="auto">
            <a:xfrm flipH="1">
              <a:off x="110902700" y="107464411"/>
              <a:ext cx="1216808" cy="477072"/>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2" name="Group 9">
              <a:extLst>
                <a:ext uri="{FF2B5EF4-FFF2-40B4-BE49-F238E27FC236}">
                  <a16:creationId xmlns:a16="http://schemas.microsoft.com/office/drawing/2014/main" id="{6ABC26E8-14EB-394E-999C-228544EB96B6}"/>
                </a:ext>
              </a:extLst>
            </p:cNvPr>
            <p:cNvGrpSpPr>
              <a:grpSpLocks/>
            </p:cNvGrpSpPr>
            <p:nvPr/>
          </p:nvGrpSpPr>
          <p:grpSpPr bwMode="auto">
            <a:xfrm>
              <a:off x="112100225" y="107284343"/>
              <a:ext cx="291904" cy="269298"/>
              <a:chOff x="112819924" y="112200223"/>
              <a:chExt cx="360000" cy="360000"/>
            </a:xfrm>
          </p:grpSpPr>
          <p:sp>
            <p:nvSpPr>
              <p:cNvPr id="70706" name="Oval 10">
                <a:extLst>
                  <a:ext uri="{FF2B5EF4-FFF2-40B4-BE49-F238E27FC236}">
                    <a16:creationId xmlns:a16="http://schemas.microsoft.com/office/drawing/2014/main" id="{C630A367-0463-EF48-8D7A-0713CD51FC3A}"/>
                  </a:ext>
                </a:extLst>
              </p:cNvPr>
              <p:cNvSpPr>
                <a:spLocks noChangeArrowheads="1"/>
              </p:cNvSpPr>
              <p:nvPr/>
            </p:nvSpPr>
            <p:spPr bwMode="auto">
              <a:xfrm>
                <a:off x="112819924" y="112200223"/>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7" name="Text Box 11">
                <a:extLst>
                  <a:ext uri="{FF2B5EF4-FFF2-40B4-BE49-F238E27FC236}">
                    <a16:creationId xmlns:a16="http://schemas.microsoft.com/office/drawing/2014/main" id="{6D7F01C2-8B2E-594D-8AB4-9E51B356C027}"/>
                  </a:ext>
                </a:extLst>
              </p:cNvPr>
              <p:cNvSpPr txBox="1">
                <a:spLocks noChangeArrowheads="1"/>
              </p:cNvSpPr>
              <p:nvPr/>
            </p:nvSpPr>
            <p:spPr bwMode="auto">
              <a:xfrm>
                <a:off x="112921574" y="112276473"/>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sp>
          <p:nvSpPr>
            <p:cNvPr id="70693" name="Line 12">
              <a:extLst>
                <a:ext uri="{FF2B5EF4-FFF2-40B4-BE49-F238E27FC236}">
                  <a16:creationId xmlns:a16="http://schemas.microsoft.com/office/drawing/2014/main" id="{09C1A901-450B-D14C-B2A4-515F0B85252E}"/>
                </a:ext>
              </a:extLst>
            </p:cNvPr>
            <p:cNvSpPr>
              <a:spLocks noChangeShapeType="1"/>
            </p:cNvSpPr>
            <p:nvPr/>
          </p:nvSpPr>
          <p:spPr bwMode="auto">
            <a:xfrm flipH="1" flipV="1">
              <a:off x="111271000" y="108487583"/>
              <a:ext cx="492908" cy="41192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4" name="Group 13">
              <a:extLst>
                <a:ext uri="{FF2B5EF4-FFF2-40B4-BE49-F238E27FC236}">
                  <a16:creationId xmlns:a16="http://schemas.microsoft.com/office/drawing/2014/main" id="{F11579CD-4977-CD40-AB9A-E50CD737A5FA}"/>
                </a:ext>
              </a:extLst>
            </p:cNvPr>
            <p:cNvGrpSpPr>
              <a:grpSpLocks/>
            </p:cNvGrpSpPr>
            <p:nvPr/>
          </p:nvGrpSpPr>
          <p:grpSpPr bwMode="auto">
            <a:xfrm>
              <a:off x="111738275" y="108833743"/>
              <a:ext cx="291904" cy="269298"/>
              <a:chOff x="112960888" y="112353020"/>
              <a:chExt cx="360000" cy="360000"/>
            </a:xfrm>
          </p:grpSpPr>
          <p:sp>
            <p:nvSpPr>
              <p:cNvPr id="70704" name="Oval 14">
                <a:extLst>
                  <a:ext uri="{FF2B5EF4-FFF2-40B4-BE49-F238E27FC236}">
                    <a16:creationId xmlns:a16="http://schemas.microsoft.com/office/drawing/2014/main" id="{9B6CC7C2-2E7D-FB4C-A548-5ECF7168A846}"/>
                  </a:ext>
                </a:extLst>
              </p:cNvPr>
              <p:cNvSpPr>
                <a:spLocks noChangeArrowheads="1"/>
              </p:cNvSpPr>
              <p:nvPr/>
            </p:nvSpPr>
            <p:spPr bwMode="auto">
              <a:xfrm>
                <a:off x="112960888" y="112353020"/>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5" name="Text Box 15">
                <a:extLst>
                  <a:ext uri="{FF2B5EF4-FFF2-40B4-BE49-F238E27FC236}">
                    <a16:creationId xmlns:a16="http://schemas.microsoft.com/office/drawing/2014/main" id="{ED7AEA81-8EEF-1249-90C0-8D567F74AF98}"/>
                  </a:ext>
                </a:extLst>
              </p:cNvPr>
              <p:cNvSpPr txBox="1">
                <a:spLocks noChangeArrowheads="1"/>
              </p:cNvSpPr>
              <p:nvPr/>
            </p:nvSpPr>
            <p:spPr bwMode="auto">
              <a:xfrm>
                <a:off x="113062538" y="112429270"/>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sp>
          <p:nvSpPr>
            <p:cNvPr id="70695" name="Line 16">
              <a:extLst>
                <a:ext uri="{FF2B5EF4-FFF2-40B4-BE49-F238E27FC236}">
                  <a16:creationId xmlns:a16="http://schemas.microsoft.com/office/drawing/2014/main" id="{D9175765-B88E-6E44-A6C3-5C820681E2A2}"/>
                </a:ext>
              </a:extLst>
            </p:cNvPr>
            <p:cNvSpPr>
              <a:spLocks noChangeShapeType="1"/>
            </p:cNvSpPr>
            <p:nvPr/>
          </p:nvSpPr>
          <p:spPr bwMode="auto">
            <a:xfrm>
              <a:off x="109173108" y="106994511"/>
              <a:ext cx="885042" cy="318322"/>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70696" name="Line 17">
              <a:extLst>
                <a:ext uri="{FF2B5EF4-FFF2-40B4-BE49-F238E27FC236}">
                  <a16:creationId xmlns:a16="http://schemas.microsoft.com/office/drawing/2014/main" id="{F1BB14F2-E4E2-674C-ACAD-37D3A39BDC66}"/>
                </a:ext>
              </a:extLst>
            </p:cNvPr>
            <p:cNvSpPr>
              <a:spLocks noChangeShapeType="1"/>
            </p:cNvSpPr>
            <p:nvPr/>
          </p:nvSpPr>
          <p:spPr bwMode="auto">
            <a:xfrm flipV="1">
              <a:off x="108588908" y="108252633"/>
              <a:ext cx="529442" cy="38652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7" name="Group 18">
              <a:extLst>
                <a:ext uri="{FF2B5EF4-FFF2-40B4-BE49-F238E27FC236}">
                  <a16:creationId xmlns:a16="http://schemas.microsoft.com/office/drawing/2014/main" id="{0E7F76DA-FC76-0843-B97C-8D14D47D3CA0}"/>
                </a:ext>
              </a:extLst>
            </p:cNvPr>
            <p:cNvGrpSpPr>
              <a:grpSpLocks/>
            </p:cNvGrpSpPr>
            <p:nvPr/>
          </p:nvGrpSpPr>
          <p:grpSpPr bwMode="auto">
            <a:xfrm>
              <a:off x="108321975" y="108579743"/>
              <a:ext cx="291904" cy="269298"/>
              <a:chOff x="112819924" y="112200223"/>
              <a:chExt cx="360000" cy="360000"/>
            </a:xfrm>
          </p:grpSpPr>
          <p:sp>
            <p:nvSpPr>
              <p:cNvPr id="70702" name="Oval 19">
                <a:extLst>
                  <a:ext uri="{FF2B5EF4-FFF2-40B4-BE49-F238E27FC236}">
                    <a16:creationId xmlns:a16="http://schemas.microsoft.com/office/drawing/2014/main" id="{36F81193-A37A-2041-9BA3-8A2303D13791}"/>
                  </a:ext>
                </a:extLst>
              </p:cNvPr>
              <p:cNvSpPr>
                <a:spLocks noChangeArrowheads="1"/>
              </p:cNvSpPr>
              <p:nvPr/>
            </p:nvSpPr>
            <p:spPr bwMode="auto">
              <a:xfrm>
                <a:off x="112819924" y="112200223"/>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3" name="Text Box 20">
                <a:extLst>
                  <a:ext uri="{FF2B5EF4-FFF2-40B4-BE49-F238E27FC236}">
                    <a16:creationId xmlns:a16="http://schemas.microsoft.com/office/drawing/2014/main" id="{FC5610E1-DE84-694D-9508-9E3D2E0CBADD}"/>
                  </a:ext>
                </a:extLst>
              </p:cNvPr>
              <p:cNvSpPr txBox="1">
                <a:spLocks noChangeArrowheads="1"/>
              </p:cNvSpPr>
              <p:nvPr/>
            </p:nvSpPr>
            <p:spPr bwMode="auto">
              <a:xfrm>
                <a:off x="112921574" y="112276473"/>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4</a:t>
                </a:r>
                <a:endParaRPr lang="en-US" altLang="en-US"/>
              </a:p>
            </p:txBody>
          </p:sp>
        </p:grpSp>
        <p:sp>
          <p:nvSpPr>
            <p:cNvPr id="70698" name="Line 21">
              <a:extLst>
                <a:ext uri="{FF2B5EF4-FFF2-40B4-BE49-F238E27FC236}">
                  <a16:creationId xmlns:a16="http://schemas.microsoft.com/office/drawing/2014/main" id="{5E94FE74-B440-594E-8391-0E329CC97E28}"/>
                </a:ext>
              </a:extLst>
            </p:cNvPr>
            <p:cNvSpPr>
              <a:spLocks noChangeShapeType="1"/>
            </p:cNvSpPr>
            <p:nvPr/>
          </p:nvSpPr>
          <p:spPr bwMode="auto">
            <a:xfrm flipV="1">
              <a:off x="109325508" y="108855883"/>
              <a:ext cx="529442" cy="38652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0699" name="Group 22">
              <a:extLst>
                <a:ext uri="{FF2B5EF4-FFF2-40B4-BE49-F238E27FC236}">
                  <a16:creationId xmlns:a16="http://schemas.microsoft.com/office/drawing/2014/main" id="{A7DA08A5-F311-274B-9601-550E4D746834}"/>
                </a:ext>
              </a:extLst>
            </p:cNvPr>
            <p:cNvGrpSpPr>
              <a:grpSpLocks/>
            </p:cNvGrpSpPr>
            <p:nvPr/>
          </p:nvGrpSpPr>
          <p:grpSpPr bwMode="auto">
            <a:xfrm>
              <a:off x="109071275" y="109195693"/>
              <a:ext cx="291904" cy="269298"/>
              <a:chOff x="112960888" y="112353020"/>
              <a:chExt cx="360000" cy="360000"/>
            </a:xfrm>
          </p:grpSpPr>
          <p:sp>
            <p:nvSpPr>
              <p:cNvPr id="70700" name="Oval 23">
                <a:extLst>
                  <a:ext uri="{FF2B5EF4-FFF2-40B4-BE49-F238E27FC236}">
                    <a16:creationId xmlns:a16="http://schemas.microsoft.com/office/drawing/2014/main" id="{CFA96382-5746-D346-8C82-7FF09D9A0C60}"/>
                  </a:ext>
                </a:extLst>
              </p:cNvPr>
              <p:cNvSpPr>
                <a:spLocks noChangeArrowheads="1"/>
              </p:cNvSpPr>
              <p:nvPr/>
            </p:nvSpPr>
            <p:spPr bwMode="auto">
              <a:xfrm>
                <a:off x="112960888" y="112353020"/>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0701" name="Text Box 24">
                <a:extLst>
                  <a:ext uri="{FF2B5EF4-FFF2-40B4-BE49-F238E27FC236}">
                    <a16:creationId xmlns:a16="http://schemas.microsoft.com/office/drawing/2014/main" id="{D5F68535-C0E6-7E4A-B3F4-8D994595513C}"/>
                  </a:ext>
                </a:extLst>
              </p:cNvPr>
              <p:cNvSpPr txBox="1">
                <a:spLocks noChangeArrowheads="1"/>
              </p:cNvSpPr>
              <p:nvPr/>
            </p:nvSpPr>
            <p:spPr bwMode="auto">
              <a:xfrm>
                <a:off x="113062538" y="112429270"/>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5</a:t>
                </a:r>
                <a:endParaRPr lang="en-US" altLang="en-US"/>
              </a:p>
            </p:txBody>
          </p:sp>
        </p:grpSp>
      </p:grpSp>
      <p:graphicFrame>
        <p:nvGraphicFramePr>
          <p:cNvPr id="28" name="Table 27">
            <a:extLst>
              <a:ext uri="{FF2B5EF4-FFF2-40B4-BE49-F238E27FC236}">
                <a16:creationId xmlns:a16="http://schemas.microsoft.com/office/drawing/2014/main" id="{9B08AED8-F198-4A28-995A-36335D741B35}"/>
              </a:ext>
            </a:extLst>
          </p:cNvPr>
          <p:cNvGraphicFramePr>
            <a:graphicFrameLocks noGrp="1"/>
          </p:cNvGraphicFramePr>
          <p:nvPr/>
        </p:nvGraphicFramePr>
        <p:xfrm>
          <a:off x="1214438" y="3478213"/>
          <a:ext cx="6143625" cy="2714624"/>
        </p:xfrm>
        <a:graphic>
          <a:graphicData uri="http://schemas.openxmlformats.org/drawingml/2006/table">
            <a:tbl>
              <a:tblPr/>
              <a:tblGrid>
                <a:gridCol w="604125">
                  <a:extLst>
                    <a:ext uri="{9D8B030D-6E8A-4147-A177-3AD203B41FA5}">
                      <a16:colId xmlns:a16="http://schemas.microsoft.com/office/drawing/2014/main" val="20000"/>
                    </a:ext>
                  </a:extLst>
                </a:gridCol>
                <a:gridCol w="1638291">
                  <a:extLst>
                    <a:ext uri="{9D8B030D-6E8A-4147-A177-3AD203B41FA5}">
                      <a16:colId xmlns:a16="http://schemas.microsoft.com/office/drawing/2014/main" val="20001"/>
                    </a:ext>
                  </a:extLst>
                </a:gridCol>
                <a:gridCol w="3901209">
                  <a:extLst>
                    <a:ext uri="{9D8B030D-6E8A-4147-A177-3AD203B41FA5}">
                      <a16:colId xmlns:a16="http://schemas.microsoft.com/office/drawing/2014/main" val="20002"/>
                    </a:ext>
                  </a:extLst>
                </a:gridCol>
              </a:tblGrid>
              <a:tr h="507352">
                <a:tc>
                  <a:txBody>
                    <a:bodyPr/>
                    <a:lstStyle/>
                    <a:p>
                      <a:pPr marR="0" indent="0" algn="l" rtl="0">
                        <a:spcBef>
                          <a:spcPts val="0"/>
                        </a:spcBef>
                        <a:spcAft>
                          <a:spcPts val="0"/>
                        </a:spcAft>
                      </a:pPr>
                      <a:r>
                        <a:rPr lang="en-IE" sz="1200" b="1" kern="1400" dirty="0">
                          <a:solidFill>
                            <a:srgbClr val="000000"/>
                          </a:solidFill>
                          <a:latin typeface="Times New Roman"/>
                        </a:rPr>
                        <a:t>1</a:t>
                      </a:r>
                      <a:endParaRPr lang="en-IE" sz="1000" kern="1400" dirty="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200" b="1" kern="1400">
                          <a:solidFill>
                            <a:srgbClr val="000000"/>
                          </a:solidFill>
                          <a:latin typeface="Times New Roman"/>
                        </a:rPr>
                        <a:t>Processor and fan</a:t>
                      </a:r>
                      <a:endParaRPr lang="en-IE" sz="1000" kern="140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200" b="1" kern="1400" dirty="0">
                          <a:solidFill>
                            <a:srgbClr val="000000"/>
                          </a:solidFill>
                          <a:latin typeface="Times New Roman"/>
                        </a:rPr>
                        <a:t>Graphics card handles it’s own processing making it almost independent of the processor. </a:t>
                      </a:r>
                      <a:endParaRPr lang="en-IE" sz="1000" kern="1400" dirty="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551818">
                <a:tc>
                  <a:txBody>
                    <a:bodyPr/>
                    <a:lstStyle/>
                    <a:p>
                      <a:pPr marR="0" indent="0" algn="l" rtl="0">
                        <a:spcBef>
                          <a:spcPts val="0"/>
                        </a:spcBef>
                        <a:spcAft>
                          <a:spcPts val="0"/>
                        </a:spcAft>
                      </a:pPr>
                      <a:r>
                        <a:rPr lang="en-IE" sz="1200" b="1" kern="1400">
                          <a:solidFill>
                            <a:srgbClr val="000000"/>
                          </a:solidFill>
                          <a:latin typeface="Times New Roman"/>
                        </a:rPr>
                        <a:t>2</a:t>
                      </a:r>
                      <a:endParaRPr lang="en-IE" sz="1000" kern="140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200" b="1" kern="1400" dirty="0">
                          <a:solidFill>
                            <a:srgbClr val="000000"/>
                          </a:solidFill>
                          <a:latin typeface="Times New Roman"/>
                        </a:rPr>
                        <a:t>Board connector</a:t>
                      </a:r>
                      <a:endParaRPr lang="en-IE" sz="1000" kern="1400" dirty="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200" b="1" kern="1400">
                          <a:solidFill>
                            <a:srgbClr val="000000"/>
                          </a:solidFill>
                          <a:latin typeface="Times New Roman"/>
                        </a:rPr>
                        <a:t>AGP or PCI-Express</a:t>
                      </a:r>
                      <a:endParaRPr lang="en-IE" sz="1000" kern="140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551818">
                <a:tc>
                  <a:txBody>
                    <a:bodyPr/>
                    <a:lstStyle/>
                    <a:p>
                      <a:pPr marR="0" indent="0" algn="l" rtl="0">
                        <a:spcBef>
                          <a:spcPts val="0"/>
                        </a:spcBef>
                        <a:spcAft>
                          <a:spcPts val="0"/>
                        </a:spcAft>
                      </a:pPr>
                      <a:r>
                        <a:rPr lang="en-IE" sz="1200" b="1" kern="1400">
                          <a:solidFill>
                            <a:srgbClr val="000000"/>
                          </a:solidFill>
                          <a:latin typeface="Times New Roman"/>
                        </a:rPr>
                        <a:t>3</a:t>
                      </a:r>
                      <a:endParaRPr lang="en-IE" sz="1000" kern="140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200" b="1" kern="1400">
                          <a:solidFill>
                            <a:srgbClr val="000000"/>
                          </a:solidFill>
                          <a:latin typeface="Times New Roman"/>
                        </a:rPr>
                        <a:t>Memory </a:t>
                      </a:r>
                      <a:endParaRPr lang="en-IE" sz="1000" kern="140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200" b="1" kern="1400">
                          <a:solidFill>
                            <a:srgbClr val="000000"/>
                          </a:solidFill>
                          <a:latin typeface="Times New Roman"/>
                        </a:rPr>
                        <a:t>Graphics card has it’s own memory.  This makes it much faster. Most new cards use DDR3 memory.  </a:t>
                      </a:r>
                      <a:endParaRPr lang="en-IE" sz="1000" kern="140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551818">
                <a:tc>
                  <a:txBody>
                    <a:bodyPr/>
                    <a:lstStyle/>
                    <a:p>
                      <a:pPr marR="0" indent="0" algn="l" rtl="0">
                        <a:spcBef>
                          <a:spcPts val="0"/>
                        </a:spcBef>
                        <a:spcAft>
                          <a:spcPts val="0"/>
                        </a:spcAft>
                      </a:pPr>
                      <a:r>
                        <a:rPr lang="en-IE" sz="1200" b="1" kern="1400">
                          <a:solidFill>
                            <a:srgbClr val="000000"/>
                          </a:solidFill>
                          <a:latin typeface="Times New Roman"/>
                        </a:rPr>
                        <a:t>4</a:t>
                      </a:r>
                      <a:endParaRPr lang="en-IE" sz="1000" kern="140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lnSpc>
                          <a:spcPct val="125000"/>
                        </a:lnSpc>
                        <a:spcBef>
                          <a:spcPts val="0"/>
                        </a:spcBef>
                        <a:spcAft>
                          <a:spcPts val="0"/>
                        </a:spcAft>
                      </a:pPr>
                      <a:r>
                        <a:rPr lang="en-IE" sz="1200" b="1" kern="1400">
                          <a:solidFill>
                            <a:srgbClr val="000000"/>
                          </a:solidFill>
                          <a:latin typeface="Times New Roman"/>
                        </a:rPr>
                        <a:t>DVI connector</a:t>
                      </a:r>
                      <a:endParaRPr lang="en-IE" sz="1000" kern="140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200" b="1" kern="1400">
                          <a:solidFill>
                            <a:srgbClr val="000000"/>
                          </a:solidFill>
                          <a:latin typeface="Times New Roman"/>
                        </a:rPr>
                        <a:t>Digital output is supplied through this port.  </a:t>
                      </a:r>
                      <a:endParaRPr lang="en-IE" sz="1000" kern="140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551818">
                <a:tc>
                  <a:txBody>
                    <a:bodyPr/>
                    <a:lstStyle/>
                    <a:p>
                      <a:pPr marR="0" indent="0" algn="l" rtl="0">
                        <a:spcBef>
                          <a:spcPts val="0"/>
                        </a:spcBef>
                        <a:spcAft>
                          <a:spcPts val="0"/>
                        </a:spcAft>
                      </a:pPr>
                      <a:r>
                        <a:rPr lang="en-IE" sz="1200" b="1" kern="1400">
                          <a:solidFill>
                            <a:srgbClr val="000000"/>
                          </a:solidFill>
                          <a:latin typeface="Times New Roman"/>
                        </a:rPr>
                        <a:t>5</a:t>
                      </a:r>
                      <a:endParaRPr lang="en-IE" sz="1000" kern="140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200" b="1" kern="1400">
                          <a:solidFill>
                            <a:srgbClr val="000000"/>
                          </a:solidFill>
                          <a:latin typeface="Times New Roman"/>
                        </a:rPr>
                        <a:t>VGA connector</a:t>
                      </a:r>
                      <a:endParaRPr lang="en-IE" sz="1000" kern="140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200" b="1" kern="1400" dirty="0">
                          <a:solidFill>
                            <a:srgbClr val="000000"/>
                          </a:solidFill>
                          <a:latin typeface="Times New Roman"/>
                        </a:rPr>
                        <a:t>Analogue output is provided through this port.  </a:t>
                      </a:r>
                      <a:endParaRPr lang="en-IE" sz="1000" kern="1400" dirty="0">
                        <a:solidFill>
                          <a:srgbClr val="000000"/>
                        </a:solidFill>
                        <a:latin typeface="Times New Roman"/>
                      </a:endParaRPr>
                    </a:p>
                  </a:txBody>
                  <a:tcPr marL="36576" marR="36576" marT="36576" marB="36576"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29" name="TextBox 28">
            <a:extLst>
              <a:ext uri="{FF2B5EF4-FFF2-40B4-BE49-F238E27FC236}">
                <a16:creationId xmlns:a16="http://schemas.microsoft.com/office/drawing/2014/main" id="{19CD96A5-C923-9842-8DE8-9AFBEB37DF30}"/>
              </a:ext>
            </a:extLst>
          </p:cNvPr>
          <p:cNvSpPr txBox="1">
            <a:spLocks noChangeArrowheads="1"/>
          </p:cNvSpPr>
          <p:nvPr/>
        </p:nvSpPr>
        <p:spPr bwMode="auto">
          <a:xfrm>
            <a:off x="785813" y="1000125"/>
            <a:ext cx="25003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Graphics card</a:t>
            </a:r>
          </a:p>
        </p:txBody>
      </p:sp>
      <p:sp>
        <p:nvSpPr>
          <p:cNvPr id="70687" name="Control 25">
            <a:extLst>
              <a:ext uri="{FF2B5EF4-FFF2-40B4-BE49-F238E27FC236}">
                <a16:creationId xmlns:a16="http://schemas.microsoft.com/office/drawing/2014/main" id="{A23CD8B4-1248-0B44-8742-43E6104EF690}"/>
              </a:ext>
            </a:extLst>
          </p:cNvPr>
          <p:cNvSpPr>
            <a:spLocks noChangeArrowheads="1" noChangeShapeType="1"/>
          </p:cNvSpPr>
          <p:nvPr/>
        </p:nvSpPr>
        <p:spPr bwMode="auto">
          <a:xfrm>
            <a:off x="8128000" y="5060950"/>
            <a:ext cx="5400675" cy="2387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6225436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9466F62-E98C-40F2-B2D0-8412409C9374}"/>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10" name="TextBox 9">
            <a:extLst>
              <a:ext uri="{FF2B5EF4-FFF2-40B4-BE49-F238E27FC236}">
                <a16:creationId xmlns:a16="http://schemas.microsoft.com/office/drawing/2014/main" id="{CC42C9A9-0905-8445-92AC-CE048726948E}"/>
              </a:ext>
            </a:extLst>
          </p:cNvPr>
          <p:cNvSpPr txBox="1">
            <a:spLocks noChangeArrowheads="1"/>
          </p:cNvSpPr>
          <p:nvPr/>
        </p:nvSpPr>
        <p:spPr bwMode="auto">
          <a:xfrm>
            <a:off x="642938" y="692150"/>
            <a:ext cx="7572375" cy="4062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Graphic card</a:t>
            </a:r>
            <a:r>
              <a:rPr lang="en-IE" altLang="en-US" sz="2400"/>
              <a:t>  -  screen images are made up of dots called </a:t>
            </a:r>
            <a:r>
              <a:rPr lang="en-IE" altLang="en-US" sz="2400" b="1"/>
              <a:t>pixels </a:t>
            </a:r>
            <a:r>
              <a:rPr lang="en-IE" altLang="en-US" sz="2400"/>
              <a:t>(picture elements).  The graphics card must process each of these pixels to create the image.  </a:t>
            </a:r>
          </a:p>
          <a:p>
            <a:pPr eaLnBrk="1" hangingPunct="1"/>
            <a:r>
              <a:rPr lang="en-IE" altLang="en-US"/>
              <a:t> </a:t>
            </a:r>
          </a:p>
          <a:p>
            <a:pPr eaLnBrk="1" hangingPunct="1"/>
            <a:r>
              <a:rPr lang="en-IE" altLang="en-US" sz="2400"/>
              <a:t>The resolution of a screen is the number of  pixels being displayed.  Typical resolutions include:</a:t>
            </a:r>
          </a:p>
          <a:p>
            <a:pPr eaLnBrk="1" hangingPunct="1"/>
            <a:r>
              <a:rPr lang="en-IE" altLang="en-US" sz="2400"/>
              <a:t> </a:t>
            </a:r>
          </a:p>
          <a:p>
            <a:pPr lvl="1" eaLnBrk="1" hangingPunct="1">
              <a:buFont typeface="Arial" panose="020B0604020202020204" pitchFamily="34" charset="0"/>
              <a:buChar char="•"/>
            </a:pPr>
            <a:r>
              <a:rPr lang="en-IE" altLang="en-US" sz="2400" b="1"/>
              <a:t>800 x 600</a:t>
            </a:r>
            <a:r>
              <a:rPr lang="en-IE" altLang="en-US" sz="2400"/>
              <a:t>  -  		480,000 pixels</a:t>
            </a:r>
          </a:p>
          <a:p>
            <a:pPr lvl="1" eaLnBrk="1" hangingPunct="1">
              <a:buFont typeface="Arial" panose="020B0604020202020204" pitchFamily="34" charset="0"/>
              <a:buChar char="•"/>
            </a:pPr>
            <a:r>
              <a:rPr lang="en-IE" altLang="en-US" sz="2400" b="1"/>
              <a:t>1024 x 768</a:t>
            </a:r>
            <a:r>
              <a:rPr lang="en-IE" altLang="en-US" sz="2400"/>
              <a:t>  -  	786,432 pixels</a:t>
            </a:r>
          </a:p>
          <a:p>
            <a:pPr lvl="1" eaLnBrk="1" hangingPunct="1">
              <a:buFont typeface="Arial" panose="020B0604020202020204" pitchFamily="34" charset="0"/>
              <a:buChar char="•"/>
            </a:pPr>
            <a:r>
              <a:rPr lang="en-IE" altLang="en-US" sz="2400" b="1"/>
              <a:t>1280 x 1024</a:t>
            </a:r>
            <a:r>
              <a:rPr lang="en-IE" altLang="en-US" sz="2400"/>
              <a:t>:  -  	1,310,720 pixels</a:t>
            </a:r>
          </a:p>
          <a:p>
            <a:pPr lvl="1" eaLnBrk="1" hangingPunct="1">
              <a:buFont typeface="Arial" panose="020B0604020202020204" pitchFamily="34" charset="0"/>
              <a:buChar char="•"/>
            </a:pPr>
            <a:r>
              <a:rPr lang="en-IE" altLang="en-US" sz="2400" b="1"/>
              <a:t>1600 x 1200:</a:t>
            </a:r>
            <a:r>
              <a:rPr lang="en-IE" altLang="en-US" sz="2400"/>
              <a:t>  -  	1,920,000 pixels</a:t>
            </a:r>
          </a:p>
        </p:txBody>
      </p:sp>
      <p:pic>
        <p:nvPicPr>
          <p:cNvPr id="147458" name="Picture 2">
            <a:extLst>
              <a:ext uri="{FF2B5EF4-FFF2-40B4-BE49-F238E27FC236}">
                <a16:creationId xmlns:a16="http://schemas.microsoft.com/office/drawing/2014/main" id="{AE887004-2304-DF43-A889-695C9F7808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63" t="80214" r="1724"/>
          <a:stretch>
            <a:fillRect/>
          </a:stretch>
        </p:blipFill>
        <p:spPr bwMode="auto">
          <a:xfrm>
            <a:off x="1714500" y="5049838"/>
            <a:ext cx="5281613" cy="100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21634125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29F16B56-CAAC-4E23-B825-12F8F860EFFA}"/>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F9DB41C1-435C-E942-87BC-AD3D7767B47B}"/>
              </a:ext>
            </a:extLst>
          </p:cNvPr>
          <p:cNvSpPr txBox="1">
            <a:spLocks noChangeArrowheads="1"/>
          </p:cNvSpPr>
          <p:nvPr/>
        </p:nvSpPr>
        <p:spPr bwMode="auto">
          <a:xfrm>
            <a:off x="714375" y="1143000"/>
            <a:ext cx="7500938" cy="532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There are two types of graphic card available:</a:t>
            </a:r>
          </a:p>
          <a:p>
            <a:pPr eaLnBrk="1" hangingPunct="1"/>
            <a:r>
              <a:rPr lang="en-IE" altLang="en-US" sz="2400"/>
              <a:t> </a:t>
            </a:r>
          </a:p>
          <a:p>
            <a:pPr lvl="1" eaLnBrk="1" hangingPunct="1">
              <a:buFont typeface="Arial" panose="020B0604020202020204" pitchFamily="34" charset="0"/>
              <a:buChar char="•"/>
            </a:pPr>
            <a:r>
              <a:rPr lang="en-IE" altLang="en-US" sz="2400" b="1"/>
              <a:t>AGP</a:t>
            </a:r>
            <a:r>
              <a:rPr lang="en-IE" altLang="en-US" sz="2400"/>
              <a:t> (accelerated graphics port) -  the older technology but still available. It can output in analogue or digital or both.</a:t>
            </a:r>
          </a:p>
          <a:p>
            <a:pPr lvl="1" eaLnBrk="1" hangingPunct="1"/>
            <a:endParaRPr lang="en-IE" altLang="en-US" sz="1400"/>
          </a:p>
          <a:p>
            <a:pPr lvl="1" eaLnBrk="1" hangingPunct="1">
              <a:buFont typeface="Arial" panose="020B0604020202020204" pitchFamily="34" charset="0"/>
              <a:buChar char="•"/>
            </a:pPr>
            <a:r>
              <a:rPr lang="en-IE" altLang="en-US" sz="2400" b="1"/>
              <a:t>PCI-Express  -  </a:t>
            </a:r>
            <a:r>
              <a:rPr lang="en-IE" altLang="en-US" sz="2400"/>
              <a:t>the newer technology  -  faster than AGP.  Allows for two graphics cards to improve the performance  -  called </a:t>
            </a:r>
            <a:r>
              <a:rPr lang="en-IE" altLang="en-US" sz="2400" b="1"/>
              <a:t>Scalable Link Interface </a:t>
            </a:r>
            <a:r>
              <a:rPr lang="en-IE" altLang="en-US" sz="2400"/>
              <a:t>(SLI).  PCI-Express can also output in analogue or digital or both.</a:t>
            </a:r>
          </a:p>
          <a:p>
            <a:pPr lvl="1" eaLnBrk="1" hangingPunct="1">
              <a:buFont typeface="Arial" panose="020B0604020202020204" pitchFamily="34" charset="0"/>
              <a:buChar char="•"/>
            </a:pPr>
            <a:endParaRPr lang="en-IE" altLang="en-US" sz="1400"/>
          </a:p>
          <a:p>
            <a:pPr lvl="1" eaLnBrk="1" hangingPunct="1">
              <a:buFont typeface="Arial" panose="020B0604020202020204" pitchFamily="34" charset="0"/>
              <a:buChar char="•"/>
            </a:pPr>
            <a:r>
              <a:rPr lang="en-IE" altLang="en-US" sz="2400"/>
              <a:t>These cards are mutually exclusive and the choice is made according to the graphics slot on the motherboard.  </a:t>
            </a:r>
          </a:p>
        </p:txBody>
      </p:sp>
    </p:spTree>
    <p:extLst>
      <p:ext uri="{BB962C8B-B14F-4D97-AF65-F5344CB8AC3E}">
        <p14:creationId xmlns:p14="http://schemas.microsoft.com/office/powerpoint/2010/main" val="42739602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a:extLst>
              <a:ext uri="{FF2B5EF4-FFF2-40B4-BE49-F238E27FC236}">
                <a16:creationId xmlns:a16="http://schemas.microsoft.com/office/drawing/2014/main" id="{3B68C347-6ACE-42FB-88A6-A995CE641F45}"/>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grpSp>
        <p:nvGrpSpPr>
          <p:cNvPr id="2" name="Group 1">
            <a:extLst>
              <a:ext uri="{FF2B5EF4-FFF2-40B4-BE49-F238E27FC236}">
                <a16:creationId xmlns:a16="http://schemas.microsoft.com/office/drawing/2014/main" id="{C69E44A3-BF5A-CE4C-BF6B-B85861A77A95}"/>
              </a:ext>
            </a:extLst>
          </p:cNvPr>
          <p:cNvGrpSpPr>
            <a:grpSpLocks/>
          </p:cNvGrpSpPr>
          <p:nvPr/>
        </p:nvGrpSpPr>
        <p:grpSpPr bwMode="auto">
          <a:xfrm>
            <a:off x="2786063" y="1071563"/>
            <a:ext cx="4500562" cy="2582862"/>
            <a:chOff x="107867400" y="107374981"/>
            <a:chExt cx="4757604" cy="2653919"/>
          </a:xfrm>
        </p:grpSpPr>
        <p:pic>
          <p:nvPicPr>
            <p:cNvPr id="76824" name="Picture 2" descr="L10531725">
              <a:extLst>
                <a:ext uri="{FF2B5EF4-FFF2-40B4-BE49-F238E27FC236}">
                  <a16:creationId xmlns:a16="http://schemas.microsoft.com/office/drawing/2014/main" id="{000E6CEA-70A8-DD40-BFAE-259C22C7E8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937" t="16667" r="5173" b="16875"/>
            <a:stretch>
              <a:fillRect/>
            </a:stretch>
          </p:blipFill>
          <p:spPr bwMode="auto">
            <a:xfrm>
              <a:off x="107867400" y="107374981"/>
              <a:ext cx="4732875" cy="26539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76825" name="Line 3">
              <a:extLst>
                <a:ext uri="{FF2B5EF4-FFF2-40B4-BE49-F238E27FC236}">
                  <a16:creationId xmlns:a16="http://schemas.microsoft.com/office/drawing/2014/main" id="{B00ED148-E724-274C-B9F7-B209464FE0E0}"/>
                </a:ext>
              </a:extLst>
            </p:cNvPr>
            <p:cNvSpPr>
              <a:spLocks noChangeShapeType="1"/>
            </p:cNvSpPr>
            <p:nvPr/>
          </p:nvSpPr>
          <p:spPr bwMode="auto">
            <a:xfrm flipH="1" flipV="1">
              <a:off x="111894400" y="108381833"/>
              <a:ext cx="492908" cy="41192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6826" name="Group 4">
              <a:extLst>
                <a:ext uri="{FF2B5EF4-FFF2-40B4-BE49-F238E27FC236}">
                  <a16:creationId xmlns:a16="http://schemas.microsoft.com/office/drawing/2014/main" id="{19DDFE55-9B3E-6B44-B658-02AFD359D92C}"/>
                </a:ext>
              </a:extLst>
            </p:cNvPr>
            <p:cNvGrpSpPr>
              <a:grpSpLocks/>
            </p:cNvGrpSpPr>
            <p:nvPr/>
          </p:nvGrpSpPr>
          <p:grpSpPr bwMode="auto">
            <a:xfrm>
              <a:off x="112333100" y="108737518"/>
              <a:ext cx="291904" cy="269298"/>
              <a:chOff x="116020384" y="112160720"/>
              <a:chExt cx="360000" cy="360000"/>
            </a:xfrm>
          </p:grpSpPr>
          <p:sp>
            <p:nvSpPr>
              <p:cNvPr id="76835" name="Oval 5">
                <a:extLst>
                  <a:ext uri="{FF2B5EF4-FFF2-40B4-BE49-F238E27FC236}">
                    <a16:creationId xmlns:a16="http://schemas.microsoft.com/office/drawing/2014/main" id="{63A6BBB2-6E19-3447-A1D9-DE59D82EEA69}"/>
                  </a:ext>
                </a:extLst>
              </p:cNvPr>
              <p:cNvSpPr>
                <a:spLocks noChangeArrowheads="1"/>
              </p:cNvSpPr>
              <p:nvPr/>
            </p:nvSpPr>
            <p:spPr bwMode="auto">
              <a:xfrm>
                <a:off x="116020384" y="112160720"/>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6836" name="Text Box 6">
                <a:extLst>
                  <a:ext uri="{FF2B5EF4-FFF2-40B4-BE49-F238E27FC236}">
                    <a16:creationId xmlns:a16="http://schemas.microsoft.com/office/drawing/2014/main" id="{E6C3B649-DA4B-3845-A9A9-7E64CD18AF07}"/>
                  </a:ext>
                </a:extLst>
              </p:cNvPr>
              <p:cNvSpPr txBox="1">
                <a:spLocks noChangeArrowheads="1"/>
              </p:cNvSpPr>
              <p:nvPr/>
            </p:nvSpPr>
            <p:spPr bwMode="auto">
              <a:xfrm>
                <a:off x="116122034" y="112236970"/>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sp>
          <p:nvSpPr>
            <p:cNvPr id="76827" name="Line 7">
              <a:extLst>
                <a:ext uri="{FF2B5EF4-FFF2-40B4-BE49-F238E27FC236}">
                  <a16:creationId xmlns:a16="http://schemas.microsoft.com/office/drawing/2014/main" id="{03E1C933-F7DD-984F-87C1-79F4C098AC7A}"/>
                </a:ext>
              </a:extLst>
            </p:cNvPr>
            <p:cNvSpPr>
              <a:spLocks noChangeShapeType="1"/>
            </p:cNvSpPr>
            <p:nvPr/>
          </p:nvSpPr>
          <p:spPr bwMode="auto">
            <a:xfrm flipH="1">
              <a:off x="110122750" y="109336686"/>
              <a:ext cx="1473983" cy="54797"/>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nvGrpSpPr>
            <p:cNvPr id="76828" name="Group 8">
              <a:extLst>
                <a:ext uri="{FF2B5EF4-FFF2-40B4-BE49-F238E27FC236}">
                  <a16:creationId xmlns:a16="http://schemas.microsoft.com/office/drawing/2014/main" id="{A7AB6DE3-D340-8E48-8F5E-AFE29C2707AF}"/>
                </a:ext>
              </a:extLst>
            </p:cNvPr>
            <p:cNvGrpSpPr>
              <a:grpSpLocks/>
            </p:cNvGrpSpPr>
            <p:nvPr/>
          </p:nvGrpSpPr>
          <p:grpSpPr bwMode="auto">
            <a:xfrm>
              <a:off x="111580625" y="109204243"/>
              <a:ext cx="291904" cy="269298"/>
              <a:chOff x="116161348" y="112313517"/>
              <a:chExt cx="360000" cy="360000"/>
            </a:xfrm>
          </p:grpSpPr>
          <p:sp>
            <p:nvSpPr>
              <p:cNvPr id="76833" name="Oval 9">
                <a:extLst>
                  <a:ext uri="{FF2B5EF4-FFF2-40B4-BE49-F238E27FC236}">
                    <a16:creationId xmlns:a16="http://schemas.microsoft.com/office/drawing/2014/main" id="{C511300A-CCE5-A34E-B091-A12D5836126C}"/>
                  </a:ext>
                </a:extLst>
              </p:cNvPr>
              <p:cNvSpPr>
                <a:spLocks noChangeArrowheads="1"/>
              </p:cNvSpPr>
              <p:nvPr/>
            </p:nvSpPr>
            <p:spPr bwMode="auto">
              <a:xfrm>
                <a:off x="116161348" y="112313517"/>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6834" name="Text Box 10">
                <a:extLst>
                  <a:ext uri="{FF2B5EF4-FFF2-40B4-BE49-F238E27FC236}">
                    <a16:creationId xmlns:a16="http://schemas.microsoft.com/office/drawing/2014/main" id="{3D119167-BC3E-5C47-994F-EA5A372EE5A4}"/>
                  </a:ext>
                </a:extLst>
              </p:cNvPr>
              <p:cNvSpPr txBox="1">
                <a:spLocks noChangeArrowheads="1"/>
              </p:cNvSpPr>
              <p:nvPr/>
            </p:nvSpPr>
            <p:spPr bwMode="auto">
              <a:xfrm>
                <a:off x="116262998" y="112389767"/>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grpSp>
          <p:nvGrpSpPr>
            <p:cNvPr id="76829" name="Group 11">
              <a:extLst>
                <a:ext uri="{FF2B5EF4-FFF2-40B4-BE49-F238E27FC236}">
                  <a16:creationId xmlns:a16="http://schemas.microsoft.com/office/drawing/2014/main" id="{F3D66F55-B08A-6240-8A1B-735B3A4087E4}"/>
                </a:ext>
              </a:extLst>
            </p:cNvPr>
            <p:cNvGrpSpPr>
              <a:grpSpLocks/>
            </p:cNvGrpSpPr>
            <p:nvPr/>
          </p:nvGrpSpPr>
          <p:grpSpPr bwMode="auto">
            <a:xfrm>
              <a:off x="108104000" y="109499518"/>
              <a:ext cx="291904" cy="269298"/>
              <a:chOff x="116443276" y="112619112"/>
              <a:chExt cx="360000" cy="360000"/>
            </a:xfrm>
          </p:grpSpPr>
          <p:sp>
            <p:nvSpPr>
              <p:cNvPr id="76831" name="Oval 12">
                <a:extLst>
                  <a:ext uri="{FF2B5EF4-FFF2-40B4-BE49-F238E27FC236}">
                    <a16:creationId xmlns:a16="http://schemas.microsoft.com/office/drawing/2014/main" id="{7E002249-2C4B-A246-B6B5-130DEF95C2A7}"/>
                  </a:ext>
                </a:extLst>
              </p:cNvPr>
              <p:cNvSpPr>
                <a:spLocks noChangeArrowheads="1"/>
              </p:cNvSpPr>
              <p:nvPr/>
            </p:nvSpPr>
            <p:spPr bwMode="auto">
              <a:xfrm>
                <a:off x="116443276" y="112619112"/>
                <a:ext cx="360000" cy="360000"/>
              </a:xfrm>
              <a:prstGeom prst="ellipse">
                <a:avLst/>
              </a:prstGeom>
              <a:noFill/>
              <a:ln w="1270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76832" name="Text Box 13">
                <a:extLst>
                  <a:ext uri="{FF2B5EF4-FFF2-40B4-BE49-F238E27FC236}">
                    <a16:creationId xmlns:a16="http://schemas.microsoft.com/office/drawing/2014/main" id="{5DEA627E-C628-884D-B978-A0262162A549}"/>
                  </a:ext>
                </a:extLst>
              </p:cNvPr>
              <p:cNvSpPr txBox="1">
                <a:spLocks noChangeArrowheads="1"/>
              </p:cNvSpPr>
              <p:nvPr/>
            </p:nvSpPr>
            <p:spPr bwMode="auto">
              <a:xfrm>
                <a:off x="116544926" y="112695362"/>
                <a:ext cx="144000" cy="18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3</a:t>
                </a:r>
                <a:endParaRPr lang="en-US" altLang="en-US"/>
              </a:p>
            </p:txBody>
          </p:sp>
        </p:grpSp>
        <p:sp>
          <p:nvSpPr>
            <p:cNvPr id="76830" name="Line 14">
              <a:extLst>
                <a:ext uri="{FF2B5EF4-FFF2-40B4-BE49-F238E27FC236}">
                  <a16:creationId xmlns:a16="http://schemas.microsoft.com/office/drawing/2014/main" id="{76886955-452D-B943-AB48-65257D8C20F3}"/>
                </a:ext>
              </a:extLst>
            </p:cNvPr>
            <p:cNvSpPr>
              <a:spLocks noChangeShapeType="1"/>
            </p:cNvSpPr>
            <p:nvPr/>
          </p:nvSpPr>
          <p:spPr bwMode="auto">
            <a:xfrm flipV="1">
              <a:off x="108329658" y="108867608"/>
              <a:ext cx="554842" cy="659578"/>
            </a:xfrm>
            <a:prstGeom prst="line">
              <a:avLst/>
            </a:prstGeom>
            <a:noFill/>
            <a:ln w="1270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
        <p:nvSpPr>
          <p:cNvPr id="21" name="TextBox 20">
            <a:extLst>
              <a:ext uri="{FF2B5EF4-FFF2-40B4-BE49-F238E27FC236}">
                <a16:creationId xmlns:a16="http://schemas.microsoft.com/office/drawing/2014/main" id="{3FC07185-AFEF-6241-9E69-A6741BB91813}"/>
              </a:ext>
            </a:extLst>
          </p:cNvPr>
          <p:cNvSpPr txBox="1">
            <a:spLocks noChangeArrowheads="1"/>
          </p:cNvSpPr>
          <p:nvPr/>
        </p:nvSpPr>
        <p:spPr bwMode="auto">
          <a:xfrm>
            <a:off x="857250" y="1071563"/>
            <a:ext cx="21431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Sound card</a:t>
            </a:r>
          </a:p>
        </p:txBody>
      </p:sp>
      <p:graphicFrame>
        <p:nvGraphicFramePr>
          <p:cNvPr id="22" name="Table 21">
            <a:extLst>
              <a:ext uri="{FF2B5EF4-FFF2-40B4-BE49-F238E27FC236}">
                <a16:creationId xmlns:a16="http://schemas.microsoft.com/office/drawing/2014/main" id="{5B7D1F74-C3CC-435F-B448-4474EDB36C33}"/>
              </a:ext>
            </a:extLst>
          </p:cNvPr>
          <p:cNvGraphicFramePr>
            <a:graphicFrameLocks noGrp="1"/>
          </p:cNvGraphicFramePr>
          <p:nvPr/>
        </p:nvGraphicFramePr>
        <p:xfrm>
          <a:off x="928688" y="3929063"/>
          <a:ext cx="7096125" cy="2082799"/>
        </p:xfrm>
        <a:graphic>
          <a:graphicData uri="http://schemas.openxmlformats.org/drawingml/2006/table">
            <a:tbl>
              <a:tblPr/>
              <a:tblGrid>
                <a:gridCol w="697787">
                  <a:extLst>
                    <a:ext uri="{9D8B030D-6E8A-4147-A177-3AD203B41FA5}">
                      <a16:colId xmlns:a16="http://schemas.microsoft.com/office/drawing/2014/main" val="20000"/>
                    </a:ext>
                  </a:extLst>
                </a:gridCol>
                <a:gridCol w="1892291">
                  <a:extLst>
                    <a:ext uri="{9D8B030D-6E8A-4147-A177-3AD203B41FA5}">
                      <a16:colId xmlns:a16="http://schemas.microsoft.com/office/drawing/2014/main" val="20001"/>
                    </a:ext>
                  </a:extLst>
                </a:gridCol>
                <a:gridCol w="4506047">
                  <a:extLst>
                    <a:ext uri="{9D8B030D-6E8A-4147-A177-3AD203B41FA5}">
                      <a16:colId xmlns:a16="http://schemas.microsoft.com/office/drawing/2014/main" val="20002"/>
                    </a:ext>
                  </a:extLst>
                </a:gridCol>
              </a:tblGrid>
              <a:tr h="627471">
                <a:tc>
                  <a:txBody>
                    <a:bodyPr/>
                    <a:lstStyle/>
                    <a:p>
                      <a:pPr marR="0" indent="0" algn="l" rtl="0">
                        <a:spcBef>
                          <a:spcPts val="0"/>
                        </a:spcBef>
                        <a:spcAft>
                          <a:spcPts val="0"/>
                        </a:spcAft>
                      </a:pPr>
                      <a:r>
                        <a:rPr lang="en-IE" sz="1600" b="1" kern="1400" dirty="0">
                          <a:solidFill>
                            <a:srgbClr val="000000"/>
                          </a:solidFill>
                          <a:latin typeface="Times New Roman"/>
                        </a:rPr>
                        <a:t>1</a:t>
                      </a:r>
                      <a:endParaRPr lang="en-IE" sz="1300" kern="1400" dirty="0">
                        <a:solidFill>
                          <a:srgbClr val="000000"/>
                        </a:solidFill>
                        <a:latin typeface="Times New Roman"/>
                      </a:endParaRP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600" b="1" kern="1400">
                          <a:solidFill>
                            <a:srgbClr val="000000"/>
                          </a:solidFill>
                          <a:latin typeface="Times New Roman"/>
                        </a:rPr>
                        <a:t>PCI connector</a:t>
                      </a:r>
                      <a:endParaRPr lang="en-IE" sz="1300" kern="1400">
                        <a:solidFill>
                          <a:srgbClr val="000000"/>
                        </a:solidFill>
                        <a:latin typeface="Times New Roman"/>
                      </a:endParaRP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600" b="1" kern="1400">
                          <a:solidFill>
                            <a:srgbClr val="000000"/>
                          </a:solidFill>
                          <a:latin typeface="Times New Roman"/>
                        </a:rPr>
                        <a:t>Connects the sound card to a PCI slot</a:t>
                      </a:r>
                      <a:endParaRPr lang="en-IE" sz="1300" kern="1400">
                        <a:solidFill>
                          <a:srgbClr val="000000"/>
                        </a:solidFill>
                        <a:latin typeface="Times New Roman"/>
                      </a:endParaRP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27857">
                <a:tc>
                  <a:txBody>
                    <a:bodyPr/>
                    <a:lstStyle/>
                    <a:p>
                      <a:pPr marR="0" indent="0" algn="l" rtl="0">
                        <a:spcBef>
                          <a:spcPts val="0"/>
                        </a:spcBef>
                        <a:spcAft>
                          <a:spcPts val="0"/>
                        </a:spcAft>
                      </a:pPr>
                      <a:r>
                        <a:rPr lang="en-IE" sz="1600" b="1" kern="1400">
                          <a:solidFill>
                            <a:srgbClr val="000000"/>
                          </a:solidFill>
                          <a:latin typeface="Times New Roman"/>
                        </a:rPr>
                        <a:t>2</a:t>
                      </a:r>
                      <a:endParaRPr lang="en-IE" sz="1300" kern="1400">
                        <a:solidFill>
                          <a:srgbClr val="000000"/>
                        </a:solidFill>
                        <a:latin typeface="Times New Roman"/>
                      </a:endParaRP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600" b="1" kern="1400">
                          <a:solidFill>
                            <a:srgbClr val="000000"/>
                          </a:solidFill>
                          <a:latin typeface="Times New Roman"/>
                        </a:rPr>
                        <a:t>MIDI socket</a:t>
                      </a:r>
                      <a:endParaRPr lang="en-IE" sz="1300" kern="1400">
                        <a:solidFill>
                          <a:srgbClr val="000000"/>
                        </a:solidFill>
                        <a:latin typeface="Times New Roman"/>
                      </a:endParaRP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600" b="1" kern="1400">
                          <a:solidFill>
                            <a:srgbClr val="000000"/>
                          </a:solidFill>
                          <a:latin typeface="Times New Roman"/>
                        </a:rPr>
                        <a:t>Musical Instrument Digital Interface port is used to connect digital musical instruments to the computer.  </a:t>
                      </a:r>
                      <a:endParaRPr lang="en-IE" sz="1300" kern="1400">
                        <a:solidFill>
                          <a:srgbClr val="000000"/>
                        </a:solidFill>
                        <a:latin typeface="Times New Roman"/>
                      </a:endParaRP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27471">
                <a:tc>
                  <a:txBody>
                    <a:bodyPr/>
                    <a:lstStyle/>
                    <a:p>
                      <a:pPr marR="0" indent="0" algn="l" rtl="0">
                        <a:spcBef>
                          <a:spcPts val="0"/>
                        </a:spcBef>
                        <a:spcAft>
                          <a:spcPts val="0"/>
                        </a:spcAft>
                      </a:pPr>
                      <a:r>
                        <a:rPr lang="en-IE" sz="1600" b="1" kern="1400">
                          <a:solidFill>
                            <a:srgbClr val="000000"/>
                          </a:solidFill>
                          <a:latin typeface="Times New Roman"/>
                        </a:rPr>
                        <a:t>3</a:t>
                      </a:r>
                      <a:endParaRPr lang="en-IE" sz="1300" kern="1400">
                        <a:solidFill>
                          <a:srgbClr val="000000"/>
                        </a:solidFill>
                        <a:latin typeface="Times New Roman"/>
                      </a:endParaRP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600" b="1" kern="1400" dirty="0">
                          <a:solidFill>
                            <a:srgbClr val="000000"/>
                          </a:solidFill>
                          <a:latin typeface="Times New Roman"/>
                        </a:rPr>
                        <a:t>Audio jacks</a:t>
                      </a:r>
                      <a:endParaRPr lang="en-IE" sz="1300" kern="1400" dirty="0">
                        <a:solidFill>
                          <a:srgbClr val="000000"/>
                        </a:solidFill>
                        <a:latin typeface="Times New Roman"/>
                      </a:endParaRP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600" b="1" kern="1400" dirty="0">
                          <a:solidFill>
                            <a:srgbClr val="000000"/>
                          </a:solidFill>
                          <a:latin typeface="Times New Roman"/>
                        </a:rPr>
                        <a:t>These are used to connect microphones, speakers, stereo systems etc to the computer.</a:t>
                      </a:r>
                      <a:endParaRPr lang="en-IE" sz="1300" kern="1400" dirty="0">
                        <a:solidFill>
                          <a:srgbClr val="000000"/>
                        </a:solidFill>
                        <a:latin typeface="Times New Roman"/>
                      </a:endParaRPr>
                    </a:p>
                  </a:txBody>
                  <a:tcPr marL="48064" marR="48064" marT="48075" marB="4807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76823" name="Control 15">
            <a:extLst>
              <a:ext uri="{FF2B5EF4-FFF2-40B4-BE49-F238E27FC236}">
                <a16:creationId xmlns:a16="http://schemas.microsoft.com/office/drawing/2014/main" id="{EAC70315-A893-2547-A82F-70456F866092}"/>
              </a:ext>
            </a:extLst>
          </p:cNvPr>
          <p:cNvSpPr>
            <a:spLocks noChangeArrowheads="1" noChangeShapeType="1"/>
          </p:cNvSpPr>
          <p:nvPr/>
        </p:nvSpPr>
        <p:spPr bwMode="auto">
          <a:xfrm>
            <a:off x="7966075" y="5148263"/>
            <a:ext cx="5400675" cy="15668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2940441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E9115539-19F3-49AE-BB05-C1EDCDA86F2D}"/>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D7DEBD2A-75EB-A34F-B4BC-33CFA5383767}"/>
              </a:ext>
            </a:extLst>
          </p:cNvPr>
          <p:cNvSpPr txBox="1">
            <a:spLocks noChangeArrowheads="1"/>
          </p:cNvSpPr>
          <p:nvPr/>
        </p:nvSpPr>
        <p:spPr bwMode="auto">
          <a:xfrm>
            <a:off x="714375" y="1285875"/>
            <a:ext cx="7429500" cy="526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The main functions of a sound card are:</a:t>
            </a:r>
          </a:p>
          <a:p>
            <a:pPr eaLnBrk="1" hangingPunct="1"/>
            <a:r>
              <a:rPr lang="en-IE" altLang="en-US" sz="2400"/>
              <a:t> </a:t>
            </a:r>
          </a:p>
          <a:p>
            <a:pPr lvl="1" eaLnBrk="1" hangingPunct="1">
              <a:buFont typeface="Arial" panose="020B0604020202020204" pitchFamily="34" charset="0"/>
              <a:buChar char="•"/>
            </a:pPr>
            <a:r>
              <a:rPr lang="en-IE" altLang="en-US" sz="2400"/>
              <a:t>To use a </a:t>
            </a:r>
            <a:r>
              <a:rPr lang="en-IE" altLang="en-US" sz="2400" b="1"/>
              <a:t>DAC </a:t>
            </a:r>
            <a:r>
              <a:rPr lang="en-IE" altLang="en-US" sz="2400"/>
              <a:t>(digital to analogue converter) to prepare audio for speakers etc.</a:t>
            </a:r>
          </a:p>
          <a:p>
            <a:pPr lvl="1" eaLnBrk="1" hangingPunct="1"/>
            <a:endParaRPr lang="en-IE" altLang="en-US" sz="2400"/>
          </a:p>
          <a:p>
            <a:pPr lvl="1" eaLnBrk="1" hangingPunct="1">
              <a:buFont typeface="Arial" panose="020B0604020202020204" pitchFamily="34" charset="0"/>
              <a:buChar char="•"/>
            </a:pPr>
            <a:r>
              <a:rPr lang="en-IE" altLang="en-US" sz="2400"/>
              <a:t>To use an </a:t>
            </a:r>
            <a:r>
              <a:rPr lang="en-IE" altLang="en-US" sz="2400" b="1"/>
              <a:t>ADC</a:t>
            </a:r>
            <a:r>
              <a:rPr lang="en-IE" altLang="en-US" sz="2400"/>
              <a:t> (analogue to digital converter) to convert the audio coming into the computer.</a:t>
            </a:r>
          </a:p>
          <a:p>
            <a:pPr eaLnBrk="1" hangingPunct="1"/>
            <a:r>
              <a:rPr lang="en-IE" altLang="en-US" sz="2400"/>
              <a:t> </a:t>
            </a:r>
          </a:p>
          <a:p>
            <a:pPr eaLnBrk="1" hangingPunct="1"/>
            <a:r>
              <a:rPr lang="en-IE" altLang="en-US" sz="2400"/>
              <a:t>A sound card can be connected to the following:</a:t>
            </a:r>
          </a:p>
          <a:p>
            <a:pPr eaLnBrk="1" hangingPunct="1"/>
            <a:r>
              <a:rPr lang="en-IE" altLang="en-US" sz="2400"/>
              <a:t> </a:t>
            </a:r>
          </a:p>
          <a:p>
            <a:pPr lvl="1" eaLnBrk="1" hangingPunct="1">
              <a:buFont typeface="Arial" panose="020B0604020202020204" pitchFamily="34" charset="0"/>
              <a:buChar char="•"/>
            </a:pPr>
            <a:r>
              <a:rPr lang="en-IE" altLang="en-US" sz="2400"/>
              <a:t>Analogue input devices  -  Microphone, Radio, Tape deck, Record player etc</a:t>
            </a:r>
          </a:p>
          <a:p>
            <a:pPr lvl="1" eaLnBrk="1" hangingPunct="1">
              <a:buFont typeface="Arial" panose="020B0604020202020204" pitchFamily="34" charset="0"/>
              <a:buChar char="•"/>
            </a:pPr>
            <a:r>
              <a:rPr lang="en-IE" altLang="en-US" sz="2400"/>
              <a:t>Headphones and speakers</a:t>
            </a:r>
          </a:p>
          <a:p>
            <a:pPr lvl="1" eaLnBrk="1" hangingPunct="1">
              <a:buFont typeface="Arial" panose="020B0604020202020204" pitchFamily="34" charset="0"/>
              <a:buChar char="•"/>
            </a:pPr>
            <a:r>
              <a:rPr lang="en-IE" altLang="en-US" sz="2400"/>
              <a:t>Output to tape etc.</a:t>
            </a:r>
          </a:p>
        </p:txBody>
      </p:sp>
    </p:spTree>
    <p:extLst>
      <p:ext uri="{BB962C8B-B14F-4D97-AF65-F5344CB8AC3E}">
        <p14:creationId xmlns:p14="http://schemas.microsoft.com/office/powerpoint/2010/main" val="24638615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6F8CE67E-0258-459B-B5AA-45E1B765160A}"/>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249F453E-2DFE-414F-999F-7E17C6EF210E}"/>
              </a:ext>
            </a:extLst>
          </p:cNvPr>
          <p:cNvSpPr txBox="1">
            <a:spLocks noChangeArrowheads="1"/>
          </p:cNvSpPr>
          <p:nvPr/>
        </p:nvSpPr>
        <p:spPr bwMode="auto">
          <a:xfrm>
            <a:off x="571500" y="1192213"/>
            <a:ext cx="7572375" cy="384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400"/>
              <a:t>allows computers join a network. Can be wired or wireless. The standard used is called </a:t>
            </a:r>
            <a:r>
              <a:rPr lang="en-IE" altLang="en-US" sz="2400" b="1"/>
              <a:t>Ethernet</a:t>
            </a:r>
            <a:r>
              <a:rPr lang="en-IE" altLang="en-US" sz="2400"/>
              <a:t>  -  covers wired and wireless networks. </a:t>
            </a:r>
          </a:p>
          <a:p>
            <a:pPr lvl="1" eaLnBrk="1" hangingPunct="1">
              <a:buFont typeface="Arial" panose="020B0604020202020204" pitchFamily="34" charset="0"/>
              <a:buChar char="•"/>
            </a:pPr>
            <a:endParaRPr lang="en-IE" altLang="en-US" sz="1400"/>
          </a:p>
          <a:p>
            <a:pPr eaLnBrk="1" hangingPunct="1"/>
            <a:r>
              <a:rPr lang="en-IE" altLang="en-US" sz="2400"/>
              <a:t>The wired standards include:</a:t>
            </a:r>
            <a:endParaRPr lang="en-IE" altLang="en-US" sz="1400"/>
          </a:p>
          <a:p>
            <a:pPr eaLnBrk="1" hangingPunct="1"/>
            <a:endParaRPr lang="en-IE" altLang="en-US" sz="1400"/>
          </a:p>
          <a:p>
            <a:pPr lvl="1" eaLnBrk="1" hangingPunct="1">
              <a:buFont typeface="Arial" panose="020B0604020202020204" pitchFamily="34" charset="0"/>
              <a:buChar char="•"/>
            </a:pPr>
            <a:r>
              <a:rPr lang="en-IE" altLang="en-US" sz="2400" b="1"/>
              <a:t>Fast Ethernet</a:t>
            </a:r>
            <a:r>
              <a:rPr lang="en-IE" altLang="en-US" sz="2400"/>
              <a:t>  -  transmission speed of </a:t>
            </a:r>
            <a:r>
              <a:rPr lang="en-IE" altLang="en-US" sz="2400" b="1"/>
              <a:t>100Mbps</a:t>
            </a:r>
            <a:r>
              <a:rPr lang="en-IE" altLang="en-US" sz="2400"/>
              <a:t>.  </a:t>
            </a:r>
          </a:p>
          <a:p>
            <a:pPr lvl="1" eaLnBrk="1" hangingPunct="1">
              <a:buFont typeface="Arial" panose="020B0604020202020204" pitchFamily="34" charset="0"/>
              <a:buChar char="•"/>
            </a:pPr>
            <a:r>
              <a:rPr lang="en-IE" altLang="en-US" sz="2400" b="1"/>
              <a:t>Gigabyte Ethernet</a:t>
            </a:r>
            <a:r>
              <a:rPr lang="en-IE" altLang="en-US" sz="2400"/>
              <a:t>  -  transmission speed of </a:t>
            </a:r>
            <a:r>
              <a:rPr lang="en-IE" altLang="en-US" sz="2400" b="1"/>
              <a:t>1000Mbps</a:t>
            </a:r>
            <a:r>
              <a:rPr lang="en-IE" altLang="en-US" sz="2400"/>
              <a:t>. </a:t>
            </a:r>
          </a:p>
        </p:txBody>
      </p:sp>
      <p:grpSp>
        <p:nvGrpSpPr>
          <p:cNvPr id="2" name="Group 1">
            <a:extLst>
              <a:ext uri="{FF2B5EF4-FFF2-40B4-BE49-F238E27FC236}">
                <a16:creationId xmlns:a16="http://schemas.microsoft.com/office/drawing/2014/main" id="{0380D872-5AB8-584A-ADFE-7EE037BBE417}"/>
              </a:ext>
            </a:extLst>
          </p:cNvPr>
          <p:cNvGrpSpPr>
            <a:grpSpLocks/>
          </p:cNvGrpSpPr>
          <p:nvPr/>
        </p:nvGrpSpPr>
        <p:grpSpPr bwMode="auto">
          <a:xfrm>
            <a:off x="1571625" y="5121275"/>
            <a:ext cx="5837238" cy="1284288"/>
            <a:chOff x="107270550" y="111060150"/>
            <a:chExt cx="5836500" cy="1284000"/>
          </a:xfrm>
        </p:grpSpPr>
        <p:pic>
          <p:nvPicPr>
            <p:cNvPr id="80902" name="Picture 2" descr="L48-2246">
              <a:extLst>
                <a:ext uri="{FF2B5EF4-FFF2-40B4-BE49-F238E27FC236}">
                  <a16:creationId xmlns:a16="http://schemas.microsoft.com/office/drawing/2014/main" id="{E0F771C3-0562-5546-B654-2E1814C394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378" b="7433"/>
            <a:stretch>
              <a:fillRect/>
            </a:stretch>
          </p:blipFill>
          <p:spPr bwMode="auto">
            <a:xfrm>
              <a:off x="111687825" y="111060150"/>
              <a:ext cx="1419225" cy="128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0903" name="Picture 3" descr="karta_4">
              <a:extLst>
                <a:ext uri="{FF2B5EF4-FFF2-40B4-BE49-F238E27FC236}">
                  <a16:creationId xmlns:a16="http://schemas.microsoft.com/office/drawing/2014/main" id="{917B421B-75DE-2944-AE60-758B03C399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0333" b="17000"/>
            <a:stretch>
              <a:fillRect/>
            </a:stretch>
          </p:blipFill>
          <p:spPr bwMode="auto">
            <a:xfrm>
              <a:off x="109643325" y="111060150"/>
              <a:ext cx="1747706" cy="128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0904" name="Picture 4" descr="NC100TX-R(4)">
              <a:extLst>
                <a:ext uri="{FF2B5EF4-FFF2-40B4-BE49-F238E27FC236}">
                  <a16:creationId xmlns:a16="http://schemas.microsoft.com/office/drawing/2014/main" id="{DE2F9A77-2D7F-6C4A-96C3-0ACA407165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6406" t="23438" r="21680" b="32031"/>
            <a:stretch>
              <a:fillRect/>
            </a:stretch>
          </p:blipFill>
          <p:spPr bwMode="auto">
            <a:xfrm>
              <a:off x="107285700" y="111060150"/>
              <a:ext cx="2062246" cy="128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0905" name="Text Box 5">
              <a:extLst>
                <a:ext uri="{FF2B5EF4-FFF2-40B4-BE49-F238E27FC236}">
                  <a16:creationId xmlns:a16="http://schemas.microsoft.com/office/drawing/2014/main" id="{DBA0967B-36BF-1048-A7D7-43E35A367585}"/>
                </a:ext>
              </a:extLst>
            </p:cNvPr>
            <p:cNvSpPr txBox="1">
              <a:spLocks noChangeArrowheads="1"/>
            </p:cNvSpPr>
            <p:nvPr/>
          </p:nvSpPr>
          <p:spPr bwMode="auto">
            <a:xfrm>
              <a:off x="107270550" y="112134600"/>
              <a:ext cx="428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PCI</a:t>
              </a:r>
              <a:endParaRPr lang="en-US" altLang="en-US"/>
            </a:p>
          </p:txBody>
        </p:sp>
        <p:sp>
          <p:nvSpPr>
            <p:cNvPr id="80906" name="Text Box 6">
              <a:extLst>
                <a:ext uri="{FF2B5EF4-FFF2-40B4-BE49-F238E27FC236}">
                  <a16:creationId xmlns:a16="http://schemas.microsoft.com/office/drawing/2014/main" id="{A98CA874-11E6-2346-85DC-D24C1A90FF12}"/>
                </a:ext>
              </a:extLst>
            </p:cNvPr>
            <p:cNvSpPr txBox="1">
              <a:spLocks noChangeArrowheads="1"/>
            </p:cNvSpPr>
            <p:nvPr/>
          </p:nvSpPr>
          <p:spPr bwMode="auto">
            <a:xfrm>
              <a:off x="110753400" y="112134600"/>
              <a:ext cx="62865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PC card</a:t>
              </a:r>
              <a:endParaRPr lang="en-US" altLang="en-US"/>
            </a:p>
          </p:txBody>
        </p:sp>
        <p:sp>
          <p:nvSpPr>
            <p:cNvPr id="80907" name="Text Box 7">
              <a:extLst>
                <a:ext uri="{FF2B5EF4-FFF2-40B4-BE49-F238E27FC236}">
                  <a16:creationId xmlns:a16="http://schemas.microsoft.com/office/drawing/2014/main" id="{10F67EBF-FC3A-D645-A6FD-B852F28D5FDA}"/>
                </a:ext>
              </a:extLst>
            </p:cNvPr>
            <p:cNvSpPr txBox="1">
              <a:spLocks noChangeArrowheads="1"/>
            </p:cNvSpPr>
            <p:nvPr/>
          </p:nvSpPr>
          <p:spPr bwMode="auto">
            <a:xfrm>
              <a:off x="111687750" y="112134600"/>
              <a:ext cx="428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USB</a:t>
              </a:r>
              <a:endParaRPr lang="en-US" altLang="en-US"/>
            </a:p>
          </p:txBody>
        </p:sp>
      </p:grpSp>
      <p:sp>
        <p:nvSpPr>
          <p:cNvPr id="12" name="TextBox 11">
            <a:extLst>
              <a:ext uri="{FF2B5EF4-FFF2-40B4-BE49-F238E27FC236}">
                <a16:creationId xmlns:a16="http://schemas.microsoft.com/office/drawing/2014/main" id="{8E22DEA8-8D53-034D-88AD-F37AA1EF4980}"/>
              </a:ext>
            </a:extLst>
          </p:cNvPr>
          <p:cNvSpPr txBox="1">
            <a:spLocks noChangeArrowheads="1"/>
          </p:cNvSpPr>
          <p:nvPr/>
        </p:nvSpPr>
        <p:spPr bwMode="auto">
          <a:xfrm>
            <a:off x="785813" y="692150"/>
            <a:ext cx="2286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Network card</a:t>
            </a:r>
          </a:p>
        </p:txBody>
      </p:sp>
    </p:spTree>
    <p:extLst>
      <p:ext uri="{BB962C8B-B14F-4D97-AF65-F5344CB8AC3E}">
        <p14:creationId xmlns:p14="http://schemas.microsoft.com/office/powerpoint/2010/main" val="8258596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27BAC5F1-F901-4391-BF26-9464943EA6B8}"/>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82947" name="TextBox 4">
            <a:extLst>
              <a:ext uri="{FF2B5EF4-FFF2-40B4-BE49-F238E27FC236}">
                <a16:creationId xmlns:a16="http://schemas.microsoft.com/office/drawing/2014/main" id="{86F46563-0693-7940-9F03-1C1B2ED91DB8}"/>
              </a:ext>
            </a:extLst>
          </p:cNvPr>
          <p:cNvSpPr txBox="1">
            <a:spLocks noChangeArrowheads="1"/>
          </p:cNvSpPr>
          <p:nvPr/>
        </p:nvSpPr>
        <p:spPr bwMode="auto">
          <a:xfrm>
            <a:off x="714375" y="620713"/>
            <a:ext cx="7358063" cy="415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The wireless standards include:</a:t>
            </a:r>
          </a:p>
          <a:p>
            <a:pPr eaLnBrk="1" hangingPunct="1"/>
            <a:r>
              <a:rPr lang="en-IE" altLang="en-US" sz="2400"/>
              <a:t> </a:t>
            </a:r>
          </a:p>
          <a:p>
            <a:pPr lvl="1" eaLnBrk="1" hangingPunct="1">
              <a:buFont typeface="Arial" panose="020B0604020202020204" pitchFamily="34" charset="0"/>
              <a:buChar char="•"/>
            </a:pPr>
            <a:r>
              <a:rPr lang="en-IE" altLang="en-US" sz="2400" b="1"/>
              <a:t>The B standard</a:t>
            </a:r>
            <a:r>
              <a:rPr lang="en-IE" altLang="en-US" sz="2400"/>
              <a:t>  -  introduced in 1999, it has a transmission rate of  </a:t>
            </a:r>
            <a:r>
              <a:rPr lang="en-IE" altLang="en-US" sz="2400" b="1"/>
              <a:t>11Mbps</a:t>
            </a:r>
            <a:r>
              <a:rPr lang="en-IE" altLang="en-US" sz="2400"/>
              <a:t> and a range of </a:t>
            </a:r>
            <a:r>
              <a:rPr lang="en-IE" altLang="en-US" sz="2400" b="1"/>
              <a:t>30 Metres</a:t>
            </a:r>
            <a:r>
              <a:rPr lang="en-IE" altLang="en-US" sz="2400"/>
              <a:t>.</a:t>
            </a:r>
          </a:p>
          <a:p>
            <a:pPr lvl="1" eaLnBrk="1" hangingPunct="1">
              <a:buFont typeface="Arial" panose="020B0604020202020204" pitchFamily="34" charset="0"/>
              <a:buChar char="•"/>
            </a:pPr>
            <a:r>
              <a:rPr lang="en-IE" altLang="en-US" sz="2400" b="1"/>
              <a:t>The G standard</a:t>
            </a:r>
            <a:r>
              <a:rPr lang="en-IE" altLang="en-US" sz="2400"/>
              <a:t>  -  introduced in 2003, it has  a transmission rate of </a:t>
            </a:r>
            <a:r>
              <a:rPr lang="en-IE" altLang="en-US" sz="2400" b="1"/>
              <a:t>54Mbps</a:t>
            </a:r>
            <a:r>
              <a:rPr lang="en-IE" altLang="en-US" sz="2400"/>
              <a:t> and a range of </a:t>
            </a:r>
            <a:r>
              <a:rPr lang="en-IE" altLang="en-US" sz="2400" b="1"/>
              <a:t>30 Metres</a:t>
            </a:r>
            <a:r>
              <a:rPr lang="en-IE" altLang="en-US" sz="2400"/>
              <a:t>.</a:t>
            </a:r>
          </a:p>
          <a:p>
            <a:pPr lvl="1" eaLnBrk="1" hangingPunct="1">
              <a:buFont typeface="Arial" panose="020B0604020202020204" pitchFamily="34" charset="0"/>
              <a:buChar char="•"/>
            </a:pPr>
            <a:r>
              <a:rPr lang="en-IE" altLang="en-US" sz="2400" b="1"/>
              <a:t>The N standard</a:t>
            </a:r>
            <a:r>
              <a:rPr lang="en-IE" altLang="en-US" sz="2400"/>
              <a:t>  -  introduced in 2006, it has a transmission speed of  </a:t>
            </a:r>
            <a:r>
              <a:rPr lang="en-IE" altLang="en-US" sz="2400" b="1"/>
              <a:t>540Mbps </a:t>
            </a:r>
            <a:r>
              <a:rPr lang="en-IE" altLang="en-US" sz="2400"/>
              <a:t>and a range of </a:t>
            </a:r>
            <a:r>
              <a:rPr lang="en-IE" altLang="en-US" sz="2400" b="1"/>
              <a:t>50 metres</a:t>
            </a:r>
            <a:r>
              <a:rPr lang="en-IE" altLang="en-US" sz="2400"/>
              <a:t>.</a:t>
            </a:r>
          </a:p>
        </p:txBody>
      </p:sp>
      <p:grpSp>
        <p:nvGrpSpPr>
          <p:cNvPr id="82948" name="Group 1">
            <a:extLst>
              <a:ext uri="{FF2B5EF4-FFF2-40B4-BE49-F238E27FC236}">
                <a16:creationId xmlns:a16="http://schemas.microsoft.com/office/drawing/2014/main" id="{90A375B1-4820-D348-ACD2-A0180A54F5B4}"/>
              </a:ext>
            </a:extLst>
          </p:cNvPr>
          <p:cNvGrpSpPr>
            <a:grpSpLocks/>
          </p:cNvGrpSpPr>
          <p:nvPr/>
        </p:nvGrpSpPr>
        <p:grpSpPr bwMode="auto">
          <a:xfrm>
            <a:off x="1500188" y="4906963"/>
            <a:ext cx="5695950" cy="1304925"/>
            <a:chOff x="107338075" y="106218150"/>
            <a:chExt cx="5696600" cy="1305000"/>
          </a:xfrm>
        </p:grpSpPr>
        <p:pic>
          <p:nvPicPr>
            <p:cNvPr id="82949" name="Picture 2" descr="xg-301cw">
              <a:extLst>
                <a:ext uri="{FF2B5EF4-FFF2-40B4-BE49-F238E27FC236}">
                  <a16:creationId xmlns:a16="http://schemas.microsoft.com/office/drawing/2014/main" id="{F5400031-9011-4448-8122-5DC277A91D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03" t="19678" r="3334" b="17166"/>
            <a:stretch>
              <a:fillRect/>
            </a:stretch>
          </p:blipFill>
          <p:spPr bwMode="auto">
            <a:xfrm>
              <a:off x="109382775" y="106218150"/>
              <a:ext cx="2136335" cy="13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2950" name="Picture 3" descr="DWL520PLUS">
              <a:extLst>
                <a:ext uri="{FF2B5EF4-FFF2-40B4-BE49-F238E27FC236}">
                  <a16:creationId xmlns:a16="http://schemas.microsoft.com/office/drawing/2014/main" id="{936FB6E9-153D-0440-8A3B-3B9FAD7040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4789" b="15845"/>
            <a:stretch>
              <a:fillRect/>
            </a:stretch>
          </p:blipFill>
          <p:spPr bwMode="auto">
            <a:xfrm>
              <a:off x="107338075" y="106218150"/>
              <a:ext cx="1846093" cy="13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2951" name="Picture 4" descr="171387400">
              <a:extLst>
                <a:ext uri="{FF2B5EF4-FFF2-40B4-BE49-F238E27FC236}">
                  <a16:creationId xmlns:a16="http://schemas.microsoft.com/office/drawing/2014/main" id="{3C83B0CF-D514-8645-B27F-DD0C3B22E9D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1748800" y="106218150"/>
              <a:ext cx="1285875" cy="13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2952" name="Text Box 5">
              <a:extLst>
                <a:ext uri="{FF2B5EF4-FFF2-40B4-BE49-F238E27FC236}">
                  <a16:creationId xmlns:a16="http://schemas.microsoft.com/office/drawing/2014/main" id="{C965017E-FFD5-8348-8D8A-B1FED080DF25}"/>
                </a:ext>
              </a:extLst>
            </p:cNvPr>
            <p:cNvSpPr txBox="1">
              <a:spLocks noChangeArrowheads="1"/>
            </p:cNvSpPr>
            <p:nvPr/>
          </p:nvSpPr>
          <p:spPr bwMode="auto">
            <a:xfrm>
              <a:off x="108734625" y="107313600"/>
              <a:ext cx="428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PCI</a:t>
              </a:r>
              <a:endParaRPr lang="en-US" altLang="en-US"/>
            </a:p>
          </p:txBody>
        </p:sp>
        <p:sp>
          <p:nvSpPr>
            <p:cNvPr id="82953" name="Text Box 6">
              <a:extLst>
                <a:ext uri="{FF2B5EF4-FFF2-40B4-BE49-F238E27FC236}">
                  <a16:creationId xmlns:a16="http://schemas.microsoft.com/office/drawing/2014/main" id="{F96441A7-9623-7041-848C-A872E08A22B0}"/>
                </a:ext>
              </a:extLst>
            </p:cNvPr>
            <p:cNvSpPr txBox="1">
              <a:spLocks noChangeArrowheads="1"/>
            </p:cNvSpPr>
            <p:nvPr/>
          </p:nvSpPr>
          <p:spPr bwMode="auto">
            <a:xfrm>
              <a:off x="109379138" y="107313600"/>
              <a:ext cx="67627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PC Card</a:t>
              </a:r>
              <a:endParaRPr lang="en-US" altLang="en-US"/>
            </a:p>
          </p:txBody>
        </p:sp>
        <p:sp>
          <p:nvSpPr>
            <p:cNvPr id="82954" name="Text Box 7">
              <a:extLst>
                <a:ext uri="{FF2B5EF4-FFF2-40B4-BE49-F238E27FC236}">
                  <a16:creationId xmlns:a16="http://schemas.microsoft.com/office/drawing/2014/main" id="{E8223369-8D7F-B441-9C25-69860B501A51}"/>
                </a:ext>
              </a:extLst>
            </p:cNvPr>
            <p:cNvSpPr txBox="1">
              <a:spLocks noChangeArrowheads="1"/>
            </p:cNvSpPr>
            <p:nvPr/>
          </p:nvSpPr>
          <p:spPr bwMode="auto">
            <a:xfrm>
              <a:off x="112605563" y="107313600"/>
              <a:ext cx="428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USB</a:t>
              </a:r>
              <a:endParaRPr lang="en-US" altLang="en-US"/>
            </a:p>
          </p:txBody>
        </p:sp>
      </p:grpSp>
    </p:spTree>
    <p:extLst>
      <p:ext uri="{BB962C8B-B14F-4D97-AF65-F5344CB8AC3E}">
        <p14:creationId xmlns:p14="http://schemas.microsoft.com/office/powerpoint/2010/main" val="27901799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F41505B7-807D-4D92-8E41-9B459F42D64F}"/>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8A5A51E2-9213-794A-9A4F-F5169B1ECA24}"/>
              </a:ext>
            </a:extLst>
          </p:cNvPr>
          <p:cNvSpPr txBox="1">
            <a:spLocks noChangeArrowheads="1"/>
          </p:cNvSpPr>
          <p:nvPr/>
        </p:nvSpPr>
        <p:spPr bwMode="auto">
          <a:xfrm>
            <a:off x="714375" y="1263650"/>
            <a:ext cx="7643813" cy="5170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400"/>
              <a:t>Internet access using a telephone line.</a:t>
            </a:r>
          </a:p>
          <a:p>
            <a:pPr lvl="1" eaLnBrk="1" hangingPunct="1">
              <a:buFont typeface="Arial" panose="020B0604020202020204" pitchFamily="34" charset="0"/>
              <a:buChar char="•"/>
            </a:pPr>
            <a:r>
              <a:rPr lang="en-IE" altLang="en-US" sz="2400"/>
              <a:t>Converts the digital computer data to analogue  (</a:t>
            </a:r>
            <a:r>
              <a:rPr lang="en-IE" altLang="en-US" sz="2400" b="1"/>
              <a:t>Mo</a:t>
            </a:r>
            <a:r>
              <a:rPr lang="en-IE" altLang="en-US" sz="2400"/>
              <a:t>dulation) before transmission over the telephone line and converts the analogue data to digital (</a:t>
            </a:r>
            <a:r>
              <a:rPr lang="en-IE" altLang="en-US" sz="2400" b="1"/>
              <a:t>DEM</a:t>
            </a:r>
            <a:r>
              <a:rPr lang="en-IE" altLang="en-US" sz="2400"/>
              <a:t>odulation) before transmission to the computer. The device gets it’s name from these two terms. </a:t>
            </a:r>
          </a:p>
          <a:p>
            <a:pPr eaLnBrk="1" hangingPunct="1"/>
            <a:endParaRPr lang="en-IE" altLang="en-US" sz="2400"/>
          </a:p>
          <a:p>
            <a:pPr lvl="1" eaLnBrk="1" hangingPunct="1">
              <a:buFont typeface="Arial" panose="020B0604020202020204" pitchFamily="34" charset="0"/>
              <a:buChar char="•"/>
            </a:pPr>
            <a:r>
              <a:rPr lang="en-IE" altLang="en-US" sz="2400"/>
              <a:t>The standard transmission speed of a modem is </a:t>
            </a:r>
            <a:r>
              <a:rPr lang="en-IE" altLang="en-US" sz="2400" b="1"/>
              <a:t>56Kbps</a:t>
            </a:r>
            <a:r>
              <a:rPr lang="en-IE" altLang="en-US" sz="2400"/>
              <a:t>.  </a:t>
            </a:r>
          </a:p>
          <a:p>
            <a:pPr eaLnBrk="1" hangingPunct="1"/>
            <a:endParaRPr lang="en-IE" altLang="en-US" sz="2400"/>
          </a:p>
          <a:p>
            <a:pPr eaLnBrk="1" hangingPunct="1"/>
            <a:r>
              <a:rPr lang="en-IE" altLang="en-US" sz="2400"/>
              <a:t> </a:t>
            </a:r>
          </a:p>
          <a:p>
            <a:pPr eaLnBrk="1" hangingPunct="1"/>
            <a:endParaRPr lang="en-IE" altLang="en-US" sz="2400"/>
          </a:p>
          <a:p>
            <a:pPr eaLnBrk="1" hangingPunct="1"/>
            <a:r>
              <a:rPr lang="en-IE" altLang="en-US"/>
              <a:t> </a:t>
            </a:r>
          </a:p>
        </p:txBody>
      </p:sp>
      <p:grpSp>
        <p:nvGrpSpPr>
          <p:cNvPr id="2" name="Group 1">
            <a:extLst>
              <a:ext uri="{FF2B5EF4-FFF2-40B4-BE49-F238E27FC236}">
                <a16:creationId xmlns:a16="http://schemas.microsoft.com/office/drawing/2014/main" id="{72457CA4-4A09-9A4A-A2ED-46FCA3EBCE31}"/>
              </a:ext>
            </a:extLst>
          </p:cNvPr>
          <p:cNvGrpSpPr>
            <a:grpSpLocks/>
          </p:cNvGrpSpPr>
          <p:nvPr/>
        </p:nvGrpSpPr>
        <p:grpSpPr bwMode="auto">
          <a:xfrm>
            <a:off x="1857375" y="4835525"/>
            <a:ext cx="4714875" cy="1398588"/>
            <a:chOff x="115739550" y="112492350"/>
            <a:chExt cx="4713150" cy="1612800"/>
          </a:xfrm>
        </p:grpSpPr>
        <p:grpSp>
          <p:nvGrpSpPr>
            <p:cNvPr id="84998" name="Group 2">
              <a:extLst>
                <a:ext uri="{FF2B5EF4-FFF2-40B4-BE49-F238E27FC236}">
                  <a16:creationId xmlns:a16="http://schemas.microsoft.com/office/drawing/2014/main" id="{0A913B0B-35D3-2349-8285-0468FF73B41F}"/>
                </a:ext>
              </a:extLst>
            </p:cNvPr>
            <p:cNvGrpSpPr>
              <a:grpSpLocks/>
            </p:cNvGrpSpPr>
            <p:nvPr/>
          </p:nvGrpSpPr>
          <p:grpSpPr bwMode="auto">
            <a:xfrm>
              <a:off x="115739550" y="112608300"/>
              <a:ext cx="2420449" cy="1440000"/>
              <a:chOff x="115739550" y="112608300"/>
              <a:chExt cx="2420449" cy="1440000"/>
            </a:xfrm>
          </p:grpSpPr>
          <p:pic>
            <p:nvPicPr>
              <p:cNvPr id="85002" name="Picture 3" descr="Z165-1228">
                <a:extLst>
                  <a:ext uri="{FF2B5EF4-FFF2-40B4-BE49-F238E27FC236}">
                    <a16:creationId xmlns:a16="http://schemas.microsoft.com/office/drawing/2014/main" id="{1717042A-6715-AC43-8364-32B6DAE4D2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31" t="18768" b="19000"/>
              <a:stretch>
                <a:fillRect/>
              </a:stretch>
            </p:blipFill>
            <p:spPr bwMode="auto">
              <a:xfrm>
                <a:off x="115739550" y="112608300"/>
                <a:ext cx="2420449" cy="14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5003" name="Text Box 4">
                <a:extLst>
                  <a:ext uri="{FF2B5EF4-FFF2-40B4-BE49-F238E27FC236}">
                    <a16:creationId xmlns:a16="http://schemas.microsoft.com/office/drawing/2014/main" id="{52DBA586-295F-3742-85B9-6143A1F9D4FB}"/>
                  </a:ext>
                </a:extLst>
              </p:cNvPr>
              <p:cNvSpPr txBox="1">
                <a:spLocks noChangeArrowheads="1"/>
              </p:cNvSpPr>
              <p:nvPr/>
            </p:nvSpPr>
            <p:spPr bwMode="auto">
              <a:xfrm>
                <a:off x="115739550" y="113865240"/>
                <a:ext cx="405525" cy="183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PCI</a:t>
                </a:r>
                <a:endParaRPr lang="en-US" altLang="en-US"/>
              </a:p>
            </p:txBody>
          </p:sp>
        </p:grpSp>
        <p:grpSp>
          <p:nvGrpSpPr>
            <p:cNvPr id="84999" name="Group 5">
              <a:extLst>
                <a:ext uri="{FF2B5EF4-FFF2-40B4-BE49-F238E27FC236}">
                  <a16:creationId xmlns:a16="http://schemas.microsoft.com/office/drawing/2014/main" id="{B104B7B7-7628-1F42-8FC3-3C03A8E109E0}"/>
                </a:ext>
              </a:extLst>
            </p:cNvPr>
            <p:cNvGrpSpPr>
              <a:grpSpLocks/>
            </p:cNvGrpSpPr>
            <p:nvPr/>
          </p:nvGrpSpPr>
          <p:grpSpPr bwMode="auto">
            <a:xfrm>
              <a:off x="118436700" y="112492350"/>
              <a:ext cx="2016000" cy="1612800"/>
              <a:chOff x="114950550" y="114073500"/>
              <a:chExt cx="2016000" cy="1612800"/>
            </a:xfrm>
          </p:grpSpPr>
          <p:pic>
            <p:nvPicPr>
              <p:cNvPr id="85000" name="Picture 6" descr="sue">
                <a:extLst>
                  <a:ext uri="{FF2B5EF4-FFF2-40B4-BE49-F238E27FC236}">
                    <a16:creationId xmlns:a16="http://schemas.microsoft.com/office/drawing/2014/main" id="{5B85F2F8-F375-4642-8B85-4FD1367F1A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9584" b="10417"/>
              <a:stretch>
                <a:fillRect/>
              </a:stretch>
            </p:blipFill>
            <p:spPr bwMode="auto">
              <a:xfrm>
                <a:off x="114950550" y="114073500"/>
                <a:ext cx="2016000" cy="161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5001" name="Text Box 7">
                <a:extLst>
                  <a:ext uri="{FF2B5EF4-FFF2-40B4-BE49-F238E27FC236}">
                    <a16:creationId xmlns:a16="http://schemas.microsoft.com/office/drawing/2014/main" id="{231EB0E5-1C2F-D245-9601-C96E9F6815DC}"/>
                  </a:ext>
                </a:extLst>
              </p:cNvPr>
              <p:cNvSpPr txBox="1">
                <a:spLocks noChangeArrowheads="1"/>
              </p:cNvSpPr>
              <p:nvPr/>
            </p:nvSpPr>
            <p:spPr bwMode="auto">
              <a:xfrm>
                <a:off x="114950550" y="115476750"/>
                <a:ext cx="3902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USB</a:t>
                </a:r>
                <a:endParaRPr lang="en-US" altLang="en-US"/>
              </a:p>
            </p:txBody>
          </p:sp>
        </p:grpSp>
      </p:grpSp>
      <p:sp>
        <p:nvSpPr>
          <p:cNvPr id="14" name="TextBox 13">
            <a:extLst>
              <a:ext uri="{FF2B5EF4-FFF2-40B4-BE49-F238E27FC236}">
                <a16:creationId xmlns:a16="http://schemas.microsoft.com/office/drawing/2014/main" id="{399AFE5C-58CF-5341-8B6B-E739A7A338D4}"/>
              </a:ext>
            </a:extLst>
          </p:cNvPr>
          <p:cNvSpPr txBox="1">
            <a:spLocks noChangeArrowheads="1"/>
          </p:cNvSpPr>
          <p:nvPr/>
        </p:nvSpPr>
        <p:spPr bwMode="auto">
          <a:xfrm>
            <a:off x="714375" y="620713"/>
            <a:ext cx="20002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Modem</a:t>
            </a:r>
          </a:p>
        </p:txBody>
      </p:sp>
    </p:spTree>
    <p:extLst>
      <p:ext uri="{BB962C8B-B14F-4D97-AF65-F5344CB8AC3E}">
        <p14:creationId xmlns:p14="http://schemas.microsoft.com/office/powerpoint/2010/main" val="25465933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9FB13BF3-BE92-444F-A2FE-BDEB5F4A5089}"/>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4E69A3A2-D590-CD40-8E31-DA5FB20B9C65}"/>
              </a:ext>
            </a:extLst>
          </p:cNvPr>
          <p:cNvSpPr txBox="1">
            <a:spLocks noChangeArrowheads="1"/>
          </p:cNvSpPr>
          <p:nvPr/>
        </p:nvSpPr>
        <p:spPr bwMode="auto">
          <a:xfrm>
            <a:off x="571500" y="1714500"/>
            <a:ext cx="7786688" cy="415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400" b="1"/>
              <a:t>Primary storage </a:t>
            </a:r>
            <a:r>
              <a:rPr lang="en-IE" altLang="en-US" sz="2400"/>
              <a:t>(memory) </a:t>
            </a:r>
            <a:r>
              <a:rPr lang="en-IE" altLang="en-US" sz="2400" b="1"/>
              <a:t>-  </a:t>
            </a:r>
            <a:r>
              <a:rPr lang="en-IE" altLang="en-US" sz="2400"/>
              <a:t>volatile  -  contents lost when power is turned off.</a:t>
            </a:r>
          </a:p>
          <a:p>
            <a:pPr lvl="1" eaLnBrk="1" hangingPunct="1"/>
            <a:endParaRPr lang="en-IE" altLang="en-US" sz="2400"/>
          </a:p>
          <a:p>
            <a:pPr lvl="1" eaLnBrk="1" hangingPunct="1">
              <a:buFont typeface="Arial" panose="020B0604020202020204" pitchFamily="34" charset="0"/>
              <a:buChar char="•"/>
            </a:pPr>
            <a:r>
              <a:rPr lang="en-IE" altLang="en-US" sz="2400" b="1"/>
              <a:t>Secondary storage </a:t>
            </a:r>
            <a:r>
              <a:rPr lang="en-IE" altLang="en-US" sz="2400"/>
              <a:t>(disk drives)  -  non-volatile -  can store files when power is turned off.</a:t>
            </a:r>
          </a:p>
          <a:p>
            <a:pPr lvl="1" eaLnBrk="1" hangingPunct="1"/>
            <a:endParaRPr lang="en-IE" altLang="en-US" sz="2400"/>
          </a:p>
          <a:p>
            <a:pPr lvl="1" eaLnBrk="1" hangingPunct="1">
              <a:buFont typeface="Arial" panose="020B0604020202020204" pitchFamily="34" charset="0"/>
              <a:buChar char="•"/>
            </a:pPr>
            <a:r>
              <a:rPr lang="en-IE" altLang="en-US" sz="2400"/>
              <a:t>In memory, voltages are used to store data as binary 1’s and binary 0’s. It was decided to mimic the situation for secondary storage using </a:t>
            </a:r>
            <a:r>
              <a:rPr lang="en-IE" altLang="en-US" sz="2400" b="1"/>
              <a:t>magnetism </a:t>
            </a:r>
            <a:r>
              <a:rPr lang="en-IE" altLang="en-US" sz="2400"/>
              <a:t>instead of electrical voltages to represent the binary data. </a:t>
            </a:r>
          </a:p>
        </p:txBody>
      </p:sp>
      <p:sp>
        <p:nvSpPr>
          <p:cNvPr id="7" name="TextBox 6">
            <a:extLst>
              <a:ext uri="{FF2B5EF4-FFF2-40B4-BE49-F238E27FC236}">
                <a16:creationId xmlns:a16="http://schemas.microsoft.com/office/drawing/2014/main" id="{3FE7A435-7B83-1147-85B5-F9FD77F8F10F}"/>
              </a:ext>
            </a:extLst>
          </p:cNvPr>
          <p:cNvSpPr txBox="1">
            <a:spLocks noChangeArrowheads="1"/>
          </p:cNvSpPr>
          <p:nvPr/>
        </p:nvSpPr>
        <p:spPr bwMode="auto">
          <a:xfrm>
            <a:off x="642938" y="1000125"/>
            <a:ext cx="20002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Hard Disk</a:t>
            </a:r>
          </a:p>
        </p:txBody>
      </p:sp>
      <p:grpSp>
        <p:nvGrpSpPr>
          <p:cNvPr id="87045" name="Group 1">
            <a:extLst>
              <a:ext uri="{FF2B5EF4-FFF2-40B4-BE49-F238E27FC236}">
                <a16:creationId xmlns:a16="http://schemas.microsoft.com/office/drawing/2014/main" id="{B3B5CCD4-2BF9-BB4C-ADB7-B91A3ABA1898}"/>
              </a:ext>
            </a:extLst>
          </p:cNvPr>
          <p:cNvGrpSpPr>
            <a:grpSpLocks/>
          </p:cNvGrpSpPr>
          <p:nvPr/>
        </p:nvGrpSpPr>
        <p:grpSpPr bwMode="auto">
          <a:xfrm>
            <a:off x="2286000" y="7429500"/>
            <a:ext cx="5400675" cy="2124075"/>
            <a:chOff x="107483775" y="109656150"/>
            <a:chExt cx="5400000" cy="2124000"/>
          </a:xfrm>
        </p:grpSpPr>
        <p:pic>
          <p:nvPicPr>
            <p:cNvPr id="87046" name="Picture 2" descr="medium">
              <a:extLst>
                <a:ext uri="{FF2B5EF4-FFF2-40B4-BE49-F238E27FC236}">
                  <a16:creationId xmlns:a16="http://schemas.microsoft.com/office/drawing/2014/main" id="{4E57D80E-B11A-4748-9704-502BB2F9A2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603287" y="109656150"/>
              <a:ext cx="2805201" cy="2025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7047" name="Text Box 3">
              <a:extLst>
                <a:ext uri="{FF2B5EF4-FFF2-40B4-BE49-F238E27FC236}">
                  <a16:creationId xmlns:a16="http://schemas.microsoft.com/office/drawing/2014/main" id="{46C1F4AD-E15E-784A-976C-FC6B74397615}"/>
                </a:ext>
              </a:extLst>
            </p:cNvPr>
            <p:cNvSpPr txBox="1">
              <a:spLocks noChangeArrowheads="1"/>
            </p:cNvSpPr>
            <p:nvPr/>
          </p:nvSpPr>
          <p:spPr bwMode="auto">
            <a:xfrm>
              <a:off x="111863043" y="109852212"/>
              <a:ext cx="1020732" cy="882276"/>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Metal disk </a:t>
              </a:r>
            </a:p>
            <a:p>
              <a:pPr algn="ctr" eaLnBrk="1" hangingPunct="1"/>
              <a:r>
                <a:rPr lang="en-IE" altLang="en-US" sz="1200" b="1">
                  <a:solidFill>
                    <a:srgbClr val="000000"/>
                  </a:solidFill>
                  <a:latin typeface="Times New Roman" panose="02020603050405020304" pitchFamily="18" charset="0"/>
                </a:rPr>
                <a:t>(platter)</a:t>
              </a:r>
            </a:p>
            <a:p>
              <a:pPr algn="ctr" eaLnBrk="1" hangingPunct="1"/>
              <a:r>
                <a:rPr lang="en-IE" altLang="en-US" sz="1200" b="1">
                  <a:solidFill>
                    <a:srgbClr val="000000"/>
                  </a:solidFill>
                  <a:latin typeface="Times New Roman" panose="02020603050405020304" pitchFamily="18" charset="0"/>
                </a:rPr>
                <a:t>covered with iron particles.</a:t>
              </a:r>
              <a:endParaRPr lang="en-US" altLang="en-US"/>
            </a:p>
          </p:txBody>
        </p:sp>
        <p:sp>
          <p:nvSpPr>
            <p:cNvPr id="87048" name="Line 4">
              <a:extLst>
                <a:ext uri="{FF2B5EF4-FFF2-40B4-BE49-F238E27FC236}">
                  <a16:creationId xmlns:a16="http://schemas.microsoft.com/office/drawing/2014/main" id="{907ACE93-8E5E-754D-BA13-5D77F3464E5D}"/>
                </a:ext>
              </a:extLst>
            </p:cNvPr>
            <p:cNvSpPr>
              <a:spLocks noChangeShapeType="1"/>
            </p:cNvSpPr>
            <p:nvPr/>
          </p:nvSpPr>
          <p:spPr bwMode="auto">
            <a:xfrm flipH="1">
              <a:off x="110974019" y="110244335"/>
              <a:ext cx="889024" cy="392123"/>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87049" name="Text Box 5">
              <a:extLst>
                <a:ext uri="{FF2B5EF4-FFF2-40B4-BE49-F238E27FC236}">
                  <a16:creationId xmlns:a16="http://schemas.microsoft.com/office/drawing/2014/main" id="{82D1C8D2-19A8-1042-BAEC-634E0C14DDE8}"/>
                </a:ext>
              </a:extLst>
            </p:cNvPr>
            <p:cNvSpPr txBox="1">
              <a:spLocks noChangeArrowheads="1"/>
            </p:cNvSpPr>
            <p:nvPr/>
          </p:nvSpPr>
          <p:spPr bwMode="auto">
            <a:xfrm>
              <a:off x="107483775" y="111126612"/>
              <a:ext cx="1020732" cy="653538"/>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Read-write</a:t>
              </a:r>
            </a:p>
            <a:p>
              <a:pPr algn="ctr" eaLnBrk="1" hangingPunct="1"/>
              <a:r>
                <a:rPr lang="en-IE" altLang="en-US" sz="1200" b="1">
                  <a:solidFill>
                    <a:srgbClr val="000000"/>
                  </a:solidFill>
                  <a:latin typeface="Times New Roman" panose="02020603050405020304" pitchFamily="18" charset="0"/>
                </a:rPr>
                <a:t>head</a:t>
              </a:r>
              <a:endParaRPr lang="en-US" altLang="en-US"/>
            </a:p>
          </p:txBody>
        </p:sp>
        <p:sp>
          <p:nvSpPr>
            <p:cNvPr id="87050" name="Line 6">
              <a:extLst>
                <a:ext uri="{FF2B5EF4-FFF2-40B4-BE49-F238E27FC236}">
                  <a16:creationId xmlns:a16="http://schemas.microsoft.com/office/drawing/2014/main" id="{6277453A-7E1B-1A4E-A7F8-4358D62EC186}"/>
                </a:ext>
              </a:extLst>
            </p:cNvPr>
            <p:cNvSpPr>
              <a:spLocks noChangeShapeType="1"/>
            </p:cNvSpPr>
            <p:nvPr/>
          </p:nvSpPr>
          <p:spPr bwMode="auto">
            <a:xfrm flipV="1">
              <a:off x="108504507" y="110734488"/>
              <a:ext cx="1421616" cy="718893"/>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19456004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9989F695-33E8-458D-B4C2-4D86129C9D2E}"/>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8E9EE62A-4798-6F4D-9639-705CA5C810EC}"/>
              </a:ext>
            </a:extLst>
          </p:cNvPr>
          <p:cNvSpPr txBox="1">
            <a:spLocks noChangeArrowheads="1"/>
          </p:cNvSpPr>
          <p:nvPr/>
        </p:nvSpPr>
        <p:spPr bwMode="auto">
          <a:xfrm>
            <a:off x="571500" y="620713"/>
            <a:ext cx="7929563" cy="304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400"/>
              <a:t>A metal disk (</a:t>
            </a:r>
            <a:r>
              <a:rPr lang="en-IE" altLang="en-US" sz="2400" b="1"/>
              <a:t>platter</a:t>
            </a:r>
            <a:r>
              <a:rPr lang="en-IE" altLang="en-US" sz="2400"/>
              <a:t>) is coated with tiny iron particles which can be magnetised to </a:t>
            </a:r>
            <a:r>
              <a:rPr lang="en-IE" altLang="en-US" sz="2400" b="1"/>
              <a:t>north </a:t>
            </a:r>
            <a:r>
              <a:rPr lang="en-IE" altLang="en-US" sz="2400"/>
              <a:t>and </a:t>
            </a:r>
            <a:r>
              <a:rPr lang="en-IE" altLang="en-US" sz="2400" b="1"/>
              <a:t>south </a:t>
            </a:r>
            <a:r>
              <a:rPr lang="en-IE" altLang="en-US" sz="2400"/>
              <a:t>to represent the binary digits 0 and 1. </a:t>
            </a:r>
          </a:p>
          <a:p>
            <a:pPr lvl="1" eaLnBrk="1" hangingPunct="1"/>
            <a:endParaRPr lang="en-IE" altLang="en-US" sz="2400"/>
          </a:p>
          <a:p>
            <a:pPr lvl="1" eaLnBrk="1" hangingPunct="1">
              <a:buFont typeface="Arial" panose="020B0604020202020204" pitchFamily="34" charset="0"/>
              <a:buChar char="•"/>
            </a:pPr>
            <a:r>
              <a:rPr lang="en-IE" altLang="en-US" sz="2400"/>
              <a:t>A </a:t>
            </a:r>
            <a:r>
              <a:rPr lang="en-IE" altLang="en-US" sz="2400" b="1"/>
              <a:t>read-write head </a:t>
            </a:r>
            <a:r>
              <a:rPr lang="en-IE" altLang="en-US" sz="2400"/>
              <a:t>is used to magnetise the particles on the disk surface to represent the data held in RAM.  The computer can now be switched off and a copy of the data is safe for later use.   </a:t>
            </a:r>
          </a:p>
        </p:txBody>
      </p:sp>
      <p:grpSp>
        <p:nvGrpSpPr>
          <p:cNvPr id="2" name="Group 10">
            <a:extLst>
              <a:ext uri="{FF2B5EF4-FFF2-40B4-BE49-F238E27FC236}">
                <a16:creationId xmlns:a16="http://schemas.microsoft.com/office/drawing/2014/main" id="{880ED6DF-B9CD-9D45-A893-E8781EAC2535}"/>
              </a:ext>
            </a:extLst>
          </p:cNvPr>
          <p:cNvGrpSpPr>
            <a:grpSpLocks/>
          </p:cNvGrpSpPr>
          <p:nvPr/>
        </p:nvGrpSpPr>
        <p:grpSpPr bwMode="auto">
          <a:xfrm>
            <a:off x="1857375" y="3978275"/>
            <a:ext cx="5400675" cy="2124075"/>
            <a:chOff x="107483775" y="109656150"/>
            <a:chExt cx="5400000" cy="2124000"/>
          </a:xfrm>
        </p:grpSpPr>
        <p:pic>
          <p:nvPicPr>
            <p:cNvPr id="89093" name="Picture 2" descr="medium">
              <a:extLst>
                <a:ext uri="{FF2B5EF4-FFF2-40B4-BE49-F238E27FC236}">
                  <a16:creationId xmlns:a16="http://schemas.microsoft.com/office/drawing/2014/main" id="{FD66ACBF-2814-C149-BBC6-BA95C8B402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603287" y="109656150"/>
              <a:ext cx="2805201" cy="2025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9094" name="Text Box 3">
              <a:extLst>
                <a:ext uri="{FF2B5EF4-FFF2-40B4-BE49-F238E27FC236}">
                  <a16:creationId xmlns:a16="http://schemas.microsoft.com/office/drawing/2014/main" id="{0565455C-F56E-454B-BBA2-34D9A34C7A1B}"/>
                </a:ext>
              </a:extLst>
            </p:cNvPr>
            <p:cNvSpPr txBox="1">
              <a:spLocks noChangeArrowheads="1"/>
            </p:cNvSpPr>
            <p:nvPr/>
          </p:nvSpPr>
          <p:spPr bwMode="auto">
            <a:xfrm>
              <a:off x="111863043" y="109852212"/>
              <a:ext cx="1020732" cy="882276"/>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Metal disk </a:t>
              </a:r>
            </a:p>
            <a:p>
              <a:pPr algn="ctr" eaLnBrk="1" hangingPunct="1"/>
              <a:r>
                <a:rPr lang="en-IE" altLang="en-US" sz="1200" b="1">
                  <a:solidFill>
                    <a:srgbClr val="000000"/>
                  </a:solidFill>
                  <a:latin typeface="Times New Roman" panose="02020603050405020304" pitchFamily="18" charset="0"/>
                </a:rPr>
                <a:t>(platter)</a:t>
              </a:r>
            </a:p>
            <a:p>
              <a:pPr algn="ctr" eaLnBrk="1" hangingPunct="1"/>
              <a:r>
                <a:rPr lang="en-IE" altLang="en-US" sz="1200" b="1">
                  <a:solidFill>
                    <a:srgbClr val="000000"/>
                  </a:solidFill>
                  <a:latin typeface="Times New Roman" panose="02020603050405020304" pitchFamily="18" charset="0"/>
                </a:rPr>
                <a:t>covered with iron particles.</a:t>
              </a:r>
              <a:endParaRPr lang="en-US" altLang="en-US"/>
            </a:p>
          </p:txBody>
        </p:sp>
        <p:sp>
          <p:nvSpPr>
            <p:cNvPr id="89095" name="Line 4">
              <a:extLst>
                <a:ext uri="{FF2B5EF4-FFF2-40B4-BE49-F238E27FC236}">
                  <a16:creationId xmlns:a16="http://schemas.microsoft.com/office/drawing/2014/main" id="{56D1A842-4AF4-3749-A0AF-79D36231146B}"/>
                </a:ext>
              </a:extLst>
            </p:cNvPr>
            <p:cNvSpPr>
              <a:spLocks noChangeShapeType="1"/>
            </p:cNvSpPr>
            <p:nvPr/>
          </p:nvSpPr>
          <p:spPr bwMode="auto">
            <a:xfrm flipH="1">
              <a:off x="110974019" y="110244335"/>
              <a:ext cx="889024" cy="392123"/>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89096" name="Text Box 5">
              <a:extLst>
                <a:ext uri="{FF2B5EF4-FFF2-40B4-BE49-F238E27FC236}">
                  <a16:creationId xmlns:a16="http://schemas.microsoft.com/office/drawing/2014/main" id="{BFD20590-771D-114C-B516-8C5D4606E56F}"/>
                </a:ext>
              </a:extLst>
            </p:cNvPr>
            <p:cNvSpPr txBox="1">
              <a:spLocks noChangeArrowheads="1"/>
            </p:cNvSpPr>
            <p:nvPr/>
          </p:nvSpPr>
          <p:spPr bwMode="auto">
            <a:xfrm>
              <a:off x="107483775" y="111126612"/>
              <a:ext cx="1020732" cy="653538"/>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Read-write</a:t>
              </a:r>
            </a:p>
            <a:p>
              <a:pPr algn="ctr" eaLnBrk="1" hangingPunct="1"/>
              <a:r>
                <a:rPr lang="en-IE" altLang="en-US" sz="1200" b="1">
                  <a:solidFill>
                    <a:srgbClr val="000000"/>
                  </a:solidFill>
                  <a:latin typeface="Times New Roman" panose="02020603050405020304" pitchFamily="18" charset="0"/>
                </a:rPr>
                <a:t>head</a:t>
              </a:r>
              <a:endParaRPr lang="en-US" altLang="en-US"/>
            </a:p>
          </p:txBody>
        </p:sp>
        <p:sp>
          <p:nvSpPr>
            <p:cNvPr id="89097" name="Line 6">
              <a:extLst>
                <a:ext uri="{FF2B5EF4-FFF2-40B4-BE49-F238E27FC236}">
                  <a16:creationId xmlns:a16="http://schemas.microsoft.com/office/drawing/2014/main" id="{C27A0181-46F4-EB47-8988-A6D30E1CB263}"/>
                </a:ext>
              </a:extLst>
            </p:cNvPr>
            <p:cNvSpPr>
              <a:spLocks noChangeShapeType="1"/>
            </p:cNvSpPr>
            <p:nvPr/>
          </p:nvSpPr>
          <p:spPr bwMode="auto">
            <a:xfrm flipV="1">
              <a:off x="108504507" y="110734488"/>
              <a:ext cx="1421616" cy="718893"/>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246823842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74181688-5A87-4A80-ADC6-678E1641A22A}"/>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D9D49EEA-3C54-F44C-B54A-AF184CD9EB98}"/>
              </a:ext>
            </a:extLst>
          </p:cNvPr>
          <p:cNvSpPr txBox="1">
            <a:spLocks noChangeArrowheads="1"/>
          </p:cNvSpPr>
          <p:nvPr/>
        </p:nvSpPr>
        <p:spPr bwMode="auto">
          <a:xfrm>
            <a:off x="571500" y="765175"/>
            <a:ext cx="7786688"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Hard disks can be </a:t>
            </a:r>
            <a:r>
              <a:rPr lang="en-IE" altLang="en-US" sz="2400" b="1"/>
              <a:t>internal </a:t>
            </a:r>
            <a:r>
              <a:rPr lang="en-IE" altLang="en-US" sz="2400"/>
              <a:t>or </a:t>
            </a:r>
            <a:r>
              <a:rPr lang="en-IE" altLang="en-US" sz="2400" b="1"/>
              <a:t>external</a:t>
            </a:r>
            <a:r>
              <a:rPr lang="en-IE" altLang="en-US" sz="2400"/>
              <a:t>. The internal standards are:</a:t>
            </a:r>
          </a:p>
          <a:p>
            <a:pPr eaLnBrk="1" hangingPunct="1"/>
            <a:r>
              <a:rPr lang="en-IE" altLang="en-US" sz="2400"/>
              <a:t> </a:t>
            </a:r>
          </a:p>
          <a:p>
            <a:pPr lvl="1" eaLnBrk="1" hangingPunct="1">
              <a:buFont typeface="Arial" panose="020B0604020202020204" pitchFamily="34" charset="0"/>
              <a:buChar char="•"/>
            </a:pPr>
            <a:r>
              <a:rPr lang="en-IE" altLang="en-US" sz="2400"/>
              <a:t> </a:t>
            </a:r>
            <a:r>
              <a:rPr lang="en-IE" altLang="en-US" sz="2400" b="1"/>
              <a:t>IDE</a:t>
            </a:r>
            <a:r>
              <a:rPr lang="en-IE" altLang="en-US" sz="2400"/>
              <a:t> ( Integrated Drive Electronics). The disks connect to the motherboard using a ribbon cable.  Each cable can hold two drives - </a:t>
            </a:r>
            <a:r>
              <a:rPr lang="en-IE" altLang="en-US" sz="2400" b="1"/>
              <a:t>master </a:t>
            </a:r>
            <a:r>
              <a:rPr lang="en-IE" altLang="en-US" sz="2400"/>
              <a:t>and </a:t>
            </a:r>
            <a:r>
              <a:rPr lang="en-IE" altLang="en-US" sz="2400" b="1"/>
              <a:t>slave</a:t>
            </a:r>
            <a:r>
              <a:rPr lang="en-IE" altLang="en-US" sz="2400"/>
              <a:t>. The drive is set as master or slave by positioning a </a:t>
            </a:r>
            <a:r>
              <a:rPr lang="en-IE" altLang="en-US" sz="2400" b="1"/>
              <a:t>jumper </a:t>
            </a:r>
            <a:r>
              <a:rPr lang="en-IE" altLang="en-US" sz="2400"/>
              <a:t>switch on the back of the drive. There are two IDE connectors and a total of four drives can be connected.</a:t>
            </a:r>
          </a:p>
        </p:txBody>
      </p:sp>
      <p:grpSp>
        <p:nvGrpSpPr>
          <p:cNvPr id="2" name="Group 3">
            <a:extLst>
              <a:ext uri="{FF2B5EF4-FFF2-40B4-BE49-F238E27FC236}">
                <a16:creationId xmlns:a16="http://schemas.microsoft.com/office/drawing/2014/main" id="{566727A1-C10C-8C46-9CD3-16233D4EC03E}"/>
              </a:ext>
            </a:extLst>
          </p:cNvPr>
          <p:cNvGrpSpPr>
            <a:grpSpLocks/>
          </p:cNvGrpSpPr>
          <p:nvPr/>
        </p:nvGrpSpPr>
        <p:grpSpPr bwMode="auto">
          <a:xfrm>
            <a:off x="1714500" y="4837113"/>
            <a:ext cx="5832475" cy="1223962"/>
            <a:chOff x="107411775" y="113580150"/>
            <a:chExt cx="5832000" cy="1224000"/>
          </a:xfrm>
        </p:grpSpPr>
        <p:pic>
          <p:nvPicPr>
            <p:cNvPr id="91141" name="Picture 4" descr="890">
              <a:extLst>
                <a:ext uri="{FF2B5EF4-FFF2-40B4-BE49-F238E27FC236}">
                  <a16:creationId xmlns:a16="http://schemas.microsoft.com/office/drawing/2014/main" id="{098D263D-CAF7-6241-B357-164CD5B7AF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7711" t="22195"/>
            <a:stretch>
              <a:fillRect/>
            </a:stretch>
          </p:blipFill>
          <p:spPr bwMode="auto">
            <a:xfrm>
              <a:off x="110399775" y="113580150"/>
              <a:ext cx="2110500" cy="12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91142" name="Group 5">
              <a:extLst>
                <a:ext uri="{FF2B5EF4-FFF2-40B4-BE49-F238E27FC236}">
                  <a16:creationId xmlns:a16="http://schemas.microsoft.com/office/drawing/2014/main" id="{9A38F6B4-A687-1C4D-B95F-B71EF8CC02C0}"/>
                </a:ext>
              </a:extLst>
            </p:cNvPr>
            <p:cNvGrpSpPr>
              <a:grpSpLocks/>
            </p:cNvGrpSpPr>
            <p:nvPr/>
          </p:nvGrpSpPr>
          <p:grpSpPr bwMode="auto">
            <a:xfrm>
              <a:off x="107411775" y="113580150"/>
              <a:ext cx="2952000" cy="1224000"/>
              <a:chOff x="107411775" y="113580150"/>
              <a:chExt cx="2952000" cy="1224000"/>
            </a:xfrm>
          </p:grpSpPr>
          <p:pic>
            <p:nvPicPr>
              <p:cNvPr id="91145" name="Picture 6" descr="ide7">
                <a:extLst>
                  <a:ext uri="{FF2B5EF4-FFF2-40B4-BE49-F238E27FC236}">
                    <a16:creationId xmlns:a16="http://schemas.microsoft.com/office/drawing/2014/main" id="{00A6E20A-94BE-F049-AA05-777AF0A748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40207"/>
              <a:stretch>
                <a:fillRect/>
              </a:stretch>
            </p:blipFill>
            <p:spPr bwMode="auto">
              <a:xfrm>
                <a:off x="107411775" y="113580150"/>
                <a:ext cx="2535450" cy="12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1146" name="Text Box 7">
                <a:extLst>
                  <a:ext uri="{FF2B5EF4-FFF2-40B4-BE49-F238E27FC236}">
                    <a16:creationId xmlns:a16="http://schemas.microsoft.com/office/drawing/2014/main" id="{0298E8F7-60DC-F443-9385-B426839469BC}"/>
                  </a:ext>
                </a:extLst>
              </p:cNvPr>
              <p:cNvSpPr txBox="1">
                <a:spLocks noChangeArrowheads="1"/>
              </p:cNvSpPr>
              <p:nvPr/>
            </p:nvSpPr>
            <p:spPr bwMode="auto">
              <a:xfrm>
                <a:off x="109643775" y="114588150"/>
                <a:ext cx="720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M/board</a:t>
                </a:r>
                <a:endParaRPr lang="en-US" altLang="en-US"/>
              </a:p>
            </p:txBody>
          </p:sp>
          <p:sp>
            <p:nvSpPr>
              <p:cNvPr id="91147" name="Text Box 8">
                <a:extLst>
                  <a:ext uri="{FF2B5EF4-FFF2-40B4-BE49-F238E27FC236}">
                    <a16:creationId xmlns:a16="http://schemas.microsoft.com/office/drawing/2014/main" id="{DB86502A-C873-FE4F-ACA2-B51E29E3AB23}"/>
                  </a:ext>
                </a:extLst>
              </p:cNvPr>
              <p:cNvSpPr txBox="1">
                <a:spLocks noChangeArrowheads="1"/>
              </p:cNvSpPr>
              <p:nvPr/>
            </p:nvSpPr>
            <p:spPr bwMode="auto">
              <a:xfrm>
                <a:off x="107807775" y="114588150"/>
                <a:ext cx="576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Master</a:t>
                </a:r>
                <a:endParaRPr lang="en-US" altLang="en-US"/>
              </a:p>
            </p:txBody>
          </p:sp>
          <p:sp>
            <p:nvSpPr>
              <p:cNvPr id="91148" name="Text Box 9">
                <a:extLst>
                  <a:ext uri="{FF2B5EF4-FFF2-40B4-BE49-F238E27FC236}">
                    <a16:creationId xmlns:a16="http://schemas.microsoft.com/office/drawing/2014/main" id="{81F00787-0D14-E14E-9BFD-CFC152E7A9FA}"/>
                  </a:ext>
                </a:extLst>
              </p:cNvPr>
              <p:cNvSpPr txBox="1">
                <a:spLocks noChangeArrowheads="1"/>
              </p:cNvSpPr>
              <p:nvPr/>
            </p:nvSpPr>
            <p:spPr bwMode="auto">
              <a:xfrm>
                <a:off x="108743775" y="114588150"/>
                <a:ext cx="576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Slave</a:t>
                </a:r>
                <a:endParaRPr lang="en-US" altLang="en-US"/>
              </a:p>
            </p:txBody>
          </p:sp>
        </p:grpSp>
        <p:sp>
          <p:nvSpPr>
            <p:cNvPr id="91143" name="Text Box 10">
              <a:extLst>
                <a:ext uri="{FF2B5EF4-FFF2-40B4-BE49-F238E27FC236}">
                  <a16:creationId xmlns:a16="http://schemas.microsoft.com/office/drawing/2014/main" id="{3F5038CA-581C-1B4B-B812-2A62E0050058}"/>
                </a:ext>
              </a:extLst>
            </p:cNvPr>
            <p:cNvSpPr txBox="1">
              <a:spLocks noChangeArrowheads="1"/>
            </p:cNvSpPr>
            <p:nvPr/>
          </p:nvSpPr>
          <p:spPr bwMode="auto">
            <a:xfrm>
              <a:off x="112559775" y="114588150"/>
              <a:ext cx="684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Jumper</a:t>
              </a:r>
              <a:endParaRPr lang="en-US" altLang="en-US"/>
            </a:p>
          </p:txBody>
        </p:sp>
        <p:sp>
          <p:nvSpPr>
            <p:cNvPr id="91144" name="Line 11">
              <a:extLst>
                <a:ext uri="{FF2B5EF4-FFF2-40B4-BE49-F238E27FC236}">
                  <a16:creationId xmlns:a16="http://schemas.microsoft.com/office/drawing/2014/main" id="{71A51758-E813-A146-B0D2-7B18BCD7A34A}"/>
                </a:ext>
              </a:extLst>
            </p:cNvPr>
            <p:cNvSpPr>
              <a:spLocks noChangeShapeType="1"/>
            </p:cNvSpPr>
            <p:nvPr/>
          </p:nvSpPr>
          <p:spPr bwMode="auto">
            <a:xfrm flipH="1" flipV="1">
              <a:off x="111803775" y="114404273"/>
              <a:ext cx="756000" cy="255877"/>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35220919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5EB671B2-55DF-44C9-8956-0614AA4E3527}"/>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9C2908CE-B66D-A147-BEB2-450A3AB71C78}"/>
              </a:ext>
            </a:extLst>
          </p:cNvPr>
          <p:cNvSpPr txBox="1">
            <a:spLocks noChangeArrowheads="1"/>
          </p:cNvSpPr>
          <p:nvPr/>
        </p:nvSpPr>
        <p:spPr bwMode="auto">
          <a:xfrm>
            <a:off x="500063" y="692150"/>
            <a:ext cx="7643812"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400" b="1"/>
              <a:t>SATA</a:t>
            </a:r>
            <a:r>
              <a:rPr lang="en-IE" altLang="en-US" sz="2400"/>
              <a:t> (Serial Advanced Technology Attachment) allow faster data transfer speeds than IDE.  There is no master/slave arrangement with SATA and each drive has it’s own cable.  The cables are much smaller and allow better air circulation in the system unit.  </a:t>
            </a:r>
          </a:p>
        </p:txBody>
      </p:sp>
      <p:grpSp>
        <p:nvGrpSpPr>
          <p:cNvPr id="2" name="Group 12">
            <a:extLst>
              <a:ext uri="{FF2B5EF4-FFF2-40B4-BE49-F238E27FC236}">
                <a16:creationId xmlns:a16="http://schemas.microsoft.com/office/drawing/2014/main" id="{FF99CFB2-731F-6848-891F-F6C4699379FE}"/>
              </a:ext>
            </a:extLst>
          </p:cNvPr>
          <p:cNvGrpSpPr>
            <a:grpSpLocks/>
          </p:cNvGrpSpPr>
          <p:nvPr/>
        </p:nvGrpSpPr>
        <p:grpSpPr bwMode="auto">
          <a:xfrm>
            <a:off x="2786063" y="3192463"/>
            <a:ext cx="2878137" cy="800100"/>
            <a:chOff x="109175775" y="106555950"/>
            <a:chExt cx="2877900" cy="800550"/>
          </a:xfrm>
        </p:grpSpPr>
        <p:pic>
          <p:nvPicPr>
            <p:cNvPr id="93195" name="Picture 13" descr="sata18ra1-l">
              <a:extLst>
                <a:ext uri="{FF2B5EF4-FFF2-40B4-BE49-F238E27FC236}">
                  <a16:creationId xmlns:a16="http://schemas.microsoft.com/office/drawing/2014/main" id="{BE460B36-C112-654F-91B2-8E9B444B9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6646" r="19882"/>
            <a:stretch>
              <a:fillRect/>
            </a:stretch>
          </p:blipFill>
          <p:spPr bwMode="auto">
            <a:xfrm>
              <a:off x="109175775" y="106555950"/>
              <a:ext cx="1764000" cy="8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3196" name="Line 14">
              <a:extLst>
                <a:ext uri="{FF2B5EF4-FFF2-40B4-BE49-F238E27FC236}">
                  <a16:creationId xmlns:a16="http://schemas.microsoft.com/office/drawing/2014/main" id="{CB9FA78B-0F4D-E84E-BB22-1BE5FABC6070}"/>
                </a:ext>
              </a:extLst>
            </p:cNvPr>
            <p:cNvSpPr>
              <a:spLocks noChangeShapeType="1"/>
            </p:cNvSpPr>
            <p:nvPr/>
          </p:nvSpPr>
          <p:spPr bwMode="auto">
            <a:xfrm flipH="1">
              <a:off x="110253675" y="106703175"/>
              <a:ext cx="1044000" cy="3960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3197" name="Text Box 15">
              <a:extLst>
                <a:ext uri="{FF2B5EF4-FFF2-40B4-BE49-F238E27FC236}">
                  <a16:creationId xmlns:a16="http://schemas.microsoft.com/office/drawing/2014/main" id="{016CF89E-D71B-9246-BB25-9DC503F3E068}"/>
                </a:ext>
              </a:extLst>
            </p:cNvPr>
            <p:cNvSpPr txBox="1">
              <a:spLocks noChangeArrowheads="1"/>
            </p:cNvSpPr>
            <p:nvPr/>
          </p:nvSpPr>
          <p:spPr bwMode="auto">
            <a:xfrm>
              <a:off x="111297675" y="106632150"/>
              <a:ext cx="756000" cy="504000"/>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SATA</a:t>
              </a:r>
            </a:p>
            <a:p>
              <a:pPr eaLnBrk="1" hangingPunct="1"/>
              <a:r>
                <a:rPr lang="en-IE" altLang="en-US" sz="1200" b="1">
                  <a:solidFill>
                    <a:srgbClr val="000000"/>
                  </a:solidFill>
                  <a:latin typeface="Times New Roman" panose="02020603050405020304" pitchFamily="18" charset="0"/>
                </a:rPr>
                <a:t>Cable</a:t>
              </a:r>
              <a:endParaRPr lang="en-US" altLang="en-US"/>
            </a:p>
          </p:txBody>
        </p:sp>
      </p:grpSp>
      <p:grpSp>
        <p:nvGrpSpPr>
          <p:cNvPr id="3" name="Group 16">
            <a:extLst>
              <a:ext uri="{FF2B5EF4-FFF2-40B4-BE49-F238E27FC236}">
                <a16:creationId xmlns:a16="http://schemas.microsoft.com/office/drawing/2014/main" id="{3E74A30E-1FAE-AD46-ABD8-1C16F355DABA}"/>
              </a:ext>
            </a:extLst>
          </p:cNvPr>
          <p:cNvGrpSpPr>
            <a:grpSpLocks/>
          </p:cNvGrpSpPr>
          <p:nvPr/>
        </p:nvGrpSpPr>
        <p:grpSpPr bwMode="auto">
          <a:xfrm>
            <a:off x="1928813" y="4978400"/>
            <a:ext cx="5267325" cy="1016000"/>
            <a:chOff x="107724000" y="108108150"/>
            <a:chExt cx="5267775" cy="1017000"/>
          </a:xfrm>
        </p:grpSpPr>
        <p:pic>
          <p:nvPicPr>
            <p:cNvPr id="93191" name="Picture 17" descr="672px-SATA_ports">
              <a:extLst>
                <a:ext uri="{FF2B5EF4-FFF2-40B4-BE49-F238E27FC236}">
                  <a16:creationId xmlns:a16="http://schemas.microsoft.com/office/drawing/2014/main" id="{9F60753A-BA31-EC4E-A4BE-AC216070A97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5650" b="9116"/>
            <a:stretch>
              <a:fillRect/>
            </a:stretch>
          </p:blipFill>
          <p:spPr bwMode="auto">
            <a:xfrm>
              <a:off x="111191775" y="108108150"/>
              <a:ext cx="1279380" cy="101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3192" name="Picture 18" descr="800px-ATA_on_mainboard">
              <a:extLst>
                <a:ext uri="{FF2B5EF4-FFF2-40B4-BE49-F238E27FC236}">
                  <a16:creationId xmlns:a16="http://schemas.microsoft.com/office/drawing/2014/main" id="{AF780AEB-2589-224C-98DE-24538E66F2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1310" t="43829" r="6680" b="8420"/>
            <a:stretch>
              <a:fillRect/>
            </a:stretch>
          </p:blipFill>
          <p:spPr bwMode="auto">
            <a:xfrm>
              <a:off x="107724000" y="108226514"/>
              <a:ext cx="2280900" cy="898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3193" name="Text Box 19">
              <a:extLst>
                <a:ext uri="{FF2B5EF4-FFF2-40B4-BE49-F238E27FC236}">
                  <a16:creationId xmlns:a16="http://schemas.microsoft.com/office/drawing/2014/main" id="{46A90C79-E95D-5B4A-95A9-93CEC4B8A260}"/>
                </a:ext>
              </a:extLst>
            </p:cNvPr>
            <p:cNvSpPr txBox="1">
              <a:spLocks noChangeArrowheads="1"/>
            </p:cNvSpPr>
            <p:nvPr/>
          </p:nvSpPr>
          <p:spPr bwMode="auto">
            <a:xfrm>
              <a:off x="112487775" y="108864150"/>
              <a:ext cx="504000" cy="2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SATA</a:t>
              </a:r>
              <a:endParaRPr lang="en-US" altLang="en-US"/>
            </a:p>
          </p:txBody>
        </p:sp>
        <p:sp>
          <p:nvSpPr>
            <p:cNvPr id="93194" name="Text Box 20">
              <a:extLst>
                <a:ext uri="{FF2B5EF4-FFF2-40B4-BE49-F238E27FC236}">
                  <a16:creationId xmlns:a16="http://schemas.microsoft.com/office/drawing/2014/main" id="{317A565D-95C5-6F4D-86FE-1E7093A7BC70}"/>
                </a:ext>
              </a:extLst>
            </p:cNvPr>
            <p:cNvSpPr txBox="1">
              <a:spLocks noChangeArrowheads="1"/>
            </p:cNvSpPr>
            <p:nvPr/>
          </p:nvSpPr>
          <p:spPr bwMode="auto">
            <a:xfrm>
              <a:off x="110043000" y="108854625"/>
              <a:ext cx="360000" cy="25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IDE</a:t>
              </a:r>
              <a:endParaRPr lang="en-US" altLang="en-US"/>
            </a:p>
          </p:txBody>
        </p:sp>
      </p:grpSp>
      <p:sp>
        <p:nvSpPr>
          <p:cNvPr id="23" name="TextBox 22">
            <a:extLst>
              <a:ext uri="{FF2B5EF4-FFF2-40B4-BE49-F238E27FC236}">
                <a16:creationId xmlns:a16="http://schemas.microsoft.com/office/drawing/2014/main" id="{113876C8-DAFD-5945-B009-8EE3DACD8669}"/>
              </a:ext>
            </a:extLst>
          </p:cNvPr>
          <p:cNvSpPr txBox="1">
            <a:spLocks noChangeArrowheads="1"/>
          </p:cNvSpPr>
          <p:nvPr/>
        </p:nvSpPr>
        <p:spPr bwMode="auto">
          <a:xfrm>
            <a:off x="1000125" y="4335463"/>
            <a:ext cx="350043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Motherboard connectors</a:t>
            </a:r>
          </a:p>
        </p:txBody>
      </p:sp>
    </p:spTree>
    <p:extLst>
      <p:ext uri="{BB962C8B-B14F-4D97-AF65-F5344CB8AC3E}">
        <p14:creationId xmlns:p14="http://schemas.microsoft.com/office/powerpoint/2010/main" val="11723798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8EF9B8BD-D094-4F1B-85D8-E6E9946D5C6A}"/>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940D1989-0817-6043-8A8B-C488886661D0}"/>
              </a:ext>
            </a:extLst>
          </p:cNvPr>
          <p:cNvSpPr txBox="1">
            <a:spLocks noChangeArrowheads="1"/>
          </p:cNvSpPr>
          <p:nvPr/>
        </p:nvSpPr>
        <p:spPr bwMode="auto">
          <a:xfrm>
            <a:off x="571500" y="620713"/>
            <a:ext cx="7643813"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External hard disk drives </a:t>
            </a:r>
            <a:r>
              <a:rPr lang="en-IE" altLang="en-US" sz="2400"/>
              <a:t>can be IDE or SATA and can be </a:t>
            </a:r>
            <a:r>
              <a:rPr lang="en-IE" altLang="en-US" sz="2400" b="1"/>
              <a:t>mains powered </a:t>
            </a:r>
            <a:r>
              <a:rPr lang="en-IE" altLang="en-US" sz="2400"/>
              <a:t>or </a:t>
            </a:r>
            <a:r>
              <a:rPr lang="en-IE" altLang="en-US" sz="2400" b="1"/>
              <a:t>host powered</a:t>
            </a:r>
            <a:r>
              <a:rPr lang="en-IE" altLang="en-US" sz="2400"/>
              <a:t>. Host powered drives receive their power from the USB port.</a:t>
            </a:r>
          </a:p>
          <a:p>
            <a:pPr eaLnBrk="1" hangingPunct="1"/>
            <a:r>
              <a:rPr lang="en-IE" altLang="en-US"/>
              <a:t> </a:t>
            </a:r>
          </a:p>
        </p:txBody>
      </p:sp>
      <p:grpSp>
        <p:nvGrpSpPr>
          <p:cNvPr id="2" name="Group 2">
            <a:extLst>
              <a:ext uri="{FF2B5EF4-FFF2-40B4-BE49-F238E27FC236}">
                <a16:creationId xmlns:a16="http://schemas.microsoft.com/office/drawing/2014/main" id="{5621C230-93BC-6E42-A351-56F231A9B587}"/>
              </a:ext>
            </a:extLst>
          </p:cNvPr>
          <p:cNvGrpSpPr>
            <a:grpSpLocks/>
          </p:cNvGrpSpPr>
          <p:nvPr/>
        </p:nvGrpSpPr>
        <p:grpSpPr bwMode="auto">
          <a:xfrm>
            <a:off x="2143125" y="1978025"/>
            <a:ext cx="4541838" cy="1219200"/>
            <a:chOff x="107998275" y="111164775"/>
            <a:chExt cx="4541475" cy="1218710"/>
          </a:xfrm>
        </p:grpSpPr>
        <p:grpSp>
          <p:nvGrpSpPr>
            <p:cNvPr id="95245" name="Group 3">
              <a:extLst>
                <a:ext uri="{FF2B5EF4-FFF2-40B4-BE49-F238E27FC236}">
                  <a16:creationId xmlns:a16="http://schemas.microsoft.com/office/drawing/2014/main" id="{936A14D7-DF04-ED47-9E85-A282D14C8F22}"/>
                </a:ext>
              </a:extLst>
            </p:cNvPr>
            <p:cNvGrpSpPr>
              <a:grpSpLocks/>
            </p:cNvGrpSpPr>
            <p:nvPr/>
          </p:nvGrpSpPr>
          <p:grpSpPr bwMode="auto">
            <a:xfrm>
              <a:off x="107998275" y="111164775"/>
              <a:ext cx="4215747" cy="1218710"/>
              <a:chOff x="107879775" y="112639090"/>
              <a:chExt cx="4578262" cy="1733060"/>
            </a:xfrm>
          </p:grpSpPr>
          <p:pic>
            <p:nvPicPr>
              <p:cNvPr id="95248" name="Picture 4" descr="External-Hard-disk-Seagate-160GB-review">
                <a:extLst>
                  <a:ext uri="{FF2B5EF4-FFF2-40B4-BE49-F238E27FC236}">
                    <a16:creationId xmlns:a16="http://schemas.microsoft.com/office/drawing/2014/main" id="{2CE9F97E-0FA2-C64D-B656-8A300546F6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579775" y="112639090"/>
                <a:ext cx="1878262" cy="1733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5249" name="Picture 5" descr="Cavalryharddrive">
                <a:extLst>
                  <a:ext uri="{FF2B5EF4-FFF2-40B4-BE49-F238E27FC236}">
                    <a16:creationId xmlns:a16="http://schemas.microsoft.com/office/drawing/2014/main" id="{3A534ACF-8D1E-EC47-B1BD-F3288CDAD8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879775" y="112647703"/>
                <a:ext cx="1843100" cy="17244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
          <p:nvSpPr>
            <p:cNvPr id="95246" name="Text Box 6">
              <a:extLst>
                <a:ext uri="{FF2B5EF4-FFF2-40B4-BE49-F238E27FC236}">
                  <a16:creationId xmlns:a16="http://schemas.microsoft.com/office/drawing/2014/main" id="{46AC36EF-3C6B-9347-8001-174B4BED0BA2}"/>
                </a:ext>
              </a:extLst>
            </p:cNvPr>
            <p:cNvSpPr txBox="1">
              <a:spLocks noChangeArrowheads="1"/>
            </p:cNvSpPr>
            <p:nvPr/>
          </p:nvSpPr>
          <p:spPr bwMode="auto">
            <a:xfrm>
              <a:off x="111876761" y="111164775"/>
              <a:ext cx="662989" cy="4556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Host</a:t>
              </a:r>
            </a:p>
            <a:p>
              <a:pPr eaLnBrk="1" hangingPunct="1"/>
              <a:r>
                <a:rPr lang="en-IE" altLang="en-US" sz="1200" b="1">
                  <a:solidFill>
                    <a:srgbClr val="000000"/>
                  </a:solidFill>
                  <a:latin typeface="Times New Roman" panose="02020603050405020304" pitchFamily="18" charset="0"/>
                </a:rPr>
                <a:t>Powered</a:t>
              </a:r>
              <a:endParaRPr lang="en-US" altLang="en-US"/>
            </a:p>
          </p:txBody>
        </p:sp>
        <p:sp>
          <p:nvSpPr>
            <p:cNvPr id="95247" name="Text Box 7">
              <a:extLst>
                <a:ext uri="{FF2B5EF4-FFF2-40B4-BE49-F238E27FC236}">
                  <a16:creationId xmlns:a16="http://schemas.microsoft.com/office/drawing/2014/main" id="{F5361628-2D91-B548-956A-9E4C2AA92CD6}"/>
                </a:ext>
              </a:extLst>
            </p:cNvPr>
            <p:cNvSpPr txBox="1">
              <a:spLocks noChangeArrowheads="1"/>
            </p:cNvSpPr>
            <p:nvPr/>
          </p:nvSpPr>
          <p:spPr bwMode="auto">
            <a:xfrm>
              <a:off x="109688897" y="111164775"/>
              <a:ext cx="662989" cy="4556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Mains</a:t>
              </a:r>
            </a:p>
            <a:p>
              <a:pPr eaLnBrk="1" hangingPunct="1"/>
              <a:r>
                <a:rPr lang="en-IE" altLang="en-US" sz="1200" b="1">
                  <a:solidFill>
                    <a:srgbClr val="000000"/>
                  </a:solidFill>
                  <a:latin typeface="Times New Roman" panose="02020603050405020304" pitchFamily="18" charset="0"/>
                </a:rPr>
                <a:t>Powered</a:t>
              </a:r>
              <a:endParaRPr lang="en-US" altLang="en-US"/>
            </a:p>
          </p:txBody>
        </p:sp>
      </p:grpSp>
      <p:sp>
        <p:nvSpPr>
          <p:cNvPr id="20" name="TextBox 19">
            <a:extLst>
              <a:ext uri="{FF2B5EF4-FFF2-40B4-BE49-F238E27FC236}">
                <a16:creationId xmlns:a16="http://schemas.microsoft.com/office/drawing/2014/main" id="{B2BF1B24-413B-9B4A-BD25-4EFADA0CB794}"/>
              </a:ext>
            </a:extLst>
          </p:cNvPr>
          <p:cNvSpPr txBox="1">
            <a:spLocks noChangeArrowheads="1"/>
          </p:cNvSpPr>
          <p:nvPr/>
        </p:nvSpPr>
        <p:spPr bwMode="auto">
          <a:xfrm>
            <a:off x="785813" y="3406775"/>
            <a:ext cx="764381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Hard disk drives are also now found in video recorders, digital music players, digital camcorders, digital cameras and mobile phones.  </a:t>
            </a:r>
          </a:p>
        </p:txBody>
      </p:sp>
      <p:grpSp>
        <p:nvGrpSpPr>
          <p:cNvPr id="4" name="Group 8">
            <a:extLst>
              <a:ext uri="{FF2B5EF4-FFF2-40B4-BE49-F238E27FC236}">
                <a16:creationId xmlns:a16="http://schemas.microsoft.com/office/drawing/2014/main" id="{AA1E9397-B3ED-8147-906E-83B6B4831997}"/>
              </a:ext>
            </a:extLst>
          </p:cNvPr>
          <p:cNvGrpSpPr>
            <a:grpSpLocks/>
          </p:cNvGrpSpPr>
          <p:nvPr/>
        </p:nvGrpSpPr>
        <p:grpSpPr bwMode="auto">
          <a:xfrm>
            <a:off x="1857375" y="4621213"/>
            <a:ext cx="5038725" cy="1584325"/>
            <a:chOff x="107555775" y="113220150"/>
            <a:chExt cx="5040000" cy="1584000"/>
          </a:xfrm>
        </p:grpSpPr>
        <p:pic>
          <p:nvPicPr>
            <p:cNvPr id="95239" name="Picture 9" descr="microdrive_gr">
              <a:extLst>
                <a:ext uri="{FF2B5EF4-FFF2-40B4-BE49-F238E27FC236}">
                  <a16:creationId xmlns:a16="http://schemas.microsoft.com/office/drawing/2014/main" id="{36AC571C-45B4-774B-BC13-3071E9AA541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7813" r="30490" b="20107"/>
            <a:stretch>
              <a:fillRect/>
            </a:stretch>
          </p:blipFill>
          <p:spPr bwMode="auto">
            <a:xfrm>
              <a:off x="111227775" y="113616150"/>
              <a:ext cx="1368000" cy="91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5240" name="Picture 10" descr="MK8034GSX">
              <a:extLst>
                <a:ext uri="{FF2B5EF4-FFF2-40B4-BE49-F238E27FC236}">
                  <a16:creationId xmlns:a16="http://schemas.microsoft.com/office/drawing/2014/main" id="{40E0066F-5F0F-9E49-A6B9-82A773BFD5A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12677" b="7953"/>
            <a:stretch>
              <a:fillRect/>
            </a:stretch>
          </p:blipFill>
          <p:spPr bwMode="auto">
            <a:xfrm>
              <a:off x="107555775" y="113437992"/>
              <a:ext cx="1721250" cy="1366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5241" name="Picture 11" descr="microdrive">
              <a:extLst>
                <a:ext uri="{FF2B5EF4-FFF2-40B4-BE49-F238E27FC236}">
                  <a16:creationId xmlns:a16="http://schemas.microsoft.com/office/drawing/2014/main" id="{C39B95CC-BFCC-FC43-8179-16A0A89D563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6253" t="12250" r="8707" b="14703"/>
            <a:stretch>
              <a:fillRect/>
            </a:stretch>
          </p:blipFill>
          <p:spPr bwMode="auto">
            <a:xfrm>
              <a:off x="109787775" y="113652150"/>
              <a:ext cx="936000" cy="80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5242" name="Text Box 12">
              <a:extLst>
                <a:ext uri="{FF2B5EF4-FFF2-40B4-BE49-F238E27FC236}">
                  <a16:creationId xmlns:a16="http://schemas.microsoft.com/office/drawing/2014/main" id="{E784EBF2-1B6C-5141-8A77-A2E99C36C36F}"/>
                </a:ext>
              </a:extLst>
            </p:cNvPr>
            <p:cNvSpPr txBox="1">
              <a:spLocks noChangeArrowheads="1"/>
            </p:cNvSpPr>
            <p:nvPr/>
          </p:nvSpPr>
          <p:spPr bwMode="auto">
            <a:xfrm>
              <a:off x="107591775" y="113220150"/>
              <a:ext cx="1656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r>
                <a:rPr lang="en-IE" altLang="en-US" sz="1000" b="1" noProof="1">
                  <a:solidFill>
                    <a:srgbClr val="000000"/>
                  </a:solidFill>
                  <a:latin typeface="Times New Roman" panose="02020603050405020304" pitchFamily="18" charset="0"/>
                </a:rPr>
                <a:t>½</a:t>
              </a:r>
              <a:r>
                <a:rPr lang="en-IE" altLang="en-US" sz="1000" b="1">
                  <a:solidFill>
                    <a:srgbClr val="000000"/>
                  </a:solidFill>
                  <a:latin typeface="Times New Roman" panose="02020603050405020304" pitchFamily="18" charset="0"/>
                </a:rPr>
                <a:t> inch Notebook Drive</a:t>
              </a:r>
              <a:endParaRPr lang="en-US" altLang="en-US"/>
            </a:p>
          </p:txBody>
        </p:sp>
        <p:sp>
          <p:nvSpPr>
            <p:cNvPr id="95243" name="Text Box 13">
              <a:extLst>
                <a:ext uri="{FF2B5EF4-FFF2-40B4-BE49-F238E27FC236}">
                  <a16:creationId xmlns:a16="http://schemas.microsoft.com/office/drawing/2014/main" id="{88FB1512-89B6-5C4A-8D20-50B6F2590E58}"/>
                </a:ext>
              </a:extLst>
            </p:cNvPr>
            <p:cNvSpPr txBox="1">
              <a:spLocks noChangeArrowheads="1"/>
            </p:cNvSpPr>
            <p:nvPr/>
          </p:nvSpPr>
          <p:spPr bwMode="auto">
            <a:xfrm>
              <a:off x="109643775" y="113436150"/>
              <a:ext cx="1152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 inch Microdrive</a:t>
              </a:r>
              <a:endParaRPr lang="en-US" altLang="en-US"/>
            </a:p>
          </p:txBody>
        </p:sp>
        <p:sp>
          <p:nvSpPr>
            <p:cNvPr id="95244" name="Text Box 14">
              <a:extLst>
                <a:ext uri="{FF2B5EF4-FFF2-40B4-BE49-F238E27FC236}">
                  <a16:creationId xmlns:a16="http://schemas.microsoft.com/office/drawing/2014/main" id="{10E10094-77AA-D747-B844-298EF50132E3}"/>
                </a:ext>
              </a:extLst>
            </p:cNvPr>
            <p:cNvSpPr txBox="1">
              <a:spLocks noChangeArrowheads="1"/>
            </p:cNvSpPr>
            <p:nvPr/>
          </p:nvSpPr>
          <p:spPr bwMode="auto">
            <a:xfrm>
              <a:off x="111299775" y="113364150"/>
              <a:ext cx="1152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Microdrive</a:t>
              </a:r>
              <a:endParaRPr lang="en-US" altLang="en-US"/>
            </a:p>
          </p:txBody>
        </p:sp>
      </p:grpSp>
    </p:spTree>
    <p:extLst>
      <p:ext uri="{BB962C8B-B14F-4D97-AF65-F5344CB8AC3E}">
        <p14:creationId xmlns:p14="http://schemas.microsoft.com/office/powerpoint/2010/main" val="21780195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75971E66-BA23-44CE-A2C0-46C9F1C8F315}"/>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70F099EB-D34E-5245-A13C-D0CB9C592765}"/>
              </a:ext>
            </a:extLst>
          </p:cNvPr>
          <p:cNvSpPr txBox="1">
            <a:spLocks noChangeArrowheads="1"/>
          </p:cNvSpPr>
          <p:nvPr/>
        </p:nvSpPr>
        <p:spPr bwMode="auto">
          <a:xfrm>
            <a:off x="571500" y="1408113"/>
            <a:ext cx="8072438"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tabLst>
                <a:tab pos="1698625" algn="l"/>
              </a:tabLst>
              <a:defRPr>
                <a:solidFill>
                  <a:schemeClr val="tx1"/>
                </a:solidFill>
                <a:latin typeface="Arial" panose="020B0604020202020204" pitchFamily="34" charset="0"/>
                <a:cs typeface="Arial" panose="020B0604020202020204" pitchFamily="34" charset="0"/>
              </a:defRPr>
            </a:lvl1pPr>
            <a:lvl2pPr marL="914400" indent="-457200">
              <a:tabLst>
                <a:tab pos="1698625" algn="l"/>
              </a:tabLst>
              <a:defRPr>
                <a:solidFill>
                  <a:schemeClr val="tx1"/>
                </a:solidFill>
                <a:latin typeface="Arial" panose="020B0604020202020204" pitchFamily="34" charset="0"/>
                <a:cs typeface="Arial" panose="020B0604020202020204" pitchFamily="34" charset="0"/>
              </a:defRPr>
            </a:lvl2pPr>
            <a:lvl3pPr marL="1143000" indent="-228600">
              <a:tabLst>
                <a:tab pos="1698625" algn="l"/>
              </a:tabLst>
              <a:defRPr>
                <a:solidFill>
                  <a:schemeClr val="tx1"/>
                </a:solidFill>
                <a:latin typeface="Arial" panose="020B0604020202020204" pitchFamily="34" charset="0"/>
                <a:cs typeface="Arial" panose="020B0604020202020204" pitchFamily="34" charset="0"/>
              </a:defRPr>
            </a:lvl3pPr>
            <a:lvl4pPr marL="1600200" indent="-228600">
              <a:tabLst>
                <a:tab pos="1698625" algn="l"/>
              </a:tabLst>
              <a:defRPr>
                <a:solidFill>
                  <a:schemeClr val="tx1"/>
                </a:solidFill>
                <a:latin typeface="Arial" panose="020B0604020202020204" pitchFamily="34" charset="0"/>
                <a:cs typeface="Arial" panose="020B0604020202020204" pitchFamily="34" charset="0"/>
              </a:defRPr>
            </a:lvl4pPr>
            <a:lvl5pPr marL="2057400" indent="-228600">
              <a:tabLst>
                <a:tab pos="1698625"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1698625"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1698625"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1698625"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1698625" algn="l"/>
              </a:tabLs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400"/>
              <a:t>Optical drives use lasers to sense </a:t>
            </a:r>
            <a:r>
              <a:rPr lang="en-IE" altLang="en-US" sz="2400" b="1"/>
              <a:t>pits </a:t>
            </a:r>
            <a:r>
              <a:rPr lang="en-IE" altLang="en-US" sz="2400"/>
              <a:t>and </a:t>
            </a:r>
            <a:r>
              <a:rPr lang="en-IE" altLang="en-US" sz="2400" b="1"/>
              <a:t>lands </a:t>
            </a:r>
            <a:r>
              <a:rPr lang="en-IE" altLang="en-US" sz="2400"/>
              <a:t>mechanically pressed into a polycarbonate disk.  These pits and lands represent the binary 0’s and 1’s and so can store computer data.   </a:t>
            </a:r>
          </a:p>
          <a:p>
            <a:pPr eaLnBrk="1" hangingPunct="1"/>
            <a:endParaRPr lang="en-IE" altLang="en-US" sz="1200"/>
          </a:p>
          <a:p>
            <a:pPr lvl="1" eaLnBrk="1" hangingPunct="1">
              <a:buFont typeface="Arial" panose="020B0604020202020204" pitchFamily="34" charset="0"/>
              <a:buChar char="•"/>
            </a:pPr>
            <a:r>
              <a:rPr lang="en-IE" altLang="en-US" sz="2400"/>
              <a:t>A thin layer of metal reflect the laser light.  As the disk rotates, the laser senses the pits and lands and reads the data from the disk. The laser only operates at a </a:t>
            </a:r>
            <a:r>
              <a:rPr lang="en-IE" altLang="en-US" sz="2400" b="1"/>
              <a:t>single intensity </a:t>
            </a:r>
            <a:r>
              <a:rPr lang="en-IE" altLang="en-US" sz="2400"/>
              <a:t>as it only scans the surface of the disk to detect the pits and lands. </a:t>
            </a:r>
          </a:p>
        </p:txBody>
      </p:sp>
      <p:sp>
        <p:nvSpPr>
          <p:cNvPr id="18" name="TextBox 17">
            <a:extLst>
              <a:ext uri="{FF2B5EF4-FFF2-40B4-BE49-F238E27FC236}">
                <a16:creationId xmlns:a16="http://schemas.microsoft.com/office/drawing/2014/main" id="{6236759A-7E37-D844-9E38-C7620D43464E}"/>
              </a:ext>
            </a:extLst>
          </p:cNvPr>
          <p:cNvSpPr txBox="1">
            <a:spLocks noChangeArrowheads="1"/>
          </p:cNvSpPr>
          <p:nvPr/>
        </p:nvSpPr>
        <p:spPr bwMode="auto">
          <a:xfrm>
            <a:off x="642938" y="836613"/>
            <a:ext cx="24288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Optical drives</a:t>
            </a:r>
          </a:p>
        </p:txBody>
      </p:sp>
      <p:grpSp>
        <p:nvGrpSpPr>
          <p:cNvPr id="2" name="Group 20">
            <a:extLst>
              <a:ext uri="{FF2B5EF4-FFF2-40B4-BE49-F238E27FC236}">
                <a16:creationId xmlns:a16="http://schemas.microsoft.com/office/drawing/2014/main" id="{39C4503A-D9BC-264A-9379-AC9D078D08E6}"/>
              </a:ext>
            </a:extLst>
          </p:cNvPr>
          <p:cNvGrpSpPr>
            <a:grpSpLocks/>
          </p:cNvGrpSpPr>
          <p:nvPr/>
        </p:nvGrpSpPr>
        <p:grpSpPr bwMode="auto">
          <a:xfrm>
            <a:off x="3071813" y="5337175"/>
            <a:ext cx="2814637" cy="755650"/>
            <a:chOff x="114878850" y="107208300"/>
            <a:chExt cx="2815875" cy="756000"/>
          </a:xfrm>
        </p:grpSpPr>
        <p:pic>
          <p:nvPicPr>
            <p:cNvPr id="97286" name="Picture 21" descr="_CDVSDVD">
              <a:extLst>
                <a:ext uri="{FF2B5EF4-FFF2-40B4-BE49-F238E27FC236}">
                  <a16:creationId xmlns:a16="http://schemas.microsoft.com/office/drawing/2014/main" id="{AFDCB03F-0F1C-EB45-934C-71F4E1CD5A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3259" r="84126" b="9872"/>
            <a:stretch>
              <a:fillRect/>
            </a:stretch>
          </p:blipFill>
          <p:spPr bwMode="auto">
            <a:xfrm rot="-5400000">
              <a:off x="115985550" y="106758300"/>
              <a:ext cx="756000" cy="165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7287" name="Line 22">
              <a:extLst>
                <a:ext uri="{FF2B5EF4-FFF2-40B4-BE49-F238E27FC236}">
                  <a16:creationId xmlns:a16="http://schemas.microsoft.com/office/drawing/2014/main" id="{7B7F172D-977F-8740-969C-D0261AE5DF38}"/>
                </a:ext>
              </a:extLst>
            </p:cNvPr>
            <p:cNvSpPr>
              <a:spLocks noChangeShapeType="1"/>
            </p:cNvSpPr>
            <p:nvPr/>
          </p:nvSpPr>
          <p:spPr bwMode="auto">
            <a:xfrm flipV="1">
              <a:off x="115346850" y="107388300"/>
              <a:ext cx="872700" cy="3600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7288" name="Line 23">
              <a:extLst>
                <a:ext uri="{FF2B5EF4-FFF2-40B4-BE49-F238E27FC236}">
                  <a16:creationId xmlns:a16="http://schemas.microsoft.com/office/drawing/2014/main" id="{3717A414-E7E0-EF4A-8476-28DA040D7259}"/>
                </a:ext>
              </a:extLst>
            </p:cNvPr>
            <p:cNvSpPr>
              <a:spLocks noChangeShapeType="1"/>
            </p:cNvSpPr>
            <p:nvPr/>
          </p:nvSpPr>
          <p:spPr bwMode="auto">
            <a:xfrm flipH="1" flipV="1">
              <a:off x="116795550" y="107460300"/>
              <a:ext cx="611175" cy="289125"/>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7289" name="Text Box 24">
              <a:extLst>
                <a:ext uri="{FF2B5EF4-FFF2-40B4-BE49-F238E27FC236}">
                  <a16:creationId xmlns:a16="http://schemas.microsoft.com/office/drawing/2014/main" id="{EC408DA9-D212-354A-BBD8-D7E70634334F}"/>
                </a:ext>
              </a:extLst>
            </p:cNvPr>
            <p:cNvSpPr txBox="1">
              <a:spLocks noChangeArrowheads="1"/>
            </p:cNvSpPr>
            <p:nvPr/>
          </p:nvSpPr>
          <p:spPr bwMode="auto">
            <a:xfrm>
              <a:off x="117406725" y="107643525"/>
              <a:ext cx="288000" cy="252000"/>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Pit</a:t>
              </a:r>
              <a:endParaRPr lang="en-US" altLang="en-US"/>
            </a:p>
          </p:txBody>
        </p:sp>
        <p:sp>
          <p:nvSpPr>
            <p:cNvPr id="97290" name="Text Box 25">
              <a:extLst>
                <a:ext uri="{FF2B5EF4-FFF2-40B4-BE49-F238E27FC236}">
                  <a16:creationId xmlns:a16="http://schemas.microsoft.com/office/drawing/2014/main" id="{B5103EE6-1F8A-0E4D-B673-BD82C08FC8EB}"/>
                </a:ext>
              </a:extLst>
            </p:cNvPr>
            <p:cNvSpPr txBox="1">
              <a:spLocks noChangeArrowheads="1"/>
            </p:cNvSpPr>
            <p:nvPr/>
          </p:nvSpPr>
          <p:spPr bwMode="auto">
            <a:xfrm>
              <a:off x="114878850" y="107678400"/>
              <a:ext cx="468000" cy="252000"/>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Land</a:t>
              </a:r>
              <a:endParaRPr lang="en-US" altLang="en-US"/>
            </a:p>
          </p:txBody>
        </p:sp>
      </p:grpSp>
    </p:spTree>
    <p:extLst>
      <p:ext uri="{BB962C8B-B14F-4D97-AF65-F5344CB8AC3E}">
        <p14:creationId xmlns:p14="http://schemas.microsoft.com/office/powerpoint/2010/main" val="22428400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3CE4DB96-EC0F-4461-B521-61018E3DB257}"/>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4E4CDCB9-32A8-A94E-A496-641798F12E86}"/>
              </a:ext>
            </a:extLst>
          </p:cNvPr>
          <p:cNvSpPr txBox="1">
            <a:spLocks noChangeArrowheads="1"/>
          </p:cNvSpPr>
          <p:nvPr/>
        </p:nvSpPr>
        <p:spPr bwMode="auto">
          <a:xfrm>
            <a:off x="571500" y="765175"/>
            <a:ext cx="7858125"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CD-R (blank CD’s) use a dye layer to mimic the lands and pits created mechanically on commercial disks.</a:t>
            </a:r>
          </a:p>
          <a:p>
            <a:pPr eaLnBrk="1" hangingPunct="1"/>
            <a:endParaRPr lang="en-IE" altLang="en-US" sz="2400"/>
          </a:p>
          <a:p>
            <a:pPr lvl="1" eaLnBrk="1" hangingPunct="1">
              <a:buFont typeface="Arial" panose="020B0604020202020204" pitchFamily="34" charset="0"/>
              <a:buChar char="•"/>
            </a:pPr>
            <a:r>
              <a:rPr lang="en-IE" altLang="en-US" sz="2400"/>
              <a:t>The laser used has </a:t>
            </a:r>
            <a:r>
              <a:rPr lang="en-IE" altLang="en-US" sz="2400" b="1"/>
              <a:t>two intensities</a:t>
            </a:r>
            <a:r>
              <a:rPr lang="en-IE" altLang="en-US" sz="2400"/>
              <a:t>. </a:t>
            </a:r>
          </a:p>
          <a:p>
            <a:pPr lvl="1" eaLnBrk="1" hangingPunct="1">
              <a:buFont typeface="Arial" panose="020B0604020202020204" pitchFamily="34" charset="0"/>
              <a:buChar char="•"/>
            </a:pPr>
            <a:r>
              <a:rPr lang="en-IE" altLang="en-US" sz="2400"/>
              <a:t>At the </a:t>
            </a:r>
            <a:r>
              <a:rPr lang="en-IE" altLang="en-US" sz="2400" b="1"/>
              <a:t>high setting</a:t>
            </a:r>
            <a:r>
              <a:rPr lang="en-IE" altLang="en-US" sz="2400"/>
              <a:t>, it burns spots on the dye layer changing it from transparent to opaque. This allows data to be written as spots of transparency and opacity. </a:t>
            </a:r>
          </a:p>
          <a:p>
            <a:pPr lvl="1" eaLnBrk="1" hangingPunct="1">
              <a:buFont typeface="Arial" panose="020B0604020202020204" pitchFamily="34" charset="0"/>
              <a:buChar char="•"/>
            </a:pPr>
            <a:r>
              <a:rPr lang="en-IE" altLang="en-US" sz="2400"/>
              <a:t>At the low setting, it reads these differences </a:t>
            </a:r>
          </a:p>
        </p:txBody>
      </p:sp>
      <p:grpSp>
        <p:nvGrpSpPr>
          <p:cNvPr id="2" name="Group 2">
            <a:extLst>
              <a:ext uri="{FF2B5EF4-FFF2-40B4-BE49-F238E27FC236}">
                <a16:creationId xmlns:a16="http://schemas.microsoft.com/office/drawing/2014/main" id="{8B27AB38-4C70-5D45-9186-67D3193A7120}"/>
              </a:ext>
            </a:extLst>
          </p:cNvPr>
          <p:cNvGrpSpPr>
            <a:grpSpLocks/>
          </p:cNvGrpSpPr>
          <p:nvPr/>
        </p:nvGrpSpPr>
        <p:grpSpPr bwMode="auto">
          <a:xfrm>
            <a:off x="1928813" y="4337050"/>
            <a:ext cx="5953125" cy="2000250"/>
            <a:chOff x="108747975" y="109351500"/>
            <a:chExt cx="4034725" cy="1326150"/>
          </a:xfrm>
        </p:grpSpPr>
        <p:sp>
          <p:nvSpPr>
            <p:cNvPr id="99333" name="Text Box 3">
              <a:extLst>
                <a:ext uri="{FF2B5EF4-FFF2-40B4-BE49-F238E27FC236}">
                  <a16:creationId xmlns:a16="http://schemas.microsoft.com/office/drawing/2014/main" id="{0BE0E31D-43CF-EF43-BDD8-1EDE1BF9EE4E}"/>
                </a:ext>
              </a:extLst>
            </p:cNvPr>
            <p:cNvSpPr txBox="1">
              <a:spLocks noChangeArrowheads="1"/>
            </p:cNvSpPr>
            <p:nvPr/>
          </p:nvSpPr>
          <p:spPr bwMode="auto">
            <a:xfrm>
              <a:off x="108747975" y="110025975"/>
              <a:ext cx="2268000" cy="540000"/>
            </a:xfrm>
            <a:prstGeom prst="rect">
              <a:avLst/>
            </a:prstGeom>
            <a:solidFill>
              <a:srgbClr val="FFCC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Polycarbonate</a:t>
              </a:r>
              <a:endParaRPr lang="en-US" altLang="en-US"/>
            </a:p>
          </p:txBody>
        </p:sp>
        <p:sp>
          <p:nvSpPr>
            <p:cNvPr id="99334" name="Text Box 4">
              <a:extLst>
                <a:ext uri="{FF2B5EF4-FFF2-40B4-BE49-F238E27FC236}">
                  <a16:creationId xmlns:a16="http://schemas.microsoft.com/office/drawing/2014/main" id="{87F8E54E-D9A6-994A-9A84-160A919D2095}"/>
                </a:ext>
              </a:extLst>
            </p:cNvPr>
            <p:cNvSpPr txBox="1">
              <a:spLocks noChangeArrowheads="1"/>
            </p:cNvSpPr>
            <p:nvPr/>
          </p:nvSpPr>
          <p:spPr bwMode="auto">
            <a:xfrm>
              <a:off x="108747975" y="109917975"/>
              <a:ext cx="2268000" cy="108000"/>
            </a:xfrm>
            <a:prstGeom prst="rect">
              <a:avLst/>
            </a:prstGeom>
            <a:solidFill>
              <a:srgbClr val="FF66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5" name="Text Box 5">
              <a:extLst>
                <a:ext uri="{FF2B5EF4-FFF2-40B4-BE49-F238E27FC236}">
                  <a16:creationId xmlns:a16="http://schemas.microsoft.com/office/drawing/2014/main" id="{A73A8A04-3E37-284D-B4E5-4179088676C8}"/>
                </a:ext>
              </a:extLst>
            </p:cNvPr>
            <p:cNvSpPr txBox="1">
              <a:spLocks noChangeArrowheads="1"/>
            </p:cNvSpPr>
            <p:nvPr/>
          </p:nvSpPr>
          <p:spPr bwMode="auto">
            <a:xfrm>
              <a:off x="108747975" y="109809975"/>
              <a:ext cx="2268000" cy="108000"/>
            </a:xfrm>
            <a:prstGeom prst="rect">
              <a:avLst/>
            </a:prstGeom>
            <a:solidFill>
              <a:srgbClr val="CCCCCC"/>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6" name="Text Box 6">
              <a:extLst>
                <a:ext uri="{FF2B5EF4-FFF2-40B4-BE49-F238E27FC236}">
                  <a16:creationId xmlns:a16="http://schemas.microsoft.com/office/drawing/2014/main" id="{5F22A8DD-8510-B34B-BBE5-1F719428B344}"/>
                </a:ext>
              </a:extLst>
            </p:cNvPr>
            <p:cNvSpPr txBox="1">
              <a:spLocks noChangeArrowheads="1"/>
            </p:cNvSpPr>
            <p:nvPr/>
          </p:nvSpPr>
          <p:spPr bwMode="auto">
            <a:xfrm>
              <a:off x="108747975" y="109701975"/>
              <a:ext cx="2268000" cy="108000"/>
            </a:xfrm>
            <a:prstGeom prst="rect">
              <a:avLst/>
            </a:prstGeom>
            <a:solidFill>
              <a:srgbClr val="0066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7" name="Text Box 7">
              <a:extLst>
                <a:ext uri="{FF2B5EF4-FFF2-40B4-BE49-F238E27FC236}">
                  <a16:creationId xmlns:a16="http://schemas.microsoft.com/office/drawing/2014/main" id="{4689E588-CCC0-D64A-9B50-D1B909D6EF76}"/>
                </a:ext>
              </a:extLst>
            </p:cNvPr>
            <p:cNvSpPr txBox="1">
              <a:spLocks noChangeArrowheads="1"/>
            </p:cNvSpPr>
            <p:nvPr/>
          </p:nvSpPr>
          <p:spPr bwMode="auto">
            <a:xfrm>
              <a:off x="108891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8" name="Text Box 8">
              <a:extLst>
                <a:ext uri="{FF2B5EF4-FFF2-40B4-BE49-F238E27FC236}">
                  <a16:creationId xmlns:a16="http://schemas.microsoft.com/office/drawing/2014/main" id="{12815504-6221-B842-AAF8-D0563063A1BB}"/>
                </a:ext>
              </a:extLst>
            </p:cNvPr>
            <p:cNvSpPr txBox="1">
              <a:spLocks noChangeArrowheads="1"/>
            </p:cNvSpPr>
            <p:nvPr/>
          </p:nvSpPr>
          <p:spPr bwMode="auto">
            <a:xfrm>
              <a:off x="109359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9" name="Text Box 9">
              <a:extLst>
                <a:ext uri="{FF2B5EF4-FFF2-40B4-BE49-F238E27FC236}">
                  <a16:creationId xmlns:a16="http://schemas.microsoft.com/office/drawing/2014/main" id="{578EC3F7-8EC3-194B-A761-F83687E094B8}"/>
                </a:ext>
              </a:extLst>
            </p:cNvPr>
            <p:cNvSpPr txBox="1">
              <a:spLocks noChangeArrowheads="1"/>
            </p:cNvSpPr>
            <p:nvPr/>
          </p:nvSpPr>
          <p:spPr bwMode="auto">
            <a:xfrm>
              <a:off x="109791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40" name="Text Box 10">
              <a:extLst>
                <a:ext uri="{FF2B5EF4-FFF2-40B4-BE49-F238E27FC236}">
                  <a16:creationId xmlns:a16="http://schemas.microsoft.com/office/drawing/2014/main" id="{CE981B8D-1BED-EA47-8F49-D325C402EE7D}"/>
                </a:ext>
              </a:extLst>
            </p:cNvPr>
            <p:cNvSpPr txBox="1">
              <a:spLocks noChangeArrowheads="1"/>
            </p:cNvSpPr>
            <p:nvPr/>
          </p:nvSpPr>
          <p:spPr bwMode="auto">
            <a:xfrm>
              <a:off x="110727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41" name="Text Box 11">
              <a:extLst>
                <a:ext uri="{FF2B5EF4-FFF2-40B4-BE49-F238E27FC236}">
                  <a16:creationId xmlns:a16="http://schemas.microsoft.com/office/drawing/2014/main" id="{A19B2939-0DFC-3641-A0B3-339F536C2796}"/>
                </a:ext>
              </a:extLst>
            </p:cNvPr>
            <p:cNvSpPr txBox="1">
              <a:spLocks noChangeArrowheads="1"/>
            </p:cNvSpPr>
            <p:nvPr/>
          </p:nvSpPr>
          <p:spPr bwMode="auto">
            <a:xfrm>
              <a:off x="110259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42" name="Line 12">
              <a:extLst>
                <a:ext uri="{FF2B5EF4-FFF2-40B4-BE49-F238E27FC236}">
                  <a16:creationId xmlns:a16="http://schemas.microsoft.com/office/drawing/2014/main" id="{633BDCF6-0BAE-F740-9C06-93873AE09E0C}"/>
                </a:ext>
              </a:extLst>
            </p:cNvPr>
            <p:cNvSpPr>
              <a:spLocks noChangeShapeType="1"/>
            </p:cNvSpPr>
            <p:nvPr/>
          </p:nvSpPr>
          <p:spPr bwMode="auto">
            <a:xfrm flipH="1">
              <a:off x="110835975" y="109502875"/>
              <a:ext cx="455300" cy="2351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9343" name="Text Box 13">
              <a:extLst>
                <a:ext uri="{FF2B5EF4-FFF2-40B4-BE49-F238E27FC236}">
                  <a16:creationId xmlns:a16="http://schemas.microsoft.com/office/drawing/2014/main" id="{B87EFE7D-5CC6-2946-8BA7-44EAD947FD6C}"/>
                </a:ext>
              </a:extLst>
            </p:cNvPr>
            <p:cNvSpPr txBox="1">
              <a:spLocks noChangeArrowheads="1"/>
            </p:cNvSpPr>
            <p:nvPr/>
          </p:nvSpPr>
          <p:spPr bwMode="auto">
            <a:xfrm>
              <a:off x="111293425" y="109351500"/>
              <a:ext cx="489150" cy="18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Label</a:t>
              </a:r>
              <a:endParaRPr lang="en-US" altLang="en-US" sz="1400"/>
            </a:p>
          </p:txBody>
        </p:sp>
        <p:sp>
          <p:nvSpPr>
            <p:cNvPr id="99344" name="Text Box 14">
              <a:extLst>
                <a:ext uri="{FF2B5EF4-FFF2-40B4-BE49-F238E27FC236}">
                  <a16:creationId xmlns:a16="http://schemas.microsoft.com/office/drawing/2014/main" id="{F95E630F-8F83-E844-99AB-74A7184CCA0F}"/>
                </a:ext>
              </a:extLst>
            </p:cNvPr>
            <p:cNvSpPr txBox="1">
              <a:spLocks noChangeArrowheads="1"/>
            </p:cNvSpPr>
            <p:nvPr/>
          </p:nvSpPr>
          <p:spPr bwMode="auto">
            <a:xfrm>
              <a:off x="111299775" y="109698750"/>
              <a:ext cx="1482925" cy="21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Reflective metal layer</a:t>
              </a:r>
              <a:endParaRPr lang="en-US" altLang="en-US" sz="1400"/>
            </a:p>
          </p:txBody>
        </p:sp>
        <p:sp>
          <p:nvSpPr>
            <p:cNvPr id="99345" name="Line 15">
              <a:extLst>
                <a:ext uri="{FF2B5EF4-FFF2-40B4-BE49-F238E27FC236}">
                  <a16:creationId xmlns:a16="http://schemas.microsoft.com/office/drawing/2014/main" id="{C154CE16-1B0F-7D4A-A395-626BC90B26C0}"/>
                </a:ext>
              </a:extLst>
            </p:cNvPr>
            <p:cNvSpPr>
              <a:spLocks noChangeShapeType="1"/>
            </p:cNvSpPr>
            <p:nvPr/>
          </p:nvSpPr>
          <p:spPr bwMode="auto">
            <a:xfrm flipH="1">
              <a:off x="110835975" y="109782325"/>
              <a:ext cx="464825" cy="890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9346" name="Line 16">
              <a:extLst>
                <a:ext uri="{FF2B5EF4-FFF2-40B4-BE49-F238E27FC236}">
                  <a16:creationId xmlns:a16="http://schemas.microsoft.com/office/drawing/2014/main" id="{453E7ADE-598A-4D48-9322-6948D63CF051}"/>
                </a:ext>
              </a:extLst>
            </p:cNvPr>
            <p:cNvSpPr>
              <a:spLocks noChangeShapeType="1"/>
            </p:cNvSpPr>
            <p:nvPr/>
          </p:nvSpPr>
          <p:spPr bwMode="auto">
            <a:xfrm flipH="1" flipV="1">
              <a:off x="110632775" y="109972975"/>
              <a:ext cx="677550" cy="1014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9347" name="Text Box 17">
              <a:extLst>
                <a:ext uri="{FF2B5EF4-FFF2-40B4-BE49-F238E27FC236}">
                  <a16:creationId xmlns:a16="http://schemas.microsoft.com/office/drawing/2014/main" id="{8967EFF8-0433-3F43-8A1E-2BF218887CE4}"/>
                </a:ext>
              </a:extLst>
            </p:cNvPr>
            <p:cNvSpPr txBox="1">
              <a:spLocks noChangeArrowheads="1"/>
            </p:cNvSpPr>
            <p:nvPr/>
          </p:nvSpPr>
          <p:spPr bwMode="auto">
            <a:xfrm>
              <a:off x="111299775" y="109955925"/>
              <a:ext cx="816175" cy="25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Dye layer</a:t>
              </a:r>
              <a:endParaRPr lang="en-US" altLang="en-US" sz="1400"/>
            </a:p>
          </p:txBody>
        </p:sp>
        <p:sp>
          <p:nvSpPr>
            <p:cNvPr id="99348" name="Line 18">
              <a:extLst>
                <a:ext uri="{FF2B5EF4-FFF2-40B4-BE49-F238E27FC236}">
                  <a16:creationId xmlns:a16="http://schemas.microsoft.com/office/drawing/2014/main" id="{1C08BDBC-1A64-954E-A89D-9BCF1F5E3097}"/>
                </a:ext>
              </a:extLst>
            </p:cNvPr>
            <p:cNvSpPr>
              <a:spLocks noChangeShapeType="1"/>
            </p:cNvSpPr>
            <p:nvPr/>
          </p:nvSpPr>
          <p:spPr bwMode="auto">
            <a:xfrm flipV="1">
              <a:off x="109242225" y="109918500"/>
              <a:ext cx="1" cy="75915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9349" name="Line 19">
              <a:extLst>
                <a:ext uri="{FF2B5EF4-FFF2-40B4-BE49-F238E27FC236}">
                  <a16:creationId xmlns:a16="http://schemas.microsoft.com/office/drawing/2014/main" id="{66340BF0-BC82-6548-A0E9-0A37651BEC6B}"/>
                </a:ext>
              </a:extLst>
            </p:cNvPr>
            <p:cNvSpPr>
              <a:spLocks noChangeShapeType="1"/>
            </p:cNvSpPr>
            <p:nvPr/>
          </p:nvSpPr>
          <p:spPr bwMode="auto">
            <a:xfrm flipV="1">
              <a:off x="110389987" y="110028038"/>
              <a:ext cx="1" cy="649612"/>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34523666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25F4D596-E427-4907-B075-168D11670C7A}"/>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3B55C650-074A-C843-A81C-DB284ACE470E}"/>
              </a:ext>
            </a:extLst>
          </p:cNvPr>
          <p:cNvSpPr txBox="1">
            <a:spLocks noChangeArrowheads="1"/>
          </p:cNvSpPr>
          <p:nvPr/>
        </p:nvSpPr>
        <p:spPr bwMode="auto">
          <a:xfrm>
            <a:off x="571500" y="1143000"/>
            <a:ext cx="7858125" cy="4894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The CD-RW (re-writable) disk is similar but the laser has </a:t>
            </a:r>
            <a:r>
              <a:rPr lang="en-IE" altLang="en-US" sz="2400" b="1"/>
              <a:t>three intensities</a:t>
            </a:r>
            <a:r>
              <a:rPr lang="en-IE" altLang="en-US" sz="2400"/>
              <a:t>. The third and highest is needed to turn the burned areas of the dye layer back to their original condition. The dye layer can now be re-burned to hold new data. </a:t>
            </a:r>
          </a:p>
          <a:p>
            <a:pPr eaLnBrk="1" hangingPunct="1"/>
            <a:endParaRPr lang="en-IE" altLang="en-US" sz="2400"/>
          </a:p>
          <a:p>
            <a:pPr eaLnBrk="1" hangingPunct="1"/>
            <a:r>
              <a:rPr lang="en-IE" altLang="en-US" sz="2400"/>
              <a:t>The three laser intensities are:</a:t>
            </a:r>
          </a:p>
          <a:p>
            <a:pPr eaLnBrk="1" hangingPunct="1"/>
            <a:endParaRPr lang="en-IE" altLang="en-US" sz="2400"/>
          </a:p>
          <a:p>
            <a:pPr lvl="1" eaLnBrk="1" hangingPunct="1">
              <a:buFont typeface="Arial" panose="020B0604020202020204" pitchFamily="34" charset="0"/>
              <a:buChar char="•"/>
            </a:pPr>
            <a:r>
              <a:rPr lang="en-IE" altLang="en-US" sz="2400" b="1"/>
              <a:t>Intensity 1</a:t>
            </a:r>
            <a:r>
              <a:rPr lang="en-IE" altLang="en-US" sz="2400"/>
              <a:t>  -		Read data</a:t>
            </a:r>
          </a:p>
          <a:p>
            <a:pPr lvl="1" eaLnBrk="1" hangingPunct="1">
              <a:buFont typeface="Arial" panose="020B0604020202020204" pitchFamily="34" charset="0"/>
              <a:buChar char="•"/>
            </a:pPr>
            <a:r>
              <a:rPr lang="en-IE" altLang="en-US" sz="2400" b="1"/>
              <a:t>Intensity 2</a:t>
            </a:r>
            <a:r>
              <a:rPr lang="en-IE" altLang="en-US" sz="2400"/>
              <a:t>  -		Burn data</a:t>
            </a:r>
          </a:p>
          <a:p>
            <a:pPr lvl="1" eaLnBrk="1" hangingPunct="1">
              <a:buFont typeface="Arial" panose="020B0604020202020204" pitchFamily="34" charset="0"/>
              <a:buChar char="•"/>
            </a:pPr>
            <a:r>
              <a:rPr lang="en-IE" altLang="en-US" sz="2400" b="1"/>
              <a:t>Intensity 3</a:t>
            </a:r>
            <a:r>
              <a:rPr lang="en-IE" altLang="en-US" sz="2400"/>
              <a:t>  -		Erase data</a:t>
            </a:r>
          </a:p>
          <a:p>
            <a:pPr eaLnBrk="1" hangingPunct="1"/>
            <a:r>
              <a:rPr lang="en-IE" altLang="en-US" sz="2400"/>
              <a:t> </a:t>
            </a:r>
          </a:p>
          <a:p>
            <a:pPr eaLnBrk="1" hangingPunct="1"/>
            <a:r>
              <a:rPr lang="en-IE" altLang="en-US" sz="2400"/>
              <a:t>The CD-R disk has a capacity of 650MB to 800MB.  </a:t>
            </a:r>
          </a:p>
        </p:txBody>
      </p:sp>
      <p:grpSp>
        <p:nvGrpSpPr>
          <p:cNvPr id="101380" name="Group 2">
            <a:extLst>
              <a:ext uri="{FF2B5EF4-FFF2-40B4-BE49-F238E27FC236}">
                <a16:creationId xmlns:a16="http://schemas.microsoft.com/office/drawing/2014/main" id="{0F800A16-DA54-DD4D-B11A-3701B4C2BD18}"/>
              </a:ext>
            </a:extLst>
          </p:cNvPr>
          <p:cNvGrpSpPr>
            <a:grpSpLocks/>
          </p:cNvGrpSpPr>
          <p:nvPr/>
        </p:nvGrpSpPr>
        <p:grpSpPr bwMode="auto">
          <a:xfrm>
            <a:off x="1571625" y="7358063"/>
            <a:ext cx="6215063" cy="1714500"/>
            <a:chOff x="107604425" y="108945000"/>
            <a:chExt cx="5467898" cy="1269550"/>
          </a:xfrm>
        </p:grpSpPr>
        <p:sp>
          <p:nvSpPr>
            <p:cNvPr id="101381" name="Text Box 3">
              <a:extLst>
                <a:ext uri="{FF2B5EF4-FFF2-40B4-BE49-F238E27FC236}">
                  <a16:creationId xmlns:a16="http://schemas.microsoft.com/office/drawing/2014/main" id="{2E42F4C9-3C28-9848-9557-1EA4DB36403D}"/>
                </a:ext>
              </a:extLst>
            </p:cNvPr>
            <p:cNvSpPr txBox="1">
              <a:spLocks noChangeArrowheads="1"/>
            </p:cNvSpPr>
            <p:nvPr/>
          </p:nvSpPr>
          <p:spPr bwMode="auto">
            <a:xfrm>
              <a:off x="108661399" y="109779700"/>
              <a:ext cx="2127321" cy="273300"/>
            </a:xfrm>
            <a:prstGeom prst="rect">
              <a:avLst/>
            </a:prstGeom>
            <a:solidFill>
              <a:srgbClr val="FFCC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Polycarbonate</a:t>
              </a:r>
              <a:endParaRPr lang="en-US" altLang="en-US"/>
            </a:p>
          </p:txBody>
        </p:sp>
        <p:sp>
          <p:nvSpPr>
            <p:cNvPr id="101382" name="Text Box 4">
              <a:extLst>
                <a:ext uri="{FF2B5EF4-FFF2-40B4-BE49-F238E27FC236}">
                  <a16:creationId xmlns:a16="http://schemas.microsoft.com/office/drawing/2014/main" id="{24EDD35D-0E89-F64C-90DD-09258A12ED58}"/>
                </a:ext>
              </a:extLst>
            </p:cNvPr>
            <p:cNvSpPr txBox="1">
              <a:spLocks noChangeArrowheads="1"/>
            </p:cNvSpPr>
            <p:nvPr/>
          </p:nvSpPr>
          <p:spPr bwMode="auto">
            <a:xfrm>
              <a:off x="108657460" y="109239400"/>
              <a:ext cx="2127321" cy="108000"/>
            </a:xfrm>
            <a:prstGeom prst="rect">
              <a:avLst/>
            </a:prstGeom>
            <a:solidFill>
              <a:srgbClr val="0066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01383" name="Group 5">
              <a:extLst>
                <a:ext uri="{FF2B5EF4-FFF2-40B4-BE49-F238E27FC236}">
                  <a16:creationId xmlns:a16="http://schemas.microsoft.com/office/drawing/2014/main" id="{AC95C1A9-D60E-AA42-9C06-3D9E58CC10DC}"/>
                </a:ext>
              </a:extLst>
            </p:cNvPr>
            <p:cNvGrpSpPr>
              <a:grpSpLocks/>
            </p:cNvGrpSpPr>
            <p:nvPr/>
          </p:nvGrpSpPr>
          <p:grpSpPr bwMode="auto">
            <a:xfrm>
              <a:off x="108661399" y="109563700"/>
              <a:ext cx="2127321" cy="216000"/>
              <a:chOff x="108747975" y="110484450"/>
              <a:chExt cx="2268000" cy="216000"/>
            </a:xfrm>
          </p:grpSpPr>
          <p:sp>
            <p:nvSpPr>
              <p:cNvPr id="101402" name="Text Box 6">
                <a:extLst>
                  <a:ext uri="{FF2B5EF4-FFF2-40B4-BE49-F238E27FC236}">
                    <a16:creationId xmlns:a16="http://schemas.microsoft.com/office/drawing/2014/main" id="{F5384F4B-40ED-7149-B545-C08FAA427527}"/>
                  </a:ext>
                </a:extLst>
              </p:cNvPr>
              <p:cNvSpPr txBox="1">
                <a:spLocks noChangeArrowheads="1"/>
              </p:cNvSpPr>
              <p:nvPr/>
            </p:nvSpPr>
            <p:spPr bwMode="auto">
              <a:xfrm>
                <a:off x="108747975" y="110592450"/>
                <a:ext cx="2268000" cy="108000"/>
              </a:xfrm>
              <a:prstGeom prst="rect">
                <a:avLst/>
              </a:prstGeom>
              <a:solidFill>
                <a:srgbClr val="66FF33"/>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3" name="Text Box 7">
                <a:extLst>
                  <a:ext uri="{FF2B5EF4-FFF2-40B4-BE49-F238E27FC236}">
                    <a16:creationId xmlns:a16="http://schemas.microsoft.com/office/drawing/2014/main" id="{0F7790E6-2796-B54B-B903-36698B20A102}"/>
                  </a:ext>
                </a:extLst>
              </p:cNvPr>
              <p:cNvSpPr txBox="1">
                <a:spLocks noChangeArrowheads="1"/>
              </p:cNvSpPr>
              <p:nvPr/>
            </p:nvSpPr>
            <p:spPr bwMode="auto">
              <a:xfrm>
                <a:off x="108747975" y="110484450"/>
                <a:ext cx="2268000" cy="108000"/>
              </a:xfrm>
              <a:prstGeom prst="rect">
                <a:avLst/>
              </a:prstGeom>
              <a:solidFill>
                <a:srgbClr val="FF66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4" name="Text Box 8">
                <a:extLst>
                  <a:ext uri="{FF2B5EF4-FFF2-40B4-BE49-F238E27FC236}">
                    <a16:creationId xmlns:a16="http://schemas.microsoft.com/office/drawing/2014/main" id="{1EAB9784-A210-0B4F-AD1F-6E28040B66DB}"/>
                  </a:ext>
                </a:extLst>
              </p:cNvPr>
              <p:cNvSpPr txBox="1">
                <a:spLocks noChangeArrowheads="1"/>
              </p:cNvSpPr>
              <p:nvPr/>
            </p:nvSpPr>
            <p:spPr bwMode="auto">
              <a:xfrm>
                <a:off x="108891975" y="110592450"/>
                <a:ext cx="252001"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5" name="Text Box 9">
                <a:extLst>
                  <a:ext uri="{FF2B5EF4-FFF2-40B4-BE49-F238E27FC236}">
                    <a16:creationId xmlns:a16="http://schemas.microsoft.com/office/drawing/2014/main" id="{39CA2BD6-22E9-2849-8A85-01C24A876607}"/>
                  </a:ext>
                </a:extLst>
              </p:cNvPr>
              <p:cNvSpPr txBox="1">
                <a:spLocks noChangeArrowheads="1"/>
              </p:cNvSpPr>
              <p:nvPr/>
            </p:nvSpPr>
            <p:spPr bwMode="auto">
              <a:xfrm>
                <a:off x="109359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6" name="Text Box 10">
                <a:extLst>
                  <a:ext uri="{FF2B5EF4-FFF2-40B4-BE49-F238E27FC236}">
                    <a16:creationId xmlns:a16="http://schemas.microsoft.com/office/drawing/2014/main" id="{DA99472B-CE91-9442-80BF-D3E849BCADB7}"/>
                  </a:ext>
                </a:extLst>
              </p:cNvPr>
              <p:cNvSpPr txBox="1">
                <a:spLocks noChangeArrowheads="1"/>
              </p:cNvSpPr>
              <p:nvPr/>
            </p:nvSpPr>
            <p:spPr bwMode="auto">
              <a:xfrm>
                <a:off x="109791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7" name="Text Box 11">
                <a:extLst>
                  <a:ext uri="{FF2B5EF4-FFF2-40B4-BE49-F238E27FC236}">
                    <a16:creationId xmlns:a16="http://schemas.microsoft.com/office/drawing/2014/main" id="{74AAA788-3801-6C41-A54A-27C5C58950D4}"/>
                  </a:ext>
                </a:extLst>
              </p:cNvPr>
              <p:cNvSpPr txBox="1">
                <a:spLocks noChangeArrowheads="1"/>
              </p:cNvSpPr>
              <p:nvPr/>
            </p:nvSpPr>
            <p:spPr bwMode="auto">
              <a:xfrm>
                <a:off x="110259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sp>
          <p:nvSpPr>
            <p:cNvPr id="101384" name="Text Box 12">
              <a:extLst>
                <a:ext uri="{FF2B5EF4-FFF2-40B4-BE49-F238E27FC236}">
                  <a16:creationId xmlns:a16="http://schemas.microsoft.com/office/drawing/2014/main" id="{005C4093-B2E5-E44D-B4C2-7833D8E260B5}"/>
                </a:ext>
              </a:extLst>
            </p:cNvPr>
            <p:cNvSpPr txBox="1">
              <a:spLocks noChangeArrowheads="1"/>
            </p:cNvSpPr>
            <p:nvPr/>
          </p:nvSpPr>
          <p:spPr bwMode="auto">
            <a:xfrm>
              <a:off x="110548412" y="109671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85" name="Line 13">
              <a:extLst>
                <a:ext uri="{FF2B5EF4-FFF2-40B4-BE49-F238E27FC236}">
                  <a16:creationId xmlns:a16="http://schemas.microsoft.com/office/drawing/2014/main" id="{6F81A972-3780-9F4C-BC01-C9326DC4D73D}"/>
                </a:ext>
              </a:extLst>
            </p:cNvPr>
            <p:cNvSpPr>
              <a:spLocks noChangeShapeType="1"/>
            </p:cNvSpPr>
            <p:nvPr/>
          </p:nvSpPr>
          <p:spPr bwMode="auto">
            <a:xfrm>
              <a:off x="108353557" y="109059400"/>
              <a:ext cx="506505" cy="2351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86" name="Text Box 14">
              <a:extLst>
                <a:ext uri="{FF2B5EF4-FFF2-40B4-BE49-F238E27FC236}">
                  <a16:creationId xmlns:a16="http://schemas.microsoft.com/office/drawing/2014/main" id="{8264B441-55C5-7741-B050-88572A596B88}"/>
                </a:ext>
              </a:extLst>
            </p:cNvPr>
            <p:cNvSpPr txBox="1">
              <a:spLocks noChangeArrowheads="1"/>
            </p:cNvSpPr>
            <p:nvPr/>
          </p:nvSpPr>
          <p:spPr bwMode="auto">
            <a:xfrm>
              <a:off x="107855817" y="108945000"/>
              <a:ext cx="503692" cy="18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Label</a:t>
              </a:r>
              <a:endParaRPr lang="en-US" altLang="en-US" sz="1400"/>
            </a:p>
          </p:txBody>
        </p:sp>
        <p:sp>
          <p:nvSpPr>
            <p:cNvPr id="101387" name="Text Box 15">
              <a:extLst>
                <a:ext uri="{FF2B5EF4-FFF2-40B4-BE49-F238E27FC236}">
                  <a16:creationId xmlns:a16="http://schemas.microsoft.com/office/drawing/2014/main" id="{D0C74ABC-13A2-834D-9DF5-5E624EFAEE11}"/>
                </a:ext>
              </a:extLst>
            </p:cNvPr>
            <p:cNvSpPr txBox="1">
              <a:spLocks noChangeArrowheads="1"/>
            </p:cNvSpPr>
            <p:nvPr/>
          </p:nvSpPr>
          <p:spPr bwMode="auto">
            <a:xfrm>
              <a:off x="111061138" y="109209489"/>
              <a:ext cx="1817193" cy="198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Total reflective metal layer</a:t>
              </a:r>
              <a:endParaRPr lang="en-US" altLang="en-US" sz="1400"/>
            </a:p>
          </p:txBody>
        </p:sp>
        <p:sp>
          <p:nvSpPr>
            <p:cNvPr id="101388" name="Line 16">
              <a:extLst>
                <a:ext uri="{FF2B5EF4-FFF2-40B4-BE49-F238E27FC236}">
                  <a16:creationId xmlns:a16="http://schemas.microsoft.com/office/drawing/2014/main" id="{2E0AD7B3-23BC-0B49-8D9B-6F8347F21C4B}"/>
                </a:ext>
              </a:extLst>
            </p:cNvPr>
            <p:cNvSpPr>
              <a:spLocks noChangeShapeType="1"/>
            </p:cNvSpPr>
            <p:nvPr/>
          </p:nvSpPr>
          <p:spPr bwMode="auto">
            <a:xfrm flipH="1" flipV="1">
              <a:off x="110683480" y="109618450"/>
              <a:ext cx="450883" cy="824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89" name="Text Box 17">
              <a:extLst>
                <a:ext uri="{FF2B5EF4-FFF2-40B4-BE49-F238E27FC236}">
                  <a16:creationId xmlns:a16="http://schemas.microsoft.com/office/drawing/2014/main" id="{13231217-5308-2043-9BFE-68EF9A7AAA3E}"/>
                </a:ext>
              </a:extLst>
            </p:cNvPr>
            <p:cNvSpPr txBox="1">
              <a:spLocks noChangeArrowheads="1"/>
            </p:cNvSpPr>
            <p:nvPr/>
          </p:nvSpPr>
          <p:spPr bwMode="auto">
            <a:xfrm>
              <a:off x="107604425" y="109543075"/>
              <a:ext cx="765549" cy="19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Dye layers</a:t>
              </a:r>
              <a:endParaRPr lang="en-US" altLang="en-US" sz="1400"/>
            </a:p>
          </p:txBody>
        </p:sp>
        <p:sp>
          <p:nvSpPr>
            <p:cNvPr id="101390" name="Line 18">
              <a:extLst>
                <a:ext uri="{FF2B5EF4-FFF2-40B4-BE49-F238E27FC236}">
                  <a16:creationId xmlns:a16="http://schemas.microsoft.com/office/drawing/2014/main" id="{385D5998-082D-4743-A285-582DE4598899}"/>
                </a:ext>
              </a:extLst>
            </p:cNvPr>
            <p:cNvSpPr>
              <a:spLocks noChangeShapeType="1"/>
            </p:cNvSpPr>
            <p:nvPr/>
          </p:nvSpPr>
          <p:spPr bwMode="auto">
            <a:xfrm flipV="1">
              <a:off x="109130198" y="109671400"/>
              <a:ext cx="1" cy="54000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91" name="Text Box 19">
              <a:extLst>
                <a:ext uri="{FF2B5EF4-FFF2-40B4-BE49-F238E27FC236}">
                  <a16:creationId xmlns:a16="http://schemas.microsoft.com/office/drawing/2014/main" id="{307F1D88-5721-CD40-B2E2-4D57EC2B4B46}"/>
                </a:ext>
              </a:extLst>
            </p:cNvPr>
            <p:cNvSpPr txBox="1">
              <a:spLocks noChangeArrowheads="1"/>
            </p:cNvSpPr>
            <p:nvPr/>
          </p:nvSpPr>
          <p:spPr bwMode="auto">
            <a:xfrm>
              <a:off x="108657460" y="109455400"/>
              <a:ext cx="2127321" cy="108000"/>
            </a:xfrm>
            <a:prstGeom prst="rect">
              <a:avLst/>
            </a:prstGeom>
            <a:solidFill>
              <a:srgbClr val="66FF33"/>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2" name="Text Box 20">
              <a:extLst>
                <a:ext uri="{FF2B5EF4-FFF2-40B4-BE49-F238E27FC236}">
                  <a16:creationId xmlns:a16="http://schemas.microsoft.com/office/drawing/2014/main" id="{421853EC-88B1-FD41-AA82-B652C9A0C3A9}"/>
                </a:ext>
              </a:extLst>
            </p:cNvPr>
            <p:cNvSpPr txBox="1">
              <a:spLocks noChangeArrowheads="1"/>
            </p:cNvSpPr>
            <p:nvPr/>
          </p:nvSpPr>
          <p:spPr bwMode="auto">
            <a:xfrm>
              <a:off x="108657460" y="109347400"/>
              <a:ext cx="2127321" cy="108000"/>
            </a:xfrm>
            <a:prstGeom prst="rect">
              <a:avLst/>
            </a:prstGeom>
            <a:solidFill>
              <a:srgbClr val="CCCCCC"/>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3" name="Text Box 21">
              <a:extLst>
                <a:ext uri="{FF2B5EF4-FFF2-40B4-BE49-F238E27FC236}">
                  <a16:creationId xmlns:a16="http://schemas.microsoft.com/office/drawing/2014/main" id="{B2771BB9-2B34-CF4D-BF1A-07BF80318E80}"/>
                </a:ext>
              </a:extLst>
            </p:cNvPr>
            <p:cNvSpPr txBox="1">
              <a:spLocks noChangeArrowheads="1"/>
            </p:cNvSpPr>
            <p:nvPr/>
          </p:nvSpPr>
          <p:spPr bwMode="auto">
            <a:xfrm>
              <a:off x="108893829"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4" name="Text Box 22">
              <a:extLst>
                <a:ext uri="{FF2B5EF4-FFF2-40B4-BE49-F238E27FC236}">
                  <a16:creationId xmlns:a16="http://schemas.microsoft.com/office/drawing/2014/main" id="{109E75FB-4222-874F-9B07-931CA9F32735}"/>
                </a:ext>
              </a:extLst>
            </p:cNvPr>
            <p:cNvSpPr txBox="1">
              <a:spLocks noChangeArrowheads="1"/>
            </p:cNvSpPr>
            <p:nvPr/>
          </p:nvSpPr>
          <p:spPr bwMode="auto">
            <a:xfrm>
              <a:off x="109299033"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5" name="Text Box 23">
              <a:extLst>
                <a:ext uri="{FF2B5EF4-FFF2-40B4-BE49-F238E27FC236}">
                  <a16:creationId xmlns:a16="http://schemas.microsoft.com/office/drawing/2014/main" id="{0143382D-8DF7-924C-8679-1379266EFFB7}"/>
                </a:ext>
              </a:extLst>
            </p:cNvPr>
            <p:cNvSpPr txBox="1">
              <a:spLocks noChangeArrowheads="1"/>
            </p:cNvSpPr>
            <p:nvPr/>
          </p:nvSpPr>
          <p:spPr bwMode="auto">
            <a:xfrm>
              <a:off x="109771771"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6" name="Text Box 24">
              <a:extLst>
                <a:ext uri="{FF2B5EF4-FFF2-40B4-BE49-F238E27FC236}">
                  <a16:creationId xmlns:a16="http://schemas.microsoft.com/office/drawing/2014/main" id="{E2110A21-9DD9-4647-A572-6B02DF72C214}"/>
                </a:ext>
              </a:extLst>
            </p:cNvPr>
            <p:cNvSpPr txBox="1">
              <a:spLocks noChangeArrowheads="1"/>
            </p:cNvSpPr>
            <p:nvPr/>
          </p:nvSpPr>
          <p:spPr bwMode="auto">
            <a:xfrm>
              <a:off x="110210742"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7" name="Line 25">
              <a:extLst>
                <a:ext uri="{FF2B5EF4-FFF2-40B4-BE49-F238E27FC236}">
                  <a16:creationId xmlns:a16="http://schemas.microsoft.com/office/drawing/2014/main" id="{717BB4BC-5050-1349-8CA0-B0B540CDEF19}"/>
                </a:ext>
              </a:extLst>
            </p:cNvPr>
            <p:cNvSpPr>
              <a:spLocks noChangeShapeType="1"/>
            </p:cNvSpPr>
            <p:nvPr/>
          </p:nvSpPr>
          <p:spPr bwMode="auto">
            <a:xfrm flipV="1">
              <a:off x="110514645" y="109455400"/>
              <a:ext cx="1" cy="75915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98" name="Line 26">
              <a:extLst>
                <a:ext uri="{FF2B5EF4-FFF2-40B4-BE49-F238E27FC236}">
                  <a16:creationId xmlns:a16="http://schemas.microsoft.com/office/drawing/2014/main" id="{BAB2EE77-6FC3-884B-9409-AFB65BB1B73D}"/>
                </a:ext>
              </a:extLst>
            </p:cNvPr>
            <p:cNvSpPr>
              <a:spLocks noChangeShapeType="1"/>
            </p:cNvSpPr>
            <p:nvPr/>
          </p:nvSpPr>
          <p:spPr bwMode="auto">
            <a:xfrm flipH="1">
              <a:off x="110683480" y="109311400"/>
              <a:ext cx="435993" cy="890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99" name="Line 27">
              <a:extLst>
                <a:ext uri="{FF2B5EF4-FFF2-40B4-BE49-F238E27FC236}">
                  <a16:creationId xmlns:a16="http://schemas.microsoft.com/office/drawing/2014/main" id="{9D77EEE7-787B-944F-ADD4-8D45D7659884}"/>
                </a:ext>
              </a:extLst>
            </p:cNvPr>
            <p:cNvSpPr>
              <a:spLocks noChangeShapeType="1"/>
            </p:cNvSpPr>
            <p:nvPr/>
          </p:nvSpPr>
          <p:spPr bwMode="auto">
            <a:xfrm>
              <a:off x="108366996" y="109656300"/>
              <a:ext cx="362031" cy="763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400" name="Line 28">
              <a:extLst>
                <a:ext uri="{FF2B5EF4-FFF2-40B4-BE49-F238E27FC236}">
                  <a16:creationId xmlns:a16="http://schemas.microsoft.com/office/drawing/2014/main" id="{B10FBEDA-D2EA-0B45-8374-B263532D1F9D}"/>
                </a:ext>
              </a:extLst>
            </p:cNvPr>
            <p:cNvSpPr>
              <a:spLocks noChangeShapeType="1"/>
            </p:cNvSpPr>
            <p:nvPr/>
          </p:nvSpPr>
          <p:spPr bwMode="auto">
            <a:xfrm flipV="1">
              <a:off x="108361040" y="109504050"/>
              <a:ext cx="397768" cy="1586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401" name="Text Box 29">
              <a:extLst>
                <a:ext uri="{FF2B5EF4-FFF2-40B4-BE49-F238E27FC236}">
                  <a16:creationId xmlns:a16="http://schemas.microsoft.com/office/drawing/2014/main" id="{2CD9720E-6BD3-B740-A52A-55E88B08D5AF}"/>
                </a:ext>
              </a:extLst>
            </p:cNvPr>
            <p:cNvSpPr txBox="1">
              <a:spLocks noChangeArrowheads="1"/>
            </p:cNvSpPr>
            <p:nvPr/>
          </p:nvSpPr>
          <p:spPr bwMode="auto">
            <a:xfrm>
              <a:off x="111122451" y="109579775"/>
              <a:ext cx="1949872" cy="21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Semi reflective metal layer</a:t>
              </a:r>
              <a:endParaRPr lang="en-US" altLang="en-US" sz="1400"/>
            </a:p>
          </p:txBody>
        </p:sp>
      </p:grpSp>
    </p:spTree>
    <p:extLst>
      <p:ext uri="{BB962C8B-B14F-4D97-AF65-F5344CB8AC3E}">
        <p14:creationId xmlns:p14="http://schemas.microsoft.com/office/powerpoint/2010/main" val="3998070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8A99DA92-31EC-485D-A023-C860D1772AA9}"/>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B51715CA-C8EE-B040-9FA1-67E7A15A047A}"/>
              </a:ext>
            </a:extLst>
          </p:cNvPr>
          <p:cNvSpPr txBox="1">
            <a:spLocks noChangeArrowheads="1"/>
          </p:cNvSpPr>
          <p:nvPr/>
        </p:nvSpPr>
        <p:spPr bwMode="auto">
          <a:xfrm>
            <a:off x="714375" y="1000125"/>
            <a:ext cx="7500938"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DVD’s  hold a lot more data than CD’s.  They can have several layers, each holding </a:t>
            </a:r>
            <a:r>
              <a:rPr lang="en-IE" altLang="en-US" sz="2400" b="1"/>
              <a:t>4.7GB </a:t>
            </a:r>
            <a:r>
              <a:rPr lang="en-IE" altLang="en-US" sz="2400"/>
              <a:t>of data.  </a:t>
            </a:r>
          </a:p>
          <a:p>
            <a:pPr eaLnBrk="1" hangingPunct="1"/>
            <a:endParaRPr lang="en-IE" altLang="en-US" sz="1200"/>
          </a:p>
          <a:p>
            <a:pPr eaLnBrk="1" hangingPunct="1"/>
            <a:r>
              <a:rPr lang="en-IE" altLang="en-US" sz="2400"/>
              <a:t>The possibilities are:</a:t>
            </a:r>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1200"/>
          </a:p>
          <a:p>
            <a:pPr eaLnBrk="1" hangingPunct="1"/>
            <a:r>
              <a:rPr lang="en-IE" altLang="en-US" sz="2400"/>
              <a:t>Dual layer disks have two reflective layers, one which can be penetrated at a certain intensity</a:t>
            </a:r>
          </a:p>
        </p:txBody>
      </p:sp>
      <p:grpSp>
        <p:nvGrpSpPr>
          <p:cNvPr id="2" name="Group 2">
            <a:extLst>
              <a:ext uri="{FF2B5EF4-FFF2-40B4-BE49-F238E27FC236}">
                <a16:creationId xmlns:a16="http://schemas.microsoft.com/office/drawing/2014/main" id="{A4757C98-1AF2-A641-B3DD-CFA2BE5042EF}"/>
              </a:ext>
            </a:extLst>
          </p:cNvPr>
          <p:cNvGrpSpPr>
            <a:grpSpLocks/>
          </p:cNvGrpSpPr>
          <p:nvPr/>
        </p:nvGrpSpPr>
        <p:grpSpPr bwMode="auto">
          <a:xfrm>
            <a:off x="1285875" y="4929188"/>
            <a:ext cx="6215063" cy="1714500"/>
            <a:chOff x="107604425" y="108945000"/>
            <a:chExt cx="5467898" cy="1269550"/>
          </a:xfrm>
        </p:grpSpPr>
        <p:sp>
          <p:nvSpPr>
            <p:cNvPr id="103455" name="Text Box 3">
              <a:extLst>
                <a:ext uri="{FF2B5EF4-FFF2-40B4-BE49-F238E27FC236}">
                  <a16:creationId xmlns:a16="http://schemas.microsoft.com/office/drawing/2014/main" id="{02E2E7BF-45A3-E545-B80E-39E776FAE3E5}"/>
                </a:ext>
              </a:extLst>
            </p:cNvPr>
            <p:cNvSpPr txBox="1">
              <a:spLocks noChangeArrowheads="1"/>
            </p:cNvSpPr>
            <p:nvPr/>
          </p:nvSpPr>
          <p:spPr bwMode="auto">
            <a:xfrm>
              <a:off x="108661399" y="109779700"/>
              <a:ext cx="2127321" cy="273300"/>
            </a:xfrm>
            <a:prstGeom prst="rect">
              <a:avLst/>
            </a:prstGeom>
            <a:solidFill>
              <a:srgbClr val="FFCC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Polycarbonate</a:t>
              </a:r>
              <a:endParaRPr lang="en-US" altLang="en-US"/>
            </a:p>
          </p:txBody>
        </p:sp>
        <p:sp>
          <p:nvSpPr>
            <p:cNvPr id="103456" name="Text Box 4">
              <a:extLst>
                <a:ext uri="{FF2B5EF4-FFF2-40B4-BE49-F238E27FC236}">
                  <a16:creationId xmlns:a16="http://schemas.microsoft.com/office/drawing/2014/main" id="{DD24EC22-BD75-E146-AD14-9EA059326264}"/>
                </a:ext>
              </a:extLst>
            </p:cNvPr>
            <p:cNvSpPr txBox="1">
              <a:spLocks noChangeArrowheads="1"/>
            </p:cNvSpPr>
            <p:nvPr/>
          </p:nvSpPr>
          <p:spPr bwMode="auto">
            <a:xfrm>
              <a:off x="108657460" y="109239400"/>
              <a:ext cx="2127321" cy="108000"/>
            </a:xfrm>
            <a:prstGeom prst="rect">
              <a:avLst/>
            </a:prstGeom>
            <a:solidFill>
              <a:srgbClr val="0066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03457" name="Group 5">
              <a:extLst>
                <a:ext uri="{FF2B5EF4-FFF2-40B4-BE49-F238E27FC236}">
                  <a16:creationId xmlns:a16="http://schemas.microsoft.com/office/drawing/2014/main" id="{74287D44-C840-3A4E-8050-ACAF9777E235}"/>
                </a:ext>
              </a:extLst>
            </p:cNvPr>
            <p:cNvGrpSpPr>
              <a:grpSpLocks/>
            </p:cNvGrpSpPr>
            <p:nvPr/>
          </p:nvGrpSpPr>
          <p:grpSpPr bwMode="auto">
            <a:xfrm>
              <a:off x="108661399" y="109563700"/>
              <a:ext cx="2127321" cy="216000"/>
              <a:chOff x="108747975" y="110484450"/>
              <a:chExt cx="2268000" cy="216000"/>
            </a:xfrm>
          </p:grpSpPr>
          <p:sp>
            <p:nvSpPr>
              <p:cNvPr id="103476" name="Text Box 6">
                <a:extLst>
                  <a:ext uri="{FF2B5EF4-FFF2-40B4-BE49-F238E27FC236}">
                    <a16:creationId xmlns:a16="http://schemas.microsoft.com/office/drawing/2014/main" id="{EF48339D-AF3E-6045-BE67-38143528B005}"/>
                  </a:ext>
                </a:extLst>
              </p:cNvPr>
              <p:cNvSpPr txBox="1">
                <a:spLocks noChangeArrowheads="1"/>
              </p:cNvSpPr>
              <p:nvPr/>
            </p:nvSpPr>
            <p:spPr bwMode="auto">
              <a:xfrm>
                <a:off x="108747975" y="110592450"/>
                <a:ext cx="2268000" cy="108000"/>
              </a:xfrm>
              <a:prstGeom prst="rect">
                <a:avLst/>
              </a:prstGeom>
              <a:solidFill>
                <a:srgbClr val="66FF33"/>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7" name="Text Box 7">
                <a:extLst>
                  <a:ext uri="{FF2B5EF4-FFF2-40B4-BE49-F238E27FC236}">
                    <a16:creationId xmlns:a16="http://schemas.microsoft.com/office/drawing/2014/main" id="{BC08A623-171F-6C45-A52C-933D4AF15C90}"/>
                  </a:ext>
                </a:extLst>
              </p:cNvPr>
              <p:cNvSpPr txBox="1">
                <a:spLocks noChangeArrowheads="1"/>
              </p:cNvSpPr>
              <p:nvPr/>
            </p:nvSpPr>
            <p:spPr bwMode="auto">
              <a:xfrm>
                <a:off x="108747975" y="110484450"/>
                <a:ext cx="2268000" cy="108000"/>
              </a:xfrm>
              <a:prstGeom prst="rect">
                <a:avLst/>
              </a:prstGeom>
              <a:solidFill>
                <a:srgbClr val="FF66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8" name="Text Box 8">
                <a:extLst>
                  <a:ext uri="{FF2B5EF4-FFF2-40B4-BE49-F238E27FC236}">
                    <a16:creationId xmlns:a16="http://schemas.microsoft.com/office/drawing/2014/main" id="{72A5A312-01B0-3A4D-ABAD-76D360FAEEE4}"/>
                  </a:ext>
                </a:extLst>
              </p:cNvPr>
              <p:cNvSpPr txBox="1">
                <a:spLocks noChangeArrowheads="1"/>
              </p:cNvSpPr>
              <p:nvPr/>
            </p:nvSpPr>
            <p:spPr bwMode="auto">
              <a:xfrm>
                <a:off x="108891975" y="110592450"/>
                <a:ext cx="252001"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9" name="Text Box 9">
                <a:extLst>
                  <a:ext uri="{FF2B5EF4-FFF2-40B4-BE49-F238E27FC236}">
                    <a16:creationId xmlns:a16="http://schemas.microsoft.com/office/drawing/2014/main" id="{F9B0F898-F510-F347-82FA-83C301F9E9B1}"/>
                  </a:ext>
                </a:extLst>
              </p:cNvPr>
              <p:cNvSpPr txBox="1">
                <a:spLocks noChangeArrowheads="1"/>
              </p:cNvSpPr>
              <p:nvPr/>
            </p:nvSpPr>
            <p:spPr bwMode="auto">
              <a:xfrm>
                <a:off x="109359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80" name="Text Box 10">
                <a:extLst>
                  <a:ext uri="{FF2B5EF4-FFF2-40B4-BE49-F238E27FC236}">
                    <a16:creationId xmlns:a16="http://schemas.microsoft.com/office/drawing/2014/main" id="{99785037-0610-2043-A3F9-0C6B54AAF927}"/>
                  </a:ext>
                </a:extLst>
              </p:cNvPr>
              <p:cNvSpPr txBox="1">
                <a:spLocks noChangeArrowheads="1"/>
              </p:cNvSpPr>
              <p:nvPr/>
            </p:nvSpPr>
            <p:spPr bwMode="auto">
              <a:xfrm>
                <a:off x="109791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81" name="Text Box 11">
                <a:extLst>
                  <a:ext uri="{FF2B5EF4-FFF2-40B4-BE49-F238E27FC236}">
                    <a16:creationId xmlns:a16="http://schemas.microsoft.com/office/drawing/2014/main" id="{4DE3FA12-33B6-6347-A273-9B2F13305F4C}"/>
                  </a:ext>
                </a:extLst>
              </p:cNvPr>
              <p:cNvSpPr txBox="1">
                <a:spLocks noChangeArrowheads="1"/>
              </p:cNvSpPr>
              <p:nvPr/>
            </p:nvSpPr>
            <p:spPr bwMode="auto">
              <a:xfrm>
                <a:off x="110259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sp>
          <p:nvSpPr>
            <p:cNvPr id="103458" name="Text Box 12">
              <a:extLst>
                <a:ext uri="{FF2B5EF4-FFF2-40B4-BE49-F238E27FC236}">
                  <a16:creationId xmlns:a16="http://schemas.microsoft.com/office/drawing/2014/main" id="{056F3104-ECCE-0F42-93E8-CF6FBE5D2823}"/>
                </a:ext>
              </a:extLst>
            </p:cNvPr>
            <p:cNvSpPr txBox="1">
              <a:spLocks noChangeArrowheads="1"/>
            </p:cNvSpPr>
            <p:nvPr/>
          </p:nvSpPr>
          <p:spPr bwMode="auto">
            <a:xfrm>
              <a:off x="110548412" y="109671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59" name="Line 13">
              <a:extLst>
                <a:ext uri="{FF2B5EF4-FFF2-40B4-BE49-F238E27FC236}">
                  <a16:creationId xmlns:a16="http://schemas.microsoft.com/office/drawing/2014/main" id="{4A361C9E-ACB5-CC48-8510-E183823EE42F}"/>
                </a:ext>
              </a:extLst>
            </p:cNvPr>
            <p:cNvSpPr>
              <a:spLocks noChangeShapeType="1"/>
            </p:cNvSpPr>
            <p:nvPr/>
          </p:nvSpPr>
          <p:spPr bwMode="auto">
            <a:xfrm>
              <a:off x="108353557" y="109059400"/>
              <a:ext cx="506505" cy="2351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60" name="Text Box 14">
              <a:extLst>
                <a:ext uri="{FF2B5EF4-FFF2-40B4-BE49-F238E27FC236}">
                  <a16:creationId xmlns:a16="http://schemas.microsoft.com/office/drawing/2014/main" id="{B4700561-370B-844A-9754-F2FC1F20D511}"/>
                </a:ext>
              </a:extLst>
            </p:cNvPr>
            <p:cNvSpPr txBox="1">
              <a:spLocks noChangeArrowheads="1"/>
            </p:cNvSpPr>
            <p:nvPr/>
          </p:nvSpPr>
          <p:spPr bwMode="auto">
            <a:xfrm>
              <a:off x="107855817" y="108945000"/>
              <a:ext cx="503692" cy="18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Label</a:t>
              </a:r>
              <a:endParaRPr lang="en-US" altLang="en-US" sz="1400"/>
            </a:p>
          </p:txBody>
        </p:sp>
        <p:sp>
          <p:nvSpPr>
            <p:cNvPr id="103461" name="Text Box 15">
              <a:extLst>
                <a:ext uri="{FF2B5EF4-FFF2-40B4-BE49-F238E27FC236}">
                  <a16:creationId xmlns:a16="http://schemas.microsoft.com/office/drawing/2014/main" id="{4A246158-9AD3-DB45-A853-AC23BB090A61}"/>
                </a:ext>
              </a:extLst>
            </p:cNvPr>
            <p:cNvSpPr txBox="1">
              <a:spLocks noChangeArrowheads="1"/>
            </p:cNvSpPr>
            <p:nvPr/>
          </p:nvSpPr>
          <p:spPr bwMode="auto">
            <a:xfrm>
              <a:off x="111061138" y="109209489"/>
              <a:ext cx="1817193" cy="198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Total reflective metal layer</a:t>
              </a:r>
              <a:endParaRPr lang="en-US" altLang="en-US" sz="1400"/>
            </a:p>
          </p:txBody>
        </p:sp>
        <p:sp>
          <p:nvSpPr>
            <p:cNvPr id="103462" name="Line 16">
              <a:extLst>
                <a:ext uri="{FF2B5EF4-FFF2-40B4-BE49-F238E27FC236}">
                  <a16:creationId xmlns:a16="http://schemas.microsoft.com/office/drawing/2014/main" id="{8F50F6DC-C1B7-A34D-921B-14257537AF26}"/>
                </a:ext>
              </a:extLst>
            </p:cNvPr>
            <p:cNvSpPr>
              <a:spLocks noChangeShapeType="1"/>
            </p:cNvSpPr>
            <p:nvPr/>
          </p:nvSpPr>
          <p:spPr bwMode="auto">
            <a:xfrm flipH="1" flipV="1">
              <a:off x="110683480" y="109618450"/>
              <a:ext cx="450883" cy="824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63" name="Text Box 17">
              <a:extLst>
                <a:ext uri="{FF2B5EF4-FFF2-40B4-BE49-F238E27FC236}">
                  <a16:creationId xmlns:a16="http://schemas.microsoft.com/office/drawing/2014/main" id="{FE995CCC-5E09-3444-968E-B1C37E82E7AD}"/>
                </a:ext>
              </a:extLst>
            </p:cNvPr>
            <p:cNvSpPr txBox="1">
              <a:spLocks noChangeArrowheads="1"/>
            </p:cNvSpPr>
            <p:nvPr/>
          </p:nvSpPr>
          <p:spPr bwMode="auto">
            <a:xfrm>
              <a:off x="107604425" y="109543075"/>
              <a:ext cx="765549" cy="19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Dye layers</a:t>
              </a:r>
              <a:endParaRPr lang="en-US" altLang="en-US" sz="1400"/>
            </a:p>
          </p:txBody>
        </p:sp>
        <p:sp>
          <p:nvSpPr>
            <p:cNvPr id="103464" name="Line 18">
              <a:extLst>
                <a:ext uri="{FF2B5EF4-FFF2-40B4-BE49-F238E27FC236}">
                  <a16:creationId xmlns:a16="http://schemas.microsoft.com/office/drawing/2014/main" id="{366DFF68-DC21-EE4C-8D26-8648F880FF04}"/>
                </a:ext>
              </a:extLst>
            </p:cNvPr>
            <p:cNvSpPr>
              <a:spLocks noChangeShapeType="1"/>
            </p:cNvSpPr>
            <p:nvPr/>
          </p:nvSpPr>
          <p:spPr bwMode="auto">
            <a:xfrm flipV="1">
              <a:off x="109130198" y="109671400"/>
              <a:ext cx="1" cy="54000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65" name="Text Box 19">
              <a:extLst>
                <a:ext uri="{FF2B5EF4-FFF2-40B4-BE49-F238E27FC236}">
                  <a16:creationId xmlns:a16="http://schemas.microsoft.com/office/drawing/2014/main" id="{CD174AF7-6FE5-D348-86F4-14673378696A}"/>
                </a:ext>
              </a:extLst>
            </p:cNvPr>
            <p:cNvSpPr txBox="1">
              <a:spLocks noChangeArrowheads="1"/>
            </p:cNvSpPr>
            <p:nvPr/>
          </p:nvSpPr>
          <p:spPr bwMode="auto">
            <a:xfrm>
              <a:off x="108657460" y="109455400"/>
              <a:ext cx="2127321" cy="108000"/>
            </a:xfrm>
            <a:prstGeom prst="rect">
              <a:avLst/>
            </a:prstGeom>
            <a:solidFill>
              <a:srgbClr val="66FF33"/>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66" name="Text Box 20">
              <a:extLst>
                <a:ext uri="{FF2B5EF4-FFF2-40B4-BE49-F238E27FC236}">
                  <a16:creationId xmlns:a16="http://schemas.microsoft.com/office/drawing/2014/main" id="{01DB1948-480C-9343-8E96-38451317F55D}"/>
                </a:ext>
              </a:extLst>
            </p:cNvPr>
            <p:cNvSpPr txBox="1">
              <a:spLocks noChangeArrowheads="1"/>
            </p:cNvSpPr>
            <p:nvPr/>
          </p:nvSpPr>
          <p:spPr bwMode="auto">
            <a:xfrm>
              <a:off x="108657460" y="109347400"/>
              <a:ext cx="2127321" cy="108000"/>
            </a:xfrm>
            <a:prstGeom prst="rect">
              <a:avLst/>
            </a:prstGeom>
            <a:solidFill>
              <a:srgbClr val="CCCCCC"/>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67" name="Text Box 21">
              <a:extLst>
                <a:ext uri="{FF2B5EF4-FFF2-40B4-BE49-F238E27FC236}">
                  <a16:creationId xmlns:a16="http://schemas.microsoft.com/office/drawing/2014/main" id="{AAB6ACA0-A2A8-C840-9C48-8FA332599781}"/>
                </a:ext>
              </a:extLst>
            </p:cNvPr>
            <p:cNvSpPr txBox="1">
              <a:spLocks noChangeArrowheads="1"/>
            </p:cNvSpPr>
            <p:nvPr/>
          </p:nvSpPr>
          <p:spPr bwMode="auto">
            <a:xfrm>
              <a:off x="108893829"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68" name="Text Box 22">
              <a:extLst>
                <a:ext uri="{FF2B5EF4-FFF2-40B4-BE49-F238E27FC236}">
                  <a16:creationId xmlns:a16="http://schemas.microsoft.com/office/drawing/2014/main" id="{53413FDD-7247-014C-8019-F8F27ED09B29}"/>
                </a:ext>
              </a:extLst>
            </p:cNvPr>
            <p:cNvSpPr txBox="1">
              <a:spLocks noChangeArrowheads="1"/>
            </p:cNvSpPr>
            <p:nvPr/>
          </p:nvSpPr>
          <p:spPr bwMode="auto">
            <a:xfrm>
              <a:off x="109299033"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69" name="Text Box 23">
              <a:extLst>
                <a:ext uri="{FF2B5EF4-FFF2-40B4-BE49-F238E27FC236}">
                  <a16:creationId xmlns:a16="http://schemas.microsoft.com/office/drawing/2014/main" id="{7F3758FF-05F0-E841-903B-C0CEAE4AA765}"/>
                </a:ext>
              </a:extLst>
            </p:cNvPr>
            <p:cNvSpPr txBox="1">
              <a:spLocks noChangeArrowheads="1"/>
            </p:cNvSpPr>
            <p:nvPr/>
          </p:nvSpPr>
          <p:spPr bwMode="auto">
            <a:xfrm>
              <a:off x="109771771"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0" name="Text Box 24">
              <a:extLst>
                <a:ext uri="{FF2B5EF4-FFF2-40B4-BE49-F238E27FC236}">
                  <a16:creationId xmlns:a16="http://schemas.microsoft.com/office/drawing/2014/main" id="{0C3BC3C0-EA88-494D-8558-0070BB1C2976}"/>
                </a:ext>
              </a:extLst>
            </p:cNvPr>
            <p:cNvSpPr txBox="1">
              <a:spLocks noChangeArrowheads="1"/>
            </p:cNvSpPr>
            <p:nvPr/>
          </p:nvSpPr>
          <p:spPr bwMode="auto">
            <a:xfrm>
              <a:off x="110210742"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1" name="Line 25">
              <a:extLst>
                <a:ext uri="{FF2B5EF4-FFF2-40B4-BE49-F238E27FC236}">
                  <a16:creationId xmlns:a16="http://schemas.microsoft.com/office/drawing/2014/main" id="{7E730048-5BF3-5B44-99DE-8B0AF9C0D9EB}"/>
                </a:ext>
              </a:extLst>
            </p:cNvPr>
            <p:cNvSpPr>
              <a:spLocks noChangeShapeType="1"/>
            </p:cNvSpPr>
            <p:nvPr/>
          </p:nvSpPr>
          <p:spPr bwMode="auto">
            <a:xfrm flipV="1">
              <a:off x="110514645" y="109455400"/>
              <a:ext cx="1" cy="75915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72" name="Line 26">
              <a:extLst>
                <a:ext uri="{FF2B5EF4-FFF2-40B4-BE49-F238E27FC236}">
                  <a16:creationId xmlns:a16="http://schemas.microsoft.com/office/drawing/2014/main" id="{286D4593-C3D9-4C47-9CB0-9160E9F88332}"/>
                </a:ext>
              </a:extLst>
            </p:cNvPr>
            <p:cNvSpPr>
              <a:spLocks noChangeShapeType="1"/>
            </p:cNvSpPr>
            <p:nvPr/>
          </p:nvSpPr>
          <p:spPr bwMode="auto">
            <a:xfrm flipH="1">
              <a:off x="110683480" y="109311400"/>
              <a:ext cx="435993" cy="890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73" name="Line 27">
              <a:extLst>
                <a:ext uri="{FF2B5EF4-FFF2-40B4-BE49-F238E27FC236}">
                  <a16:creationId xmlns:a16="http://schemas.microsoft.com/office/drawing/2014/main" id="{D3C1A9E5-5789-2A49-96DA-F1AED7D293BA}"/>
                </a:ext>
              </a:extLst>
            </p:cNvPr>
            <p:cNvSpPr>
              <a:spLocks noChangeShapeType="1"/>
            </p:cNvSpPr>
            <p:nvPr/>
          </p:nvSpPr>
          <p:spPr bwMode="auto">
            <a:xfrm>
              <a:off x="108366996" y="109656300"/>
              <a:ext cx="362031" cy="763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74" name="Line 28">
              <a:extLst>
                <a:ext uri="{FF2B5EF4-FFF2-40B4-BE49-F238E27FC236}">
                  <a16:creationId xmlns:a16="http://schemas.microsoft.com/office/drawing/2014/main" id="{D072AEAC-A5A2-3E49-974C-15EF8AD02F7D}"/>
                </a:ext>
              </a:extLst>
            </p:cNvPr>
            <p:cNvSpPr>
              <a:spLocks noChangeShapeType="1"/>
            </p:cNvSpPr>
            <p:nvPr/>
          </p:nvSpPr>
          <p:spPr bwMode="auto">
            <a:xfrm flipV="1">
              <a:off x="108361040" y="109504050"/>
              <a:ext cx="397768" cy="1586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75" name="Text Box 29">
              <a:extLst>
                <a:ext uri="{FF2B5EF4-FFF2-40B4-BE49-F238E27FC236}">
                  <a16:creationId xmlns:a16="http://schemas.microsoft.com/office/drawing/2014/main" id="{2D9F48F9-B8F3-7242-BC27-72626E0E8A11}"/>
                </a:ext>
              </a:extLst>
            </p:cNvPr>
            <p:cNvSpPr txBox="1">
              <a:spLocks noChangeArrowheads="1"/>
            </p:cNvSpPr>
            <p:nvPr/>
          </p:nvSpPr>
          <p:spPr bwMode="auto">
            <a:xfrm>
              <a:off x="111122451" y="109579775"/>
              <a:ext cx="1949872" cy="21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Semi reflective metal layer</a:t>
              </a:r>
              <a:endParaRPr lang="en-US" altLang="en-US" sz="1400"/>
            </a:p>
          </p:txBody>
        </p:sp>
      </p:grpSp>
      <p:graphicFrame>
        <p:nvGraphicFramePr>
          <p:cNvPr id="32" name="Table 31">
            <a:extLst>
              <a:ext uri="{FF2B5EF4-FFF2-40B4-BE49-F238E27FC236}">
                <a16:creationId xmlns:a16="http://schemas.microsoft.com/office/drawing/2014/main" id="{F5A321FD-611E-4C7A-A705-E801C7142701}"/>
              </a:ext>
            </a:extLst>
          </p:cNvPr>
          <p:cNvGraphicFramePr>
            <a:graphicFrameLocks noGrp="1"/>
          </p:cNvGraphicFramePr>
          <p:nvPr/>
        </p:nvGraphicFramePr>
        <p:xfrm>
          <a:off x="928688" y="2500313"/>
          <a:ext cx="7281862" cy="1071562"/>
        </p:xfrm>
        <a:graphic>
          <a:graphicData uri="http://schemas.openxmlformats.org/drawingml/2006/table">
            <a:tbl>
              <a:tblPr/>
              <a:tblGrid>
                <a:gridCol w="1749122">
                  <a:extLst>
                    <a:ext uri="{9D8B030D-6E8A-4147-A177-3AD203B41FA5}">
                      <a16:colId xmlns:a16="http://schemas.microsoft.com/office/drawing/2014/main" val="20000"/>
                    </a:ext>
                  </a:extLst>
                </a:gridCol>
                <a:gridCol w="1383185">
                  <a:extLst>
                    <a:ext uri="{9D8B030D-6E8A-4147-A177-3AD203B41FA5}">
                      <a16:colId xmlns:a16="http://schemas.microsoft.com/office/drawing/2014/main" val="20001"/>
                    </a:ext>
                  </a:extLst>
                </a:gridCol>
                <a:gridCol w="1383185">
                  <a:extLst>
                    <a:ext uri="{9D8B030D-6E8A-4147-A177-3AD203B41FA5}">
                      <a16:colId xmlns:a16="http://schemas.microsoft.com/office/drawing/2014/main" val="20002"/>
                    </a:ext>
                  </a:extLst>
                </a:gridCol>
                <a:gridCol w="1383185">
                  <a:extLst>
                    <a:ext uri="{9D8B030D-6E8A-4147-A177-3AD203B41FA5}">
                      <a16:colId xmlns:a16="http://schemas.microsoft.com/office/drawing/2014/main" val="20003"/>
                    </a:ext>
                  </a:extLst>
                </a:gridCol>
                <a:gridCol w="1383185">
                  <a:extLst>
                    <a:ext uri="{9D8B030D-6E8A-4147-A177-3AD203B41FA5}">
                      <a16:colId xmlns:a16="http://schemas.microsoft.com/office/drawing/2014/main" val="20004"/>
                    </a:ext>
                  </a:extLst>
                </a:gridCol>
              </a:tblGrid>
              <a:tr h="360037">
                <a:tc>
                  <a:txBody>
                    <a:bodyPr/>
                    <a:lstStyle/>
                    <a:p>
                      <a:pPr marR="0" indent="0" algn="ctr" rtl="0">
                        <a:spcBef>
                          <a:spcPts val="0"/>
                        </a:spcBef>
                        <a:spcAft>
                          <a:spcPts val="0"/>
                        </a:spcAft>
                      </a:pPr>
                      <a:r>
                        <a:rPr lang="en-IE" sz="1600" b="1" kern="1400" dirty="0">
                          <a:solidFill>
                            <a:srgbClr val="000000"/>
                          </a:solidFill>
                          <a:latin typeface="Times New Roman"/>
                        </a:rPr>
                        <a:t>Number of sides</a:t>
                      </a:r>
                      <a:endParaRPr lang="en-IE" sz="1300" kern="1400" dirty="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600" b="1" kern="1400" dirty="0">
                          <a:solidFill>
                            <a:srgbClr val="000000"/>
                          </a:solidFill>
                          <a:latin typeface="Times New Roman"/>
                        </a:rPr>
                        <a:t>1</a:t>
                      </a:r>
                      <a:endParaRPr lang="en-IE" sz="1300" kern="1400" dirty="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600" b="1" kern="1400" dirty="0">
                          <a:solidFill>
                            <a:srgbClr val="000000"/>
                          </a:solidFill>
                          <a:latin typeface="Times New Roman"/>
                        </a:rPr>
                        <a:t>1</a:t>
                      </a:r>
                      <a:endParaRPr lang="en-IE" sz="1300" kern="1400" dirty="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600" b="1" kern="1400">
                          <a:solidFill>
                            <a:srgbClr val="000000"/>
                          </a:solidFill>
                          <a:latin typeface="Times New Roman"/>
                        </a:rPr>
                        <a:t>2</a:t>
                      </a:r>
                      <a:endParaRPr lang="en-IE" sz="1300" kern="140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600" b="1" kern="1400">
                          <a:solidFill>
                            <a:srgbClr val="000000"/>
                          </a:solidFill>
                          <a:latin typeface="Times New Roman"/>
                        </a:rPr>
                        <a:t>2</a:t>
                      </a:r>
                      <a:endParaRPr lang="en-IE" sz="1300" kern="140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51488">
                <a:tc>
                  <a:txBody>
                    <a:bodyPr/>
                    <a:lstStyle/>
                    <a:p>
                      <a:pPr marR="0" indent="0" algn="ctr" rtl="0">
                        <a:spcBef>
                          <a:spcPts val="0"/>
                        </a:spcBef>
                        <a:spcAft>
                          <a:spcPts val="0"/>
                        </a:spcAft>
                      </a:pPr>
                      <a:r>
                        <a:rPr lang="en-IE" sz="1600" b="1" kern="1400">
                          <a:solidFill>
                            <a:srgbClr val="000000"/>
                          </a:solidFill>
                          <a:latin typeface="Times New Roman"/>
                        </a:rPr>
                        <a:t>Number of layers</a:t>
                      </a:r>
                      <a:endParaRPr lang="en-IE" sz="1300" kern="140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600" b="1" kern="1400">
                          <a:solidFill>
                            <a:srgbClr val="000000"/>
                          </a:solidFill>
                          <a:latin typeface="Times New Roman"/>
                        </a:rPr>
                        <a:t>1</a:t>
                      </a:r>
                      <a:endParaRPr lang="en-IE" sz="1300" kern="140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600" b="1" kern="1400">
                          <a:solidFill>
                            <a:srgbClr val="000000"/>
                          </a:solidFill>
                          <a:latin typeface="Times New Roman"/>
                        </a:rPr>
                        <a:t>2</a:t>
                      </a:r>
                      <a:endParaRPr lang="en-IE" sz="1300" kern="140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600" b="1" kern="1400">
                          <a:solidFill>
                            <a:srgbClr val="000000"/>
                          </a:solidFill>
                          <a:latin typeface="Times New Roman"/>
                        </a:rPr>
                        <a:t>1</a:t>
                      </a:r>
                      <a:endParaRPr lang="en-IE" sz="1300" kern="140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600" b="1" kern="1400">
                          <a:solidFill>
                            <a:srgbClr val="000000"/>
                          </a:solidFill>
                          <a:latin typeface="Times New Roman"/>
                        </a:rPr>
                        <a:t>2</a:t>
                      </a:r>
                      <a:endParaRPr lang="en-IE" sz="1300" kern="140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60037">
                <a:tc>
                  <a:txBody>
                    <a:bodyPr/>
                    <a:lstStyle/>
                    <a:p>
                      <a:pPr marR="0" indent="0" algn="ctr" rtl="0">
                        <a:spcBef>
                          <a:spcPts val="0"/>
                        </a:spcBef>
                        <a:spcAft>
                          <a:spcPts val="0"/>
                        </a:spcAft>
                      </a:pPr>
                      <a:r>
                        <a:rPr lang="en-IE" sz="1600" b="1" kern="1400" dirty="0">
                          <a:solidFill>
                            <a:srgbClr val="000000"/>
                          </a:solidFill>
                          <a:latin typeface="Times New Roman"/>
                        </a:rPr>
                        <a:t>Disk capacity</a:t>
                      </a:r>
                      <a:endParaRPr lang="en-IE" sz="1300" kern="1400" dirty="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600" b="1" kern="1400" dirty="0">
                          <a:solidFill>
                            <a:srgbClr val="000000"/>
                          </a:solidFill>
                          <a:latin typeface="Times New Roman"/>
                        </a:rPr>
                        <a:t>4.7GB</a:t>
                      </a:r>
                      <a:endParaRPr lang="en-IE" sz="1300" kern="1400" dirty="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600" b="1" kern="1400" dirty="0">
                          <a:solidFill>
                            <a:srgbClr val="000000"/>
                          </a:solidFill>
                          <a:latin typeface="Times New Roman"/>
                        </a:rPr>
                        <a:t>8.5GB</a:t>
                      </a:r>
                      <a:endParaRPr lang="en-IE" sz="1300" kern="1400" dirty="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600" b="1" kern="1400">
                          <a:solidFill>
                            <a:srgbClr val="000000"/>
                          </a:solidFill>
                          <a:latin typeface="Times New Roman"/>
                        </a:rPr>
                        <a:t>9.4GB</a:t>
                      </a:r>
                      <a:endParaRPr lang="en-IE" sz="1300" kern="140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600" b="1" kern="1400" dirty="0">
                          <a:solidFill>
                            <a:srgbClr val="000000"/>
                          </a:solidFill>
                          <a:latin typeface="Times New Roman"/>
                        </a:rPr>
                        <a:t>17GB</a:t>
                      </a:r>
                      <a:endParaRPr lang="en-IE" sz="1300" kern="1400" dirty="0">
                        <a:solidFill>
                          <a:srgbClr val="000000"/>
                        </a:solidFill>
                        <a:latin typeface="Times New Roman"/>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737054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a:extLst>
              <a:ext uri="{FF2B5EF4-FFF2-40B4-BE49-F238E27FC236}">
                <a16:creationId xmlns:a16="http://schemas.microsoft.com/office/drawing/2014/main" id="{E601A3CD-A5B4-45EA-A118-E28A838097F5}"/>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0F60D9BC-7709-114F-A0C1-43FF40AC1A54}"/>
              </a:ext>
            </a:extLst>
          </p:cNvPr>
          <p:cNvSpPr txBox="1">
            <a:spLocks noChangeArrowheads="1"/>
          </p:cNvSpPr>
          <p:nvPr/>
        </p:nvSpPr>
        <p:spPr bwMode="auto">
          <a:xfrm>
            <a:off x="714375" y="1000125"/>
            <a:ext cx="7500938" cy="544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DVD Formats</a:t>
            </a:r>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3600"/>
          </a:p>
          <a:p>
            <a:pPr eaLnBrk="1" hangingPunct="1"/>
            <a:r>
              <a:rPr lang="en-IE" altLang="en-US" sz="2400"/>
              <a:t>DVD-R and DVD+R are incompatible with each other.  Manufacturers have produced </a:t>
            </a:r>
            <a:r>
              <a:rPr lang="en-IE" altLang="en-US" sz="2400" b="1"/>
              <a:t>DVD±R </a:t>
            </a:r>
            <a:r>
              <a:rPr lang="en-IE" altLang="en-US" sz="2400"/>
              <a:t>drives capable of reading and writing to both standards.</a:t>
            </a:r>
          </a:p>
        </p:txBody>
      </p:sp>
      <p:graphicFrame>
        <p:nvGraphicFramePr>
          <p:cNvPr id="33" name="Table 32">
            <a:extLst>
              <a:ext uri="{FF2B5EF4-FFF2-40B4-BE49-F238E27FC236}">
                <a16:creationId xmlns:a16="http://schemas.microsoft.com/office/drawing/2014/main" id="{312900D2-3BA9-4736-93C2-CC594867DBCF}"/>
              </a:ext>
            </a:extLst>
          </p:cNvPr>
          <p:cNvGraphicFramePr>
            <a:graphicFrameLocks noGrp="1"/>
          </p:cNvGraphicFramePr>
          <p:nvPr/>
        </p:nvGraphicFramePr>
        <p:xfrm>
          <a:off x="928688" y="1643063"/>
          <a:ext cx="6948487" cy="3143253"/>
        </p:xfrm>
        <a:graphic>
          <a:graphicData uri="http://schemas.openxmlformats.org/drawingml/2006/table">
            <a:tbl>
              <a:tblPr/>
              <a:tblGrid>
                <a:gridCol w="440063">
                  <a:extLst>
                    <a:ext uri="{9D8B030D-6E8A-4147-A177-3AD203B41FA5}">
                      <a16:colId xmlns:a16="http://schemas.microsoft.com/office/drawing/2014/main" val="20000"/>
                    </a:ext>
                  </a:extLst>
                </a:gridCol>
                <a:gridCol w="1215979">
                  <a:extLst>
                    <a:ext uri="{9D8B030D-6E8A-4147-A177-3AD203B41FA5}">
                      <a16:colId xmlns:a16="http://schemas.microsoft.com/office/drawing/2014/main" val="20001"/>
                    </a:ext>
                  </a:extLst>
                </a:gridCol>
                <a:gridCol w="5292445">
                  <a:extLst>
                    <a:ext uri="{9D8B030D-6E8A-4147-A177-3AD203B41FA5}">
                      <a16:colId xmlns:a16="http://schemas.microsoft.com/office/drawing/2014/main" val="20002"/>
                    </a:ext>
                  </a:extLst>
                </a:gridCol>
              </a:tblGrid>
              <a:tr h="771959">
                <a:tc>
                  <a:txBody>
                    <a:bodyPr/>
                    <a:lstStyle/>
                    <a:p>
                      <a:pPr marR="0" indent="0" algn="ctr" rtl="0">
                        <a:spcBef>
                          <a:spcPts val="0"/>
                        </a:spcBef>
                        <a:spcAft>
                          <a:spcPts val="0"/>
                        </a:spcAft>
                      </a:pPr>
                      <a:r>
                        <a:rPr lang="en-IE" sz="1500" b="1" kern="1400" dirty="0">
                          <a:solidFill>
                            <a:srgbClr val="000000"/>
                          </a:solidFill>
                          <a:latin typeface="Times New Roman"/>
                        </a:rPr>
                        <a:t>1</a:t>
                      </a:r>
                      <a:endParaRPr lang="en-IE" sz="1200" kern="1400" dirty="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500" b="1" kern="1400">
                          <a:solidFill>
                            <a:srgbClr val="000000"/>
                          </a:solidFill>
                          <a:latin typeface="Times New Roman"/>
                        </a:rPr>
                        <a:t>DVD-ROM</a:t>
                      </a:r>
                      <a:endParaRPr lang="en-IE" sz="1200" kern="140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dirty="0">
                          <a:solidFill>
                            <a:srgbClr val="000000"/>
                          </a:solidFill>
                          <a:latin typeface="Times New Roman"/>
                        </a:rPr>
                        <a:t>Read only.  Mechanically stamped and  manufactured as single or double layer and as single sided or double sided. </a:t>
                      </a:r>
                      <a:endParaRPr lang="en-IE" sz="1200" kern="1400" dirty="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602625">
                <a:tc>
                  <a:txBody>
                    <a:bodyPr/>
                    <a:lstStyle/>
                    <a:p>
                      <a:pPr marR="0" indent="0" algn="ctr" rtl="0">
                        <a:spcBef>
                          <a:spcPts val="0"/>
                        </a:spcBef>
                        <a:spcAft>
                          <a:spcPts val="0"/>
                        </a:spcAft>
                      </a:pPr>
                      <a:r>
                        <a:rPr lang="en-IE" sz="1500" b="1" kern="1400">
                          <a:solidFill>
                            <a:srgbClr val="000000"/>
                          </a:solidFill>
                          <a:latin typeface="Times New Roman"/>
                        </a:rPr>
                        <a:t>2</a:t>
                      </a:r>
                      <a:endParaRPr lang="en-IE" sz="1200" kern="140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500" b="1" kern="1400">
                          <a:solidFill>
                            <a:srgbClr val="000000"/>
                          </a:solidFill>
                          <a:latin typeface="Times New Roman"/>
                        </a:rPr>
                        <a:t>DVD-R</a:t>
                      </a:r>
                      <a:endParaRPr lang="en-IE" sz="1200" kern="140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a:solidFill>
                            <a:srgbClr val="000000"/>
                          </a:solidFill>
                          <a:latin typeface="Times New Roman"/>
                        </a:rPr>
                        <a:t>Single or dual layer disks and can be single or double sided.  They can be written to only once. </a:t>
                      </a:r>
                      <a:endParaRPr lang="en-IE" sz="1200" kern="140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07131">
                <a:tc>
                  <a:txBody>
                    <a:bodyPr/>
                    <a:lstStyle/>
                    <a:p>
                      <a:pPr marR="0" indent="0" algn="ctr" rtl="0">
                        <a:spcBef>
                          <a:spcPts val="0"/>
                        </a:spcBef>
                        <a:spcAft>
                          <a:spcPts val="0"/>
                        </a:spcAft>
                      </a:pPr>
                      <a:r>
                        <a:rPr lang="en-IE" sz="1500" b="1" kern="1400">
                          <a:solidFill>
                            <a:srgbClr val="000000"/>
                          </a:solidFill>
                          <a:latin typeface="Times New Roman"/>
                        </a:rPr>
                        <a:t>3</a:t>
                      </a:r>
                      <a:endParaRPr lang="en-IE" sz="1200" kern="140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500" b="1" kern="1400">
                          <a:solidFill>
                            <a:srgbClr val="000000"/>
                          </a:solidFill>
                          <a:latin typeface="Times New Roman"/>
                        </a:rPr>
                        <a:t>DVD-RW</a:t>
                      </a:r>
                      <a:endParaRPr lang="en-IE" sz="1200" kern="140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a:solidFill>
                            <a:srgbClr val="000000"/>
                          </a:solidFill>
                          <a:latin typeface="Times New Roman"/>
                        </a:rPr>
                        <a:t>Same as DVD-R but can be written to several times.</a:t>
                      </a:r>
                      <a:endParaRPr lang="en-IE" sz="1200" kern="140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548580">
                <a:tc>
                  <a:txBody>
                    <a:bodyPr/>
                    <a:lstStyle/>
                    <a:p>
                      <a:pPr marR="0" indent="0" algn="ctr" rtl="0">
                        <a:spcBef>
                          <a:spcPts val="0"/>
                        </a:spcBef>
                        <a:spcAft>
                          <a:spcPts val="0"/>
                        </a:spcAft>
                      </a:pPr>
                      <a:r>
                        <a:rPr lang="en-IE" sz="1500" b="1" kern="1400">
                          <a:solidFill>
                            <a:srgbClr val="000000"/>
                          </a:solidFill>
                          <a:latin typeface="Times New Roman"/>
                        </a:rPr>
                        <a:t>4</a:t>
                      </a:r>
                      <a:endParaRPr lang="en-IE" sz="1200" kern="140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500" b="1" kern="1400">
                          <a:solidFill>
                            <a:srgbClr val="000000"/>
                          </a:solidFill>
                          <a:latin typeface="Times New Roman"/>
                        </a:rPr>
                        <a:t>DVD+R</a:t>
                      </a:r>
                      <a:endParaRPr lang="en-IE" sz="1200" kern="140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a:solidFill>
                            <a:srgbClr val="000000"/>
                          </a:solidFill>
                          <a:latin typeface="Times New Roman"/>
                        </a:rPr>
                        <a:t>These are single or dual layer disks and can be single or double sided.  They can be written to only once. </a:t>
                      </a:r>
                      <a:endParaRPr lang="en-IE" sz="1200" kern="140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612954">
                <a:tc>
                  <a:txBody>
                    <a:bodyPr/>
                    <a:lstStyle/>
                    <a:p>
                      <a:pPr marR="0" indent="0" algn="ctr" rtl="0">
                        <a:spcBef>
                          <a:spcPts val="0"/>
                        </a:spcBef>
                        <a:spcAft>
                          <a:spcPts val="0"/>
                        </a:spcAft>
                      </a:pPr>
                      <a:r>
                        <a:rPr lang="en-IE" sz="1500" b="1" kern="1400">
                          <a:solidFill>
                            <a:srgbClr val="000000"/>
                          </a:solidFill>
                          <a:latin typeface="Times New Roman"/>
                        </a:rPr>
                        <a:t>5</a:t>
                      </a:r>
                      <a:endParaRPr lang="en-IE" sz="1200" kern="140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500" b="1" kern="1400">
                          <a:solidFill>
                            <a:srgbClr val="000000"/>
                          </a:solidFill>
                          <a:latin typeface="Times New Roman"/>
                        </a:rPr>
                        <a:t>DVD+RW</a:t>
                      </a:r>
                      <a:endParaRPr lang="en-IE" sz="1200" kern="140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dirty="0">
                          <a:solidFill>
                            <a:srgbClr val="000000"/>
                          </a:solidFill>
                          <a:latin typeface="Times New Roman"/>
                        </a:rPr>
                        <a:t>These are the same as DVD+R only that they can be written to several times.</a:t>
                      </a:r>
                      <a:endParaRPr lang="en-IE" sz="1200" kern="1400" dirty="0">
                        <a:solidFill>
                          <a:srgbClr val="000000"/>
                        </a:solidFill>
                        <a:latin typeface="Times New Roman"/>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105502" name="Control 1">
            <a:extLst>
              <a:ext uri="{FF2B5EF4-FFF2-40B4-BE49-F238E27FC236}">
                <a16:creationId xmlns:a16="http://schemas.microsoft.com/office/drawing/2014/main" id="{67544375-7187-6D4F-99E8-9268B8424BFE}"/>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16733530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2">
            <a:extLst>
              <a:ext uri="{FF2B5EF4-FFF2-40B4-BE49-F238E27FC236}">
                <a16:creationId xmlns:a16="http://schemas.microsoft.com/office/drawing/2014/main" id="{901E13FC-16ED-4F7F-80BE-749D09DD1A60}"/>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21382BCF-AF34-754A-A5F8-09B10A53510E}"/>
              </a:ext>
            </a:extLst>
          </p:cNvPr>
          <p:cNvSpPr txBox="1">
            <a:spLocks noChangeArrowheads="1"/>
          </p:cNvSpPr>
          <p:nvPr/>
        </p:nvSpPr>
        <p:spPr bwMode="auto">
          <a:xfrm>
            <a:off x="714375" y="1000125"/>
            <a:ext cx="7500938"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A number of new high capacity formats have come onto the market. </a:t>
            </a:r>
          </a:p>
          <a:p>
            <a:pPr eaLnBrk="1" hangingPunct="1"/>
            <a:endParaRPr lang="en-IE" altLang="en-US" sz="2400"/>
          </a:p>
          <a:p>
            <a:pPr eaLnBrk="1" hangingPunct="1"/>
            <a:r>
              <a:rPr lang="en-IE" altLang="en-US" sz="2400"/>
              <a:t>These are:</a:t>
            </a:r>
          </a:p>
          <a:p>
            <a:pPr eaLnBrk="1" hangingPunct="1"/>
            <a:r>
              <a:rPr lang="en-IE" altLang="en-US" sz="2400"/>
              <a:t> </a:t>
            </a:r>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p:txBody>
      </p:sp>
      <p:grpSp>
        <p:nvGrpSpPr>
          <p:cNvPr id="2" name="Group 11">
            <a:extLst>
              <a:ext uri="{FF2B5EF4-FFF2-40B4-BE49-F238E27FC236}">
                <a16:creationId xmlns:a16="http://schemas.microsoft.com/office/drawing/2014/main" id="{53450C1B-B38B-D849-918B-1D4770CA4364}"/>
              </a:ext>
            </a:extLst>
          </p:cNvPr>
          <p:cNvGrpSpPr>
            <a:grpSpLocks/>
          </p:cNvGrpSpPr>
          <p:nvPr/>
        </p:nvGrpSpPr>
        <p:grpSpPr bwMode="auto">
          <a:xfrm>
            <a:off x="1893888" y="5226050"/>
            <a:ext cx="5356225" cy="1038225"/>
            <a:chOff x="1714480" y="3071810"/>
            <a:chExt cx="5355671" cy="1038225"/>
          </a:xfrm>
        </p:grpSpPr>
        <p:grpSp>
          <p:nvGrpSpPr>
            <p:cNvPr id="107541" name="Group 10">
              <a:extLst>
                <a:ext uri="{FF2B5EF4-FFF2-40B4-BE49-F238E27FC236}">
                  <a16:creationId xmlns:a16="http://schemas.microsoft.com/office/drawing/2014/main" id="{BB47A55F-8168-0940-A4BB-8364B8383C30}"/>
                </a:ext>
              </a:extLst>
            </p:cNvPr>
            <p:cNvGrpSpPr>
              <a:grpSpLocks/>
            </p:cNvGrpSpPr>
            <p:nvPr/>
          </p:nvGrpSpPr>
          <p:grpSpPr bwMode="auto">
            <a:xfrm>
              <a:off x="1714480" y="3071810"/>
              <a:ext cx="2404083" cy="1038225"/>
              <a:chOff x="1714480" y="3071810"/>
              <a:chExt cx="2404083" cy="1038225"/>
            </a:xfrm>
          </p:grpSpPr>
          <p:pic>
            <p:nvPicPr>
              <p:cNvPr id="107545" name="Picture 4" descr="panasonic-lf-pb271jd-blu-ray-drive">
                <a:extLst>
                  <a:ext uri="{FF2B5EF4-FFF2-40B4-BE49-F238E27FC236}">
                    <a16:creationId xmlns:a16="http://schemas.microsoft.com/office/drawing/2014/main" id="{A158B959-D4D6-3141-A252-4B959CF6E5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701" t="24077" r="19034" b="4173"/>
              <a:stretch>
                <a:fillRect/>
              </a:stretch>
            </p:blipFill>
            <p:spPr bwMode="auto">
              <a:xfrm>
                <a:off x="1714480" y="3071810"/>
                <a:ext cx="2404083" cy="103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7546" name="Text Box 5">
                <a:extLst>
                  <a:ext uri="{FF2B5EF4-FFF2-40B4-BE49-F238E27FC236}">
                    <a16:creationId xmlns:a16="http://schemas.microsoft.com/office/drawing/2014/main" id="{991F4445-4092-3E40-970A-7DC0DF92D3CF}"/>
                  </a:ext>
                </a:extLst>
              </p:cNvPr>
              <p:cNvSpPr txBox="1">
                <a:spLocks noChangeArrowheads="1"/>
              </p:cNvSpPr>
              <p:nvPr/>
            </p:nvSpPr>
            <p:spPr bwMode="auto">
              <a:xfrm>
                <a:off x="1714480" y="3901723"/>
                <a:ext cx="832463" cy="2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Blu-Ray</a:t>
                </a:r>
                <a:endParaRPr lang="en-US" altLang="en-US"/>
              </a:p>
            </p:txBody>
          </p:sp>
        </p:grpSp>
        <p:grpSp>
          <p:nvGrpSpPr>
            <p:cNvPr id="107542" name="Group 9">
              <a:extLst>
                <a:ext uri="{FF2B5EF4-FFF2-40B4-BE49-F238E27FC236}">
                  <a16:creationId xmlns:a16="http://schemas.microsoft.com/office/drawing/2014/main" id="{FC25C441-941E-BE4D-94E8-5A75C123E6FC}"/>
                </a:ext>
              </a:extLst>
            </p:cNvPr>
            <p:cNvGrpSpPr>
              <a:grpSpLocks/>
            </p:cNvGrpSpPr>
            <p:nvPr/>
          </p:nvGrpSpPr>
          <p:grpSpPr bwMode="auto">
            <a:xfrm>
              <a:off x="4357686" y="3071810"/>
              <a:ext cx="2712465" cy="1038225"/>
              <a:chOff x="4357686" y="3071810"/>
              <a:chExt cx="2712465" cy="1038225"/>
            </a:xfrm>
          </p:grpSpPr>
          <p:pic>
            <p:nvPicPr>
              <p:cNvPr id="107543" name="Picture 6" descr="_81ce-buffalo-hddvd-player-1">
                <a:extLst>
                  <a:ext uri="{FF2B5EF4-FFF2-40B4-BE49-F238E27FC236}">
                    <a16:creationId xmlns:a16="http://schemas.microsoft.com/office/drawing/2014/main" id="{76E9FF5D-13A7-9649-AAA4-EBA0EC4467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176" t="45099" r="25896" b="16339"/>
              <a:stretch>
                <a:fillRect/>
              </a:stretch>
            </p:blipFill>
            <p:spPr bwMode="auto">
              <a:xfrm>
                <a:off x="4357686" y="3071810"/>
                <a:ext cx="2712465" cy="103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7544" name="Text Box 7">
                <a:extLst>
                  <a:ext uri="{FF2B5EF4-FFF2-40B4-BE49-F238E27FC236}">
                    <a16:creationId xmlns:a16="http://schemas.microsoft.com/office/drawing/2014/main" id="{639EAFF3-F660-3B4D-869C-ABBA47CE6F5A}"/>
                  </a:ext>
                </a:extLst>
              </p:cNvPr>
              <p:cNvSpPr txBox="1">
                <a:spLocks noChangeArrowheads="1"/>
              </p:cNvSpPr>
              <p:nvPr/>
            </p:nvSpPr>
            <p:spPr bwMode="auto">
              <a:xfrm>
                <a:off x="4406716" y="3884713"/>
                <a:ext cx="754569" cy="225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HD-DVD</a:t>
                </a:r>
                <a:endParaRPr lang="en-US" altLang="en-US"/>
              </a:p>
            </p:txBody>
          </p:sp>
        </p:grpSp>
      </p:grpSp>
      <p:graphicFrame>
        <p:nvGraphicFramePr>
          <p:cNvPr id="13" name="Table 12">
            <a:extLst>
              <a:ext uri="{FF2B5EF4-FFF2-40B4-BE49-F238E27FC236}">
                <a16:creationId xmlns:a16="http://schemas.microsoft.com/office/drawing/2014/main" id="{93ED033B-417C-452B-94D8-EA701998C43B}"/>
              </a:ext>
            </a:extLst>
          </p:cNvPr>
          <p:cNvGraphicFramePr>
            <a:graphicFrameLocks noGrp="1"/>
          </p:cNvGraphicFramePr>
          <p:nvPr/>
        </p:nvGraphicFramePr>
        <p:xfrm>
          <a:off x="1143000" y="2786063"/>
          <a:ext cx="6742113" cy="2143125"/>
        </p:xfrm>
        <a:graphic>
          <a:graphicData uri="http://schemas.openxmlformats.org/drawingml/2006/table">
            <a:tbl>
              <a:tblPr/>
              <a:tblGrid>
                <a:gridCol w="426998">
                  <a:extLst>
                    <a:ext uri="{9D8B030D-6E8A-4147-A177-3AD203B41FA5}">
                      <a16:colId xmlns:a16="http://schemas.microsoft.com/office/drawing/2014/main" val="20000"/>
                    </a:ext>
                  </a:extLst>
                </a:gridCol>
                <a:gridCol w="1179865">
                  <a:extLst>
                    <a:ext uri="{9D8B030D-6E8A-4147-A177-3AD203B41FA5}">
                      <a16:colId xmlns:a16="http://schemas.microsoft.com/office/drawing/2014/main" val="20001"/>
                    </a:ext>
                  </a:extLst>
                </a:gridCol>
                <a:gridCol w="5135250">
                  <a:extLst>
                    <a:ext uri="{9D8B030D-6E8A-4147-A177-3AD203B41FA5}">
                      <a16:colId xmlns:a16="http://schemas.microsoft.com/office/drawing/2014/main" val="20002"/>
                    </a:ext>
                  </a:extLst>
                </a:gridCol>
              </a:tblGrid>
              <a:tr h="1075543">
                <a:tc>
                  <a:txBody>
                    <a:bodyPr/>
                    <a:lstStyle/>
                    <a:p>
                      <a:pPr marR="0" indent="0" algn="ctr" rtl="0">
                        <a:spcBef>
                          <a:spcPts val="0"/>
                        </a:spcBef>
                        <a:spcAft>
                          <a:spcPts val="0"/>
                        </a:spcAft>
                      </a:pPr>
                      <a:r>
                        <a:rPr lang="en-IE" sz="1500" b="1" kern="1400" dirty="0">
                          <a:solidFill>
                            <a:srgbClr val="000000"/>
                          </a:solidFill>
                          <a:latin typeface="Times New Roman"/>
                        </a:rPr>
                        <a:t>1</a:t>
                      </a:r>
                      <a:endParaRPr lang="en-IE" sz="1200" kern="1400" dirty="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500" b="1" kern="1400">
                          <a:solidFill>
                            <a:srgbClr val="000000"/>
                          </a:solidFill>
                          <a:latin typeface="Times New Roman"/>
                        </a:rPr>
                        <a:t>HD-DVD</a:t>
                      </a:r>
                      <a:endParaRPr lang="en-IE" sz="1200" kern="140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dirty="0">
                          <a:solidFill>
                            <a:srgbClr val="000000"/>
                          </a:solidFill>
                          <a:latin typeface="Times New Roman"/>
                        </a:rPr>
                        <a:t>Uses a new laser technology resulting in layer of 15GB instead of the 4.7GB on standard DVD. This gives a total capacity of a double sided</a:t>
                      </a:r>
                      <a:r>
                        <a:rPr lang="en-IE" sz="1500" b="1" kern="1400" baseline="0" dirty="0">
                          <a:solidFill>
                            <a:srgbClr val="000000"/>
                          </a:solidFill>
                          <a:latin typeface="Times New Roman"/>
                        </a:rPr>
                        <a:t>  -  </a:t>
                      </a:r>
                      <a:r>
                        <a:rPr lang="en-IE" sz="1500" b="1" kern="1400" dirty="0">
                          <a:solidFill>
                            <a:srgbClr val="000000"/>
                          </a:solidFill>
                          <a:latin typeface="Times New Roman"/>
                        </a:rPr>
                        <a:t>double layered disk as 60GB.</a:t>
                      </a:r>
                      <a:endParaRPr lang="en-IE" sz="1200" kern="1400" dirty="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67582">
                <a:tc>
                  <a:txBody>
                    <a:bodyPr/>
                    <a:lstStyle/>
                    <a:p>
                      <a:pPr marR="0" indent="0" algn="ctr" rtl="0">
                        <a:spcBef>
                          <a:spcPts val="0"/>
                        </a:spcBef>
                        <a:spcAft>
                          <a:spcPts val="0"/>
                        </a:spcAft>
                      </a:pPr>
                      <a:r>
                        <a:rPr lang="en-IE" sz="1500" b="1" kern="1400">
                          <a:solidFill>
                            <a:srgbClr val="000000"/>
                          </a:solidFill>
                          <a:latin typeface="Times New Roman"/>
                        </a:rPr>
                        <a:t>2</a:t>
                      </a:r>
                      <a:endParaRPr lang="en-IE" sz="1200" kern="140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500" b="1" kern="1400">
                          <a:solidFill>
                            <a:srgbClr val="000000"/>
                          </a:solidFill>
                          <a:latin typeface="Times New Roman"/>
                        </a:rPr>
                        <a:t>Blu-Ray</a:t>
                      </a:r>
                      <a:endParaRPr lang="en-IE" sz="1200" kern="140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l" rtl="0">
                        <a:spcBef>
                          <a:spcPts val="0"/>
                        </a:spcBef>
                        <a:spcAft>
                          <a:spcPts val="0"/>
                        </a:spcAft>
                      </a:pPr>
                      <a:r>
                        <a:rPr lang="en-IE" sz="1500" b="1" kern="1400" dirty="0">
                          <a:solidFill>
                            <a:srgbClr val="000000"/>
                          </a:solidFill>
                          <a:latin typeface="Times New Roman"/>
                        </a:rPr>
                        <a:t>Higher capacity than HD-DVD  -  25GB of data/layer. A dual layer disk can hold 50GB.  Technically, a double sided and double layered disk can hold 100GB of data.  </a:t>
                      </a:r>
                      <a:endParaRPr lang="en-IE" sz="1200" kern="1400" dirty="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107539" name="Control 1">
            <a:extLst>
              <a:ext uri="{FF2B5EF4-FFF2-40B4-BE49-F238E27FC236}">
                <a16:creationId xmlns:a16="http://schemas.microsoft.com/office/drawing/2014/main" id="{00912023-4F4E-CE4E-B926-84A525824C37}"/>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7540" name="Control 8">
            <a:extLst>
              <a:ext uri="{FF2B5EF4-FFF2-40B4-BE49-F238E27FC236}">
                <a16:creationId xmlns:a16="http://schemas.microsoft.com/office/drawing/2014/main" id="{91B6F820-476D-5546-8131-C83CBB156478}"/>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8355798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2">
            <a:extLst>
              <a:ext uri="{FF2B5EF4-FFF2-40B4-BE49-F238E27FC236}">
                <a16:creationId xmlns:a16="http://schemas.microsoft.com/office/drawing/2014/main" id="{C3F033B2-8C82-4597-A7AC-495C18F867CD}"/>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0824750B-21B1-364C-AAB1-2C5D1460F652}"/>
              </a:ext>
            </a:extLst>
          </p:cNvPr>
          <p:cNvSpPr txBox="1">
            <a:spLocks noChangeArrowheads="1"/>
          </p:cNvSpPr>
          <p:nvPr/>
        </p:nvSpPr>
        <p:spPr bwMode="auto">
          <a:xfrm>
            <a:off x="642938" y="1385888"/>
            <a:ext cx="7500937" cy="6370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Replaces floppy drives in new computers.  They can read media cards from most digital cameras:</a:t>
            </a:r>
          </a:p>
          <a:p>
            <a:pPr lvl="1" eaLnBrk="1" hangingPunct="1"/>
            <a:r>
              <a:rPr lang="en-IE" altLang="en-US" sz="2000"/>
              <a:t>	</a:t>
            </a:r>
          </a:p>
          <a:p>
            <a:pPr lvl="1" eaLnBrk="1" hangingPunct="1">
              <a:buFont typeface="Arial" panose="020B0604020202020204" pitchFamily="34" charset="0"/>
              <a:buChar char="•"/>
            </a:pPr>
            <a:r>
              <a:rPr lang="en-IE" altLang="en-US" sz="2000" b="1"/>
              <a:t>Microdrive</a:t>
            </a:r>
            <a:r>
              <a:rPr lang="en-IE" altLang="en-US" sz="2000"/>
              <a:t>:		</a:t>
            </a:r>
          </a:p>
          <a:p>
            <a:pPr lvl="1" eaLnBrk="1" hangingPunct="1">
              <a:buFont typeface="Arial" panose="020B0604020202020204" pitchFamily="34" charset="0"/>
              <a:buChar char="•"/>
            </a:pPr>
            <a:r>
              <a:rPr lang="en-IE" altLang="en-US" sz="2000" b="1"/>
              <a:t>Smartmedia</a:t>
            </a:r>
            <a:r>
              <a:rPr lang="en-IE" altLang="en-US" sz="2000"/>
              <a:t>:		</a:t>
            </a:r>
          </a:p>
          <a:p>
            <a:pPr lvl="1" eaLnBrk="1" hangingPunct="1">
              <a:buFont typeface="Arial" panose="020B0604020202020204" pitchFamily="34" charset="0"/>
              <a:buChar char="•"/>
            </a:pPr>
            <a:r>
              <a:rPr lang="en-IE" altLang="en-US" sz="2000" b="1"/>
              <a:t>SD memory card</a:t>
            </a:r>
            <a:r>
              <a:rPr lang="en-IE" altLang="en-US" sz="2000"/>
              <a:t>:	</a:t>
            </a:r>
          </a:p>
          <a:p>
            <a:pPr lvl="1" eaLnBrk="1" hangingPunct="1">
              <a:buFont typeface="Arial" panose="020B0604020202020204" pitchFamily="34" charset="0"/>
              <a:buChar char="•"/>
            </a:pPr>
            <a:r>
              <a:rPr lang="en-IE" altLang="en-US" sz="2000" b="1"/>
              <a:t>Memory stick/Duo/Pro</a:t>
            </a:r>
            <a:r>
              <a:rPr lang="en-IE" altLang="en-US" sz="2000"/>
              <a:t>:</a:t>
            </a:r>
          </a:p>
          <a:p>
            <a:pPr lvl="1" eaLnBrk="1" hangingPunct="1">
              <a:buFont typeface="Arial" panose="020B0604020202020204" pitchFamily="34" charset="0"/>
              <a:buChar char="•"/>
            </a:pPr>
            <a:r>
              <a:rPr lang="en-IE" altLang="en-US" sz="2000" b="1"/>
              <a:t>xD picture card</a:t>
            </a:r>
            <a:r>
              <a:rPr lang="en-IE" altLang="en-US" sz="2000"/>
              <a:t>:	</a:t>
            </a:r>
          </a:p>
          <a:p>
            <a:pPr eaLnBrk="1" hangingPunct="1"/>
            <a:endParaRPr lang="en-IE" altLang="en-US" sz="2400"/>
          </a:p>
          <a:p>
            <a:pPr eaLnBrk="1" hangingPunct="1"/>
            <a:r>
              <a:rPr lang="en-IE" altLang="en-US" sz="2400"/>
              <a:t> </a:t>
            </a:r>
          </a:p>
          <a:p>
            <a:pPr eaLnBrk="1" hangingPunct="1"/>
            <a:r>
              <a:rPr lang="en-IE" altLang="en-US" sz="2400"/>
              <a:t> </a:t>
            </a:r>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p:txBody>
      </p:sp>
      <p:sp>
        <p:nvSpPr>
          <p:cNvPr id="12" name="TextBox 11">
            <a:extLst>
              <a:ext uri="{FF2B5EF4-FFF2-40B4-BE49-F238E27FC236}">
                <a16:creationId xmlns:a16="http://schemas.microsoft.com/office/drawing/2014/main" id="{D811F1C1-9077-E14C-965B-3E44A5F50669}"/>
              </a:ext>
            </a:extLst>
          </p:cNvPr>
          <p:cNvSpPr txBox="1">
            <a:spLocks noChangeArrowheads="1"/>
          </p:cNvSpPr>
          <p:nvPr/>
        </p:nvSpPr>
        <p:spPr bwMode="auto">
          <a:xfrm>
            <a:off x="642938" y="1000125"/>
            <a:ext cx="24288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Card readers</a:t>
            </a:r>
          </a:p>
        </p:txBody>
      </p:sp>
      <p:pic>
        <p:nvPicPr>
          <p:cNvPr id="203781" name="Picture 5" descr="memory_stick_pro_duo_sandisk_2gb_2gig_2048">
            <a:extLst>
              <a:ext uri="{FF2B5EF4-FFF2-40B4-BE49-F238E27FC236}">
                <a16:creationId xmlns:a16="http://schemas.microsoft.com/office/drawing/2014/main" id="{0AA4FF77-9EFE-4544-A83E-29A0FC3A90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6000" b="16000"/>
          <a:stretch>
            <a:fillRect/>
          </a:stretch>
        </p:blipFill>
        <p:spPr bwMode="auto">
          <a:xfrm>
            <a:off x="1860550" y="4149725"/>
            <a:ext cx="1247775" cy="842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3782" name="Picture 6" descr="product1-s">
            <a:extLst>
              <a:ext uri="{FF2B5EF4-FFF2-40B4-BE49-F238E27FC236}">
                <a16:creationId xmlns:a16="http://schemas.microsoft.com/office/drawing/2014/main" id="{CB9C5D5C-536D-824A-A8F2-D2CB485E5A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0429" t="8333" r="10123" b="10936"/>
          <a:stretch>
            <a:fillRect/>
          </a:stretch>
        </p:blipFill>
        <p:spPr bwMode="auto">
          <a:xfrm>
            <a:off x="3808413" y="4467225"/>
            <a:ext cx="1058862" cy="1387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3783" name="Picture 7" descr="smartmedia">
            <a:extLst>
              <a:ext uri="{FF2B5EF4-FFF2-40B4-BE49-F238E27FC236}">
                <a16:creationId xmlns:a16="http://schemas.microsoft.com/office/drawing/2014/main" id="{25B46608-72E4-5042-98DC-6BD3546EE7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80050" y="5157788"/>
            <a:ext cx="1185863"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3784" name="Picture 8" descr="untitled">
            <a:extLst>
              <a:ext uri="{FF2B5EF4-FFF2-40B4-BE49-F238E27FC236}">
                <a16:creationId xmlns:a16="http://schemas.microsoft.com/office/drawing/2014/main" id="{E6C60257-93B2-AD46-B314-9F296F083B5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5000" t="6290" r="6250" b="4716"/>
          <a:stretch>
            <a:fillRect/>
          </a:stretch>
        </p:blipFill>
        <p:spPr bwMode="auto">
          <a:xfrm>
            <a:off x="5613400" y="4149725"/>
            <a:ext cx="1058863" cy="841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3785" name="Picture 9" descr="microdrive">
            <a:extLst>
              <a:ext uri="{FF2B5EF4-FFF2-40B4-BE49-F238E27FC236}">
                <a16:creationId xmlns:a16="http://schemas.microsoft.com/office/drawing/2014/main" id="{FA97EBB0-69A4-8740-B471-0E98C9CE5FA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7211" t="12692" r="9230" b="14999"/>
          <a:stretch>
            <a:fillRect/>
          </a:stretch>
        </p:blipFill>
        <p:spPr bwMode="auto">
          <a:xfrm>
            <a:off x="1857375" y="5157788"/>
            <a:ext cx="1262063" cy="109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2" name="Group 10">
            <a:extLst>
              <a:ext uri="{FF2B5EF4-FFF2-40B4-BE49-F238E27FC236}">
                <a16:creationId xmlns:a16="http://schemas.microsoft.com/office/drawing/2014/main" id="{1DCA3662-ADAC-7D46-A9EF-A296B0F2B1DC}"/>
              </a:ext>
            </a:extLst>
          </p:cNvPr>
          <p:cNvGrpSpPr>
            <a:grpSpLocks/>
          </p:cNvGrpSpPr>
          <p:nvPr/>
        </p:nvGrpSpPr>
        <p:grpSpPr bwMode="auto">
          <a:xfrm>
            <a:off x="4983163" y="2547938"/>
            <a:ext cx="3378200" cy="1417637"/>
            <a:chOff x="109813725" y="110911142"/>
            <a:chExt cx="2966925" cy="1416508"/>
          </a:xfrm>
        </p:grpSpPr>
        <p:pic>
          <p:nvPicPr>
            <p:cNvPr id="109581" name="Picture 11" descr="P1010683">
              <a:extLst>
                <a:ext uri="{FF2B5EF4-FFF2-40B4-BE49-F238E27FC236}">
                  <a16:creationId xmlns:a16="http://schemas.microsoft.com/office/drawing/2014/main" id="{54933C0F-BA55-B34D-B206-3AC616B125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t="39322" b="7466"/>
            <a:stretch>
              <a:fillRect/>
            </a:stretch>
          </p:blipFill>
          <p:spPr bwMode="auto">
            <a:xfrm>
              <a:off x="109822834" y="110911142"/>
              <a:ext cx="2957816" cy="14165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9582" name="Text Box 12">
              <a:extLst>
                <a:ext uri="{FF2B5EF4-FFF2-40B4-BE49-F238E27FC236}">
                  <a16:creationId xmlns:a16="http://schemas.microsoft.com/office/drawing/2014/main" id="{4026DE72-1F70-CC49-8D31-B92ED1D220E6}"/>
                </a:ext>
              </a:extLst>
            </p:cNvPr>
            <p:cNvSpPr txBox="1">
              <a:spLocks noChangeArrowheads="1"/>
            </p:cNvSpPr>
            <p:nvPr/>
          </p:nvSpPr>
          <p:spPr bwMode="auto">
            <a:xfrm>
              <a:off x="109813725" y="112090200"/>
              <a:ext cx="1476375"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Card reader drive</a:t>
              </a:r>
              <a:endParaRPr lang="en-US" altLang="en-US"/>
            </a:p>
          </p:txBody>
        </p:sp>
      </p:grpSp>
      <p:sp>
        <p:nvSpPr>
          <p:cNvPr id="109579" name="Control 1">
            <a:extLst>
              <a:ext uri="{FF2B5EF4-FFF2-40B4-BE49-F238E27FC236}">
                <a16:creationId xmlns:a16="http://schemas.microsoft.com/office/drawing/2014/main" id="{35A30B41-10BE-2848-B77A-25AF31EB1ACE}"/>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9580" name="Control 8">
            <a:extLst>
              <a:ext uri="{FF2B5EF4-FFF2-40B4-BE49-F238E27FC236}">
                <a16:creationId xmlns:a16="http://schemas.microsoft.com/office/drawing/2014/main" id="{CC44BDA6-4E3D-1846-8154-2F6372C42ACD}"/>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9169537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2">
            <a:extLst>
              <a:ext uri="{FF2B5EF4-FFF2-40B4-BE49-F238E27FC236}">
                <a16:creationId xmlns:a16="http://schemas.microsoft.com/office/drawing/2014/main" id="{52187E34-BE26-445A-A7B2-A8BD959D2EC1}"/>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E40F428E-0B00-F549-AB97-0FE35A1F010B}"/>
              </a:ext>
            </a:extLst>
          </p:cNvPr>
          <p:cNvSpPr txBox="1">
            <a:spLocks noChangeArrowheads="1"/>
          </p:cNvSpPr>
          <p:nvPr/>
        </p:nvSpPr>
        <p:spPr bwMode="auto">
          <a:xfrm>
            <a:off x="642938" y="1571625"/>
            <a:ext cx="7500937"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A computer monitor displays images generated by the graphics card. </a:t>
            </a:r>
          </a:p>
          <a:p>
            <a:pPr eaLnBrk="1" hangingPunct="1"/>
            <a:endParaRPr lang="en-IE" altLang="en-US" sz="2400"/>
          </a:p>
          <a:p>
            <a:pPr eaLnBrk="1" hangingPunct="1"/>
            <a:r>
              <a:rPr lang="en-IE" altLang="en-US" sz="2400"/>
              <a:t>Monitors are almost exclusively </a:t>
            </a:r>
            <a:r>
              <a:rPr lang="en-IE" altLang="en-US" sz="2400" b="1"/>
              <a:t>LCD</a:t>
            </a:r>
            <a:r>
              <a:rPr lang="en-IE" altLang="en-US" sz="2400"/>
              <a:t> (Liquid Crystal Display).  </a:t>
            </a:r>
            <a:r>
              <a:rPr lang="en-IE" altLang="en-US" sz="2400" b="1"/>
              <a:t>CRT</a:t>
            </a:r>
            <a:r>
              <a:rPr lang="en-IE" altLang="en-US" sz="2400"/>
              <a:t> (Cathode Ray Tube) monitors are rare and are now as expensive as LCD monitors. </a:t>
            </a:r>
          </a:p>
        </p:txBody>
      </p:sp>
      <p:sp>
        <p:nvSpPr>
          <p:cNvPr id="12" name="TextBox 11">
            <a:extLst>
              <a:ext uri="{FF2B5EF4-FFF2-40B4-BE49-F238E27FC236}">
                <a16:creationId xmlns:a16="http://schemas.microsoft.com/office/drawing/2014/main" id="{8362945D-CF75-084D-9AE1-8986E484B8EC}"/>
              </a:ext>
            </a:extLst>
          </p:cNvPr>
          <p:cNvSpPr txBox="1">
            <a:spLocks noChangeArrowheads="1"/>
          </p:cNvSpPr>
          <p:nvPr/>
        </p:nvSpPr>
        <p:spPr bwMode="auto">
          <a:xfrm>
            <a:off x="642938" y="1000125"/>
            <a:ext cx="24288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Monitors</a:t>
            </a:r>
          </a:p>
        </p:txBody>
      </p:sp>
      <p:grpSp>
        <p:nvGrpSpPr>
          <p:cNvPr id="2" name="Group 4">
            <a:extLst>
              <a:ext uri="{FF2B5EF4-FFF2-40B4-BE49-F238E27FC236}">
                <a16:creationId xmlns:a16="http://schemas.microsoft.com/office/drawing/2014/main" id="{754924BE-BC31-FB4D-BC46-7F3D59A88B83}"/>
              </a:ext>
            </a:extLst>
          </p:cNvPr>
          <p:cNvGrpSpPr>
            <a:grpSpLocks/>
          </p:cNvGrpSpPr>
          <p:nvPr/>
        </p:nvGrpSpPr>
        <p:grpSpPr bwMode="auto">
          <a:xfrm>
            <a:off x="2520950" y="3989388"/>
            <a:ext cx="4102100" cy="2362200"/>
            <a:chOff x="108530925" y="107428050"/>
            <a:chExt cx="4102200" cy="2362095"/>
          </a:xfrm>
        </p:grpSpPr>
        <p:pic>
          <p:nvPicPr>
            <p:cNvPr id="111624" name="Picture 5" descr="viewsonic_vx2835wm_lcd_monitor">
              <a:extLst>
                <a:ext uri="{FF2B5EF4-FFF2-40B4-BE49-F238E27FC236}">
                  <a16:creationId xmlns:a16="http://schemas.microsoft.com/office/drawing/2014/main" id="{4FE33A34-F407-0942-98B6-276A21E667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000" b="5333"/>
            <a:stretch>
              <a:fillRect/>
            </a:stretch>
          </p:blipFill>
          <p:spPr bwMode="auto">
            <a:xfrm>
              <a:off x="108530925" y="107428050"/>
              <a:ext cx="2857500" cy="2362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11625" name="Text Box 6">
              <a:extLst>
                <a:ext uri="{FF2B5EF4-FFF2-40B4-BE49-F238E27FC236}">
                  <a16:creationId xmlns:a16="http://schemas.microsoft.com/office/drawing/2014/main" id="{E86D6370-D4C5-694E-9765-FE6826402FC5}"/>
                </a:ext>
              </a:extLst>
            </p:cNvPr>
            <p:cNvSpPr txBox="1">
              <a:spLocks noChangeArrowheads="1"/>
            </p:cNvSpPr>
            <p:nvPr/>
          </p:nvSpPr>
          <p:spPr bwMode="auto">
            <a:xfrm>
              <a:off x="110900625" y="109347293"/>
              <a:ext cx="1732500" cy="228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19 inch Widescreen LCD</a:t>
              </a:r>
              <a:endParaRPr lang="en-US" altLang="en-US"/>
            </a:p>
          </p:txBody>
        </p:sp>
      </p:grpSp>
      <p:sp>
        <p:nvSpPr>
          <p:cNvPr id="111622" name="Control 1">
            <a:extLst>
              <a:ext uri="{FF2B5EF4-FFF2-40B4-BE49-F238E27FC236}">
                <a16:creationId xmlns:a16="http://schemas.microsoft.com/office/drawing/2014/main" id="{1CD12CDE-51E5-9B49-A26C-ACE539AB9874}"/>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1623" name="Control 8">
            <a:extLst>
              <a:ext uri="{FF2B5EF4-FFF2-40B4-BE49-F238E27FC236}">
                <a16:creationId xmlns:a16="http://schemas.microsoft.com/office/drawing/2014/main" id="{52540C23-5364-B146-B9AA-60732E9BD126}"/>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2491123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2">
            <a:extLst>
              <a:ext uri="{FF2B5EF4-FFF2-40B4-BE49-F238E27FC236}">
                <a16:creationId xmlns:a16="http://schemas.microsoft.com/office/drawing/2014/main" id="{6077C948-D939-440F-9819-E20B887A9EDE}"/>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0D82C1F2-B6A6-844A-A6B2-4D4F8DD6CCE1}"/>
              </a:ext>
            </a:extLst>
          </p:cNvPr>
          <p:cNvSpPr txBox="1">
            <a:spLocks noChangeArrowheads="1"/>
          </p:cNvSpPr>
          <p:nvPr/>
        </p:nvSpPr>
        <p:spPr bwMode="auto">
          <a:xfrm>
            <a:off x="642938" y="1071563"/>
            <a:ext cx="7643812"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The </a:t>
            </a:r>
            <a:r>
              <a:rPr lang="en-IE" altLang="en-US" sz="2400" b="1"/>
              <a:t>aspect ratio </a:t>
            </a:r>
            <a:r>
              <a:rPr lang="en-IE" altLang="en-US" sz="2400"/>
              <a:t>of a computer monitor is the ratio between the width and height of the screen.  The aspect ratios are:</a:t>
            </a:r>
          </a:p>
          <a:p>
            <a:pPr eaLnBrk="1" hangingPunct="1"/>
            <a:r>
              <a:rPr lang="en-IE" altLang="en-US" sz="2400"/>
              <a:t> </a:t>
            </a:r>
          </a:p>
          <a:p>
            <a:pPr lvl="1" eaLnBrk="1" hangingPunct="1">
              <a:buFont typeface="Arial" panose="020B0604020202020204" pitchFamily="34" charset="0"/>
              <a:buChar char="•"/>
            </a:pPr>
            <a:r>
              <a:rPr lang="en-IE" altLang="en-US" sz="2400" b="1"/>
              <a:t>Standard monitor</a:t>
            </a:r>
            <a:r>
              <a:rPr lang="en-IE" altLang="en-US" sz="2400"/>
              <a:t>  - 	4:3</a:t>
            </a:r>
          </a:p>
          <a:p>
            <a:pPr lvl="1" eaLnBrk="1" hangingPunct="1">
              <a:buFont typeface="Arial" panose="020B0604020202020204" pitchFamily="34" charset="0"/>
              <a:buChar char="•"/>
            </a:pPr>
            <a:r>
              <a:rPr lang="en-IE" altLang="en-US" sz="2400" b="1"/>
              <a:t>Widescreen monitor  -	</a:t>
            </a:r>
            <a:r>
              <a:rPr lang="en-IE" altLang="en-US" sz="2400"/>
              <a:t>16:9</a:t>
            </a:r>
          </a:p>
          <a:p>
            <a:pPr lvl="1" eaLnBrk="1" hangingPunct="1">
              <a:buFont typeface="Arial" panose="020B0604020202020204" pitchFamily="34" charset="0"/>
              <a:buChar char="•"/>
            </a:pPr>
            <a:endParaRPr lang="en-IE" altLang="en-US" sz="2400"/>
          </a:p>
          <a:p>
            <a:pPr eaLnBrk="1" hangingPunct="1"/>
            <a:r>
              <a:rPr lang="en-IE" altLang="en-US" sz="2400"/>
              <a:t>Most LCD monitors offer a </a:t>
            </a:r>
            <a:r>
              <a:rPr lang="en-IE" altLang="en-US" sz="2400" b="1"/>
              <a:t>VGA</a:t>
            </a:r>
            <a:r>
              <a:rPr lang="en-IE" altLang="en-US" sz="2400"/>
              <a:t> and a </a:t>
            </a:r>
            <a:r>
              <a:rPr lang="en-IE" altLang="en-US" sz="2400" b="1"/>
              <a:t>DVI</a:t>
            </a:r>
            <a:r>
              <a:rPr lang="en-IE" altLang="en-US" sz="2400"/>
              <a:t> connection.  The VGA connector is used for analogue signals and the DVI connector is used for digital.  As the computer is a digital machine, it is best if no conversion is required and so the best option is the DVI connection.</a:t>
            </a:r>
          </a:p>
        </p:txBody>
      </p:sp>
      <p:grpSp>
        <p:nvGrpSpPr>
          <p:cNvPr id="2" name="Group 4">
            <a:extLst>
              <a:ext uri="{FF2B5EF4-FFF2-40B4-BE49-F238E27FC236}">
                <a16:creationId xmlns:a16="http://schemas.microsoft.com/office/drawing/2014/main" id="{A0DBD377-DDD6-694D-99AD-E1B53DF8E272}"/>
              </a:ext>
            </a:extLst>
          </p:cNvPr>
          <p:cNvGrpSpPr>
            <a:grpSpLocks/>
          </p:cNvGrpSpPr>
          <p:nvPr/>
        </p:nvGrpSpPr>
        <p:grpSpPr bwMode="auto">
          <a:xfrm>
            <a:off x="2071688" y="5857875"/>
            <a:ext cx="4564062" cy="496888"/>
            <a:chOff x="107916150" y="109603020"/>
            <a:chExt cx="4964625" cy="544122"/>
          </a:xfrm>
        </p:grpSpPr>
        <p:pic>
          <p:nvPicPr>
            <p:cNvPr id="113671" name="Picture 5" descr="dvi">
              <a:extLst>
                <a:ext uri="{FF2B5EF4-FFF2-40B4-BE49-F238E27FC236}">
                  <a16:creationId xmlns:a16="http://schemas.microsoft.com/office/drawing/2014/main" id="{A2ABD54C-A0F4-2D4A-9C05-389D6C0246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547" t="16667" r="5788" b="23119"/>
            <a:stretch>
              <a:fillRect/>
            </a:stretch>
          </p:blipFill>
          <p:spPr bwMode="auto">
            <a:xfrm>
              <a:off x="107916150" y="109603020"/>
              <a:ext cx="1838325" cy="519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13672" name="Picture 6" descr="vga_port">
              <a:extLst>
                <a:ext uri="{FF2B5EF4-FFF2-40B4-BE49-F238E27FC236}">
                  <a16:creationId xmlns:a16="http://schemas.microsoft.com/office/drawing/2014/main" id="{9009BDE7-734B-9045-9CDB-9B477911FF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4250" t="39667" r="13499" b="27000"/>
            <a:stretch>
              <a:fillRect/>
            </a:stretch>
          </p:blipFill>
          <p:spPr bwMode="auto">
            <a:xfrm>
              <a:off x="110867850" y="109619806"/>
              <a:ext cx="1524000" cy="527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13673" name="Text Box 7">
              <a:extLst>
                <a:ext uri="{FF2B5EF4-FFF2-40B4-BE49-F238E27FC236}">
                  <a16:creationId xmlns:a16="http://schemas.microsoft.com/office/drawing/2014/main" id="{C83CC1EC-A31C-6546-89C2-687255D82A07}"/>
                </a:ext>
              </a:extLst>
            </p:cNvPr>
            <p:cNvSpPr txBox="1">
              <a:spLocks noChangeArrowheads="1"/>
            </p:cNvSpPr>
            <p:nvPr/>
          </p:nvSpPr>
          <p:spPr bwMode="auto">
            <a:xfrm>
              <a:off x="109756575" y="109928026"/>
              <a:ext cx="409575" cy="209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DVI</a:t>
              </a:r>
              <a:endParaRPr lang="en-US" altLang="en-US"/>
            </a:p>
          </p:txBody>
        </p:sp>
        <p:sp>
          <p:nvSpPr>
            <p:cNvPr id="113674" name="Text Box 8">
              <a:extLst>
                <a:ext uri="{FF2B5EF4-FFF2-40B4-BE49-F238E27FC236}">
                  <a16:creationId xmlns:a16="http://schemas.microsoft.com/office/drawing/2014/main" id="{0D739DC0-7A7A-9B45-BA51-8EAB3BC50E44}"/>
                </a:ext>
              </a:extLst>
            </p:cNvPr>
            <p:cNvSpPr txBox="1">
              <a:spLocks noChangeArrowheads="1"/>
            </p:cNvSpPr>
            <p:nvPr/>
          </p:nvSpPr>
          <p:spPr bwMode="auto">
            <a:xfrm>
              <a:off x="112395000" y="109918500"/>
              <a:ext cx="48577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VGA</a:t>
              </a:r>
              <a:endParaRPr lang="en-US" altLang="en-US"/>
            </a:p>
          </p:txBody>
        </p:sp>
      </p:grpSp>
      <p:sp>
        <p:nvSpPr>
          <p:cNvPr id="113669" name="Control 1">
            <a:extLst>
              <a:ext uri="{FF2B5EF4-FFF2-40B4-BE49-F238E27FC236}">
                <a16:creationId xmlns:a16="http://schemas.microsoft.com/office/drawing/2014/main" id="{224D280D-7547-D843-8770-B92AF6E5720B}"/>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3670" name="Control 8">
            <a:extLst>
              <a:ext uri="{FF2B5EF4-FFF2-40B4-BE49-F238E27FC236}">
                <a16:creationId xmlns:a16="http://schemas.microsoft.com/office/drawing/2014/main" id="{2BB27128-F108-EC4C-9090-C7E98CA5B63B}"/>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11533648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2">
            <a:extLst>
              <a:ext uri="{FF2B5EF4-FFF2-40B4-BE49-F238E27FC236}">
                <a16:creationId xmlns:a16="http://schemas.microsoft.com/office/drawing/2014/main" id="{C7481112-3652-4CD5-B830-3543523D96A1}"/>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5901BDC8-5B1C-3F4E-83A6-488235801B56}"/>
              </a:ext>
            </a:extLst>
          </p:cNvPr>
          <p:cNvSpPr txBox="1">
            <a:spLocks noChangeArrowheads="1"/>
          </p:cNvSpPr>
          <p:nvPr/>
        </p:nvSpPr>
        <p:spPr bwMode="auto">
          <a:xfrm>
            <a:off x="642938" y="1143000"/>
            <a:ext cx="7929562" cy="538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Resolution </a:t>
            </a:r>
          </a:p>
          <a:p>
            <a:pPr eaLnBrk="1" hangingPunct="1"/>
            <a:endParaRPr lang="en-IE" altLang="en-US" sz="1200" b="1"/>
          </a:p>
          <a:p>
            <a:pPr eaLnBrk="1" hangingPunct="1"/>
            <a:r>
              <a:rPr lang="en-IE" altLang="en-US" sz="2400"/>
              <a:t>Standard monitor</a:t>
            </a:r>
          </a:p>
          <a:p>
            <a:pPr eaLnBrk="1" hangingPunct="1"/>
            <a:r>
              <a:rPr lang="en-IE" altLang="en-US" sz="2400"/>
              <a:t> </a:t>
            </a:r>
            <a:endParaRPr lang="en-IE" altLang="en-US" sz="1200"/>
          </a:p>
          <a:p>
            <a:pPr lvl="1" eaLnBrk="1" hangingPunct="1">
              <a:buFont typeface="Arial" panose="020B0604020202020204" pitchFamily="34" charset="0"/>
              <a:buChar char="•"/>
            </a:pPr>
            <a:r>
              <a:rPr lang="en-IE" altLang="en-US" sz="2000" b="1"/>
              <a:t>XGA</a:t>
            </a:r>
            <a:r>
              <a:rPr lang="en-IE" altLang="en-US" sz="2000"/>
              <a:t> (Extended Graphics Array)  -  </a:t>
            </a:r>
            <a:r>
              <a:rPr lang="en-IE" altLang="en-US" sz="2000" b="1"/>
              <a:t>1024 x 768 </a:t>
            </a:r>
            <a:endParaRPr lang="en-IE" altLang="en-US" sz="2000"/>
          </a:p>
          <a:p>
            <a:pPr lvl="1" eaLnBrk="1" hangingPunct="1">
              <a:buFont typeface="Arial" panose="020B0604020202020204" pitchFamily="34" charset="0"/>
              <a:buChar char="•"/>
            </a:pPr>
            <a:r>
              <a:rPr lang="en-IE" altLang="en-US" sz="2000" b="1"/>
              <a:t>SXGA</a:t>
            </a:r>
            <a:r>
              <a:rPr lang="en-IE" altLang="en-US" sz="2000"/>
              <a:t> (Super Extended Graphics Array)  -  </a:t>
            </a:r>
            <a:r>
              <a:rPr lang="en-IE" altLang="en-US" sz="2000" b="1"/>
              <a:t>1280 x 1024</a:t>
            </a:r>
            <a:endParaRPr lang="en-IE" altLang="en-US" sz="2000"/>
          </a:p>
          <a:p>
            <a:pPr lvl="1" eaLnBrk="1" hangingPunct="1">
              <a:buFont typeface="Arial" panose="020B0604020202020204" pitchFamily="34" charset="0"/>
              <a:buChar char="•"/>
            </a:pPr>
            <a:r>
              <a:rPr lang="en-IE" altLang="en-US" sz="2000" b="1"/>
              <a:t>UXGA</a:t>
            </a:r>
            <a:r>
              <a:rPr lang="en-IE" altLang="en-US" sz="2000"/>
              <a:t> (Ultra Extended Graphics Array)  -  </a:t>
            </a:r>
            <a:r>
              <a:rPr lang="en-IE" altLang="en-US" sz="2000" b="1"/>
              <a:t>1600 x 1200</a:t>
            </a:r>
            <a:endParaRPr lang="en-IE" altLang="en-US" sz="2000"/>
          </a:p>
          <a:p>
            <a:pPr lvl="1" eaLnBrk="1" hangingPunct="1">
              <a:buFont typeface="Arial" panose="020B0604020202020204" pitchFamily="34" charset="0"/>
              <a:buChar char="•"/>
            </a:pPr>
            <a:r>
              <a:rPr lang="en-IE" altLang="en-US" sz="2000" b="1"/>
              <a:t>QXGA</a:t>
            </a:r>
            <a:r>
              <a:rPr lang="en-IE" altLang="en-US" sz="2000"/>
              <a:t> (Quad Extended Graphics Array)  -  </a:t>
            </a:r>
            <a:r>
              <a:rPr lang="en-IE" altLang="en-US" sz="2000" b="1"/>
              <a:t>2048 x 1536</a:t>
            </a:r>
          </a:p>
          <a:p>
            <a:pPr eaLnBrk="1" hangingPunct="1"/>
            <a:endParaRPr lang="en-IE" altLang="en-US" sz="1200" b="1"/>
          </a:p>
          <a:p>
            <a:pPr eaLnBrk="1" hangingPunct="1"/>
            <a:r>
              <a:rPr lang="en-IE" altLang="en-US" sz="2400"/>
              <a:t>Widescreen</a:t>
            </a:r>
          </a:p>
          <a:p>
            <a:pPr eaLnBrk="1" hangingPunct="1"/>
            <a:r>
              <a:rPr lang="en-IE" altLang="en-US" sz="2400" b="1"/>
              <a:t> </a:t>
            </a:r>
            <a:endParaRPr lang="en-IE" altLang="en-US" sz="2400"/>
          </a:p>
          <a:p>
            <a:pPr lvl="1" eaLnBrk="1" hangingPunct="1">
              <a:buFont typeface="Arial" panose="020B0604020202020204" pitchFamily="34" charset="0"/>
              <a:buChar char="•"/>
            </a:pPr>
            <a:r>
              <a:rPr lang="en-IE" altLang="en-US" sz="2000" b="1"/>
              <a:t>WXGA</a:t>
            </a:r>
            <a:r>
              <a:rPr lang="en-IE" altLang="en-US" sz="2000"/>
              <a:t> (Wide XGA)  -  </a:t>
            </a:r>
            <a:r>
              <a:rPr lang="en-IE" altLang="en-US" sz="2000" b="1"/>
              <a:t>1280 x 800</a:t>
            </a:r>
            <a:endParaRPr lang="en-IE" altLang="en-US" sz="2000"/>
          </a:p>
          <a:p>
            <a:pPr lvl="1" eaLnBrk="1" hangingPunct="1">
              <a:buFont typeface="Arial" panose="020B0604020202020204" pitchFamily="34" charset="0"/>
              <a:buChar char="•"/>
            </a:pPr>
            <a:r>
              <a:rPr lang="en-IE" altLang="en-US" sz="2000" b="1"/>
              <a:t>WSXGA</a:t>
            </a:r>
            <a:r>
              <a:rPr lang="en-IE" altLang="en-US" sz="2000"/>
              <a:t> (Wide SXGA)  -  </a:t>
            </a:r>
            <a:r>
              <a:rPr lang="en-IE" altLang="en-US" sz="2000" b="1"/>
              <a:t>1680 x 1050</a:t>
            </a:r>
            <a:endParaRPr lang="en-IE" altLang="en-US" sz="2000"/>
          </a:p>
          <a:p>
            <a:pPr lvl="1" eaLnBrk="1" hangingPunct="1">
              <a:buFont typeface="Arial" panose="020B0604020202020204" pitchFamily="34" charset="0"/>
              <a:buChar char="•"/>
            </a:pPr>
            <a:r>
              <a:rPr lang="en-IE" altLang="en-US" sz="2000" b="1"/>
              <a:t>WUXGA</a:t>
            </a:r>
            <a:r>
              <a:rPr lang="en-IE" altLang="en-US" sz="2000"/>
              <a:t> (Wide UXGA)  -  </a:t>
            </a:r>
            <a:r>
              <a:rPr lang="en-IE" altLang="en-US" sz="2000" b="1"/>
              <a:t>1920 x 1200</a:t>
            </a:r>
            <a:r>
              <a:rPr lang="en-IE" altLang="en-US" sz="2000"/>
              <a:t> </a:t>
            </a:r>
          </a:p>
          <a:p>
            <a:pPr lvl="1" eaLnBrk="1" hangingPunct="1">
              <a:buFont typeface="Arial" panose="020B0604020202020204" pitchFamily="34" charset="0"/>
              <a:buChar char="•"/>
            </a:pPr>
            <a:endParaRPr lang="en-IE" altLang="en-US" sz="2000"/>
          </a:p>
          <a:p>
            <a:pPr eaLnBrk="1" hangingPunct="1"/>
            <a:r>
              <a:rPr lang="en-IE" altLang="en-US" sz="2000"/>
              <a:t>LCD monitors  -  </a:t>
            </a:r>
            <a:r>
              <a:rPr lang="en-IE" altLang="en-US" sz="2000" b="1"/>
              <a:t>native resolution </a:t>
            </a:r>
            <a:r>
              <a:rPr lang="en-IE" altLang="en-US" sz="2000"/>
              <a:t>at which the image is crisp.  Other resolutions are possible but the image quality decreases.  </a:t>
            </a:r>
          </a:p>
        </p:txBody>
      </p:sp>
      <p:sp>
        <p:nvSpPr>
          <p:cNvPr id="115716" name="Control 1">
            <a:extLst>
              <a:ext uri="{FF2B5EF4-FFF2-40B4-BE49-F238E27FC236}">
                <a16:creationId xmlns:a16="http://schemas.microsoft.com/office/drawing/2014/main" id="{FA51FBC7-65C6-2943-9B7A-BAF5A231EAEC}"/>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5717" name="Control 8">
            <a:extLst>
              <a:ext uri="{FF2B5EF4-FFF2-40B4-BE49-F238E27FC236}">
                <a16:creationId xmlns:a16="http://schemas.microsoft.com/office/drawing/2014/main" id="{80D71065-9CF9-4D48-877D-6AD0A94BE145}"/>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7091070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2">
            <a:extLst>
              <a:ext uri="{FF2B5EF4-FFF2-40B4-BE49-F238E27FC236}">
                <a16:creationId xmlns:a16="http://schemas.microsoft.com/office/drawing/2014/main" id="{E14B4174-E22F-48BA-9351-2F56469495CE}"/>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2D11843D-4054-0940-B852-EEF3961B5EB2}"/>
              </a:ext>
            </a:extLst>
          </p:cNvPr>
          <p:cNvSpPr txBox="1">
            <a:spLocks noChangeArrowheads="1"/>
          </p:cNvSpPr>
          <p:nvPr/>
        </p:nvSpPr>
        <p:spPr bwMode="auto">
          <a:xfrm>
            <a:off x="642938" y="1143000"/>
            <a:ext cx="7929562" cy="510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Keyboard </a:t>
            </a:r>
          </a:p>
          <a:p>
            <a:pPr eaLnBrk="1" hangingPunct="1"/>
            <a:endParaRPr lang="en-IE" altLang="en-US" sz="1400" b="1"/>
          </a:p>
          <a:p>
            <a:pPr eaLnBrk="1" hangingPunct="1"/>
            <a:r>
              <a:rPr lang="en-IE" altLang="en-US" sz="2400"/>
              <a:t>Primary input device  -  divided into sections:  </a:t>
            </a:r>
          </a:p>
          <a:p>
            <a:pPr eaLnBrk="1" hangingPunct="1"/>
            <a:r>
              <a:rPr lang="en-IE" altLang="en-US" sz="2400" b="1"/>
              <a:t> </a:t>
            </a:r>
            <a:endParaRPr lang="en-IE" altLang="en-US" sz="1400"/>
          </a:p>
          <a:p>
            <a:pPr lvl="1" eaLnBrk="1" hangingPunct="1">
              <a:buFont typeface="Arial" panose="020B0604020202020204" pitchFamily="34" charset="0"/>
              <a:buChar char="•"/>
            </a:pPr>
            <a:r>
              <a:rPr lang="en-IE" altLang="en-US" sz="2400" b="1"/>
              <a:t>Typing keys  -  </a:t>
            </a:r>
            <a:r>
              <a:rPr lang="en-IE" altLang="en-US" sz="2400"/>
              <a:t>contains the letter and number keys, shift keys, spacebar, return key etc.</a:t>
            </a:r>
          </a:p>
          <a:p>
            <a:pPr lvl="1" eaLnBrk="1" hangingPunct="1"/>
            <a:endParaRPr lang="en-IE" altLang="en-US" sz="2400"/>
          </a:p>
          <a:p>
            <a:pPr lvl="1" eaLnBrk="1" hangingPunct="1">
              <a:buFont typeface="Arial" panose="020B0604020202020204" pitchFamily="34" charset="0"/>
              <a:buChar char="•"/>
            </a:pPr>
            <a:r>
              <a:rPr lang="en-IE" altLang="en-US" sz="2400" b="1"/>
              <a:t>Numeric keypad  -  </a:t>
            </a:r>
            <a:r>
              <a:rPr lang="en-IE" altLang="en-US" sz="2400"/>
              <a:t>These keys are arranged as on a calculator.</a:t>
            </a:r>
          </a:p>
          <a:p>
            <a:pPr lvl="1" eaLnBrk="1" hangingPunct="1"/>
            <a:endParaRPr lang="en-IE" altLang="en-US" sz="2400"/>
          </a:p>
          <a:p>
            <a:pPr lvl="1" eaLnBrk="1" hangingPunct="1">
              <a:buFont typeface="Arial" panose="020B0604020202020204" pitchFamily="34" charset="0"/>
              <a:buChar char="•"/>
            </a:pPr>
            <a:r>
              <a:rPr lang="en-IE" altLang="en-US" sz="2400" b="1"/>
              <a:t>Function keys  -  </a:t>
            </a:r>
            <a:r>
              <a:rPr lang="en-IE" altLang="en-US" sz="2400"/>
              <a:t>programmable keys used by software for special functions. E.g.  -  F1  -  Help.</a:t>
            </a:r>
          </a:p>
          <a:p>
            <a:pPr lvl="1" eaLnBrk="1" hangingPunct="1"/>
            <a:endParaRPr lang="en-IE" altLang="en-US" sz="2400"/>
          </a:p>
          <a:p>
            <a:pPr lvl="1" eaLnBrk="1" hangingPunct="1">
              <a:buFont typeface="Arial" panose="020B0604020202020204" pitchFamily="34" charset="0"/>
              <a:buChar char="•"/>
            </a:pPr>
            <a:r>
              <a:rPr lang="en-IE" altLang="en-US" sz="2400" b="1"/>
              <a:t>Control keys  -  </a:t>
            </a:r>
            <a:r>
              <a:rPr lang="en-IE" altLang="en-US" sz="2400"/>
              <a:t>screen and cursor control.</a:t>
            </a:r>
          </a:p>
        </p:txBody>
      </p:sp>
      <p:sp>
        <p:nvSpPr>
          <p:cNvPr id="117764" name="Control 1">
            <a:extLst>
              <a:ext uri="{FF2B5EF4-FFF2-40B4-BE49-F238E27FC236}">
                <a16:creationId xmlns:a16="http://schemas.microsoft.com/office/drawing/2014/main" id="{B752BE0D-4A51-BA48-9CA4-24CC1E451CA0}"/>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7765" name="Control 8">
            <a:extLst>
              <a:ext uri="{FF2B5EF4-FFF2-40B4-BE49-F238E27FC236}">
                <a16:creationId xmlns:a16="http://schemas.microsoft.com/office/drawing/2014/main" id="{A26D141E-B7C8-D04E-AE8E-EDE2D4950BBB}"/>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27170876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2">
            <a:extLst>
              <a:ext uri="{FF2B5EF4-FFF2-40B4-BE49-F238E27FC236}">
                <a16:creationId xmlns:a16="http://schemas.microsoft.com/office/drawing/2014/main" id="{C77D8FCE-990C-4859-A79A-21A2287A663C}"/>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4D193F60-B2F0-F04A-95D9-670010DADD37}"/>
              </a:ext>
            </a:extLst>
          </p:cNvPr>
          <p:cNvSpPr txBox="1">
            <a:spLocks noChangeArrowheads="1"/>
          </p:cNvSpPr>
          <p:nvPr/>
        </p:nvSpPr>
        <p:spPr bwMode="auto">
          <a:xfrm>
            <a:off x="642938" y="1143000"/>
            <a:ext cx="7358062"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400"/>
              <a:t>Most common arrangement is called </a:t>
            </a:r>
            <a:r>
              <a:rPr lang="en-IE" altLang="en-US" sz="2400" b="1"/>
              <a:t>QWERTY </a:t>
            </a:r>
            <a:r>
              <a:rPr lang="en-IE" altLang="en-US" sz="2400"/>
              <a:t>after the first six keys.  </a:t>
            </a:r>
          </a:p>
          <a:p>
            <a:pPr lvl="1" eaLnBrk="1" hangingPunct="1">
              <a:buFont typeface="Arial" panose="020B0604020202020204" pitchFamily="34" charset="0"/>
              <a:buChar char="•"/>
            </a:pPr>
            <a:r>
              <a:rPr lang="en-IE" altLang="en-US" sz="2400"/>
              <a:t>Other arrangements are available including </a:t>
            </a:r>
            <a:r>
              <a:rPr lang="en-IE" altLang="en-US" sz="2400" b="1"/>
              <a:t>Dvorak</a:t>
            </a:r>
            <a:r>
              <a:rPr lang="en-IE" altLang="en-US" sz="2400"/>
              <a:t>, </a:t>
            </a:r>
            <a:r>
              <a:rPr lang="en-IE" altLang="en-US" sz="2400" b="1"/>
              <a:t>ABCDEF</a:t>
            </a:r>
            <a:r>
              <a:rPr lang="en-IE" altLang="en-US" sz="2400"/>
              <a:t>, </a:t>
            </a:r>
            <a:r>
              <a:rPr lang="en-IE" altLang="en-US" sz="2400" b="1"/>
              <a:t>AZERTY </a:t>
            </a:r>
            <a:r>
              <a:rPr lang="en-IE" altLang="en-US" sz="2400"/>
              <a:t>etc.</a:t>
            </a:r>
          </a:p>
          <a:p>
            <a:pPr eaLnBrk="1" hangingPunct="1"/>
            <a:endParaRPr lang="en-IE" altLang="en-US" sz="1400" b="1"/>
          </a:p>
        </p:txBody>
      </p:sp>
      <p:grpSp>
        <p:nvGrpSpPr>
          <p:cNvPr id="2" name="Group 7">
            <a:extLst>
              <a:ext uri="{FF2B5EF4-FFF2-40B4-BE49-F238E27FC236}">
                <a16:creationId xmlns:a16="http://schemas.microsoft.com/office/drawing/2014/main" id="{D33AFE11-1874-DB42-87D3-58B092D15483}"/>
              </a:ext>
            </a:extLst>
          </p:cNvPr>
          <p:cNvGrpSpPr>
            <a:grpSpLocks/>
          </p:cNvGrpSpPr>
          <p:nvPr/>
        </p:nvGrpSpPr>
        <p:grpSpPr bwMode="auto">
          <a:xfrm>
            <a:off x="2071688" y="2928938"/>
            <a:ext cx="4500562" cy="3714750"/>
            <a:chOff x="2071670" y="2928934"/>
            <a:chExt cx="4500594" cy="3714752"/>
          </a:xfrm>
        </p:grpSpPr>
        <p:pic>
          <p:nvPicPr>
            <p:cNvPr id="119815" name="Picture 5">
              <a:extLst>
                <a:ext uri="{FF2B5EF4-FFF2-40B4-BE49-F238E27FC236}">
                  <a16:creationId xmlns:a16="http://schemas.microsoft.com/office/drawing/2014/main" id="{C398F6FB-BAF5-734F-A1B9-3F4000A94E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1670" y="2928934"/>
              <a:ext cx="4500594" cy="3404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19816" name="Text Box 6">
              <a:extLst>
                <a:ext uri="{FF2B5EF4-FFF2-40B4-BE49-F238E27FC236}">
                  <a16:creationId xmlns:a16="http://schemas.microsoft.com/office/drawing/2014/main" id="{19EAA142-B5E9-8947-8DD7-CCB8D6F1EF42}"/>
                </a:ext>
              </a:extLst>
            </p:cNvPr>
            <p:cNvSpPr txBox="1">
              <a:spLocks noChangeArrowheads="1"/>
            </p:cNvSpPr>
            <p:nvPr/>
          </p:nvSpPr>
          <p:spPr bwMode="auto">
            <a:xfrm>
              <a:off x="2122143" y="4447656"/>
              <a:ext cx="1195915" cy="310428"/>
            </a:xfrm>
            <a:prstGeom prst="rect">
              <a:avLst/>
            </a:prstGeom>
            <a:solidFill>
              <a:srgbClr val="FFFF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QWERTY</a:t>
              </a:r>
              <a:endParaRPr lang="en-US" altLang="en-US" sz="1400"/>
            </a:p>
          </p:txBody>
        </p:sp>
        <p:sp>
          <p:nvSpPr>
            <p:cNvPr id="119817" name="Text Box 7">
              <a:extLst>
                <a:ext uri="{FF2B5EF4-FFF2-40B4-BE49-F238E27FC236}">
                  <a16:creationId xmlns:a16="http://schemas.microsoft.com/office/drawing/2014/main" id="{F7B9C061-7152-D94D-91D9-18E998897765}"/>
                </a:ext>
              </a:extLst>
            </p:cNvPr>
            <p:cNvSpPr txBox="1">
              <a:spLocks noChangeArrowheads="1"/>
            </p:cNvSpPr>
            <p:nvPr/>
          </p:nvSpPr>
          <p:spPr bwMode="auto">
            <a:xfrm>
              <a:off x="2146062" y="6333258"/>
              <a:ext cx="1195915" cy="310428"/>
            </a:xfrm>
            <a:prstGeom prst="rect">
              <a:avLst/>
            </a:prstGeom>
            <a:solidFill>
              <a:srgbClr val="FFFF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Dvorak</a:t>
              </a:r>
              <a:endParaRPr lang="en-US" altLang="en-US" sz="1400"/>
            </a:p>
          </p:txBody>
        </p:sp>
      </p:grpSp>
      <p:sp>
        <p:nvSpPr>
          <p:cNvPr id="119813" name="Control 1">
            <a:extLst>
              <a:ext uri="{FF2B5EF4-FFF2-40B4-BE49-F238E27FC236}">
                <a16:creationId xmlns:a16="http://schemas.microsoft.com/office/drawing/2014/main" id="{DCAD9DAD-FA6E-254F-AF29-77416878320A}"/>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9814" name="Control 8">
            <a:extLst>
              <a:ext uri="{FF2B5EF4-FFF2-40B4-BE49-F238E27FC236}">
                <a16:creationId xmlns:a16="http://schemas.microsoft.com/office/drawing/2014/main" id="{0FBF5A80-7CFF-594C-A385-7EAF44B73F7D}"/>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5082197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a:extLst>
              <a:ext uri="{FF2B5EF4-FFF2-40B4-BE49-F238E27FC236}">
                <a16:creationId xmlns:a16="http://schemas.microsoft.com/office/drawing/2014/main" id="{F3D021AC-85E7-467D-8844-B70CBD9E545F}"/>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68E85F9E-4081-BF46-93C8-B16C07BDCB43}"/>
              </a:ext>
            </a:extLst>
          </p:cNvPr>
          <p:cNvSpPr txBox="1">
            <a:spLocks noChangeArrowheads="1"/>
          </p:cNvSpPr>
          <p:nvPr/>
        </p:nvSpPr>
        <p:spPr bwMode="auto">
          <a:xfrm>
            <a:off x="642938" y="1143000"/>
            <a:ext cx="800100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Keyboards are available wired or wireless:</a:t>
            </a:r>
          </a:p>
          <a:p>
            <a:pPr eaLnBrk="1" hangingPunct="1"/>
            <a:r>
              <a:rPr lang="en-IE" altLang="en-US" sz="2400"/>
              <a:t> </a:t>
            </a:r>
          </a:p>
          <a:p>
            <a:pPr lvl="1" eaLnBrk="1" hangingPunct="1">
              <a:buFont typeface="Arial" panose="020B0604020202020204" pitchFamily="34" charset="0"/>
              <a:buChar char="•"/>
            </a:pPr>
            <a:r>
              <a:rPr lang="en-IE" altLang="en-US" sz="2400" b="1"/>
              <a:t>Wired</a:t>
            </a:r>
            <a:r>
              <a:rPr lang="en-IE" altLang="en-US" sz="2400"/>
              <a:t>  -  These are either </a:t>
            </a:r>
            <a:r>
              <a:rPr lang="en-IE" altLang="en-US" sz="2400" b="1"/>
              <a:t>PS/2 </a:t>
            </a:r>
            <a:r>
              <a:rPr lang="en-IE" altLang="en-US" sz="2400"/>
              <a:t>or </a:t>
            </a:r>
            <a:r>
              <a:rPr lang="en-IE" altLang="en-US" sz="2400" b="1"/>
              <a:t>USB</a:t>
            </a:r>
            <a:r>
              <a:rPr lang="en-IE" altLang="en-US" sz="2400"/>
              <a:t>.  </a:t>
            </a:r>
          </a:p>
          <a:p>
            <a:pPr lvl="1" eaLnBrk="1" hangingPunct="1">
              <a:buFont typeface="Arial" panose="020B0604020202020204" pitchFamily="34" charset="0"/>
              <a:buChar char="•"/>
            </a:pPr>
            <a:r>
              <a:rPr lang="en-IE" altLang="en-US" sz="2400" b="1"/>
              <a:t>Wireless</a:t>
            </a:r>
            <a:r>
              <a:rPr lang="en-IE" altLang="en-US" sz="2400"/>
              <a:t>  -  The keyboard uses batteries.</a:t>
            </a:r>
          </a:p>
          <a:p>
            <a:pPr lvl="1" eaLnBrk="1" hangingPunct="1">
              <a:buFont typeface="Arial" panose="020B0604020202020204" pitchFamily="34" charset="0"/>
              <a:buChar char="•"/>
            </a:pPr>
            <a:endParaRPr lang="en-IE" altLang="en-US" sz="2400"/>
          </a:p>
          <a:p>
            <a:pPr lvl="1" eaLnBrk="1" hangingPunct="1">
              <a:buFont typeface="Arial" panose="020B0604020202020204" pitchFamily="34" charset="0"/>
              <a:buChar char="•"/>
            </a:pPr>
            <a:endParaRPr lang="en-IE" altLang="en-US" sz="2400"/>
          </a:p>
          <a:p>
            <a:pPr lvl="1" eaLnBrk="1" hangingPunct="1">
              <a:buFont typeface="Arial" panose="020B0604020202020204" pitchFamily="34" charset="0"/>
              <a:buChar char="•"/>
            </a:pPr>
            <a:endParaRPr lang="en-IE" altLang="en-US" sz="2400"/>
          </a:p>
          <a:p>
            <a:pPr lvl="1" eaLnBrk="1" hangingPunct="1">
              <a:buFont typeface="Arial" panose="020B0604020202020204" pitchFamily="34" charset="0"/>
              <a:buChar char="•"/>
            </a:pPr>
            <a:endParaRPr lang="en-IE" altLang="en-US" sz="2400"/>
          </a:p>
          <a:p>
            <a:pPr lvl="1" eaLnBrk="1" hangingPunct="1">
              <a:buFont typeface="Arial" panose="020B0604020202020204" pitchFamily="34" charset="0"/>
              <a:buChar char="•"/>
            </a:pPr>
            <a:endParaRPr lang="en-IE" altLang="en-US" sz="2400"/>
          </a:p>
          <a:p>
            <a:pPr eaLnBrk="1" hangingPunct="1"/>
            <a:r>
              <a:rPr lang="en-IE" altLang="en-US" sz="2400" b="1"/>
              <a:t>Rubber keyboard  </a:t>
            </a:r>
            <a:r>
              <a:rPr lang="en-IE" altLang="en-US" sz="2400"/>
              <a:t>-  useful for use with notebook computers.  Leaves users less prone to </a:t>
            </a:r>
            <a:r>
              <a:rPr lang="en-IE" altLang="en-US" sz="2400" b="1"/>
              <a:t>RSI </a:t>
            </a:r>
            <a:r>
              <a:rPr lang="en-IE" altLang="en-US" sz="2400"/>
              <a:t>(Repetitive Strain Injury)</a:t>
            </a:r>
          </a:p>
        </p:txBody>
      </p:sp>
      <p:grpSp>
        <p:nvGrpSpPr>
          <p:cNvPr id="2" name="Group 4">
            <a:extLst>
              <a:ext uri="{FF2B5EF4-FFF2-40B4-BE49-F238E27FC236}">
                <a16:creationId xmlns:a16="http://schemas.microsoft.com/office/drawing/2014/main" id="{D40CB167-EB48-474E-9806-C057C02AB6E0}"/>
              </a:ext>
            </a:extLst>
          </p:cNvPr>
          <p:cNvGrpSpPr>
            <a:grpSpLocks/>
          </p:cNvGrpSpPr>
          <p:nvPr/>
        </p:nvGrpSpPr>
        <p:grpSpPr bwMode="auto">
          <a:xfrm>
            <a:off x="2786063" y="2857500"/>
            <a:ext cx="3643312" cy="1336675"/>
            <a:chOff x="108607725" y="111225572"/>
            <a:chExt cx="3642805" cy="1526103"/>
          </a:xfrm>
        </p:grpSpPr>
        <p:pic>
          <p:nvPicPr>
            <p:cNvPr id="121863" name="Picture 5" descr="KA33ACK-571PB-170">
              <a:extLst>
                <a:ext uri="{FF2B5EF4-FFF2-40B4-BE49-F238E27FC236}">
                  <a16:creationId xmlns:a16="http://schemas.microsoft.com/office/drawing/2014/main" id="{9D8040BD-E7C6-774E-A60E-8264C9BFB36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587"/>
            <a:stretch>
              <a:fillRect/>
            </a:stretch>
          </p:blipFill>
          <p:spPr bwMode="auto">
            <a:xfrm>
              <a:off x="108607725" y="111225572"/>
              <a:ext cx="2146300" cy="1526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1864" name="Text Box 6">
              <a:extLst>
                <a:ext uri="{FF2B5EF4-FFF2-40B4-BE49-F238E27FC236}">
                  <a16:creationId xmlns:a16="http://schemas.microsoft.com/office/drawing/2014/main" id="{3F119D2A-B229-A34C-AF73-7193468CD88A}"/>
                </a:ext>
              </a:extLst>
            </p:cNvPr>
            <p:cNvSpPr txBox="1">
              <a:spLocks noChangeArrowheads="1"/>
            </p:cNvSpPr>
            <p:nvPr/>
          </p:nvSpPr>
          <p:spPr bwMode="auto">
            <a:xfrm>
              <a:off x="110566199" y="111442500"/>
              <a:ext cx="1684331" cy="3540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Wireless keyboard </a:t>
              </a:r>
              <a:endParaRPr lang="en-US" altLang="en-US" sz="1400"/>
            </a:p>
          </p:txBody>
        </p:sp>
      </p:grpSp>
      <p:pic>
        <p:nvPicPr>
          <p:cNvPr id="209927" name="Picture 7" descr="KB-ATBK-big">
            <a:extLst>
              <a:ext uri="{FF2B5EF4-FFF2-40B4-BE49-F238E27FC236}">
                <a16:creationId xmlns:a16="http://schemas.microsoft.com/office/drawing/2014/main" id="{02C073A4-B3C7-4B41-B96F-AE199418F9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9575"/>
          <a:stretch>
            <a:fillRect/>
          </a:stretch>
        </p:blipFill>
        <p:spPr bwMode="auto">
          <a:xfrm>
            <a:off x="3071813" y="5429250"/>
            <a:ext cx="2892425"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1862" name="Control 8">
            <a:extLst>
              <a:ext uri="{FF2B5EF4-FFF2-40B4-BE49-F238E27FC236}">
                <a16:creationId xmlns:a16="http://schemas.microsoft.com/office/drawing/2014/main" id="{7C973A3E-3710-F147-977B-CE952A69BA0B}"/>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5181357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a:extLst>
              <a:ext uri="{FF2B5EF4-FFF2-40B4-BE49-F238E27FC236}">
                <a16:creationId xmlns:a16="http://schemas.microsoft.com/office/drawing/2014/main" id="{7EEC8766-F7F8-47D9-84B2-825B1B3AFD58}"/>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A0780E1D-02ED-0849-8085-F56FA607AB88}"/>
              </a:ext>
            </a:extLst>
          </p:cNvPr>
          <p:cNvSpPr txBox="1">
            <a:spLocks noChangeArrowheads="1"/>
          </p:cNvSpPr>
          <p:nvPr/>
        </p:nvSpPr>
        <p:spPr bwMode="auto">
          <a:xfrm>
            <a:off x="642938" y="1143000"/>
            <a:ext cx="8143875"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Mouse</a:t>
            </a:r>
          </a:p>
          <a:p>
            <a:pPr eaLnBrk="1" hangingPunct="1"/>
            <a:endParaRPr lang="en-IE" altLang="en-US" sz="1200" b="1"/>
          </a:p>
          <a:p>
            <a:pPr eaLnBrk="1" hangingPunct="1"/>
            <a:r>
              <a:rPr lang="en-IE" altLang="en-US" sz="2400"/>
              <a:t>Input device  -  uses point and click technology</a:t>
            </a:r>
          </a:p>
          <a:p>
            <a:pPr eaLnBrk="1" hangingPunct="1"/>
            <a:endParaRPr lang="en-IE" altLang="en-US" sz="1200"/>
          </a:p>
          <a:p>
            <a:pPr eaLnBrk="1" hangingPunct="1"/>
            <a:r>
              <a:rPr lang="en-IE" altLang="en-US" sz="2400"/>
              <a:t>There are two main types:</a:t>
            </a:r>
          </a:p>
          <a:p>
            <a:pPr eaLnBrk="1" hangingPunct="1"/>
            <a:endParaRPr lang="en-IE" altLang="en-US" sz="1200"/>
          </a:p>
          <a:p>
            <a:pPr lvl="1" eaLnBrk="1" hangingPunct="1">
              <a:buFont typeface="Arial" panose="020B0604020202020204" pitchFamily="34" charset="0"/>
              <a:buChar char="•"/>
            </a:pPr>
            <a:r>
              <a:rPr lang="en-IE" altLang="en-US" sz="2000" b="1"/>
              <a:t>Ball mouse  -  </a:t>
            </a:r>
            <a:r>
              <a:rPr lang="en-IE" altLang="en-US" sz="2000"/>
              <a:t>uses a ball to roll across the surface and move rollers attached to sensors inside the mouse  -  reflecting the ball movement as cursor movement.  </a:t>
            </a:r>
          </a:p>
          <a:p>
            <a:pPr lvl="1" eaLnBrk="1" hangingPunct="1">
              <a:buFont typeface="Arial" panose="020B0604020202020204" pitchFamily="34" charset="0"/>
              <a:buChar char="•"/>
            </a:pPr>
            <a:endParaRPr lang="en-IE" altLang="en-US" sz="1200"/>
          </a:p>
          <a:p>
            <a:pPr lvl="1" eaLnBrk="1" hangingPunct="1">
              <a:buFont typeface="Arial" panose="020B0604020202020204" pitchFamily="34" charset="0"/>
              <a:buChar char="•"/>
            </a:pPr>
            <a:r>
              <a:rPr lang="en-IE" altLang="en-US" sz="2000" b="1"/>
              <a:t>Optical mouse  -  </a:t>
            </a:r>
            <a:r>
              <a:rPr lang="en-IE" altLang="en-US" sz="2000"/>
              <a:t>camera takes thousands of images per second and sends them for digital processing. The red LED lights up the surface for the camera. </a:t>
            </a:r>
          </a:p>
        </p:txBody>
      </p:sp>
      <p:grpSp>
        <p:nvGrpSpPr>
          <p:cNvPr id="2" name="Group 13">
            <a:extLst>
              <a:ext uri="{FF2B5EF4-FFF2-40B4-BE49-F238E27FC236}">
                <a16:creationId xmlns:a16="http://schemas.microsoft.com/office/drawing/2014/main" id="{1B71CB6F-A29E-E744-AED5-CF7C907677B7}"/>
              </a:ext>
            </a:extLst>
          </p:cNvPr>
          <p:cNvGrpSpPr>
            <a:grpSpLocks/>
          </p:cNvGrpSpPr>
          <p:nvPr/>
        </p:nvGrpSpPr>
        <p:grpSpPr bwMode="auto">
          <a:xfrm>
            <a:off x="4699000" y="5000625"/>
            <a:ext cx="2044700" cy="1482725"/>
            <a:chOff x="4699320" y="5000636"/>
            <a:chExt cx="2044362" cy="1482652"/>
          </a:xfrm>
        </p:grpSpPr>
        <p:pic>
          <p:nvPicPr>
            <p:cNvPr id="123913" name="Picture 5" descr="whA8B522E">
              <a:extLst>
                <a:ext uri="{FF2B5EF4-FFF2-40B4-BE49-F238E27FC236}">
                  <a16:creationId xmlns:a16="http://schemas.microsoft.com/office/drawing/2014/main" id="{4531C05B-7BA5-5E4D-921C-6941875B6C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250" t="15334" b="9000"/>
            <a:stretch>
              <a:fillRect/>
            </a:stretch>
          </p:blipFill>
          <p:spPr bwMode="auto">
            <a:xfrm>
              <a:off x="4699320" y="5296788"/>
              <a:ext cx="2044362" cy="118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3914" name="Text Box 7">
              <a:extLst>
                <a:ext uri="{FF2B5EF4-FFF2-40B4-BE49-F238E27FC236}">
                  <a16:creationId xmlns:a16="http://schemas.microsoft.com/office/drawing/2014/main" id="{59EBEA60-2555-AC40-8C94-CC124E785D39}"/>
                </a:ext>
              </a:extLst>
            </p:cNvPr>
            <p:cNvSpPr txBox="1">
              <a:spLocks noChangeArrowheads="1"/>
            </p:cNvSpPr>
            <p:nvPr/>
          </p:nvSpPr>
          <p:spPr bwMode="auto">
            <a:xfrm>
              <a:off x="5311111" y="5000636"/>
              <a:ext cx="856359" cy="247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Ball mouse</a:t>
              </a:r>
              <a:endParaRPr lang="en-US" altLang="en-US"/>
            </a:p>
          </p:txBody>
        </p:sp>
      </p:grpSp>
      <p:grpSp>
        <p:nvGrpSpPr>
          <p:cNvPr id="3" name="Group 14">
            <a:extLst>
              <a:ext uri="{FF2B5EF4-FFF2-40B4-BE49-F238E27FC236}">
                <a16:creationId xmlns:a16="http://schemas.microsoft.com/office/drawing/2014/main" id="{C59328FA-E6F7-2344-AF6B-D28785CB1469}"/>
              </a:ext>
            </a:extLst>
          </p:cNvPr>
          <p:cNvGrpSpPr>
            <a:grpSpLocks/>
          </p:cNvGrpSpPr>
          <p:nvPr/>
        </p:nvGrpSpPr>
        <p:grpSpPr bwMode="auto">
          <a:xfrm>
            <a:off x="2000250" y="5029200"/>
            <a:ext cx="2354263" cy="1620838"/>
            <a:chOff x="2000232" y="5028894"/>
            <a:chExt cx="2354987" cy="1621155"/>
          </a:xfrm>
        </p:grpSpPr>
        <p:pic>
          <p:nvPicPr>
            <p:cNvPr id="123911" name="Picture 6" descr="mouse_optical_cordless">
              <a:extLst>
                <a:ext uri="{FF2B5EF4-FFF2-40B4-BE49-F238E27FC236}">
                  <a16:creationId xmlns:a16="http://schemas.microsoft.com/office/drawing/2014/main" id="{29ECC6D4-C6C5-6D4E-85C5-D28943AE63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00232" y="5028894"/>
              <a:ext cx="2354987" cy="1621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3912" name="Text Box 8">
              <a:extLst>
                <a:ext uri="{FF2B5EF4-FFF2-40B4-BE49-F238E27FC236}">
                  <a16:creationId xmlns:a16="http://schemas.microsoft.com/office/drawing/2014/main" id="{B61B1D4E-78D3-B14B-87D9-AC1EFBC89FF3}"/>
                </a:ext>
              </a:extLst>
            </p:cNvPr>
            <p:cNvSpPr txBox="1">
              <a:spLocks noChangeArrowheads="1"/>
            </p:cNvSpPr>
            <p:nvPr/>
          </p:nvSpPr>
          <p:spPr bwMode="auto">
            <a:xfrm>
              <a:off x="3686021" y="6096493"/>
              <a:ext cx="597687" cy="495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Optical </a:t>
              </a:r>
            </a:p>
            <a:p>
              <a:pPr algn="ctr" eaLnBrk="1" hangingPunct="1"/>
              <a:r>
                <a:rPr lang="en-IE" altLang="en-US" sz="1200" b="1">
                  <a:solidFill>
                    <a:srgbClr val="000000"/>
                  </a:solidFill>
                  <a:latin typeface="Times New Roman" panose="02020603050405020304" pitchFamily="18" charset="0"/>
                </a:rPr>
                <a:t>mouse</a:t>
              </a:r>
              <a:endParaRPr lang="en-US" altLang="en-US"/>
            </a:p>
          </p:txBody>
        </p:sp>
      </p:grpSp>
      <p:sp>
        <p:nvSpPr>
          <p:cNvPr id="123910" name="Control 8">
            <a:extLst>
              <a:ext uri="{FF2B5EF4-FFF2-40B4-BE49-F238E27FC236}">
                <a16:creationId xmlns:a16="http://schemas.microsoft.com/office/drawing/2014/main" id="{15AD2EF7-EF4E-EC44-B9F5-AFB03BF4E60E}"/>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4291485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a:extLst>
              <a:ext uri="{FF2B5EF4-FFF2-40B4-BE49-F238E27FC236}">
                <a16:creationId xmlns:a16="http://schemas.microsoft.com/office/drawing/2014/main" id="{BFE940ED-2343-4D3F-BBC7-EEC9976B727F}"/>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9396E0A6-6E35-F54A-8BC5-66A0DEF48FA8}"/>
              </a:ext>
            </a:extLst>
          </p:cNvPr>
          <p:cNvSpPr txBox="1">
            <a:spLocks noChangeArrowheads="1"/>
          </p:cNvSpPr>
          <p:nvPr/>
        </p:nvSpPr>
        <p:spPr bwMode="auto">
          <a:xfrm>
            <a:off x="571500" y="1000125"/>
            <a:ext cx="7786688"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Printers </a:t>
            </a:r>
          </a:p>
          <a:p>
            <a:pPr eaLnBrk="1" hangingPunct="1"/>
            <a:endParaRPr lang="en-IE" altLang="en-US" sz="1200" b="1"/>
          </a:p>
          <a:p>
            <a:pPr eaLnBrk="1" hangingPunct="1"/>
            <a:r>
              <a:rPr lang="en-IE" altLang="en-US" sz="2400"/>
              <a:t>Output devices  -  produce a </a:t>
            </a:r>
            <a:r>
              <a:rPr lang="en-IE" altLang="en-US" sz="2400" b="1"/>
              <a:t>hardcopy </a:t>
            </a:r>
            <a:r>
              <a:rPr lang="en-IE" altLang="en-US" sz="2400"/>
              <a:t>( permanent and readable) of computer data.  The can print onto paper, transparency, photographic paper, card etc. </a:t>
            </a:r>
          </a:p>
          <a:p>
            <a:pPr eaLnBrk="1" hangingPunct="1"/>
            <a:endParaRPr lang="en-IE" altLang="en-US" sz="2400"/>
          </a:p>
          <a:p>
            <a:pPr eaLnBrk="1" hangingPunct="1"/>
            <a:r>
              <a:rPr lang="en-IE" altLang="en-US" sz="2400"/>
              <a:t>There are two main technologies involved:</a:t>
            </a:r>
          </a:p>
          <a:p>
            <a:pPr eaLnBrk="1" hangingPunct="1"/>
            <a:r>
              <a:rPr lang="en-IE" altLang="en-US" sz="2400"/>
              <a:t> </a:t>
            </a:r>
          </a:p>
          <a:p>
            <a:pPr lvl="1" eaLnBrk="1" hangingPunct="1">
              <a:buFont typeface="Arial" panose="020B0604020202020204" pitchFamily="34" charset="0"/>
              <a:buChar char="•"/>
            </a:pPr>
            <a:r>
              <a:rPr lang="en-IE" altLang="en-US" sz="2400" b="1"/>
              <a:t>Inkjet (Bubble-jet)</a:t>
            </a:r>
            <a:endParaRPr lang="en-IE" altLang="en-US" sz="2400"/>
          </a:p>
          <a:p>
            <a:pPr lvl="1" eaLnBrk="1" hangingPunct="1">
              <a:buFont typeface="Arial" panose="020B0604020202020204" pitchFamily="34" charset="0"/>
              <a:buChar char="•"/>
            </a:pPr>
            <a:r>
              <a:rPr lang="en-IE" altLang="en-US" sz="2400" b="1"/>
              <a:t>Laser   </a:t>
            </a:r>
            <a:endParaRPr lang="en-IE" altLang="en-US" sz="2400"/>
          </a:p>
          <a:p>
            <a:pPr eaLnBrk="1" hangingPunct="1"/>
            <a:r>
              <a:rPr lang="en-IE" altLang="en-US" sz="2400"/>
              <a:t> </a:t>
            </a:r>
          </a:p>
          <a:p>
            <a:pPr eaLnBrk="1" hangingPunct="1"/>
            <a:endParaRPr lang="en-IE" altLang="en-US" sz="2400" b="1"/>
          </a:p>
          <a:p>
            <a:pPr eaLnBrk="1" hangingPunct="1"/>
            <a:endParaRPr lang="en-IE" altLang="en-US" sz="1200" b="1"/>
          </a:p>
        </p:txBody>
      </p:sp>
      <p:grpSp>
        <p:nvGrpSpPr>
          <p:cNvPr id="2" name="Group 3">
            <a:extLst>
              <a:ext uri="{FF2B5EF4-FFF2-40B4-BE49-F238E27FC236}">
                <a16:creationId xmlns:a16="http://schemas.microsoft.com/office/drawing/2014/main" id="{F1752B19-56D1-0F48-8C0C-3DD6289CAB66}"/>
              </a:ext>
            </a:extLst>
          </p:cNvPr>
          <p:cNvGrpSpPr>
            <a:grpSpLocks/>
          </p:cNvGrpSpPr>
          <p:nvPr/>
        </p:nvGrpSpPr>
        <p:grpSpPr bwMode="auto">
          <a:xfrm>
            <a:off x="4929188" y="4714875"/>
            <a:ext cx="2132012" cy="1649413"/>
            <a:chOff x="107433525" y="111930600"/>
            <a:chExt cx="2132550" cy="1648875"/>
          </a:xfrm>
        </p:grpSpPr>
        <p:pic>
          <p:nvPicPr>
            <p:cNvPr id="125959" name="Picture 4" descr="samsung-clp-300-printer-opened">
              <a:extLst>
                <a:ext uri="{FF2B5EF4-FFF2-40B4-BE49-F238E27FC236}">
                  <a16:creationId xmlns:a16="http://schemas.microsoft.com/office/drawing/2014/main" id="{B0483CF5-1248-B849-AFF1-AAFA40414B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33525" y="111935475"/>
              <a:ext cx="2113256" cy="164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5960" name="Text Box 5">
              <a:extLst>
                <a:ext uri="{FF2B5EF4-FFF2-40B4-BE49-F238E27FC236}">
                  <a16:creationId xmlns:a16="http://schemas.microsoft.com/office/drawing/2014/main" id="{CF309A3B-B131-FB48-8C05-49CDC0B31A48}"/>
                </a:ext>
              </a:extLst>
            </p:cNvPr>
            <p:cNvSpPr txBox="1">
              <a:spLocks noChangeArrowheads="1"/>
            </p:cNvSpPr>
            <p:nvPr/>
          </p:nvSpPr>
          <p:spPr bwMode="auto">
            <a:xfrm>
              <a:off x="109061250" y="111930600"/>
              <a:ext cx="5048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Laser </a:t>
              </a:r>
              <a:endParaRPr lang="en-US" altLang="en-US"/>
            </a:p>
          </p:txBody>
        </p:sp>
      </p:grpSp>
      <p:pic>
        <p:nvPicPr>
          <p:cNvPr id="220166" name="Picture 6" descr="HP-PSC-1410-multifunction-all-in-one-printer-scanner-copier">
            <a:extLst>
              <a:ext uri="{FF2B5EF4-FFF2-40B4-BE49-F238E27FC236}">
                <a16:creationId xmlns:a16="http://schemas.microsoft.com/office/drawing/2014/main" id="{C8E0F11F-A873-9C48-9D56-66F3CA91EA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6332" b="6802"/>
          <a:stretch>
            <a:fillRect/>
          </a:stretch>
        </p:blipFill>
        <p:spPr bwMode="auto">
          <a:xfrm>
            <a:off x="1785938" y="4929188"/>
            <a:ext cx="25273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5958" name="Control 8">
            <a:extLst>
              <a:ext uri="{FF2B5EF4-FFF2-40B4-BE49-F238E27FC236}">
                <a16:creationId xmlns:a16="http://schemas.microsoft.com/office/drawing/2014/main" id="{F3195E2C-2F2C-9B4E-8D7F-620994A12848}"/>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125210028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a:extLst>
              <a:ext uri="{FF2B5EF4-FFF2-40B4-BE49-F238E27FC236}">
                <a16:creationId xmlns:a16="http://schemas.microsoft.com/office/drawing/2014/main" id="{6F6DF783-7CB4-4605-88C3-FE59257B49AA}"/>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6E1F7AAF-B02B-5A40-8D26-05AA07554A34}"/>
              </a:ext>
            </a:extLst>
          </p:cNvPr>
          <p:cNvSpPr txBox="1">
            <a:spLocks noChangeArrowheads="1"/>
          </p:cNvSpPr>
          <p:nvPr/>
        </p:nvSpPr>
        <p:spPr bwMode="auto">
          <a:xfrm>
            <a:off x="571500" y="1000125"/>
            <a:ext cx="8072438"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eaLnBrk="1" hangingPunct="1">
              <a:buFont typeface="Arial" panose="020B0604020202020204" pitchFamily="34" charset="0"/>
              <a:buChar char="•"/>
            </a:pPr>
            <a:r>
              <a:rPr lang="en-IE" altLang="en-US" sz="2000" b="1"/>
              <a:t>Inkjet  -  </a:t>
            </a:r>
            <a:r>
              <a:rPr lang="en-IE" altLang="en-US" sz="2000"/>
              <a:t>uses an electric charge to vibrate a membrane.  When the membrane flexes downwards,  it ejects an ink droplet through the nozzle (</a:t>
            </a:r>
            <a:r>
              <a:rPr lang="en-IE" altLang="en-US" sz="2000" b="1"/>
              <a:t>1</a:t>
            </a:r>
            <a:r>
              <a:rPr lang="en-IE" altLang="en-US" sz="2000"/>
              <a:t>). When it flexes upwards, it draws more ink into the reservoir (</a:t>
            </a:r>
            <a:r>
              <a:rPr lang="en-IE" altLang="en-US" sz="2000" b="1"/>
              <a:t>2</a:t>
            </a:r>
            <a:r>
              <a:rPr lang="en-IE" altLang="en-US" sz="2000"/>
              <a:t>). </a:t>
            </a:r>
          </a:p>
          <a:p>
            <a:pPr eaLnBrk="1" hangingPunct="1"/>
            <a:endParaRPr lang="en-IE" altLang="en-US" sz="2000"/>
          </a:p>
          <a:p>
            <a:pPr eaLnBrk="1" hangingPunct="1"/>
            <a:endParaRPr lang="en-IE" altLang="en-US" sz="2000"/>
          </a:p>
          <a:p>
            <a:pPr eaLnBrk="1" hangingPunct="1"/>
            <a:endParaRPr lang="en-IE" altLang="en-US" sz="2000"/>
          </a:p>
          <a:p>
            <a:pPr eaLnBrk="1" hangingPunct="1"/>
            <a:endParaRPr lang="en-IE" altLang="en-US" sz="2000"/>
          </a:p>
          <a:p>
            <a:pPr eaLnBrk="1" hangingPunct="1"/>
            <a:endParaRPr lang="en-IE" altLang="en-US" sz="1200"/>
          </a:p>
          <a:p>
            <a:pPr eaLnBrk="1" hangingPunct="1"/>
            <a:endParaRPr lang="en-IE" altLang="en-US" sz="2000"/>
          </a:p>
          <a:p>
            <a:pPr lvl="1" eaLnBrk="1" hangingPunct="1">
              <a:buFont typeface="Arial" panose="020B0604020202020204" pitchFamily="34" charset="0"/>
              <a:buChar char="•"/>
            </a:pPr>
            <a:r>
              <a:rPr lang="en-IE" altLang="en-US" sz="2000" b="1"/>
              <a:t>Bubblejet  -  </a:t>
            </a:r>
            <a:r>
              <a:rPr lang="en-IE" altLang="en-US" sz="2000"/>
              <a:t>a heating element locally heats ink to form a bubble (</a:t>
            </a:r>
            <a:r>
              <a:rPr lang="en-IE" altLang="en-US" sz="2000" b="1"/>
              <a:t>1</a:t>
            </a:r>
            <a:r>
              <a:rPr lang="en-IE" altLang="en-US" sz="2000"/>
              <a:t>). As the bubble expands, it forces ink through the nozzle (</a:t>
            </a:r>
            <a:r>
              <a:rPr lang="en-IE" altLang="en-US" sz="2000" b="1"/>
              <a:t>2</a:t>
            </a:r>
            <a:r>
              <a:rPr lang="en-IE" altLang="en-US" sz="2000"/>
              <a:t>). When it bursts, it causes a vacuum which draws ink into the reservoir (</a:t>
            </a:r>
            <a:r>
              <a:rPr lang="en-IE" altLang="en-US" sz="2000" b="1"/>
              <a:t>3</a:t>
            </a:r>
            <a:r>
              <a:rPr lang="en-IE" altLang="en-US" sz="2000"/>
              <a:t>).   </a:t>
            </a:r>
          </a:p>
        </p:txBody>
      </p:sp>
      <p:grpSp>
        <p:nvGrpSpPr>
          <p:cNvPr id="2" name="Group 3">
            <a:extLst>
              <a:ext uri="{FF2B5EF4-FFF2-40B4-BE49-F238E27FC236}">
                <a16:creationId xmlns:a16="http://schemas.microsoft.com/office/drawing/2014/main" id="{2CEF5384-D26E-564E-97F9-01420CC4DACB}"/>
              </a:ext>
            </a:extLst>
          </p:cNvPr>
          <p:cNvGrpSpPr>
            <a:grpSpLocks/>
          </p:cNvGrpSpPr>
          <p:nvPr/>
        </p:nvGrpSpPr>
        <p:grpSpPr bwMode="auto">
          <a:xfrm>
            <a:off x="2857500" y="2428875"/>
            <a:ext cx="3754438" cy="1357313"/>
            <a:chOff x="109010925" y="109416330"/>
            <a:chExt cx="2981325" cy="1078170"/>
          </a:xfrm>
        </p:grpSpPr>
        <p:pic>
          <p:nvPicPr>
            <p:cNvPr id="128019" name="Picture 4" descr="piezo">
              <a:extLst>
                <a:ext uri="{FF2B5EF4-FFF2-40B4-BE49-F238E27FC236}">
                  <a16:creationId xmlns:a16="http://schemas.microsoft.com/office/drawing/2014/main" id="{81402C23-A094-B84C-819C-72CE22F03C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063" r="42342"/>
            <a:stretch>
              <a:fillRect/>
            </a:stretch>
          </p:blipFill>
          <p:spPr bwMode="auto">
            <a:xfrm>
              <a:off x="109010925" y="109418805"/>
              <a:ext cx="942975" cy="10756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28020" name="Picture 5" descr="piezo">
              <a:extLst>
                <a:ext uri="{FF2B5EF4-FFF2-40B4-BE49-F238E27FC236}">
                  <a16:creationId xmlns:a16="http://schemas.microsoft.com/office/drawing/2014/main" id="{97018522-1714-584B-923D-3D6D1566CA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5856" r="2252"/>
            <a:stretch>
              <a:fillRect/>
            </a:stretch>
          </p:blipFill>
          <p:spPr bwMode="auto">
            <a:xfrm>
              <a:off x="111106425" y="109416330"/>
              <a:ext cx="885825" cy="1078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128021" name="Group 6">
              <a:extLst>
                <a:ext uri="{FF2B5EF4-FFF2-40B4-BE49-F238E27FC236}">
                  <a16:creationId xmlns:a16="http://schemas.microsoft.com/office/drawing/2014/main" id="{11EA9691-E105-0E4E-BC64-F06575DE0D06}"/>
                </a:ext>
              </a:extLst>
            </p:cNvPr>
            <p:cNvGrpSpPr>
              <a:grpSpLocks/>
            </p:cNvGrpSpPr>
            <p:nvPr/>
          </p:nvGrpSpPr>
          <p:grpSpPr bwMode="auto">
            <a:xfrm>
              <a:off x="109105700" y="110166150"/>
              <a:ext cx="276225" cy="276225"/>
              <a:chOff x="109004100" y="112515650"/>
              <a:chExt cx="276225" cy="276225"/>
            </a:xfrm>
          </p:grpSpPr>
          <p:sp>
            <p:nvSpPr>
              <p:cNvPr id="128025" name="Oval 7">
                <a:extLst>
                  <a:ext uri="{FF2B5EF4-FFF2-40B4-BE49-F238E27FC236}">
                    <a16:creationId xmlns:a16="http://schemas.microsoft.com/office/drawing/2014/main" id="{B43B6EB3-4093-3647-A3B4-E5340F295B2E}"/>
                  </a:ext>
                </a:extLst>
              </p:cNvPr>
              <p:cNvSpPr>
                <a:spLocks noChangeArrowheads="1"/>
              </p:cNvSpPr>
              <p:nvPr/>
            </p:nvSpPr>
            <p:spPr bwMode="auto">
              <a:xfrm>
                <a:off x="109004100" y="112515650"/>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26" name="Text Box 8">
                <a:extLst>
                  <a:ext uri="{FF2B5EF4-FFF2-40B4-BE49-F238E27FC236}">
                    <a16:creationId xmlns:a16="http://schemas.microsoft.com/office/drawing/2014/main" id="{8480E685-A3B6-914E-AA33-E25FDC16F969}"/>
                  </a:ext>
                </a:extLst>
              </p:cNvPr>
              <p:cNvSpPr txBox="1">
                <a:spLocks noChangeArrowheads="1"/>
              </p:cNvSpPr>
              <p:nvPr/>
            </p:nvSpPr>
            <p:spPr bwMode="auto">
              <a:xfrm>
                <a:off x="109032675" y="112550575"/>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grpSp>
          <p:nvGrpSpPr>
            <p:cNvPr id="128022" name="Group 9">
              <a:extLst>
                <a:ext uri="{FF2B5EF4-FFF2-40B4-BE49-F238E27FC236}">
                  <a16:creationId xmlns:a16="http://schemas.microsoft.com/office/drawing/2014/main" id="{4AAC4031-E25C-E244-91D1-48691A291F35}"/>
                </a:ext>
              </a:extLst>
            </p:cNvPr>
            <p:cNvGrpSpPr>
              <a:grpSpLocks/>
            </p:cNvGrpSpPr>
            <p:nvPr/>
          </p:nvGrpSpPr>
          <p:grpSpPr bwMode="auto">
            <a:xfrm>
              <a:off x="111396475" y="110174450"/>
              <a:ext cx="276225" cy="276225"/>
              <a:chOff x="103325625" y="110822150"/>
              <a:chExt cx="276225" cy="276225"/>
            </a:xfrm>
          </p:grpSpPr>
          <p:sp>
            <p:nvSpPr>
              <p:cNvPr id="128023" name="Oval 10">
                <a:extLst>
                  <a:ext uri="{FF2B5EF4-FFF2-40B4-BE49-F238E27FC236}">
                    <a16:creationId xmlns:a16="http://schemas.microsoft.com/office/drawing/2014/main" id="{45AF3F15-82F2-5D40-AD62-4AA598005EF6}"/>
                  </a:ext>
                </a:extLst>
              </p:cNvPr>
              <p:cNvSpPr>
                <a:spLocks noChangeArrowheads="1"/>
              </p:cNvSpPr>
              <p:nvPr/>
            </p:nvSpPr>
            <p:spPr bwMode="auto">
              <a:xfrm>
                <a:off x="103325625" y="110822150"/>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24" name="Text Box 11">
                <a:extLst>
                  <a:ext uri="{FF2B5EF4-FFF2-40B4-BE49-F238E27FC236}">
                    <a16:creationId xmlns:a16="http://schemas.microsoft.com/office/drawing/2014/main" id="{63C65B40-ACA5-794D-A713-76F98BB59967}"/>
                  </a:ext>
                </a:extLst>
              </p:cNvPr>
              <p:cNvSpPr txBox="1">
                <a:spLocks noChangeArrowheads="1"/>
              </p:cNvSpPr>
              <p:nvPr/>
            </p:nvSpPr>
            <p:spPr bwMode="auto">
              <a:xfrm>
                <a:off x="103354200" y="110857075"/>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grpSp>
      <p:grpSp>
        <p:nvGrpSpPr>
          <p:cNvPr id="6" name="Group 12">
            <a:extLst>
              <a:ext uri="{FF2B5EF4-FFF2-40B4-BE49-F238E27FC236}">
                <a16:creationId xmlns:a16="http://schemas.microsoft.com/office/drawing/2014/main" id="{C1D8A15C-E817-9844-866C-82BA7B9ACDEB}"/>
              </a:ext>
            </a:extLst>
          </p:cNvPr>
          <p:cNvGrpSpPr>
            <a:grpSpLocks/>
          </p:cNvGrpSpPr>
          <p:nvPr/>
        </p:nvGrpSpPr>
        <p:grpSpPr bwMode="auto">
          <a:xfrm>
            <a:off x="2643188" y="5357813"/>
            <a:ext cx="4691062" cy="1285875"/>
            <a:chOff x="108601350" y="111663150"/>
            <a:chExt cx="3752850" cy="1029381"/>
          </a:xfrm>
        </p:grpSpPr>
        <p:pic>
          <p:nvPicPr>
            <p:cNvPr id="128007" name="Picture 13" descr="thermal 2">
              <a:extLst>
                <a:ext uri="{FF2B5EF4-FFF2-40B4-BE49-F238E27FC236}">
                  <a16:creationId xmlns:a16="http://schemas.microsoft.com/office/drawing/2014/main" id="{F7C419D6-39CB-6A47-85E6-84C0FE4C55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66008"/>
            <a:stretch>
              <a:fillRect/>
            </a:stretch>
          </p:blipFill>
          <p:spPr bwMode="auto">
            <a:xfrm>
              <a:off x="108601350" y="111663150"/>
              <a:ext cx="819150" cy="1029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28008" name="Picture 14" descr="thermal 2">
              <a:extLst>
                <a:ext uri="{FF2B5EF4-FFF2-40B4-BE49-F238E27FC236}">
                  <a16:creationId xmlns:a16="http://schemas.microsoft.com/office/drawing/2014/main" id="{C126E148-D38B-3A41-9E04-0BE5D0E70D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3992" r="32806"/>
            <a:stretch>
              <a:fillRect/>
            </a:stretch>
          </p:blipFill>
          <p:spPr bwMode="auto">
            <a:xfrm>
              <a:off x="110134875" y="111663150"/>
              <a:ext cx="800100" cy="1029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28009" name="Picture 15" descr="thermal 2">
              <a:extLst>
                <a:ext uri="{FF2B5EF4-FFF2-40B4-BE49-F238E27FC236}">
                  <a16:creationId xmlns:a16="http://schemas.microsoft.com/office/drawing/2014/main" id="{B2F5A024-9F9F-E141-B88B-6E86C58965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7984"/>
            <a:stretch>
              <a:fillRect/>
            </a:stretch>
          </p:blipFill>
          <p:spPr bwMode="auto">
            <a:xfrm>
              <a:off x="111582675" y="111663150"/>
              <a:ext cx="771525" cy="1029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128010" name="Group 16">
              <a:extLst>
                <a:ext uri="{FF2B5EF4-FFF2-40B4-BE49-F238E27FC236}">
                  <a16:creationId xmlns:a16="http://schemas.microsoft.com/office/drawing/2014/main" id="{6FCCDA6A-754D-E248-8ED3-C3C8B3B6D604}"/>
                </a:ext>
              </a:extLst>
            </p:cNvPr>
            <p:cNvGrpSpPr>
              <a:grpSpLocks/>
            </p:cNvGrpSpPr>
            <p:nvPr/>
          </p:nvGrpSpPr>
          <p:grpSpPr bwMode="auto">
            <a:xfrm>
              <a:off x="108861225" y="112366425"/>
              <a:ext cx="276225" cy="276225"/>
              <a:chOff x="108861225" y="112366425"/>
              <a:chExt cx="276225" cy="276225"/>
            </a:xfrm>
          </p:grpSpPr>
          <p:sp>
            <p:nvSpPr>
              <p:cNvPr id="128017" name="Oval 17">
                <a:extLst>
                  <a:ext uri="{FF2B5EF4-FFF2-40B4-BE49-F238E27FC236}">
                    <a16:creationId xmlns:a16="http://schemas.microsoft.com/office/drawing/2014/main" id="{DD04003D-1C28-E548-958C-4700C83C62D6}"/>
                  </a:ext>
                </a:extLst>
              </p:cNvPr>
              <p:cNvSpPr>
                <a:spLocks noChangeArrowheads="1"/>
              </p:cNvSpPr>
              <p:nvPr/>
            </p:nvSpPr>
            <p:spPr bwMode="auto">
              <a:xfrm>
                <a:off x="108861225" y="112366425"/>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18" name="Text Box 18">
                <a:extLst>
                  <a:ext uri="{FF2B5EF4-FFF2-40B4-BE49-F238E27FC236}">
                    <a16:creationId xmlns:a16="http://schemas.microsoft.com/office/drawing/2014/main" id="{B2FB66E2-34CE-C84C-A1E2-86E15A1314D2}"/>
                  </a:ext>
                </a:extLst>
              </p:cNvPr>
              <p:cNvSpPr txBox="1">
                <a:spLocks noChangeArrowheads="1"/>
              </p:cNvSpPr>
              <p:nvPr/>
            </p:nvSpPr>
            <p:spPr bwMode="auto">
              <a:xfrm>
                <a:off x="108889800" y="112401350"/>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grpSp>
          <p:nvGrpSpPr>
            <p:cNvPr id="128011" name="Group 19">
              <a:extLst>
                <a:ext uri="{FF2B5EF4-FFF2-40B4-BE49-F238E27FC236}">
                  <a16:creationId xmlns:a16="http://schemas.microsoft.com/office/drawing/2014/main" id="{1B829731-7357-AF4E-8BEE-1809525EF12B}"/>
                </a:ext>
              </a:extLst>
            </p:cNvPr>
            <p:cNvGrpSpPr>
              <a:grpSpLocks/>
            </p:cNvGrpSpPr>
            <p:nvPr/>
          </p:nvGrpSpPr>
          <p:grpSpPr bwMode="auto">
            <a:xfrm>
              <a:off x="111820075" y="112372650"/>
              <a:ext cx="276225" cy="276225"/>
              <a:chOff x="103482525" y="111559850"/>
              <a:chExt cx="276225" cy="276225"/>
            </a:xfrm>
          </p:grpSpPr>
          <p:sp>
            <p:nvSpPr>
              <p:cNvPr id="128015" name="Oval 20">
                <a:extLst>
                  <a:ext uri="{FF2B5EF4-FFF2-40B4-BE49-F238E27FC236}">
                    <a16:creationId xmlns:a16="http://schemas.microsoft.com/office/drawing/2014/main" id="{F3BFA138-78E9-4F42-978E-744D551D31FC}"/>
                  </a:ext>
                </a:extLst>
              </p:cNvPr>
              <p:cNvSpPr>
                <a:spLocks noChangeArrowheads="1"/>
              </p:cNvSpPr>
              <p:nvPr/>
            </p:nvSpPr>
            <p:spPr bwMode="auto">
              <a:xfrm>
                <a:off x="103482525" y="111559850"/>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16" name="Text Box 21">
                <a:extLst>
                  <a:ext uri="{FF2B5EF4-FFF2-40B4-BE49-F238E27FC236}">
                    <a16:creationId xmlns:a16="http://schemas.microsoft.com/office/drawing/2014/main" id="{D786F630-C953-494A-95C0-4DFF31EF83EF}"/>
                  </a:ext>
                </a:extLst>
              </p:cNvPr>
              <p:cNvSpPr txBox="1">
                <a:spLocks noChangeArrowheads="1"/>
              </p:cNvSpPr>
              <p:nvPr/>
            </p:nvSpPr>
            <p:spPr bwMode="auto">
              <a:xfrm>
                <a:off x="103511100" y="111594775"/>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3</a:t>
                </a:r>
                <a:endParaRPr lang="en-US" altLang="en-US"/>
              </a:p>
            </p:txBody>
          </p:sp>
        </p:grpSp>
        <p:grpSp>
          <p:nvGrpSpPr>
            <p:cNvPr id="128012" name="Group 22">
              <a:extLst>
                <a:ext uri="{FF2B5EF4-FFF2-40B4-BE49-F238E27FC236}">
                  <a16:creationId xmlns:a16="http://schemas.microsoft.com/office/drawing/2014/main" id="{4301022B-4D37-3247-9D68-AF114391FE70}"/>
                </a:ext>
              </a:extLst>
            </p:cNvPr>
            <p:cNvGrpSpPr>
              <a:grpSpLocks/>
            </p:cNvGrpSpPr>
            <p:nvPr/>
          </p:nvGrpSpPr>
          <p:grpSpPr bwMode="auto">
            <a:xfrm>
              <a:off x="110158225" y="112371550"/>
              <a:ext cx="276225" cy="276225"/>
              <a:chOff x="103211325" y="110707850"/>
              <a:chExt cx="276225" cy="276225"/>
            </a:xfrm>
          </p:grpSpPr>
          <p:sp>
            <p:nvSpPr>
              <p:cNvPr id="128013" name="Oval 23">
                <a:extLst>
                  <a:ext uri="{FF2B5EF4-FFF2-40B4-BE49-F238E27FC236}">
                    <a16:creationId xmlns:a16="http://schemas.microsoft.com/office/drawing/2014/main" id="{82905EA7-24E4-F24F-8724-73DEA0082958}"/>
                  </a:ext>
                </a:extLst>
              </p:cNvPr>
              <p:cNvSpPr>
                <a:spLocks noChangeArrowheads="1"/>
              </p:cNvSpPr>
              <p:nvPr/>
            </p:nvSpPr>
            <p:spPr bwMode="auto">
              <a:xfrm>
                <a:off x="103211325" y="110707850"/>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14" name="Text Box 24">
                <a:extLst>
                  <a:ext uri="{FF2B5EF4-FFF2-40B4-BE49-F238E27FC236}">
                    <a16:creationId xmlns:a16="http://schemas.microsoft.com/office/drawing/2014/main" id="{64442E0F-0CFA-4F4E-B35A-9CD6B6B96951}"/>
                  </a:ext>
                </a:extLst>
              </p:cNvPr>
              <p:cNvSpPr txBox="1">
                <a:spLocks noChangeArrowheads="1"/>
              </p:cNvSpPr>
              <p:nvPr/>
            </p:nvSpPr>
            <p:spPr bwMode="auto">
              <a:xfrm>
                <a:off x="103239900" y="110742775"/>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grpSp>
      <p:sp>
        <p:nvSpPr>
          <p:cNvPr id="128006" name="Control 8">
            <a:extLst>
              <a:ext uri="{FF2B5EF4-FFF2-40B4-BE49-F238E27FC236}">
                <a16:creationId xmlns:a16="http://schemas.microsoft.com/office/drawing/2014/main" id="{583EA948-05B1-3545-A968-5C05CD37DB07}"/>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22894527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a:extLst>
              <a:ext uri="{FF2B5EF4-FFF2-40B4-BE49-F238E27FC236}">
                <a16:creationId xmlns:a16="http://schemas.microsoft.com/office/drawing/2014/main" id="{90DD0133-ED8E-4F4C-AD02-C495033B9614}"/>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E4AC92B2-DA51-1A43-838A-B9BC20FBDB6B}"/>
              </a:ext>
            </a:extLst>
          </p:cNvPr>
          <p:cNvSpPr txBox="1">
            <a:spLocks noChangeArrowheads="1"/>
          </p:cNvSpPr>
          <p:nvPr/>
        </p:nvSpPr>
        <p:spPr bwMode="auto">
          <a:xfrm>
            <a:off x="571500" y="1000125"/>
            <a:ext cx="7572375" cy="295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Laser printers use </a:t>
            </a:r>
            <a:r>
              <a:rPr lang="en-IE" altLang="en-US" sz="2400" b="1"/>
              <a:t>toner </a:t>
            </a:r>
            <a:r>
              <a:rPr lang="en-IE" altLang="en-US" sz="2400"/>
              <a:t>(powdered ink) instead of liquid ink as in inkjet printers. </a:t>
            </a:r>
          </a:p>
          <a:p>
            <a:pPr eaLnBrk="1" hangingPunct="1"/>
            <a:r>
              <a:rPr lang="en-IE" altLang="en-US"/>
              <a:t> </a:t>
            </a:r>
            <a:endParaRPr lang="en-IE" altLang="en-US" sz="1200"/>
          </a:p>
          <a:p>
            <a:pPr lvl="1" eaLnBrk="1" hangingPunct="1">
              <a:buFont typeface="Arial" panose="020B0604020202020204" pitchFamily="34" charset="0"/>
              <a:buChar char="•"/>
            </a:pPr>
            <a:r>
              <a:rPr lang="en-IE" altLang="en-US" sz="2000"/>
              <a:t>Laser printers produce images using dots. The image is created using a </a:t>
            </a:r>
            <a:r>
              <a:rPr lang="en-IE" altLang="en-US" sz="2000" b="1"/>
              <a:t>laser beam </a:t>
            </a:r>
            <a:r>
              <a:rPr lang="en-IE" altLang="en-US" sz="2000"/>
              <a:t>and a </a:t>
            </a:r>
            <a:r>
              <a:rPr lang="en-IE" altLang="en-US" sz="2000" b="1"/>
              <a:t>mirror </a:t>
            </a:r>
            <a:r>
              <a:rPr lang="en-IE" altLang="en-US" sz="2000"/>
              <a:t>-</a:t>
            </a:r>
            <a:r>
              <a:rPr lang="en-IE" altLang="en-US" sz="2000" b="1"/>
              <a:t>lens </a:t>
            </a:r>
            <a:r>
              <a:rPr lang="en-IE" altLang="en-US" sz="2000"/>
              <a:t>arrangement on a </a:t>
            </a:r>
            <a:r>
              <a:rPr lang="en-IE" altLang="en-US" sz="2000" b="1"/>
              <a:t>drum</a:t>
            </a:r>
            <a:r>
              <a:rPr lang="en-IE" altLang="en-US" sz="2000"/>
              <a:t> coated with magnetically charged </a:t>
            </a:r>
            <a:r>
              <a:rPr lang="en-IE" altLang="en-US" sz="2000" b="1"/>
              <a:t>toner </a:t>
            </a:r>
            <a:r>
              <a:rPr lang="en-IE" altLang="en-US" sz="2000"/>
              <a:t>and then transferred from the drum to the paper. The paper is then fed through a heated </a:t>
            </a:r>
            <a:r>
              <a:rPr lang="en-IE" altLang="en-US" sz="2000" b="1"/>
              <a:t>fuser </a:t>
            </a:r>
            <a:r>
              <a:rPr lang="en-IE" altLang="en-US" sz="2000"/>
              <a:t>which fuses the toner to the paper as ink. </a:t>
            </a:r>
          </a:p>
        </p:txBody>
      </p:sp>
      <p:grpSp>
        <p:nvGrpSpPr>
          <p:cNvPr id="2" name="Group 3">
            <a:extLst>
              <a:ext uri="{FF2B5EF4-FFF2-40B4-BE49-F238E27FC236}">
                <a16:creationId xmlns:a16="http://schemas.microsoft.com/office/drawing/2014/main" id="{32676B8F-F468-864F-A332-58E111414A5B}"/>
              </a:ext>
            </a:extLst>
          </p:cNvPr>
          <p:cNvGrpSpPr>
            <a:grpSpLocks/>
          </p:cNvGrpSpPr>
          <p:nvPr/>
        </p:nvGrpSpPr>
        <p:grpSpPr bwMode="auto">
          <a:xfrm>
            <a:off x="2357438" y="3789363"/>
            <a:ext cx="4000500" cy="2584450"/>
            <a:chOff x="108499275" y="107280075"/>
            <a:chExt cx="4000528" cy="2583696"/>
          </a:xfrm>
        </p:grpSpPr>
        <p:pic>
          <p:nvPicPr>
            <p:cNvPr id="130054" name="Picture 4" descr="2">
              <a:extLst>
                <a:ext uri="{FF2B5EF4-FFF2-40B4-BE49-F238E27FC236}">
                  <a16:creationId xmlns:a16="http://schemas.microsoft.com/office/drawing/2014/main" id="{85EC759A-5167-1A4A-A6A4-D632C8F086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966408" y="107454598"/>
              <a:ext cx="2691384" cy="2409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30055" name="Text Box 5">
              <a:extLst>
                <a:ext uri="{FF2B5EF4-FFF2-40B4-BE49-F238E27FC236}">
                  <a16:creationId xmlns:a16="http://schemas.microsoft.com/office/drawing/2014/main" id="{FA3F3DCE-F049-4740-A119-6E1703BA4C9E}"/>
                </a:ext>
              </a:extLst>
            </p:cNvPr>
            <p:cNvSpPr txBox="1">
              <a:spLocks noChangeArrowheads="1"/>
            </p:cNvSpPr>
            <p:nvPr/>
          </p:nvSpPr>
          <p:spPr bwMode="auto">
            <a:xfrm>
              <a:off x="111699675" y="107280075"/>
              <a:ext cx="62865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Laser</a:t>
              </a:r>
              <a:endParaRPr lang="en-US" altLang="en-US" sz="1400"/>
            </a:p>
          </p:txBody>
        </p:sp>
        <p:sp>
          <p:nvSpPr>
            <p:cNvPr id="130056" name="Text Box 6">
              <a:extLst>
                <a:ext uri="{FF2B5EF4-FFF2-40B4-BE49-F238E27FC236}">
                  <a16:creationId xmlns:a16="http://schemas.microsoft.com/office/drawing/2014/main" id="{F5FE4227-627C-8B4E-92AB-62621CC0B069}"/>
                </a:ext>
              </a:extLst>
            </p:cNvPr>
            <p:cNvSpPr txBox="1">
              <a:spLocks noChangeArrowheads="1"/>
            </p:cNvSpPr>
            <p:nvPr/>
          </p:nvSpPr>
          <p:spPr bwMode="auto">
            <a:xfrm>
              <a:off x="111661575" y="108585000"/>
              <a:ext cx="838228" cy="493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Mirror and lens</a:t>
              </a:r>
              <a:endParaRPr lang="en-US" altLang="en-US" sz="1400"/>
            </a:p>
          </p:txBody>
        </p:sp>
        <p:sp>
          <p:nvSpPr>
            <p:cNvPr id="130057" name="Text Box 7">
              <a:extLst>
                <a:ext uri="{FF2B5EF4-FFF2-40B4-BE49-F238E27FC236}">
                  <a16:creationId xmlns:a16="http://schemas.microsoft.com/office/drawing/2014/main" id="{9350B046-5CBC-444D-8B14-813C4D177767}"/>
                </a:ext>
              </a:extLst>
            </p:cNvPr>
            <p:cNvSpPr txBox="1">
              <a:spLocks noChangeArrowheads="1"/>
            </p:cNvSpPr>
            <p:nvPr/>
          </p:nvSpPr>
          <p:spPr bwMode="auto">
            <a:xfrm>
              <a:off x="108927903" y="109506709"/>
              <a:ext cx="704847" cy="2498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Drum </a:t>
              </a:r>
              <a:endParaRPr lang="en-US" altLang="en-US" sz="1400"/>
            </a:p>
          </p:txBody>
        </p:sp>
        <p:sp>
          <p:nvSpPr>
            <p:cNvPr id="130058" name="Line 8">
              <a:extLst>
                <a:ext uri="{FF2B5EF4-FFF2-40B4-BE49-F238E27FC236}">
                  <a16:creationId xmlns:a16="http://schemas.microsoft.com/office/drawing/2014/main" id="{324D1588-77F8-F24F-9CBA-91FD8DFDD6C4}"/>
                </a:ext>
              </a:extLst>
            </p:cNvPr>
            <p:cNvSpPr>
              <a:spLocks noChangeShapeType="1"/>
            </p:cNvSpPr>
            <p:nvPr/>
          </p:nvSpPr>
          <p:spPr bwMode="auto">
            <a:xfrm flipH="1">
              <a:off x="110985300" y="107422950"/>
              <a:ext cx="723900" cy="228600"/>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59" name="Line 9">
              <a:extLst>
                <a:ext uri="{FF2B5EF4-FFF2-40B4-BE49-F238E27FC236}">
                  <a16:creationId xmlns:a16="http://schemas.microsoft.com/office/drawing/2014/main" id="{3BFE6786-EB2E-224B-AB2B-4AA87B60C337}"/>
                </a:ext>
              </a:extLst>
            </p:cNvPr>
            <p:cNvSpPr>
              <a:spLocks noChangeShapeType="1"/>
            </p:cNvSpPr>
            <p:nvPr/>
          </p:nvSpPr>
          <p:spPr bwMode="auto">
            <a:xfrm flipH="1" flipV="1">
              <a:off x="111356775" y="108765975"/>
              <a:ext cx="352425" cy="57150"/>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60" name="Line 10">
              <a:extLst>
                <a:ext uri="{FF2B5EF4-FFF2-40B4-BE49-F238E27FC236}">
                  <a16:creationId xmlns:a16="http://schemas.microsoft.com/office/drawing/2014/main" id="{30899966-9385-544A-9ECC-24B546DDD180}"/>
                </a:ext>
              </a:extLst>
            </p:cNvPr>
            <p:cNvSpPr>
              <a:spLocks noChangeShapeType="1"/>
            </p:cNvSpPr>
            <p:nvPr/>
          </p:nvSpPr>
          <p:spPr bwMode="auto">
            <a:xfrm>
              <a:off x="110213775" y="107965875"/>
              <a:ext cx="171450" cy="381000"/>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61" name="Line 11">
              <a:extLst>
                <a:ext uri="{FF2B5EF4-FFF2-40B4-BE49-F238E27FC236}">
                  <a16:creationId xmlns:a16="http://schemas.microsoft.com/office/drawing/2014/main" id="{432EA7DA-DA1D-7843-A476-0C5F70ADC8F9}"/>
                </a:ext>
              </a:extLst>
            </p:cNvPr>
            <p:cNvSpPr>
              <a:spLocks noChangeShapeType="1"/>
            </p:cNvSpPr>
            <p:nvPr/>
          </p:nvSpPr>
          <p:spPr bwMode="auto">
            <a:xfrm flipV="1">
              <a:off x="109527975" y="109280325"/>
              <a:ext cx="314325" cy="314325"/>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62" name="Text Box 12">
              <a:extLst>
                <a:ext uri="{FF2B5EF4-FFF2-40B4-BE49-F238E27FC236}">
                  <a16:creationId xmlns:a16="http://schemas.microsoft.com/office/drawing/2014/main" id="{A00BC319-F6BA-2043-98F8-1A702AB3374F}"/>
                </a:ext>
              </a:extLst>
            </p:cNvPr>
            <p:cNvSpPr txBox="1">
              <a:spLocks noChangeArrowheads="1"/>
            </p:cNvSpPr>
            <p:nvPr/>
          </p:nvSpPr>
          <p:spPr bwMode="auto">
            <a:xfrm>
              <a:off x="109956600" y="107775375"/>
              <a:ext cx="628650" cy="21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Toner </a:t>
              </a:r>
              <a:endParaRPr lang="en-US" altLang="en-US" sz="1400"/>
            </a:p>
          </p:txBody>
        </p:sp>
        <p:sp>
          <p:nvSpPr>
            <p:cNvPr id="130063" name="Line 13">
              <a:extLst>
                <a:ext uri="{FF2B5EF4-FFF2-40B4-BE49-F238E27FC236}">
                  <a16:creationId xmlns:a16="http://schemas.microsoft.com/office/drawing/2014/main" id="{017E01DE-6938-F24B-B207-79CCC7E41F3F}"/>
                </a:ext>
              </a:extLst>
            </p:cNvPr>
            <p:cNvSpPr>
              <a:spLocks noChangeShapeType="1"/>
            </p:cNvSpPr>
            <p:nvPr/>
          </p:nvSpPr>
          <p:spPr bwMode="auto">
            <a:xfrm>
              <a:off x="108823125" y="108661200"/>
              <a:ext cx="428625" cy="523875"/>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64" name="Text Box 14">
              <a:extLst>
                <a:ext uri="{FF2B5EF4-FFF2-40B4-BE49-F238E27FC236}">
                  <a16:creationId xmlns:a16="http://schemas.microsoft.com/office/drawing/2014/main" id="{402C5E25-7DEE-024E-9558-3E6213E807FC}"/>
                </a:ext>
              </a:extLst>
            </p:cNvPr>
            <p:cNvSpPr txBox="1">
              <a:spLocks noChangeArrowheads="1"/>
            </p:cNvSpPr>
            <p:nvPr/>
          </p:nvSpPr>
          <p:spPr bwMode="auto">
            <a:xfrm>
              <a:off x="108499275" y="108442125"/>
              <a:ext cx="628650" cy="21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Fuser </a:t>
              </a:r>
              <a:endParaRPr lang="en-US" altLang="en-US" sz="1400"/>
            </a:p>
          </p:txBody>
        </p:sp>
      </p:grpSp>
      <p:sp>
        <p:nvSpPr>
          <p:cNvPr id="130053" name="Control 8">
            <a:extLst>
              <a:ext uri="{FF2B5EF4-FFF2-40B4-BE49-F238E27FC236}">
                <a16:creationId xmlns:a16="http://schemas.microsoft.com/office/drawing/2014/main" id="{9BE15D3A-5B98-5C40-8EB8-C10B1D3F5E7B}"/>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05732753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a:extLst>
              <a:ext uri="{FF2B5EF4-FFF2-40B4-BE49-F238E27FC236}">
                <a16:creationId xmlns:a16="http://schemas.microsoft.com/office/drawing/2014/main" id="{E39A6332-02C2-4DFE-9BE8-FB0F3447ED12}"/>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045FE72F-A930-F548-8BB6-414897B49372}"/>
              </a:ext>
            </a:extLst>
          </p:cNvPr>
          <p:cNvSpPr txBox="1">
            <a:spLocks noChangeArrowheads="1"/>
          </p:cNvSpPr>
          <p:nvPr/>
        </p:nvSpPr>
        <p:spPr bwMode="auto">
          <a:xfrm>
            <a:off x="571500" y="1071563"/>
            <a:ext cx="757237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a:t>Printers are available as </a:t>
            </a:r>
            <a:r>
              <a:rPr lang="en-IE" altLang="en-US" sz="2400" b="1"/>
              <a:t>A4</a:t>
            </a:r>
            <a:r>
              <a:rPr lang="en-IE" altLang="en-US" sz="2400"/>
              <a:t>, </a:t>
            </a:r>
            <a:r>
              <a:rPr lang="en-IE" altLang="en-US" sz="2400" b="1"/>
              <a:t>A3 </a:t>
            </a:r>
            <a:r>
              <a:rPr lang="en-IE" altLang="en-US" sz="2400"/>
              <a:t>and even </a:t>
            </a:r>
            <a:r>
              <a:rPr lang="en-IE" altLang="en-US" sz="2400" b="1"/>
              <a:t>A2</a:t>
            </a:r>
            <a:r>
              <a:rPr lang="en-IE" altLang="en-US" sz="2400"/>
              <a:t>, but if larger drawings and images are required, a plotter is more suitable.  </a:t>
            </a:r>
          </a:p>
          <a:p>
            <a:pPr eaLnBrk="1" hangingPunct="1"/>
            <a:endParaRPr lang="en-IE" altLang="en-US" sz="2400"/>
          </a:p>
          <a:p>
            <a:pPr eaLnBrk="1" hangingPunct="1"/>
            <a:r>
              <a:rPr lang="en-IE" altLang="en-US" sz="2400" b="1"/>
              <a:t>Plotters</a:t>
            </a:r>
            <a:r>
              <a:rPr lang="en-IE" altLang="en-US" sz="2400"/>
              <a:t> use inkjet technology and are available in </a:t>
            </a:r>
            <a:r>
              <a:rPr lang="en-IE" altLang="en-US" sz="2400" b="1"/>
              <a:t>A3</a:t>
            </a:r>
            <a:r>
              <a:rPr lang="en-IE" altLang="en-US" sz="2400"/>
              <a:t>, </a:t>
            </a:r>
            <a:r>
              <a:rPr lang="en-IE" altLang="en-US" sz="2400" b="1"/>
              <a:t>A2,  A1 </a:t>
            </a:r>
            <a:r>
              <a:rPr lang="en-IE" altLang="en-US" sz="2400"/>
              <a:t>and </a:t>
            </a:r>
            <a:r>
              <a:rPr lang="en-IE" altLang="en-US" sz="2400" b="1"/>
              <a:t>A0</a:t>
            </a:r>
            <a:r>
              <a:rPr lang="en-IE" altLang="en-US" sz="2400"/>
              <a:t>.  They take up much less space than an equivalent inkjet or laser, bur are more expensive.</a:t>
            </a:r>
          </a:p>
        </p:txBody>
      </p:sp>
      <p:grpSp>
        <p:nvGrpSpPr>
          <p:cNvPr id="2" name="Group 3">
            <a:extLst>
              <a:ext uri="{FF2B5EF4-FFF2-40B4-BE49-F238E27FC236}">
                <a16:creationId xmlns:a16="http://schemas.microsoft.com/office/drawing/2014/main" id="{D3EAB9A0-E329-8F43-AE71-F09CDBF4B14E}"/>
              </a:ext>
            </a:extLst>
          </p:cNvPr>
          <p:cNvGrpSpPr>
            <a:grpSpLocks/>
          </p:cNvGrpSpPr>
          <p:nvPr/>
        </p:nvGrpSpPr>
        <p:grpSpPr bwMode="auto">
          <a:xfrm>
            <a:off x="2484438" y="3644900"/>
            <a:ext cx="3286125" cy="2714625"/>
            <a:chOff x="110007300" y="111935475"/>
            <a:chExt cx="2857500" cy="2510812"/>
          </a:xfrm>
        </p:grpSpPr>
        <p:pic>
          <p:nvPicPr>
            <p:cNvPr id="132102" name="Picture 4" descr="T1100">
              <a:extLst>
                <a:ext uri="{FF2B5EF4-FFF2-40B4-BE49-F238E27FC236}">
                  <a16:creationId xmlns:a16="http://schemas.microsoft.com/office/drawing/2014/main" id="{55B9AE64-9369-4F41-8640-27F5082A90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007300" y="111935475"/>
              <a:ext cx="2857500" cy="251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32103" name="Text Box 5">
              <a:extLst>
                <a:ext uri="{FF2B5EF4-FFF2-40B4-BE49-F238E27FC236}">
                  <a16:creationId xmlns:a16="http://schemas.microsoft.com/office/drawing/2014/main" id="{91590025-5421-2540-93DB-3029A3650BF4}"/>
                </a:ext>
              </a:extLst>
            </p:cNvPr>
            <p:cNvSpPr txBox="1">
              <a:spLocks noChangeArrowheads="1"/>
            </p:cNvSpPr>
            <p:nvPr/>
          </p:nvSpPr>
          <p:spPr bwMode="auto">
            <a:xfrm>
              <a:off x="112204500" y="114235650"/>
              <a:ext cx="64770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Plotter</a:t>
              </a:r>
              <a:endParaRPr lang="en-US" altLang="en-US" sz="1400"/>
            </a:p>
          </p:txBody>
        </p:sp>
      </p:grpSp>
      <p:sp>
        <p:nvSpPr>
          <p:cNvPr id="132101" name="Control 8">
            <a:extLst>
              <a:ext uri="{FF2B5EF4-FFF2-40B4-BE49-F238E27FC236}">
                <a16:creationId xmlns:a16="http://schemas.microsoft.com/office/drawing/2014/main" id="{B0FB287E-00E1-AD47-9ED8-462BB9BF2BC6}"/>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68210909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2">
            <a:extLst>
              <a:ext uri="{FF2B5EF4-FFF2-40B4-BE49-F238E27FC236}">
                <a16:creationId xmlns:a16="http://schemas.microsoft.com/office/drawing/2014/main" id="{AD92358F-24A9-407C-81A1-391439DBFEBD}"/>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A0C231B0-4AA6-7B49-8C1A-F5D7405645AB}"/>
              </a:ext>
            </a:extLst>
          </p:cNvPr>
          <p:cNvSpPr txBox="1">
            <a:spLocks noChangeArrowheads="1"/>
          </p:cNvSpPr>
          <p:nvPr/>
        </p:nvSpPr>
        <p:spPr bwMode="auto">
          <a:xfrm>
            <a:off x="500063" y="1071563"/>
            <a:ext cx="8001000" cy="535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800100" indent="-3429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Computer Specification</a:t>
            </a:r>
          </a:p>
          <a:p>
            <a:pPr eaLnBrk="1" hangingPunct="1"/>
            <a:endParaRPr lang="en-IE" altLang="en-US" sz="2400"/>
          </a:p>
          <a:p>
            <a:pPr lvl="1" eaLnBrk="1" hangingPunct="1">
              <a:buFont typeface="Arial" panose="020B0604020202020204" pitchFamily="34" charset="0"/>
              <a:buChar char="•"/>
            </a:pPr>
            <a:r>
              <a:rPr lang="en-IE" altLang="en-US"/>
              <a:t>Intel Core Duo Processor  -  2.66MHz 64-Bit CPU, 128 KB L1 cache, 4MB L2 Cache, 1333MHz FSB</a:t>
            </a:r>
          </a:p>
          <a:p>
            <a:pPr lvl="1" eaLnBrk="1" hangingPunct="1">
              <a:buFont typeface="Arial" panose="020B0604020202020204" pitchFamily="34" charset="0"/>
              <a:buChar char="•"/>
            </a:pPr>
            <a:r>
              <a:rPr lang="en-IE" altLang="en-US"/>
              <a:t>Windows Vista Business</a:t>
            </a:r>
          </a:p>
          <a:p>
            <a:pPr lvl="1" eaLnBrk="1" hangingPunct="1">
              <a:buFont typeface="Arial" panose="020B0604020202020204" pitchFamily="34" charset="0"/>
              <a:buChar char="•"/>
            </a:pPr>
            <a:r>
              <a:rPr lang="en-IE" altLang="en-US"/>
              <a:t>4GB DDR2 Memory  -  667MHz </a:t>
            </a:r>
          </a:p>
          <a:p>
            <a:pPr lvl="1" eaLnBrk="1" hangingPunct="1">
              <a:buFont typeface="Arial" panose="020B0604020202020204" pitchFamily="34" charset="0"/>
              <a:buChar char="•"/>
            </a:pPr>
            <a:r>
              <a:rPr lang="en-IE" altLang="en-US"/>
              <a:t>500GB SATA HDD 10,000rpm </a:t>
            </a:r>
          </a:p>
          <a:p>
            <a:pPr lvl="1" eaLnBrk="1" hangingPunct="1">
              <a:buFont typeface="Arial" panose="020B0604020202020204" pitchFamily="34" charset="0"/>
              <a:buChar char="•"/>
            </a:pPr>
            <a:r>
              <a:rPr lang="en-IE" altLang="en-US"/>
              <a:t>256MB DDR2 NVIDIA  PCI-Express Graphics</a:t>
            </a:r>
          </a:p>
          <a:p>
            <a:pPr lvl="1" eaLnBrk="1" hangingPunct="1">
              <a:buFont typeface="Arial" panose="020B0604020202020204" pitchFamily="34" charset="0"/>
              <a:buChar char="•"/>
            </a:pPr>
            <a:r>
              <a:rPr lang="en-IE" altLang="en-US"/>
              <a:t>19" Widescreen LCD  -  0.22mm Dot Pitch, Res  -1490 x 900 </a:t>
            </a:r>
          </a:p>
          <a:p>
            <a:pPr lvl="1" eaLnBrk="1" hangingPunct="1">
              <a:buFont typeface="Arial" panose="020B0604020202020204" pitchFamily="34" charset="0"/>
              <a:buChar char="•"/>
            </a:pPr>
            <a:r>
              <a:rPr lang="en-IE" altLang="en-US"/>
              <a:t>7:1 Surround Sound Inc. Woofer</a:t>
            </a:r>
          </a:p>
          <a:p>
            <a:pPr lvl="1" eaLnBrk="1" hangingPunct="1">
              <a:buFont typeface="Arial" panose="020B0604020202020204" pitchFamily="34" charset="0"/>
              <a:buChar char="•"/>
            </a:pPr>
            <a:r>
              <a:rPr lang="en-IE" altLang="en-US"/>
              <a:t>PCI-E Mainboard  -  nForce SLI, Micro ATX</a:t>
            </a:r>
          </a:p>
          <a:p>
            <a:pPr lvl="1" eaLnBrk="1" hangingPunct="1">
              <a:buFont typeface="Arial" panose="020B0604020202020204" pitchFamily="34" charset="0"/>
              <a:buChar char="•"/>
            </a:pPr>
            <a:r>
              <a:rPr lang="en-IE" altLang="en-US"/>
              <a:t>6 x USB2 Ports  -  2 Front </a:t>
            </a:r>
          </a:p>
          <a:p>
            <a:pPr lvl="1" eaLnBrk="1" hangingPunct="1">
              <a:buFont typeface="Arial" panose="020B0604020202020204" pitchFamily="34" charset="0"/>
              <a:buChar char="•"/>
            </a:pPr>
            <a:r>
              <a:rPr lang="en-IE" altLang="en-US"/>
              <a:t>2 x 1394 Ports  -  1 Front</a:t>
            </a:r>
          </a:p>
          <a:p>
            <a:pPr lvl="1" eaLnBrk="1" hangingPunct="1">
              <a:buFont typeface="Arial" panose="020B0604020202020204" pitchFamily="34" charset="0"/>
              <a:buChar char="•"/>
            </a:pPr>
            <a:r>
              <a:rPr lang="en-IE" altLang="en-US"/>
              <a:t>Broadcom GB LAN Network Connection</a:t>
            </a:r>
          </a:p>
          <a:p>
            <a:pPr lvl="1" eaLnBrk="1" hangingPunct="1">
              <a:buFont typeface="Arial" panose="020B0604020202020204" pitchFamily="34" charset="0"/>
              <a:buChar char="•"/>
            </a:pPr>
            <a:r>
              <a:rPr lang="en-IE" altLang="en-US"/>
              <a:t>Multi Card Reader</a:t>
            </a:r>
          </a:p>
          <a:p>
            <a:pPr lvl="1" eaLnBrk="1" hangingPunct="1">
              <a:buFont typeface="Arial" panose="020B0604020202020204" pitchFamily="34" charset="0"/>
              <a:buChar char="•"/>
            </a:pPr>
            <a:r>
              <a:rPr lang="en-IE" altLang="en-US"/>
              <a:t>18X SATA Dual Format Dual Layer DVDRW Drive</a:t>
            </a:r>
          </a:p>
          <a:p>
            <a:pPr lvl="1" eaLnBrk="1" hangingPunct="1">
              <a:buFont typeface="Arial" panose="020B0604020202020204" pitchFamily="34" charset="0"/>
              <a:buChar char="•"/>
            </a:pPr>
            <a:r>
              <a:rPr lang="en-IE" altLang="en-US"/>
              <a:t>550W Power Supply</a:t>
            </a:r>
          </a:p>
          <a:p>
            <a:pPr lvl="1" eaLnBrk="1" hangingPunct="1">
              <a:buFont typeface="Arial" panose="020B0604020202020204" pitchFamily="34" charset="0"/>
              <a:buChar char="•"/>
            </a:pPr>
            <a:r>
              <a:rPr lang="en-IE" altLang="en-US"/>
              <a:t>Logitech Wireless Internet Keyboard and Wireless Optical Mouse</a:t>
            </a:r>
            <a:r>
              <a:rPr lang="en-IE" altLang="en-US" sz="2400"/>
              <a:t> </a:t>
            </a:r>
          </a:p>
        </p:txBody>
      </p:sp>
      <p:sp>
        <p:nvSpPr>
          <p:cNvPr id="134148" name="Control 8">
            <a:extLst>
              <a:ext uri="{FF2B5EF4-FFF2-40B4-BE49-F238E27FC236}">
                <a16:creationId xmlns:a16="http://schemas.microsoft.com/office/drawing/2014/main" id="{FFC9A7FB-4A26-4249-ACE9-52CA3DA8E617}"/>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850696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38074</TotalTime>
  <Words>4002</Words>
  <Application>Microsoft Macintosh PowerPoint</Application>
  <PresentationFormat>On-screen Show (4:3)</PresentationFormat>
  <Paragraphs>710</Paragraphs>
  <Slides>58</Slides>
  <Notes>56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58</vt:i4>
      </vt:variant>
    </vt:vector>
  </HeadingPairs>
  <TitlesOfParts>
    <vt:vector size="63" baseType="lpstr">
      <vt:lpstr>Arial</vt:lpstr>
      <vt:lpstr>Calibri</vt:lpstr>
      <vt:lpstr>Myriad Pro</vt:lpstr>
      <vt:lpstr>Times New Roman</vt:lpstr>
      <vt:lpstr>20140311PresentationUWTSDTemplate</vt:lpstr>
      <vt:lpstr>Computer Architecture – ACCC4003</vt:lpstr>
      <vt:lpstr>Learning Outcome</vt:lpstr>
      <vt:lpstr>Hardware &amp; Software</vt:lpstr>
      <vt:lpstr>Hardware &amp; Software</vt:lpstr>
      <vt:lpstr>PC Components</vt:lpstr>
      <vt:lpstr>System Unit</vt:lpstr>
      <vt:lpstr>Peripherals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144</cp:revision>
  <dcterms:created xsi:type="dcterms:W3CDTF">2015-04-14T15:21:28Z</dcterms:created>
  <dcterms:modified xsi:type="dcterms:W3CDTF">2020-10-06T09:51:54Z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