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2" d="100"/>
          <a:sy n="102" d="100"/>
        </p:scale>
        <p:origin x="26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E59187-A828-4BB2-B099-510586E46E86}" type="datetimeFigureOut">
              <a:rPr lang="en-US" smtClean="0"/>
              <a:pPr/>
              <a:t>12/2/2022</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7EE996-C630-47DE-9769-0EF8429EC4CF}"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Employee engagement has an important role to maintain the workforce of an </a:t>
            </a:r>
            <a:r>
              <a:rPr lang="en-US" sz="1200" dirty="0" err="1" smtClean="0">
                <a:latin typeface="Times New Roman"/>
                <a:ea typeface="Times New Roman"/>
              </a:rPr>
              <a:t>organisation</a:t>
            </a:r>
            <a:r>
              <a:rPr lang="en-US" sz="1200" dirty="0" smtClean="0">
                <a:latin typeface="Times New Roman"/>
                <a:ea typeface="Times New Roman"/>
              </a:rPr>
              <a:t> and this study aims to state those perspectives which are relevant to employee management.      </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2</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Employee engagement influences a lot to enhance the productivity of an employee. On the other hand, </a:t>
            </a:r>
            <a:r>
              <a:rPr lang="en-US" sz="1200" b="1" i="1" dirty="0" smtClean="0">
                <a:latin typeface="Times New Roman"/>
                <a:ea typeface="Times New Roman"/>
              </a:rPr>
              <a:t>internal social media </a:t>
            </a:r>
            <a:r>
              <a:rPr lang="en-US" sz="1200" dirty="0" smtClean="0">
                <a:latin typeface="Times New Roman"/>
                <a:ea typeface="Times New Roman"/>
              </a:rPr>
              <a:t>assists to develop internal communication that has a significant role to engage employees.   </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3</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All mentioned facts can enhance employee engagement in an </a:t>
            </a:r>
            <a:r>
              <a:rPr lang="en-US" sz="1200" dirty="0" err="1" smtClean="0">
                <a:latin typeface="Times New Roman"/>
                <a:ea typeface="Times New Roman"/>
              </a:rPr>
              <a:t>organisation</a:t>
            </a:r>
            <a:r>
              <a:rPr lang="en-US" sz="1200" dirty="0" smtClean="0">
                <a:latin typeface="Times New Roman"/>
                <a:ea typeface="Times New Roman"/>
              </a:rPr>
              <a:t>. </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4</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 Physical and mental energies are related to the factor of employee engagement in an </a:t>
            </a:r>
            <a:r>
              <a:rPr lang="en-US" sz="1200" dirty="0" err="1" smtClean="0">
                <a:latin typeface="Times New Roman"/>
                <a:ea typeface="Times New Roman"/>
              </a:rPr>
              <a:t>organisation</a:t>
            </a:r>
            <a:r>
              <a:rPr lang="en-US" sz="1200" dirty="0" smtClean="0">
                <a:latin typeface="Times New Roman"/>
                <a:ea typeface="Times New Roman"/>
              </a:rPr>
              <a:t> and the company should focus on </a:t>
            </a:r>
            <a:r>
              <a:rPr lang="en-US" sz="1200" dirty="0" err="1" smtClean="0">
                <a:latin typeface="Times New Roman"/>
                <a:ea typeface="Times New Roman"/>
              </a:rPr>
              <a:t>behaviour</a:t>
            </a:r>
            <a:r>
              <a:rPr lang="en-US" sz="1200" dirty="0" smtClean="0">
                <a:latin typeface="Times New Roman"/>
                <a:ea typeface="Times New Roman"/>
              </a:rPr>
              <a:t>, relation, and emotions. </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5</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If employees feel engaged with an </a:t>
            </a:r>
            <a:r>
              <a:rPr lang="en-US" sz="1200" dirty="0" err="1" smtClean="0">
                <a:latin typeface="Times New Roman"/>
                <a:ea typeface="Times New Roman"/>
              </a:rPr>
              <a:t>organisation</a:t>
            </a:r>
            <a:r>
              <a:rPr lang="en-US" sz="1200" dirty="0" smtClean="0">
                <a:latin typeface="Times New Roman"/>
                <a:ea typeface="Times New Roman"/>
              </a:rPr>
              <a:t> then they serve a better service to the customer which leads to generating more revenues for hotel industries as well.  </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6</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This model is essential to understand the importance of employee engagement in an </a:t>
            </a:r>
            <a:r>
              <a:rPr lang="en-US" sz="1200" dirty="0" err="1" smtClean="0">
                <a:latin typeface="Times New Roman"/>
                <a:ea typeface="Times New Roman"/>
              </a:rPr>
              <a:t>organisation</a:t>
            </a:r>
            <a:r>
              <a:rPr lang="en-US" sz="1200" dirty="0" smtClean="0">
                <a:latin typeface="Times New Roman"/>
                <a:ea typeface="Times New Roman"/>
              </a:rPr>
              <a:t>. </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7</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Due to Covid-19 UK faced lots of issues with employee engagement.</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8</a:t>
            </a:fld>
            <a:endParaRPr lang="en-I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The mentioned </a:t>
            </a:r>
            <a:r>
              <a:rPr lang="en-US" sz="1200" dirty="0" err="1" smtClean="0">
                <a:latin typeface="Times New Roman"/>
                <a:ea typeface="Times New Roman"/>
              </a:rPr>
              <a:t>organisation</a:t>
            </a:r>
            <a:r>
              <a:rPr lang="en-US" sz="1200" dirty="0" smtClean="0">
                <a:latin typeface="Times New Roman"/>
                <a:ea typeface="Times New Roman"/>
              </a:rPr>
              <a:t> has great practice in employee engagement.</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9</a:t>
            </a:fld>
            <a:endParaRPr lang="en-I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A shortage of skilled employees creates trouble in hotel industries and leads to employee turnover.</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10</a:t>
            </a:fld>
            <a:endParaRPr lang="en-I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lnSpc>
                <a:spcPct val="150000"/>
              </a:lnSpc>
              <a:spcAft>
                <a:spcPts val="0"/>
              </a:spcAft>
            </a:pPr>
            <a:r>
              <a:rPr lang="en-US" sz="1200" dirty="0" smtClean="0">
                <a:latin typeface="Times New Roman"/>
                <a:ea typeface="Times New Roman"/>
              </a:rPr>
              <a:t>After completing the entire study it can be said that employee engagement is a vital part to run a business smoothly and th</a:t>
            </a:r>
            <a:r>
              <a:rPr lang="en-US" sz="1200" dirty="0" smtClean="0">
                <a:solidFill>
                  <a:srgbClr val="222222"/>
                </a:solidFill>
                <a:highlight>
                  <a:srgbClr val="FFFFFF"/>
                </a:highlight>
                <a:latin typeface="Times New Roman"/>
                <a:ea typeface="Times New Roman"/>
              </a:rPr>
              <a:t>e above-mentioned points assist to meet them. </a:t>
            </a:r>
            <a:endParaRPr lang="en-IN" sz="1200" dirty="0" smtClean="0">
              <a:latin typeface="Times New Roman"/>
              <a:ea typeface="Times New Roman"/>
            </a:endParaRPr>
          </a:p>
          <a:p>
            <a:endParaRPr lang="en-IN" dirty="0"/>
          </a:p>
        </p:txBody>
      </p:sp>
      <p:sp>
        <p:nvSpPr>
          <p:cNvPr id="4" name="Slide Number Placeholder 3"/>
          <p:cNvSpPr>
            <a:spLocks noGrp="1"/>
          </p:cNvSpPr>
          <p:nvPr>
            <p:ph type="sldNum" sz="quarter" idx="10"/>
          </p:nvPr>
        </p:nvSpPr>
        <p:spPr/>
        <p:txBody>
          <a:bodyPr/>
          <a:lstStyle/>
          <a:p>
            <a:fld id="{2F7EE996-C630-47DE-9769-0EF8429EC4CF}" type="slidenum">
              <a:rPr lang="en-IN" smtClean="0"/>
              <a:pPr/>
              <a:t>11</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A8172A4-0A03-4886-9FDD-B1BB55A34435}" type="datetimeFigureOut">
              <a:rPr lang="en-US" smtClean="0"/>
              <a:pPr/>
              <a:t>12/2/2022</a:t>
            </a:fld>
            <a:endParaRPr lang="en-IN"/>
          </a:p>
        </p:txBody>
      </p:sp>
      <p:sp>
        <p:nvSpPr>
          <p:cNvPr id="19" name="Footer Placeholder 18"/>
          <p:cNvSpPr>
            <a:spLocks noGrp="1"/>
          </p:cNvSpPr>
          <p:nvPr>
            <p:ph type="ftr" sz="quarter" idx="11"/>
          </p:nvPr>
        </p:nvSpPr>
        <p:spPr/>
        <p:txBody>
          <a:bodyPr/>
          <a:lstStyle/>
          <a:p>
            <a:endParaRPr lang="en-IN"/>
          </a:p>
        </p:txBody>
      </p:sp>
      <p:sp>
        <p:nvSpPr>
          <p:cNvPr id="27" name="Slide Number Placeholder 26"/>
          <p:cNvSpPr>
            <a:spLocks noGrp="1"/>
          </p:cNvSpPr>
          <p:nvPr>
            <p:ph type="sldNum" sz="quarter" idx="12"/>
          </p:nvPr>
        </p:nvSpPr>
        <p:spPr/>
        <p:txBody>
          <a:bodyPr/>
          <a:lstStyle/>
          <a:p>
            <a:fld id="{17A0ABD9-8D43-4615-B6AA-C098309CD84D}"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8172A4-0A03-4886-9FDD-B1BB55A34435}" type="datetimeFigureOut">
              <a:rPr lang="en-US" smtClean="0"/>
              <a:pPr/>
              <a:t>12/2/2022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A0ABD9-8D43-4615-B6AA-C098309CD84D}"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A8172A4-0A03-4886-9FDD-B1BB55A34435}" type="datetimeFigureOut">
              <a:rPr lang="en-US" smtClean="0"/>
              <a:pPr/>
              <a:t>12/2/2022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A0ABD9-8D43-4615-B6AA-C098309CD84D}"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A8172A4-0A03-4886-9FDD-B1BB55A34435}" type="datetimeFigureOut">
              <a:rPr lang="en-US" smtClean="0"/>
              <a:pPr/>
              <a:t>12/2/2022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7A0ABD9-8D43-4615-B6AA-C098309CD84D}"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A8172A4-0A03-4886-9FDD-B1BB55A34435}" type="datetimeFigureOut">
              <a:rPr lang="en-US" smtClean="0"/>
              <a:pPr/>
              <a:t>12/2/2022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7A0ABD9-8D43-4615-B6AA-C098309CD84D}"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A8172A4-0A03-4886-9FDD-B1BB55A34435}" type="datetimeFigureOut">
              <a:rPr lang="en-US" smtClean="0"/>
              <a:pPr/>
              <a:t>12/2/2022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7A0ABD9-8D43-4615-B6AA-C098309CD84D}"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172A4-0A03-4886-9FDD-B1BB55A34435}" type="datetimeFigureOut">
              <a:rPr lang="en-US" smtClean="0"/>
              <a:pPr/>
              <a:t>12/2/2022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7A0ABD9-8D43-4615-B6AA-C098309CD84D}"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A8172A4-0A03-4886-9FDD-B1BB55A34435}" type="datetimeFigureOut">
              <a:rPr lang="en-US" smtClean="0"/>
              <a:pPr/>
              <a:t>12/2/2022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7A0ABD9-8D43-4615-B6AA-C098309CD84D}"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A8172A4-0A03-4886-9FDD-B1BB55A34435}" type="datetimeFigureOut">
              <a:rPr lang="en-US" smtClean="0"/>
              <a:pPr/>
              <a:t>12/2/2022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8077200" y="6356350"/>
            <a:ext cx="609600" cy="365125"/>
          </a:xfrm>
        </p:spPr>
        <p:txBody>
          <a:bodyPr/>
          <a:lstStyle/>
          <a:p>
            <a:fld id="{17A0ABD9-8D43-4615-B6AA-C098309CD84D}" type="slidenum">
              <a:rPr lang="en-IN" smtClean="0"/>
              <a:pPr/>
              <a:t>‹#›</a:t>
            </a:fld>
            <a:endParaRPr lang="en-IN"/>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8172A4-0A03-4886-9FDD-B1BB55A34435}" type="datetimeFigureOut">
              <a:rPr lang="en-US" smtClean="0"/>
              <a:pPr/>
              <a:t>12/2/2022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A0ABD9-8D43-4615-B6AA-C098309CD84D}"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8172A4-0A03-4886-9FDD-B1BB55A34435}" type="datetimeFigureOut">
              <a:rPr lang="en-US" smtClean="0"/>
              <a:pPr/>
              <a:t>12/2/2022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7A0ABD9-8D43-4615-B6AA-C098309CD84D}"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A8172A4-0A03-4886-9FDD-B1BB55A34435}" type="datetimeFigureOut">
              <a:rPr lang="en-US" smtClean="0"/>
              <a:pPr/>
              <a:t>12/2/2022</a:t>
            </a:fld>
            <a:endParaRPr lang="en-IN"/>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IN"/>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7A0ABD9-8D43-4615-B6AA-C098309CD84D}" type="slidenum">
              <a:rPr lang="en-IN" smtClean="0"/>
              <a:pPr/>
              <a:t>‹#›</a:t>
            </a:fld>
            <a:endParaRPr lang="en-IN"/>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corporateculture.co.uk/corporate-culture/employee-engagement-and-experience/?utm_source=google&amp;utm_medium=cpc&amp;utm_campaign=16450334130&amp;utm_content=142499013588&amp;utm_term=employee%20engagement&amp;gclid=Cj0KCQiA4aacBhCUARIsAI55maEQ4UJmWd9biEbl3psMrVeJ-z6-9JBzk6On2xA1ZNckFleD9yzcb-oaAifNEALw_wcB" TargetMode="External"/><Relationship Id="rId2" Type="http://schemas.openxmlformats.org/officeDocument/2006/relationships/hyperlink" Target="https://www.bbc.com/news/business-53297651" TargetMode="External"/><Relationship Id="rId1" Type="http://schemas.openxmlformats.org/officeDocument/2006/relationships/slideLayout" Target="../slideLayouts/slideLayout2.xml"/><Relationship Id="rId5" Type="http://schemas.openxmlformats.org/officeDocument/2006/relationships/hyperlink" Target="https://www.bbc.com/worklife/article/20220921-how-going-above-and-beyond-at-work-became-required" TargetMode="External"/><Relationship Id="rId4" Type="http://schemas.openxmlformats.org/officeDocument/2006/relationships/hyperlink" Target="https://www.bighospitality.co.uk/Article/2022/08/02/high-rates-of-hospitality-staff-turnover-persist-as-headcounts-rise"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8051" y="2852936"/>
            <a:ext cx="7851648" cy="1828800"/>
          </a:xfrm>
        </p:spPr>
        <p:txBody>
          <a:bodyPr>
            <a:normAutofit fontScale="90000"/>
          </a:bodyPr>
          <a:lstStyle/>
          <a:p>
            <a:pPr algn="ctr">
              <a:spcAft>
                <a:spcPts val="0"/>
              </a:spcAft>
            </a:pPr>
            <a:r>
              <a:rPr lang="en-US" b="1" dirty="0" smtClean="0">
                <a:latin typeface="Times New Roman"/>
                <a:ea typeface="Times New Roman"/>
              </a:rPr>
              <a:t>EMPLOYEE ENGAGEMENT PRESENTATION</a:t>
            </a:r>
            <a:r>
              <a:rPr lang="en-IN" dirty="0" smtClean="0">
                <a:latin typeface="Times New Roman"/>
                <a:ea typeface="Times New Roman"/>
              </a:rPr>
              <a:t/>
            </a:r>
            <a:br>
              <a:rPr lang="en-IN" dirty="0" smtClean="0">
                <a:latin typeface="Times New Roman"/>
                <a:ea typeface="Times New Roman"/>
              </a:rPr>
            </a:br>
            <a:endParaRPr lang="en-IN"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67524"/>
          </a:xfrm>
        </p:spPr>
        <p:txBody>
          <a:bodyPr>
            <a:normAutofit/>
          </a:bodyPr>
          <a:lstStyle/>
          <a:p>
            <a:pPr algn="ctr">
              <a:lnSpc>
                <a:spcPct val="150000"/>
              </a:lnSpc>
            </a:pPr>
            <a:r>
              <a:rPr lang="en-US" sz="3200" b="1" dirty="0">
                <a:latin typeface="Times New Roman" pitchFamily="18" charset="0"/>
                <a:cs typeface="Times New Roman" pitchFamily="18" charset="0"/>
              </a:rPr>
              <a:t>Introduction</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114800" cy="4525963"/>
          </a:xfrm>
        </p:spPr>
        <p:txBody>
          <a:bodyPr>
            <a:normAutofit/>
          </a:bodyPr>
          <a:lstStyle/>
          <a:p>
            <a:pPr lvl="0" algn="just">
              <a:lnSpc>
                <a:spcPct val="150000"/>
              </a:lnSpc>
            </a:pPr>
            <a:r>
              <a:rPr lang="en-US" sz="1200" dirty="0">
                <a:latin typeface="Times New Roman" pitchFamily="18" charset="0"/>
                <a:cs typeface="Times New Roman" pitchFamily="18" charset="0"/>
              </a:rPr>
              <a:t>Employee Engagement is a crucial factor in any depart and plays an important role to run  a business</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This study aims to state a broad idea about Employee Engagement and its function in the hotel industry</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Due to a lack of Employee Engagement hotel industries survive a lot and this study targets those key issues and provides an effective solution concerning those issues</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Employee engagement has a role to develop an effective workforce and commitment, psychological factors are associated with this (Lee </a:t>
            </a:r>
            <a:r>
              <a:rPr lang="en-US" sz="1200" i="1" dirty="0">
                <a:latin typeface="Times New Roman" pitchFamily="18" charset="0"/>
                <a:cs typeface="Times New Roman" pitchFamily="18" charset="0"/>
              </a:rPr>
              <a:t>et al.</a:t>
            </a:r>
            <a:r>
              <a:rPr lang="en-US" sz="1200" dirty="0">
                <a:latin typeface="Times New Roman" pitchFamily="18" charset="0"/>
                <a:cs typeface="Times New Roman" pitchFamily="18" charset="0"/>
              </a:rPr>
              <a:t>, 2020</a:t>
            </a:r>
            <a:r>
              <a:rPr lang="en-US" sz="1200" dirty="0" smtClean="0">
                <a:latin typeface="Times New Roman" pitchFamily="18" charset="0"/>
                <a:cs typeface="Times New Roman" pitchFamily="18" charset="0"/>
              </a:rPr>
              <a:t>)</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4" name="Picture 3" descr="download.jpg"/>
          <p:cNvPicPr>
            <a:picLocks noChangeAspect="1"/>
          </p:cNvPicPr>
          <p:nvPr/>
        </p:nvPicPr>
        <p:blipFill>
          <a:blip r:embed="rId3"/>
          <a:stretch>
            <a:fillRect/>
          </a:stretch>
        </p:blipFill>
        <p:spPr>
          <a:xfrm>
            <a:off x="5214942" y="2857496"/>
            <a:ext cx="3486150" cy="131445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938962"/>
          </a:xfrm>
        </p:spPr>
        <p:txBody>
          <a:bodyPr>
            <a:normAutofit/>
          </a:bodyPr>
          <a:lstStyle/>
          <a:p>
            <a:pPr algn="ctr">
              <a:lnSpc>
                <a:spcPct val="150000"/>
              </a:lnSpc>
            </a:pPr>
            <a:r>
              <a:rPr lang="en-US" sz="3200" b="1" dirty="0">
                <a:latin typeface="Times New Roman" pitchFamily="18" charset="0"/>
                <a:cs typeface="Times New Roman" pitchFamily="18" charset="0"/>
              </a:rPr>
              <a:t>Employee Engagement</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043362" cy="4525963"/>
          </a:xfrm>
        </p:spPr>
        <p:txBody>
          <a:bodyPr>
            <a:noAutofit/>
          </a:bodyPr>
          <a:lstStyle/>
          <a:p>
            <a:pPr lvl="0" algn="just">
              <a:lnSpc>
                <a:spcPct val="150000"/>
              </a:lnSpc>
            </a:pPr>
            <a:r>
              <a:rPr lang="en-US" sz="1200" dirty="0">
                <a:latin typeface="Times New Roman" pitchFamily="18" charset="0"/>
                <a:cs typeface="Times New Roman" pitchFamily="18" charset="0"/>
              </a:rPr>
              <a:t>Employee engagement is part of Human Resource Management and it describes the dedication and enthusiasm of employees in an </a:t>
            </a:r>
            <a:r>
              <a:rPr lang="en-US" sz="1200" dirty="0" err="1">
                <a:latin typeface="Times New Roman" pitchFamily="18" charset="0"/>
                <a:cs typeface="Times New Roman" pitchFamily="18" charset="0"/>
              </a:rPr>
              <a:t>organisation</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Employee engagement is linked with job satisfaction and employee motivation which is critically associated with the success of an </a:t>
            </a:r>
            <a:r>
              <a:rPr lang="en-US" sz="1200" dirty="0" err="1">
                <a:latin typeface="Times New Roman" pitchFamily="18" charset="0"/>
                <a:cs typeface="Times New Roman" pitchFamily="18" charset="0"/>
              </a:rPr>
              <a:t>organisation</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In an </a:t>
            </a:r>
            <a:r>
              <a:rPr lang="en-US" sz="1200" dirty="0" err="1">
                <a:latin typeface="Times New Roman" pitchFamily="18" charset="0"/>
                <a:cs typeface="Times New Roman" pitchFamily="18" charset="0"/>
              </a:rPr>
              <a:t>organisation</a:t>
            </a:r>
            <a:r>
              <a:rPr lang="en-US" sz="1200" dirty="0">
                <a:latin typeface="Times New Roman" pitchFamily="18" charset="0"/>
                <a:cs typeface="Times New Roman" pitchFamily="18" charset="0"/>
              </a:rPr>
              <a:t>, </a:t>
            </a:r>
            <a:r>
              <a:rPr lang="en-US" sz="1200" b="1" i="1" dirty="0">
                <a:latin typeface="Times New Roman" pitchFamily="18" charset="0"/>
                <a:cs typeface="Times New Roman" pitchFamily="18" charset="0"/>
              </a:rPr>
              <a:t>“internal social media”</a:t>
            </a:r>
            <a:r>
              <a:rPr lang="en-US" sz="1200" dirty="0">
                <a:latin typeface="Times New Roman" pitchFamily="18" charset="0"/>
                <a:cs typeface="Times New Roman" pitchFamily="18" charset="0"/>
              </a:rPr>
              <a:t> has a role to determine employee engagement (Men </a:t>
            </a:r>
            <a:r>
              <a:rPr lang="en-US" sz="1200" i="1" dirty="0">
                <a:latin typeface="Times New Roman" pitchFamily="18" charset="0"/>
                <a:cs typeface="Times New Roman" pitchFamily="18" charset="0"/>
              </a:rPr>
              <a:t>et al. </a:t>
            </a:r>
            <a:r>
              <a:rPr lang="en-US" sz="1200" dirty="0">
                <a:latin typeface="Times New Roman" pitchFamily="18" charset="0"/>
                <a:cs typeface="Times New Roman" pitchFamily="18" charset="0"/>
              </a:rPr>
              <a:t>2020)</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Engaged employees are generally productive and give a high level of performance as well</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3"/>
          <a:srcRect/>
          <a:stretch>
            <a:fillRect/>
          </a:stretch>
        </p:blipFill>
        <p:spPr bwMode="auto">
          <a:xfrm>
            <a:off x="5072066" y="2000240"/>
            <a:ext cx="3467110" cy="2057400"/>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53210"/>
          </a:xfrm>
        </p:spPr>
        <p:txBody>
          <a:bodyPr>
            <a:normAutofit fontScale="90000"/>
          </a:bodyPr>
          <a:lstStyle/>
          <a:p>
            <a:pPr algn="ctr">
              <a:lnSpc>
                <a:spcPct val="150000"/>
              </a:lnSpc>
            </a:pPr>
            <a:r>
              <a:rPr lang="en-US" sz="3200" b="1" dirty="0">
                <a:latin typeface="Times New Roman" pitchFamily="18" charset="0"/>
                <a:cs typeface="Times New Roman" pitchFamily="18" charset="0"/>
              </a:rPr>
              <a:t>Three C’s in Employee Engagement</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329114" cy="4525963"/>
          </a:xfrm>
        </p:spPr>
        <p:txBody>
          <a:bodyPr>
            <a:normAutofit/>
          </a:bodyPr>
          <a:lstStyle/>
          <a:p>
            <a:pPr lvl="0" algn="just">
              <a:lnSpc>
                <a:spcPct val="150000"/>
              </a:lnSpc>
            </a:pPr>
            <a:r>
              <a:rPr lang="en-US" sz="1200" dirty="0">
                <a:latin typeface="Times New Roman" pitchFamily="18" charset="0"/>
                <a:cs typeface="Times New Roman" pitchFamily="18" charset="0"/>
              </a:rPr>
              <a:t>Work engagement has depicted healthy and pathological factors in a heavy and hard work environment (Di Stefano and </a:t>
            </a:r>
            <a:r>
              <a:rPr lang="en-US" sz="1200" dirty="0" err="1">
                <a:latin typeface="Times New Roman" pitchFamily="18" charset="0"/>
                <a:cs typeface="Times New Roman" pitchFamily="18" charset="0"/>
              </a:rPr>
              <a:t>Gaudiino</a:t>
            </a:r>
            <a:r>
              <a:rPr lang="en-US" sz="1200" dirty="0">
                <a:latin typeface="Times New Roman" pitchFamily="18" charset="0"/>
                <a:cs typeface="Times New Roman" pitchFamily="18" charset="0"/>
              </a:rPr>
              <a:t>, 2019)</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An engaged employee has a greater attachment to the job as well as the </a:t>
            </a:r>
            <a:r>
              <a:rPr lang="en-US" sz="1200" dirty="0" err="1">
                <a:latin typeface="Times New Roman" pitchFamily="18" charset="0"/>
                <a:cs typeface="Times New Roman" pitchFamily="18" charset="0"/>
              </a:rPr>
              <a:t>organisation</a:t>
            </a:r>
            <a:r>
              <a:rPr lang="en-US" sz="1200" dirty="0">
                <a:latin typeface="Times New Roman" pitchFamily="18" charset="0"/>
                <a:cs typeface="Times New Roman" pitchFamily="18" charset="0"/>
              </a:rPr>
              <a:t> and several factors also play an important role to manage employee engagement</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The three C's of employee engagement are </a:t>
            </a:r>
            <a:r>
              <a:rPr lang="en-US" sz="1200" b="1" i="1" dirty="0">
                <a:latin typeface="Times New Roman" pitchFamily="18" charset="0"/>
                <a:cs typeface="Times New Roman" pitchFamily="18" charset="0"/>
              </a:rPr>
              <a:t>Career</a:t>
            </a:r>
            <a:r>
              <a:rPr lang="en-US" sz="1200" dirty="0">
                <a:latin typeface="Times New Roman" pitchFamily="18" charset="0"/>
                <a:cs typeface="Times New Roman" pitchFamily="18" charset="0"/>
              </a:rPr>
              <a:t>, </a:t>
            </a:r>
            <a:r>
              <a:rPr lang="en-US" sz="1200" b="1" i="1" dirty="0">
                <a:latin typeface="Times New Roman" pitchFamily="18" charset="0"/>
                <a:cs typeface="Times New Roman" pitchFamily="18" charset="0"/>
              </a:rPr>
              <a:t>Care</a:t>
            </a:r>
            <a:r>
              <a:rPr lang="en-US" sz="1200" dirty="0">
                <a:latin typeface="Times New Roman" pitchFamily="18" charset="0"/>
                <a:cs typeface="Times New Roman" pitchFamily="18" charset="0"/>
              </a:rPr>
              <a:t>, and </a:t>
            </a:r>
            <a:r>
              <a:rPr lang="en-US" sz="1200" b="1" i="1" dirty="0">
                <a:latin typeface="Times New Roman" pitchFamily="18" charset="0"/>
                <a:cs typeface="Times New Roman" pitchFamily="18" charset="0"/>
              </a:rPr>
              <a:t>Competence</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Based on </a:t>
            </a:r>
            <a:r>
              <a:rPr lang="en-US" sz="1200" b="1" i="1" dirty="0">
                <a:latin typeface="Times New Roman" pitchFamily="18" charset="0"/>
                <a:cs typeface="Times New Roman" pitchFamily="18" charset="0"/>
              </a:rPr>
              <a:t>career</a:t>
            </a:r>
            <a:r>
              <a:rPr lang="en-US" sz="1200" dirty="0">
                <a:latin typeface="Times New Roman" pitchFamily="18" charset="0"/>
                <a:cs typeface="Times New Roman" pitchFamily="18" charset="0"/>
              </a:rPr>
              <a:t>, rewards and resignation, the purpose of </a:t>
            </a:r>
            <a:r>
              <a:rPr lang="en-US" sz="1200" b="1" i="1" dirty="0">
                <a:latin typeface="Times New Roman" pitchFamily="18" charset="0"/>
                <a:cs typeface="Times New Roman" pitchFamily="18" charset="0"/>
              </a:rPr>
              <a:t>care</a:t>
            </a:r>
            <a:r>
              <a:rPr lang="en-US" sz="1200" dirty="0">
                <a:latin typeface="Times New Roman" pitchFamily="18" charset="0"/>
                <a:cs typeface="Times New Roman" pitchFamily="18" charset="0"/>
              </a:rPr>
              <a:t> a caring gesture, and the ability to learn and grow are dependent on </a:t>
            </a:r>
            <a:r>
              <a:rPr lang="en-US" sz="1200" b="1" i="1" dirty="0">
                <a:latin typeface="Times New Roman" pitchFamily="18" charset="0"/>
                <a:cs typeface="Times New Roman" pitchFamily="18" charset="0"/>
              </a:rPr>
              <a:t>the competence</a:t>
            </a:r>
            <a:r>
              <a:rPr lang="en-US" sz="1200" dirty="0">
                <a:latin typeface="Times New Roman" pitchFamily="18" charset="0"/>
                <a:cs typeface="Times New Roman" pitchFamily="18" charset="0"/>
              </a:rPr>
              <a:t> and they all influence being engaged</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a:srcRect/>
          <a:stretch>
            <a:fillRect/>
          </a:stretch>
        </p:blipFill>
        <p:spPr bwMode="auto">
          <a:xfrm>
            <a:off x="5310180" y="2857496"/>
            <a:ext cx="3833820" cy="2576517"/>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8229600" cy="867524"/>
          </a:xfrm>
        </p:spPr>
        <p:txBody>
          <a:bodyPr>
            <a:normAutofit/>
          </a:bodyPr>
          <a:lstStyle/>
          <a:p>
            <a:pPr algn="ctr">
              <a:lnSpc>
                <a:spcPct val="150000"/>
              </a:lnSpc>
            </a:pPr>
            <a:r>
              <a:rPr lang="en-US" sz="3200" b="1" dirty="0">
                <a:latin typeface="Times New Roman" pitchFamily="18" charset="0"/>
                <a:cs typeface="Times New Roman" pitchFamily="18" charset="0"/>
              </a:rPr>
              <a:t>Key Principles of Employee Engagement</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329114" cy="4525963"/>
          </a:xfrm>
        </p:spPr>
        <p:txBody>
          <a:bodyPr>
            <a:normAutofit/>
          </a:bodyPr>
          <a:lstStyle/>
          <a:p>
            <a:pPr lvl="0" algn="just">
              <a:lnSpc>
                <a:spcPct val="150000"/>
              </a:lnSpc>
            </a:pPr>
            <a:r>
              <a:rPr lang="en-US" sz="1200" dirty="0">
                <a:latin typeface="Times New Roman" pitchFamily="18" charset="0"/>
                <a:cs typeface="Times New Roman" pitchFamily="18" charset="0"/>
              </a:rPr>
              <a:t>The key principles of employee engagement are </a:t>
            </a:r>
            <a:r>
              <a:rPr lang="en-US" sz="1200" b="1" i="1" dirty="0">
                <a:latin typeface="Times New Roman" pitchFamily="18" charset="0"/>
                <a:cs typeface="Times New Roman" pitchFamily="18" charset="0"/>
              </a:rPr>
              <a:t>Thinking, Behavior, Relation,</a:t>
            </a:r>
            <a:r>
              <a:rPr lang="en-US" sz="1200" dirty="0">
                <a:latin typeface="Times New Roman" pitchFamily="18" charset="0"/>
                <a:cs typeface="Times New Roman" pitchFamily="18" charset="0"/>
              </a:rPr>
              <a:t> and </a:t>
            </a:r>
            <a:r>
              <a:rPr lang="en-US" sz="1200" b="1" i="1" dirty="0">
                <a:latin typeface="Times New Roman" pitchFamily="18" charset="0"/>
                <a:cs typeface="Times New Roman" pitchFamily="18" charset="0"/>
              </a:rPr>
              <a:t>Emotions</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Employee engagement decreases the rate of employee turn over and that is why it can be said that employee engagement is associated with employee retention, recruitment, and more</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As per the report by Tatum (2022), engaged employees are happiest, satisfied as well as enjoy their work in a proper way </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Employee engagement is associated with energy and based on that it can be said that there are required to give in attention to mental, physical, and emotional energy to engaged employees </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3"/>
          <a:srcRect/>
          <a:stretch>
            <a:fillRect/>
          </a:stretch>
        </p:blipFill>
        <p:spPr bwMode="auto">
          <a:xfrm>
            <a:off x="5286380" y="2428868"/>
            <a:ext cx="3371850" cy="2447925"/>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04"/>
            <a:ext cx="8229600" cy="1357322"/>
          </a:xfrm>
        </p:spPr>
        <p:txBody>
          <a:bodyPr>
            <a:noAutofit/>
          </a:bodyPr>
          <a:lstStyle/>
          <a:p>
            <a:pPr algn="ctr">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Role </a:t>
            </a:r>
            <a:r>
              <a:rPr lang="en-US" sz="3200" b="1" dirty="0">
                <a:latin typeface="Times New Roman" pitchFamily="18" charset="0"/>
                <a:cs typeface="Times New Roman" pitchFamily="18" charset="0"/>
              </a:rPr>
              <a:t>of Employee Engagement in the Hotel Industry</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2214554"/>
            <a:ext cx="4543428" cy="3911609"/>
          </a:xfrm>
        </p:spPr>
        <p:txBody>
          <a:bodyPr>
            <a:normAutofit/>
          </a:bodyPr>
          <a:lstStyle/>
          <a:p>
            <a:pPr lvl="0" algn="just">
              <a:lnSpc>
                <a:spcPct val="150000"/>
              </a:lnSpc>
            </a:pPr>
            <a:r>
              <a:rPr lang="en-US" sz="1200" dirty="0">
                <a:latin typeface="Times New Roman" pitchFamily="18" charset="0"/>
                <a:cs typeface="Times New Roman" pitchFamily="18" charset="0"/>
              </a:rPr>
              <a:t>In the hotel industry, there are required to recruit more engaged employees and that also creates an open communication</a:t>
            </a:r>
            <a:endParaRPr lang="en-IN" sz="1200" dirty="0">
              <a:latin typeface="Times New Roman" pitchFamily="18" charset="0"/>
              <a:cs typeface="Times New Roman" pitchFamily="18" charset="0"/>
            </a:endParaRPr>
          </a:p>
          <a:p>
            <a:pPr lvl="0" algn="just">
              <a:lnSpc>
                <a:spcPct val="150000"/>
              </a:lnSpc>
            </a:pPr>
            <a:r>
              <a:rPr lang="en-US" sz="1200" b="1" i="1" dirty="0">
                <a:latin typeface="Times New Roman" pitchFamily="18" charset="0"/>
                <a:cs typeface="Times New Roman" pitchFamily="18" charset="0"/>
              </a:rPr>
              <a:t>"High-Performance Work System (HPWS)" </a:t>
            </a:r>
            <a:r>
              <a:rPr lang="en-US" sz="1200" dirty="0">
                <a:latin typeface="Times New Roman" pitchFamily="18" charset="0"/>
                <a:cs typeface="Times New Roman" pitchFamily="18" charset="0"/>
              </a:rPr>
              <a:t>has a significant role to enhance the commitment among employees in the hotel and hospitality industry (</a:t>
            </a:r>
            <a:r>
              <a:rPr lang="en-US" sz="1200" dirty="0" err="1">
                <a:latin typeface="Times New Roman" pitchFamily="18" charset="0"/>
                <a:cs typeface="Times New Roman" pitchFamily="18" charset="0"/>
              </a:rPr>
              <a:t>Teo</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et al.</a:t>
            </a:r>
            <a:r>
              <a:rPr lang="en-US" sz="1200" dirty="0">
                <a:latin typeface="Times New Roman" pitchFamily="18" charset="0"/>
                <a:cs typeface="Times New Roman" pitchFamily="18" charset="0"/>
              </a:rPr>
              <a:t> 2020)</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In the hotel industry communication is considered an important factor and with the help of engaged employment, </a:t>
            </a:r>
            <a:r>
              <a:rPr lang="en-US" sz="1200" dirty="0" err="1">
                <a:latin typeface="Times New Roman" pitchFamily="18" charset="0"/>
                <a:cs typeface="Times New Roman" pitchFamily="18" charset="0"/>
              </a:rPr>
              <a:t>organisations</a:t>
            </a:r>
            <a:r>
              <a:rPr lang="en-US" sz="1200" dirty="0">
                <a:latin typeface="Times New Roman" pitchFamily="18" charset="0"/>
                <a:cs typeface="Times New Roman" pitchFamily="18" charset="0"/>
              </a:rPr>
              <a:t> get a chance in retaining customers for a long time</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An engaged employee provides his or her best service and creates open communication for customers and that enhances the customer satisfaction rate</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3"/>
          <a:srcRect/>
          <a:stretch>
            <a:fillRect/>
          </a:stretch>
        </p:blipFill>
        <p:spPr bwMode="auto">
          <a:xfrm>
            <a:off x="5500694" y="2071678"/>
            <a:ext cx="3214710" cy="2286016"/>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ct val="150000"/>
              </a:lnSpc>
            </a:pPr>
            <a:r>
              <a:rPr lang="en-US" sz="3200" b="1" dirty="0">
                <a:latin typeface="Times New Roman" pitchFamily="18" charset="0"/>
                <a:cs typeface="Times New Roman" pitchFamily="18" charset="0"/>
              </a:rPr>
              <a:t>One Engagement Theoretical Model </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395536" y="1916832"/>
            <a:ext cx="4686304" cy="4525963"/>
          </a:xfrm>
        </p:spPr>
        <p:txBody>
          <a:bodyPr>
            <a:normAutofit/>
          </a:bodyPr>
          <a:lstStyle/>
          <a:p>
            <a:pPr lvl="0" algn="just">
              <a:lnSpc>
                <a:spcPct val="150000"/>
              </a:lnSpc>
            </a:pPr>
            <a:r>
              <a:rPr lang="en-US" sz="1200" dirty="0">
                <a:latin typeface="Times New Roman" pitchFamily="18" charset="0"/>
                <a:cs typeface="Times New Roman" pitchFamily="18" charset="0"/>
              </a:rPr>
              <a:t>On the purpose of establishing a good employee engagement practice in an </a:t>
            </a:r>
            <a:r>
              <a:rPr lang="en-US" sz="1200" dirty="0" err="1">
                <a:latin typeface="Times New Roman" pitchFamily="18" charset="0"/>
                <a:cs typeface="Times New Roman" pitchFamily="18" charset="0"/>
              </a:rPr>
              <a:t>organisation</a:t>
            </a:r>
            <a:r>
              <a:rPr lang="en-US" sz="1200" dirty="0">
                <a:latin typeface="Times New Roman" pitchFamily="18" charset="0"/>
                <a:cs typeface="Times New Roman" pitchFamily="18" charset="0"/>
              </a:rPr>
              <a:t> </a:t>
            </a:r>
            <a:r>
              <a:rPr lang="en-US" sz="1200" b="1" i="1" dirty="0">
                <a:latin typeface="Times New Roman" pitchFamily="18" charset="0"/>
                <a:cs typeface="Times New Roman" pitchFamily="18" charset="0"/>
              </a:rPr>
              <a:t>“The Zinger Model”</a:t>
            </a:r>
            <a:r>
              <a:rPr lang="en-US" sz="1200" dirty="0">
                <a:latin typeface="Times New Roman" pitchFamily="18" charset="0"/>
                <a:cs typeface="Times New Roman" pitchFamily="18" charset="0"/>
              </a:rPr>
              <a:t> plays an important role</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According to </a:t>
            </a:r>
            <a:r>
              <a:rPr lang="en-US" sz="1200" dirty="0" err="1">
                <a:latin typeface="Times New Roman" pitchFamily="18" charset="0"/>
                <a:cs typeface="Times New Roman" pitchFamily="18" charset="0"/>
              </a:rPr>
              <a:t>Hussainy</a:t>
            </a:r>
            <a:r>
              <a:rPr lang="en-US" sz="1200" dirty="0">
                <a:latin typeface="Times New Roman" pitchFamily="18" charset="0"/>
                <a:cs typeface="Times New Roman" pitchFamily="18" charset="0"/>
              </a:rPr>
              <a:t> (2020), David Zinger was a management consultant and he highlighted the various aspect of maintaining employee engagement as well as involvement and dedication </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This model represents a pyramid and all the build blogs of that paranoid show the basic needs of an employee and it helps a lot in fostering management practice in an </a:t>
            </a:r>
            <a:r>
              <a:rPr lang="en-US" sz="1200" dirty="0" err="1">
                <a:latin typeface="Times New Roman" pitchFamily="18" charset="0"/>
                <a:cs typeface="Times New Roman" pitchFamily="18" charset="0"/>
              </a:rPr>
              <a:t>organisation</a:t>
            </a:r>
            <a:r>
              <a:rPr lang="en-US" sz="1200" dirty="0">
                <a:latin typeface="Times New Roman" pitchFamily="18" charset="0"/>
                <a:cs typeface="Times New Roman" pitchFamily="18" charset="0"/>
              </a:rPr>
              <a:t>  </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3"/>
          <a:srcRect/>
          <a:stretch>
            <a:fillRect/>
          </a:stretch>
        </p:blipFill>
        <p:spPr bwMode="auto">
          <a:xfrm>
            <a:off x="5500694" y="2428868"/>
            <a:ext cx="3095625" cy="2124075"/>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938962"/>
          </a:xfrm>
        </p:spPr>
        <p:txBody>
          <a:bodyPr>
            <a:noAutofit/>
          </a:bodyPr>
          <a:lstStyle/>
          <a:p>
            <a:pPr algn="ctr">
              <a:lnSpc>
                <a:spcPct val="150000"/>
              </a:lnSpc>
            </a:pPr>
            <a:r>
              <a:rPr lang="en-US" sz="3200" b="1" dirty="0">
                <a:latin typeface="Times New Roman" pitchFamily="18" charset="0"/>
                <a:cs typeface="Times New Roman" pitchFamily="18" charset="0"/>
              </a:rPr>
              <a:t>Challenges of employee engagement in the hotel industry</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543428" cy="4525963"/>
          </a:xfrm>
        </p:spPr>
        <p:txBody>
          <a:bodyPr>
            <a:normAutofit/>
          </a:bodyPr>
          <a:lstStyle/>
          <a:p>
            <a:pPr lvl="0" algn="just">
              <a:lnSpc>
                <a:spcPct val="150000"/>
              </a:lnSpc>
            </a:pPr>
            <a:r>
              <a:rPr lang="en-US" sz="1200" dirty="0">
                <a:latin typeface="Times New Roman" pitchFamily="18" charset="0"/>
                <a:cs typeface="Times New Roman" pitchFamily="18" charset="0"/>
              </a:rPr>
              <a:t>In the year 2022 hotel and hospitality industry experienced a lots amount of employee turnover and in the hotel industry that amount is 5% </a:t>
            </a:r>
            <a:r>
              <a:rPr lang="en-US" sz="1200" b="1" dirty="0">
                <a:latin typeface="Times New Roman" pitchFamily="18" charset="0"/>
                <a:cs typeface="Times New Roman" pitchFamily="18" charset="0"/>
              </a:rPr>
              <a:t>(</a:t>
            </a:r>
            <a:r>
              <a:rPr lang="en-US" sz="1200" dirty="0">
                <a:latin typeface="Times New Roman" pitchFamily="18" charset="0"/>
                <a:cs typeface="Times New Roman" pitchFamily="18" charset="0"/>
              </a:rPr>
              <a:t>McAllister, 2022)</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Unsatisfied employees have a low amount of morale and that leads to not getting any incentives as well as rewards from the company and customers and that is considered another important challenge faced by the hotel industry</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Shortage of capable and skilled employees, it becomes very difficult to maintain a healthy workforce</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On the other hand, lacking employee engagement hotel industry faces loss and that enhances the risk factor of not getting salaries on time that leads to dissatisfaction among employee </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3"/>
          <a:srcRect/>
          <a:stretch>
            <a:fillRect/>
          </a:stretch>
        </p:blipFill>
        <p:spPr bwMode="auto">
          <a:xfrm>
            <a:off x="5410200" y="2285992"/>
            <a:ext cx="3733800" cy="25527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81822"/>
            <a:ext cx="8229600" cy="1204170"/>
          </a:xfrm>
        </p:spPr>
        <p:txBody>
          <a:bodyPr>
            <a:noAutofit/>
          </a:bodyPr>
          <a:lstStyle/>
          <a:p>
            <a:pPr algn="ctr">
              <a:lnSpc>
                <a:spcPct val="150000"/>
              </a:lnSpc>
            </a:pPr>
            <a:r>
              <a:rPr lang="en-US" sz="3200" b="1" dirty="0">
                <a:latin typeface="Times New Roman" pitchFamily="18" charset="0"/>
                <a:cs typeface="Times New Roman" pitchFamily="18" charset="0"/>
              </a:rPr>
              <a:t>Examples of best practices to engage employees from the hotel industry(align with the above model)</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2285992"/>
            <a:ext cx="4257676" cy="3840171"/>
          </a:xfrm>
        </p:spPr>
        <p:txBody>
          <a:bodyPr>
            <a:normAutofit/>
          </a:bodyPr>
          <a:lstStyle/>
          <a:p>
            <a:pPr lvl="0" algn="just">
              <a:lnSpc>
                <a:spcPct val="150000"/>
              </a:lnSpc>
            </a:pPr>
            <a:r>
              <a:rPr lang="en-US" sz="1200" dirty="0">
                <a:latin typeface="Times New Roman" pitchFamily="18" charset="0"/>
                <a:cs typeface="Times New Roman" pitchFamily="18" charset="0"/>
              </a:rPr>
              <a:t>It is required to have the best relationship with the other employees in an </a:t>
            </a:r>
            <a:r>
              <a:rPr lang="en-US" sz="1200" dirty="0" err="1">
                <a:latin typeface="Times New Roman" pitchFamily="18" charset="0"/>
                <a:cs typeface="Times New Roman" pitchFamily="18" charset="0"/>
              </a:rPr>
              <a:t>organisation</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Corporateculture</a:t>
            </a:r>
            <a:r>
              <a:rPr lang="en-US" sz="1200" dirty="0">
                <a:latin typeface="Times New Roman" pitchFamily="18" charset="0"/>
                <a:cs typeface="Times New Roman" pitchFamily="18" charset="0"/>
              </a:rPr>
              <a:t>, 2022)</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A healthy relationship with the line manager and other staff can increase the  employee engagement</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 Based on this model it can be said that an </a:t>
            </a:r>
            <a:r>
              <a:rPr lang="en-US" sz="1200" dirty="0" err="1">
                <a:latin typeface="Times New Roman" pitchFamily="18" charset="0"/>
                <a:cs typeface="Times New Roman" pitchFamily="18" charset="0"/>
              </a:rPr>
              <a:t>organisation</a:t>
            </a:r>
            <a:r>
              <a:rPr lang="en-US" sz="1200" dirty="0">
                <a:latin typeface="Times New Roman" pitchFamily="18" charset="0"/>
                <a:cs typeface="Times New Roman" pitchFamily="18" charset="0"/>
              </a:rPr>
              <a:t> needs to have a basic knowledge of their employee's need </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In the company of Holiday Inn, employees are very much engaged with </a:t>
            </a:r>
            <a:r>
              <a:rPr lang="en-US" sz="1200" b="1" i="1" dirty="0">
                <a:latin typeface="Times New Roman" pitchFamily="18" charset="0"/>
                <a:cs typeface="Times New Roman" pitchFamily="18" charset="0"/>
              </a:rPr>
              <a:t>“Community Outreach Activities”</a:t>
            </a:r>
            <a:r>
              <a:rPr lang="en-US" sz="1200" dirty="0">
                <a:latin typeface="Times New Roman" pitchFamily="18" charset="0"/>
                <a:cs typeface="Times New Roman" pitchFamily="18" charset="0"/>
              </a:rPr>
              <a:t> per week</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3"/>
          <a:srcRect/>
          <a:stretch>
            <a:fillRect/>
          </a:stretch>
        </p:blipFill>
        <p:spPr bwMode="auto">
          <a:xfrm>
            <a:off x="5715008" y="2571744"/>
            <a:ext cx="2724150" cy="218122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334" y="1124744"/>
            <a:ext cx="8229600" cy="785818"/>
          </a:xfrm>
        </p:spPr>
        <p:txBody>
          <a:bodyPr>
            <a:noAutofit/>
          </a:bodyPr>
          <a:lstStyle/>
          <a:p>
            <a:pPr algn="ctr">
              <a:lnSpc>
                <a:spcPct val="150000"/>
              </a:lnSpc>
            </a:pPr>
            <a:r>
              <a:rPr lang="en-US" sz="3200" b="1" dirty="0">
                <a:latin typeface="Times New Roman" pitchFamily="18" charset="0"/>
                <a:cs typeface="Times New Roman" pitchFamily="18" charset="0"/>
              </a:rPr>
              <a:t>Examples of best practices to engage employees from the hotel industry </a:t>
            </a:r>
            <a:r>
              <a:rPr lang="en-US" sz="3200" b="1" dirty="0" err="1">
                <a:latin typeface="Times New Roman" pitchFamily="18" charset="0"/>
                <a:cs typeface="Times New Roman" pitchFamily="18" charset="0"/>
              </a:rPr>
              <a:t>contd</a:t>
            </a:r>
            <a:r>
              <a:rPr lang="en-US" sz="3200" b="1" dirty="0" smtClean="0">
                <a:latin typeface="Times New Roman" pitchFamily="18" charset="0"/>
                <a:cs typeface="Times New Roman" pitchFamily="18" charset="0"/>
              </a:rPr>
              <a:t>…</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395536" y="2110017"/>
            <a:ext cx="4972056" cy="4525963"/>
          </a:xfrm>
        </p:spPr>
        <p:txBody>
          <a:bodyPr>
            <a:noAutofit/>
          </a:bodyPr>
          <a:lstStyle/>
          <a:p>
            <a:pPr lvl="0" algn="just">
              <a:lnSpc>
                <a:spcPct val="150000"/>
              </a:lnSpc>
            </a:pPr>
            <a:r>
              <a:rPr lang="en-US" sz="1200" dirty="0">
                <a:latin typeface="Times New Roman" pitchFamily="18" charset="0"/>
                <a:cs typeface="Times New Roman" pitchFamily="18" charset="0"/>
              </a:rPr>
              <a:t>Nowadays, the UK hotel industry has faced a very crucial time and requires </a:t>
            </a:r>
            <a:r>
              <a:rPr lang="en-US" sz="1200" b="1" i="1" dirty="0">
                <a:latin typeface="Times New Roman" pitchFamily="18" charset="0"/>
                <a:cs typeface="Times New Roman" pitchFamily="18" charset="0"/>
              </a:rPr>
              <a:t>“urgent support”</a:t>
            </a:r>
            <a:r>
              <a:rPr lang="en-US" sz="1200" dirty="0">
                <a:latin typeface="Times New Roman" pitchFamily="18" charset="0"/>
                <a:cs typeface="Times New Roman" pitchFamily="18" charset="0"/>
              </a:rPr>
              <a:t>  to protect against widespread devastation (BBC, 2022)</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In the hotel industry, they experience a lack of employees due to the dissatisfaction of employees</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On the other hand, </a:t>
            </a:r>
            <a:r>
              <a:rPr lang="en-US" sz="1200" dirty="0" err="1">
                <a:latin typeface="Times New Roman" pitchFamily="18" charset="0"/>
                <a:cs typeface="Times New Roman" pitchFamily="18" charset="0"/>
              </a:rPr>
              <a:t>practising</a:t>
            </a:r>
            <a:r>
              <a:rPr lang="en-US" sz="1200" dirty="0">
                <a:latin typeface="Times New Roman" pitchFamily="18" charset="0"/>
                <a:cs typeface="Times New Roman" pitchFamily="18" charset="0"/>
              </a:rPr>
              <a:t> job security and a good job environment assists to retain employees at Holiday Inn  </a:t>
            </a:r>
            <a:endParaRPr lang="en-IN" sz="1200" dirty="0">
              <a:latin typeface="Times New Roman" pitchFamily="18" charset="0"/>
              <a:cs typeface="Times New Roman" pitchFamily="18" charset="0"/>
            </a:endParaRPr>
          </a:p>
          <a:p>
            <a:pPr algn="just">
              <a:lnSpc>
                <a:spcPct val="150000"/>
              </a:lnSpc>
            </a:pPr>
            <a:endParaRPr lang="en-IN" sz="1200" dirty="0">
              <a:latin typeface="Times New Roman" pitchFamily="18" charset="0"/>
              <a:cs typeface="Times New Roman" pitchFamily="18" charset="0"/>
            </a:endParaRPr>
          </a:p>
        </p:txBody>
      </p:sp>
      <p:pic>
        <p:nvPicPr>
          <p:cNvPr id="4" name="Picture 3" descr="staff-engage.png"/>
          <p:cNvPicPr>
            <a:picLocks noChangeAspect="1"/>
          </p:cNvPicPr>
          <p:nvPr/>
        </p:nvPicPr>
        <p:blipFill>
          <a:blip r:embed="rId3" cstate="print"/>
          <a:stretch>
            <a:fillRect/>
          </a:stretch>
        </p:blipFill>
        <p:spPr>
          <a:xfrm>
            <a:off x="5500694" y="3286124"/>
            <a:ext cx="3143240" cy="217375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938962"/>
          </a:xfrm>
        </p:spPr>
        <p:txBody>
          <a:bodyPr>
            <a:normAutofit/>
          </a:bodyPr>
          <a:lstStyle/>
          <a:p>
            <a:pPr algn="ctr">
              <a:lnSpc>
                <a:spcPct val="150000"/>
              </a:lnSpc>
            </a:pPr>
            <a:r>
              <a:rPr lang="en-US" sz="3200" b="1" dirty="0">
                <a:latin typeface="Times New Roman" pitchFamily="18" charset="0"/>
                <a:cs typeface="Times New Roman" pitchFamily="18" charset="0"/>
              </a:rPr>
              <a:t>Conclusion </a:t>
            </a:r>
            <a:r>
              <a:rPr lang="en-US" sz="3200" b="1" dirty="0" smtClean="0">
                <a:latin typeface="Times New Roman" pitchFamily="18" charset="0"/>
                <a:cs typeface="Times New Roman" pitchFamily="18" charset="0"/>
              </a:rPr>
              <a:t>and Recommendation</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4114800" cy="4525963"/>
          </a:xfrm>
        </p:spPr>
        <p:txBody>
          <a:bodyPr>
            <a:normAutofit/>
          </a:bodyPr>
          <a:lstStyle/>
          <a:p>
            <a:pPr lvl="0" algn="just">
              <a:lnSpc>
                <a:spcPct val="150000"/>
              </a:lnSpc>
            </a:pPr>
            <a:r>
              <a:rPr lang="en-US" sz="1200" dirty="0">
                <a:latin typeface="Times New Roman" pitchFamily="18" charset="0"/>
                <a:cs typeface="Times New Roman" pitchFamily="18" charset="0"/>
              </a:rPr>
              <a:t>Based on the above discussion it can be said that employee engagement reduces the risk of losing the customer base</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A good HR practice can mitigate all issues that are influenced by a lack of employee engagement</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An </a:t>
            </a:r>
            <a:r>
              <a:rPr lang="en-US" sz="1200" dirty="0" err="1">
                <a:latin typeface="Times New Roman" pitchFamily="18" charset="0"/>
                <a:cs typeface="Times New Roman" pitchFamily="18" charset="0"/>
              </a:rPr>
              <a:t>organisation</a:t>
            </a:r>
            <a:r>
              <a:rPr lang="en-US" sz="1200" dirty="0">
                <a:latin typeface="Times New Roman" pitchFamily="18" charset="0"/>
                <a:cs typeface="Times New Roman" pitchFamily="18" charset="0"/>
              </a:rPr>
              <a:t> can promote rewards, Feedback, and other practices to overcome the recent challenges in the hotel industry</a:t>
            </a:r>
            <a:endParaRPr lang="en-IN" sz="1200" dirty="0">
              <a:latin typeface="Times New Roman" pitchFamily="18" charset="0"/>
              <a:cs typeface="Times New Roman" pitchFamily="18" charset="0"/>
            </a:endParaRPr>
          </a:p>
          <a:p>
            <a:pPr lvl="0" algn="just">
              <a:lnSpc>
                <a:spcPct val="150000"/>
              </a:lnSpc>
            </a:pPr>
            <a:r>
              <a:rPr lang="en-US" sz="1200" dirty="0">
                <a:latin typeface="Times New Roman" pitchFamily="18" charset="0"/>
                <a:cs typeface="Times New Roman" pitchFamily="18" charset="0"/>
              </a:rPr>
              <a:t>Training and development and talent acquisition are also other effective paths to increasing employee engagement in an </a:t>
            </a:r>
            <a:r>
              <a:rPr lang="en-US" sz="1200" dirty="0" err="1">
                <a:latin typeface="Times New Roman" pitchFamily="18" charset="0"/>
                <a:cs typeface="Times New Roman" pitchFamily="18" charset="0"/>
              </a:rPr>
              <a:t>organisation</a:t>
            </a:r>
            <a:r>
              <a:rPr lang="en-US" sz="1200" dirty="0">
                <a:latin typeface="Times New Roman" pitchFamily="18" charset="0"/>
                <a:cs typeface="Times New Roman" pitchFamily="18" charset="0"/>
              </a:rPr>
              <a:t> </a:t>
            </a:r>
            <a:endParaRPr lang="en-IN" sz="1200" dirty="0">
              <a:latin typeface="Times New Roman" pitchFamily="18" charset="0"/>
              <a:cs typeface="Times New Roman" pitchFamily="18" charset="0"/>
            </a:endParaRPr>
          </a:p>
        </p:txBody>
      </p:sp>
      <p:pic>
        <p:nvPicPr>
          <p:cNvPr id="8194" name="Picture 2"/>
          <p:cNvPicPr>
            <a:picLocks noChangeAspect="1" noChangeArrowheads="1"/>
          </p:cNvPicPr>
          <p:nvPr/>
        </p:nvPicPr>
        <p:blipFill>
          <a:blip r:embed="rId3"/>
          <a:srcRect/>
          <a:stretch>
            <a:fillRect/>
          </a:stretch>
        </p:blipFill>
        <p:spPr bwMode="auto">
          <a:xfrm>
            <a:off x="5500694" y="2285992"/>
            <a:ext cx="2981325" cy="2143125"/>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96086"/>
          </a:xfrm>
        </p:spPr>
        <p:txBody>
          <a:bodyPr>
            <a:normAutofit/>
          </a:bodyPr>
          <a:lstStyle/>
          <a:p>
            <a:pPr algn="ctr">
              <a:lnSpc>
                <a:spcPct val="150000"/>
              </a:lnSpc>
            </a:pPr>
            <a:r>
              <a:rPr lang="en-US" sz="3200" b="1" dirty="0">
                <a:latin typeface="Times New Roman" pitchFamily="18" charset="0"/>
                <a:cs typeface="Times New Roman" pitchFamily="18" charset="0"/>
              </a:rPr>
              <a:t>References</a:t>
            </a:r>
            <a:endParaRPr lang="en-IN"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8229600" cy="4900634"/>
          </a:xfrm>
        </p:spPr>
        <p:txBody>
          <a:bodyPr>
            <a:noAutofit/>
          </a:bodyPr>
          <a:lstStyle/>
          <a:p>
            <a:r>
              <a:rPr lang="en-US" sz="1200" dirty="0">
                <a:latin typeface="Times New Roman" pitchFamily="18" charset="0"/>
                <a:cs typeface="Times New Roman" pitchFamily="18" charset="0"/>
              </a:rPr>
              <a:t>BBC, 2022. </a:t>
            </a:r>
            <a:r>
              <a:rPr lang="en-US" sz="1200" i="1" dirty="0">
                <a:latin typeface="Times New Roman" pitchFamily="18" charset="0"/>
                <a:cs typeface="Times New Roman" pitchFamily="18" charset="0"/>
              </a:rPr>
              <a:t>UK hospitality industry calls for 'urgent' support</a:t>
            </a:r>
            <a:r>
              <a:rPr lang="en-US" sz="1200" dirty="0">
                <a:latin typeface="Times New Roman" pitchFamily="18" charset="0"/>
                <a:cs typeface="Times New Roman" pitchFamily="18" charset="0"/>
              </a:rPr>
              <a:t>. Available at: </a:t>
            </a:r>
            <a:r>
              <a:rPr lang="en-US" sz="1200" dirty="0">
                <a:latin typeface="Times New Roman" pitchFamily="18" charset="0"/>
                <a:cs typeface="Times New Roman" pitchFamily="18" charset="0"/>
                <a:hlinkClick r:id="rId2"/>
              </a:rPr>
              <a:t>https://www.bbc.com/news/business-53297651</a:t>
            </a:r>
            <a:r>
              <a:rPr lang="en-US" sz="1200" dirty="0">
                <a:latin typeface="Times New Roman" pitchFamily="18" charset="0"/>
                <a:cs typeface="Times New Roman" pitchFamily="18" charset="0"/>
              </a:rPr>
              <a:t> [accessed on: 30 November 2022]</a:t>
            </a:r>
            <a:endParaRPr lang="en-IN" sz="1200" dirty="0">
              <a:latin typeface="Times New Roman" pitchFamily="18" charset="0"/>
              <a:cs typeface="Times New Roman" pitchFamily="18" charset="0"/>
            </a:endParaRPr>
          </a:p>
          <a:p>
            <a:r>
              <a:rPr lang="en-US" sz="1200" dirty="0" err="1">
                <a:latin typeface="Times New Roman" pitchFamily="18" charset="0"/>
                <a:cs typeface="Times New Roman" pitchFamily="18" charset="0"/>
              </a:rPr>
              <a:t>Corporateculture</a:t>
            </a:r>
            <a:r>
              <a:rPr lang="en-US" sz="1200" dirty="0">
                <a:latin typeface="Times New Roman" pitchFamily="18" charset="0"/>
                <a:cs typeface="Times New Roman" pitchFamily="18" charset="0"/>
              </a:rPr>
              <a:t>, 2022</a:t>
            </a:r>
            <a:r>
              <a:rPr lang="en-US" sz="1200" i="1" dirty="0">
                <a:latin typeface="Times New Roman" pitchFamily="18" charset="0"/>
                <a:cs typeface="Times New Roman" pitchFamily="18" charset="0"/>
              </a:rPr>
              <a:t>. Employee engagement and experience</a:t>
            </a:r>
            <a:r>
              <a:rPr lang="en-US" sz="1200" dirty="0">
                <a:latin typeface="Times New Roman" pitchFamily="18" charset="0"/>
                <a:cs typeface="Times New Roman" pitchFamily="18" charset="0"/>
              </a:rPr>
              <a:t>. Available at: </a:t>
            </a:r>
            <a:r>
              <a:rPr lang="en-US" sz="1200" dirty="0">
                <a:latin typeface="Times New Roman" pitchFamily="18" charset="0"/>
                <a:cs typeface="Times New Roman" pitchFamily="18" charset="0"/>
                <a:hlinkClick r:id="rId3"/>
              </a:rPr>
              <a:t>https://corporateculture.co.uk/corporate-culture/employee-engagement-and-experience/?utm_source=google&amp;utm_medium=cpc&amp;utm_campaign=16450334130&amp;utm_content=142499013588&amp;utm_term=employee%20engagement&amp;gclid=Cj0KCQiA4aacBhCUARIsAI55maEQ4UJmWd9biEbl3psMrVeJ-z6-9JBzk6On2xA1ZNckFleD9yzcb-oaAifNEALw_wcB</a:t>
            </a:r>
            <a:r>
              <a:rPr lang="en-US" sz="1200" dirty="0">
                <a:latin typeface="Times New Roman" pitchFamily="18" charset="0"/>
                <a:cs typeface="Times New Roman" pitchFamily="18" charset="0"/>
              </a:rPr>
              <a:t> [accessed on: 30 November 2022]</a:t>
            </a:r>
            <a:endParaRPr lang="en-IN" sz="1200" dirty="0">
              <a:latin typeface="Times New Roman" pitchFamily="18" charset="0"/>
              <a:cs typeface="Times New Roman" pitchFamily="18" charset="0"/>
            </a:endParaRPr>
          </a:p>
          <a:p>
            <a:r>
              <a:rPr lang="en-US" sz="1200" dirty="0">
                <a:latin typeface="Times New Roman" pitchFamily="18" charset="0"/>
                <a:cs typeface="Times New Roman" pitchFamily="18" charset="0"/>
              </a:rPr>
              <a:t>Di Stefano, G. and </a:t>
            </a:r>
            <a:r>
              <a:rPr lang="en-US" sz="1200" dirty="0" err="1">
                <a:latin typeface="Times New Roman" pitchFamily="18" charset="0"/>
                <a:cs typeface="Times New Roman" pitchFamily="18" charset="0"/>
              </a:rPr>
              <a:t>Gaudiino</a:t>
            </a:r>
            <a:r>
              <a:rPr lang="en-US" sz="1200" dirty="0">
                <a:latin typeface="Times New Roman" pitchFamily="18" charset="0"/>
                <a:cs typeface="Times New Roman" pitchFamily="18" charset="0"/>
              </a:rPr>
              <a:t>, M., (2019). </a:t>
            </a:r>
            <a:r>
              <a:rPr lang="en-US" sz="1200" i="1" dirty="0" err="1">
                <a:latin typeface="Times New Roman" pitchFamily="18" charset="0"/>
                <a:cs typeface="Times New Roman" pitchFamily="18" charset="0"/>
              </a:rPr>
              <a:t>Workaholism</a:t>
            </a:r>
            <a:r>
              <a:rPr lang="en-US" sz="1200" i="1" dirty="0">
                <a:latin typeface="Times New Roman" pitchFamily="18" charset="0"/>
                <a:cs typeface="Times New Roman" pitchFamily="18" charset="0"/>
              </a:rPr>
              <a:t> and work engagement: How are they similar? How are they different? A systematic review and meta-analysis.</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European Journal of Work and Organizational Psychology</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28</a:t>
            </a:r>
            <a:r>
              <a:rPr lang="en-US" sz="1200" dirty="0">
                <a:latin typeface="Times New Roman" pitchFamily="18" charset="0"/>
                <a:cs typeface="Times New Roman" pitchFamily="18" charset="0"/>
              </a:rPr>
              <a:t>(3), pp.329-347.</a:t>
            </a:r>
            <a:endParaRPr lang="en-IN" sz="1200" dirty="0">
              <a:latin typeface="Times New Roman" pitchFamily="18" charset="0"/>
              <a:cs typeface="Times New Roman" pitchFamily="18" charset="0"/>
            </a:endParaRPr>
          </a:p>
          <a:p>
            <a:r>
              <a:rPr lang="en-US" sz="1200" dirty="0" err="1">
                <a:latin typeface="Times New Roman" pitchFamily="18" charset="0"/>
                <a:cs typeface="Times New Roman" pitchFamily="18" charset="0"/>
              </a:rPr>
              <a:t>Hussainy</a:t>
            </a:r>
            <a:r>
              <a:rPr lang="en-US" sz="1200" dirty="0">
                <a:latin typeface="Times New Roman" pitchFamily="18" charset="0"/>
                <a:cs typeface="Times New Roman" pitchFamily="18" charset="0"/>
              </a:rPr>
              <a:t>, S.S., (2020). </a:t>
            </a:r>
            <a:r>
              <a:rPr lang="en-US" sz="1200" i="1" dirty="0">
                <a:latin typeface="Times New Roman" pitchFamily="18" charset="0"/>
                <a:cs typeface="Times New Roman" pitchFamily="18" charset="0"/>
              </a:rPr>
              <a:t>Review on Motivational Theories &amp; Models: Its application for Employees’ Retention in Organizations</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International Journal of Business and Applied Social Science</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6</a:t>
            </a:r>
            <a:r>
              <a:rPr lang="en-US" sz="1200" dirty="0">
                <a:latin typeface="Times New Roman" pitchFamily="18" charset="0"/>
                <a:cs typeface="Times New Roman" pitchFamily="18" charset="0"/>
              </a:rPr>
              <a:t>(1), pp.40-46.</a:t>
            </a:r>
            <a:endParaRPr lang="en-IN" sz="1200" dirty="0">
              <a:latin typeface="Times New Roman" pitchFamily="18" charset="0"/>
              <a:cs typeface="Times New Roman" pitchFamily="18" charset="0"/>
            </a:endParaRPr>
          </a:p>
          <a:p>
            <a:r>
              <a:rPr lang="en-US" sz="1200" dirty="0">
                <a:latin typeface="Times New Roman" pitchFamily="18" charset="0"/>
                <a:cs typeface="Times New Roman" pitchFamily="18" charset="0"/>
              </a:rPr>
              <a:t>Lee, J.Y., Rocco, T.S. and Shuck, B., (2020). </a:t>
            </a:r>
            <a:r>
              <a:rPr lang="en-US" sz="1200" i="1" dirty="0">
                <a:latin typeface="Times New Roman" pitchFamily="18" charset="0"/>
                <a:cs typeface="Times New Roman" pitchFamily="18" charset="0"/>
              </a:rPr>
              <a:t>What is a resource: Toward a taxonomy of resources for employee engagement</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Human Resource Development Review</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19</a:t>
            </a:r>
            <a:r>
              <a:rPr lang="en-US" sz="1200" dirty="0">
                <a:latin typeface="Times New Roman" pitchFamily="18" charset="0"/>
                <a:cs typeface="Times New Roman" pitchFamily="18" charset="0"/>
              </a:rPr>
              <a:t>(1), pp.5-38.</a:t>
            </a:r>
            <a:endParaRPr lang="en-IN" sz="1200" dirty="0">
              <a:latin typeface="Times New Roman" pitchFamily="18" charset="0"/>
              <a:cs typeface="Times New Roman" pitchFamily="18" charset="0"/>
            </a:endParaRPr>
          </a:p>
          <a:p>
            <a:r>
              <a:rPr lang="en-US" sz="1200" dirty="0">
                <a:latin typeface="Times New Roman" pitchFamily="18" charset="0"/>
                <a:cs typeface="Times New Roman" pitchFamily="18" charset="0"/>
              </a:rPr>
              <a:t>McAllister. J., (2022), </a:t>
            </a:r>
            <a:r>
              <a:rPr lang="en-US" sz="1200" i="1" dirty="0">
                <a:latin typeface="Times New Roman" pitchFamily="18" charset="0"/>
                <a:cs typeface="Times New Roman" pitchFamily="18" charset="0"/>
              </a:rPr>
              <a:t>High rates of hospitality staff turnover persist as headcounts rise</a:t>
            </a:r>
            <a:r>
              <a:rPr lang="en-US" sz="1200" dirty="0">
                <a:latin typeface="Times New Roman" pitchFamily="18" charset="0"/>
                <a:cs typeface="Times New Roman" pitchFamily="18" charset="0"/>
              </a:rPr>
              <a:t>. Available at: </a:t>
            </a:r>
            <a:r>
              <a:rPr lang="en-US" sz="1200" dirty="0">
                <a:latin typeface="Times New Roman" pitchFamily="18" charset="0"/>
                <a:cs typeface="Times New Roman" pitchFamily="18" charset="0"/>
                <a:hlinkClick r:id="rId4"/>
              </a:rPr>
              <a:t>https://www.bighospitality.co.uk/Article/2022/08/02/high-rates-of-hospitality-staff-turnover-persist-as-headcounts-rise#:~:text=With%20regards%20to%20staff%20turnover,with%20a%205%25%20leaver%20rate</a:t>
            </a:r>
            <a:r>
              <a:rPr lang="en-US" sz="1200" dirty="0">
                <a:latin typeface="Times New Roman" pitchFamily="18" charset="0"/>
                <a:cs typeface="Times New Roman" pitchFamily="18" charset="0"/>
              </a:rPr>
              <a:t>. [accessed on: 30 November 2022]</a:t>
            </a:r>
            <a:endParaRPr lang="en-IN" sz="1200" dirty="0">
              <a:latin typeface="Times New Roman" pitchFamily="18" charset="0"/>
              <a:cs typeface="Times New Roman" pitchFamily="18" charset="0"/>
            </a:endParaRPr>
          </a:p>
          <a:p>
            <a:r>
              <a:rPr lang="en-US" sz="1200" dirty="0">
                <a:latin typeface="Times New Roman" pitchFamily="18" charset="0"/>
                <a:cs typeface="Times New Roman" pitchFamily="18" charset="0"/>
              </a:rPr>
              <a:t>Men, L.R., O’Neil, J. and Ewing, M., (2020). </a:t>
            </a:r>
            <a:r>
              <a:rPr lang="en-US" sz="1200" i="1" dirty="0">
                <a:latin typeface="Times New Roman" pitchFamily="18" charset="0"/>
                <a:cs typeface="Times New Roman" pitchFamily="18" charset="0"/>
              </a:rPr>
              <a:t>Examining the effects of internal social media usage on employee engagement</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Public Relations Review</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46</a:t>
            </a:r>
            <a:r>
              <a:rPr lang="en-US" sz="1200" dirty="0">
                <a:latin typeface="Times New Roman" pitchFamily="18" charset="0"/>
                <a:cs typeface="Times New Roman" pitchFamily="18" charset="0"/>
              </a:rPr>
              <a:t>(2), p.101880.</a:t>
            </a:r>
            <a:endParaRPr lang="en-IN" sz="1200" dirty="0">
              <a:latin typeface="Times New Roman" pitchFamily="18" charset="0"/>
              <a:cs typeface="Times New Roman" pitchFamily="18" charset="0"/>
            </a:endParaRPr>
          </a:p>
          <a:p>
            <a:r>
              <a:rPr lang="en-US" sz="1200" dirty="0">
                <a:latin typeface="Times New Roman" pitchFamily="18" charset="0"/>
                <a:cs typeface="Times New Roman" pitchFamily="18" charset="0"/>
              </a:rPr>
              <a:t>Tatum, M., 2022. </a:t>
            </a:r>
            <a:r>
              <a:rPr lang="en-US" sz="1200" i="1" dirty="0">
                <a:latin typeface="Times New Roman" pitchFamily="18" charset="0"/>
                <a:cs typeface="Times New Roman" pitchFamily="18" charset="0"/>
              </a:rPr>
              <a:t>How going above and beyond at work became required</a:t>
            </a:r>
            <a:r>
              <a:rPr lang="en-US" sz="1200" dirty="0">
                <a:latin typeface="Times New Roman" pitchFamily="18" charset="0"/>
                <a:cs typeface="Times New Roman" pitchFamily="18" charset="0"/>
              </a:rPr>
              <a:t>. Available at: </a:t>
            </a:r>
            <a:r>
              <a:rPr lang="en-US" sz="1200" dirty="0">
                <a:latin typeface="Times New Roman" pitchFamily="18" charset="0"/>
                <a:cs typeface="Times New Roman" pitchFamily="18" charset="0"/>
                <a:hlinkClick r:id="rId5"/>
              </a:rPr>
              <a:t>https://www.bbc.com/worklife/article/20220921-how-going-above-and-beyond-at-work-became-required</a:t>
            </a:r>
            <a:r>
              <a:rPr lang="en-US" sz="1200" dirty="0">
                <a:latin typeface="Times New Roman" pitchFamily="18" charset="0"/>
                <a:cs typeface="Times New Roman" pitchFamily="18" charset="0"/>
              </a:rPr>
              <a:t> [accessed on: 30 November 2022]</a:t>
            </a:r>
            <a:endParaRPr lang="en-IN" sz="1200" dirty="0">
              <a:latin typeface="Times New Roman" pitchFamily="18" charset="0"/>
              <a:cs typeface="Times New Roman" pitchFamily="18" charset="0"/>
            </a:endParaRPr>
          </a:p>
          <a:p>
            <a:r>
              <a:rPr lang="en-US" sz="1200" dirty="0" err="1">
                <a:latin typeface="Times New Roman" pitchFamily="18" charset="0"/>
                <a:cs typeface="Times New Roman" pitchFamily="18" charset="0"/>
              </a:rPr>
              <a:t>Teo</a:t>
            </a:r>
            <a:r>
              <a:rPr lang="en-US" sz="1200" dirty="0">
                <a:latin typeface="Times New Roman" pitchFamily="18" charset="0"/>
                <a:cs typeface="Times New Roman" pitchFamily="18" charset="0"/>
              </a:rPr>
              <a:t>, S.T., Bentley, T. and Nguyen, D., (2020). </a:t>
            </a:r>
            <a:r>
              <a:rPr lang="en-US" sz="1200" i="1" dirty="0">
                <a:latin typeface="Times New Roman" pitchFamily="18" charset="0"/>
                <a:cs typeface="Times New Roman" pitchFamily="18" charset="0"/>
              </a:rPr>
              <a:t>Psychosocial work environment, work engagement, and employee commitment: A moderated, mediation model</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International Journal of Hospitality Management</a:t>
            </a:r>
            <a:r>
              <a:rPr lang="en-US" sz="1200" dirty="0">
                <a:latin typeface="Times New Roman" pitchFamily="18" charset="0"/>
                <a:cs typeface="Times New Roman" pitchFamily="18" charset="0"/>
              </a:rPr>
              <a:t>, </a:t>
            </a:r>
            <a:r>
              <a:rPr lang="en-US" sz="1200" i="1" dirty="0">
                <a:latin typeface="Times New Roman" pitchFamily="18" charset="0"/>
                <a:cs typeface="Times New Roman" pitchFamily="18" charset="0"/>
              </a:rPr>
              <a:t>88</a:t>
            </a:r>
            <a:r>
              <a:rPr lang="en-US" sz="1200" dirty="0">
                <a:latin typeface="Times New Roman" pitchFamily="18" charset="0"/>
                <a:cs typeface="Times New Roman" pitchFamily="18" charset="0"/>
              </a:rPr>
              <a:t>, p.102415.</a:t>
            </a:r>
            <a:endParaRPr lang="en-IN" sz="1200" dirty="0">
              <a:latin typeface="Times New Roman" pitchFamily="18" charset="0"/>
              <a:cs typeface="Times New Roman" pitchFamily="18" charset="0"/>
            </a:endParaRPr>
          </a:p>
          <a:p>
            <a:pPr>
              <a:buNone/>
            </a:pPr>
            <a:endParaRPr lang="en-IN" sz="12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a:p>
        </p:txBody>
      </p:sp>
      <p:pic>
        <p:nvPicPr>
          <p:cNvPr id="1026" name="Picture 2"/>
          <p:cNvPicPr>
            <a:picLocks noGrp="1" noChangeAspect="1" noChangeArrowheads="1"/>
          </p:cNvPicPr>
          <p:nvPr>
            <p:ph idx="1"/>
          </p:nvPr>
        </p:nvPicPr>
        <p:blipFill>
          <a:blip r:embed="rId2"/>
          <a:srcRect/>
          <a:stretch>
            <a:fillRect/>
          </a:stretch>
        </p:blipFill>
        <p:spPr bwMode="auto">
          <a:xfrm>
            <a:off x="285720" y="928670"/>
            <a:ext cx="8643998" cy="5572164"/>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147</TotalTime>
  <Words>1482</Words>
  <Application>Microsoft Office PowerPoint</Application>
  <PresentationFormat>On-screen Show (4:3)</PresentationFormat>
  <Paragraphs>79</Paragraphs>
  <Slides>13</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Constantia</vt:lpstr>
      <vt:lpstr>Times New Roman</vt:lpstr>
      <vt:lpstr>Wingdings 2</vt:lpstr>
      <vt:lpstr>Flow</vt:lpstr>
      <vt:lpstr>EMPLOYEE ENGAGEMENT PRESENTATION </vt:lpstr>
      <vt:lpstr>Introduction</vt:lpstr>
      <vt:lpstr>Employee Engagement</vt:lpstr>
      <vt:lpstr>Three C’s in Employee Engagement</vt:lpstr>
      <vt:lpstr>Key Principles of Employee Engagement</vt:lpstr>
      <vt:lpstr>       Role of Employee Engagement in the Hotel Industry</vt:lpstr>
      <vt:lpstr>One Engagement Theoretical Model </vt:lpstr>
      <vt:lpstr>Challenges of employee engagement in the hotel industry</vt:lpstr>
      <vt:lpstr>Examples of best practices to engage employees from the hotel industry(align with the above model)</vt:lpstr>
      <vt:lpstr>Examples of best practices to engage employees from the hotel industry contd…</vt:lpstr>
      <vt:lpstr>Conclusion and Recommendation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Victor-Ioan Talpan (2110032)</dc:creator>
  <cp:lastModifiedBy>Admin</cp:lastModifiedBy>
  <cp:revision>17</cp:revision>
  <dcterms:created xsi:type="dcterms:W3CDTF">2022-12-02T11:44:35Z</dcterms:created>
  <dcterms:modified xsi:type="dcterms:W3CDTF">2022-12-02T14:27:31Z</dcterms:modified>
</cp:coreProperties>
</file>