
<file path=[Content_Types].xml><?xml version="1.0" encoding="utf-8"?>
<Types xmlns="http://schemas.openxmlformats.org/package/2006/content-types">
  <Default Extension="jpeg" ContentType="image/jpeg"/>
  <Default Extension="mp3" ContentType="audio/m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61" r:id="rId4"/>
    <p:sldId id="258" r:id="rId5"/>
    <p:sldId id="266" r:id="rId6"/>
    <p:sldId id="259" r:id="rId7"/>
    <p:sldId id="265" r:id="rId8"/>
    <p:sldId id="263" r:id="rId9"/>
    <p:sldId id="262" r:id="rId10"/>
    <p:sldId id="264" r:id="rId11"/>
    <p:sldId id="267"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A0B9808-6AA2-740E-6EE4-9FAC88310036}" v="30" dt="2022-03-15T12:20:19.077"/>
    <p1510:client id="{AA8EE483-E099-CCC0-F2AB-CDF120F6907C}" v="540" dt="2022-03-16T12:56:55.1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DD03C85-0CE2-4D16-80D1-5DDB11FAB12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2BC966E-C252-47FF-9C3E-6C7835269632}">
      <dgm:prSet/>
      <dgm:spPr/>
      <dgm:t>
        <a:bodyPr/>
        <a:lstStyle/>
        <a:p>
          <a:pPr>
            <a:lnSpc>
              <a:spcPct val="100000"/>
            </a:lnSpc>
          </a:pPr>
          <a:r>
            <a:rPr lang="en-GB" dirty="0"/>
            <a:t>Acting Ability – versatility to be able to act convincingly</a:t>
          </a:r>
          <a:endParaRPr lang="en-US" dirty="0"/>
        </a:p>
      </dgm:t>
    </dgm:pt>
    <dgm:pt modelId="{CC659140-4BD8-4AA5-B42C-69DC4686C834}" type="parTrans" cxnId="{7F3285A7-784D-4182-A03A-E88FE2E768DC}">
      <dgm:prSet/>
      <dgm:spPr/>
      <dgm:t>
        <a:bodyPr/>
        <a:lstStyle/>
        <a:p>
          <a:endParaRPr lang="en-US"/>
        </a:p>
      </dgm:t>
    </dgm:pt>
    <dgm:pt modelId="{268EDE37-5B24-43BF-A4D6-E08B9BD2CBFD}" type="sibTrans" cxnId="{7F3285A7-784D-4182-A03A-E88FE2E768DC}">
      <dgm:prSet/>
      <dgm:spPr/>
      <dgm:t>
        <a:bodyPr/>
        <a:lstStyle/>
        <a:p>
          <a:endParaRPr lang="en-US"/>
        </a:p>
      </dgm:t>
    </dgm:pt>
    <dgm:pt modelId="{2CA03372-496B-4FA1-86D7-57877244784D}">
      <dgm:prSet/>
      <dgm:spPr/>
      <dgm:t>
        <a:bodyPr/>
        <a:lstStyle/>
        <a:p>
          <a:pPr>
            <a:lnSpc>
              <a:spcPct val="100000"/>
            </a:lnSpc>
          </a:pPr>
          <a:r>
            <a:rPr lang="en-GB" dirty="0"/>
            <a:t>Vocal ability – To demonstrate</a:t>
          </a:r>
          <a:r>
            <a:rPr lang="en-GB" dirty="0">
              <a:latin typeface="Calibri Light" panose="020F0302020204030204"/>
            </a:rPr>
            <a:t> vocal agility and stamina.</a:t>
          </a:r>
          <a:endParaRPr lang="en-GB" dirty="0"/>
        </a:p>
      </dgm:t>
    </dgm:pt>
    <dgm:pt modelId="{105BF1D6-5A0E-4426-A255-C05CA48E3625}" type="parTrans" cxnId="{69C9C036-56D0-4D0F-9FFC-0B5A6D9EC0AC}">
      <dgm:prSet/>
      <dgm:spPr/>
      <dgm:t>
        <a:bodyPr/>
        <a:lstStyle/>
        <a:p>
          <a:endParaRPr lang="en-US"/>
        </a:p>
      </dgm:t>
    </dgm:pt>
    <dgm:pt modelId="{64D52BCE-AC51-45F6-BF2B-1B3040AF2317}" type="sibTrans" cxnId="{69C9C036-56D0-4D0F-9FFC-0B5A6D9EC0AC}">
      <dgm:prSet/>
      <dgm:spPr/>
      <dgm:t>
        <a:bodyPr/>
        <a:lstStyle/>
        <a:p>
          <a:endParaRPr lang="en-US"/>
        </a:p>
      </dgm:t>
    </dgm:pt>
    <dgm:pt modelId="{11C33551-EDEF-48F4-88A3-1ACA498C40DC}">
      <dgm:prSet phldr="0"/>
      <dgm:spPr/>
      <dgm:t>
        <a:bodyPr/>
        <a:lstStyle/>
        <a:p>
          <a:pPr rtl="0"/>
          <a:r>
            <a:rPr lang="en-GB" dirty="0">
              <a:latin typeface="Calibri Light" panose="020F0302020204030204"/>
            </a:rPr>
            <a:t>Musicality- Ability to emote through song.</a:t>
          </a:r>
        </a:p>
      </dgm:t>
    </dgm:pt>
    <dgm:pt modelId="{447EBCF2-B18A-484D-A4F4-CB72D9FA8ECD}" type="parTrans" cxnId="{9B188B53-AB94-4BD4-95DD-020232F2202F}">
      <dgm:prSet/>
      <dgm:spPr/>
    </dgm:pt>
    <dgm:pt modelId="{C44E7AF8-4843-41EE-BD45-8EC206871C8D}" type="sibTrans" cxnId="{9B188B53-AB94-4BD4-95DD-020232F2202F}">
      <dgm:prSet/>
      <dgm:spPr/>
    </dgm:pt>
    <dgm:pt modelId="{50605FCB-A38C-4CBE-9BEE-88003CF3CEA6}">
      <dgm:prSet phldr="0"/>
      <dgm:spPr/>
      <dgm:t>
        <a:bodyPr/>
        <a:lstStyle/>
        <a:p>
          <a:pPr rtl="0">
            <a:lnSpc>
              <a:spcPct val="100000"/>
            </a:lnSpc>
          </a:pPr>
          <a:r>
            <a:rPr lang="en-GB" dirty="0">
              <a:latin typeface="Calibri Light" panose="020F0302020204030204"/>
            </a:rPr>
            <a:t>Energy – hundred percent commitment and effort </a:t>
          </a:r>
          <a:endParaRPr lang="en-GB" dirty="0"/>
        </a:p>
      </dgm:t>
    </dgm:pt>
    <dgm:pt modelId="{640C1A53-5782-4118-B0F8-F74BD4CE92AD}" type="parTrans" cxnId="{667DA75E-7630-4B19-8AD3-FE7D530CFAEF}">
      <dgm:prSet/>
      <dgm:spPr/>
    </dgm:pt>
    <dgm:pt modelId="{3DAF6F26-DC83-4C08-AE65-E3509D13AD38}" type="sibTrans" cxnId="{667DA75E-7630-4B19-8AD3-FE7D530CFAEF}">
      <dgm:prSet/>
      <dgm:spPr/>
    </dgm:pt>
    <dgm:pt modelId="{8F11B55F-1D41-4F4B-96B7-85F4FB816B1A}" type="pres">
      <dgm:prSet presAssocID="{6DD03C85-0CE2-4D16-80D1-5DDB11FAB121}" presName="root" presStyleCnt="0">
        <dgm:presLayoutVars>
          <dgm:dir/>
          <dgm:resizeHandles val="exact"/>
        </dgm:presLayoutVars>
      </dgm:prSet>
      <dgm:spPr/>
    </dgm:pt>
    <dgm:pt modelId="{6D994067-4139-4D43-AD15-4A87DC344911}" type="pres">
      <dgm:prSet presAssocID="{92BC966E-C252-47FF-9C3E-6C7835269632}" presName="compNode" presStyleCnt="0"/>
      <dgm:spPr/>
    </dgm:pt>
    <dgm:pt modelId="{95F282F9-8D7E-470A-B4C5-AF471D0CB642}" type="pres">
      <dgm:prSet presAssocID="{92BC966E-C252-47FF-9C3E-6C7835269632}" presName="bgRect" presStyleLbl="bgShp" presStyleIdx="0" presStyleCnt="4"/>
      <dgm:spPr/>
    </dgm:pt>
    <dgm:pt modelId="{04720A6A-2AD4-4189-9F54-0FE60BBAF5F4}" type="pres">
      <dgm:prSet presAssocID="{92BC966E-C252-47FF-9C3E-6C783526963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rama"/>
        </a:ext>
      </dgm:extLst>
    </dgm:pt>
    <dgm:pt modelId="{335A268D-FBCB-4953-9436-3E09D7757315}" type="pres">
      <dgm:prSet presAssocID="{92BC966E-C252-47FF-9C3E-6C7835269632}" presName="spaceRect" presStyleCnt="0"/>
      <dgm:spPr/>
    </dgm:pt>
    <dgm:pt modelId="{B4E61BD6-E9EC-45B8-8465-59935A6CA885}" type="pres">
      <dgm:prSet presAssocID="{92BC966E-C252-47FF-9C3E-6C7835269632}" presName="parTx" presStyleLbl="revTx" presStyleIdx="0" presStyleCnt="4">
        <dgm:presLayoutVars>
          <dgm:chMax val="0"/>
          <dgm:chPref val="0"/>
        </dgm:presLayoutVars>
      </dgm:prSet>
      <dgm:spPr/>
    </dgm:pt>
    <dgm:pt modelId="{0E1E1CE6-AE53-4D18-9E4F-8F46FDC31A09}" type="pres">
      <dgm:prSet presAssocID="{268EDE37-5B24-43BF-A4D6-E08B9BD2CBFD}" presName="sibTrans" presStyleCnt="0"/>
      <dgm:spPr/>
    </dgm:pt>
    <dgm:pt modelId="{7EC1B107-FB43-47C2-8E3F-2A8E97DE5C39}" type="pres">
      <dgm:prSet presAssocID="{2CA03372-496B-4FA1-86D7-57877244784D}" presName="compNode" presStyleCnt="0"/>
      <dgm:spPr/>
    </dgm:pt>
    <dgm:pt modelId="{61F3E130-655A-42A5-A239-B00E64B9CC29}" type="pres">
      <dgm:prSet presAssocID="{2CA03372-496B-4FA1-86D7-57877244784D}" presName="bgRect" presStyleLbl="bgShp" presStyleIdx="1" presStyleCnt="4"/>
      <dgm:spPr/>
    </dgm:pt>
    <dgm:pt modelId="{25217333-CAB1-4CBC-BEC8-84C83BFF5138}" type="pres">
      <dgm:prSet presAssocID="{2CA03372-496B-4FA1-86D7-57877244784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usic Notes"/>
        </a:ext>
      </dgm:extLst>
    </dgm:pt>
    <dgm:pt modelId="{DF879361-CCEC-4516-9652-730FC520426C}" type="pres">
      <dgm:prSet presAssocID="{2CA03372-496B-4FA1-86D7-57877244784D}" presName="spaceRect" presStyleCnt="0"/>
      <dgm:spPr/>
    </dgm:pt>
    <dgm:pt modelId="{CD16F623-0ED5-4338-B699-28EF6B669CE0}" type="pres">
      <dgm:prSet presAssocID="{2CA03372-496B-4FA1-86D7-57877244784D}" presName="parTx" presStyleLbl="revTx" presStyleIdx="1" presStyleCnt="4">
        <dgm:presLayoutVars>
          <dgm:chMax val="0"/>
          <dgm:chPref val="0"/>
        </dgm:presLayoutVars>
      </dgm:prSet>
      <dgm:spPr/>
    </dgm:pt>
    <dgm:pt modelId="{0C6A6DF6-27BF-4AEF-8573-39F6526D486E}" type="pres">
      <dgm:prSet presAssocID="{64D52BCE-AC51-45F6-BF2B-1B3040AF2317}" presName="sibTrans" presStyleCnt="0"/>
      <dgm:spPr/>
    </dgm:pt>
    <dgm:pt modelId="{1F8A7F0A-A967-47B8-8870-014C7DAAAE00}" type="pres">
      <dgm:prSet presAssocID="{11C33551-EDEF-48F4-88A3-1ACA498C40DC}" presName="compNode" presStyleCnt="0"/>
      <dgm:spPr/>
    </dgm:pt>
    <dgm:pt modelId="{AE401E26-5231-49C4-AE0D-DF4B1E3209E3}" type="pres">
      <dgm:prSet presAssocID="{11C33551-EDEF-48F4-88A3-1ACA498C40DC}" presName="bgRect" presStyleLbl="bgShp" presStyleIdx="2" presStyleCnt="4"/>
      <dgm:spPr/>
    </dgm:pt>
    <dgm:pt modelId="{5B53436C-0A56-44E0-A13D-4F2E0A9D132E}" type="pres">
      <dgm:prSet presAssocID="{11C33551-EDEF-48F4-88A3-1ACA498C40DC}" presName="iconRect" presStyleLbl="node1" presStyleIdx="2" presStyleCnt="4"/>
      <dgm:spPr/>
    </dgm:pt>
    <dgm:pt modelId="{75867AFA-F015-4F8E-99E9-F14B730425C8}" type="pres">
      <dgm:prSet presAssocID="{11C33551-EDEF-48F4-88A3-1ACA498C40DC}" presName="spaceRect" presStyleCnt="0"/>
      <dgm:spPr/>
    </dgm:pt>
    <dgm:pt modelId="{D8D6184C-81D5-42E0-834C-46F0CBAB70DD}" type="pres">
      <dgm:prSet presAssocID="{11C33551-EDEF-48F4-88A3-1ACA498C40DC}" presName="parTx" presStyleLbl="revTx" presStyleIdx="2" presStyleCnt="4">
        <dgm:presLayoutVars>
          <dgm:chMax val="0"/>
          <dgm:chPref val="0"/>
        </dgm:presLayoutVars>
      </dgm:prSet>
      <dgm:spPr/>
    </dgm:pt>
    <dgm:pt modelId="{98866CAB-B402-4294-9BF3-6BEF4F8480FB}" type="pres">
      <dgm:prSet presAssocID="{C44E7AF8-4843-41EE-BD45-8EC206871C8D}" presName="sibTrans" presStyleCnt="0"/>
      <dgm:spPr/>
    </dgm:pt>
    <dgm:pt modelId="{1899C374-A331-40FB-91C0-33F658669EE6}" type="pres">
      <dgm:prSet presAssocID="{50605FCB-A38C-4CBE-9BEE-88003CF3CEA6}" presName="compNode" presStyleCnt="0"/>
      <dgm:spPr/>
    </dgm:pt>
    <dgm:pt modelId="{9F446D81-5896-4D49-90A1-8BC5B907CFFE}" type="pres">
      <dgm:prSet presAssocID="{50605FCB-A38C-4CBE-9BEE-88003CF3CEA6}" presName="bgRect" presStyleLbl="bgShp" presStyleIdx="3" presStyleCnt="4"/>
      <dgm:spPr/>
    </dgm:pt>
    <dgm:pt modelId="{D4296E3B-011A-4EC4-B3E7-A2F02D372391}" type="pres">
      <dgm:prSet presAssocID="{50605FCB-A38C-4CBE-9BEE-88003CF3CEA6}" presName="iconRect" presStyleLbl="node1" presStyleIdx="3" presStyleCnt="4"/>
      <dgm:spPr/>
    </dgm:pt>
    <dgm:pt modelId="{FFACB320-23DC-4C43-BA1A-85AB90B470CB}" type="pres">
      <dgm:prSet presAssocID="{50605FCB-A38C-4CBE-9BEE-88003CF3CEA6}" presName="spaceRect" presStyleCnt="0"/>
      <dgm:spPr/>
    </dgm:pt>
    <dgm:pt modelId="{371FD11C-EBA9-4DF1-BEA2-7F05CB73C01F}" type="pres">
      <dgm:prSet presAssocID="{50605FCB-A38C-4CBE-9BEE-88003CF3CEA6}" presName="parTx" presStyleLbl="revTx" presStyleIdx="3" presStyleCnt="4">
        <dgm:presLayoutVars>
          <dgm:chMax val="0"/>
          <dgm:chPref val="0"/>
        </dgm:presLayoutVars>
      </dgm:prSet>
      <dgm:spPr/>
    </dgm:pt>
  </dgm:ptLst>
  <dgm:cxnLst>
    <dgm:cxn modelId="{ACB0D70D-DC48-4329-A2DE-F45855FE00E8}" type="presOf" srcId="{2CA03372-496B-4FA1-86D7-57877244784D}" destId="{CD16F623-0ED5-4338-B699-28EF6B669CE0}" srcOrd="0" destOrd="0" presId="urn:microsoft.com/office/officeart/2018/2/layout/IconVerticalSolidList"/>
    <dgm:cxn modelId="{69C9C036-56D0-4D0F-9FFC-0B5A6D9EC0AC}" srcId="{6DD03C85-0CE2-4D16-80D1-5DDB11FAB121}" destId="{2CA03372-496B-4FA1-86D7-57877244784D}" srcOrd="1" destOrd="0" parTransId="{105BF1D6-5A0E-4426-A255-C05CA48E3625}" sibTransId="{64D52BCE-AC51-45F6-BF2B-1B3040AF2317}"/>
    <dgm:cxn modelId="{667DA75E-7630-4B19-8AD3-FE7D530CFAEF}" srcId="{6DD03C85-0CE2-4D16-80D1-5DDB11FAB121}" destId="{50605FCB-A38C-4CBE-9BEE-88003CF3CEA6}" srcOrd="3" destOrd="0" parTransId="{640C1A53-5782-4118-B0F8-F74BD4CE92AD}" sibTransId="{3DAF6F26-DC83-4C08-AE65-E3509D13AD38}"/>
    <dgm:cxn modelId="{9B188B53-AB94-4BD4-95DD-020232F2202F}" srcId="{6DD03C85-0CE2-4D16-80D1-5DDB11FAB121}" destId="{11C33551-EDEF-48F4-88A3-1ACA498C40DC}" srcOrd="2" destOrd="0" parTransId="{447EBCF2-B18A-484D-A4F4-CB72D9FA8ECD}" sibTransId="{C44E7AF8-4843-41EE-BD45-8EC206871C8D}"/>
    <dgm:cxn modelId="{1A8A4D9D-42F5-4632-847B-A8C4274C99D1}" type="presOf" srcId="{92BC966E-C252-47FF-9C3E-6C7835269632}" destId="{B4E61BD6-E9EC-45B8-8465-59935A6CA885}" srcOrd="0" destOrd="0" presId="urn:microsoft.com/office/officeart/2018/2/layout/IconVerticalSolidList"/>
    <dgm:cxn modelId="{7F3285A7-784D-4182-A03A-E88FE2E768DC}" srcId="{6DD03C85-0CE2-4D16-80D1-5DDB11FAB121}" destId="{92BC966E-C252-47FF-9C3E-6C7835269632}" srcOrd="0" destOrd="0" parTransId="{CC659140-4BD8-4AA5-B42C-69DC4686C834}" sibTransId="{268EDE37-5B24-43BF-A4D6-E08B9BD2CBFD}"/>
    <dgm:cxn modelId="{935CCEDA-C2E5-48D5-A392-7B90D65CB284}" type="presOf" srcId="{11C33551-EDEF-48F4-88A3-1ACA498C40DC}" destId="{D8D6184C-81D5-42E0-834C-46F0CBAB70DD}" srcOrd="0" destOrd="0" presId="urn:microsoft.com/office/officeart/2018/2/layout/IconVerticalSolidList"/>
    <dgm:cxn modelId="{B993BCE6-44B5-49DF-9465-550456E96A2D}" type="presOf" srcId="{6DD03C85-0CE2-4D16-80D1-5DDB11FAB121}" destId="{8F11B55F-1D41-4F4B-96B7-85F4FB816B1A}" srcOrd="0" destOrd="0" presId="urn:microsoft.com/office/officeart/2018/2/layout/IconVerticalSolidList"/>
    <dgm:cxn modelId="{C921EFFB-5D99-40C4-9834-1D340BF31945}" type="presOf" srcId="{50605FCB-A38C-4CBE-9BEE-88003CF3CEA6}" destId="{371FD11C-EBA9-4DF1-BEA2-7F05CB73C01F}" srcOrd="0" destOrd="0" presId="urn:microsoft.com/office/officeart/2018/2/layout/IconVerticalSolidList"/>
    <dgm:cxn modelId="{1FA293E6-B363-424D-896D-892FC971AEC7}" type="presParOf" srcId="{8F11B55F-1D41-4F4B-96B7-85F4FB816B1A}" destId="{6D994067-4139-4D43-AD15-4A87DC344911}" srcOrd="0" destOrd="0" presId="urn:microsoft.com/office/officeart/2018/2/layout/IconVerticalSolidList"/>
    <dgm:cxn modelId="{05C8F599-467A-4DBB-83F9-471028B86D9B}" type="presParOf" srcId="{6D994067-4139-4D43-AD15-4A87DC344911}" destId="{95F282F9-8D7E-470A-B4C5-AF471D0CB642}" srcOrd="0" destOrd="0" presId="urn:microsoft.com/office/officeart/2018/2/layout/IconVerticalSolidList"/>
    <dgm:cxn modelId="{58D9FF27-8159-4418-8FB4-B2129701D2B4}" type="presParOf" srcId="{6D994067-4139-4D43-AD15-4A87DC344911}" destId="{04720A6A-2AD4-4189-9F54-0FE60BBAF5F4}" srcOrd="1" destOrd="0" presId="urn:microsoft.com/office/officeart/2018/2/layout/IconVerticalSolidList"/>
    <dgm:cxn modelId="{9496BB3A-695D-411C-8538-966C29959EF3}" type="presParOf" srcId="{6D994067-4139-4D43-AD15-4A87DC344911}" destId="{335A268D-FBCB-4953-9436-3E09D7757315}" srcOrd="2" destOrd="0" presId="urn:microsoft.com/office/officeart/2018/2/layout/IconVerticalSolidList"/>
    <dgm:cxn modelId="{A7B5D0EF-B923-4656-A121-B47D3F3D7A87}" type="presParOf" srcId="{6D994067-4139-4D43-AD15-4A87DC344911}" destId="{B4E61BD6-E9EC-45B8-8465-59935A6CA885}" srcOrd="3" destOrd="0" presId="urn:microsoft.com/office/officeart/2018/2/layout/IconVerticalSolidList"/>
    <dgm:cxn modelId="{44484927-7DFF-4C44-8783-D493DB177535}" type="presParOf" srcId="{8F11B55F-1D41-4F4B-96B7-85F4FB816B1A}" destId="{0E1E1CE6-AE53-4D18-9E4F-8F46FDC31A09}" srcOrd="1" destOrd="0" presId="urn:microsoft.com/office/officeart/2018/2/layout/IconVerticalSolidList"/>
    <dgm:cxn modelId="{48F9023D-B4A9-42F3-99B0-EB8087B1C388}" type="presParOf" srcId="{8F11B55F-1D41-4F4B-96B7-85F4FB816B1A}" destId="{7EC1B107-FB43-47C2-8E3F-2A8E97DE5C39}" srcOrd="2" destOrd="0" presId="urn:microsoft.com/office/officeart/2018/2/layout/IconVerticalSolidList"/>
    <dgm:cxn modelId="{95235D7D-E2CF-4EF5-A218-47910D55C529}" type="presParOf" srcId="{7EC1B107-FB43-47C2-8E3F-2A8E97DE5C39}" destId="{61F3E130-655A-42A5-A239-B00E64B9CC29}" srcOrd="0" destOrd="0" presId="urn:microsoft.com/office/officeart/2018/2/layout/IconVerticalSolidList"/>
    <dgm:cxn modelId="{411F971D-EB4A-4EB9-89F3-EE570633ACE7}" type="presParOf" srcId="{7EC1B107-FB43-47C2-8E3F-2A8E97DE5C39}" destId="{25217333-CAB1-4CBC-BEC8-84C83BFF5138}" srcOrd="1" destOrd="0" presId="urn:microsoft.com/office/officeart/2018/2/layout/IconVerticalSolidList"/>
    <dgm:cxn modelId="{F799E440-695B-48FB-99C4-6C765B9C8077}" type="presParOf" srcId="{7EC1B107-FB43-47C2-8E3F-2A8E97DE5C39}" destId="{DF879361-CCEC-4516-9652-730FC520426C}" srcOrd="2" destOrd="0" presId="urn:microsoft.com/office/officeart/2018/2/layout/IconVerticalSolidList"/>
    <dgm:cxn modelId="{0F1276F2-E397-4BE3-96CE-9BE4BC5C1033}" type="presParOf" srcId="{7EC1B107-FB43-47C2-8E3F-2A8E97DE5C39}" destId="{CD16F623-0ED5-4338-B699-28EF6B669CE0}" srcOrd="3" destOrd="0" presId="urn:microsoft.com/office/officeart/2018/2/layout/IconVerticalSolidList"/>
    <dgm:cxn modelId="{0CDA0A18-785C-4EBC-BAB2-AE52301D4C91}" type="presParOf" srcId="{8F11B55F-1D41-4F4B-96B7-85F4FB816B1A}" destId="{0C6A6DF6-27BF-4AEF-8573-39F6526D486E}" srcOrd="3" destOrd="0" presId="urn:microsoft.com/office/officeart/2018/2/layout/IconVerticalSolidList"/>
    <dgm:cxn modelId="{C8BE7098-E6A7-4B27-BD2A-7F01AA8CD8D4}" type="presParOf" srcId="{8F11B55F-1D41-4F4B-96B7-85F4FB816B1A}" destId="{1F8A7F0A-A967-47B8-8870-014C7DAAAE00}" srcOrd="4" destOrd="0" presId="urn:microsoft.com/office/officeart/2018/2/layout/IconVerticalSolidList"/>
    <dgm:cxn modelId="{9772980D-A1B7-4E62-8A77-4BD963CEE24C}" type="presParOf" srcId="{1F8A7F0A-A967-47B8-8870-014C7DAAAE00}" destId="{AE401E26-5231-49C4-AE0D-DF4B1E3209E3}" srcOrd="0" destOrd="0" presId="urn:microsoft.com/office/officeart/2018/2/layout/IconVerticalSolidList"/>
    <dgm:cxn modelId="{48019A1E-94CF-414D-844D-680552F32073}" type="presParOf" srcId="{1F8A7F0A-A967-47B8-8870-014C7DAAAE00}" destId="{5B53436C-0A56-44E0-A13D-4F2E0A9D132E}" srcOrd="1" destOrd="0" presId="urn:microsoft.com/office/officeart/2018/2/layout/IconVerticalSolidList"/>
    <dgm:cxn modelId="{293468CF-E722-4930-9403-C3B684106305}" type="presParOf" srcId="{1F8A7F0A-A967-47B8-8870-014C7DAAAE00}" destId="{75867AFA-F015-4F8E-99E9-F14B730425C8}" srcOrd="2" destOrd="0" presId="urn:microsoft.com/office/officeart/2018/2/layout/IconVerticalSolidList"/>
    <dgm:cxn modelId="{15D0D1E0-205B-45A3-91CC-FB093546BED6}" type="presParOf" srcId="{1F8A7F0A-A967-47B8-8870-014C7DAAAE00}" destId="{D8D6184C-81D5-42E0-834C-46F0CBAB70DD}" srcOrd="3" destOrd="0" presId="urn:microsoft.com/office/officeart/2018/2/layout/IconVerticalSolidList"/>
    <dgm:cxn modelId="{3A6CD9FB-4E1E-4CE6-89B8-CE03207E31AA}" type="presParOf" srcId="{8F11B55F-1D41-4F4B-96B7-85F4FB816B1A}" destId="{98866CAB-B402-4294-9BF3-6BEF4F8480FB}" srcOrd="5" destOrd="0" presId="urn:microsoft.com/office/officeart/2018/2/layout/IconVerticalSolidList"/>
    <dgm:cxn modelId="{3C0C6B77-C5D9-40AA-8626-C9ADAC1E2F40}" type="presParOf" srcId="{8F11B55F-1D41-4F4B-96B7-85F4FB816B1A}" destId="{1899C374-A331-40FB-91C0-33F658669EE6}" srcOrd="6" destOrd="0" presId="urn:microsoft.com/office/officeart/2018/2/layout/IconVerticalSolidList"/>
    <dgm:cxn modelId="{728B50AC-E002-4931-BA2C-7BCB851C77FD}" type="presParOf" srcId="{1899C374-A331-40FB-91C0-33F658669EE6}" destId="{9F446D81-5896-4D49-90A1-8BC5B907CFFE}" srcOrd="0" destOrd="0" presId="urn:microsoft.com/office/officeart/2018/2/layout/IconVerticalSolidList"/>
    <dgm:cxn modelId="{6C70C3ED-C6B4-4E2D-B08C-C3CD12B2AE01}" type="presParOf" srcId="{1899C374-A331-40FB-91C0-33F658669EE6}" destId="{D4296E3B-011A-4EC4-B3E7-A2F02D372391}" srcOrd="1" destOrd="0" presId="urn:microsoft.com/office/officeart/2018/2/layout/IconVerticalSolidList"/>
    <dgm:cxn modelId="{5940282B-A709-4580-8680-88D6EA6BADF4}" type="presParOf" srcId="{1899C374-A331-40FB-91C0-33F658669EE6}" destId="{FFACB320-23DC-4C43-BA1A-85AB90B470CB}" srcOrd="2" destOrd="0" presId="urn:microsoft.com/office/officeart/2018/2/layout/IconVerticalSolidList"/>
    <dgm:cxn modelId="{65922894-D779-472A-A50F-B9507E816ADD}" type="presParOf" srcId="{1899C374-A331-40FB-91C0-33F658669EE6}" destId="{371FD11C-EBA9-4DF1-BEA2-7F05CB73C01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F282F9-8D7E-470A-B4C5-AF471D0CB642}">
      <dsp:nvSpPr>
        <dsp:cNvPr id="0" name=""/>
        <dsp:cNvSpPr/>
      </dsp:nvSpPr>
      <dsp:spPr>
        <a:xfrm>
          <a:off x="0" y="2447"/>
          <a:ext cx="6588691"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720A6A-2AD4-4189-9F54-0FE60BBAF5F4}">
      <dsp:nvSpPr>
        <dsp:cNvPr id="0" name=""/>
        <dsp:cNvSpPr/>
      </dsp:nvSpPr>
      <dsp:spPr>
        <a:xfrm>
          <a:off x="375217" y="281534"/>
          <a:ext cx="682214" cy="6822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4E61BD6-E9EC-45B8-8465-59935A6CA885}">
      <dsp:nvSpPr>
        <dsp:cNvPr id="0" name=""/>
        <dsp:cNvSpPr/>
      </dsp:nvSpPr>
      <dsp:spPr>
        <a:xfrm>
          <a:off x="1432649" y="2447"/>
          <a:ext cx="5156041"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977900">
            <a:lnSpc>
              <a:spcPct val="100000"/>
            </a:lnSpc>
            <a:spcBef>
              <a:spcPct val="0"/>
            </a:spcBef>
            <a:spcAft>
              <a:spcPct val="35000"/>
            </a:spcAft>
            <a:buNone/>
          </a:pPr>
          <a:r>
            <a:rPr lang="en-GB" sz="2200" kern="1200" dirty="0"/>
            <a:t>Acting Ability – versatility to be able to act convincingly</a:t>
          </a:r>
          <a:endParaRPr lang="en-US" sz="2200" kern="1200" dirty="0"/>
        </a:p>
      </dsp:txBody>
      <dsp:txXfrm>
        <a:off x="1432649" y="2447"/>
        <a:ext cx="5156041" cy="1240389"/>
      </dsp:txXfrm>
    </dsp:sp>
    <dsp:sp modelId="{61F3E130-655A-42A5-A239-B00E64B9CC29}">
      <dsp:nvSpPr>
        <dsp:cNvPr id="0" name=""/>
        <dsp:cNvSpPr/>
      </dsp:nvSpPr>
      <dsp:spPr>
        <a:xfrm>
          <a:off x="0" y="1552933"/>
          <a:ext cx="6588691"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217333-CAB1-4CBC-BEC8-84C83BFF5138}">
      <dsp:nvSpPr>
        <dsp:cNvPr id="0" name=""/>
        <dsp:cNvSpPr/>
      </dsp:nvSpPr>
      <dsp:spPr>
        <a:xfrm>
          <a:off x="375217" y="1832021"/>
          <a:ext cx="682214" cy="6822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16F623-0ED5-4338-B699-28EF6B669CE0}">
      <dsp:nvSpPr>
        <dsp:cNvPr id="0" name=""/>
        <dsp:cNvSpPr/>
      </dsp:nvSpPr>
      <dsp:spPr>
        <a:xfrm>
          <a:off x="1432649" y="1552933"/>
          <a:ext cx="5156041"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977900">
            <a:lnSpc>
              <a:spcPct val="100000"/>
            </a:lnSpc>
            <a:spcBef>
              <a:spcPct val="0"/>
            </a:spcBef>
            <a:spcAft>
              <a:spcPct val="35000"/>
            </a:spcAft>
            <a:buNone/>
          </a:pPr>
          <a:r>
            <a:rPr lang="en-GB" sz="2200" kern="1200" dirty="0"/>
            <a:t>Vocal ability – To demonstrate</a:t>
          </a:r>
          <a:r>
            <a:rPr lang="en-GB" sz="2200" kern="1200" dirty="0">
              <a:latin typeface="Calibri Light" panose="020F0302020204030204"/>
            </a:rPr>
            <a:t> vocal agility and stamina.</a:t>
          </a:r>
          <a:endParaRPr lang="en-GB" sz="2200" kern="1200" dirty="0"/>
        </a:p>
      </dsp:txBody>
      <dsp:txXfrm>
        <a:off x="1432649" y="1552933"/>
        <a:ext cx="5156041" cy="1240389"/>
      </dsp:txXfrm>
    </dsp:sp>
    <dsp:sp modelId="{AE401E26-5231-49C4-AE0D-DF4B1E3209E3}">
      <dsp:nvSpPr>
        <dsp:cNvPr id="0" name=""/>
        <dsp:cNvSpPr/>
      </dsp:nvSpPr>
      <dsp:spPr>
        <a:xfrm>
          <a:off x="0" y="3103420"/>
          <a:ext cx="6588691"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53436C-0A56-44E0-A13D-4F2E0A9D132E}">
      <dsp:nvSpPr>
        <dsp:cNvPr id="0" name=""/>
        <dsp:cNvSpPr/>
      </dsp:nvSpPr>
      <dsp:spPr>
        <a:xfrm>
          <a:off x="375217" y="3382507"/>
          <a:ext cx="682214" cy="682214"/>
        </a:xfrm>
        <a:prstGeom prst="rect">
          <a:avLst/>
        </a:prstGeom>
        <a:solidFill>
          <a:schemeClr val="accent4">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D6184C-81D5-42E0-834C-46F0CBAB70DD}">
      <dsp:nvSpPr>
        <dsp:cNvPr id="0" name=""/>
        <dsp:cNvSpPr/>
      </dsp:nvSpPr>
      <dsp:spPr>
        <a:xfrm>
          <a:off x="1432649" y="3103420"/>
          <a:ext cx="5156041"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977900" rtl="0">
            <a:lnSpc>
              <a:spcPct val="90000"/>
            </a:lnSpc>
            <a:spcBef>
              <a:spcPct val="0"/>
            </a:spcBef>
            <a:spcAft>
              <a:spcPct val="35000"/>
            </a:spcAft>
            <a:buNone/>
          </a:pPr>
          <a:r>
            <a:rPr lang="en-GB" sz="2200" kern="1200" dirty="0">
              <a:latin typeface="Calibri Light" panose="020F0302020204030204"/>
            </a:rPr>
            <a:t>Musicality- Ability to emote through song.</a:t>
          </a:r>
        </a:p>
      </dsp:txBody>
      <dsp:txXfrm>
        <a:off x="1432649" y="3103420"/>
        <a:ext cx="5156041" cy="1240389"/>
      </dsp:txXfrm>
    </dsp:sp>
    <dsp:sp modelId="{9F446D81-5896-4D49-90A1-8BC5B907CFFE}">
      <dsp:nvSpPr>
        <dsp:cNvPr id="0" name=""/>
        <dsp:cNvSpPr/>
      </dsp:nvSpPr>
      <dsp:spPr>
        <a:xfrm>
          <a:off x="0" y="4653906"/>
          <a:ext cx="6588691"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296E3B-011A-4EC4-B3E7-A2F02D372391}">
      <dsp:nvSpPr>
        <dsp:cNvPr id="0" name=""/>
        <dsp:cNvSpPr/>
      </dsp:nvSpPr>
      <dsp:spPr>
        <a:xfrm>
          <a:off x="375217" y="4932994"/>
          <a:ext cx="682214" cy="682214"/>
        </a:xfrm>
        <a:prstGeom prst="rect">
          <a:avLst/>
        </a:prstGeom>
        <a:solidFill>
          <a:schemeClr val="accent5">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1FD11C-EBA9-4DF1-BEA2-7F05CB73C01F}">
      <dsp:nvSpPr>
        <dsp:cNvPr id="0" name=""/>
        <dsp:cNvSpPr/>
      </dsp:nvSpPr>
      <dsp:spPr>
        <a:xfrm>
          <a:off x="1432649" y="4653906"/>
          <a:ext cx="5156041"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977900" rtl="0">
            <a:lnSpc>
              <a:spcPct val="100000"/>
            </a:lnSpc>
            <a:spcBef>
              <a:spcPct val="0"/>
            </a:spcBef>
            <a:spcAft>
              <a:spcPct val="35000"/>
            </a:spcAft>
            <a:buNone/>
          </a:pPr>
          <a:r>
            <a:rPr lang="en-GB" sz="2200" kern="1200" dirty="0">
              <a:latin typeface="Calibri Light" panose="020F0302020204030204"/>
            </a:rPr>
            <a:t>Energy – hundred percent commitment and effort </a:t>
          </a:r>
          <a:endParaRPr lang="en-GB" sz="2200" kern="1200" dirty="0"/>
        </a:p>
      </dsp:txBody>
      <dsp:txXfrm>
        <a:off x="1432649" y="4653906"/>
        <a:ext cx="5156041" cy="124038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0BB63D-0B2E-44EF-AA78-3007AEEA6836}" type="datetimeFigureOut">
              <a:t>3/16/2022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103207F-FAA5-4FCF-B856-89487AA300EA}" type="slidenum">
              <a:t>‹#›</a:t>
            </a:fld>
            <a:endParaRPr lang="en-GB"/>
          </a:p>
        </p:txBody>
      </p:sp>
    </p:spTree>
    <p:extLst>
      <p:ext uri="{BB962C8B-B14F-4D97-AF65-F5344CB8AC3E}">
        <p14:creationId xmlns:p14="http://schemas.microsoft.com/office/powerpoint/2010/main" val="16849248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Hi I'm Beth , and I will be discussing musical theatre, Stephen Sondheim and his impact on musical theatre as well where it originated from, the impact it has had on theatre and where I think It is heading.  </a:t>
            </a:r>
          </a:p>
        </p:txBody>
      </p:sp>
      <p:sp>
        <p:nvSpPr>
          <p:cNvPr id="4" name="Slide Number Placeholder 3"/>
          <p:cNvSpPr>
            <a:spLocks noGrp="1"/>
          </p:cNvSpPr>
          <p:nvPr>
            <p:ph type="sldNum" sz="quarter" idx="5"/>
          </p:nvPr>
        </p:nvSpPr>
        <p:spPr/>
        <p:txBody>
          <a:bodyPr/>
          <a:lstStyle/>
          <a:p>
            <a:fld id="{0103207F-FAA5-4FCF-B856-89487AA300EA}" type="slidenum">
              <a:rPr lang="en-GB"/>
              <a:t>1</a:t>
            </a:fld>
            <a:endParaRPr lang="en-GB"/>
          </a:p>
        </p:txBody>
      </p:sp>
    </p:spTree>
    <p:extLst>
      <p:ext uri="{BB962C8B-B14F-4D97-AF65-F5344CB8AC3E}">
        <p14:creationId xmlns:p14="http://schemas.microsoft.com/office/powerpoint/2010/main" val="25256852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purpose of musical theatre is to further emphasise the narrative of a show using song and dance to emphasise a particular message or emotion. So </a:t>
            </a:r>
            <a:endParaRPr lang="en-US" dirty="0"/>
          </a:p>
        </p:txBody>
      </p:sp>
      <p:sp>
        <p:nvSpPr>
          <p:cNvPr id="4" name="Slide Number Placeholder 3"/>
          <p:cNvSpPr>
            <a:spLocks noGrp="1"/>
          </p:cNvSpPr>
          <p:nvPr>
            <p:ph type="sldNum" sz="quarter" idx="5"/>
          </p:nvPr>
        </p:nvSpPr>
        <p:spPr/>
        <p:txBody>
          <a:bodyPr/>
          <a:lstStyle/>
          <a:p>
            <a:fld id="{0103207F-FAA5-4FCF-B856-89487AA300EA}" type="slidenum">
              <a:t>2</a:t>
            </a:fld>
            <a:endParaRPr lang="en-GB"/>
          </a:p>
        </p:txBody>
      </p:sp>
    </p:spTree>
    <p:extLst>
      <p:ext uri="{BB962C8B-B14F-4D97-AF65-F5344CB8AC3E}">
        <p14:creationId xmlns:p14="http://schemas.microsoft.com/office/powerpoint/2010/main" val="16349756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dirty="0"/>
              <a:t>Born in 1930 New York, New York America</a:t>
            </a:r>
            <a:endParaRPr lang="en-US" dirty="0"/>
          </a:p>
          <a:p>
            <a:pPr marL="285750" indent="-285750">
              <a:lnSpc>
                <a:spcPct val="90000"/>
              </a:lnSpc>
              <a:spcBef>
                <a:spcPts val="1000"/>
              </a:spcBef>
              <a:buFont typeface="Arial"/>
              <a:buChar char="•"/>
            </a:pPr>
            <a:r>
              <a:rPr lang="en-GB" dirty="0">
                <a:cs typeface="Calibri"/>
              </a:rPr>
              <a:t>Moved to Pennsylvania in 1942 where he met son of Oscar Hammerstein ( The second)</a:t>
            </a:r>
            <a:endParaRPr lang="en-GB" dirty="0"/>
          </a:p>
          <a:p>
            <a:pPr marL="285750" indent="-285750">
              <a:lnSpc>
                <a:spcPct val="90000"/>
              </a:lnSpc>
              <a:spcBef>
                <a:spcPts val="1000"/>
              </a:spcBef>
              <a:buFont typeface="Arial"/>
              <a:buChar char="•"/>
            </a:pPr>
            <a:r>
              <a:rPr lang="en-GB" dirty="0"/>
              <a:t>Sondheim displayed a love for music at the young age his interest and ability in the music genre only grew when he was taken under the wing of famous composer Oscar Hammerstein ( The second). Sondheim viewed Hammerstein as a father figure after his parents divorced at a young age. Hammerstein mentored Sondheim in musical theatre.</a:t>
            </a:r>
            <a:endParaRPr lang="en-GB" dirty="0">
              <a:cs typeface="Calibri"/>
            </a:endParaRPr>
          </a:p>
          <a:p>
            <a:pPr marL="285750" indent="-285750">
              <a:lnSpc>
                <a:spcPct val="90000"/>
              </a:lnSpc>
              <a:spcBef>
                <a:spcPts val="1000"/>
              </a:spcBef>
              <a:buFont typeface="Arial"/>
              <a:buChar char="•"/>
            </a:pPr>
            <a:r>
              <a:rPr lang="en-GB" dirty="0">
                <a:cs typeface="Calibri"/>
              </a:rPr>
              <a:t>Sondheim's first and notable contribution to Broadway was his composition and lyrics for Leonard Bernstein's West Side Story and Collaboration with </a:t>
            </a:r>
            <a:r>
              <a:rPr lang="en-GB" dirty="0" err="1">
                <a:cs typeface="Calibri"/>
              </a:rPr>
              <a:t>Jule</a:t>
            </a:r>
            <a:r>
              <a:rPr lang="en-GB" dirty="0">
                <a:cs typeface="Calibri"/>
              </a:rPr>
              <a:t> Styne on 'Gypsy'. This catapulted Sondheim to a rising star of the musical theatre world. </a:t>
            </a:r>
          </a:p>
        </p:txBody>
      </p:sp>
      <p:sp>
        <p:nvSpPr>
          <p:cNvPr id="4" name="Slide Number Placeholder 3"/>
          <p:cNvSpPr>
            <a:spLocks noGrp="1"/>
          </p:cNvSpPr>
          <p:nvPr>
            <p:ph type="sldNum" sz="quarter" idx="5"/>
          </p:nvPr>
        </p:nvSpPr>
        <p:spPr/>
        <p:txBody>
          <a:bodyPr/>
          <a:lstStyle/>
          <a:p>
            <a:fld id="{0103207F-FAA5-4FCF-B856-89487AA300EA}" type="slidenum">
              <a:rPr lang="en-GB"/>
              <a:t>6</a:t>
            </a:fld>
            <a:endParaRPr lang="en-GB"/>
          </a:p>
        </p:txBody>
      </p:sp>
    </p:spTree>
    <p:extLst>
      <p:ext uri="{BB962C8B-B14F-4D97-AF65-F5344CB8AC3E}">
        <p14:creationId xmlns:p14="http://schemas.microsoft.com/office/powerpoint/2010/main" val="34859191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 Sondheim revolutionized musical theatre because he was not afraid to do what was not considered conventional. He was willing to really push the boundaries and to really commit to telling a story through his writing. His writing ability was unlike any other </a:t>
            </a:r>
          </a:p>
        </p:txBody>
      </p:sp>
      <p:sp>
        <p:nvSpPr>
          <p:cNvPr id="4" name="Slide Number Placeholder 3"/>
          <p:cNvSpPr>
            <a:spLocks noGrp="1"/>
          </p:cNvSpPr>
          <p:nvPr>
            <p:ph type="sldNum" sz="quarter" idx="5"/>
          </p:nvPr>
        </p:nvSpPr>
        <p:spPr/>
        <p:txBody>
          <a:bodyPr/>
          <a:lstStyle/>
          <a:p>
            <a:fld id="{0103207F-FAA5-4FCF-B856-89487AA300EA}" type="slidenum">
              <a:rPr lang="en-US"/>
              <a:t>7</a:t>
            </a:fld>
            <a:endParaRPr lang="en-US"/>
          </a:p>
        </p:txBody>
      </p:sp>
    </p:spTree>
    <p:extLst>
      <p:ext uri="{BB962C8B-B14F-4D97-AF65-F5344CB8AC3E}">
        <p14:creationId xmlns:p14="http://schemas.microsoft.com/office/powerpoint/2010/main" val="3645996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Some of the top musicals to go see in London currently are Disney's The Lion King, Matilda, Wicked and the book of Mormon. Wicked has recently celebrated it's 14th anniversary and is the 7th longest running show on the West End alongside Mamma Mia and The Lion King. Thus proving the long levity of musical theatre and how the stories continue to resonate with people in one way or another. </a:t>
            </a:r>
          </a:p>
        </p:txBody>
      </p:sp>
      <p:sp>
        <p:nvSpPr>
          <p:cNvPr id="4" name="Slide Number Placeholder 3"/>
          <p:cNvSpPr>
            <a:spLocks noGrp="1"/>
          </p:cNvSpPr>
          <p:nvPr>
            <p:ph type="sldNum" sz="quarter" idx="5"/>
          </p:nvPr>
        </p:nvSpPr>
        <p:spPr/>
        <p:txBody>
          <a:bodyPr/>
          <a:lstStyle/>
          <a:p>
            <a:fld id="{0103207F-FAA5-4FCF-B856-89487AA300EA}" type="slidenum">
              <a:rPr lang="en-US"/>
              <a:t>8</a:t>
            </a:fld>
            <a:endParaRPr lang="en-US"/>
          </a:p>
        </p:txBody>
      </p:sp>
    </p:spTree>
    <p:extLst>
      <p:ext uri="{BB962C8B-B14F-4D97-AF65-F5344CB8AC3E}">
        <p14:creationId xmlns:p14="http://schemas.microsoft.com/office/powerpoint/2010/main" val="21570687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With the continuous advancement in technology and capabilities of what we are able to portray on stage, I can see a lot of musicals continuing to get more and more convincing. With even further intricacies in technical effects and production equipment. I can also see the traditional sound of musical theatre continuing to alter and delve into even more musical genres being explored on stage to further emphasize a narrative and to continue to draw the attention of audiences of all ages and people who would not typically watch a theatre production. This has proved to be a hit in recent years with Hamilton being the first musical to incorporate rap / R&amp;B music. And the musical 'six' a show which is more sonically pop sounding than traditional musical theatre.</a:t>
            </a:r>
          </a:p>
          <a:p>
            <a:endParaRPr lang="en-US" dirty="0">
              <a:cs typeface="Calibri"/>
            </a:endParaRPr>
          </a:p>
          <a:p>
            <a:r>
              <a:rPr lang="en-US" dirty="0">
                <a:cs typeface="Calibri"/>
              </a:rPr>
              <a:t>And after the recent pandemic and the growth of social media being used for people to share their ideas and creativity a lot more </a:t>
            </a:r>
            <a:r>
              <a:rPr lang="en-US" dirty="0" err="1">
                <a:cs typeface="Calibri"/>
              </a:rPr>
              <a:t>publically</a:t>
            </a:r>
            <a:r>
              <a:rPr lang="en-US" dirty="0">
                <a:cs typeface="Calibri"/>
              </a:rPr>
              <a:t> on a platform such as TikTok it has opened up an entirely new avenue for musical theatre. For example over lockdown two American women Abigail Barlow and Emily Bear became inspired by a popular Netflix show '</a:t>
            </a:r>
            <a:r>
              <a:rPr lang="en-US" dirty="0" err="1">
                <a:cs typeface="Calibri"/>
              </a:rPr>
              <a:t>Bridgerton</a:t>
            </a:r>
            <a:r>
              <a:rPr lang="en-US" dirty="0">
                <a:cs typeface="Calibri"/>
              </a:rPr>
              <a:t>' and began creating original music in the style of musical theatre to create a musical narrative of the show and it received an overwhelming amount of positive response which sky rocketed them to fame and led them to release an unofficial </a:t>
            </a:r>
            <a:r>
              <a:rPr lang="en-US" dirty="0" err="1">
                <a:cs typeface="Calibri"/>
              </a:rPr>
              <a:t>Bridgerton</a:t>
            </a:r>
            <a:r>
              <a:rPr lang="en-US" dirty="0">
                <a:cs typeface="Calibri"/>
              </a:rPr>
              <a:t> musical album. Now while there is currently no sign of an actual stage musical being produced, it shows just how impactful the use of social media can be and that musical theatre is still a crowd pleaser. </a:t>
            </a:r>
          </a:p>
        </p:txBody>
      </p:sp>
      <p:sp>
        <p:nvSpPr>
          <p:cNvPr id="4" name="Slide Number Placeholder 3"/>
          <p:cNvSpPr>
            <a:spLocks noGrp="1"/>
          </p:cNvSpPr>
          <p:nvPr>
            <p:ph type="sldNum" sz="quarter" idx="5"/>
          </p:nvPr>
        </p:nvSpPr>
        <p:spPr/>
        <p:txBody>
          <a:bodyPr/>
          <a:lstStyle/>
          <a:p>
            <a:fld id="{0103207F-FAA5-4FCF-B856-89487AA300EA}" type="slidenum">
              <a:rPr lang="en-US"/>
              <a:t>9</a:t>
            </a:fld>
            <a:endParaRPr lang="en-US"/>
          </a:p>
        </p:txBody>
      </p:sp>
    </p:spTree>
    <p:extLst>
      <p:ext uri="{BB962C8B-B14F-4D97-AF65-F5344CB8AC3E}">
        <p14:creationId xmlns:p14="http://schemas.microsoft.com/office/powerpoint/2010/main" val="17542833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16/03/2022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16/03/2022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16/03/2022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16/03/2022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16/03/2022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notesSlide" Target="../notesSlides/notesSlide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jpeg"/><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hyperlink" Target="https://youtube.com/shorts/PYPqXVzbXCY?feature=share"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48F64AA-5BE2-4280-BEFA-DC288118FC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a:extLst>
              <a:ext uri="{FF2B5EF4-FFF2-40B4-BE49-F238E27FC236}">
                <a16:creationId xmlns:a16="http://schemas.microsoft.com/office/drawing/2014/main" id="{91167843-1FD6-4C2D-9D3D-CD1E96C381F5}"/>
              </a:ext>
            </a:extLst>
          </p:cNvPr>
          <p:cNvPicPr>
            <a:picLocks noChangeAspect="1"/>
          </p:cNvPicPr>
          <p:nvPr/>
        </p:nvPicPr>
        <p:blipFill rotWithShape="1">
          <a:blip r:embed="rId3"/>
          <a:srcRect t="25722" r="2" b="2"/>
          <a:stretch/>
        </p:blipFill>
        <p:spPr>
          <a:xfrm>
            <a:off x="20" y="2"/>
            <a:ext cx="7534620" cy="4197368"/>
          </a:xfrm>
          <a:custGeom>
            <a:avLst/>
            <a:gdLst/>
            <a:ahLst/>
            <a:cxnLst/>
            <a:rect l="l" t="t" r="r" b="b"/>
            <a:pathLst>
              <a:path w="7534640" h="4197368">
                <a:moveTo>
                  <a:pt x="0" y="0"/>
                </a:moveTo>
                <a:lnTo>
                  <a:pt x="7534640" y="0"/>
                </a:lnTo>
                <a:lnTo>
                  <a:pt x="7534640" y="3832811"/>
                </a:lnTo>
                <a:lnTo>
                  <a:pt x="7344853" y="3826712"/>
                </a:lnTo>
                <a:cubicBezTo>
                  <a:pt x="7344853" y="3826712"/>
                  <a:pt x="7341511" y="3826712"/>
                  <a:pt x="7341511" y="3826712"/>
                </a:cubicBezTo>
                <a:cubicBezTo>
                  <a:pt x="7274667" y="3823370"/>
                  <a:pt x="7211169" y="3823370"/>
                  <a:pt x="7144324" y="3820027"/>
                </a:cubicBezTo>
                <a:cubicBezTo>
                  <a:pt x="6913719" y="3820027"/>
                  <a:pt x="6683113" y="3820027"/>
                  <a:pt x="6455848" y="3820027"/>
                </a:cubicBezTo>
                <a:cubicBezTo>
                  <a:pt x="6231926" y="3910265"/>
                  <a:pt x="5987951" y="3833396"/>
                  <a:pt x="5767372" y="3903581"/>
                </a:cubicBezTo>
                <a:cubicBezTo>
                  <a:pt x="5533423" y="3900239"/>
                  <a:pt x="5312845" y="3970423"/>
                  <a:pt x="5082238" y="4000503"/>
                </a:cubicBezTo>
                <a:cubicBezTo>
                  <a:pt x="4908446" y="4013871"/>
                  <a:pt x="4731314" y="3997160"/>
                  <a:pt x="4570892" y="4067345"/>
                </a:cubicBezTo>
                <a:cubicBezTo>
                  <a:pt x="4509063" y="4095753"/>
                  <a:pt x="4453918" y="4128339"/>
                  <a:pt x="4430941" y="4172622"/>
                </a:cubicBezTo>
                <a:lnTo>
                  <a:pt x="4423415" y="4197368"/>
                </a:lnTo>
                <a:lnTo>
                  <a:pt x="0" y="4197368"/>
                </a:lnTo>
                <a:close/>
              </a:path>
            </a:pathLst>
          </a:custGeom>
        </p:spPr>
      </p:pic>
      <p:pic>
        <p:nvPicPr>
          <p:cNvPr id="4" name="Picture 4">
            <a:extLst>
              <a:ext uri="{FF2B5EF4-FFF2-40B4-BE49-F238E27FC236}">
                <a16:creationId xmlns:a16="http://schemas.microsoft.com/office/drawing/2014/main" id="{2B7409D2-4054-4127-B9B6-61AC99F2007E}"/>
              </a:ext>
            </a:extLst>
          </p:cNvPr>
          <p:cNvPicPr>
            <a:picLocks noChangeAspect="1"/>
          </p:cNvPicPr>
          <p:nvPr/>
        </p:nvPicPr>
        <p:blipFill rotWithShape="1">
          <a:blip r:embed="rId4"/>
          <a:srcRect l="21204" r="12953" b="-1"/>
          <a:stretch/>
        </p:blipFill>
        <p:spPr>
          <a:xfrm>
            <a:off x="7653536" y="1"/>
            <a:ext cx="4538463" cy="3877247"/>
          </a:xfrm>
          <a:custGeom>
            <a:avLst/>
            <a:gdLst/>
            <a:ahLst/>
            <a:cxnLst/>
            <a:rect l="l" t="t" r="r" b="b"/>
            <a:pathLst>
              <a:path w="4538463" h="3877247">
                <a:moveTo>
                  <a:pt x="0" y="0"/>
                </a:moveTo>
                <a:lnTo>
                  <a:pt x="4538463" y="0"/>
                </a:lnTo>
                <a:lnTo>
                  <a:pt x="4538463" y="3437173"/>
                </a:lnTo>
                <a:lnTo>
                  <a:pt x="4530710" y="3429000"/>
                </a:lnTo>
                <a:cubicBezTo>
                  <a:pt x="4370289" y="3495842"/>
                  <a:pt x="4239946" y="3686344"/>
                  <a:pt x="4056129" y="3636211"/>
                </a:cubicBezTo>
                <a:cubicBezTo>
                  <a:pt x="3872313" y="3589422"/>
                  <a:pt x="3788760" y="3830055"/>
                  <a:pt x="3618310" y="3756528"/>
                </a:cubicBezTo>
                <a:cubicBezTo>
                  <a:pt x="3394389" y="3823371"/>
                  <a:pt x="3163783" y="3823371"/>
                  <a:pt x="2933176" y="3810002"/>
                </a:cubicBezTo>
                <a:cubicBezTo>
                  <a:pt x="2702570" y="3840081"/>
                  <a:pt x="2471962" y="3873503"/>
                  <a:pt x="2238015" y="3850107"/>
                </a:cubicBezTo>
                <a:cubicBezTo>
                  <a:pt x="2007408" y="3870161"/>
                  <a:pt x="1783486" y="3883529"/>
                  <a:pt x="1552880" y="3863476"/>
                </a:cubicBezTo>
                <a:cubicBezTo>
                  <a:pt x="1322274" y="3886870"/>
                  <a:pt x="1091667" y="3876844"/>
                  <a:pt x="864402" y="3860134"/>
                </a:cubicBezTo>
                <a:cubicBezTo>
                  <a:pt x="757455" y="3860134"/>
                  <a:pt x="653849" y="3856792"/>
                  <a:pt x="546902" y="3856792"/>
                </a:cubicBezTo>
                <a:cubicBezTo>
                  <a:pt x="404861" y="3850108"/>
                  <a:pt x="262821" y="3845095"/>
                  <a:pt x="120363" y="3840499"/>
                </a:cubicBezTo>
                <a:lnTo>
                  <a:pt x="0" y="3836632"/>
                </a:lnTo>
                <a:close/>
              </a:path>
            </a:pathLst>
          </a:custGeom>
        </p:spPr>
      </p:pic>
      <p:pic>
        <p:nvPicPr>
          <p:cNvPr id="6" name="Picture 6" descr="A group of people on a stage&#10;&#10;Description automatically generated">
            <a:extLst>
              <a:ext uri="{FF2B5EF4-FFF2-40B4-BE49-F238E27FC236}">
                <a16:creationId xmlns:a16="http://schemas.microsoft.com/office/drawing/2014/main" id="{1CD6AE15-AFCF-4FF1-91FE-DF53FA725D47}"/>
              </a:ext>
            </a:extLst>
          </p:cNvPr>
          <p:cNvPicPr>
            <a:picLocks noChangeAspect="1"/>
          </p:cNvPicPr>
          <p:nvPr/>
        </p:nvPicPr>
        <p:blipFill rotWithShape="1">
          <a:blip r:embed="rId5"/>
          <a:srcRect t="28163" r="-1" b="16140"/>
          <a:stretch/>
        </p:blipFill>
        <p:spPr>
          <a:xfrm>
            <a:off x="1" y="4316255"/>
            <a:ext cx="6836850" cy="2541737"/>
          </a:xfrm>
          <a:custGeom>
            <a:avLst/>
            <a:gdLst/>
            <a:ahLst/>
            <a:cxnLst/>
            <a:rect l="l" t="t" r="r" b="b"/>
            <a:pathLst>
              <a:path w="6836850" h="2541737">
                <a:moveTo>
                  <a:pt x="0" y="0"/>
                </a:moveTo>
                <a:lnTo>
                  <a:pt x="4460098" y="0"/>
                </a:lnTo>
                <a:lnTo>
                  <a:pt x="4483996" y="31836"/>
                </a:lnTo>
                <a:cubicBezTo>
                  <a:pt x="4644419" y="28495"/>
                  <a:pt x="4627708" y="282495"/>
                  <a:pt x="4788129" y="245732"/>
                </a:cubicBezTo>
                <a:cubicBezTo>
                  <a:pt x="4754709" y="362707"/>
                  <a:pt x="4641076" y="302548"/>
                  <a:pt x="4600971" y="389443"/>
                </a:cubicBezTo>
                <a:cubicBezTo>
                  <a:pt x="4684524" y="462970"/>
                  <a:pt x="4844945" y="409497"/>
                  <a:pt x="4871683" y="563233"/>
                </a:cubicBezTo>
                <a:cubicBezTo>
                  <a:pt x="4838262" y="723655"/>
                  <a:pt x="4945210" y="703602"/>
                  <a:pt x="5032105" y="713629"/>
                </a:cubicBezTo>
                <a:cubicBezTo>
                  <a:pt x="5239317" y="733683"/>
                  <a:pt x="5439843" y="747050"/>
                  <a:pt x="5643713" y="780472"/>
                </a:cubicBezTo>
                <a:cubicBezTo>
                  <a:pt x="5693844" y="790498"/>
                  <a:pt x="5810819" y="767103"/>
                  <a:pt x="5800794" y="870709"/>
                </a:cubicBezTo>
                <a:cubicBezTo>
                  <a:pt x="5790767" y="954261"/>
                  <a:pt x="5700529" y="924184"/>
                  <a:pt x="5643713" y="927525"/>
                </a:cubicBezTo>
                <a:cubicBezTo>
                  <a:pt x="5329553" y="967632"/>
                  <a:pt x="5012052" y="904131"/>
                  <a:pt x="4701235" y="907472"/>
                </a:cubicBezTo>
                <a:cubicBezTo>
                  <a:pt x="4664472" y="907472"/>
                  <a:pt x="4657787" y="1017762"/>
                  <a:pt x="4577576" y="980999"/>
                </a:cubicBezTo>
                <a:cubicBezTo>
                  <a:pt x="4788129" y="1081263"/>
                  <a:pt x="5767372" y="1108001"/>
                  <a:pt x="6094900" y="1161474"/>
                </a:cubicBezTo>
                <a:cubicBezTo>
                  <a:pt x="5754004" y="1542477"/>
                  <a:pt x="5429817" y="1311870"/>
                  <a:pt x="5159105" y="1525765"/>
                </a:cubicBezTo>
                <a:cubicBezTo>
                  <a:pt x="5159105" y="1525765"/>
                  <a:pt x="5212580" y="1525765"/>
                  <a:pt x="5443187" y="1595950"/>
                </a:cubicBezTo>
                <a:cubicBezTo>
                  <a:pt x="5627002" y="1652765"/>
                  <a:pt x="5536765" y="1732976"/>
                  <a:pt x="6001321" y="1886715"/>
                </a:cubicBezTo>
                <a:cubicBezTo>
                  <a:pt x="5824188" y="1936846"/>
                  <a:pt x="5593581" y="1839925"/>
                  <a:pt x="5506685" y="2100610"/>
                </a:cubicBezTo>
                <a:cubicBezTo>
                  <a:pt x="5643713" y="2147401"/>
                  <a:pt x="5807477" y="2103953"/>
                  <a:pt x="5904398" y="2227611"/>
                </a:cubicBezTo>
                <a:cubicBezTo>
                  <a:pt x="5934478" y="2264375"/>
                  <a:pt x="5964557" y="2287770"/>
                  <a:pt x="6001321" y="2307821"/>
                </a:cubicBezTo>
                <a:cubicBezTo>
                  <a:pt x="5984612" y="2314507"/>
                  <a:pt x="5964557" y="2321190"/>
                  <a:pt x="5951188" y="2327874"/>
                </a:cubicBezTo>
                <a:cubicBezTo>
                  <a:pt x="5977925" y="2351271"/>
                  <a:pt x="6663060" y="2478270"/>
                  <a:pt x="6836850" y="2481613"/>
                </a:cubicBezTo>
                <a:cubicBezTo>
                  <a:pt x="6761652" y="2506679"/>
                  <a:pt x="6636845" y="2527828"/>
                  <a:pt x="6553814" y="2540165"/>
                </a:cubicBezTo>
                <a:lnTo>
                  <a:pt x="6542822" y="2541737"/>
                </a:lnTo>
                <a:lnTo>
                  <a:pt x="0" y="2541737"/>
                </a:lnTo>
                <a:close/>
              </a:path>
            </a:pathLst>
          </a:custGeom>
        </p:spPr>
      </p:pic>
      <p:sp>
        <p:nvSpPr>
          <p:cNvPr id="2" name="Title 1"/>
          <p:cNvSpPr>
            <a:spLocks noGrp="1"/>
          </p:cNvSpPr>
          <p:nvPr>
            <p:ph type="ctrTitle"/>
          </p:nvPr>
        </p:nvSpPr>
        <p:spPr>
          <a:xfrm>
            <a:off x="6343650" y="3996130"/>
            <a:ext cx="5505814" cy="1576910"/>
          </a:xfrm>
        </p:spPr>
        <p:txBody>
          <a:bodyPr anchor="b">
            <a:normAutofit/>
          </a:bodyPr>
          <a:lstStyle/>
          <a:p>
            <a:pPr algn="l"/>
            <a:r>
              <a:rPr lang="en-GB" sz="4400">
                <a:cs typeface="Calibri Light"/>
              </a:rPr>
              <a:t>Musical Theatre </a:t>
            </a:r>
            <a:endParaRPr lang="en-US" sz="4400"/>
          </a:p>
        </p:txBody>
      </p:sp>
      <p:sp>
        <p:nvSpPr>
          <p:cNvPr id="3" name="Subtitle 2"/>
          <p:cNvSpPr>
            <a:spLocks noGrp="1"/>
          </p:cNvSpPr>
          <p:nvPr>
            <p:ph type="subTitle" idx="1"/>
          </p:nvPr>
        </p:nvSpPr>
        <p:spPr>
          <a:xfrm>
            <a:off x="6343650" y="5638800"/>
            <a:ext cx="5505814" cy="646785"/>
          </a:xfrm>
        </p:spPr>
        <p:txBody>
          <a:bodyPr vert="horz" lIns="91440" tIns="45720" rIns="91440" bIns="45720" rtlCol="0">
            <a:normAutofit/>
          </a:bodyPr>
          <a:lstStyle/>
          <a:p>
            <a:pPr algn="l"/>
            <a:r>
              <a:rPr lang="en-GB" dirty="0">
                <a:cs typeface="Calibri"/>
              </a:rPr>
              <a:t>Bethany Birdsall</a:t>
            </a:r>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699267-80B4-4B31-914A-239DDC6A444D}"/>
              </a:ext>
            </a:extLst>
          </p:cNvPr>
          <p:cNvSpPr>
            <a:spLocks noGrp="1"/>
          </p:cNvSpPr>
          <p:nvPr>
            <p:ph type="title"/>
          </p:nvPr>
        </p:nvSpPr>
        <p:spPr>
          <a:xfrm>
            <a:off x="640080" y="325369"/>
            <a:ext cx="4368602" cy="1956841"/>
          </a:xfrm>
        </p:spPr>
        <p:txBody>
          <a:bodyPr anchor="b">
            <a:normAutofit/>
          </a:bodyPr>
          <a:lstStyle/>
          <a:p>
            <a:r>
              <a:rPr lang="en-GB" sz="5400">
                <a:cs typeface="Calibri Light"/>
              </a:rPr>
              <a:t>What is it ?</a:t>
            </a:r>
            <a:endParaRPr lang="en-GB" sz="5400"/>
          </a:p>
        </p:txBody>
      </p:sp>
      <p:sp>
        <p:nvSpPr>
          <p:cNvPr id="4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218A5D3-459A-4DFF-A809-069CFEDE754D}"/>
              </a:ext>
            </a:extLst>
          </p:cNvPr>
          <p:cNvSpPr>
            <a:spLocks noGrp="1"/>
          </p:cNvSpPr>
          <p:nvPr>
            <p:ph idx="1"/>
          </p:nvPr>
        </p:nvSpPr>
        <p:spPr>
          <a:xfrm>
            <a:off x="640080" y="2872899"/>
            <a:ext cx="4243589" cy="3320668"/>
          </a:xfrm>
        </p:spPr>
        <p:txBody>
          <a:bodyPr vert="horz" lIns="91440" tIns="45720" rIns="91440" bIns="45720" rtlCol="0" anchor="t">
            <a:normAutofit/>
          </a:bodyPr>
          <a:lstStyle/>
          <a:p>
            <a:r>
              <a:rPr lang="en-GB" dirty="0">
                <a:cs typeface="Calibri"/>
              </a:rPr>
              <a:t>Musical Theatre is a style of performance that requires a strong skillset in singing, dancing and acting. </a:t>
            </a:r>
          </a:p>
        </p:txBody>
      </p:sp>
      <p:pic>
        <p:nvPicPr>
          <p:cNvPr id="25" name="Picture 24" descr="Empty seats in a film theater">
            <a:extLst>
              <a:ext uri="{FF2B5EF4-FFF2-40B4-BE49-F238E27FC236}">
                <a16:creationId xmlns:a16="http://schemas.microsoft.com/office/drawing/2014/main" id="{D029D74A-E3D9-434F-9734-CA3F3CEA47A0}"/>
              </a:ext>
            </a:extLst>
          </p:cNvPr>
          <p:cNvPicPr>
            <a:picLocks noChangeAspect="1"/>
          </p:cNvPicPr>
          <p:nvPr/>
        </p:nvPicPr>
        <p:blipFill rotWithShape="1">
          <a:blip r:embed="rId3"/>
          <a:srcRect l="7242" r="25805"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2733903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4335327"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72E237-1A7B-4C68-817B-BB32F5E8FF2B}"/>
              </a:ext>
            </a:extLst>
          </p:cNvPr>
          <p:cNvSpPr>
            <a:spLocks noGrp="1"/>
          </p:cNvSpPr>
          <p:nvPr>
            <p:ph type="title"/>
          </p:nvPr>
        </p:nvSpPr>
        <p:spPr>
          <a:xfrm>
            <a:off x="594360" y="637125"/>
            <a:ext cx="3802276" cy="5256371"/>
          </a:xfrm>
        </p:spPr>
        <p:txBody>
          <a:bodyPr>
            <a:normAutofit/>
          </a:bodyPr>
          <a:lstStyle/>
          <a:p>
            <a:r>
              <a:rPr lang="en-GB" sz="4800">
                <a:solidFill>
                  <a:schemeClr val="bg1"/>
                </a:solidFill>
                <a:cs typeface="Calibri Light"/>
              </a:rPr>
              <a:t>Traits of Musical theatre</a:t>
            </a:r>
          </a:p>
        </p:txBody>
      </p:sp>
      <p:graphicFrame>
        <p:nvGraphicFramePr>
          <p:cNvPr id="21" name="Content Placeholder 2">
            <a:extLst>
              <a:ext uri="{FF2B5EF4-FFF2-40B4-BE49-F238E27FC236}">
                <a16:creationId xmlns:a16="http://schemas.microsoft.com/office/drawing/2014/main" id="{40D45EE9-E651-45E9-9E08-ED8ECC36F47F}"/>
              </a:ext>
            </a:extLst>
          </p:cNvPr>
          <p:cNvGraphicFramePr>
            <a:graphicFrameLocks noGrp="1"/>
          </p:cNvGraphicFramePr>
          <p:nvPr>
            <p:ph idx="1"/>
            <p:extLst>
              <p:ext uri="{D42A27DB-BD31-4B8C-83A1-F6EECF244321}">
                <p14:modId xmlns:p14="http://schemas.microsoft.com/office/powerpoint/2010/main" val="3891632656"/>
              </p:ext>
            </p:extLst>
          </p:nvPr>
        </p:nvGraphicFramePr>
        <p:xfrm>
          <a:off x="5166985" y="303591"/>
          <a:ext cx="6588691"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433692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7" name="Freeform: Shape 2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994FB22-C5E2-4AA3-B8EB-F3FC95717F5D}"/>
              </a:ext>
            </a:extLst>
          </p:cNvPr>
          <p:cNvSpPr>
            <a:spLocks noGrp="1"/>
          </p:cNvSpPr>
          <p:nvPr>
            <p:ph type="title"/>
          </p:nvPr>
        </p:nvSpPr>
        <p:spPr>
          <a:xfrm>
            <a:off x="2555631" y="1441938"/>
            <a:ext cx="7080738" cy="3974124"/>
          </a:xfrm>
        </p:spPr>
        <p:txBody>
          <a:bodyPr vert="horz" lIns="91440" tIns="45720" rIns="91440" bIns="45720" rtlCol="0" anchor="ctr">
            <a:normAutofit/>
          </a:bodyPr>
          <a:lstStyle/>
          <a:p>
            <a:pPr algn="ctr"/>
            <a:r>
              <a:rPr lang="en-US" sz="5400">
                <a:solidFill>
                  <a:schemeClr val="bg1">
                    <a:lumMod val="95000"/>
                    <a:lumOff val="5000"/>
                  </a:schemeClr>
                </a:solidFill>
              </a:rPr>
              <a:t>When did it begin ?</a:t>
            </a:r>
          </a:p>
        </p:txBody>
      </p:sp>
    </p:spTree>
    <p:extLst>
      <p:ext uri="{BB962C8B-B14F-4D97-AF65-F5344CB8AC3E}">
        <p14:creationId xmlns:p14="http://schemas.microsoft.com/office/powerpoint/2010/main" val="395431610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B0A8D-330C-47DD-8EBE-20424FA3A1EA}"/>
              </a:ext>
            </a:extLst>
          </p:cNvPr>
          <p:cNvSpPr>
            <a:spLocks noGrp="1"/>
          </p:cNvSpPr>
          <p:nvPr>
            <p:ph type="title"/>
          </p:nvPr>
        </p:nvSpPr>
        <p:spPr/>
        <p:txBody>
          <a:bodyPr/>
          <a:lstStyle/>
          <a:p>
            <a:r>
              <a:rPr lang="en-GB" dirty="0">
                <a:cs typeface="Calibri Light"/>
              </a:rPr>
              <a:t>Ancient Greece </a:t>
            </a:r>
            <a:endParaRPr lang="en-GB" dirty="0"/>
          </a:p>
        </p:txBody>
      </p:sp>
      <p:sp>
        <p:nvSpPr>
          <p:cNvPr id="3" name="Content Placeholder 2">
            <a:extLst>
              <a:ext uri="{FF2B5EF4-FFF2-40B4-BE49-F238E27FC236}">
                <a16:creationId xmlns:a16="http://schemas.microsoft.com/office/drawing/2014/main" id="{D15E38D8-4016-40C8-9718-297DD79FAD22}"/>
              </a:ext>
            </a:extLst>
          </p:cNvPr>
          <p:cNvSpPr>
            <a:spLocks noGrp="1"/>
          </p:cNvSpPr>
          <p:nvPr>
            <p:ph idx="1"/>
          </p:nvPr>
        </p:nvSpPr>
        <p:spPr/>
        <p:txBody>
          <a:bodyPr vert="horz" lIns="91440" tIns="45720" rIns="91440" bIns="45720" rtlCol="0" anchor="t">
            <a:normAutofit/>
          </a:bodyPr>
          <a:lstStyle/>
          <a:p>
            <a:pPr marL="0" indent="0">
              <a:buNone/>
            </a:pPr>
            <a:r>
              <a:rPr lang="en-GB" dirty="0">
                <a:cs typeface="Calibri"/>
              </a:rPr>
              <a:t>Historians believe that the first example of what we now know as musical theatre was in ancient Greek theatre. Their performances both comedies and tragedies often included song and dance. </a:t>
            </a:r>
          </a:p>
          <a:p>
            <a:pPr marL="0" indent="0">
              <a:buNone/>
            </a:pPr>
            <a:r>
              <a:rPr lang="en-GB" dirty="0">
                <a:cs typeface="Calibri"/>
              </a:rPr>
              <a:t>Roman comedies included choreographed routines to orchestral music.</a:t>
            </a:r>
          </a:p>
          <a:p>
            <a:pPr marL="0" indent="0">
              <a:buNone/>
            </a:pPr>
            <a:r>
              <a:rPr lang="en-GB" dirty="0" err="1">
                <a:cs typeface="Calibri"/>
              </a:rPr>
              <a:t>Opperatas</a:t>
            </a:r>
            <a:r>
              <a:rPr lang="en-GB" dirty="0">
                <a:cs typeface="Calibri"/>
              </a:rPr>
              <a:t>  - 1850 – 1920's</a:t>
            </a:r>
          </a:p>
          <a:p>
            <a:pPr marL="0" indent="0">
              <a:buNone/>
            </a:pPr>
            <a:r>
              <a:rPr lang="en-GB" dirty="0">
                <a:cs typeface="Calibri"/>
              </a:rPr>
              <a:t>Musicals– Showboat 1927  </a:t>
            </a:r>
            <a:endParaRPr lang="en-GB" dirty="0"/>
          </a:p>
          <a:p>
            <a:pPr marL="0" indent="0">
              <a:buNone/>
            </a:pPr>
            <a:endParaRPr lang="en-GB" dirty="0">
              <a:cs typeface="Calibri"/>
            </a:endParaRPr>
          </a:p>
        </p:txBody>
      </p:sp>
    </p:spTree>
    <p:extLst>
      <p:ext uri="{BB962C8B-B14F-4D97-AF65-F5344CB8AC3E}">
        <p14:creationId xmlns:p14="http://schemas.microsoft.com/office/powerpoint/2010/main" val="28214499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E29F32F-E99B-4EA3-93D7-635885F2B8E8}"/>
              </a:ext>
            </a:extLst>
          </p:cNvPr>
          <p:cNvSpPr>
            <a:spLocks noGrp="1"/>
          </p:cNvSpPr>
          <p:nvPr>
            <p:ph type="title"/>
          </p:nvPr>
        </p:nvSpPr>
        <p:spPr>
          <a:xfrm>
            <a:off x="838201" y="643467"/>
            <a:ext cx="3888526" cy="1800526"/>
          </a:xfrm>
        </p:spPr>
        <p:txBody>
          <a:bodyPr>
            <a:normAutofit/>
          </a:bodyPr>
          <a:lstStyle/>
          <a:p>
            <a:r>
              <a:rPr lang="en-GB" b="1" dirty="0">
                <a:cs typeface="Calibri Light"/>
              </a:rPr>
              <a:t>Stephen Sondheim </a:t>
            </a:r>
            <a:endParaRPr lang="en-GB" b="1" dirty="0"/>
          </a:p>
        </p:txBody>
      </p:sp>
      <p:sp>
        <p:nvSpPr>
          <p:cNvPr id="3" name="Content Placeholder 2">
            <a:extLst>
              <a:ext uri="{FF2B5EF4-FFF2-40B4-BE49-F238E27FC236}">
                <a16:creationId xmlns:a16="http://schemas.microsoft.com/office/drawing/2014/main" id="{D80DBAFD-DEDA-4096-86E4-153C6263E7BA}"/>
              </a:ext>
            </a:extLst>
          </p:cNvPr>
          <p:cNvSpPr>
            <a:spLocks noGrp="1"/>
          </p:cNvSpPr>
          <p:nvPr>
            <p:ph idx="1"/>
          </p:nvPr>
        </p:nvSpPr>
        <p:spPr>
          <a:xfrm>
            <a:off x="838201" y="2623381"/>
            <a:ext cx="3888528" cy="3553581"/>
          </a:xfrm>
        </p:spPr>
        <p:txBody>
          <a:bodyPr vert="horz" lIns="91440" tIns="45720" rIns="91440" bIns="45720" rtlCol="0">
            <a:normAutofit/>
          </a:bodyPr>
          <a:lstStyle/>
          <a:p>
            <a:endParaRPr lang="en-GB" sz="2000">
              <a:cs typeface="Calibri"/>
            </a:endParaRPr>
          </a:p>
          <a:p>
            <a:pPr marL="0" indent="0">
              <a:buNone/>
            </a:pPr>
            <a:endParaRPr lang="en-GB" sz="2000">
              <a:cs typeface="Calibri"/>
            </a:endParaRPr>
          </a:p>
        </p:txBody>
      </p:sp>
      <p:pic>
        <p:nvPicPr>
          <p:cNvPr id="4" name="Picture 4" descr="A picture containing text, person, person, wall&#10;&#10;Description automatically generated">
            <a:extLst>
              <a:ext uri="{FF2B5EF4-FFF2-40B4-BE49-F238E27FC236}">
                <a16:creationId xmlns:a16="http://schemas.microsoft.com/office/drawing/2014/main" id="{56B68166-5E15-43AA-AACB-CF7993E29A74}"/>
              </a:ext>
            </a:extLst>
          </p:cNvPr>
          <p:cNvPicPr>
            <a:picLocks noChangeAspect="1"/>
          </p:cNvPicPr>
          <p:nvPr/>
        </p:nvPicPr>
        <p:blipFill>
          <a:blip r:embed="rId5"/>
          <a:stretch>
            <a:fillRect/>
          </a:stretch>
        </p:blipFill>
        <p:spPr>
          <a:xfrm>
            <a:off x="6800986" y="722515"/>
            <a:ext cx="4747547" cy="5441314"/>
          </a:xfrm>
          <a:prstGeom prst="rect">
            <a:avLst/>
          </a:prstGeom>
        </p:spPr>
      </p:pic>
      <p:sp>
        <p:nvSpPr>
          <p:cNvPr id="5" name="TextBox 4">
            <a:extLst>
              <a:ext uri="{FF2B5EF4-FFF2-40B4-BE49-F238E27FC236}">
                <a16:creationId xmlns:a16="http://schemas.microsoft.com/office/drawing/2014/main" id="{23424702-9AE8-427E-BC41-45F007F35D74}"/>
              </a:ext>
            </a:extLst>
          </p:cNvPr>
          <p:cNvSpPr txBox="1"/>
          <p:nvPr/>
        </p:nvSpPr>
        <p:spPr>
          <a:xfrm>
            <a:off x="1791419" y="3013494"/>
            <a:ext cx="2743200"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Amasis MT Pro"/>
                <a:cs typeface="Calibri"/>
              </a:rPr>
              <a:t>'Musicals are plays, but the last collaborator is your audience, so you’ve got to wait 'til the last collaborator comes in before you can complete the collaboration' - Stephen Sondheim </a:t>
            </a:r>
          </a:p>
        </p:txBody>
      </p:sp>
      <p:sp>
        <p:nvSpPr>
          <p:cNvPr id="6" name="TextBox 5">
            <a:extLst>
              <a:ext uri="{FF2B5EF4-FFF2-40B4-BE49-F238E27FC236}">
                <a16:creationId xmlns:a16="http://schemas.microsoft.com/office/drawing/2014/main" id="{1C9588F0-A723-412C-9CB4-011F81BB9058}"/>
              </a:ext>
            </a:extLst>
          </p:cNvPr>
          <p:cNvSpPr txBox="1"/>
          <p:nvPr/>
        </p:nvSpPr>
        <p:spPr>
          <a:xfrm>
            <a:off x="1416709" y="292633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cs typeface="Calibri"/>
            </a:endParaRPr>
          </a:p>
        </p:txBody>
      </p:sp>
      <p:pic>
        <p:nvPicPr>
          <p:cNvPr id="7" name="Company - Being Alive Karaoke (Key Bb Major) (128 kbps)">
            <a:hlinkClick r:id="" action="ppaction://media"/>
            <a:extLst>
              <a:ext uri="{FF2B5EF4-FFF2-40B4-BE49-F238E27FC236}">
                <a16:creationId xmlns:a16="http://schemas.microsoft.com/office/drawing/2014/main" id="{8F5EB725-384C-4862-9713-671929B51EF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30875" y="3063875"/>
            <a:ext cx="730250" cy="730250"/>
          </a:xfrm>
          <a:prstGeom prst="rect">
            <a:avLst/>
          </a:prstGeom>
        </p:spPr>
      </p:pic>
    </p:spTree>
    <p:extLst>
      <p:ext uri="{BB962C8B-B14F-4D97-AF65-F5344CB8AC3E}">
        <p14:creationId xmlns:p14="http://schemas.microsoft.com/office/powerpoint/2010/main" val="1310881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91F0D8-743B-4739-BE00-F4F4100269DB}"/>
              </a:ext>
            </a:extLst>
          </p:cNvPr>
          <p:cNvSpPr>
            <a:spLocks noGrp="1"/>
          </p:cNvSpPr>
          <p:nvPr>
            <p:ph type="title"/>
          </p:nvPr>
        </p:nvSpPr>
        <p:spPr/>
        <p:txBody>
          <a:bodyPr/>
          <a:lstStyle/>
          <a:p>
            <a:r>
              <a:rPr lang="en-GB" dirty="0">
                <a:cs typeface="Calibri Light"/>
              </a:rPr>
              <a:t>Sondheim's impact on the musical theatre world</a:t>
            </a:r>
            <a:endParaRPr lang="en-GB"/>
          </a:p>
        </p:txBody>
      </p:sp>
      <p:sp>
        <p:nvSpPr>
          <p:cNvPr id="3" name="Content Placeholder 2">
            <a:extLst>
              <a:ext uri="{FF2B5EF4-FFF2-40B4-BE49-F238E27FC236}">
                <a16:creationId xmlns:a16="http://schemas.microsoft.com/office/drawing/2014/main" id="{8592FAAE-35FD-448C-8A30-C0FA1AF01565}"/>
              </a:ext>
            </a:extLst>
          </p:cNvPr>
          <p:cNvSpPr>
            <a:spLocks noGrp="1"/>
          </p:cNvSpPr>
          <p:nvPr>
            <p:ph idx="1"/>
          </p:nvPr>
        </p:nvSpPr>
        <p:spPr/>
        <p:txBody>
          <a:bodyPr vert="horz" lIns="91440" tIns="45720" rIns="91440" bIns="45720" rtlCol="0" anchor="t">
            <a:normAutofit/>
          </a:bodyPr>
          <a:lstStyle/>
          <a:p>
            <a:pPr marL="0" indent="0">
              <a:buNone/>
            </a:pPr>
            <a:r>
              <a:rPr lang="en-GB" dirty="0">
                <a:ea typeface="+mn-lt"/>
                <a:cs typeface="+mn-lt"/>
              </a:rPr>
              <a:t> 'the only thing I have against him is that he's covered every exit and nailed it up, and it's very, very hard for everybody else. I've been listening to a lot of new musicals recently, and they either sound like Stephen or they've been so influenced by him' - Jeremy </a:t>
            </a:r>
            <a:r>
              <a:rPr lang="en-GB" dirty="0" err="1">
                <a:ea typeface="+mn-lt"/>
                <a:cs typeface="+mn-lt"/>
              </a:rPr>
              <a:t>Sams</a:t>
            </a:r>
            <a:r>
              <a:rPr lang="en-GB" dirty="0">
                <a:ea typeface="+mn-lt"/>
                <a:cs typeface="+mn-lt"/>
              </a:rPr>
              <a:t> in an interview with Mark Shenton</a:t>
            </a:r>
            <a:endParaRPr lang="en-US" dirty="0">
              <a:ea typeface="+mn-lt"/>
              <a:cs typeface="+mn-lt"/>
            </a:endParaRPr>
          </a:p>
          <a:p>
            <a:pPr marL="0" indent="0">
              <a:buNone/>
            </a:pPr>
            <a:endParaRPr lang="en-GB" dirty="0">
              <a:cs typeface="Calibri"/>
            </a:endParaRPr>
          </a:p>
          <a:p>
            <a:pPr marL="0" indent="0">
              <a:buNone/>
            </a:pPr>
            <a:endParaRPr lang="en-GB" dirty="0">
              <a:cs typeface="Calibri"/>
            </a:endParaRPr>
          </a:p>
          <a:p>
            <a:pPr marL="0" indent="0">
              <a:buNone/>
            </a:pPr>
            <a:endParaRPr lang="en-GB" dirty="0">
              <a:cs typeface="Calibri"/>
            </a:endParaRPr>
          </a:p>
          <a:p>
            <a:pPr marL="0" indent="0">
              <a:buNone/>
            </a:pPr>
            <a:endParaRPr lang="en-GB" dirty="0">
              <a:cs typeface="Calibri"/>
            </a:endParaRPr>
          </a:p>
          <a:p>
            <a:pPr marL="0" indent="0">
              <a:buNone/>
            </a:pPr>
            <a:endParaRPr lang="en-GB" dirty="0">
              <a:cs typeface="Calibri"/>
            </a:endParaRPr>
          </a:p>
        </p:txBody>
      </p:sp>
    </p:spTree>
    <p:extLst>
      <p:ext uri="{BB962C8B-B14F-4D97-AF65-F5344CB8AC3E}">
        <p14:creationId xmlns:p14="http://schemas.microsoft.com/office/powerpoint/2010/main" val="13578221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F36CA75-CFBF-4844-B719-8FE9EBADA9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3D4A84B9-E564-4DD0-97F8-DBF1C460C2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a:extLst>
              <a:ext uri="{FF2B5EF4-FFF2-40B4-BE49-F238E27FC236}">
                <a16:creationId xmlns:a16="http://schemas.microsoft.com/office/drawing/2014/main" id="{4A599609-F5C2-4A0B-A992-913F814A631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40000"/>
            <a:extLst>
              <a:ext uri="{28A0092B-C50C-407E-A947-70E740481C1C}">
                <a14:useLocalDpi xmlns:a14="http://schemas.microsoft.com/office/drawing/2010/main" val="0"/>
              </a:ext>
            </a:extLst>
          </a:blip>
          <a:stretch>
            <a:fillRect/>
          </a:stretch>
        </p:blipFill>
        <p:spPr>
          <a:xfrm>
            <a:off x="0" y="0"/>
            <a:ext cx="12181172" cy="6858000"/>
          </a:xfrm>
          <a:prstGeom prst="rect">
            <a:avLst/>
          </a:prstGeom>
        </p:spPr>
      </p:pic>
      <p:sp>
        <p:nvSpPr>
          <p:cNvPr id="27" name="Rectangle 26">
            <a:extLst>
              <a:ext uri="{FF2B5EF4-FFF2-40B4-BE49-F238E27FC236}">
                <a16:creationId xmlns:a16="http://schemas.microsoft.com/office/drawing/2014/main" id="{102382E0-0A09-46AE-B955-B911CAFE7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7DE75D4A-0965-4973-BE75-DECCAC9A9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2" name="Picture 12">
            <a:extLst>
              <a:ext uri="{FF2B5EF4-FFF2-40B4-BE49-F238E27FC236}">
                <a16:creationId xmlns:a16="http://schemas.microsoft.com/office/drawing/2014/main" id="{94EEE3F6-804C-4DF0-A41E-4BC2F159FBAC}"/>
              </a:ext>
            </a:extLst>
          </p:cNvPr>
          <p:cNvPicPr>
            <a:picLocks noChangeAspect="1"/>
          </p:cNvPicPr>
          <p:nvPr/>
        </p:nvPicPr>
        <p:blipFill rotWithShape="1">
          <a:blip r:embed="rId4">
            <a:alphaModFix amt="60000"/>
          </a:blip>
          <a:srcRect b="6155"/>
          <a:stretch/>
        </p:blipFill>
        <p:spPr>
          <a:xfrm>
            <a:off x="6094532" y="10"/>
            <a:ext cx="6093578" cy="3431119"/>
          </a:xfrm>
          <a:prstGeom prst="rect">
            <a:avLst/>
          </a:prstGeom>
        </p:spPr>
      </p:pic>
      <p:pic>
        <p:nvPicPr>
          <p:cNvPr id="4" name="Picture 4" descr="A picture containing sky&#10;&#10;Description automatically generated">
            <a:extLst>
              <a:ext uri="{FF2B5EF4-FFF2-40B4-BE49-F238E27FC236}">
                <a16:creationId xmlns:a16="http://schemas.microsoft.com/office/drawing/2014/main" id="{AB78D154-6B52-4A8B-9336-AF8D1A29F639}"/>
              </a:ext>
            </a:extLst>
          </p:cNvPr>
          <p:cNvPicPr>
            <a:picLocks noChangeAspect="1"/>
          </p:cNvPicPr>
          <p:nvPr/>
        </p:nvPicPr>
        <p:blipFill rotWithShape="1">
          <a:blip r:embed="rId5">
            <a:alphaModFix amt="60000"/>
          </a:blip>
          <a:srcRect l="978" r="10225" b="2"/>
          <a:stretch/>
        </p:blipFill>
        <p:spPr>
          <a:xfrm>
            <a:off x="4763" y="10"/>
            <a:ext cx="6093578" cy="3431119"/>
          </a:xfrm>
          <a:prstGeom prst="rect">
            <a:avLst/>
          </a:prstGeom>
        </p:spPr>
      </p:pic>
      <p:sp>
        <p:nvSpPr>
          <p:cNvPr id="2" name="Title 1">
            <a:extLst>
              <a:ext uri="{FF2B5EF4-FFF2-40B4-BE49-F238E27FC236}">
                <a16:creationId xmlns:a16="http://schemas.microsoft.com/office/drawing/2014/main" id="{DC10B5BA-9049-4934-A892-F83EF6D41B21}"/>
              </a:ext>
            </a:extLst>
          </p:cNvPr>
          <p:cNvSpPr>
            <a:spLocks noGrp="1"/>
          </p:cNvSpPr>
          <p:nvPr>
            <p:ph type="title"/>
          </p:nvPr>
        </p:nvSpPr>
        <p:spPr>
          <a:xfrm>
            <a:off x="1191965" y="552807"/>
            <a:ext cx="9801854" cy="2790331"/>
          </a:xfrm>
        </p:spPr>
        <p:txBody>
          <a:bodyPr anchor="b">
            <a:normAutofit/>
          </a:bodyPr>
          <a:lstStyle/>
          <a:p>
            <a:pPr algn="ctr"/>
            <a:r>
              <a:rPr lang="en-GB" sz="4800">
                <a:solidFill>
                  <a:srgbClr val="FFFFFF"/>
                </a:solidFill>
                <a:cs typeface="Calibri Light"/>
              </a:rPr>
              <a:t>Top musicals of 2022</a:t>
            </a:r>
            <a:endParaRPr lang="en-GB" sz="4800">
              <a:solidFill>
                <a:srgbClr val="FFFFFF"/>
              </a:solidFill>
            </a:endParaRPr>
          </a:p>
        </p:txBody>
      </p:sp>
      <p:pic>
        <p:nvPicPr>
          <p:cNvPr id="9" name="Picture 9">
            <a:extLst>
              <a:ext uri="{FF2B5EF4-FFF2-40B4-BE49-F238E27FC236}">
                <a16:creationId xmlns:a16="http://schemas.microsoft.com/office/drawing/2014/main" id="{DB05F9DD-69B2-4187-8903-4E1D6ED08172}"/>
              </a:ext>
            </a:extLst>
          </p:cNvPr>
          <p:cNvPicPr>
            <a:picLocks noChangeAspect="1"/>
          </p:cNvPicPr>
          <p:nvPr/>
        </p:nvPicPr>
        <p:blipFill rotWithShape="1">
          <a:blip r:embed="rId6">
            <a:alphaModFix amt="60000"/>
          </a:blip>
          <a:srcRect l="529" r="10675" b="2"/>
          <a:stretch/>
        </p:blipFill>
        <p:spPr>
          <a:xfrm>
            <a:off x="6097280" y="3426870"/>
            <a:ext cx="6093578" cy="3431129"/>
          </a:xfrm>
          <a:prstGeom prst="rect">
            <a:avLst/>
          </a:prstGeom>
        </p:spPr>
      </p:pic>
      <p:pic>
        <p:nvPicPr>
          <p:cNvPr id="10" name="Picture 10">
            <a:extLst>
              <a:ext uri="{FF2B5EF4-FFF2-40B4-BE49-F238E27FC236}">
                <a16:creationId xmlns:a16="http://schemas.microsoft.com/office/drawing/2014/main" id="{630C2A8A-A000-4F61-A05F-CE8BC938E982}"/>
              </a:ext>
            </a:extLst>
          </p:cNvPr>
          <p:cNvPicPr>
            <a:picLocks noChangeAspect="1"/>
          </p:cNvPicPr>
          <p:nvPr/>
        </p:nvPicPr>
        <p:blipFill rotWithShape="1">
          <a:blip r:embed="rId7">
            <a:alphaModFix amt="60000"/>
          </a:blip>
          <a:srcRect t="19266" b="6646"/>
          <a:stretch/>
        </p:blipFill>
        <p:spPr>
          <a:xfrm>
            <a:off x="7511" y="3426870"/>
            <a:ext cx="6093578" cy="3431129"/>
          </a:xfrm>
          <a:prstGeom prst="rect">
            <a:avLst/>
          </a:prstGeom>
        </p:spPr>
      </p:pic>
    </p:spTree>
    <p:extLst>
      <p:ext uri="{BB962C8B-B14F-4D97-AF65-F5344CB8AC3E}">
        <p14:creationId xmlns:p14="http://schemas.microsoft.com/office/powerpoint/2010/main" val="18994521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4F228-F9F5-4616-9DE5-72205FA1784C}"/>
              </a:ext>
            </a:extLst>
          </p:cNvPr>
          <p:cNvSpPr>
            <a:spLocks noGrp="1"/>
          </p:cNvSpPr>
          <p:nvPr>
            <p:ph type="title"/>
          </p:nvPr>
        </p:nvSpPr>
        <p:spPr/>
        <p:txBody>
          <a:bodyPr/>
          <a:lstStyle/>
          <a:p>
            <a:r>
              <a:rPr lang="en-GB" dirty="0">
                <a:cs typeface="Calibri Light"/>
              </a:rPr>
              <a:t>Where is it heading ? </a:t>
            </a:r>
            <a:endParaRPr lang="en-GB" dirty="0"/>
          </a:p>
        </p:txBody>
      </p:sp>
      <p:sp>
        <p:nvSpPr>
          <p:cNvPr id="3" name="Content Placeholder 2">
            <a:extLst>
              <a:ext uri="{FF2B5EF4-FFF2-40B4-BE49-F238E27FC236}">
                <a16:creationId xmlns:a16="http://schemas.microsoft.com/office/drawing/2014/main" id="{60847884-D34B-4CF5-A6D8-21BD2BB83872}"/>
              </a:ext>
            </a:extLst>
          </p:cNvPr>
          <p:cNvSpPr>
            <a:spLocks noGrp="1"/>
          </p:cNvSpPr>
          <p:nvPr>
            <p:ph idx="1"/>
          </p:nvPr>
        </p:nvSpPr>
        <p:spPr/>
        <p:txBody>
          <a:bodyPr vert="horz" lIns="91440" tIns="45720" rIns="91440" bIns="45720" rtlCol="0" anchor="t">
            <a:normAutofit/>
          </a:bodyPr>
          <a:lstStyle/>
          <a:p>
            <a:r>
              <a:rPr lang="en-GB" dirty="0">
                <a:ea typeface="+mn-lt"/>
                <a:cs typeface="+mn-lt"/>
                <a:hlinkClick r:id="rId3"/>
              </a:rPr>
              <a:t>https://youtube.com/shorts/PYPqXVzbXCY?feature=share</a:t>
            </a:r>
            <a:endParaRPr lang="en-GB" dirty="0">
              <a:ea typeface="+mn-lt"/>
              <a:cs typeface="+mn-lt"/>
            </a:endParaRPr>
          </a:p>
          <a:p>
            <a:endParaRPr lang="en-GB" dirty="0">
              <a:cs typeface="Calibri"/>
            </a:endParaRPr>
          </a:p>
          <a:p>
            <a:endParaRPr lang="en-GB" dirty="0">
              <a:cs typeface="Calibri"/>
            </a:endParaRPr>
          </a:p>
        </p:txBody>
      </p:sp>
      <p:pic>
        <p:nvPicPr>
          <p:cNvPr id="4" name="Picture 4">
            <a:extLst>
              <a:ext uri="{FF2B5EF4-FFF2-40B4-BE49-F238E27FC236}">
                <a16:creationId xmlns:a16="http://schemas.microsoft.com/office/drawing/2014/main" id="{6E6E3F5B-A0D4-C049-B85B-13EEE27A720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86883" y="2741069"/>
            <a:ext cx="2099052" cy="3437636"/>
          </a:xfrm>
          <a:prstGeom prst="rect">
            <a:avLst/>
          </a:prstGeom>
        </p:spPr>
      </p:pic>
    </p:spTree>
    <p:extLst>
      <p:ext uri="{BB962C8B-B14F-4D97-AF65-F5344CB8AC3E}">
        <p14:creationId xmlns:p14="http://schemas.microsoft.com/office/powerpoint/2010/main" val="21660593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B11A76-2C26-415E-8987-EAEDC06DD870}"/>
              </a:ext>
            </a:extLst>
          </p:cNvPr>
          <p:cNvSpPr>
            <a:spLocks noGrp="1"/>
          </p:cNvSpPr>
          <p:nvPr>
            <p:ph type="title"/>
          </p:nvPr>
        </p:nvSpPr>
        <p:spPr>
          <a:xfrm>
            <a:off x="838200" y="-111125"/>
            <a:ext cx="10515600" cy="1325563"/>
          </a:xfrm>
        </p:spPr>
        <p:txBody>
          <a:bodyPr/>
          <a:lstStyle/>
          <a:p>
            <a:r>
              <a:rPr lang="en-GB" dirty="0">
                <a:ea typeface="Calibri Light"/>
                <a:cs typeface="Calibri Light"/>
              </a:rPr>
              <a:t>Bibliography /References</a:t>
            </a:r>
            <a:endParaRPr lang="en-GB" dirty="0"/>
          </a:p>
        </p:txBody>
      </p:sp>
      <p:sp>
        <p:nvSpPr>
          <p:cNvPr id="3" name="Content Placeholder 2">
            <a:extLst>
              <a:ext uri="{FF2B5EF4-FFF2-40B4-BE49-F238E27FC236}">
                <a16:creationId xmlns:a16="http://schemas.microsoft.com/office/drawing/2014/main" id="{644A9B44-64F3-4C4C-8928-DA3C98E3102D}"/>
              </a:ext>
            </a:extLst>
          </p:cNvPr>
          <p:cNvSpPr>
            <a:spLocks noGrp="1"/>
          </p:cNvSpPr>
          <p:nvPr>
            <p:ph idx="1"/>
          </p:nvPr>
        </p:nvSpPr>
        <p:spPr/>
        <p:txBody>
          <a:bodyPr vert="horz" lIns="91440" tIns="45720" rIns="91440" bIns="45720" rtlCol="0" anchor="t">
            <a:normAutofit/>
          </a:bodyPr>
          <a:lstStyle/>
          <a:p>
            <a:r>
              <a:rPr lang="en-GB" sz="1600" dirty="0">
                <a:ea typeface="+mn-lt"/>
                <a:cs typeface="+mn-lt"/>
              </a:rPr>
              <a:t> Antón E C ( 2015) </a:t>
            </a:r>
            <a:r>
              <a:rPr lang="en-GB" sz="1600" i="1" dirty="0">
                <a:ea typeface="+mn-lt"/>
                <a:cs typeface="+mn-lt"/>
              </a:rPr>
              <a:t>Company – Being Alive (key Bb major)  (</a:t>
            </a:r>
            <a:r>
              <a:rPr lang="en-GB" sz="1600" dirty="0">
                <a:ea typeface="+mn-lt"/>
                <a:cs typeface="+mn-lt"/>
              </a:rPr>
              <a:t>video) available at : Company - Being Alive Karaoke (Key Bb Major) - YouTube ( Accessed February 28th) </a:t>
            </a:r>
          </a:p>
          <a:p>
            <a:r>
              <a:rPr lang="en-GB" sz="1600" dirty="0">
                <a:ea typeface="+mn-lt"/>
                <a:cs typeface="+mn-lt"/>
              </a:rPr>
              <a:t>Chenoweth K ( 2015) </a:t>
            </a:r>
            <a:r>
              <a:rPr lang="en-GB" sz="1600" i="1" dirty="0">
                <a:ea typeface="+mn-lt"/>
                <a:cs typeface="+mn-lt"/>
              </a:rPr>
              <a:t>Popular from 'wicked' Original Broadway Cast recording 2003 (video) </a:t>
            </a:r>
            <a:r>
              <a:rPr lang="en-GB" sz="1600" dirty="0">
                <a:ea typeface="+mn-lt"/>
                <a:cs typeface="+mn-lt"/>
              </a:rPr>
              <a:t>available at</a:t>
            </a:r>
            <a:r>
              <a:rPr lang="en-GB" sz="1600" i="1" dirty="0">
                <a:ea typeface="+mn-lt"/>
                <a:cs typeface="+mn-lt"/>
              </a:rPr>
              <a:t> : </a:t>
            </a:r>
            <a:r>
              <a:rPr lang="en-GB" sz="1600" dirty="0">
                <a:ea typeface="+mn-lt"/>
                <a:cs typeface="+mn-lt"/>
              </a:rPr>
              <a:t>Popular (From "Wicked" Original Broadway Cast Recording/2003) - YouTube  ( accessed 28th February)</a:t>
            </a:r>
            <a:endParaRPr lang="en-GB"/>
          </a:p>
          <a:p>
            <a:r>
              <a:rPr lang="en-GB" sz="1600" dirty="0" err="1">
                <a:ea typeface="+mn-lt"/>
                <a:cs typeface="+mn-lt"/>
              </a:rPr>
              <a:t>Dewynter's</a:t>
            </a:r>
            <a:r>
              <a:rPr lang="en-GB" sz="1600" dirty="0">
                <a:ea typeface="+mn-lt"/>
                <a:cs typeface="+mn-lt"/>
              </a:rPr>
              <a:t> Photography </a:t>
            </a:r>
            <a:r>
              <a:rPr lang="en-GB" sz="1600" i="1" dirty="0">
                <a:ea typeface="+mn-lt"/>
                <a:cs typeface="+mn-lt"/>
              </a:rPr>
              <a:t>Disney's The Lion King at The lyceum theatre (Photograph) Available at : </a:t>
            </a:r>
            <a:r>
              <a:rPr lang="en-GB" sz="1600" dirty="0">
                <a:cs typeface="Calibri"/>
              </a:rPr>
              <a:t>All you need to know about Disney's The Lion King musical in London (officiallondontheatre.com)  ( accessed 16th February )</a:t>
            </a:r>
          </a:p>
          <a:p>
            <a:r>
              <a:rPr lang="en-GB" sz="1600" dirty="0">
                <a:ea typeface="+mn-lt"/>
                <a:cs typeface="+mn-lt"/>
              </a:rPr>
              <a:t>Kenton T (2021) </a:t>
            </a:r>
            <a:r>
              <a:rPr lang="en-GB" sz="1600" i="1" dirty="0">
                <a:ea typeface="+mn-lt"/>
                <a:cs typeface="+mn-lt"/>
              </a:rPr>
              <a:t>Matilda The Musical ( photograph) </a:t>
            </a:r>
            <a:r>
              <a:rPr lang="en-GB" sz="1600" dirty="0">
                <a:ea typeface="+mn-lt"/>
                <a:cs typeface="+mn-lt"/>
              </a:rPr>
              <a:t>Available at : ‘It had to be dark’ – how we made Matilda the Musical | Stage | The Guardian ( Accessed : 16th February)  </a:t>
            </a:r>
          </a:p>
          <a:p>
            <a:r>
              <a:rPr lang="en-GB" sz="1600" dirty="0">
                <a:ea typeface="+mn-lt"/>
                <a:cs typeface="+mn-lt"/>
              </a:rPr>
              <a:t>Karsh Y (1986), </a:t>
            </a:r>
            <a:r>
              <a:rPr lang="en-GB" sz="1600" i="1" dirty="0">
                <a:ea typeface="+mn-lt"/>
                <a:cs typeface="+mn-lt"/>
              </a:rPr>
              <a:t>Stephen Sondheim (photograph) Available at :</a:t>
            </a:r>
            <a:r>
              <a:rPr lang="en-GB" sz="1600" i="1" dirty="0">
                <a:cs typeface="Calibri"/>
              </a:rPr>
              <a:t> </a:t>
            </a:r>
            <a:r>
              <a:rPr lang="en-GB" sz="1600" dirty="0">
                <a:cs typeface="Calibri"/>
              </a:rPr>
              <a:t>https://karsh.org/stephen-sondheim-2/ ( accessed : 28th February)</a:t>
            </a:r>
            <a:endParaRPr lang="en-GB"/>
          </a:p>
          <a:p>
            <a:r>
              <a:rPr lang="en-GB" sz="1600" dirty="0">
                <a:cs typeface="Calibri"/>
              </a:rPr>
              <a:t>Playbill (2020)</a:t>
            </a:r>
            <a:r>
              <a:rPr lang="en-GB" sz="1600" i="1" dirty="0">
                <a:cs typeface="Calibri"/>
              </a:rPr>
              <a:t> Ratatouille : The </a:t>
            </a:r>
            <a:r>
              <a:rPr lang="en-GB" sz="1600" i="1" dirty="0" err="1">
                <a:cs typeface="Calibri"/>
              </a:rPr>
              <a:t>tiktok</a:t>
            </a:r>
            <a:r>
              <a:rPr lang="en-GB" sz="1600" i="1" dirty="0">
                <a:cs typeface="Calibri"/>
              </a:rPr>
              <a:t> musical playbill (</a:t>
            </a:r>
            <a:r>
              <a:rPr lang="en-GB" sz="1600" dirty="0">
                <a:cs typeface="Calibri"/>
              </a:rPr>
              <a:t>image) available at : </a:t>
            </a:r>
            <a:r>
              <a:rPr lang="en-GB" sz="1600" dirty="0">
                <a:ea typeface="+mn-lt"/>
                <a:cs typeface="+mn-lt"/>
              </a:rPr>
              <a:t>Ratatouille: The TikTok Musical Benefit, Starring Andrew Barth Feldman, Tituss Burgess, More, Streams January 1 | Playbill  ( Accessed: 14th March)</a:t>
            </a:r>
          </a:p>
          <a:p>
            <a:pPr marL="0" indent="0">
              <a:buNone/>
            </a:pPr>
            <a:r>
              <a:rPr lang="en-GB" sz="1600" dirty="0">
                <a:ea typeface="+mn-lt"/>
                <a:cs typeface="+mn-lt"/>
              </a:rPr>
              <a:t>Sondheim, S. et al. (1995) Face to face. Jeremy Isaacs talks to Stephen Sondheim. London, England: British Broadcasting Corporation. </a:t>
            </a:r>
            <a:endParaRPr lang="en-GB" dirty="0">
              <a:ea typeface="Calibri" panose="020F0502020204030204"/>
              <a:cs typeface="Calibri" panose="020F0502020204030204"/>
            </a:endParaRPr>
          </a:p>
          <a:p>
            <a:pPr>
              <a:buNone/>
            </a:pPr>
            <a:r>
              <a:rPr lang="en-GB" sz="1600" dirty="0">
                <a:ea typeface="+mn-lt"/>
                <a:cs typeface="+mn-lt"/>
              </a:rPr>
              <a:t>Stephen Sondheim: Extended Interview (2010). Arlington, VA: MacNeil-Lehrer Productions. ( Accessed : 28th </a:t>
            </a:r>
            <a:r>
              <a:rPr lang="en-GB" sz="1600" dirty="0" err="1">
                <a:ea typeface="+mn-lt"/>
                <a:cs typeface="+mn-lt"/>
              </a:rPr>
              <a:t>Feburary</a:t>
            </a:r>
            <a:r>
              <a:rPr lang="en-GB" sz="1600" dirty="0">
                <a:ea typeface="+mn-lt"/>
                <a:cs typeface="+mn-lt"/>
              </a:rPr>
              <a:t>)</a:t>
            </a:r>
            <a:endParaRPr lang="en-GB" dirty="0"/>
          </a:p>
          <a:p>
            <a:pPr>
              <a:buNone/>
            </a:pPr>
            <a:endParaRPr lang="en-GB" sz="1600" dirty="0">
              <a:ea typeface="Calibri"/>
              <a:cs typeface="Calibri"/>
            </a:endParaRPr>
          </a:p>
          <a:p>
            <a:pPr>
              <a:buNone/>
            </a:pPr>
            <a:endParaRPr lang="en-GB"/>
          </a:p>
          <a:p>
            <a:pPr marL="0" indent="0">
              <a:buNone/>
            </a:pPr>
            <a:endParaRPr lang="en-GB" sz="1600" dirty="0">
              <a:ea typeface="Calibri"/>
              <a:cs typeface="Calibri"/>
            </a:endParaRPr>
          </a:p>
          <a:p>
            <a:endParaRPr lang="en-GB">
              <a:ea typeface="Calibri"/>
              <a:cs typeface="Calibri"/>
            </a:endParaRPr>
          </a:p>
          <a:p>
            <a:endParaRPr lang="en-GB">
              <a:ea typeface="Calibri"/>
              <a:cs typeface="Calibri"/>
            </a:endParaRPr>
          </a:p>
          <a:p>
            <a:endParaRPr lang="en-GB" sz="1600" dirty="0">
              <a:ea typeface="Calibri"/>
              <a:cs typeface="Calibri"/>
            </a:endParaRPr>
          </a:p>
          <a:p>
            <a:pPr marL="0" indent="0">
              <a:buNone/>
            </a:pPr>
            <a:endParaRPr lang="en-GB" sz="1600" dirty="0">
              <a:ea typeface="Calibri"/>
              <a:cs typeface="Calibri"/>
            </a:endParaRPr>
          </a:p>
          <a:p>
            <a:endParaRPr lang="en-GB" dirty="0">
              <a:cs typeface="Calibri"/>
            </a:endParaRPr>
          </a:p>
          <a:p>
            <a:endParaRPr lang="en-GB" dirty="0">
              <a:cs typeface="Calibri"/>
            </a:endParaRPr>
          </a:p>
          <a:p>
            <a:endParaRPr lang="en-GB" dirty="0">
              <a:ea typeface="Calibri" panose="020F0502020204030204"/>
              <a:cs typeface="Calibri"/>
            </a:endParaRPr>
          </a:p>
          <a:p>
            <a:endParaRPr lang="en-GB" dirty="0">
              <a:ea typeface="Calibri" panose="020F0502020204030204"/>
              <a:cs typeface="Calibri"/>
            </a:endParaRPr>
          </a:p>
        </p:txBody>
      </p:sp>
    </p:spTree>
    <p:extLst>
      <p:ext uri="{BB962C8B-B14F-4D97-AF65-F5344CB8AC3E}">
        <p14:creationId xmlns:p14="http://schemas.microsoft.com/office/powerpoint/2010/main" val="35357087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3A2D0-0E4B-4833-8254-E91A40A5E392}"/>
              </a:ext>
            </a:extLst>
          </p:cNvPr>
          <p:cNvSpPr>
            <a:spLocks noGrp="1"/>
          </p:cNvSpPr>
          <p:nvPr>
            <p:ph type="title"/>
          </p:nvPr>
        </p:nvSpPr>
        <p:spPr>
          <a:xfrm>
            <a:off x="44450" y="-301625"/>
            <a:ext cx="10515600" cy="1325563"/>
          </a:xfrm>
        </p:spPr>
        <p:txBody>
          <a:bodyPr/>
          <a:lstStyle/>
          <a:p>
            <a:r>
              <a:rPr lang="en-US" dirty="0">
                <a:cs typeface="Calibri Light"/>
              </a:rPr>
              <a:t>Bibliography / references</a:t>
            </a:r>
            <a:endParaRPr lang="en-US" dirty="0"/>
          </a:p>
        </p:txBody>
      </p:sp>
      <p:sp>
        <p:nvSpPr>
          <p:cNvPr id="3" name="Content Placeholder 2">
            <a:extLst>
              <a:ext uri="{FF2B5EF4-FFF2-40B4-BE49-F238E27FC236}">
                <a16:creationId xmlns:a16="http://schemas.microsoft.com/office/drawing/2014/main" id="{D6718D72-FCB2-4B71-ADD5-614839BBFFE6}"/>
              </a:ext>
            </a:extLst>
          </p:cNvPr>
          <p:cNvSpPr>
            <a:spLocks noGrp="1"/>
          </p:cNvSpPr>
          <p:nvPr>
            <p:ph idx="1"/>
          </p:nvPr>
        </p:nvSpPr>
        <p:spPr/>
        <p:txBody>
          <a:bodyPr vert="horz" lIns="91440" tIns="45720" rIns="91440" bIns="45720" rtlCol="0" anchor="t">
            <a:normAutofit/>
          </a:bodyPr>
          <a:lstStyle/>
          <a:p>
            <a:endParaRPr lang="en-GB" dirty="0">
              <a:ea typeface="Calibri"/>
              <a:cs typeface="Calibri"/>
            </a:endParaRPr>
          </a:p>
          <a:p>
            <a:endParaRPr lang="en-GB" dirty="0">
              <a:cs typeface="Calibri"/>
            </a:endParaRPr>
          </a:p>
        </p:txBody>
      </p:sp>
      <p:sp>
        <p:nvSpPr>
          <p:cNvPr id="4" name="TextBox 3">
            <a:extLst>
              <a:ext uri="{FF2B5EF4-FFF2-40B4-BE49-F238E27FC236}">
                <a16:creationId xmlns:a16="http://schemas.microsoft.com/office/drawing/2014/main" id="{D045CF56-1C48-4E08-AD29-EB324A558A31}"/>
              </a:ext>
            </a:extLst>
          </p:cNvPr>
          <p:cNvSpPr txBox="1"/>
          <p:nvPr/>
        </p:nvSpPr>
        <p:spPr>
          <a:xfrm>
            <a:off x="1030818" y="533401"/>
            <a:ext cx="8701616" cy="57861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600" dirty="0">
              <a:ea typeface="Calibri"/>
              <a:cs typeface="Calibri"/>
            </a:endParaRPr>
          </a:p>
          <a:p>
            <a:r>
              <a:rPr lang="en-US" sz="1600" dirty="0">
                <a:ea typeface="+mn-lt"/>
                <a:cs typeface="+mn-lt"/>
              </a:rPr>
              <a:t>Barlow &amp; Bear. 2022. </a:t>
            </a:r>
            <a:r>
              <a:rPr lang="en-US" sz="1600" i="1" dirty="0">
                <a:ea typeface="+mn-lt"/>
                <a:cs typeface="+mn-lt"/>
              </a:rPr>
              <a:t>about — Barlow &amp; Bear</a:t>
            </a:r>
            <a:r>
              <a:rPr lang="en-US" sz="1600" dirty="0">
                <a:ea typeface="+mn-lt"/>
                <a:cs typeface="+mn-lt"/>
              </a:rPr>
              <a:t>. (online) Available at: https://www.barlowandbear.com/about(Accessed 16 February 2022).</a:t>
            </a:r>
            <a:endParaRPr lang="en-US" sz="1600">
              <a:ea typeface="Calibri"/>
              <a:cs typeface="Calibri"/>
            </a:endParaRPr>
          </a:p>
          <a:p>
            <a:r>
              <a:rPr lang="en-US" sz="1600" dirty="0">
                <a:ea typeface="+mn-lt"/>
                <a:cs typeface="+mn-lt"/>
              </a:rPr>
              <a:t>Benedict, D., 2021. </a:t>
            </a:r>
            <a:r>
              <a:rPr lang="en-US" sz="1600" i="1" dirty="0">
                <a:ea typeface="+mn-lt"/>
                <a:cs typeface="+mn-lt"/>
              </a:rPr>
              <a:t>Sondheim reshaped musical theatre, placing it at the very heart of American culture | David Benedict</a:t>
            </a:r>
            <a:r>
              <a:rPr lang="en-US" sz="1600" dirty="0">
                <a:ea typeface="+mn-lt"/>
                <a:cs typeface="+mn-lt"/>
              </a:rPr>
              <a:t>. (online) the Guardian. Available at: https://www.theguardian.com/commentisfree/2021/nov/28/rip-stephen-sondheim-revolutionary-in-world-of-musical-theatre (Accessed 16 February 2022)</a:t>
            </a:r>
            <a:endParaRPr lang="en-US" sz="1600" dirty="0">
              <a:ea typeface="Calibri"/>
              <a:cs typeface="Calibri"/>
            </a:endParaRPr>
          </a:p>
          <a:p>
            <a:r>
              <a:rPr lang="en-US" sz="1600" dirty="0">
                <a:ea typeface="+mn-lt"/>
                <a:cs typeface="+mn-lt"/>
              </a:rPr>
              <a:t>Citron, S., 2001. </a:t>
            </a:r>
            <a:r>
              <a:rPr lang="en-US" sz="1600" i="1" dirty="0">
                <a:ea typeface="+mn-lt"/>
                <a:cs typeface="+mn-lt"/>
              </a:rPr>
              <a:t>Stephen Sondheim and Andrew Lloyd Webber</a:t>
            </a:r>
            <a:r>
              <a:rPr lang="en-US" sz="1600" dirty="0">
                <a:ea typeface="+mn-lt"/>
                <a:cs typeface="+mn-lt"/>
              </a:rPr>
              <a:t>. Oxford: Oxford University Press, USA, pp.19, 86.</a:t>
            </a:r>
            <a:endParaRPr lang="en-US" sz="1600">
              <a:ea typeface="Calibri"/>
              <a:cs typeface="Calibri"/>
            </a:endParaRPr>
          </a:p>
          <a:p>
            <a:r>
              <a:rPr lang="en-US" sz="1600" dirty="0">
                <a:ea typeface="+mn-lt"/>
                <a:cs typeface="+mn-lt"/>
              </a:rPr>
              <a:t>Encyclopedia Britannica. n.d. </a:t>
            </a:r>
            <a:r>
              <a:rPr lang="en-US" sz="1600" i="1" dirty="0">
                <a:ea typeface="+mn-lt"/>
                <a:cs typeface="+mn-lt"/>
              </a:rPr>
              <a:t>theatre music - The history of theatrical music</a:t>
            </a:r>
            <a:r>
              <a:rPr lang="en-US" sz="1600" dirty="0">
                <a:ea typeface="+mn-lt"/>
                <a:cs typeface="+mn-lt"/>
              </a:rPr>
              <a:t>. (online) Available at: https://www.britannica.com/art/theatre-music/The-history-of-theatrical-music (Accessed 16 February 2022)</a:t>
            </a:r>
            <a:endParaRPr lang="en-US" sz="1600" dirty="0">
              <a:ea typeface="Calibri"/>
              <a:cs typeface="Calibri"/>
            </a:endParaRPr>
          </a:p>
          <a:p>
            <a:r>
              <a:rPr lang="en-US" sz="1600" dirty="0">
                <a:ea typeface="+mn-lt"/>
                <a:cs typeface="+mn-lt"/>
              </a:rPr>
              <a:t>London, V., 2022. </a:t>
            </a:r>
            <a:r>
              <a:rPr lang="en-US" sz="1600" i="1" dirty="0">
                <a:ea typeface="+mn-lt"/>
                <a:cs typeface="+mn-lt"/>
              </a:rPr>
              <a:t>10 best musicals and West End shows</a:t>
            </a:r>
            <a:r>
              <a:rPr lang="en-US" sz="1600" dirty="0">
                <a:ea typeface="+mn-lt"/>
                <a:cs typeface="+mn-lt"/>
              </a:rPr>
              <a:t>. (online) visitlondon.com. Available at: https://www.visitlondon.com/things-to-do/whats-on/theatre/top-ten-musicals (Accessed 16 February 2022)</a:t>
            </a:r>
            <a:endParaRPr lang="en-US" sz="1600" dirty="0">
              <a:ea typeface="Calibri"/>
              <a:cs typeface="Calibri"/>
            </a:endParaRPr>
          </a:p>
          <a:p>
            <a:r>
              <a:rPr lang="en-US" sz="1600" dirty="0">
                <a:ea typeface="+mn-lt"/>
                <a:cs typeface="+mn-lt"/>
              </a:rPr>
              <a:t>Playbill. 2021. </a:t>
            </a:r>
            <a:r>
              <a:rPr lang="en-US" sz="1600" i="1" dirty="0">
                <a:ea typeface="+mn-lt"/>
                <a:cs typeface="+mn-lt"/>
              </a:rPr>
              <a:t>Ratatouille : The TikTok Musical</a:t>
            </a:r>
            <a:r>
              <a:rPr lang="en-US" sz="1600" dirty="0">
                <a:ea typeface="+mn-lt"/>
                <a:cs typeface="+mn-lt"/>
              </a:rPr>
              <a:t>. (online) Available at: https://www.playbill.com/article/ratatouille-the-tiktok-musical-benefit-starring-andrew-barth-feldman-tituss-burgess-more-streams-january-1 (Accessed 14 March 2022)</a:t>
            </a:r>
            <a:endParaRPr lang="en-US" sz="1600" dirty="0">
              <a:ea typeface="Calibri"/>
              <a:cs typeface="Calibri"/>
            </a:endParaRPr>
          </a:p>
          <a:p>
            <a:r>
              <a:rPr lang="en-US" sz="1600" dirty="0">
                <a:ea typeface="+mn-lt"/>
                <a:cs typeface="+mn-lt"/>
              </a:rPr>
              <a:t>Shenton, M., 2017. </a:t>
            </a:r>
            <a:r>
              <a:rPr lang="en-US" sz="1600" i="1" dirty="0">
                <a:ea typeface="+mn-lt"/>
                <a:cs typeface="+mn-lt"/>
              </a:rPr>
              <a:t>Mark Shenton: How Stephen Sondheim </a:t>
            </a:r>
            <a:r>
              <a:rPr lang="en-US" sz="1600" i="1" dirty="0" err="1">
                <a:ea typeface="+mn-lt"/>
                <a:cs typeface="+mn-lt"/>
              </a:rPr>
              <a:t>revolutionised</a:t>
            </a:r>
            <a:r>
              <a:rPr lang="en-US" sz="1600" i="1" dirty="0">
                <a:ea typeface="+mn-lt"/>
                <a:cs typeface="+mn-lt"/>
              </a:rPr>
              <a:t> the musical | LondonTheatre.co.uk</a:t>
            </a:r>
            <a:r>
              <a:rPr lang="en-US" sz="1600" dirty="0">
                <a:ea typeface="+mn-lt"/>
                <a:cs typeface="+mn-lt"/>
              </a:rPr>
              <a:t>. (online) London Theatre. Available at: https://www.londontheatre.co.uk/theatre-news/news/mark-shenton-how-stephen-sondheim-revolutionised-the-musical (Accessed 16 February 2022)</a:t>
            </a:r>
            <a:endParaRPr lang="en-US" sz="1600" dirty="0"/>
          </a:p>
          <a:p>
            <a:pPr algn="l"/>
            <a:endParaRPr lang="en-US" dirty="0">
              <a:ea typeface="Calibri"/>
              <a:cs typeface="Calibri"/>
            </a:endParaRPr>
          </a:p>
        </p:txBody>
      </p:sp>
    </p:spTree>
    <p:extLst>
      <p:ext uri="{BB962C8B-B14F-4D97-AF65-F5344CB8AC3E}">
        <p14:creationId xmlns:p14="http://schemas.microsoft.com/office/powerpoint/2010/main" val="208389387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6</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Musical Theatre </vt:lpstr>
      <vt:lpstr>What is it ?</vt:lpstr>
      <vt:lpstr>Traits of Musical theatre</vt:lpstr>
      <vt:lpstr>When did it begin ?</vt:lpstr>
      <vt:lpstr>Ancient Greece </vt:lpstr>
      <vt:lpstr>Stephen Sondheim </vt:lpstr>
      <vt:lpstr>Sondheim's impact on the musical theatre world</vt:lpstr>
      <vt:lpstr>Top musicals of 2022</vt:lpstr>
      <vt:lpstr>Where is it heading ? </vt:lpstr>
      <vt:lpstr>Bibliography /References</vt:lpstr>
      <vt:lpstr>Bibliography /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Bethany Birdsall (2114395)</cp:lastModifiedBy>
  <cp:revision>236</cp:revision>
  <dcterms:created xsi:type="dcterms:W3CDTF">2022-03-02T20:02:44Z</dcterms:created>
  <dcterms:modified xsi:type="dcterms:W3CDTF">2022-03-16T12:57:52Z</dcterms:modified>
</cp:coreProperties>
</file>