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8" r:id="rId6"/>
    <p:sldId id="264" r:id="rId7"/>
    <p:sldId id="263" r:id="rId8"/>
    <p:sldId id="261" r:id="rId9"/>
    <p:sldId id="272" r:id="rId10"/>
    <p:sldId id="271" r:id="rId11"/>
    <p:sldId id="267" r:id="rId12"/>
    <p:sldId id="27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0"/>
    <p:restoredTop sz="94665"/>
  </p:normalViewPr>
  <p:slideViewPr>
    <p:cSldViewPr snapToGrid="0" snapToObjects="1">
      <p:cViewPr varScale="1">
        <p:scale>
          <a:sx n="107" d="100"/>
          <a:sy n="107" d="100"/>
        </p:scale>
        <p:origin x="6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39459D-A08A-8C41-A066-BBF765B10056}" type="datetimeFigureOut">
              <a:rPr lang="en-US" smtClean="0"/>
              <a:t>10/23/18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2F4B34-DBA1-7F47-822D-B16BD4AC7B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552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F4B34-DBA1-7F47-822D-B16BD4AC7B8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19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F4B34-DBA1-7F47-822D-B16BD4AC7B8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4199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F4B34-DBA1-7F47-822D-B16BD4AC7B8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35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8905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923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8245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906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201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24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4414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04164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382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61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98170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6688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8575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4698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2327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9822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723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61" r:id="rId2"/>
    <p:sldLayoutId id="2147484062" r:id="rId3"/>
    <p:sldLayoutId id="2147484063" r:id="rId4"/>
    <p:sldLayoutId id="2147484064" r:id="rId5"/>
    <p:sldLayoutId id="2147484065" r:id="rId6"/>
    <p:sldLayoutId id="2147484066" r:id="rId7"/>
    <p:sldLayoutId id="2147484067" r:id="rId8"/>
    <p:sldLayoutId id="2147484068" r:id="rId9"/>
    <p:sldLayoutId id="2147484069" r:id="rId10"/>
    <p:sldLayoutId id="2147484070" r:id="rId11"/>
    <p:sldLayoutId id="2147484071" r:id="rId12"/>
    <p:sldLayoutId id="2147484072" r:id="rId13"/>
    <p:sldLayoutId id="2147484073" r:id="rId14"/>
    <p:sldLayoutId id="2147484074" r:id="rId15"/>
    <p:sldLayoutId id="214748407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life-in-prison/education-and-work-in-prison" TargetMode="External"/><Relationship Id="rId4" Type="http://schemas.openxmlformats.org/officeDocument/2006/relationships/hyperlink" Target="http://www.artsincriminaljustice.org.uk/" TargetMode="External"/><Relationship Id="rId5" Type="http://schemas.openxmlformats.org/officeDocument/2006/relationships/hyperlink" Target="https://www.ncgrp.co.uk/newsroom/transforming-prison-education/" TargetMode="External"/><Relationship Id="rId6" Type="http://schemas.openxmlformats.org/officeDocument/2006/relationships/hyperlink" Target="https://insidetime.org/hmp-swansea-prison-regime-info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es.com/news/quiet-transformation-prison-education-under-wa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Education in Prison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Alys Murphy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71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current system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01992"/>
            <a:ext cx="8596668" cy="4477717"/>
          </a:xfrm>
        </p:spPr>
        <p:txBody>
          <a:bodyPr>
            <a:normAutofit/>
          </a:bodyPr>
          <a:lstStyle/>
          <a:p>
            <a:pPr defTabSz="914400">
              <a:spcBef>
                <a:spcPts val="0"/>
              </a:spcBef>
              <a:buClrTx/>
              <a:buSzTx/>
              <a:defRPr/>
            </a:pPr>
            <a:r>
              <a:rPr lang="en-US" dirty="0"/>
              <a:t>M</a:t>
            </a:r>
            <a:r>
              <a:rPr lang="en-US" dirty="0" smtClean="0"/>
              <a:t>aths and English NVQ’s and GCSEs</a:t>
            </a:r>
            <a:endParaRPr lang="en-US" dirty="0"/>
          </a:p>
          <a:p>
            <a:pPr defTabSz="914400">
              <a:spcBef>
                <a:spcPts val="0"/>
              </a:spcBef>
              <a:buClrTx/>
              <a:buSzTx/>
              <a:defRPr/>
            </a:pPr>
            <a:endParaRPr lang="en-US" dirty="0"/>
          </a:p>
          <a:p>
            <a:pPr defTabSz="914400">
              <a:spcBef>
                <a:spcPts val="0"/>
              </a:spcBef>
              <a:buClrTx/>
              <a:buSzTx/>
              <a:defRPr/>
            </a:pPr>
            <a:r>
              <a:rPr lang="en-US" dirty="0" smtClean="0"/>
              <a:t>Can learn new skills such as woodwork, or electrical engineering and sewing</a:t>
            </a:r>
            <a:endParaRPr lang="en-US" dirty="0"/>
          </a:p>
          <a:p>
            <a:pPr defTabSz="914400">
              <a:spcBef>
                <a:spcPts val="0"/>
              </a:spcBef>
              <a:buClrTx/>
              <a:buSzTx/>
              <a:defRPr/>
            </a:pPr>
            <a:endParaRPr lang="en-US" dirty="0" smtClean="0"/>
          </a:p>
          <a:p>
            <a:pPr defTabSz="914400">
              <a:spcBef>
                <a:spcPts val="0"/>
              </a:spcBef>
              <a:buClrTx/>
              <a:buSzTx/>
              <a:defRPr/>
            </a:pPr>
            <a:r>
              <a:rPr lang="en-US" dirty="0" smtClean="0"/>
              <a:t>How many actually use or benefit from this education?</a:t>
            </a:r>
          </a:p>
          <a:p>
            <a:pPr defTabSz="914400">
              <a:spcBef>
                <a:spcPts val="0"/>
              </a:spcBef>
              <a:buClrTx/>
              <a:buSzTx/>
              <a:defRPr/>
            </a:pPr>
            <a:endParaRPr lang="en-US" dirty="0"/>
          </a:p>
          <a:p>
            <a:pPr defTabSz="914400">
              <a:spcBef>
                <a:spcPts val="0"/>
              </a:spcBef>
              <a:buClrTx/>
              <a:buSzTx/>
            </a:pPr>
            <a:endParaRPr lang="en-US" dirty="0"/>
          </a:p>
          <a:p>
            <a:pPr defTabSz="914400">
              <a:spcBef>
                <a:spcPts val="0"/>
              </a:spcBef>
              <a:buClrTx/>
              <a:buSzTx/>
            </a:pPr>
            <a:endParaRPr lang="en-US" dirty="0"/>
          </a:p>
          <a:p>
            <a:pPr defTabSz="914400">
              <a:spcBef>
                <a:spcPts val="0"/>
              </a:spcBef>
              <a:buClrTx/>
              <a:buSzTx/>
            </a:pPr>
            <a:endParaRPr lang="en-US" dirty="0" smtClean="0"/>
          </a:p>
          <a:p>
            <a:pPr defTabSz="914400">
              <a:spcBef>
                <a:spcPts val="0"/>
              </a:spcBef>
              <a:buClrTx/>
              <a:buSzTx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79723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the problems?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582331" y="1804330"/>
            <a:ext cx="10069836" cy="4287712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46% of prisoners have been excluded from school, Furthermore </a:t>
            </a:r>
            <a:r>
              <a:rPr lang="en-US" dirty="0"/>
              <a:t> </a:t>
            </a:r>
            <a:r>
              <a:rPr lang="en-US" dirty="0" smtClean="0"/>
              <a:t>over </a:t>
            </a:r>
            <a:r>
              <a:rPr lang="en-US" dirty="0"/>
              <a:t>half of male and two-thirds of female prisoners have no qualifications </a:t>
            </a:r>
            <a:r>
              <a:rPr lang="en-US" dirty="0" smtClean="0"/>
              <a:t>what so ever(DFES </a:t>
            </a:r>
            <a:r>
              <a:rPr lang="en-US" dirty="0"/>
              <a:t>2005) 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Another problem education in prison faces is the prison environment itself</a:t>
            </a:r>
          </a:p>
          <a:p>
            <a:endParaRPr lang="en-US" dirty="0"/>
          </a:p>
          <a:p>
            <a:r>
              <a:rPr lang="en-US" dirty="0" smtClean="0"/>
              <a:t>Poor mental health makes it harder to engage with learning </a:t>
            </a:r>
          </a:p>
          <a:p>
            <a:endParaRPr lang="en-US" dirty="0"/>
          </a:p>
          <a:p>
            <a:r>
              <a:rPr lang="en-US" dirty="0" smtClean="0"/>
              <a:t>Limited amount of courses and availability. </a:t>
            </a:r>
          </a:p>
          <a:p>
            <a:endParaRPr lang="en-US" dirty="0" smtClean="0"/>
          </a:p>
          <a:p>
            <a:r>
              <a:rPr lang="en-US" dirty="0" smtClean="0"/>
              <a:t>Access to funding</a:t>
            </a:r>
          </a:p>
          <a:p>
            <a:endParaRPr lang="en-US" dirty="0" smtClean="0"/>
          </a:p>
          <a:p>
            <a:r>
              <a:rPr lang="en-US" dirty="0" smtClean="0"/>
              <a:t>Unequal pay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07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Formal Education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139" y="1353787"/>
            <a:ext cx="4794662" cy="526076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600" b="1" dirty="0" smtClean="0"/>
          </a:p>
          <a:p>
            <a:r>
              <a:rPr lang="en-US" sz="1600" b="1" dirty="0" smtClean="0"/>
              <a:t>Parenting/ Family and Relationship courses </a:t>
            </a:r>
          </a:p>
          <a:p>
            <a:endParaRPr lang="en-US" sz="1600" b="1" dirty="0" smtClean="0"/>
          </a:p>
          <a:p>
            <a:r>
              <a:rPr lang="en-US" sz="1600" b="1" dirty="0" smtClean="0"/>
              <a:t>Mental Health and Wellbeing</a:t>
            </a:r>
          </a:p>
          <a:p>
            <a:endParaRPr lang="en-US" sz="1600" b="1" dirty="0" smtClean="0"/>
          </a:p>
          <a:p>
            <a:r>
              <a:rPr lang="en-US" sz="1600" b="1" dirty="0" smtClean="0"/>
              <a:t>Practical </a:t>
            </a:r>
            <a:r>
              <a:rPr lang="en-US" sz="1600" b="1" dirty="0"/>
              <a:t>Life skills</a:t>
            </a:r>
          </a:p>
          <a:p>
            <a:endParaRPr lang="en-US" sz="1600" dirty="0" smtClean="0"/>
          </a:p>
          <a:p>
            <a:r>
              <a:rPr lang="en-US" sz="1600" b="1" dirty="0"/>
              <a:t>Work </a:t>
            </a:r>
            <a:r>
              <a:rPr lang="en-US" sz="1600" b="1" dirty="0" smtClean="0"/>
              <a:t>Skills</a:t>
            </a:r>
          </a:p>
          <a:p>
            <a:endParaRPr lang="en-US" sz="1600" b="1" dirty="0"/>
          </a:p>
          <a:p>
            <a:r>
              <a:rPr lang="en-US" sz="1600" b="1" dirty="0" smtClean="0"/>
              <a:t>Work Experience</a:t>
            </a:r>
            <a:endParaRPr lang="en-US" sz="1600" b="1" dirty="0"/>
          </a:p>
          <a:p>
            <a:endParaRPr lang="en-US" sz="1600" dirty="0"/>
          </a:p>
          <a:p>
            <a:endParaRPr lang="en-US" sz="1600" dirty="0" smtClean="0"/>
          </a:p>
          <a:p>
            <a:endParaRPr lang="en-US" b="1" dirty="0"/>
          </a:p>
          <a:p>
            <a:endParaRPr lang="en-US" b="1" dirty="0" smtClean="0"/>
          </a:p>
          <a:p>
            <a:endParaRPr lang="en-US" sz="1900" dirty="0" smtClean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23368" t="26658" r="23957" b="20667"/>
          <a:stretch/>
        </p:blipFill>
        <p:spPr>
          <a:xfrm>
            <a:off x="6203576" y="3200399"/>
            <a:ext cx="5163668" cy="290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78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061" y="-131884"/>
            <a:ext cx="8596668" cy="2215661"/>
          </a:xfrm>
        </p:spPr>
        <p:txBody>
          <a:bodyPr>
            <a:normAutofit fontScale="92500" lnSpcReduction="20000"/>
          </a:bodyPr>
          <a:lstStyle/>
          <a:p>
            <a:endParaRPr lang="en-US" dirty="0" smtClean="0"/>
          </a:p>
          <a:p>
            <a:endParaRPr lang="en-US" dirty="0"/>
          </a:p>
          <a:p>
            <a:r>
              <a:rPr lang="en-US" b="1" dirty="0" smtClean="0"/>
              <a:t>Arts Education</a:t>
            </a:r>
          </a:p>
          <a:p>
            <a:r>
              <a:rPr lang="en-GB" dirty="0"/>
              <a:t>The arts can provide routes into learning for those alienated from the formal education </a:t>
            </a:r>
            <a:r>
              <a:rPr lang="en-GB" dirty="0" smtClean="0"/>
              <a:t>system (Nugent, 2009)</a:t>
            </a:r>
            <a:endParaRPr lang="en-US" b="1" dirty="0"/>
          </a:p>
          <a:p>
            <a:endParaRPr lang="en-US" dirty="0"/>
          </a:p>
          <a:p>
            <a:r>
              <a:rPr lang="en-US" b="1" dirty="0"/>
              <a:t>Philosophy for prisoners (P4P) </a:t>
            </a:r>
          </a:p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3632" t="29428" r="49153" b="16934"/>
          <a:stretch/>
        </p:blipFill>
        <p:spPr>
          <a:xfrm>
            <a:off x="429831" y="3226776"/>
            <a:ext cx="3860815" cy="3130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32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516" y="359390"/>
            <a:ext cx="8617507" cy="4242836"/>
          </a:xfrm>
        </p:spPr>
        <p:txBody>
          <a:bodyPr>
            <a:normAutofit/>
          </a:bodyPr>
          <a:lstStyle/>
          <a:p>
            <a:r>
              <a:rPr lang="en-US" dirty="0"/>
              <a:t>Prison populations are </a:t>
            </a:r>
            <a:r>
              <a:rPr lang="en-US" dirty="0" smtClean="0"/>
              <a:t>diverse, we need to cater to individual needs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Nearly </a:t>
            </a:r>
            <a:r>
              <a:rPr lang="en-US" dirty="0"/>
              <a:t>one third of prisoners self-identified as having a learning difficulty and/or disability (</a:t>
            </a:r>
            <a:r>
              <a:rPr lang="en-US" dirty="0" smtClean="0"/>
              <a:t>LDD</a:t>
            </a:r>
          </a:p>
          <a:p>
            <a:endParaRPr lang="en-US" dirty="0"/>
          </a:p>
          <a:p>
            <a:r>
              <a:rPr lang="en-US" dirty="0" smtClean="0"/>
              <a:t>Freire and Bell Hooks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Standardised education</a:t>
            </a:r>
          </a:p>
          <a:p>
            <a:endParaRPr lang="en-US" dirty="0" smtClean="0"/>
          </a:p>
          <a:p>
            <a:r>
              <a:rPr lang="en-US" dirty="0" smtClean="0"/>
              <a:t>Access to technology and the internet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5948" t="46163" r="58280" b="34039"/>
          <a:stretch/>
        </p:blipFill>
        <p:spPr>
          <a:xfrm>
            <a:off x="5319345" y="4044461"/>
            <a:ext cx="4822840" cy="2083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65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080" y="1645392"/>
            <a:ext cx="8596668" cy="4399148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More informal educators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Prisoners helping other prisoners</a:t>
            </a:r>
          </a:p>
          <a:p>
            <a:endParaRPr lang="en-US" dirty="0"/>
          </a:p>
          <a:p>
            <a:r>
              <a:rPr lang="en-US" dirty="0" smtClean="0"/>
              <a:t>Access to own learning materials</a:t>
            </a:r>
          </a:p>
          <a:p>
            <a:endParaRPr lang="en-US" dirty="0"/>
          </a:p>
          <a:p>
            <a:r>
              <a:rPr lang="en-US" dirty="0" smtClean="0"/>
              <a:t>Developing a culture of learning and personal development within the prison. </a:t>
            </a:r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 smtClean="0"/>
              <a:t>Informal education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310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Prisoner Engagement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77334" y="1756828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 smtClean="0"/>
              <a:t>How do we engage prisoners who want to access education?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559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Physical environment</a:t>
            </a:r>
            <a:br>
              <a:rPr lang="en-US" dirty="0" smtClean="0"/>
            </a:b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33051"/>
            <a:ext cx="8596668" cy="3880773"/>
          </a:xfrm>
        </p:spPr>
        <p:txBody>
          <a:bodyPr/>
          <a:lstStyle/>
          <a:p>
            <a:r>
              <a:rPr lang="en-US" dirty="0" smtClean="0"/>
              <a:t>Dedicated rooms</a:t>
            </a:r>
          </a:p>
          <a:p>
            <a:endParaRPr lang="en-US" dirty="0"/>
          </a:p>
          <a:p>
            <a:r>
              <a:rPr lang="en-US" dirty="0" smtClean="0"/>
              <a:t>Lecture halls</a:t>
            </a:r>
          </a:p>
          <a:p>
            <a:endParaRPr lang="en-US" dirty="0"/>
          </a:p>
          <a:p>
            <a:r>
              <a:rPr lang="en-US" dirty="0" smtClean="0"/>
              <a:t>Space to display work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23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Recidivism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6705" y="1521034"/>
            <a:ext cx="8596668" cy="3880773"/>
          </a:xfrm>
        </p:spPr>
        <p:txBody>
          <a:bodyPr/>
          <a:lstStyle/>
          <a:p>
            <a:r>
              <a:rPr lang="en-US" dirty="0" smtClean="0"/>
              <a:t>Recidivism - the likelihood a prisoner will reoffend.</a:t>
            </a:r>
          </a:p>
          <a:p>
            <a:endParaRPr lang="en-US" dirty="0"/>
          </a:p>
          <a:p>
            <a:r>
              <a:rPr lang="en-US" dirty="0" smtClean="0"/>
              <a:t>Main aim of education within prison</a:t>
            </a:r>
          </a:p>
          <a:p>
            <a:endParaRPr lang="en-US" dirty="0" smtClean="0"/>
          </a:p>
          <a:p>
            <a:r>
              <a:rPr lang="en-US" dirty="0" smtClean="0"/>
              <a:t>Studies show that prisoners who received educational opportunities were less likely to reoffend especially when they found employment after they were released.  </a:t>
            </a:r>
          </a:p>
        </p:txBody>
      </p:sp>
    </p:spTree>
    <p:extLst>
      <p:ext uri="{BB962C8B-B14F-4D97-AF65-F5344CB8AC3E}">
        <p14:creationId xmlns:p14="http://schemas.microsoft.com/office/powerpoint/2010/main" val="210287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96138" y="1583376"/>
            <a:ext cx="8727923" cy="2644239"/>
          </a:xfrm>
        </p:spPr>
        <p:txBody>
          <a:bodyPr>
            <a:normAutofit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Thank you for your time 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53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prisonerseducation.org.uk</a:t>
            </a:r>
          </a:p>
          <a:p>
            <a:r>
              <a:rPr lang="en-US" dirty="0" smtClean="0">
                <a:hlinkClick r:id="rId2"/>
              </a:rPr>
              <a:t>www.tes.com/news/quiet-transformation-prison-education-under-way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www.gov.uk/life-in-prison/education-and-work-in-prison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www.artsincriminaljustice.org.uk</a:t>
            </a:r>
            <a:endParaRPr lang="en-US" dirty="0" smtClean="0"/>
          </a:p>
          <a:p>
            <a:r>
              <a:rPr lang="en-US" dirty="0">
                <a:hlinkClick r:id="rId5"/>
              </a:rPr>
              <a:t>https://www.ncgrp.co.uk/newsroom/transforming-prison-education</a:t>
            </a:r>
            <a:r>
              <a:rPr lang="en-US" dirty="0" smtClean="0">
                <a:hlinkClick r:id="rId5"/>
              </a:rPr>
              <a:t>/</a:t>
            </a:r>
            <a:endParaRPr lang="en-US" dirty="0" smtClean="0"/>
          </a:p>
          <a:p>
            <a:r>
              <a:rPr lang="en-US" dirty="0">
                <a:hlinkClick r:id="rId6"/>
              </a:rPr>
              <a:t>https://insidetime.org/hmp-swansea-prison-regime-info</a:t>
            </a:r>
            <a:r>
              <a:rPr lang="en-US" dirty="0" smtClean="0">
                <a:hlinkClick r:id="rId6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95825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2043</TotalTime>
  <Words>243</Words>
  <Application>Microsoft Macintosh PowerPoint</Application>
  <PresentationFormat>Widescreen</PresentationFormat>
  <Paragraphs>90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Trebuchet MS</vt:lpstr>
      <vt:lpstr>Wingdings 3</vt:lpstr>
      <vt:lpstr>Arial</vt:lpstr>
      <vt:lpstr>Facet</vt:lpstr>
      <vt:lpstr>Education in Prison</vt:lpstr>
      <vt:lpstr>The current system </vt:lpstr>
      <vt:lpstr>What are the problems?</vt:lpstr>
      <vt:lpstr>Formal Education</vt:lpstr>
      <vt:lpstr>PowerPoint Presentation</vt:lpstr>
      <vt:lpstr>PowerPoint Presentation</vt:lpstr>
      <vt:lpstr>Informal education</vt:lpstr>
      <vt:lpstr>Prisoner Engagement</vt:lpstr>
      <vt:lpstr>Physical environment  </vt:lpstr>
      <vt:lpstr>Recidivism</vt:lpstr>
      <vt:lpstr>  Thank you for your time   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Alys Murphy (P146420)</dc:creator>
  <cp:lastModifiedBy>Alys Murphy (P146420)</cp:lastModifiedBy>
  <cp:revision>48</cp:revision>
  <dcterms:created xsi:type="dcterms:W3CDTF">2018-10-21T21:27:42Z</dcterms:created>
  <dcterms:modified xsi:type="dcterms:W3CDTF">2018-10-23T19:35:27Z</dcterms:modified>
</cp:coreProperties>
</file>