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tags/tag5.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6.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7.xml" ContentType="application/vnd.openxmlformats-officedocument.presentationml.tags+xml"/>
  <Override PartName="/ppt/notesSlides/notesSlide3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handoutMasterIdLst>
    <p:handoutMasterId r:id="rId60"/>
  </p:handoutMasterIdLst>
  <p:sldIdLst>
    <p:sldId id="303" r:id="rId5"/>
    <p:sldId id="375" r:id="rId6"/>
    <p:sldId id="256" r:id="rId7"/>
    <p:sldId id="363" r:id="rId8"/>
    <p:sldId id="364" r:id="rId9"/>
    <p:sldId id="365" r:id="rId10"/>
    <p:sldId id="366" r:id="rId11"/>
    <p:sldId id="374" r:id="rId12"/>
    <p:sldId id="370" r:id="rId13"/>
    <p:sldId id="341" r:id="rId14"/>
    <p:sldId id="340" r:id="rId15"/>
    <p:sldId id="357" r:id="rId16"/>
    <p:sldId id="337" r:id="rId17"/>
    <p:sldId id="268" r:id="rId18"/>
    <p:sldId id="342" r:id="rId19"/>
    <p:sldId id="345" r:id="rId20"/>
    <p:sldId id="355" r:id="rId21"/>
    <p:sldId id="344" r:id="rId22"/>
    <p:sldId id="362" r:id="rId23"/>
    <p:sldId id="347" r:id="rId24"/>
    <p:sldId id="367" r:id="rId25"/>
    <p:sldId id="484" r:id="rId26"/>
    <p:sldId id="377" r:id="rId27"/>
    <p:sldId id="491" r:id="rId28"/>
    <p:sldId id="492" r:id="rId29"/>
    <p:sldId id="493" r:id="rId30"/>
    <p:sldId id="393" r:id="rId31"/>
    <p:sldId id="467" r:id="rId32"/>
    <p:sldId id="468" r:id="rId33"/>
    <p:sldId id="339" r:id="rId34"/>
    <p:sldId id="349" r:id="rId35"/>
    <p:sldId id="469" r:id="rId36"/>
    <p:sldId id="503" r:id="rId37"/>
    <p:sldId id="351" r:id="rId38"/>
    <p:sldId id="470" r:id="rId39"/>
    <p:sldId id="471" r:id="rId40"/>
    <p:sldId id="472" r:id="rId41"/>
    <p:sldId id="495" r:id="rId42"/>
    <p:sldId id="298" r:id="rId43"/>
    <p:sldId id="293" r:id="rId44"/>
    <p:sldId id="294" r:id="rId45"/>
    <p:sldId id="499" r:id="rId46"/>
    <p:sldId id="286" r:id="rId47"/>
    <p:sldId id="300" r:id="rId48"/>
    <p:sldId id="476" r:id="rId49"/>
    <p:sldId id="478" r:id="rId50"/>
    <p:sldId id="480" r:id="rId51"/>
    <p:sldId id="380" r:id="rId52"/>
    <p:sldId id="483" r:id="rId53"/>
    <p:sldId id="497" r:id="rId54"/>
    <p:sldId id="500" r:id="rId55"/>
    <p:sldId id="498" r:id="rId56"/>
    <p:sldId id="361" r:id="rId57"/>
    <p:sldId id="502" r:id="rId58"/>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15" autoAdjust="0"/>
    <p:restoredTop sz="27555" autoAdjust="0"/>
  </p:normalViewPr>
  <p:slideViewPr>
    <p:cSldViewPr>
      <p:cViewPr varScale="1">
        <p:scale>
          <a:sx n="20" d="100"/>
          <a:sy n="20" d="100"/>
        </p:scale>
        <p:origin x="2928" y="36"/>
      </p:cViewPr>
      <p:guideLst>
        <p:guide orient="horz" pos="2160"/>
        <p:guide pos="2880"/>
      </p:guideLst>
    </p:cSldViewPr>
  </p:slideViewPr>
  <p:notesTextViewPr>
    <p:cViewPr>
      <p:scale>
        <a:sx n="3" d="2"/>
        <a:sy n="3" d="2"/>
      </p:scale>
      <p:origin x="0" y="0"/>
    </p:cViewPr>
  </p:notesTextViewPr>
  <p:notesViewPr>
    <p:cSldViewPr>
      <p:cViewPr varScale="1">
        <p:scale>
          <a:sx n="51" d="100"/>
          <a:sy n="51" d="100"/>
        </p:scale>
        <p:origin x="2970" y="96"/>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t>
        <a:bodyPr/>
        <a:lstStyle/>
        <a:p>
          <a:endParaRPr lang="en-US"/>
        </a:p>
      </dgm:t>
    </dgm:pt>
    <dgm:pt modelId="{F1C26289-8E90-493B-87F7-A027BEAF8EBA}" type="pres">
      <dgm:prSet presAssocID="{1F45852B-43FE-4C5D-A534-A0806C10E0F6}" presName="ellipse2" presStyleLbl="vennNode1" presStyleIdx="1" presStyleCnt="3">
        <dgm:presLayoutVars>
          <dgm:bulletEnabled val="1"/>
        </dgm:presLayoutVars>
      </dgm:prSet>
      <dgm:spPr/>
      <dgm:t>
        <a:bodyPr/>
        <a:lstStyle/>
        <a:p>
          <a:endParaRPr lang="en-US"/>
        </a:p>
      </dgm:t>
    </dgm:pt>
    <dgm:pt modelId="{DD578669-44F2-4FA1-98A0-3DD2C1AEB485}" type="pres">
      <dgm:prSet presAssocID="{1F45852B-43FE-4C5D-A534-A0806C10E0F6}" presName="ellipse3" presStyleLbl="vennNode1" presStyleIdx="2" presStyleCnt="3">
        <dgm:presLayoutVars>
          <dgm:bulletEnabled val="1"/>
        </dgm:presLayoutVars>
      </dgm:prSet>
      <dgm:spPr/>
      <dgm:t>
        <a:bodyPr/>
        <a:lstStyle/>
        <a:p>
          <a:endParaRPr lang="en-US"/>
        </a:p>
      </dgm:t>
    </dgm:pt>
  </dgm:ptLst>
  <dgm:cxnLst>
    <dgm:cxn modelId="{27CC213C-02B3-4008-96E5-81385435C9F3}" srcId="{1F45852B-43FE-4C5D-A534-A0806C10E0F6}" destId="{2656CBC8-30C0-4FCA-8D3E-43051FC71C7A}" srcOrd="1" destOrd="0" parTransId="{ACF26AB6-51D3-4641-89C1-F4801B1F5D41}" sibTransId="{748712E9-8DE2-43F9-BDCF-F2B75F0974DA}"/>
    <dgm:cxn modelId="{41BB7DC4-3E29-40C8-812E-AE9720980784}" srcId="{1F45852B-43FE-4C5D-A534-A0806C10E0F6}" destId="{5B30D933-3140-4DAD-8A51-E80885EE91EC}" srcOrd="0" destOrd="0" parTransId="{8768D8AE-FFE7-4ED6-BEC1-66A5FF04D8F6}" sibTransId="{72E1A7AE-59C0-4CCB-8DA3-EA56671CC491}"/>
    <dgm:cxn modelId="{C2AA099F-AFB4-40FF-9834-76F63B2218C9}" type="presOf" srcId="{5B30D933-3140-4DAD-8A51-E80885EE91EC}" destId="{03C9F87C-34ED-4E08-9E7D-3C991921BD04}"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45CF7670-8FF1-4DC2-81AA-6B8E9A3CD052}" type="presOf" srcId="{1F45852B-43FE-4C5D-A534-A0806C10E0F6}" destId="{9B1EE007-C400-46E6-A55E-02B8F9368959}" srcOrd="0" destOrd="0" presId="urn:microsoft.com/office/officeart/2005/8/layout/rings+Icon"/>
    <dgm:cxn modelId="{F4BEE1D6-6B18-4DAC-A6CE-B8791DD1A54F}" type="presOf" srcId="{2656CBC8-30C0-4FCA-8D3E-43051FC71C7A}" destId="{F1C26289-8E90-493B-87F7-A027BEAF8EBA}" srcOrd="0" destOrd="0" presId="urn:microsoft.com/office/officeart/2005/8/layout/rings+Icon"/>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11/02/2021</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11/02/2021</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youtube.com/watch?v=Hwn_W-X2Rd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3" Type="http://schemas.openxmlformats.org/officeDocument/2006/relationships/hyperlink" Target="https://events.cipd.co.uk/events/student-conference/cipd-student-conference-2021/"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185773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92198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Coaching and</a:t>
            </a:r>
            <a:r>
              <a:rPr lang="en-GB" baseline="0" dirty="0" smtClean="0"/>
              <a:t> mentoring </a:t>
            </a:r>
            <a:r>
              <a:rPr lang="en-GB" dirty="0" smtClean="0"/>
              <a:t>are particularly</a:t>
            </a:r>
            <a:r>
              <a:rPr lang="en-GB" baseline="0" dirty="0" smtClean="0"/>
              <a:t> effective in promoting a positive outlook on development and builds resilience within the workforce, They can be</a:t>
            </a:r>
            <a:r>
              <a:rPr lang="en-GB" dirty="0" smtClean="0"/>
              <a:t> useful in times of uncertainty and can re-focus energy,</a:t>
            </a:r>
            <a:r>
              <a:rPr lang="en-GB" baseline="0" dirty="0" smtClean="0"/>
              <a:t> which is particularly pertinent during these times of a global pandemic. </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The whole ethos of management at Google is based on a coaching culture! </a:t>
            </a:r>
            <a:r>
              <a:rPr lang="en-GB" altLang="en-US" dirty="0" smtClean="0"/>
              <a:t>The world</a:t>
            </a:r>
            <a:r>
              <a:rPr lang="en-GB" altLang="en-US" baseline="0" dirty="0" smtClean="0"/>
              <a:t> of business has changed dramatically over the last decade, flatter structures, broader management roles and lower job security have all contributed to the growth of  coaching (Coaching &amp; buying services, CIPD 2004).</a:t>
            </a:r>
            <a:endParaRPr lang="en-GB" altLang="en-US" dirty="0" smtClean="0"/>
          </a:p>
          <a:p>
            <a:endParaRPr lang="en-GB" b="1"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608327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defRPr/>
            </a:pPr>
            <a:r>
              <a:rPr lang="en-GB" baseline="0" dirty="0" smtClean="0"/>
              <a:t>The changing demands of the workplace – moving from ‘Boss’ to ‘Coach’ </a:t>
            </a:r>
          </a:p>
          <a:p>
            <a:pPr defTabSz="935523">
              <a:defRPr/>
            </a:pPr>
            <a:r>
              <a:rPr lang="en-GB" baseline="0" dirty="0" smtClean="0"/>
              <a:t>This book describes the Line Manager as the single most important factor for determining high performing teams – in addition, it states the best line managers use a coaching approach and this consistently yields better results, better team relationships.</a:t>
            </a:r>
          </a:p>
          <a:p>
            <a:endParaRPr lang="en-GB" baseline="0" dirty="0" smtClean="0"/>
          </a:p>
          <a:p>
            <a:r>
              <a:rPr lang="en-GB" baseline="0" dirty="0" smtClean="0"/>
              <a:t>By using questioning techniques, managers can acquire through practice the skills they need to unlock potential within the workforce. We will look later about differing approaches to this and focus on some useful models. </a:t>
            </a:r>
          </a:p>
          <a:p>
            <a:pPr defTabSz="935523">
              <a:defRP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485720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5410" indent="-175410">
              <a:buFont typeface="Arial" panose="020B0604020202020204" pitchFamily="34" charset="0"/>
              <a:buChar char="•"/>
            </a:pPr>
            <a:r>
              <a:rPr lang="en-GB" baseline="0" dirty="0" smtClean="0"/>
              <a:t>In this book Lucy is very clear about getting your own personal style across, asking the right questions to really unlock people’s potential.</a:t>
            </a:r>
          </a:p>
          <a:p>
            <a:pPr marL="175410" indent="-175410">
              <a:buFont typeface="Arial" panose="020B0604020202020204" pitchFamily="34" charset="0"/>
              <a:buChar char="•"/>
            </a:pPr>
            <a:r>
              <a:rPr lang="en-GB" baseline="0" dirty="0" smtClean="0"/>
              <a:t>Lucy Adams Page 137 – “Research shows we learn 70% experientially, 20% socially, and 10% formally; meaning 90% of how we grow and develop in our roles has nothing to do with being taught in the classic and typical ways.</a:t>
            </a:r>
          </a:p>
          <a:p>
            <a:pPr marL="175410" indent="-175410">
              <a:buFont typeface="Arial" panose="020B0604020202020204" pitchFamily="34" charset="0"/>
              <a:buChar char="•"/>
            </a:pPr>
            <a:r>
              <a:rPr lang="en-GB" baseline="0" dirty="0" smtClean="0"/>
              <a:t>Lucy’s own personal experience found that communicating in an overly formal, impersonal manner was one of the biggest barriers to getting her teams on board.  She now advocates using your personal style within a coaching framework to get the best out of people.  Rapport and Authenticity is particularly important to consider here.  </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494537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5410" indent="-175410">
              <a:buFont typeface="Arial" panose="020B0604020202020204" pitchFamily="34" charset="0"/>
              <a:buChar char="•"/>
            </a:pPr>
            <a:r>
              <a:rPr lang="en-GB" baseline="0" dirty="0" smtClean="0"/>
              <a:t>Technology is massively shaping the way people learn, receive and interpret information, and this can be especially said during these times of a global pandemic. </a:t>
            </a:r>
          </a:p>
          <a:p>
            <a:pPr marL="175410" indent="-175410">
              <a:buFont typeface="Arial" panose="020B0604020202020204" pitchFamily="34" charset="0"/>
              <a:buChar char="•"/>
            </a:pPr>
            <a:r>
              <a:rPr lang="en-GB" baseline="0" dirty="0" smtClean="0"/>
              <a:t>Technology is allowing people to tailor their learning requirements around their busy lives.</a:t>
            </a:r>
          </a:p>
          <a:p>
            <a:pPr marL="175410" indent="-175410">
              <a:buFont typeface="Arial" panose="020B0604020202020204" pitchFamily="34" charset="0"/>
              <a:buChar char="•"/>
            </a:pPr>
            <a:r>
              <a:rPr lang="en-GB" baseline="0" dirty="0" smtClean="0"/>
              <a:t>People expect ‘real-time’ feedback </a:t>
            </a:r>
          </a:p>
          <a:p>
            <a:pPr marL="175410" indent="-175410">
              <a:buFont typeface="Arial" panose="020B0604020202020204" pitchFamily="34" charset="0"/>
              <a:buChar char="•"/>
            </a:pPr>
            <a:r>
              <a:rPr lang="en-GB" baseline="0" dirty="0" smtClean="0"/>
              <a:t>Online learning and coaching is now commonplace, YouTube and Facebook are awash with coaching consultants</a:t>
            </a:r>
          </a:p>
          <a:p>
            <a:pPr marL="175410" indent="-175410">
              <a:buFont typeface="Arial" panose="020B0604020202020204" pitchFamily="34" charset="0"/>
              <a:buChar char="•"/>
            </a:pPr>
            <a:r>
              <a:rPr lang="en-GB" baseline="0" dirty="0" smtClean="0"/>
              <a:t>Microsoft Teams and </a:t>
            </a:r>
            <a:r>
              <a:rPr lang="en-GB" baseline="0" dirty="0" err="1" smtClean="0"/>
              <a:t>Sharepoint</a:t>
            </a:r>
            <a:r>
              <a:rPr lang="en-GB" baseline="0" dirty="0" smtClean="0"/>
              <a:t> – allow parties to work collaboratively on the same documents.</a:t>
            </a:r>
          </a:p>
          <a:p>
            <a:pPr marL="175410" indent="-175410">
              <a:buFont typeface="Arial" panose="020B0604020202020204" pitchFamily="34" charset="0"/>
              <a:buChar char="•"/>
            </a:pPr>
            <a:r>
              <a:rPr lang="en-GB" baseline="0" dirty="0" smtClean="0"/>
              <a:t>The CIPD podcast on critical thinking which you’ll find on Moodle – expresses the expected shift to collaborative working in the future, due to Artificial Intelligence removing routine decision making freeing up human capital for more innovative and collaborative work. </a:t>
            </a:r>
          </a:p>
          <a:p>
            <a:pPr marL="175410" indent="-175410">
              <a:buFont typeface="Arial" panose="020B0604020202020204" pitchFamily="34" charset="0"/>
              <a:buChar char="•"/>
            </a:pPr>
            <a:r>
              <a:rPr lang="en-GB" baseline="0" dirty="0" smtClean="0"/>
              <a:t>Vlog’s now replace blogs and are expected to become the most common training/learning tool of the future.</a:t>
            </a:r>
          </a:p>
          <a:p>
            <a:pPr marL="175410" indent="-175410">
              <a:buFont typeface="Arial" panose="020B0604020202020204" pitchFamily="34" charset="0"/>
              <a:buChar char="•"/>
            </a:pPr>
            <a:r>
              <a:rPr lang="en-GB" baseline="0" dirty="0" smtClean="0"/>
              <a:t>Particularly during these strange times of the pandemic, technology development has even sped up in its development as many millions of users were having and are having to rely on it to carry out their work remotely. </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62833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9</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smtClean="0"/>
              <a:t>Mentoring is most often defined as a professional relationship in which an experienced person (Mentor) assists another (Mentee) in developing specific skills &amp; knowledge that will enhance the less experienced  person’s professional &amp; personal growth.</a:t>
            </a:r>
          </a:p>
          <a:p>
            <a:pPr>
              <a:buFont typeface="Arial" pitchFamily="34" charset="0"/>
              <a:buChar char="•"/>
            </a:pPr>
            <a:r>
              <a:rPr lang="en-GB" baseline="0" dirty="0" smtClean="0"/>
              <a:t>Is a Mentor more inclined to provide answers? - Yes</a:t>
            </a:r>
          </a:p>
          <a:p>
            <a:pPr>
              <a:buFont typeface="Arial" pitchFamily="34" charset="0"/>
              <a:buNone/>
            </a:pPr>
            <a:endParaRPr lang="en-GB" baseline="0" dirty="0" smtClean="0"/>
          </a:p>
          <a:p>
            <a:pPr>
              <a:buFont typeface="Arial" pitchFamily="34" charset="0"/>
              <a:buNone/>
            </a:pPr>
            <a:r>
              <a:rPr lang="en-GB" baseline="0" dirty="0" smtClean="0"/>
              <a:t>It’s origins range from 800 BC from the times of Ancient Greece, when it is believed the term mentor was first coined.  In the middle ages there was written mention of mentorship.  But it was back in the 1970’s that it kick started into the concept we recognise today, from a time when the nursing profession began exploring its benefits along with links to coaching, role models and teachers. </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Timothy </a:t>
            </a:r>
            <a:r>
              <a:rPr lang="en-GB" baseline="0" dirty="0" err="1" smtClean="0"/>
              <a:t>Gallway</a:t>
            </a:r>
            <a:r>
              <a:rPr lang="en-GB" baseline="0" dirty="0" smtClean="0"/>
              <a:t> – Author of the Inner Game (Tennis Coach at Harvard) – many see him as being The Godfather of the current coaching movement  - Started in 1970’s, decades inspiring others with his “Inner Game” series. The Inner Game holds the key to the outer game – we will consider this more later, when we talk about NLP.  Timothy has worked with Apple, IBM, Coca-Cola, Rolls Royce</a:t>
            </a:r>
            <a:endParaRPr lang="en-GB" dirty="0" smtClean="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Unlocking a person’s potential</a:t>
            </a:r>
            <a:r>
              <a:rPr lang="en-GB" baseline="0" dirty="0" smtClean="0"/>
              <a:t> to maximise their own performance, helping them to learn rather than teaching them.</a:t>
            </a:r>
          </a:p>
          <a:p>
            <a:pPr>
              <a:buFont typeface="Arial" pitchFamily="34" charset="0"/>
              <a:buChar char="•"/>
            </a:pPr>
            <a:endParaRPr lang="en-GB" baseline="0" dirty="0" smtClean="0"/>
          </a:p>
          <a:p>
            <a:pPr>
              <a:buFont typeface="Arial" pitchFamily="34" charset="0"/>
              <a:buChar char="•"/>
            </a:pPr>
            <a:r>
              <a:rPr lang="en-GB" baseline="0" dirty="0" smtClean="0"/>
              <a:t>It’s the old adage  - give a man a fish, feed him for a day, teach a man how to fish and he can feed himself for a lifetime. – You give somebody coaching strategies that they can use again and again to maximise their potential rather than just telling them what to do in one particular situation.</a:t>
            </a:r>
          </a:p>
          <a:p>
            <a:pPr>
              <a:buFont typeface="Arial" pitchFamily="34" charset="0"/>
              <a:buChar char="•"/>
            </a:pPr>
            <a:r>
              <a:rPr lang="en-GB" baseline="0" dirty="0" smtClean="0"/>
              <a:t>In what way can you ‘unlock’ someone’s potential? Surely the individual knows what they are capable of? Lets ponder that. </a:t>
            </a:r>
          </a:p>
          <a:p>
            <a:pPr>
              <a:buFontTx/>
              <a:buChar char="-"/>
            </a:pPr>
            <a:r>
              <a:rPr lang="en-GB" baseline="0" dirty="0" smtClean="0"/>
              <a:t>Could be a barrier they are not aware of because they are new to the company, new in a job, managing someone from a different culture, have low self awareness, have low emotional intelligence.</a:t>
            </a:r>
          </a:p>
          <a:p>
            <a:pPr>
              <a:buFontTx/>
              <a:buChar char="-"/>
            </a:pPr>
            <a:r>
              <a:rPr lang="en-GB" baseline="0" dirty="0" smtClean="0"/>
              <a:t>They could be lacking the skills to move forward </a:t>
            </a:r>
          </a:p>
          <a:p>
            <a:pPr>
              <a:buFont typeface="Arial" pitchFamily="34" charset="0"/>
              <a:buChar char="•"/>
            </a:pPr>
            <a:endParaRPr lang="en-GB" dirty="0" smtClean="0"/>
          </a:p>
          <a:p>
            <a:pPr>
              <a:buFont typeface="Arial" pitchFamily="34" charset="0"/>
              <a:buChar char="•"/>
            </a:pPr>
            <a:endParaRPr lang="en-GB" dirty="0" smtClean="0"/>
          </a:p>
          <a:p>
            <a:pPr>
              <a:buFont typeface="Arial" pitchFamily="34" charset="0"/>
              <a:buChar char="•"/>
            </a:pPr>
            <a:r>
              <a:rPr lang="en-GB" dirty="0" smtClean="0"/>
              <a:t>Which</a:t>
            </a:r>
            <a:r>
              <a:rPr lang="en-GB" baseline="0" dirty="0" smtClean="0"/>
              <a:t>ever academic definition you consider there are key components that come through – collaborative, unlocking potential, systematic, questioning etc.</a:t>
            </a:r>
          </a:p>
          <a:p>
            <a:pPr>
              <a:buFont typeface="Arial" pitchFamily="34" charset="0"/>
              <a:buChar char="•"/>
            </a:pPr>
            <a:r>
              <a:rPr lang="en-GB" baseline="0" dirty="0" smtClean="0"/>
              <a:t>Less concerned with the semantics of each definition and more with the ingredients contained within.</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Jeremy features</a:t>
            </a:r>
            <a:r>
              <a:rPr lang="en-GB" baseline="0" dirty="0" smtClean="0"/>
              <a:t> in 2 of the CIPD podcasts you’ll find links to on Moodle. </a:t>
            </a:r>
            <a:endParaRPr lang="en-GB" dirty="0" smtClean="0"/>
          </a:p>
          <a:p>
            <a:pPr>
              <a:buFont typeface="Arial" pitchFamily="34" charset="0"/>
              <a:buChar char="•"/>
            </a:pPr>
            <a:r>
              <a:rPr lang="en-GB" dirty="0" smtClean="0"/>
              <a:t>This is an interesting point:</a:t>
            </a:r>
            <a:r>
              <a:rPr lang="en-GB" baseline="0" dirty="0" smtClean="0"/>
              <a:t> The CIPD – UK Working Lives – Job Quality Index (2017) highlights the following  shortfalls:</a:t>
            </a:r>
          </a:p>
          <a:p>
            <a:pPr>
              <a:buFont typeface="Arial" pitchFamily="34" charset="0"/>
              <a:buChar char="•"/>
            </a:pPr>
            <a:r>
              <a:rPr lang="en-GB" baseline="0" dirty="0" smtClean="0"/>
              <a:t>Employers are not utilising the skills of the workforce effectively, this is causing slow productivity, slow growth and there are growing concerns over stress and well being.</a:t>
            </a:r>
          </a:p>
          <a:p>
            <a:pPr>
              <a:buFont typeface="Arial" pitchFamily="34" charset="0"/>
              <a:buChar char="•"/>
            </a:pPr>
            <a:r>
              <a:rPr lang="en-GB" baseline="0" dirty="0" smtClean="0"/>
              <a:t>Stress is still the number one reason for absence in the UK.</a:t>
            </a:r>
          </a:p>
          <a:p>
            <a:pPr>
              <a:buFont typeface="Arial" pitchFamily="34" charset="0"/>
              <a:buChar char="•"/>
            </a:pPr>
            <a:r>
              <a:rPr lang="en-GB" baseline="0" dirty="0" smtClean="0"/>
              <a:t>The weakest area for Managers according to this report was giving feedback.</a:t>
            </a:r>
          </a:p>
          <a:p>
            <a:pPr>
              <a:buFont typeface="Arial" pitchFamily="34" charset="0"/>
              <a:buChar char="•"/>
            </a:pPr>
            <a:r>
              <a:rPr lang="en-GB" baseline="0" dirty="0" smtClean="0"/>
              <a:t>Hour-glass structure – with Middle-management being squeezed the most.</a:t>
            </a:r>
          </a:p>
          <a:p>
            <a:pPr>
              <a:buFont typeface="Arial" pitchFamily="34" charset="0"/>
              <a:buChar char="•"/>
            </a:pPr>
            <a:endParaRPr lang="en-GB" baseline="0" dirty="0" smtClean="0"/>
          </a:p>
          <a:p>
            <a:pPr>
              <a:buFont typeface="Arial" pitchFamily="34" charset="0"/>
              <a:buChar char="•"/>
            </a:pPr>
            <a:r>
              <a:rPr lang="en-GB" baseline="0" dirty="0" smtClean="0"/>
              <a:t>So, against this backdrop, what are Managers likely to do when instructing their teams?? Are they going to Ask or Tell??</a:t>
            </a:r>
          </a:p>
          <a:p>
            <a:pPr>
              <a:buFont typeface="Arial" pitchFamily="34" charset="0"/>
              <a:buChar char="•"/>
            </a:pPr>
            <a:r>
              <a:rPr lang="en-GB" baseline="0" dirty="0" smtClean="0"/>
              <a:t>They are going to tell, they perceive this to be quicker, they may even finish off the subordinate’s work – just add in that extra 20%. However it is this 20% where the learning is for the subordinate, and if the Manager keeps telling, firstly they are always going to be the most squeezed and secondly they are going to create mini-</a:t>
            </a:r>
            <a:r>
              <a:rPr lang="en-GB" baseline="0" dirty="0" err="1" smtClean="0"/>
              <a:t>me’s</a:t>
            </a:r>
            <a:r>
              <a:rPr lang="en-GB" baseline="0" dirty="0" smtClean="0"/>
              <a:t> that replicate themselves and stifle creativity. This ties back into what I said earlier, many Managers feel they just do not have time to coach effectively, in essence they end up for want of a better term “spoon feeding” employees and solving all their problems as they focus on the bottom line, and then they wonder how they haven’t got time! We are looking at a  command and control management style here, and mind-sets need to change and this comes from embedding a learning culture. </a:t>
            </a:r>
            <a:endParaRPr lang="en-GB" dirty="0" smtClean="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631185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553981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On</a:t>
            </a:r>
            <a:r>
              <a:rPr lang="en-GB" baseline="0" dirty="0" smtClean="0"/>
              <a:t> the back of these similarities – it is often the case that Coaches will use a hybrid approach of the two that is Coaches may switch between the 2 learning interventions. Clutterbuck et al (2018) describe that when mentoring is established and skills or competence increase, coaching can increase confidence in a specific area, encouraging new ideas or solutions. Similarly, where coaching is established a coach may identify a lack of knowledge and mentoring may be used to close the skills or knowledge gap.  </a:t>
            </a:r>
          </a:p>
          <a:p>
            <a:pPr>
              <a:buFont typeface="Arial" pitchFamily="34" charset="0"/>
              <a:buNone/>
            </a:pPr>
            <a:endParaRPr lang="en-GB" baseline="0" dirty="0" smtClean="0"/>
          </a:p>
          <a:p>
            <a:pPr>
              <a:buFont typeface="Arial" pitchFamily="34" charset="0"/>
              <a:buChar char="•"/>
            </a:pPr>
            <a:r>
              <a:rPr lang="en-GB" baseline="0" dirty="0" smtClean="0"/>
              <a:t>A hybrid approach is used in respect of some of the projects within my organisation with service users. </a:t>
            </a:r>
          </a:p>
          <a:p>
            <a:pPr>
              <a:buFont typeface="Arial" pitchFamily="34" charset="0"/>
              <a:buNone/>
            </a:pPr>
            <a:endParaRPr lang="en-GB" baseline="0" dirty="0" smtClean="0"/>
          </a:p>
          <a:p>
            <a:pPr>
              <a:buFont typeface="Arial" pitchFamily="34" charset="0"/>
              <a:buNone/>
            </a:pPr>
            <a:r>
              <a:rPr lang="en-GB" baseline="0" dirty="0" smtClean="0"/>
              <a:t>Workplace example</a:t>
            </a:r>
            <a:endParaRPr lang="en-GB" baseline="0" dirty="0" smtClean="0"/>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Having said all of this – I believe</a:t>
            </a:r>
            <a:r>
              <a:rPr lang="en-GB" baseline="0" dirty="0" smtClean="0"/>
              <a:t> to get the best results from Coaching, especially at the highest level it is about creating creative space and energy – what do I mean by this?? – Constrained by busy schedules, regular routines, targets etc. People’s brain’s do not have the space to flourish creatively.</a:t>
            </a:r>
          </a:p>
          <a:p>
            <a:pPr>
              <a:buFont typeface="Arial" pitchFamily="34" charset="0"/>
              <a:buChar char="•"/>
            </a:pPr>
            <a:r>
              <a:rPr lang="en-GB" baseline="0" dirty="0" smtClean="0"/>
              <a:t>The prefrontal cortex lobe (which is the decision making part of the brain and one of the larger areas of the brain) is in a state of  ‘intent’ and working hard, therefore there is less energy and space for the creative thought via synapse connections (Clutterbuck, 2012).</a:t>
            </a:r>
          </a:p>
          <a:p>
            <a:pPr>
              <a:buFont typeface="Arial" pitchFamily="34" charset="0"/>
              <a:buChar char="•"/>
            </a:pPr>
            <a:r>
              <a:rPr lang="en-GB" baseline="0" dirty="0" smtClean="0"/>
              <a:t>What can we do to provide a setting for creative thought?? – Costa Coffee, walking, brainstorming, and now as is commonly an online context during this time, what considerations should we make around this. Do participants have the space, and peace to take part effectively? </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a:p>
            <a:pPr>
              <a:buFont typeface="Arial" pitchFamily="34" charset="0"/>
              <a:buNone/>
            </a:pPr>
            <a:r>
              <a:rPr lang="en-GB" baseline="0" dirty="0" smtClean="0"/>
              <a:t>1. What are the barriers? – Could be a poor relationship, </a:t>
            </a:r>
            <a:r>
              <a:rPr lang="en-GB" baseline="0" dirty="0" err="1" smtClean="0"/>
              <a:t>coachee</a:t>
            </a:r>
            <a:r>
              <a:rPr lang="en-GB" baseline="0" dirty="0" smtClean="0"/>
              <a:t> less reluctant to open-up, assumptions already exist. Benefits – domain specific knowledge, a possibly access to a good internal support network, have the authority to make decisions that could assist.</a:t>
            </a:r>
          </a:p>
          <a:p>
            <a:pPr>
              <a:buFont typeface="Arial" pitchFamily="34" charset="0"/>
              <a:buNone/>
            </a:pPr>
            <a:r>
              <a:rPr lang="en-GB" baseline="0" dirty="0" smtClean="0"/>
              <a:t>2. It is possible to Coach someone when you know nothing about them or their coaching topic.  Many external coaches are effective at what they do, it is through the models that they use, their powerful questioning techniques that aids results, and are often better received by staff as they are independent to the organisation.  </a:t>
            </a:r>
          </a:p>
          <a:p>
            <a:pPr>
              <a:buFont typeface="Arial" pitchFamily="34" charset="0"/>
              <a:buNone/>
            </a:pPr>
            <a:r>
              <a:rPr lang="en-GB" baseline="0" dirty="0" smtClean="0"/>
              <a:t>3. Should a coach ever tell? When might it be appropriate? Directive Statutory process, H&amp;S etc. Non –directive wherever possible. Hybrid approach </a:t>
            </a:r>
          </a:p>
          <a:p>
            <a:pPr>
              <a:buFont typeface="Arial" pitchFamily="34" charset="0"/>
              <a:buNone/>
            </a:pPr>
            <a:r>
              <a:rPr lang="en-GB" baseline="0" dirty="0" smtClean="0"/>
              <a:t>4. Someone will be more empowered if the solutions come from them.</a:t>
            </a:r>
          </a:p>
          <a:p>
            <a:pPr>
              <a:buFont typeface="Arial" pitchFamily="34" charset="0"/>
              <a:buNone/>
            </a:pPr>
            <a:r>
              <a:rPr lang="en-GB" baseline="0" dirty="0" smtClean="0"/>
              <a:t>5. The Coach is not a psychologist or a Counsellor.  Signposting to relevant support internally or externally, showing empathy and compassion. Coaching and mentoring is for development in the work context. </a:t>
            </a:r>
          </a:p>
          <a:p>
            <a:pPr>
              <a:buFont typeface="Arial" pitchFamily="34" charset="0"/>
              <a:buNone/>
            </a:pPr>
            <a:r>
              <a:rPr lang="en-GB" baseline="0" dirty="0" smtClean="0"/>
              <a:t>6. Coaching can be to resolve a problem or Coaching for excellence </a:t>
            </a:r>
          </a:p>
          <a:p>
            <a:pPr>
              <a:buFont typeface="Arial" pitchFamily="34" charset="0"/>
              <a:buNone/>
            </a:pPr>
            <a:r>
              <a:rPr lang="en-GB" baseline="0" dirty="0" smtClean="0"/>
              <a:t>7. Not always.  e.g. Julie Hayward Coaches Technical Engineers.  A different background can offer fantastic insight. </a:t>
            </a:r>
          </a:p>
          <a:p>
            <a:pPr>
              <a:buFont typeface="Arial" pitchFamily="34" charset="0"/>
              <a:buNone/>
            </a:pPr>
            <a:r>
              <a:rPr lang="en-GB" baseline="0" dirty="0" smtClean="0"/>
              <a:t>8. Not everyone can be coached –for coaching to work effectively, both parties need to be engaged with it.  Need to determine if coaching is indeed the best course of action.  Perhaps initial NLP coaching can be undertaken to assess the self-limiting beliefs held. https://www.youtube.com/watch?v=2dfpGNNBb3g Or see chapter 11 of Tao of coaching. Need to be able to assess an individuals readiness to try a coaching approach.  Also what if someone is being less than genuine, where do you stand?</a:t>
            </a:r>
          </a:p>
          <a:p>
            <a:pPr>
              <a:buFont typeface="Arial" pitchFamily="34" charset="0"/>
              <a:buNone/>
            </a:pPr>
            <a:r>
              <a:rPr lang="en-GB" baseline="0" dirty="0" smtClean="0"/>
              <a:t>9. Coaching and Mentoring differ as you’ll explore in your assignment.</a:t>
            </a:r>
          </a:p>
          <a:p>
            <a:pPr>
              <a:buFont typeface="Arial" pitchFamily="34" charset="0"/>
              <a:buNone/>
            </a:pPr>
            <a:r>
              <a:rPr lang="en-GB" baseline="0" dirty="0" smtClean="0"/>
              <a:t>10. Coaching can be very short sharp mini sessions, it can be coaching language encouraged throughout the day, or it can be several hours of introspective analysis.</a:t>
            </a:r>
          </a:p>
          <a:p>
            <a:pPr>
              <a:buFont typeface="Arial" pitchFamily="34" charset="0"/>
              <a:buNone/>
            </a:pPr>
            <a:r>
              <a:rPr lang="en-GB" baseline="0" dirty="0" smtClean="0"/>
              <a:t>11. Coaching is far more than giving feedback – however specific observations provide the basis for some of the best powerful coaching questions.</a:t>
            </a:r>
          </a:p>
          <a:p>
            <a:pPr>
              <a:buFont typeface="Arial" pitchFamily="34" charset="0"/>
              <a:buNone/>
            </a:pPr>
            <a:r>
              <a:rPr lang="en-GB" baseline="0" dirty="0" smtClean="0"/>
              <a:t>12. Many large companies routinely encourage more IT savvy employees to coach those who struggle and are typically more Senior to them. This can also be a useful mechanism to give feedback upwards as you’ll see in the Tao of Coaching, it is important for leaders to also be coached and this can sometimes be effective if comes from below, rather than your traditional executive coaching or peer coaching.  Workplace example </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961098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smtClean="0"/>
              <a:t>If you develop employees, they become more engaged, motivated, productivity and creativity increase </a:t>
            </a:r>
            <a:r>
              <a:rPr lang="en-GB" dirty="0" err="1" smtClean="0"/>
              <a:t>etc</a:t>
            </a:r>
            <a:r>
              <a:rPr lang="en-GB" dirty="0" smtClean="0"/>
              <a:t>, looking at future aspirations therefore could mean they leave your organisation,</a:t>
            </a:r>
            <a:r>
              <a:rPr lang="en-GB" baseline="0" dirty="0" smtClean="0"/>
              <a:t> but wouldn’t you rather that than employees who are disengaged, unfulfilled and lacking in self awareness and enthusiasm? Conversely if employees feel supported, invested in, have a voice, they may well be more inclined to be loyal and want to develop with the organisational goals in mind. </a:t>
            </a:r>
            <a:endParaRPr lang="en-GB" dirty="0" smtClean="0"/>
          </a:p>
          <a:p>
            <a:pPr>
              <a:buFont typeface="Arial" pitchFamily="34" charset="0"/>
              <a:buNone/>
            </a:pPr>
            <a:endParaRPr lang="en-GB" dirty="0" smtClean="0"/>
          </a:p>
          <a:p>
            <a:pPr>
              <a:buFont typeface="Arial" pitchFamily="34" charset="0"/>
              <a:buNone/>
            </a:pPr>
            <a:r>
              <a:rPr lang="en-GB" dirty="0" smtClean="0"/>
              <a:t>Others:</a:t>
            </a:r>
          </a:p>
          <a:p>
            <a:pPr>
              <a:buFont typeface="Arial" pitchFamily="34" charset="0"/>
              <a:buChar char="•"/>
            </a:pPr>
            <a:r>
              <a:rPr lang="en-GB" dirty="0" smtClean="0"/>
              <a:t>Mentoring</a:t>
            </a:r>
            <a:r>
              <a:rPr lang="en-GB" baseline="0" dirty="0" smtClean="0"/>
              <a:t> tends to be more informal, Coaching is generally more structured and meetings are scheduled in on a regular basis.</a:t>
            </a:r>
          </a:p>
          <a:p>
            <a:pPr>
              <a:buFont typeface="Arial" pitchFamily="34" charset="0"/>
              <a:buChar char="•"/>
            </a:pPr>
            <a:r>
              <a:rPr lang="en-GB" baseline="0" dirty="0" smtClean="0"/>
              <a:t>Mentoring agenda is largely set by the mentee, Coaching revolves around specific development areas.</a:t>
            </a:r>
            <a:endParaRPr lang="en-GB" dirty="0" smtClean="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Ask</a:t>
            </a:r>
            <a:r>
              <a:rPr lang="en-GB" baseline="0" dirty="0" smtClean="0"/>
              <a:t> / Tell repertoire – Max </a:t>
            </a:r>
            <a:r>
              <a:rPr lang="en-GB" baseline="0" dirty="0" err="1" smtClean="0"/>
              <a:t>Landsberg</a:t>
            </a:r>
            <a:r>
              <a:rPr lang="en-GB" baseline="0" dirty="0" smtClean="0"/>
              <a:t>, (2015) Handout</a:t>
            </a:r>
          </a:p>
          <a:p>
            <a:pPr>
              <a:buFont typeface="Arial" pitchFamily="34" charset="0"/>
              <a:buChar char="•"/>
            </a:pPr>
            <a:r>
              <a:rPr lang="en-GB" baseline="0" dirty="0" smtClean="0"/>
              <a:t>Asking more empowering – telling is more controlling.</a:t>
            </a:r>
          </a:p>
          <a:p>
            <a:pPr>
              <a:buFont typeface="Arial" pitchFamily="34" charset="0"/>
              <a:buChar char="•"/>
            </a:pPr>
            <a:endParaRPr lang="en-GB" baseline="0" dirty="0" smtClean="0"/>
          </a:p>
          <a:p>
            <a:pPr>
              <a:buFont typeface="Arial" pitchFamily="34" charset="0"/>
              <a:buChar char="•"/>
            </a:pPr>
            <a:r>
              <a:rPr lang="en-GB" baseline="0" dirty="0" smtClean="0"/>
              <a:t>On a sliding scale from 1 – 5.</a:t>
            </a:r>
          </a:p>
          <a:p>
            <a:pPr marL="233881" indent="-233881">
              <a:buFont typeface="Arial" pitchFamily="34" charset="0"/>
              <a:buAutoNum type="arabicPeriod"/>
            </a:pPr>
            <a:r>
              <a:rPr lang="en-GB" baseline="0" dirty="0" smtClean="0"/>
              <a:t>Ask questions and paraphrase</a:t>
            </a:r>
          </a:p>
          <a:p>
            <a:pPr marL="233881" indent="-233881">
              <a:buFont typeface="Arial" pitchFamily="34" charset="0"/>
              <a:buAutoNum type="arabicPeriod"/>
            </a:pPr>
            <a:r>
              <a:rPr lang="en-GB" baseline="0" dirty="0" smtClean="0"/>
              <a:t>Make suggestions</a:t>
            </a:r>
          </a:p>
          <a:p>
            <a:pPr marL="233881" indent="-233881">
              <a:buFont typeface="Arial" pitchFamily="34" charset="0"/>
              <a:buAutoNum type="arabicPeriod"/>
            </a:pPr>
            <a:r>
              <a:rPr lang="en-GB" baseline="0" dirty="0" smtClean="0"/>
              <a:t>Demonstrate</a:t>
            </a:r>
          </a:p>
          <a:p>
            <a:pPr marL="233881" indent="-233881">
              <a:buFont typeface="Arial" pitchFamily="34" charset="0"/>
              <a:buAutoNum type="arabicPeriod"/>
            </a:pPr>
            <a:r>
              <a:rPr lang="en-GB" baseline="0" dirty="0" smtClean="0"/>
              <a:t>Give advice</a:t>
            </a:r>
          </a:p>
          <a:p>
            <a:pPr marL="233881" indent="-233881">
              <a:buFont typeface="Arial" pitchFamily="34" charset="0"/>
              <a:buAutoNum type="arabicPeriod"/>
            </a:pPr>
            <a:r>
              <a:rPr lang="en-GB" baseline="0" dirty="0" smtClean="0"/>
              <a:t>Tell what and how.</a:t>
            </a:r>
          </a:p>
          <a:p>
            <a:pPr marL="233881" indent="-233881">
              <a:buFont typeface="Arial" pitchFamily="34" charset="0"/>
              <a:buAutoNum type="arabicPeriod"/>
            </a:pPr>
            <a:endParaRPr lang="en-GB" baseline="0" dirty="0" smtClean="0"/>
          </a:p>
          <a:p>
            <a:pPr marL="233881" indent="-233881"/>
            <a:r>
              <a:rPr lang="en-GB" baseline="0" dirty="0" smtClean="0"/>
              <a:t>When is it appropriate to ask – developing a project plan with a team?</a:t>
            </a:r>
          </a:p>
          <a:p>
            <a:pPr marL="233881" indent="-233881"/>
            <a:r>
              <a:rPr lang="en-GB" baseline="0" dirty="0" smtClean="0"/>
              <a:t>When is it appropriate to tell – imparting statutory legal information to an individual e.g. as a matter of Health and Safety for instance. </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3881" indent="-233881"/>
            <a:endParaRPr lang="en-GB" baseline="0" dirty="0" smtClean="0"/>
          </a:p>
          <a:p>
            <a:r>
              <a:rPr lang="en-GB" dirty="0" smtClean="0"/>
              <a:t>Two distinct</a:t>
            </a:r>
            <a:r>
              <a:rPr lang="en-GB" baseline="0" dirty="0" smtClean="0"/>
              <a:t> areas of Coaching and Mentoring </a:t>
            </a:r>
          </a:p>
          <a:p>
            <a:pPr marL="233881" indent="-233881">
              <a:buAutoNum type="arabicPeriod"/>
            </a:pPr>
            <a:r>
              <a:rPr lang="en-GB" baseline="0" dirty="0" smtClean="0"/>
              <a:t>To resolve a performance issue – why is coaching useful in this instance?- </a:t>
            </a:r>
          </a:p>
          <a:p>
            <a:pPr marL="233881" indent="-233881"/>
            <a:r>
              <a:rPr lang="en-GB" baseline="0" dirty="0" smtClean="0"/>
              <a:t>- Performance management is sensitive in nature, coaching provides impartial tools to use, makes the process less personal e.g. some large organisations have even scrapped performance reviews and appraisals as part of performance management and now focus on regular coaching, more timely for when issues or difficulties arise, rather than waiting a year.  People in performance reviews can hear 10 great things about what they have done or achieved, but only focus on the one area of improvement perhaps, we by our brain chemistry and nature, hone in on the negative, as positive psychology studies tell us.  Coaching can be a great alternative to addressing learning needs. </a:t>
            </a:r>
          </a:p>
          <a:p>
            <a:pPr marL="0" indent="0">
              <a:buNone/>
            </a:pPr>
            <a:r>
              <a:rPr lang="en-GB" baseline="0" dirty="0" smtClean="0"/>
              <a:t>2. Career progression / Executive coaching – why is coaching so powerful in this sense? Very often it is an External influence at this level of coaching, this can inject insights and energy not within the organisation in question </a:t>
            </a:r>
          </a:p>
          <a:p>
            <a:pPr marL="233881" indent="-233881"/>
            <a:endParaRPr lang="en-GB" dirty="0" smtClean="0"/>
          </a:p>
          <a:p>
            <a:pPr marL="233881" indent="-233881"/>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His suggestions for would-be coaches are focused on helping them understand the needs of the </a:t>
            </a:r>
            <a:r>
              <a:rPr lang="en-GB" sz="1200" kern="1200" dirty="0" err="1" smtClean="0">
                <a:solidFill>
                  <a:schemeClr val="tx1"/>
                </a:solidFill>
                <a:effectLst/>
                <a:latin typeface="+mn-lt"/>
                <a:ea typeface="+mn-ea"/>
                <a:cs typeface="+mn-cs"/>
              </a:rPr>
              <a:t>coachee</a:t>
            </a:r>
            <a:r>
              <a:rPr lang="en-GB" sz="1200" kern="1200" dirty="0" smtClean="0">
                <a:solidFill>
                  <a:schemeClr val="tx1"/>
                </a:solidFill>
                <a:effectLst/>
                <a:latin typeface="+mn-lt"/>
                <a:ea typeface="+mn-ea"/>
                <a:cs typeface="+mn-cs"/>
              </a:rPr>
              <a:t> and addressing these needs clearly and directly. Since many or most leaders have tried to coach and failed, according to a study </a:t>
            </a:r>
            <a:r>
              <a:rPr lang="en-GB" sz="1200" kern="1200" dirty="0" err="1" smtClean="0">
                <a:solidFill>
                  <a:schemeClr val="tx1"/>
                </a:solidFill>
                <a:effectLst/>
                <a:latin typeface="+mn-lt"/>
                <a:ea typeface="+mn-ea"/>
                <a:cs typeface="+mn-cs"/>
              </a:rPr>
              <a:t>Stanier</a:t>
            </a:r>
            <a:r>
              <a:rPr lang="en-GB" sz="1200" kern="1200" dirty="0" smtClean="0">
                <a:solidFill>
                  <a:schemeClr val="tx1"/>
                </a:solidFill>
                <a:effectLst/>
                <a:latin typeface="+mn-lt"/>
                <a:ea typeface="+mn-ea"/>
                <a:cs typeface="+mn-cs"/>
              </a:rPr>
              <a:t> cites, these questions are aimed at making coaching simpler and more effective, and building it into a habit</a:t>
            </a:r>
            <a:r>
              <a:rPr lang="en-GB" sz="1200" kern="1200" baseline="0" dirty="0" smtClean="0">
                <a:solidFill>
                  <a:schemeClr val="tx1"/>
                </a:solidFill>
                <a:effectLst/>
                <a:latin typeface="+mn-lt"/>
                <a:ea typeface="+mn-ea"/>
                <a:cs typeface="+mn-cs"/>
              </a:rPr>
              <a:t> – it becomes second nature – becoming part of their management style. </a:t>
            </a:r>
            <a:endParaRPr lang="en-GB" sz="1200" kern="1200" dirty="0" smtClean="0">
              <a:solidFill>
                <a:schemeClr val="tx1"/>
              </a:solidFill>
              <a:effectLst/>
              <a:latin typeface="+mn-lt"/>
              <a:ea typeface="+mn-ea"/>
              <a:cs typeface="+mn-cs"/>
            </a:endParaRPr>
          </a:p>
          <a:p>
            <a:pPr>
              <a:buFont typeface="Arial" pitchFamily="34" charset="0"/>
              <a:buNone/>
            </a:pPr>
            <a:endParaRPr lang="en-GB" baseline="0" dirty="0" smtClean="0"/>
          </a:p>
          <a:p>
            <a:pPr>
              <a:buFont typeface="Arial" pitchFamily="34" charset="0"/>
              <a:buNone/>
            </a:pPr>
            <a:endParaRPr lang="en-GB" baseline="0" dirty="0" smtClean="0"/>
          </a:p>
          <a:p>
            <a:pPr>
              <a:buFont typeface="Arial" pitchFamily="34" charset="0"/>
              <a:buNone/>
            </a:pPr>
            <a:r>
              <a:rPr lang="en-GB" baseline="0" dirty="0" smtClean="0"/>
              <a:t>An interesting concept discussed in Chapter 15 of the Tao of Coaching, </a:t>
            </a:r>
            <a:r>
              <a:rPr lang="en-GB" baseline="0" dirty="0" err="1" smtClean="0"/>
              <a:t>Landsberg</a:t>
            </a:r>
            <a:r>
              <a:rPr lang="en-GB" baseline="0" dirty="0" smtClean="0"/>
              <a:t> - talks about how people become defensive and threatened when confronted with a new way of doing things – however well intentioned, the brain sets off alarm bells and we resist.  However, by a coach asking a </a:t>
            </a:r>
            <a:r>
              <a:rPr lang="en-GB" baseline="0" dirty="0" err="1" smtClean="0"/>
              <a:t>coachee</a:t>
            </a:r>
            <a:r>
              <a:rPr lang="en-GB" baseline="0" dirty="0" smtClean="0"/>
              <a:t> an excellent question, the alarm system is bypassed and the brain becomes engaged in a process of exploration rather than one of defence</a:t>
            </a: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a:p>
        </p:txBody>
      </p:sp>
    </p:spTree>
    <p:extLst>
      <p:ext uri="{BB962C8B-B14F-4D97-AF65-F5344CB8AC3E}">
        <p14:creationId xmlns:p14="http://schemas.microsoft.com/office/powerpoint/2010/main" val="2046369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smtClean="0"/>
              <a:t>Apologies, sound failed me on this slide: </a:t>
            </a:r>
          </a:p>
          <a:p>
            <a:pPr>
              <a:buFont typeface="Arial" pitchFamily="34" charset="0"/>
              <a:buNone/>
            </a:pPr>
            <a:endParaRPr lang="en-GB" baseline="0" dirty="0" smtClean="0"/>
          </a:p>
          <a:p>
            <a:pPr>
              <a:buFont typeface="Arial" pitchFamily="34" charset="0"/>
              <a:buNone/>
            </a:pPr>
            <a:r>
              <a:rPr lang="en-GB" baseline="0" dirty="0" smtClean="0"/>
              <a:t>Self improvement book</a:t>
            </a:r>
          </a:p>
          <a:p>
            <a:pPr>
              <a:buFont typeface="Arial" pitchFamily="34" charset="0"/>
              <a:buNone/>
            </a:pPr>
            <a:endParaRPr lang="en-GB" baseline="0" dirty="0" smtClean="0"/>
          </a:p>
          <a:p>
            <a:pPr marL="228600" indent="-228600">
              <a:buFont typeface="Arial" pitchFamily="34" charset="0"/>
              <a:buAutoNum type="arabicPeriod"/>
            </a:pPr>
            <a:r>
              <a:rPr lang="en-GB" baseline="0" dirty="0" smtClean="0"/>
              <a:t>Be proactive rather than reactive.  We have a locus of control of how we react to things.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smtClean="0">
                <a:solidFill>
                  <a:schemeClr val="tx1"/>
                </a:solidFill>
                <a:effectLst/>
                <a:latin typeface="+mn-lt"/>
                <a:ea typeface="+mn-ea"/>
                <a:cs typeface="+mn-cs"/>
              </a:rPr>
              <a:t>According to Covey, proactive people focus their efforts on their Circle of Influence,</a:t>
            </a:r>
            <a:r>
              <a:rPr lang="en-GB" sz="1200" kern="1200" baseline="0" dirty="0" smtClean="0">
                <a:solidFill>
                  <a:schemeClr val="tx1"/>
                </a:solidFill>
                <a:effectLst/>
                <a:latin typeface="+mn-lt"/>
                <a:ea typeface="+mn-ea"/>
                <a:cs typeface="+mn-cs"/>
              </a:rPr>
              <a:t> that is what they have influence over.</a:t>
            </a:r>
            <a:r>
              <a:rPr lang="en-GB" sz="1200" kern="1200" dirty="0" smtClean="0">
                <a:solidFill>
                  <a:schemeClr val="tx1"/>
                </a:solidFill>
                <a:effectLst/>
                <a:latin typeface="+mn-lt"/>
                <a:ea typeface="+mn-ea"/>
                <a:cs typeface="+mn-cs"/>
              </a:rPr>
              <a:t> They spend their time and energy on things they can change. This has two effects. First, proactive people actually </a:t>
            </a:r>
            <a:r>
              <a:rPr lang="en-GB" sz="1200" i="1" kern="1200" dirty="0" smtClean="0">
                <a:solidFill>
                  <a:schemeClr val="tx1"/>
                </a:solidFill>
                <a:effectLst/>
                <a:latin typeface="+mn-lt"/>
                <a:ea typeface="+mn-ea"/>
                <a:cs typeface="+mn-cs"/>
              </a:rPr>
              <a:t>do</a:t>
            </a:r>
            <a:r>
              <a:rPr lang="en-GB" sz="1200" kern="1200" dirty="0" smtClean="0">
                <a:solidFill>
                  <a:schemeClr val="tx1"/>
                </a:solidFill>
                <a:effectLst/>
                <a:latin typeface="+mn-lt"/>
                <a:ea typeface="+mn-ea"/>
                <a:cs typeface="+mn-cs"/>
              </a:rPr>
              <a:t> affect change in their lives; and as they do so, their Circle of Influence expands</a:t>
            </a:r>
            <a:r>
              <a:rPr lang="en-GB" sz="1200" kern="1200" baseline="0" dirty="0" smtClean="0">
                <a:solidFill>
                  <a:schemeClr val="tx1"/>
                </a:solidFill>
                <a:effectLst/>
                <a:latin typeface="+mn-lt"/>
                <a:ea typeface="+mn-ea"/>
                <a:cs typeface="+mn-cs"/>
              </a:rPr>
              <a:t> – therefore they are more likely to tackle adversity or issues when they next come to them in this way.  </a:t>
            </a:r>
            <a:r>
              <a:rPr lang="en-GB" sz="1200" kern="1200" dirty="0" smtClean="0">
                <a:solidFill>
                  <a:schemeClr val="tx1"/>
                </a:solidFill>
                <a:effectLst/>
                <a:latin typeface="+mn-lt"/>
                <a:ea typeface="+mn-ea"/>
                <a:cs typeface="+mn-cs"/>
              </a:rPr>
              <a:t>Conversely,</a:t>
            </a:r>
            <a:r>
              <a:rPr lang="en-GB" sz="1200" kern="1200" baseline="0" dirty="0" smtClean="0">
                <a:solidFill>
                  <a:schemeClr val="tx1"/>
                </a:solidFill>
                <a:effectLst/>
                <a:latin typeface="+mn-lt"/>
                <a:ea typeface="+mn-ea"/>
                <a:cs typeface="+mn-cs"/>
              </a:rPr>
              <a:t> reactive people think that they have no control over what happens, they are passive, they believe that the world happens to them, and increases their “circle of concern” and shrinks their circle of influence – thereby feeling powerless to make effective change. This is about </a:t>
            </a:r>
            <a:r>
              <a:rPr lang="en-GB" sz="1200" kern="1200" baseline="0" dirty="0" err="1" smtClean="0">
                <a:solidFill>
                  <a:schemeClr val="tx1"/>
                </a:solidFill>
                <a:effectLst/>
                <a:latin typeface="+mn-lt"/>
                <a:ea typeface="+mn-ea"/>
                <a:cs typeface="+mn-cs"/>
              </a:rPr>
              <a:t>mindset</a:t>
            </a:r>
            <a:r>
              <a:rPr lang="en-GB" sz="1200" kern="1200" baseline="0" dirty="0" smtClean="0">
                <a:solidFill>
                  <a:schemeClr val="tx1"/>
                </a:solidFill>
                <a:effectLst/>
                <a:latin typeface="+mn-lt"/>
                <a:ea typeface="+mn-ea"/>
                <a:cs typeface="+mn-cs"/>
              </a:rPr>
              <a:t> and has parallels with coaching and mentoring.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baseline="0" dirty="0" smtClean="0">
                <a:solidFill>
                  <a:schemeClr val="tx1"/>
                </a:solidFill>
                <a:effectLst/>
                <a:latin typeface="+mn-lt"/>
                <a:ea typeface="+mn-ea"/>
                <a:cs typeface="+mn-cs"/>
              </a:rPr>
              <a:t>2. </a:t>
            </a:r>
            <a:r>
              <a:rPr lang="en-GB" sz="1200" b="0" i="0" kern="1200" dirty="0" smtClean="0">
                <a:solidFill>
                  <a:schemeClr val="tx1"/>
                </a:solidFill>
                <a:effectLst/>
                <a:latin typeface="+mn-lt"/>
                <a:ea typeface="+mn-ea"/>
                <a:cs typeface="+mn-cs"/>
              </a:rPr>
              <a:t>Habit 2 suggests that, in everything we do, we should begin with the end in mind. Start with a clear destination. That way, we can make sure the steps we're taking are in the right direction. It</a:t>
            </a:r>
            <a:r>
              <a:rPr lang="en-GB" sz="1200" b="0" i="0" kern="1200" baseline="0" dirty="0" smtClean="0">
                <a:solidFill>
                  <a:schemeClr val="tx1"/>
                </a:solidFill>
                <a:effectLst/>
                <a:latin typeface="+mn-lt"/>
                <a:ea typeface="+mn-ea"/>
                <a:cs typeface="+mn-cs"/>
              </a:rPr>
              <a:t> is important here to seek out our core values and what our driving centres are – what motivates us. And very often, coaching models ask us to identify what the end goal is, and how we are going to get there. </a:t>
            </a: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smtClean="0">
                <a:solidFill>
                  <a:schemeClr val="tx1"/>
                </a:solidFill>
                <a:effectLst/>
                <a:latin typeface="+mn-lt"/>
                <a:ea typeface="+mn-ea"/>
                <a:cs typeface="+mn-cs"/>
              </a:rPr>
              <a:t>3. In order to manage ourselves effectively, we must put first things first. We must have the discipline to prioritize our day-to-day actions based on what is most important, not what is most urgent. Here</a:t>
            </a:r>
            <a:r>
              <a:rPr lang="en-GB" sz="1200" b="0" i="0" kern="1200" baseline="0" dirty="0" smtClean="0">
                <a:solidFill>
                  <a:schemeClr val="tx1"/>
                </a:solidFill>
                <a:effectLst/>
                <a:latin typeface="+mn-lt"/>
                <a:ea typeface="+mn-ea"/>
                <a:cs typeface="+mn-cs"/>
              </a:rPr>
              <a:t> I’d say it is about committing as far as you can to a coaching or mentoring session that’s been booked in, and not get bogged down in firefighting issues that may draw you away and put things off. </a:t>
            </a: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smtClean="0">
                <a:solidFill>
                  <a:schemeClr val="tx1"/>
                </a:solidFill>
                <a:effectLst/>
                <a:latin typeface="+mn-lt"/>
                <a:ea typeface="+mn-ea"/>
                <a:cs typeface="+mn-cs"/>
              </a:rPr>
              <a:t>4. Seek to find Win-Win situations, which</a:t>
            </a:r>
            <a:r>
              <a:rPr lang="en-GB" sz="1200" b="0" i="0" kern="1200" baseline="0" dirty="0" smtClean="0">
                <a:solidFill>
                  <a:schemeClr val="tx1"/>
                </a:solidFill>
                <a:effectLst/>
                <a:latin typeface="+mn-lt"/>
                <a:ea typeface="+mn-ea"/>
                <a:cs typeface="+mn-cs"/>
              </a:rPr>
              <a:t> involve high consideration of others as well as ourselves and courage.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dirty="0" smtClean="0">
                <a:solidFill>
                  <a:schemeClr val="tx1"/>
                </a:solidFill>
                <a:effectLst/>
                <a:latin typeface="+mn-lt"/>
                <a:ea typeface="+mn-ea"/>
                <a:cs typeface="+mn-cs"/>
              </a:rPr>
              <a:t>5. </a:t>
            </a:r>
            <a:r>
              <a:rPr lang="en-GB" sz="1200" b="0" i="0" kern="1200" dirty="0" smtClean="0">
                <a:solidFill>
                  <a:schemeClr val="tx1"/>
                </a:solidFill>
                <a:effectLst/>
                <a:latin typeface="+mn-lt"/>
                <a:ea typeface="+mn-ea"/>
                <a:cs typeface="+mn-cs"/>
              </a:rPr>
              <a:t>Before we can offer advice, suggest solutions, or effectively interact with another person in any way, we must seek to deeply understand them and their perspective through empathic listening. This is a key component of successful coaching and mentoring,</a:t>
            </a:r>
            <a:r>
              <a:rPr lang="en-GB" sz="1200" b="0" i="0" kern="1200" baseline="0" dirty="0" smtClean="0">
                <a:solidFill>
                  <a:schemeClr val="tx1"/>
                </a:solidFill>
                <a:effectLst/>
                <a:latin typeface="+mn-lt"/>
                <a:ea typeface="+mn-ea"/>
                <a:cs typeface="+mn-cs"/>
              </a:rPr>
              <a:t> people need to feel truly listened to and understood. </a:t>
            </a: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smtClean="0">
                <a:solidFill>
                  <a:schemeClr val="tx1"/>
                </a:solidFill>
                <a:effectLst/>
                <a:latin typeface="+mn-lt"/>
                <a:ea typeface="+mn-ea"/>
                <a:cs typeface="+mn-cs"/>
              </a:rPr>
              <a:t>6. By understanding and valuing the differences in another person's perspective, we have the opportunity to create synergy, which allows us to uncover new possibilities through openness and creativity.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smtClean="0">
                <a:solidFill>
                  <a:schemeClr val="tx1"/>
                </a:solidFill>
                <a:effectLst/>
                <a:latin typeface="+mn-lt"/>
                <a:ea typeface="+mn-ea"/>
                <a:cs typeface="+mn-cs"/>
              </a:rPr>
              <a:t>7. To be effective, we must devote the time to renewing ourselves physically, spiritually, mentally, and socially. Continuous renewal allows us to synergistically increase our ability to practice each habit.</a:t>
            </a:r>
            <a:endParaRPr lang="en-GB" sz="1200" kern="1200" dirty="0" smtClean="0">
              <a:solidFill>
                <a:schemeClr val="tx1"/>
              </a:solidFill>
              <a:effectLst/>
              <a:latin typeface="+mn-lt"/>
              <a:ea typeface="+mn-ea"/>
              <a:cs typeface="+mn-cs"/>
            </a:endParaRPr>
          </a:p>
          <a:p>
            <a:pPr marL="228600" indent="-228600">
              <a:buFont typeface="Arial" pitchFamily="34" charset="0"/>
              <a:buAutoNum type="arabicPeriod"/>
            </a:pPr>
            <a:endParaRPr lang="en-GB" baseline="0" dirty="0" smtClean="0"/>
          </a:p>
          <a:p>
            <a:pPr marL="0" indent="0">
              <a:buFont typeface="Arial" pitchFamily="34" charset="0"/>
              <a:buNone/>
            </a:pPr>
            <a:r>
              <a:rPr lang="en-GB" baseline="0" dirty="0" smtClean="0"/>
              <a:t>I also touched on NLP: Neuro Linguistic Programming</a:t>
            </a:r>
          </a:p>
          <a:p>
            <a:pPr fontAlgn="base"/>
            <a:r>
              <a:rPr lang="en-GB" sz="1200" b="1" i="0" kern="1200" dirty="0" smtClean="0">
                <a:solidFill>
                  <a:schemeClr val="tx1"/>
                </a:solidFill>
                <a:effectLst/>
                <a:latin typeface="+mn-lt"/>
                <a:ea typeface="+mn-ea"/>
                <a:cs typeface="+mn-cs"/>
              </a:rPr>
              <a:t>N</a:t>
            </a:r>
            <a:r>
              <a:rPr lang="en-GB" sz="1200" b="0" i="0" kern="1200" dirty="0" smtClean="0">
                <a:solidFill>
                  <a:schemeClr val="tx1"/>
                </a:solidFill>
                <a:effectLst/>
                <a:latin typeface="+mn-lt"/>
                <a:ea typeface="+mn-ea"/>
                <a:cs typeface="+mn-cs"/>
              </a:rPr>
              <a:t>euro (relating to the mind, </a:t>
            </a:r>
            <a:r>
              <a:rPr lang="en-GB" sz="1200" b="0" i="0" kern="1200" dirty="0" err="1" smtClean="0">
                <a:solidFill>
                  <a:schemeClr val="tx1"/>
                </a:solidFill>
                <a:effectLst/>
                <a:latin typeface="+mn-lt"/>
                <a:ea typeface="+mn-ea"/>
                <a:cs typeface="+mn-cs"/>
              </a:rPr>
              <a:t>mindset</a:t>
            </a:r>
            <a:r>
              <a:rPr lang="en-GB" sz="1200" b="0" i="0" kern="1200" dirty="0" smtClean="0">
                <a:solidFill>
                  <a:schemeClr val="tx1"/>
                </a:solidFill>
                <a:effectLst/>
                <a:latin typeface="+mn-lt"/>
                <a:ea typeface="+mn-ea"/>
                <a:cs typeface="+mn-cs"/>
              </a:rPr>
              <a:t> &amp; our thinking)</a:t>
            </a:r>
            <a:br>
              <a:rPr lang="en-GB" sz="1200" b="0" i="0" kern="1200" dirty="0" smtClean="0">
                <a:solidFill>
                  <a:schemeClr val="tx1"/>
                </a:solidFill>
                <a:effectLst/>
                <a:latin typeface="+mn-lt"/>
                <a:ea typeface="+mn-ea"/>
                <a:cs typeface="+mn-cs"/>
              </a:rPr>
            </a:br>
            <a:r>
              <a:rPr lang="en-GB" sz="1200" b="1" i="0" kern="1200" dirty="0" smtClean="0">
                <a:solidFill>
                  <a:schemeClr val="tx1"/>
                </a:solidFill>
                <a:effectLst/>
                <a:latin typeface="+mn-lt"/>
                <a:ea typeface="+mn-ea"/>
                <a:cs typeface="+mn-cs"/>
              </a:rPr>
              <a:t>L</a:t>
            </a:r>
            <a:r>
              <a:rPr lang="en-GB" sz="1200" b="0" i="0" kern="1200" dirty="0" smtClean="0">
                <a:solidFill>
                  <a:schemeClr val="tx1"/>
                </a:solidFill>
                <a:effectLst/>
                <a:latin typeface="+mn-lt"/>
                <a:ea typeface="+mn-ea"/>
                <a:cs typeface="+mn-cs"/>
              </a:rPr>
              <a:t>inguistic (language – verbally &amp; non verbally)</a:t>
            </a:r>
            <a:br>
              <a:rPr lang="en-GB" sz="1200" b="0" i="0" kern="1200" dirty="0" smtClean="0">
                <a:solidFill>
                  <a:schemeClr val="tx1"/>
                </a:solidFill>
                <a:effectLst/>
                <a:latin typeface="+mn-lt"/>
                <a:ea typeface="+mn-ea"/>
                <a:cs typeface="+mn-cs"/>
              </a:rPr>
            </a:br>
            <a:r>
              <a:rPr lang="en-GB" sz="1200" b="1" i="0" kern="1200" dirty="0" smtClean="0">
                <a:solidFill>
                  <a:schemeClr val="tx1"/>
                </a:solidFill>
                <a:effectLst/>
                <a:latin typeface="+mn-lt"/>
                <a:ea typeface="+mn-ea"/>
                <a:cs typeface="+mn-cs"/>
              </a:rPr>
              <a:t>P</a:t>
            </a:r>
            <a:r>
              <a:rPr lang="en-GB" sz="1200" b="0" i="0" kern="1200" dirty="0" smtClean="0">
                <a:solidFill>
                  <a:schemeClr val="tx1"/>
                </a:solidFill>
                <a:effectLst/>
                <a:latin typeface="+mn-lt"/>
                <a:ea typeface="+mn-ea"/>
                <a:cs typeface="+mn-cs"/>
              </a:rPr>
              <a:t>rogramming (our patterns of behaviour and our emotions)</a:t>
            </a:r>
          </a:p>
          <a:p>
            <a:pPr fontAlgn="base"/>
            <a:r>
              <a:rPr lang="en-GB" sz="1200" b="0" i="0" kern="1200" dirty="0" smtClean="0">
                <a:solidFill>
                  <a:schemeClr val="tx1"/>
                </a:solidFill>
                <a:effectLst/>
                <a:latin typeface="+mn-lt"/>
                <a:ea typeface="+mn-ea"/>
                <a:cs typeface="+mn-cs"/>
              </a:rPr>
              <a:t>The techniques, principles and attitudes within this behavioural science approach to self development, provides a way for people to remove self-imposed limitations. It enables people to have choice over how they feel, their emotions, their behaviours and physical states. Put</a:t>
            </a:r>
            <a:r>
              <a:rPr lang="en-GB" sz="1200" b="0" i="0" kern="1200" baseline="0" dirty="0" smtClean="0">
                <a:solidFill>
                  <a:schemeClr val="tx1"/>
                </a:solidFill>
                <a:effectLst/>
                <a:latin typeface="+mn-lt"/>
                <a:ea typeface="+mn-ea"/>
                <a:cs typeface="+mn-cs"/>
              </a:rPr>
              <a:t> simply i</a:t>
            </a:r>
            <a:r>
              <a:rPr lang="en-GB" sz="1200" b="0" i="0" kern="1200" dirty="0" smtClean="0">
                <a:solidFill>
                  <a:schemeClr val="tx1"/>
                </a:solidFill>
                <a:effectLst/>
                <a:latin typeface="+mn-lt"/>
                <a:ea typeface="+mn-ea"/>
                <a:cs typeface="+mn-cs"/>
              </a:rPr>
              <a:t>f you change your thinking, you can change your results in business and life!</a:t>
            </a:r>
          </a:p>
          <a:p>
            <a:pPr fontAlgn="base"/>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Also to tie in with this, Carol</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Dweck</a:t>
            </a:r>
            <a:r>
              <a:rPr lang="en-GB" sz="1200" b="0" i="0" kern="1200" baseline="0" dirty="0" smtClean="0">
                <a:solidFill>
                  <a:schemeClr val="tx1"/>
                </a:solidFill>
                <a:effectLst/>
                <a:latin typeface="+mn-lt"/>
                <a:ea typeface="+mn-ea"/>
                <a:cs typeface="+mn-cs"/>
              </a:rPr>
              <a:t> (2012) in her book </a:t>
            </a:r>
            <a:r>
              <a:rPr lang="en-GB" sz="1200" b="0" i="0" kern="1200" baseline="0" dirty="0" err="1" smtClean="0">
                <a:solidFill>
                  <a:schemeClr val="tx1"/>
                </a:solidFill>
                <a:effectLst/>
                <a:latin typeface="+mn-lt"/>
                <a:ea typeface="+mn-ea"/>
                <a:cs typeface="+mn-cs"/>
              </a:rPr>
              <a:t>Mindset</a:t>
            </a:r>
            <a:r>
              <a:rPr lang="en-GB" sz="1200" b="0" i="0" kern="1200" baseline="0" dirty="0" smtClean="0">
                <a:solidFill>
                  <a:schemeClr val="tx1"/>
                </a:solidFill>
                <a:effectLst/>
                <a:latin typeface="+mn-lt"/>
                <a:ea typeface="+mn-ea"/>
                <a:cs typeface="+mn-cs"/>
              </a:rPr>
              <a:t>, also describes how peoples </a:t>
            </a:r>
            <a:r>
              <a:rPr lang="en-GB" sz="1200" b="0" i="0" kern="1200" baseline="0" dirty="0" err="1" smtClean="0">
                <a:solidFill>
                  <a:schemeClr val="tx1"/>
                </a:solidFill>
                <a:effectLst/>
                <a:latin typeface="+mn-lt"/>
                <a:ea typeface="+mn-ea"/>
                <a:cs typeface="+mn-cs"/>
              </a:rPr>
              <a:t>mindset’s</a:t>
            </a:r>
            <a:r>
              <a:rPr lang="en-GB" sz="1200" b="0" i="0" kern="1200" baseline="0" dirty="0" smtClean="0">
                <a:solidFill>
                  <a:schemeClr val="tx1"/>
                </a:solidFill>
                <a:effectLst/>
                <a:latin typeface="+mn-lt"/>
                <a:ea typeface="+mn-ea"/>
                <a:cs typeface="+mn-cs"/>
              </a:rPr>
              <a:t> can influence their development and learning. In having what is termed a “growth” </a:t>
            </a:r>
            <a:r>
              <a:rPr lang="en-GB" sz="1200" b="0" i="0" kern="1200" baseline="0" dirty="0" err="1" smtClean="0">
                <a:solidFill>
                  <a:schemeClr val="tx1"/>
                </a:solidFill>
                <a:effectLst/>
                <a:latin typeface="+mn-lt"/>
                <a:ea typeface="+mn-ea"/>
                <a:cs typeface="+mn-cs"/>
              </a:rPr>
              <a:t>mindset</a:t>
            </a:r>
            <a:r>
              <a:rPr lang="en-GB" sz="1200" b="0" i="0" kern="1200" baseline="0" dirty="0" smtClean="0">
                <a:solidFill>
                  <a:schemeClr val="tx1"/>
                </a:solidFill>
                <a:effectLst/>
                <a:latin typeface="+mn-lt"/>
                <a:ea typeface="+mn-ea"/>
                <a:cs typeface="+mn-cs"/>
              </a:rPr>
              <a:t> you can fulfil your potential. There is a CIPD article on Moodle for you that talks about behavioural science, learning styles and neuroscience in relation to learning for you to take a look at. </a:t>
            </a:r>
            <a:endParaRPr lang="en-GB" sz="1200" b="0" i="0" kern="1200" dirty="0" smtClean="0">
              <a:solidFill>
                <a:schemeClr val="tx1"/>
              </a:solidFill>
              <a:effectLst/>
              <a:latin typeface="+mn-lt"/>
              <a:ea typeface="+mn-ea"/>
              <a:cs typeface="+mn-cs"/>
            </a:endParaRPr>
          </a:p>
          <a:p>
            <a:pPr marL="0" indent="0">
              <a:buFont typeface="Arial" pitchFamily="34" charset="0"/>
              <a:buNone/>
            </a:pPr>
            <a:endParaRPr lang="en-GB" baseline="0" dirty="0" smtClean="0"/>
          </a:p>
          <a:p>
            <a:pPr marL="0" indent="0">
              <a:buFont typeface="Arial" pitchFamily="34" charset="0"/>
              <a:buNone/>
            </a:pPr>
            <a:endParaRPr lang="en-GB" baseline="0" dirty="0" smtClean="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r>
              <a:rPr lang="en-GB" baseline="0" dirty="0" smtClean="0"/>
              <a:t>How does each initiative compare to coaching and mentoring?  Can it work alongside or replace coaching or mentoring? </a:t>
            </a:r>
          </a:p>
          <a:p>
            <a:pPr>
              <a:buFont typeface="Arial" pitchFamily="34" charset="0"/>
              <a:buNone/>
            </a:pPr>
            <a:endParaRPr lang="en-GB" baseline="0" dirty="0" smtClean="0"/>
          </a:p>
          <a:p>
            <a:pPr>
              <a:buFont typeface="Arial" pitchFamily="34" charset="0"/>
              <a:buNone/>
            </a:pPr>
            <a:r>
              <a:rPr lang="en-GB" baseline="0" dirty="0" smtClean="0"/>
              <a:t>What does research tell us?</a:t>
            </a:r>
          </a:p>
          <a:p>
            <a:pPr>
              <a:buFont typeface="Arial" pitchFamily="34" charset="0"/>
              <a:buNone/>
            </a:pPr>
            <a:r>
              <a:rPr lang="en-GB" baseline="0" dirty="0" smtClean="0"/>
              <a:t>Look at resources on Moodle for you, research suggests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smtClean="0"/>
          </a:p>
          <a:p>
            <a:pPr marL="228600" indent="-228600">
              <a:buFont typeface="Arial" pitchFamily="34" charset="0"/>
              <a:buAutoNum type="arabicPeriod"/>
            </a:pPr>
            <a:r>
              <a:rPr lang="en-GB" baseline="0" dirty="0" smtClean="0"/>
              <a:t>Counselling – where does this fit with coaching / mentoring? – Knowing when to sign post people to further support.</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smtClean="0"/>
              <a:t>Wellbeing  - is a huge area for organisations to consider now – pandemic.</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smtClean="0"/>
              <a:t>Employee engagement programmes, and the importance of employee voice e.g.  MacLeod and Clarks 4 Enablers. </a:t>
            </a:r>
          </a:p>
          <a:p>
            <a:pPr marL="228600" indent="-228600">
              <a:buFont typeface="Arial" pitchFamily="34" charset="0"/>
              <a:buAutoNum type="arabicPeriod"/>
            </a:pPr>
            <a:r>
              <a:rPr lang="en-GB" baseline="0" dirty="0" smtClean="0"/>
              <a:t>E-Learning, what are the pros and cons? </a:t>
            </a:r>
          </a:p>
          <a:p>
            <a:pPr marL="228600" indent="-228600">
              <a:buFont typeface="Arial" pitchFamily="34" charset="0"/>
              <a:buAutoNum type="arabicPeriod"/>
            </a:pPr>
            <a:r>
              <a:rPr lang="en-GB" baseline="0" dirty="0" smtClean="0"/>
              <a:t>Self-Directed learning – the responsibility for employees to seek out information from Intranet/Portals/Hubs themselves</a:t>
            </a:r>
          </a:p>
          <a:p>
            <a:pPr marL="228600" indent="-228600">
              <a:buFont typeface="Arial" pitchFamily="34" charset="0"/>
              <a:buAutoNum type="arabicPeriod"/>
            </a:pPr>
            <a:r>
              <a:rPr lang="en-GB" baseline="0" dirty="0" smtClean="0"/>
              <a:t>Focus Groups – great for sharing technical &amp; practical experience, but sometimes not everyone has their say, strong characters. </a:t>
            </a:r>
          </a:p>
          <a:p>
            <a:pPr marL="228600" indent="-228600">
              <a:buFont typeface="Arial" pitchFamily="34" charset="0"/>
              <a:buAutoNum type="arabicPeriod"/>
            </a:pPr>
            <a:r>
              <a:rPr lang="en-GB" baseline="0" dirty="0" smtClean="0"/>
              <a:t>Peer Support Groups – Google employees can hold internal workshops on topics that they are interested in to share knowledge with peers/subordinates and superiors.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smtClean="0"/>
              <a:t>Something that is commonly in the third sector, private companies are now engaging in community work and more corporate social responsibility HSBC employees have painting fences and tidied up gardens for the Family Centres in my organisation.  Tata Steel employees painted the local old people’s home when the Blast Furnace was being re-lined and there was spare capacity.  Can be a great team building exercise as well. </a:t>
            </a:r>
          </a:p>
          <a:p>
            <a:pPr>
              <a:buFont typeface="Arial" pitchFamily="34" charset="0"/>
              <a:buNone/>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smtClean="0">
                <a:solidFill>
                  <a:schemeClr val="tx1"/>
                </a:solidFill>
                <a:effectLst/>
                <a:latin typeface="+mn-lt"/>
                <a:ea typeface="+mn-ea"/>
                <a:cs typeface="+mn-cs"/>
              </a:rPr>
              <a:t>Bock, L. (2016) </a:t>
            </a:r>
            <a:r>
              <a:rPr lang="en-GB" sz="1200" i="1" kern="1200" dirty="0" smtClean="0">
                <a:solidFill>
                  <a:schemeClr val="tx1"/>
                </a:solidFill>
                <a:effectLst/>
                <a:latin typeface="+mn-lt"/>
                <a:ea typeface="+mn-ea"/>
                <a:cs typeface="+mn-cs"/>
              </a:rPr>
              <a:t>Work </a:t>
            </a:r>
            <a:r>
              <a:rPr lang="en-GB" sz="1200" i="1" kern="1200" dirty="0" err="1" smtClean="0">
                <a:solidFill>
                  <a:schemeClr val="tx1"/>
                </a:solidFill>
                <a:effectLst/>
                <a:latin typeface="+mn-lt"/>
                <a:ea typeface="+mn-ea"/>
                <a:cs typeface="+mn-cs"/>
              </a:rPr>
              <a:t>Rules!.</a:t>
            </a:r>
            <a:r>
              <a:rPr lang="en-GB" sz="1200" kern="1200" dirty="0" err="1" smtClean="0">
                <a:solidFill>
                  <a:schemeClr val="tx1"/>
                </a:solidFill>
                <a:effectLst/>
                <a:latin typeface="+mn-lt"/>
                <a:ea typeface="+mn-ea"/>
                <a:cs typeface="+mn-cs"/>
              </a:rPr>
              <a:t>London</a:t>
            </a:r>
            <a:r>
              <a:rPr lang="en-GB" sz="1200" kern="1200" dirty="0" smtClean="0">
                <a:solidFill>
                  <a:schemeClr val="tx1"/>
                </a:solidFill>
                <a:effectLst/>
                <a:latin typeface="+mn-lt"/>
                <a:ea typeface="+mn-ea"/>
                <a:cs typeface="+mn-cs"/>
              </a:rPr>
              <a:t>: John Murray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smtClean="0">
                <a:solidFill>
                  <a:schemeClr val="tx1"/>
                </a:solidFill>
                <a:effectLst/>
                <a:latin typeface="+mn-lt"/>
                <a:ea typeface="+mn-ea"/>
                <a:cs typeface="+mn-cs"/>
              </a:rPr>
              <a:t>U.S Companies spent $156,200,000,000 on learning programmes in 2011 – 135 countries have GDP’s below that amount! 50% was internal and 50% was external.  That’s an average of 30 minutes per week per person in the U.S workplace.  Most corporate learning is insufficiently targeted, delivered by the wrong people and measured incorrectly (P.204/05)</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smtClean="0">
              <a:solidFill>
                <a:schemeClr val="tx1"/>
              </a:solidFill>
              <a:effectLst/>
              <a:latin typeface="+mn-lt"/>
              <a:ea typeface="+mn-ea"/>
              <a:cs typeface="+mn-cs"/>
            </a:endParaRPr>
          </a:p>
          <a:p>
            <a:pPr>
              <a:buFont typeface="Arial" pitchFamily="34" charset="0"/>
              <a:buNone/>
            </a:pPr>
            <a:endParaRPr lang="en-GB" b="1"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23611533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3278544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To add to this, there is a danger that coaching can be seen as solution for all kinds of development needs, whereas it must only be used when it is clearly seen as the best way of helping an individual learn and develop.  It should be used with thought and reflection. CIPD C and M factsheet 2020</a:t>
            </a: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0007070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a:p>
            <a:pPr>
              <a:buFont typeface="Arial" pitchFamily="34" charset="0"/>
              <a:buNone/>
            </a:pPr>
            <a:r>
              <a:rPr lang="en-GB" baseline="0" dirty="0" smtClean="0"/>
              <a:t>Premise is, that a coaching or mentoring framework does not have to be complicated and can produce life changing results. </a:t>
            </a: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16326679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smtClean="0"/>
              <a:t> The Coach sets the standard of expected behaviour</a:t>
            </a:r>
          </a:p>
          <a:p>
            <a:pPr>
              <a:buFont typeface="Arial" pitchFamily="34" charset="0"/>
              <a:buChar char="•"/>
            </a:pPr>
            <a:r>
              <a:rPr lang="en-GB" baseline="0" dirty="0" smtClean="0"/>
              <a:t> No Fees unless a demonstrable improvement </a:t>
            </a:r>
          </a:p>
          <a:p>
            <a:pPr>
              <a:buFont typeface="Arial" pitchFamily="34" charset="0"/>
              <a:buChar char="•"/>
            </a:pPr>
            <a:r>
              <a:rPr lang="en-GB" baseline="0" dirty="0" smtClean="0"/>
              <a:t> A client-led process</a:t>
            </a:r>
          </a:p>
          <a:p>
            <a:pPr>
              <a:buFont typeface="Arial" pitchFamily="34" charset="0"/>
              <a:buChar char="•"/>
            </a:pPr>
            <a:endParaRPr lang="en-GB" baseline="0" dirty="0" smtClean="0"/>
          </a:p>
          <a:p>
            <a:pPr>
              <a:buFont typeface="Arial" pitchFamily="34" charset="0"/>
              <a:buChar char="•"/>
            </a:pPr>
            <a:r>
              <a:rPr lang="en-GB" dirty="0" smtClean="0">
                <a:hlinkClick r:id="rId3"/>
              </a:rPr>
              <a:t>https://www.youtube.com/watch?v=Hwn_W-X2Rds</a:t>
            </a:r>
            <a:endParaRPr lang="en-GB" dirty="0" smtClean="0"/>
          </a:p>
          <a:p>
            <a:pPr>
              <a:buFont typeface="Arial" pitchFamily="34" charset="0"/>
              <a:buNone/>
            </a:pPr>
            <a:r>
              <a:rPr lang="en-GB" dirty="0" smtClean="0"/>
              <a:t>“Steps in the Coaching Process – Coaching for Behavioural Change”</a:t>
            </a:r>
          </a:p>
          <a:p>
            <a:pPr>
              <a:buFont typeface="Arial" pitchFamily="34" charset="0"/>
              <a:buChar char="•"/>
            </a:pPr>
            <a:endParaRPr lang="en-GB" baseline="0" dirty="0" smtClean="0"/>
          </a:p>
          <a:p>
            <a:pPr>
              <a:buFont typeface="Arial" pitchFamily="34" charset="0"/>
              <a:buChar char="•"/>
            </a:pPr>
            <a:r>
              <a:rPr lang="en-GB" sz="1200" b="0" i="0" kern="1200" dirty="0" smtClean="0">
                <a:solidFill>
                  <a:schemeClr val="tx1"/>
                </a:solidFill>
                <a:effectLst/>
                <a:latin typeface="+mn-lt"/>
                <a:ea typeface="+mn-ea"/>
                <a:cs typeface="+mn-cs"/>
              </a:rPr>
              <a:t>The Coaching for </a:t>
            </a:r>
            <a:r>
              <a:rPr lang="en-GB" sz="1200" b="0" i="0" kern="1200" dirty="0" err="1" smtClean="0">
                <a:solidFill>
                  <a:schemeClr val="tx1"/>
                </a:solidFill>
                <a:effectLst/>
                <a:latin typeface="+mn-lt"/>
                <a:ea typeface="+mn-ea"/>
                <a:cs typeface="+mn-cs"/>
              </a:rPr>
              <a:t>Behavioral</a:t>
            </a:r>
            <a:r>
              <a:rPr lang="en-GB" sz="1200" b="0" i="0" kern="1200" dirty="0" smtClean="0">
                <a:solidFill>
                  <a:schemeClr val="tx1"/>
                </a:solidFill>
                <a:effectLst/>
                <a:latin typeface="+mn-lt"/>
                <a:ea typeface="+mn-ea"/>
                <a:cs typeface="+mn-cs"/>
              </a:rPr>
              <a:t> Change process has been used around the world with great success by internal and external coaches. Follow the steps in this series and leaders will almost always achieve positive </a:t>
            </a:r>
            <a:r>
              <a:rPr lang="en-GB" sz="1200" b="0" i="0" kern="1200" dirty="0" err="1" smtClean="0">
                <a:solidFill>
                  <a:schemeClr val="tx1"/>
                </a:solidFill>
                <a:effectLst/>
                <a:latin typeface="+mn-lt"/>
                <a:ea typeface="+mn-ea"/>
                <a:cs typeface="+mn-cs"/>
              </a:rPr>
              <a:t>behavioral</a:t>
            </a:r>
            <a:r>
              <a:rPr lang="en-GB" sz="1200" b="0" i="0" kern="1200" dirty="0" smtClean="0">
                <a:solidFill>
                  <a:schemeClr val="tx1"/>
                </a:solidFill>
                <a:effectLst/>
                <a:latin typeface="+mn-lt"/>
                <a:ea typeface="+mn-ea"/>
                <a:cs typeface="+mn-cs"/>
              </a:rPr>
              <a:t> change.</a:t>
            </a:r>
            <a:endParaRPr lang="en-GB" baseline="0" dirty="0" smtClean="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baseline="0" dirty="0" smtClean="0">
                <a:solidFill>
                  <a:schemeClr val="tx1"/>
                </a:solidFill>
                <a:effectLst/>
                <a:latin typeface="+mn-lt"/>
                <a:ea typeface="+mn-ea"/>
                <a:cs typeface="+mn-cs"/>
              </a:rPr>
              <a:t>Dennis’ approach was not the best, but the principals here are around empowering employees to fix things for themselves, and shift responsibility.  </a:t>
            </a:r>
            <a:endParaRPr lang="en-GB" sz="1200" kern="1200" dirty="0" smtClean="0">
              <a:solidFill>
                <a:schemeClr val="tx1"/>
              </a:solidFill>
              <a:effectLst/>
              <a:latin typeface="+mn-lt"/>
              <a:ea typeface="+mn-ea"/>
              <a:cs typeface="+mn-cs"/>
            </a:endParaRPr>
          </a:p>
          <a:p>
            <a:pPr>
              <a:buFont typeface="Arial" pitchFamily="34" charset="0"/>
              <a:buNone/>
            </a:pPr>
            <a:endParaRPr lang="en-GB" baseline="0" dirty="0" smtClean="0"/>
          </a:p>
          <a:p>
            <a:pPr>
              <a:buFont typeface="Arial" pitchFamily="34" charset="0"/>
              <a:buNone/>
            </a:pPr>
            <a:r>
              <a:rPr lang="en-GB" baseline="0" dirty="0" smtClean="0"/>
              <a:t>Workplace example</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21090695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sz="1200" kern="1200" dirty="0" smtClean="0">
                <a:solidFill>
                  <a:schemeClr val="tx1"/>
                </a:solidFill>
                <a:effectLst/>
                <a:latin typeface="+mn-lt"/>
                <a:ea typeface="+mn-ea"/>
                <a:cs typeface="+mn-cs"/>
              </a:rPr>
              <a:t>A good way of thinking about the GROW Model is to think about how you'd plan a journey. First, you decide where you are going (the goal), and establish where you currently are (your current reality). </a:t>
            </a:r>
          </a:p>
          <a:p>
            <a:r>
              <a:rPr lang="en-GB" sz="1200" kern="1200" dirty="0" smtClean="0">
                <a:solidFill>
                  <a:schemeClr val="tx1"/>
                </a:solidFill>
                <a:effectLst/>
                <a:latin typeface="+mn-lt"/>
                <a:ea typeface="+mn-ea"/>
                <a:cs typeface="+mn-cs"/>
              </a:rPr>
              <a:t>You then explore various routes (the options) to your destination. In the final step, establishing the will, you ensure that you're committed to making the journey, and are prepared for the obstacles that you could meet on the way.</a:t>
            </a:r>
          </a:p>
          <a:p>
            <a:r>
              <a:rPr lang="en-GB" sz="1200" kern="1200" dirty="0" smtClean="0">
                <a:solidFill>
                  <a:schemeClr val="tx1"/>
                </a:solidFill>
                <a:effectLst/>
                <a:latin typeface="+mn-lt"/>
                <a:ea typeface="+mn-ea"/>
                <a:cs typeface="+mn-cs"/>
              </a:rPr>
              <a:t>In its traditional application, the GROW Model assumes that the coach is not an expert in the "client's" situation. This means that the coach must act as a facilitator, helping the client select the best options, and not offering advice or direction.</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Many people use</a:t>
            </a:r>
            <a:r>
              <a:rPr lang="en-GB" sz="1200" kern="1200" baseline="0" dirty="0" smtClean="0">
                <a:solidFill>
                  <a:schemeClr val="tx1"/>
                </a:solidFill>
                <a:effectLst/>
                <a:latin typeface="+mn-lt"/>
                <a:ea typeface="+mn-ea"/>
                <a:cs typeface="+mn-cs"/>
              </a:rPr>
              <a:t> this model as a starting point, for this very reason, as often if an organisation is reticent to pay for coaching training this can be a good way to get things off the ground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31</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AB911E23-5E08-44A2-B5F0-2402F0DB9BB7}" type="slidenum">
              <a:rPr lang="en-US" smtClean="0"/>
              <a:pPr/>
              <a:t>32</a:t>
            </a:fld>
            <a:endParaRPr lang="en-US"/>
          </a:p>
        </p:txBody>
      </p:sp>
    </p:spTree>
    <p:extLst>
      <p:ext uri="{BB962C8B-B14F-4D97-AF65-F5344CB8AC3E}">
        <p14:creationId xmlns:p14="http://schemas.microsoft.com/office/powerpoint/2010/main" val="2645019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baseline="0" dirty="0" smtClean="0"/>
          </a:p>
          <a:p>
            <a:r>
              <a:rPr lang="en-GB" baseline="0" dirty="0" smtClean="0"/>
              <a:t>Much research tells us that in coaching we don’t ask “Why?” as this is seen to be too hard hitting for </a:t>
            </a:r>
            <a:r>
              <a:rPr lang="en-GB" baseline="0" dirty="0" err="1" smtClean="0"/>
              <a:t>coachees</a:t>
            </a:r>
            <a:r>
              <a:rPr lang="en-GB" baseline="0" dirty="0" smtClean="0"/>
              <a:t> to process without feeling on the defensive, but there are many ways this can be tweaked to ask powerful questions in an alternative way, so instead of “why did you do that?” “What do you think you could have done differently?” </a:t>
            </a:r>
            <a:endParaRPr lang="en-GB" dirty="0" smtClean="0"/>
          </a:p>
          <a:p>
            <a:endParaRPr lang="en-GB" dirty="0" smtClean="0"/>
          </a:p>
          <a:p>
            <a:r>
              <a:rPr lang="en-GB" dirty="0" smtClean="0"/>
              <a:t>It’s important to choose a model that works best for you, the</a:t>
            </a:r>
            <a:r>
              <a:rPr lang="en-GB" baseline="0" dirty="0" smtClean="0"/>
              <a:t> common themes of questioning, listening, clarifying and reframing are typical of many of them. </a:t>
            </a:r>
            <a:endParaRPr lang="en-GB" dirty="0" smtClean="0"/>
          </a:p>
          <a:p>
            <a:endParaRPr lang="en-GB" baseline="0" dirty="0" smtClean="0"/>
          </a:p>
          <a:p>
            <a:endParaRPr lang="en-GB" baseline="0" dirty="0" smtClean="0"/>
          </a:p>
          <a:p>
            <a:endParaRPr lang="en-GB" dirty="0" smtClean="0"/>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39714235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34</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Agenda Item – Appraisal training.  </a:t>
            </a:r>
            <a:r>
              <a:rPr lang="en-GB" baseline="0" dirty="0" smtClean="0"/>
              <a:t> Build rapport, NLP techniques.  Use open questions to explore what the real barrier is with Helen.  J Rogers (2008) asserts that at the route of reluctance, resistance or other unhelpful behaviours are ‘flawed thinking patterns’ Once the barrier is identified re-frame that barrier by picking apart the negatives and highlighting all the positives – NLP Re-framing- </a:t>
            </a:r>
            <a:r>
              <a:rPr lang="en-GB" sz="1200" b="0" i="0" kern="1200" dirty="0" smtClean="0">
                <a:solidFill>
                  <a:schemeClr val="tx1"/>
                </a:solidFill>
                <a:effectLst/>
                <a:latin typeface="+mn-lt"/>
                <a:ea typeface="+mn-ea"/>
                <a:cs typeface="+mn-cs"/>
              </a:rPr>
              <a:t>. By reframing a belief or thinking pattern can change</a:t>
            </a:r>
            <a:r>
              <a:rPr lang="en-GB" sz="1200" b="0" i="0" kern="1200" baseline="0" dirty="0" smtClean="0">
                <a:solidFill>
                  <a:schemeClr val="tx1"/>
                </a:solidFill>
                <a:effectLst/>
                <a:latin typeface="+mn-lt"/>
                <a:ea typeface="+mn-ea"/>
                <a:cs typeface="+mn-cs"/>
              </a:rPr>
              <a:t> a persons outlook and responses. </a:t>
            </a:r>
            <a:endParaRPr lang="en-GB" baseline="0" dirty="0" smtClean="0"/>
          </a:p>
          <a:p>
            <a:pPr>
              <a:buFont typeface="Arial" pitchFamily="34" charset="0"/>
              <a:buNone/>
            </a:pPr>
            <a:r>
              <a:rPr lang="en-GB" baseline="0" dirty="0" smtClean="0"/>
              <a:t> Agree the positives outweigh the negatives, agree SMART objectives to move forward, see what solutions Helen can come up with herself. (For example; instead of thinking what a chore it is to cut the lawn, tell yourself it is a great way to get some exercise).</a:t>
            </a:r>
          </a:p>
          <a:p>
            <a:pPr>
              <a:buFont typeface="Arial" pitchFamily="34" charset="0"/>
              <a:buChar char="•"/>
            </a:pPr>
            <a:endParaRPr lang="en-GB" baseline="0" dirty="0" smtClean="0"/>
          </a:p>
          <a:p>
            <a:pPr>
              <a:buFont typeface="Arial" pitchFamily="34" charset="0"/>
              <a:buChar char="•"/>
            </a:pPr>
            <a:r>
              <a:rPr lang="en-GB" baseline="0" dirty="0" smtClean="0"/>
              <a:t>Concerns – Helen might doggedly resist, not be receptive to rapport building – how will you overcome this? Ultimately outline the consequences.</a:t>
            </a:r>
          </a:p>
          <a:p>
            <a:pPr>
              <a:buFont typeface="Arial" pitchFamily="34" charset="0"/>
              <a:buChar char="•"/>
            </a:pPr>
            <a:r>
              <a:rPr lang="en-GB" baseline="0" dirty="0" smtClean="0"/>
              <a:t>Helen’s concerns – she may feel she is being squeezed, does not have the band-width to take on more, does not have the skills or confidence, might have personal issues causing barriers.</a:t>
            </a:r>
          </a:p>
          <a:p>
            <a:pPr>
              <a:buFont typeface="Arial" pitchFamily="34" charset="0"/>
              <a:buNone/>
            </a:pPr>
            <a:endParaRPr lang="en-GB" baseline="0" dirty="0" smtClean="0"/>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35</a:t>
            </a:fld>
            <a:endParaRPr lang="en-US"/>
          </a:p>
        </p:txBody>
      </p:sp>
    </p:spTree>
    <p:extLst>
      <p:ext uri="{BB962C8B-B14F-4D97-AF65-F5344CB8AC3E}">
        <p14:creationId xmlns:p14="http://schemas.microsoft.com/office/powerpoint/2010/main" val="21225699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Mentoring is more directive, and less likely to adopt a formal approach and use of a prescribed model as such. </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36</a:t>
            </a:fld>
            <a:endParaRPr lang="en-US"/>
          </a:p>
        </p:txBody>
      </p:sp>
    </p:spTree>
    <p:extLst>
      <p:ext uri="{BB962C8B-B14F-4D97-AF65-F5344CB8AC3E}">
        <p14:creationId xmlns:p14="http://schemas.microsoft.com/office/powerpoint/2010/main" val="17834795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smtClean="0"/>
              <a:t>Clutterbucks talks about the 4 styles of helping that dovetail into a mentoring approach. </a:t>
            </a:r>
          </a:p>
          <a:p>
            <a:pPr>
              <a:buFont typeface="Arial" pitchFamily="34" charset="0"/>
              <a:buNone/>
            </a:pPr>
            <a:endParaRPr lang="en-GB" baseline="0" dirty="0" smtClean="0"/>
          </a:p>
          <a:p>
            <a:pPr>
              <a:buFont typeface="Arial" pitchFamily="34" charset="0"/>
              <a:buNone/>
            </a:pPr>
            <a:r>
              <a:rPr lang="en-GB" baseline="0" dirty="0" smtClean="0"/>
              <a:t>Mentoring is depicted here in the sense of being Guiding, being both directive and nurturing</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37</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aseline="0" dirty="0" smtClean="0"/>
          </a:p>
          <a:p>
            <a:pPr>
              <a:spcBef>
                <a:spcPct val="0"/>
              </a:spcBef>
            </a:pPr>
            <a:r>
              <a:rPr lang="en-GB" altLang="en-US" dirty="0" smtClean="0"/>
              <a:t>There are two possible roles the line-manager can play, the coach/mentor themselves or as a key stakeholder in the coach/mentor relationship.</a:t>
            </a:r>
          </a:p>
          <a:p>
            <a:pPr>
              <a:spcBef>
                <a:spcPct val="0"/>
              </a:spcBef>
            </a:pPr>
            <a:r>
              <a:rPr lang="en-GB" altLang="en-US" dirty="0" smtClean="0"/>
              <a:t>It is important that everyone is aligned.</a:t>
            </a:r>
          </a:p>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dirty="0" smtClean="0"/>
              <a:t>What are the potential issues that may occur?</a:t>
            </a:r>
          </a:p>
          <a:p>
            <a:pPr>
              <a:spcBef>
                <a:spcPct val="0"/>
              </a:spcBef>
            </a:pPr>
            <a:endParaRPr lang="en-GB" altLang="en-US" dirty="0" smtClean="0"/>
          </a:p>
          <a:p>
            <a:pPr>
              <a:spcBef>
                <a:spcPct val="0"/>
              </a:spcBef>
            </a:pPr>
            <a:endParaRPr lang="en-GB" altLang="en-US" dirty="0" smtClean="0"/>
          </a:p>
          <a:p>
            <a:pPr marL="0" marR="0" lvl="0" indent="0" algn="l" defTabSz="914400" rtl="0" eaLnBrk="1" fontAlgn="auto" latinLnBrk="0" hangingPunct="1">
              <a:lnSpc>
                <a:spcPct val="100000"/>
              </a:lnSpc>
              <a:spcBef>
                <a:spcPct val="0"/>
              </a:spcBef>
              <a:spcAft>
                <a:spcPts val="0"/>
              </a:spcAft>
              <a:buClrTx/>
              <a:buSzTx/>
              <a:buFontTx/>
              <a:buNone/>
              <a:tabLst/>
              <a:defRPr/>
            </a:pPr>
            <a:r>
              <a:rPr lang="en-GB" baseline="0" dirty="0" smtClean="0"/>
              <a:t>From experience, many line managers see a new coaching and mentoring initiative as a fad, as something else they have to do, and don’t have time for, however, so much research suggests that using a coaching approach actually helps them become better managers.  We hear so much within organisations, managers saying, I have an open door policy, please come and see me anytime, however, in practice this can breed a culture where every niggle or problem is brought to managers, and they are instinctively driven to solve these problems at speed.  Responsibility is shifted, and employees become disempowered and less likely to flourish.  </a:t>
            </a:r>
          </a:p>
          <a:p>
            <a:pPr>
              <a:spcBef>
                <a:spcPct val="0"/>
              </a:spcBef>
            </a:pPr>
            <a:r>
              <a:rPr lang="en-GB" altLang="en-US" dirty="0" smtClean="0"/>
              <a:t> </a:t>
            </a:r>
          </a:p>
          <a:p>
            <a:pPr>
              <a:spcBef>
                <a:spcPct val="0"/>
              </a:spcBef>
            </a:pPr>
            <a:r>
              <a:rPr lang="en-GB" altLang="en-US" dirty="0" smtClean="0"/>
              <a:t>There is much to suggest</a:t>
            </a:r>
            <a:r>
              <a:rPr lang="en-GB" altLang="en-US" baseline="0" dirty="0" smtClean="0"/>
              <a:t> that there is disparity of power if a line manager is the coach, and that there is a need for some distance and impartiality in the coaching relationship (CIPD factsheet, 2020).</a:t>
            </a:r>
          </a:p>
          <a:p>
            <a:pPr>
              <a:spcBef>
                <a:spcPct val="0"/>
              </a:spcBef>
            </a:pPr>
            <a:endParaRPr lang="en-GB" altLang="en-US" dirty="0"/>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38</a:t>
            </a:fld>
            <a:endParaRPr lang="en-GB" altLang="en-US">
              <a:latin typeface="Calibri" panose="020F0502020204030204" pitchFamily="34" charset="0"/>
            </a:endParaRPr>
          </a:p>
        </p:txBody>
      </p:sp>
    </p:spTree>
    <p:extLst>
      <p:ext uri="{BB962C8B-B14F-4D97-AF65-F5344CB8AC3E}">
        <p14:creationId xmlns:p14="http://schemas.microsoft.com/office/powerpoint/2010/main" val="7420630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It has long been accepted that leadership is part of the role of management, Downey argues that coaching is another crucial element of line-management.  What are the tasks associated with each of these elements?</a:t>
            </a:r>
          </a:p>
          <a:p>
            <a:pPr>
              <a:spcBef>
                <a:spcPct val="0"/>
              </a:spcBef>
            </a:pPr>
            <a:endParaRPr lang="en-GB" altLang="en-US" dirty="0" smtClean="0"/>
          </a:p>
          <a:p>
            <a:pPr>
              <a:spcBef>
                <a:spcPct val="0"/>
              </a:spcBef>
            </a:pPr>
            <a:r>
              <a:rPr lang="en-GB" altLang="en-US" dirty="0" smtClean="0"/>
              <a:t>See Downey Chapter and Conor and </a:t>
            </a:r>
            <a:r>
              <a:rPr lang="en-GB" altLang="en-US" dirty="0" err="1" smtClean="0"/>
              <a:t>Pakora</a:t>
            </a:r>
            <a:r>
              <a:rPr lang="en-GB" altLang="en-US" dirty="0" smtClean="0"/>
              <a:t> Chapters</a:t>
            </a:r>
            <a:r>
              <a:rPr lang="en-GB" altLang="en-US" baseline="0" dirty="0" smtClean="0"/>
              <a:t> provided on Moodle. </a:t>
            </a:r>
          </a:p>
          <a:p>
            <a:pPr>
              <a:spcBef>
                <a:spcPct val="0"/>
              </a:spcBef>
            </a:pPr>
            <a:endParaRPr lang="en-GB" altLang="en-US" baseline="0" dirty="0" smtClean="0"/>
          </a:p>
          <a:p>
            <a:pPr>
              <a:spcBef>
                <a:spcPct val="0"/>
              </a:spcBef>
            </a:pPr>
            <a:r>
              <a:rPr lang="en-GB" altLang="en-US" dirty="0" smtClean="0"/>
              <a:t>In</a:t>
            </a:r>
            <a:r>
              <a:rPr lang="en-GB" altLang="en-US" baseline="0" dirty="0" smtClean="0"/>
              <a:t> the CIPD Learning and Skills at Work 2020 report findings – line Managers are most likely to take the main responsibility for delivering coaching. </a:t>
            </a:r>
            <a:endParaRPr lang="en-GB" altLang="en-US" dirty="0" smtClean="0"/>
          </a:p>
          <a:p>
            <a:pPr>
              <a:spcBef>
                <a:spcPct val="0"/>
              </a:spcBef>
            </a:pPr>
            <a:endParaRPr lang="en-GB" altLang="en-US" dirty="0"/>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39</a:t>
            </a:fld>
            <a:endParaRPr lang="en-GB" altLang="en-US">
              <a:latin typeface="Calibri" panose="020F050202020403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Coaches</a:t>
            </a:r>
            <a:r>
              <a:rPr lang="en-GB" baseline="0" dirty="0" smtClean="0"/>
              <a:t> also develop their listening skills and emotional intelligence by coaching</a:t>
            </a:r>
          </a:p>
          <a:p>
            <a:endParaRPr lang="en-GB" baseline="0"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39337171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marL="171450" indent="-171450" fontAlgn="auto">
              <a:spcBef>
                <a:spcPts val="0"/>
              </a:spcBef>
              <a:spcAft>
                <a:spcPts val="0"/>
              </a:spcAft>
              <a:buFont typeface="Arial" panose="020B0604020202020204" pitchFamily="34" charset="0"/>
              <a:buChar char="•"/>
              <a:defRPr/>
            </a:pPr>
            <a:r>
              <a:rPr lang="en-GB" dirty="0" smtClean="0"/>
              <a:t>People, who work together, tend to adopt the same filters on the world around them and have the same blind spots. Paradoxically, the better the relationship between line manager and learner, the more likely this is to be the case.</a:t>
            </a:r>
          </a:p>
          <a:p>
            <a:pPr marL="171450" indent="-171450" fontAlgn="auto">
              <a:spcBef>
                <a:spcPts val="0"/>
              </a:spcBef>
              <a:spcAft>
                <a:spcPts val="0"/>
              </a:spcAft>
              <a:buFont typeface="Arial" panose="020B0604020202020204" pitchFamily="34" charset="0"/>
              <a:buChar char="•"/>
              <a:defRPr/>
            </a:pPr>
            <a:r>
              <a:rPr lang="en-GB" dirty="0" smtClean="0"/>
              <a:t>Inclusivity and diversity policy</a:t>
            </a:r>
            <a:r>
              <a:rPr lang="en-GB" baseline="0" dirty="0" smtClean="0"/>
              <a:t> needs to be played out in practice not just on paper. And all levels of the organisation should have access to opportunities for learning, so how does coaching and mentoring fit in with this and how does it address organisational objectives?  </a:t>
            </a:r>
            <a:endParaRPr lang="en-GB" dirty="0" smtClean="0"/>
          </a:p>
          <a:p>
            <a:pPr marL="171450" indent="-171450" fontAlgn="auto">
              <a:spcBef>
                <a:spcPts val="0"/>
              </a:spcBef>
              <a:spcAft>
                <a:spcPts val="0"/>
              </a:spcAft>
              <a:buFont typeface="Arial" panose="020B0604020202020204" pitchFamily="34" charset="0"/>
              <a:buChar char="•"/>
              <a:defRPr/>
            </a:pPr>
            <a:r>
              <a:rPr lang="en-GB" dirty="0" smtClean="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smtClean="0"/>
              <a:t>-</a:t>
            </a:r>
          </a:p>
          <a:p>
            <a:pPr marL="171450" indent="-171450" fontAlgn="auto">
              <a:spcBef>
                <a:spcPts val="0"/>
              </a:spcBef>
              <a:spcAft>
                <a:spcPts val="0"/>
              </a:spcAft>
              <a:buFont typeface="Arial" panose="020B0604020202020204" pitchFamily="34" charset="0"/>
              <a:buChar char="•"/>
              <a:defRPr/>
            </a:pPr>
            <a:r>
              <a:rPr lang="en-GB" dirty="0" smtClean="0"/>
              <a:t>This could impact on trust</a:t>
            </a:r>
            <a:r>
              <a:rPr lang="en-GB" baseline="0" dirty="0" smtClean="0"/>
              <a:t> and openness.</a:t>
            </a:r>
            <a:endParaRPr lang="en-GB" dirty="0" smtClean="0"/>
          </a:p>
          <a:p>
            <a:pPr marL="171450" indent="-171450" fontAlgn="auto">
              <a:spcBef>
                <a:spcPts val="0"/>
              </a:spcBef>
              <a:spcAft>
                <a:spcPts val="0"/>
              </a:spcAft>
              <a:buFont typeface="Arial" panose="020B0604020202020204" pitchFamily="34" charset="0"/>
              <a:buChar char="•"/>
              <a:defRPr/>
            </a:pPr>
            <a:r>
              <a:rPr lang="en-GB" dirty="0" smtClean="0"/>
              <a:t>Clarity in coaching roles and expectations. Coaching agreements are key here.</a:t>
            </a:r>
            <a:r>
              <a:rPr lang="en-GB" baseline="0" dirty="0" smtClean="0"/>
              <a:t> </a:t>
            </a:r>
            <a:endParaRPr lang="en-GB" dirty="0" smtClean="0"/>
          </a:p>
          <a:p>
            <a:pPr marL="171450" indent="-171450" fontAlgn="auto">
              <a:spcBef>
                <a:spcPts val="0"/>
              </a:spcBef>
              <a:spcAft>
                <a:spcPts val="0"/>
              </a:spcAft>
              <a:buFont typeface="Arial" panose="020B0604020202020204" pitchFamily="34" charset="0"/>
              <a:buChar char="•"/>
              <a:defRPr/>
            </a:pPr>
            <a:r>
              <a:rPr lang="en-GB" dirty="0" smtClean="0"/>
              <a:t>This could be either because he or she sees they have bigger performance problems, or greater potential. If the former, people often resent being “picked on”; if the latter, other people resent being left out. </a:t>
            </a:r>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41</a:t>
            </a:fld>
            <a:endParaRPr lang="en-GB" altLang="en-US">
              <a:latin typeface="Calibri" panose="020F050202020403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coaching and mentoring strategy needs to tie in with the strategic</a:t>
            </a:r>
            <a:r>
              <a:rPr lang="en-GB" sz="1200" kern="1200" baseline="0" dirty="0" smtClean="0">
                <a:solidFill>
                  <a:schemeClr val="tx1"/>
                </a:solidFill>
                <a:effectLst/>
                <a:latin typeface="+mn-lt"/>
                <a:ea typeface="+mn-ea"/>
                <a:cs typeface="+mn-cs"/>
              </a:rPr>
              <a:t> objectives of the organisation and therefore the </a:t>
            </a:r>
            <a:r>
              <a:rPr lang="en-GB" sz="1200" kern="1200" dirty="0" smtClean="0">
                <a:solidFill>
                  <a:schemeClr val="tx1"/>
                </a:solidFill>
                <a:effectLst/>
                <a:latin typeface="+mn-lt"/>
                <a:ea typeface="+mn-ea"/>
                <a:cs typeface="+mn-cs"/>
              </a:rPr>
              <a:t>overall learning and development strategy, as described by CIPD this year in their August coaching and mentoring factsheet</a:t>
            </a:r>
            <a:r>
              <a:rPr lang="en-GB" sz="1200" kern="1200" baseline="0" dirty="0" smtClean="0">
                <a:solidFill>
                  <a:schemeClr val="tx1"/>
                </a:solidFill>
                <a:effectLst/>
                <a:latin typeface="+mn-lt"/>
                <a:ea typeface="+mn-ea"/>
                <a:cs typeface="+mn-cs"/>
              </a:rPr>
              <a:t> (on Moodle).</a:t>
            </a:r>
            <a:r>
              <a:rPr lang="en-GB" sz="1200" kern="1200" dirty="0" smtClean="0">
                <a:solidFill>
                  <a:schemeClr val="tx1"/>
                </a:solidFill>
                <a:effectLst/>
                <a:latin typeface="+mn-lt"/>
                <a:ea typeface="+mn-ea"/>
                <a:cs typeface="+mn-cs"/>
              </a:rPr>
              <a:t> </a:t>
            </a:r>
            <a:r>
              <a:rPr lang="en-GB" baseline="0" dirty="0" smtClean="0"/>
              <a:t>Another element to 2.3 section of the assignment is a consideration of the pandemic when assessing factors when implementing  C and M. </a:t>
            </a:r>
          </a:p>
          <a:p>
            <a:r>
              <a:rPr lang="en-GB" sz="1200" kern="1200" dirty="0" smtClean="0">
                <a:solidFill>
                  <a:schemeClr val="tx1"/>
                </a:solidFill>
                <a:effectLst/>
                <a:latin typeface="+mn-lt"/>
                <a:ea typeface="+mn-ea"/>
                <a:cs typeface="+mn-cs"/>
              </a:rPr>
              <a:t>Learning is often now online as a result of the pandemic, so this can be integrated and incorporated into any L&amp;D framework, however care must be taken to ensure that participants don’t develop Zoom fatigue etc., Coaching at this time can tie in with the wellbeing strategy of the organisation too. Doesn’t have to have a direct work focus. Can form part of regular check ins.  Encourage participation in group/team sessions, where a lot of informal coaching can happen organically. The quick win approach can be used</a:t>
            </a:r>
            <a:r>
              <a:rPr lang="en-GB" sz="1200" kern="1200" baseline="0" dirty="0" smtClean="0">
                <a:solidFill>
                  <a:schemeClr val="tx1"/>
                </a:solidFill>
                <a:effectLst/>
                <a:latin typeface="+mn-lt"/>
                <a:ea typeface="+mn-ea"/>
                <a:cs typeface="+mn-cs"/>
              </a:rPr>
              <a:t> to encourage engagement with realistic SMART objectives being devised.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To promote successful coaching and</a:t>
            </a:r>
            <a:r>
              <a:rPr lang="en-GB" sz="1200" kern="1200" baseline="0" dirty="0" smtClean="0">
                <a:solidFill>
                  <a:schemeClr val="tx1"/>
                </a:solidFill>
                <a:effectLst/>
                <a:latin typeface="+mn-lt"/>
                <a:ea typeface="+mn-ea"/>
                <a:cs typeface="+mn-cs"/>
              </a:rPr>
              <a:t> mentoring</a:t>
            </a:r>
            <a:r>
              <a:rPr lang="en-GB" sz="1200" kern="1200" dirty="0" smtClean="0">
                <a:solidFill>
                  <a:schemeClr val="tx1"/>
                </a:solidFill>
                <a:effectLst/>
                <a:latin typeface="+mn-lt"/>
                <a:ea typeface="+mn-ea"/>
                <a:cs typeface="+mn-cs"/>
              </a:rPr>
              <a:t>, positivity is needed to develop a learning culture. It takes time to create this culture, embed the principles that resonate with the ethos of an organisation, build it and change the behaviours to drive a culture shift.</a:t>
            </a:r>
          </a:p>
          <a:p>
            <a:endParaRPr lang="en-GB" sz="1200" kern="1200" baseline="0" dirty="0" smtClean="0">
              <a:solidFill>
                <a:schemeClr val="tx1"/>
              </a:solidFill>
              <a:effectLst/>
              <a:latin typeface="+mn-lt"/>
              <a:ea typeface="+mn-ea"/>
              <a:cs typeface="+mn-cs"/>
            </a:endParaRPr>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42</a:t>
            </a:fld>
            <a:endParaRPr lang="en-GB" altLang="en-US">
              <a:latin typeface="Calibri" panose="020F0502020204030204" pitchFamily="34" charset="0"/>
            </a:endParaRPr>
          </a:p>
        </p:txBody>
      </p:sp>
    </p:spTree>
    <p:extLst>
      <p:ext uri="{BB962C8B-B14F-4D97-AF65-F5344CB8AC3E}">
        <p14:creationId xmlns:p14="http://schemas.microsoft.com/office/powerpoint/2010/main" val="28886983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External</a:t>
            </a:r>
            <a:r>
              <a:rPr lang="en-GB" altLang="en-US" baseline="0" dirty="0" smtClean="0"/>
              <a:t> coaching</a:t>
            </a:r>
          </a:p>
          <a:p>
            <a:pPr>
              <a:spcBef>
                <a:spcPct val="0"/>
              </a:spcBef>
            </a:pPr>
            <a:endParaRPr lang="en-GB" altLang="en-US" dirty="0" smtClean="0"/>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External</a:t>
            </a:r>
          </a:p>
          <a:p>
            <a:pPr marL="171450" indent="-171450">
              <a:buFont typeface="Arial" panose="020B0604020202020204" pitchFamily="34" charset="0"/>
              <a:buChar char="•"/>
            </a:pPr>
            <a:r>
              <a:rPr lang="en-GB" baseline="0" dirty="0" smtClean="0"/>
              <a:t>The coach or mentor is completely impartial</a:t>
            </a:r>
          </a:p>
          <a:p>
            <a:pPr marL="171450" indent="-171450">
              <a:buFont typeface="Arial" panose="020B0604020202020204" pitchFamily="34" charset="0"/>
              <a:buChar char="•"/>
            </a:pPr>
            <a:r>
              <a:rPr lang="en-GB" baseline="0" dirty="0" smtClean="0"/>
              <a:t>The employee may feel more secure about confidentiality</a:t>
            </a:r>
          </a:p>
          <a:p>
            <a:pPr marL="171450" indent="-171450">
              <a:buFont typeface="Arial" panose="020B0604020202020204" pitchFamily="34" charset="0"/>
              <a:buChar char="•"/>
            </a:pPr>
            <a:r>
              <a:rPr lang="en-GB" baseline="0" dirty="0" smtClean="0"/>
              <a:t>The coach or mentor will have outside expertise they can share to avoid an insular </a:t>
            </a:r>
            <a:r>
              <a:rPr lang="en-GB" baseline="0" dirty="0" err="1" smtClean="0"/>
              <a:t>mindset</a:t>
            </a:r>
            <a:r>
              <a:rPr lang="en-GB" baseline="0" dirty="0" smtClean="0"/>
              <a:t> creeping in</a:t>
            </a:r>
          </a:p>
          <a:p>
            <a:pPr marL="171450" indent="-171450">
              <a:buFont typeface="Arial" panose="020B0604020202020204" pitchFamily="34" charset="0"/>
              <a:buChar char="•"/>
            </a:pPr>
            <a:r>
              <a:rPr lang="en-GB" baseline="0" dirty="0" smtClean="0"/>
              <a:t>The coach or mentor will dedicate quality time without internal distractions from day-to-day work pressures</a:t>
            </a:r>
          </a:p>
          <a:p>
            <a:pPr>
              <a:spcBef>
                <a:spcPct val="0"/>
              </a:spcBef>
            </a:pPr>
            <a:endParaRPr lang="en-GB" altLang="en-US" dirty="0" smtClean="0"/>
          </a:p>
          <a:p>
            <a:pPr>
              <a:spcBef>
                <a:spcPct val="0"/>
              </a:spcBef>
            </a:pPr>
            <a:endParaRPr lang="en-GB" altLang="en-US" dirty="0" smtClean="0"/>
          </a:p>
          <a:p>
            <a:pPr>
              <a:spcBef>
                <a:spcPct val="0"/>
              </a:spcBef>
            </a:pPr>
            <a:r>
              <a:rPr lang="en-GB" altLang="en-US" dirty="0" smtClean="0"/>
              <a:t>External relationships are almost always formal.</a:t>
            </a:r>
          </a:p>
          <a:p>
            <a:pPr>
              <a:spcBef>
                <a:spcPct val="0"/>
              </a:spcBef>
            </a:pPr>
            <a:endParaRPr lang="en-GB" altLang="en-US" dirty="0"/>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43</a:t>
            </a:fld>
            <a:endParaRPr lang="en-GB" altLang="en-US">
              <a:latin typeface="Calibri" panose="020F050202020403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Internal</a:t>
            </a:r>
            <a:r>
              <a:rPr lang="en-GB" altLang="en-US" baseline="0" dirty="0" smtClean="0"/>
              <a:t> coaching</a:t>
            </a:r>
          </a:p>
          <a:p>
            <a:pPr>
              <a:spcBef>
                <a:spcPct val="0"/>
              </a:spcBef>
            </a:pPr>
            <a:endParaRPr lang="en-GB" altLang="en-US" baseline="0" dirty="0" smtClean="0"/>
          </a:p>
          <a:p>
            <a:pPr>
              <a:buFont typeface="Arial" pitchFamily="34" charset="0"/>
              <a:buNone/>
            </a:pPr>
            <a:r>
              <a:rPr lang="en-GB" baseline="0" dirty="0" smtClean="0"/>
              <a:t>Internal:</a:t>
            </a:r>
          </a:p>
          <a:p>
            <a:pPr marL="171450" indent="-171450">
              <a:buFont typeface="Arial" panose="020B0604020202020204" pitchFamily="34" charset="0"/>
              <a:buChar char="•"/>
            </a:pPr>
            <a:r>
              <a:rPr lang="en-GB" baseline="0" dirty="0" smtClean="0"/>
              <a:t>More cost effective</a:t>
            </a:r>
          </a:p>
          <a:p>
            <a:pPr marL="171450" indent="-171450">
              <a:buFont typeface="Arial" panose="020B0604020202020204" pitchFamily="34" charset="0"/>
              <a:buChar char="•"/>
            </a:pPr>
            <a:r>
              <a:rPr lang="en-GB" baseline="0" dirty="0" smtClean="0"/>
              <a:t>Develop and Retain the expertise in-house</a:t>
            </a:r>
          </a:p>
          <a:p>
            <a:pPr marL="171450" indent="-171450">
              <a:buFont typeface="Arial" panose="020B0604020202020204" pitchFamily="34" charset="0"/>
              <a:buChar char="•"/>
            </a:pPr>
            <a:r>
              <a:rPr lang="en-GB" baseline="0" dirty="0" smtClean="0"/>
              <a:t>Logistics of organising the sessions and training is less problematic and costly</a:t>
            </a:r>
          </a:p>
          <a:p>
            <a:pPr marL="171450" indent="-171450">
              <a:buFont typeface="Arial" panose="020B0604020202020204" pitchFamily="34" charset="0"/>
              <a:buChar char="•"/>
            </a:pPr>
            <a:r>
              <a:rPr lang="en-GB" baseline="0" dirty="0" smtClean="0"/>
              <a:t>Information can be more easily fed back to other Departments such as HR/L&amp;D</a:t>
            </a:r>
          </a:p>
          <a:p>
            <a:pPr marL="171450" indent="-171450">
              <a:buFont typeface="Arial" panose="020B0604020202020204" pitchFamily="34" charset="0"/>
              <a:buChar char="•"/>
            </a:pPr>
            <a:r>
              <a:rPr lang="en-GB" baseline="0" dirty="0" smtClean="0"/>
              <a:t>The coach/mentor will have a grasp of opportunities and challenges facing the business</a:t>
            </a:r>
          </a:p>
          <a:p>
            <a:pPr marL="171450" indent="-171450">
              <a:buFont typeface="Arial" panose="020B0604020202020204" pitchFamily="34" charset="0"/>
              <a:buChar char="•"/>
            </a:pPr>
            <a:r>
              <a:rPr lang="en-GB" baseline="0" dirty="0" smtClean="0"/>
              <a:t>Professional code of practice reviewed and upheld</a:t>
            </a:r>
          </a:p>
          <a:p>
            <a:pPr>
              <a:spcBef>
                <a:spcPct val="0"/>
              </a:spcBef>
            </a:pPr>
            <a:endParaRPr lang="en-GB" altLang="en-US" dirty="0" smtClean="0"/>
          </a:p>
          <a:p>
            <a:pPr>
              <a:spcBef>
                <a:spcPct val="0"/>
              </a:spcBef>
            </a:pPr>
            <a:endParaRPr lang="en-GB" altLang="en-US" dirty="0" smtClean="0"/>
          </a:p>
          <a:p>
            <a:pPr>
              <a:spcBef>
                <a:spcPct val="0"/>
              </a:spcBef>
            </a:pPr>
            <a:r>
              <a:rPr lang="en-GB" altLang="en-US" dirty="0" smtClean="0"/>
              <a:t>Can be formal or informal depending on who is doing the coaching.</a:t>
            </a:r>
          </a:p>
          <a:p>
            <a:pPr>
              <a:spcBef>
                <a:spcPct val="0"/>
              </a:spcBef>
            </a:pPr>
            <a:endParaRPr lang="en-GB" altLang="en-US" dirty="0" smtClean="0"/>
          </a:p>
          <a:p>
            <a:r>
              <a:rPr lang="en-GB" sz="1200" kern="1200" baseline="0" dirty="0" smtClean="0">
                <a:solidFill>
                  <a:schemeClr val="tx1"/>
                </a:solidFill>
                <a:effectLst/>
                <a:latin typeface="+mn-lt"/>
                <a:ea typeface="+mn-ea"/>
                <a:cs typeface="+mn-cs"/>
              </a:rPr>
              <a:t>COSTS</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Many stakeholders will want to know how much this will cost – as you’ll see from the resources on </a:t>
            </a:r>
            <a:r>
              <a:rPr lang="en-GB" sz="1200" kern="1200" baseline="0" dirty="0" err="1" smtClean="0">
                <a:solidFill>
                  <a:schemeClr val="tx1"/>
                </a:solidFill>
                <a:effectLst/>
                <a:latin typeface="+mn-lt"/>
                <a:ea typeface="+mn-ea"/>
                <a:cs typeface="+mn-cs"/>
              </a:rPr>
              <a:t>moodle</a:t>
            </a:r>
            <a:r>
              <a:rPr lang="en-GB" sz="1200" kern="1200" baseline="0" dirty="0" smtClean="0">
                <a:solidFill>
                  <a:schemeClr val="tx1"/>
                </a:solidFill>
                <a:effectLst/>
                <a:latin typeface="+mn-lt"/>
                <a:ea typeface="+mn-ea"/>
                <a:cs typeface="+mn-cs"/>
              </a:rPr>
              <a:t> it is difficult to calculate – not your typical ROI calculation. External coaches or mentor calculations are more tangible but it is the time involved for the </a:t>
            </a:r>
            <a:r>
              <a:rPr lang="en-GB" sz="1200" kern="1200" baseline="0" dirty="0" err="1" smtClean="0">
                <a:solidFill>
                  <a:schemeClr val="tx1"/>
                </a:solidFill>
                <a:effectLst/>
                <a:latin typeface="+mn-lt"/>
                <a:ea typeface="+mn-ea"/>
                <a:cs typeface="+mn-cs"/>
              </a:rPr>
              <a:t>coachee</a:t>
            </a:r>
            <a:r>
              <a:rPr lang="en-GB" sz="1200" kern="1200" baseline="0" dirty="0" smtClean="0">
                <a:solidFill>
                  <a:schemeClr val="tx1"/>
                </a:solidFill>
                <a:effectLst/>
                <a:latin typeface="+mn-lt"/>
                <a:ea typeface="+mn-ea"/>
                <a:cs typeface="+mn-cs"/>
              </a:rPr>
              <a:t> or mentee. Internally, it’s a Line managers time to train up to be an effective coach as well as the coaching sessions themselves.  However, much research suggests that this creates more time for the line manager in the long run (Tao). Then it is the time of the </a:t>
            </a:r>
            <a:r>
              <a:rPr lang="en-GB" sz="1200" kern="1200" baseline="0" dirty="0" err="1" smtClean="0">
                <a:solidFill>
                  <a:schemeClr val="tx1"/>
                </a:solidFill>
                <a:effectLst/>
                <a:latin typeface="+mn-lt"/>
                <a:ea typeface="+mn-ea"/>
                <a:cs typeface="+mn-cs"/>
              </a:rPr>
              <a:t>coachee</a:t>
            </a:r>
            <a:r>
              <a:rPr lang="en-GB" sz="1200" kern="1200" baseline="0" dirty="0" smtClean="0">
                <a:solidFill>
                  <a:schemeClr val="tx1"/>
                </a:solidFill>
                <a:effectLst/>
                <a:latin typeface="+mn-lt"/>
                <a:ea typeface="+mn-ea"/>
                <a:cs typeface="+mn-cs"/>
              </a:rPr>
              <a:t> that needs to be considered.  E.g. in my organisation we provide some childcare services, so for one of our </a:t>
            </a:r>
            <a:r>
              <a:rPr lang="en-GB" sz="1200" kern="1200" baseline="0" dirty="0" err="1" smtClean="0">
                <a:solidFill>
                  <a:schemeClr val="tx1"/>
                </a:solidFill>
                <a:effectLst/>
                <a:latin typeface="+mn-lt"/>
                <a:ea typeface="+mn-ea"/>
                <a:cs typeface="+mn-cs"/>
              </a:rPr>
              <a:t>playworkers</a:t>
            </a:r>
            <a:r>
              <a:rPr lang="en-GB" sz="1200" kern="1200" baseline="0" dirty="0" smtClean="0">
                <a:solidFill>
                  <a:schemeClr val="tx1"/>
                </a:solidFill>
                <a:effectLst/>
                <a:latin typeface="+mn-lt"/>
                <a:ea typeface="+mn-ea"/>
                <a:cs typeface="+mn-cs"/>
              </a:rPr>
              <a:t> to attend a coaching session may mean that cover is needed  - due to strict </a:t>
            </a:r>
            <a:r>
              <a:rPr lang="en-GB" sz="1200" kern="1200" baseline="0" dirty="0" err="1" smtClean="0">
                <a:solidFill>
                  <a:schemeClr val="tx1"/>
                </a:solidFill>
                <a:effectLst/>
                <a:latin typeface="+mn-lt"/>
                <a:ea typeface="+mn-ea"/>
                <a:cs typeface="+mn-cs"/>
              </a:rPr>
              <a:t>adult:child</a:t>
            </a:r>
            <a:r>
              <a:rPr lang="en-GB" sz="1200" kern="1200" baseline="0" dirty="0" smtClean="0">
                <a:solidFill>
                  <a:schemeClr val="tx1"/>
                </a:solidFill>
                <a:effectLst/>
                <a:latin typeface="+mn-lt"/>
                <a:ea typeface="+mn-ea"/>
                <a:cs typeface="+mn-cs"/>
              </a:rPr>
              <a:t> ratios involved. Do you need to consider room hire costs? Currently many organisations teams are working remotely and continuing with coaching and mentoring sessions via video call.  This could for many companies that are spread globally perhaps an opportunity for a wider pool from which matching of suitable coaches and </a:t>
            </a:r>
            <a:r>
              <a:rPr lang="en-GB" sz="1200" kern="1200" baseline="0" dirty="0" err="1" smtClean="0">
                <a:solidFill>
                  <a:schemeClr val="tx1"/>
                </a:solidFill>
                <a:effectLst/>
                <a:latin typeface="+mn-lt"/>
                <a:ea typeface="+mn-ea"/>
                <a:cs typeface="+mn-cs"/>
              </a:rPr>
              <a:t>coachees</a:t>
            </a:r>
            <a:r>
              <a:rPr lang="en-GB" sz="1200" kern="1200" baseline="0" dirty="0" smtClean="0">
                <a:solidFill>
                  <a:schemeClr val="tx1"/>
                </a:solidFill>
                <a:effectLst/>
                <a:latin typeface="+mn-lt"/>
                <a:ea typeface="+mn-ea"/>
                <a:cs typeface="+mn-cs"/>
              </a:rPr>
              <a:t> can arise. </a:t>
            </a:r>
            <a:endParaRPr lang="en-GB" sz="1200" kern="1200" dirty="0" smtClean="0">
              <a:solidFill>
                <a:schemeClr val="tx1"/>
              </a:solidFill>
              <a:effectLst/>
              <a:latin typeface="+mn-lt"/>
              <a:ea typeface="+mn-ea"/>
              <a:cs typeface="+mn-cs"/>
            </a:endParaRPr>
          </a:p>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44</a:t>
            </a:fld>
            <a:endParaRPr lang="en-GB" altLang="en-US">
              <a:latin typeface="Calibri" panose="020F050202020403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a:p>
            <a:endParaRPr lang="en-GB" dirty="0" smtClean="0"/>
          </a:p>
          <a:p>
            <a:pPr>
              <a:buFont typeface="Arial" pitchFamily="34" charset="0"/>
              <a:buChar char="•"/>
            </a:pPr>
            <a:endParaRPr lang="en-GB" baseline="0" dirty="0" smtClean="0"/>
          </a:p>
          <a:p>
            <a:r>
              <a:rPr lang="en-GB" sz="1200" b="0" i="0" kern="1200" dirty="0" smtClean="0">
                <a:solidFill>
                  <a:schemeClr val="tx1"/>
                </a:solidFill>
                <a:effectLst/>
                <a:latin typeface="+mn-lt"/>
                <a:ea typeface="+mn-ea"/>
                <a:cs typeface="+mn-cs"/>
              </a:rPr>
              <a:t>We consider carrying out a DPIA Data Protection</a:t>
            </a:r>
            <a:r>
              <a:rPr lang="en-GB" sz="1200" b="0" i="0" kern="1200" baseline="0" dirty="0" smtClean="0">
                <a:solidFill>
                  <a:schemeClr val="tx1"/>
                </a:solidFill>
                <a:effectLst/>
                <a:latin typeface="+mn-lt"/>
                <a:ea typeface="+mn-ea"/>
                <a:cs typeface="+mn-cs"/>
              </a:rPr>
              <a:t> Impact assessment </a:t>
            </a:r>
            <a:r>
              <a:rPr lang="en-GB" sz="1200" b="0" i="0" kern="1200" dirty="0" smtClean="0">
                <a:solidFill>
                  <a:schemeClr val="tx1"/>
                </a:solidFill>
                <a:effectLst/>
                <a:latin typeface="+mn-lt"/>
                <a:ea typeface="+mn-ea"/>
                <a:cs typeface="+mn-cs"/>
              </a:rPr>
              <a:t>in any major </a:t>
            </a:r>
            <a:r>
              <a:rPr lang="en-GB" sz="1200" b="1" i="0" kern="1200" dirty="0" smtClean="0">
                <a:solidFill>
                  <a:schemeClr val="tx1"/>
                </a:solidFill>
                <a:effectLst/>
                <a:latin typeface="+mn-lt"/>
                <a:ea typeface="+mn-ea"/>
                <a:cs typeface="+mn-cs"/>
              </a:rPr>
              <a:t>project or new</a:t>
            </a:r>
            <a:r>
              <a:rPr lang="en-GB" sz="1200" b="1" i="0" kern="1200" baseline="0" dirty="0" smtClean="0">
                <a:solidFill>
                  <a:schemeClr val="tx1"/>
                </a:solidFill>
                <a:effectLst/>
                <a:latin typeface="+mn-lt"/>
                <a:ea typeface="+mn-ea"/>
                <a:cs typeface="+mn-cs"/>
              </a:rPr>
              <a:t> initiative</a:t>
            </a:r>
            <a:r>
              <a:rPr lang="en-GB" sz="1200" b="0" i="0" kern="1200" dirty="0" smtClean="0">
                <a:solidFill>
                  <a:schemeClr val="tx1"/>
                </a:solidFill>
                <a:effectLst/>
                <a:latin typeface="+mn-lt"/>
                <a:ea typeface="+mn-ea"/>
                <a:cs typeface="+mn-cs"/>
              </a:rPr>
              <a:t> involving the use of personal </a:t>
            </a:r>
            <a:r>
              <a:rPr lang="en-GB" sz="1200" b="1" i="0" kern="1200" dirty="0" smtClean="0">
                <a:solidFill>
                  <a:schemeClr val="tx1"/>
                </a:solidFill>
                <a:effectLst/>
                <a:latin typeface="+mn-lt"/>
                <a:ea typeface="+mn-ea"/>
                <a:cs typeface="+mn-cs"/>
              </a:rPr>
              <a:t>data</a:t>
            </a:r>
            <a:r>
              <a:rPr lang="en-GB" sz="1200" b="0" i="0" kern="1200" dirty="0" smtClean="0">
                <a:solidFill>
                  <a:schemeClr val="tx1"/>
                </a:solidFill>
                <a:effectLst/>
                <a:latin typeface="+mn-lt"/>
                <a:ea typeface="+mn-ea"/>
                <a:cs typeface="+mn-cs"/>
              </a:rPr>
              <a:t>. </a:t>
            </a:r>
            <a:r>
              <a:rPr lang="en-GB" dirty="0" smtClean="0"/>
              <a:t>it will be up for discussion</a:t>
            </a:r>
            <a:r>
              <a:rPr lang="en-GB" baseline="0" dirty="0" smtClean="0"/>
              <a:t> with your Data Protection Officer within your organisation how data relating to coaching and mentoring is kept, by whom, for what and for how long, with decided means of disposal in place in keeping with the organisations data registers and data protection policy. </a:t>
            </a:r>
          </a:p>
          <a:p>
            <a:endParaRPr lang="en-GB" sz="1200" baseline="0" dirty="0" smtClean="0"/>
          </a:p>
          <a:p>
            <a:r>
              <a:rPr lang="en-GB" sz="1200" dirty="0" smtClean="0"/>
              <a:t>Confidentiality is paramount in the coaching relationship, and the coaching</a:t>
            </a:r>
            <a:r>
              <a:rPr lang="en-GB" sz="1200" baseline="0" dirty="0" smtClean="0"/>
              <a:t> agreement is important here to set the scene for how things will work and manage expectations. </a:t>
            </a:r>
          </a:p>
          <a:p>
            <a:endParaRPr lang="en-GB" sz="1200" dirty="0" smtClean="0"/>
          </a:p>
          <a:p>
            <a:r>
              <a:rPr lang="en-GB" sz="1200" dirty="0" smtClean="0"/>
              <a:t>Ensure the venue is appropriate (quiet, not easily overheard, free from interruptions).</a:t>
            </a:r>
          </a:p>
          <a:p>
            <a:endParaRPr lang="en-GB" dirty="0" smtClean="0"/>
          </a:p>
          <a:p>
            <a:pPr>
              <a:buFont typeface="Arial" pitchFamily="34" charset="0"/>
              <a:buChar char="•"/>
            </a:pPr>
            <a:endParaRPr lang="en-GB" baseline="0" dirty="0" smtClean="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a:buFont typeface="Arial" pitchFamily="34" charset="0"/>
              <a:buNone/>
            </a:pPr>
            <a:endParaRPr lang="en-GB" baseline="0" dirty="0" smtClean="0"/>
          </a:p>
          <a:p>
            <a:pPr>
              <a:buFont typeface="Arial" pitchFamily="34" charset="0"/>
              <a:buNone/>
            </a:pPr>
            <a:r>
              <a:rPr lang="en-GB" baseline="0" dirty="0" smtClean="0"/>
              <a:t>Cox, E. </a:t>
            </a:r>
            <a:r>
              <a:rPr lang="en-GB" baseline="0" dirty="0" err="1" smtClean="0"/>
              <a:t>Bachkriova</a:t>
            </a:r>
            <a:r>
              <a:rPr lang="en-GB" baseline="0" dirty="0" smtClean="0"/>
              <a:t>, T. Clutterbuck, D.  (2018) </a:t>
            </a:r>
            <a:r>
              <a:rPr lang="en-GB" i="1" baseline="0" dirty="0" smtClean="0"/>
              <a:t>The Complete Handbook of Coaching</a:t>
            </a:r>
            <a:r>
              <a:rPr lang="en-GB" baseline="0" dirty="0" smtClean="0"/>
              <a:t>. London: SAGE.</a:t>
            </a:r>
          </a:p>
          <a:p>
            <a:pPr>
              <a:buFont typeface="Arial" pitchFamily="34" charset="0"/>
              <a:buNone/>
            </a:pPr>
            <a:endParaRPr lang="en-GB" baseline="0" dirty="0" smtClean="0"/>
          </a:p>
          <a:p>
            <a:pPr>
              <a:buFont typeface="Arial" pitchFamily="34" charset="0"/>
              <a:buNone/>
            </a:pPr>
            <a:r>
              <a:rPr lang="en-GB" baseline="0" dirty="0" smtClean="0"/>
              <a:t>So this ties in with coaching supervision. We believe that coaching supervision has three elements: 1) coaching the coach on their coaching, 2) mentoring the coach on their development in the profession, 3) providing an external perspective to ensure quality of practice.</a:t>
            </a:r>
          </a:p>
          <a:p>
            <a:pPr>
              <a:buFont typeface="Arial" pitchFamily="34" charset="0"/>
              <a:buNone/>
            </a:pPr>
            <a:endParaRPr lang="en-GB" baseline="0" dirty="0" smtClean="0"/>
          </a:p>
          <a:p>
            <a:pPr>
              <a:buFont typeface="Arial" pitchFamily="34" charset="0"/>
              <a:buNone/>
            </a:pPr>
            <a:r>
              <a:rPr lang="en-GB" baseline="0" dirty="0" smtClean="0"/>
              <a:t>“What is Coaching Supervision?”</a:t>
            </a:r>
          </a:p>
          <a:p>
            <a:pPr>
              <a:buFont typeface="Arial" pitchFamily="34" charset="0"/>
              <a:buNone/>
            </a:pPr>
            <a:r>
              <a:rPr lang="en-GB" sz="1200" b="0" i="0" kern="1200" dirty="0" smtClean="0">
                <a:solidFill>
                  <a:schemeClr val="tx1"/>
                </a:solidFill>
                <a:effectLst/>
                <a:latin typeface="+mn-lt"/>
                <a:ea typeface="+mn-ea"/>
                <a:cs typeface="+mn-cs"/>
              </a:rPr>
              <a:t>International Coach</a:t>
            </a:r>
            <a:r>
              <a:rPr lang="en-GB" sz="1200" b="0" i="0" kern="1200" baseline="0" dirty="0" smtClean="0">
                <a:solidFill>
                  <a:schemeClr val="tx1"/>
                </a:solidFill>
                <a:effectLst/>
                <a:latin typeface="+mn-lt"/>
                <a:ea typeface="+mn-ea"/>
                <a:cs typeface="+mn-cs"/>
              </a:rPr>
              <a:t> Federation</a:t>
            </a:r>
            <a:r>
              <a:rPr lang="en-GB" sz="1200" b="0" i="0" kern="1200" dirty="0" smtClean="0">
                <a:solidFill>
                  <a:schemeClr val="tx1"/>
                </a:solidFill>
                <a:effectLst/>
                <a:latin typeface="+mn-lt"/>
                <a:ea typeface="+mn-ea"/>
                <a:cs typeface="+mn-cs"/>
              </a:rPr>
              <a:t> defines Coaching Supervision as follows: "Coaching Supervision is the interaction that occurs when a coach periodically brings his or her coaching work experiences to a coaching supervisor in order to engage in reflective dialogue and collaborative learning for the development and benefit of the coach and his or her clients."</a:t>
            </a:r>
            <a:endParaRPr lang="en-GB" baseline="0" dirty="0" smtClean="0"/>
          </a:p>
          <a:p>
            <a:pPr>
              <a:buFont typeface="Arial" pitchFamily="34" charset="0"/>
              <a:buNone/>
            </a:pPr>
            <a:endParaRPr lang="en-GB" baseline="0" dirty="0" smtClean="0"/>
          </a:p>
          <a:p>
            <a:pPr>
              <a:buFont typeface="Arial" pitchFamily="34" charset="0"/>
              <a:buNone/>
            </a:pPr>
            <a:endParaRPr lang="en-GB" baseline="0" dirty="0" smtClean="0"/>
          </a:p>
          <a:p>
            <a:pPr>
              <a:buFont typeface="Arial" pitchFamily="34" charset="0"/>
              <a:buNone/>
            </a:pPr>
            <a:r>
              <a:rPr lang="en-GB" baseline="0" dirty="0" smtClean="0"/>
              <a:t>But I would say that it is very important that the coach is supported and has an opportunity to reflect on their practice. So this needs to be built into data sharing policies and ethical practices consideration. </a:t>
            </a:r>
          </a:p>
          <a:p>
            <a:pPr>
              <a:buFont typeface="Arial" pitchFamily="34" charset="0"/>
              <a:buNone/>
            </a:pPr>
            <a:endParaRPr lang="en-GB" baseline="0" dirty="0" smtClean="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41778441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smtClean="0"/>
          </a:p>
          <a:p>
            <a:pPr>
              <a:buFont typeface="Arial" pitchFamily="34" charset="0"/>
              <a:buChar char="•"/>
            </a:pPr>
            <a:r>
              <a:rPr lang="en-GB" baseline="0" dirty="0" smtClean="0"/>
              <a:t>There is not one single overarching professional body for coaching (such as the CIPD for HR).</a:t>
            </a:r>
          </a:p>
          <a:p>
            <a:pPr>
              <a:buFont typeface="Arial" pitchFamily="34" charset="0"/>
              <a:buChar char="•"/>
            </a:pPr>
            <a:endParaRPr lang="en-GB" baseline="0" dirty="0" smtClean="0"/>
          </a:p>
          <a:p>
            <a:pPr>
              <a:buFont typeface="Arial" pitchFamily="34" charset="0"/>
              <a:buChar char="•"/>
            </a:pPr>
            <a:r>
              <a:rPr lang="en-GB" baseline="0" dirty="0" smtClean="0"/>
              <a:t>The implications of this?</a:t>
            </a:r>
          </a:p>
          <a:p>
            <a:pPr>
              <a:buFont typeface="Arial" pitchFamily="34" charset="0"/>
              <a:buChar char="•"/>
            </a:pPr>
            <a:endParaRPr lang="en-GB" baseline="0" dirty="0" smtClean="0"/>
          </a:p>
          <a:p>
            <a:pPr>
              <a:buFont typeface="Arial" pitchFamily="34" charset="0"/>
              <a:buChar char="•"/>
            </a:pPr>
            <a:r>
              <a:rPr lang="en-GB" baseline="0" dirty="0" smtClean="0"/>
              <a:t>No consistency</a:t>
            </a:r>
          </a:p>
          <a:p>
            <a:pPr>
              <a:buFont typeface="Arial" pitchFamily="34" charset="0"/>
              <a:buChar char="•"/>
            </a:pPr>
            <a:r>
              <a:rPr lang="en-GB" baseline="0" dirty="0" smtClean="0"/>
              <a:t>No code of practice across the board, need to research them to develop coaching and mentoring policies and see which resonates with your organisation and your approach. </a:t>
            </a:r>
          </a:p>
          <a:p>
            <a:pPr>
              <a:buFont typeface="Arial" pitchFamily="34" charset="0"/>
              <a:buChar char="•"/>
            </a:pPr>
            <a:endParaRPr lang="en-GB" baseline="0" dirty="0" smtClean="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smtClean="0"/>
              <a:t>Coaching contract</a:t>
            </a:r>
          </a:p>
          <a:p>
            <a:pPr>
              <a:buFont typeface="Arial" pitchFamily="34" charset="0"/>
              <a:buChar char="•"/>
            </a:pPr>
            <a:endParaRPr lang="en-GB" baseline="0" dirty="0" smtClean="0"/>
          </a:p>
          <a:p>
            <a:pPr>
              <a:buFont typeface="Arial" pitchFamily="34" charset="0"/>
              <a:buChar char="•"/>
            </a:pPr>
            <a:r>
              <a:rPr lang="en-GB" baseline="0" dirty="0" smtClean="0"/>
              <a:t>Another example on </a:t>
            </a:r>
            <a:r>
              <a:rPr lang="en-GB" baseline="0" dirty="0" err="1" smtClean="0"/>
              <a:t>moodle</a:t>
            </a:r>
            <a:r>
              <a:rPr lang="en-GB" baseline="0" dirty="0" smtClean="0"/>
              <a:t> that is from an external coaching contract, there are some good examples online devised by the NHS</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49</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50</a:t>
            </a:fld>
            <a:endParaRPr lang="en-GB"/>
          </a:p>
        </p:txBody>
      </p:sp>
    </p:spTree>
    <p:extLst>
      <p:ext uri="{BB962C8B-B14F-4D97-AF65-F5344CB8AC3E}">
        <p14:creationId xmlns:p14="http://schemas.microsoft.com/office/powerpoint/2010/main" val="227274017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51</a:t>
            </a:fld>
            <a:endParaRPr lang="en-GB"/>
          </a:p>
        </p:txBody>
      </p:sp>
    </p:spTree>
    <p:extLst>
      <p:ext uri="{BB962C8B-B14F-4D97-AF65-F5344CB8AC3E}">
        <p14:creationId xmlns:p14="http://schemas.microsoft.com/office/powerpoint/2010/main" val="27744283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52</a:t>
            </a:fld>
            <a:endParaRPr lang="en-GB"/>
          </a:p>
        </p:txBody>
      </p:sp>
    </p:spTree>
    <p:extLst>
      <p:ext uri="{BB962C8B-B14F-4D97-AF65-F5344CB8AC3E}">
        <p14:creationId xmlns:p14="http://schemas.microsoft.com/office/powerpoint/2010/main" val="305976425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buFont typeface="Arial" pitchFamily="34" charset="0"/>
              <a:buNone/>
              <a:defRPr/>
            </a:pPr>
            <a:endParaRPr lang="en-GB" baseline="0" dirty="0" smtClean="0"/>
          </a:p>
        </p:txBody>
      </p:sp>
      <p:sp>
        <p:nvSpPr>
          <p:cNvPr id="4" name="Slide Number Placeholder 3"/>
          <p:cNvSpPr>
            <a:spLocks noGrp="1"/>
          </p:cNvSpPr>
          <p:nvPr>
            <p:ph type="sldNum" sz="quarter" idx="10"/>
          </p:nvPr>
        </p:nvSpPr>
        <p:spPr/>
        <p:txBody>
          <a:bodyPr/>
          <a:lstStyle/>
          <a:p>
            <a:fld id="{AB911E23-5E08-44A2-B5F0-2402F0DB9BB7}" type="slidenum">
              <a:rPr lang="en-US" smtClean="0"/>
              <a:pPr/>
              <a:t>53</a:t>
            </a:fld>
            <a:endParaRPr lang="en-US"/>
          </a:p>
        </p:txBody>
      </p:sp>
    </p:spTree>
    <p:extLst>
      <p:ext uri="{BB962C8B-B14F-4D97-AF65-F5344CB8AC3E}">
        <p14:creationId xmlns:p14="http://schemas.microsoft.com/office/powerpoint/2010/main" val="110860386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aseline="0" dirty="0" smtClean="0"/>
              <a:t>As touched on before, this presentation is laid out labelled with the Learning Objectives as went along.  </a:t>
            </a:r>
          </a:p>
          <a:p>
            <a:endParaRPr lang="en-GB" altLang="en-US" dirty="0" smtClean="0"/>
          </a:p>
          <a:p>
            <a:pPr>
              <a:buFont typeface="Arial" charset="0"/>
              <a:buNone/>
            </a:pPr>
            <a:r>
              <a:rPr lang="en-GB" altLang="en-US" baseline="0" dirty="0" smtClean="0"/>
              <a:t>Mixture of resources on Moodle for you.</a:t>
            </a:r>
          </a:p>
          <a:p>
            <a:pPr>
              <a:buFont typeface="Arial" charset="0"/>
              <a:buNone/>
            </a:pPr>
            <a:endParaRPr lang="en-GB" altLang="en-US" baseline="0" dirty="0" smtClean="0"/>
          </a:p>
          <a:p>
            <a:pPr>
              <a:buFont typeface="Arial" charset="0"/>
              <a:buNone/>
            </a:pPr>
            <a:r>
              <a:rPr lang="en-GB" altLang="en-US" baseline="0" dirty="0" smtClean="0"/>
              <a:t>Read all the articles on Moodle, Listen to the </a:t>
            </a:r>
            <a:r>
              <a:rPr lang="en-GB" altLang="en-US" baseline="0" dirty="0" err="1" smtClean="0"/>
              <a:t>Youtube</a:t>
            </a:r>
            <a:r>
              <a:rPr lang="en-GB" altLang="en-US" baseline="0" dirty="0" smtClean="0"/>
              <a:t> clips and podcasts and develop your reading and research from there.  The CIPD Coaching and Mentoring Factsheet is the best place to start. </a:t>
            </a:r>
          </a:p>
          <a:p>
            <a:pPr>
              <a:buFont typeface="Arial" charset="0"/>
              <a:buNone/>
            </a:pPr>
            <a:endParaRPr lang="en-GB" altLang="en-US" baseline="0" dirty="0" smtClean="0"/>
          </a:p>
          <a:p>
            <a:pPr>
              <a:buFont typeface="Arial" charset="0"/>
              <a:buNone/>
            </a:pPr>
            <a:endParaRPr lang="en-GB" altLang="en-US" baseline="0" dirty="0" smtClean="0"/>
          </a:p>
          <a:p>
            <a:pPr>
              <a:buFont typeface="Arial" charset="0"/>
              <a:buNone/>
            </a:pPr>
            <a:r>
              <a:rPr lang="en-GB" altLang="en-US" baseline="0" dirty="0" smtClean="0"/>
              <a:t>Points to note:</a:t>
            </a:r>
          </a:p>
          <a:p>
            <a:pPr>
              <a:buFont typeface="Arial" charset="0"/>
              <a:buNone/>
            </a:pPr>
            <a:endParaRPr lang="en-GB" altLang="en-US" baseline="0" dirty="0" smtClean="0"/>
          </a:p>
          <a:p>
            <a:pPr>
              <a:buFont typeface="Arial" charset="0"/>
              <a:buNone/>
            </a:pPr>
            <a:r>
              <a:rPr lang="en-GB" altLang="en-US" baseline="0" dirty="0" smtClean="0"/>
              <a:t>1.2  - take real care in comparing and contrasting coaching and mentoring, and your writing in this section should involve the consideration of a hybrid approach</a:t>
            </a:r>
          </a:p>
          <a:p>
            <a:pPr>
              <a:buFont typeface="Arial" charset="0"/>
              <a:buNone/>
            </a:pPr>
            <a:endParaRPr lang="en-GB" altLang="en-US" baseline="0" dirty="0" smtClean="0"/>
          </a:p>
          <a:p>
            <a:pPr>
              <a:buFont typeface="Arial" charset="0"/>
              <a:buNone/>
            </a:pPr>
            <a:r>
              <a:rPr lang="en-GB" altLang="en-US" baseline="0" dirty="0" smtClean="0"/>
              <a:t>2.1 – there are documents on Moodle describing the different types and application of Coaching and mentoring</a:t>
            </a:r>
          </a:p>
          <a:p>
            <a:pPr>
              <a:buFont typeface="Arial" charset="0"/>
              <a:buNone/>
            </a:pPr>
            <a:endParaRPr lang="en-GB" altLang="en-US" baseline="0" dirty="0" smtClean="0"/>
          </a:p>
          <a:p>
            <a:pPr>
              <a:buFont typeface="Arial" charset="0"/>
              <a:buNone/>
            </a:pPr>
            <a:r>
              <a:rPr lang="en-GB" altLang="en-US" baseline="0" dirty="0" smtClean="0"/>
              <a:t>2.3 – need to touch on how your assessment factors in the pandemic.  There is a separate folder on Moodle entitled “ coaching and mentoring in a crisis” with several articles for you.  </a:t>
            </a:r>
          </a:p>
          <a:p>
            <a:pPr>
              <a:buFont typeface="Arial" charset="0"/>
              <a:buNone/>
            </a:pPr>
            <a:endParaRPr lang="en-GB" altLang="en-US" baseline="0" dirty="0" smtClean="0"/>
          </a:p>
          <a:p>
            <a:pPr defTabSz="935523">
              <a:buFont typeface="Arial" pitchFamily="34" charset="0"/>
              <a:buNone/>
              <a:defRPr/>
            </a:pPr>
            <a:endParaRPr lang="en-GB" baseline="0" dirty="0" smtClean="0"/>
          </a:p>
          <a:p>
            <a:pPr defTabSz="935523">
              <a:buFont typeface="Arial" pitchFamily="34" charset="0"/>
              <a:buNone/>
              <a:defRPr/>
            </a:pPr>
            <a:endParaRPr lang="en-GB" baseline="0" dirty="0" smtClean="0"/>
          </a:p>
          <a:p>
            <a:pPr defTabSz="935523">
              <a:buFont typeface="Arial" pitchFamily="34" charset="0"/>
              <a:buChar char="•"/>
              <a:defRPr/>
            </a:pPr>
            <a:endParaRPr lang="en-GB" baseline="0" dirty="0" smtClean="0"/>
          </a:p>
          <a:p>
            <a:pPr defTabSz="935523">
              <a:defRPr/>
            </a:pPr>
            <a:r>
              <a:rPr lang="en-GB" sz="1200" dirty="0" smtClean="0">
                <a:hlinkClick r:id="rId3"/>
              </a:rPr>
              <a:t>https://events.cipd.co.uk/events/student-conference/cipd-student-conference-2021/</a:t>
            </a:r>
            <a:r>
              <a:rPr lang="en-GB" sz="1200" dirty="0" smtClean="0"/>
              <a:t> - 20</a:t>
            </a:r>
            <a:r>
              <a:rPr lang="en-GB" sz="1200" baseline="30000" dirty="0" smtClean="0"/>
              <a:t>th</a:t>
            </a:r>
            <a:r>
              <a:rPr lang="en-GB" sz="1200" dirty="0" smtClean="0"/>
              <a:t> March, online, £15 per person.</a:t>
            </a:r>
            <a:r>
              <a:rPr lang="en-GB" sz="1200" baseline="0" dirty="0" smtClean="0"/>
              <a:t> </a:t>
            </a:r>
            <a:endParaRPr lang="en-GB" sz="1200" dirty="0" smtClean="0"/>
          </a:p>
          <a:p>
            <a:pPr defTabSz="935523">
              <a:buFont typeface="Arial" pitchFamily="34" charset="0"/>
              <a:buNone/>
              <a:defRPr/>
            </a:pPr>
            <a:endParaRPr lang="en-GB" baseline="0" dirty="0" smtClean="0"/>
          </a:p>
          <a:p>
            <a:pPr defTabSz="935523">
              <a:buFont typeface="Arial" pitchFamily="34" charset="0"/>
              <a:buNone/>
              <a:defRPr/>
            </a:pPr>
            <a:endParaRPr lang="en-GB" baseline="0" dirty="0" smtClean="0"/>
          </a:p>
          <a:p>
            <a:pPr>
              <a:buFont typeface="Arial" charset="0"/>
              <a:buNone/>
            </a:pPr>
            <a:endParaRPr lang="en-GB" altLang="en-US" baseline="0" dirty="0" smtClean="0"/>
          </a:p>
          <a:p>
            <a:pPr>
              <a:buFont typeface="Arial" charset="0"/>
              <a:buNone/>
            </a:pPr>
            <a:r>
              <a:rPr lang="en-GB" altLang="en-US" baseline="0" dirty="0" smtClean="0"/>
              <a:t>questions? </a:t>
            </a:r>
          </a:p>
          <a:p>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54</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63057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11/02/2021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743186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hyperlink" Target="http://www.whilehewasnapping.com/2013/05/hello-sunshine-printable.html" TargetMode="External"/><Relationship Id="rId3" Type="http://schemas.openxmlformats.org/officeDocument/2006/relationships/slideLayout" Target="../slideLayouts/slideLayout13.xml"/><Relationship Id="rId7" Type="http://schemas.openxmlformats.org/officeDocument/2006/relationships/image" Target="../media/image7.jp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nd/3.0/" TargetMode="External"/><Relationship Id="rId5" Type="http://schemas.openxmlformats.org/officeDocument/2006/relationships/hyperlink" Target="http://suburbancorrespondent.blogspot.com/2016/02/any-favorites.html" TargetMode="External"/><Relationship Id="rId4" Type="http://schemas.openxmlformats.org/officeDocument/2006/relationships/notesSlide" Target="../notesSlides/notesSlide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slideLayout" Target="../slideLayouts/slideLayout1.xml"/><Relationship Id="rId7" Type="http://schemas.openxmlformats.org/officeDocument/2006/relationships/image" Target="../media/image9.jpeg"/><Relationship Id="rId12" Type="http://schemas.openxmlformats.org/officeDocument/2006/relationships/image" Target="../media/image14.jpeg"/><Relationship Id="rId17" Type="http://schemas.openxmlformats.org/officeDocument/2006/relationships/image" Target="../media/image6.png"/><Relationship Id="rId2" Type="http://schemas.openxmlformats.org/officeDocument/2006/relationships/audio" Target="../media/media3.m4a"/><Relationship Id="rId16" Type="http://schemas.openxmlformats.org/officeDocument/2006/relationships/image" Target="../media/image18.jpeg"/><Relationship Id="rId1" Type="http://schemas.microsoft.com/office/2007/relationships/media" Target="../media/media3.m4a"/><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hyperlink" Target="mailto:Sharon.Atkins@uwtsd.ac.uk" TargetMode="External"/><Relationship Id="rId15" Type="http://schemas.openxmlformats.org/officeDocument/2006/relationships/image" Target="../media/image17.png"/><Relationship Id="rId10" Type="http://schemas.openxmlformats.org/officeDocument/2006/relationships/image" Target="../media/image12.jpeg"/><Relationship Id="rId4" Type="http://schemas.openxmlformats.org/officeDocument/2006/relationships/notesSlide" Target="../notesSlides/notesSlide3.xml"/><Relationship Id="rId9" Type="http://schemas.openxmlformats.org/officeDocument/2006/relationships/image" Target="../media/image11.png"/><Relationship Id="rId14"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3.xml"/><Relationship Id="rId7" Type="http://schemas.openxmlformats.org/officeDocument/2006/relationships/hyperlink" Target="https://creativecommons.org/licenses/by-nc-nd/3.0/"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uburbancorrespondent.blogspot.com/2016/02/any-favorites.html" TargetMode="External"/><Relationship Id="rId5" Type="http://schemas.openxmlformats.org/officeDocument/2006/relationships/image" Target="../media/image19.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20.jpeg"/><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3.xml"/><Relationship Id="rId7" Type="http://schemas.openxmlformats.org/officeDocument/2006/relationships/image" Target="../media/image21.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nc-nd/3.0/" TargetMode="External"/><Relationship Id="rId5" Type="http://schemas.openxmlformats.org/officeDocument/2006/relationships/hyperlink" Target="http://suburbancorrespondent.blogspot.com/2016/02/any-favorites.html"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3.xml"/><Relationship Id="rId7" Type="http://schemas.openxmlformats.org/officeDocument/2006/relationships/image" Target="../media/image22.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creativecommons.org/licenses/by-nc-nd/3.0/" TargetMode="External"/><Relationship Id="rId5" Type="http://schemas.openxmlformats.org/officeDocument/2006/relationships/hyperlink" Target="http://suburbancorrespondent.blogspot.com/2016/02/any-favorites.html"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jpeg"/><Relationship Id="rId3" Type="http://schemas.openxmlformats.org/officeDocument/2006/relationships/slideLayout" Target="../slideLayouts/slideLayout13.xml"/><Relationship Id="rId7" Type="http://schemas.openxmlformats.org/officeDocument/2006/relationships/image" Target="../media/image23.png"/><Relationship Id="rId12" Type="http://schemas.openxmlformats.org/officeDocument/2006/relationships/image" Target="../media/image28.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creativecommons.org/licenses/by-nc-nd/3.0/" TargetMode="External"/><Relationship Id="rId11" Type="http://schemas.openxmlformats.org/officeDocument/2006/relationships/image" Target="../media/image27.png"/><Relationship Id="rId5" Type="http://schemas.openxmlformats.org/officeDocument/2006/relationships/hyperlink" Target="http://suburbancorrespondent.blogspot.com/2016/02/any-favorites.html" TargetMode="External"/><Relationship Id="rId15" Type="http://schemas.openxmlformats.org/officeDocument/2006/relationships/image" Target="../media/image6.png"/><Relationship Id="rId10" Type="http://schemas.openxmlformats.org/officeDocument/2006/relationships/image" Target="../media/image26.png"/><Relationship Id="rId4" Type="http://schemas.openxmlformats.org/officeDocument/2006/relationships/notesSlide" Target="../notesSlides/notesSlide8.xml"/><Relationship Id="rId9" Type="http://schemas.openxmlformats.org/officeDocument/2006/relationships/image" Target="../media/image25.png"/><Relationship Id="rId1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6.png"/><Relationship Id="rId2" Type="http://schemas.microsoft.com/office/2007/relationships/media" Target="../media/media9.m4a"/><Relationship Id="rId1" Type="http://schemas.openxmlformats.org/officeDocument/2006/relationships/tags" Target="../tags/tag1.xml"/><Relationship Id="rId6" Type="http://schemas.openxmlformats.org/officeDocument/2006/relationships/image" Target="../media/image31.png"/><Relationship Id="rId5" Type="http://schemas.openxmlformats.org/officeDocument/2006/relationships/notesSlide" Target="../notesSlides/notesSlide10.xml"/><Relationship Id="rId4"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2.xml"/><Relationship Id="rId6" Type="http://schemas.openxmlformats.org/officeDocument/2006/relationships/image" Target="../media/image6.png"/><Relationship Id="rId5" Type="http://schemas.openxmlformats.org/officeDocument/2006/relationships/notesSlide" Target="../notesSlides/notesSlide11.xml"/><Relationship Id="rId4"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cipd.co.uk/Community/blogs/b/cipd_events/posts/the-coaching-mindset" TargetMode="External"/><Relationship Id="rId5" Type="http://schemas.openxmlformats.org/officeDocument/2006/relationships/image" Target="../media/image32.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audio" Target="../media/media13.m4a"/><Relationship Id="rId7" Type="http://schemas.openxmlformats.org/officeDocument/2006/relationships/hyperlink" Target="https://en.wikipedia.org/wiki/Tule_fog" TargetMode="External"/><Relationship Id="rId2" Type="http://schemas.microsoft.com/office/2007/relationships/media" Target="../media/media13.m4a"/><Relationship Id="rId1" Type="http://schemas.openxmlformats.org/officeDocument/2006/relationships/tags" Target="../tags/tag3.xml"/><Relationship Id="rId6" Type="http://schemas.openxmlformats.org/officeDocument/2006/relationships/image" Target="../media/image33.jp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6.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6.png"/><Relationship Id="rId2" Type="http://schemas.microsoft.com/office/2007/relationships/media" Target="../media/media16.m4a"/><Relationship Id="rId1" Type="http://schemas.openxmlformats.org/officeDocument/2006/relationships/tags" Target="../tags/tag4.xml"/><Relationship Id="rId6" Type="http://schemas.openxmlformats.org/officeDocument/2006/relationships/image" Target="../media/image34.png"/><Relationship Id="rId5" Type="http://schemas.openxmlformats.org/officeDocument/2006/relationships/notesSlide" Target="../notesSlides/notesSlide17.xml"/><Relationship Id="rId4"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5.xml"/><Relationship Id="rId6" Type="http://schemas.openxmlformats.org/officeDocument/2006/relationships/image" Target="../media/image6.png"/><Relationship Id="rId5" Type="http://schemas.openxmlformats.org/officeDocument/2006/relationships/notesSlide" Target="../notesSlides/notesSlide18.xml"/><Relationship Id="rId4"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6.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6.xml"/><Relationship Id="rId6" Type="http://schemas.openxmlformats.org/officeDocument/2006/relationships/image" Target="../media/image6.png"/><Relationship Id="rId5" Type="http://schemas.openxmlformats.org/officeDocument/2006/relationships/notesSlide" Target="../notesSlides/notesSlide20.xml"/><Relationship Id="rId4"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3.xml"/><Relationship Id="rId7" Type="http://schemas.openxmlformats.org/officeDocument/2006/relationships/hyperlink" Target="https://creativecommons.org/licenses/by/3.0/" TargetMode="Externa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bluesyemre.com/2013/01/10/20-ideas-for-content-that-people-love-to-share-on-social-media" TargetMode="External"/><Relationship Id="rId5" Type="http://schemas.openxmlformats.org/officeDocument/2006/relationships/image" Target="../media/image35.jp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hyperlink" Target="http://esheninger.blogspot.com/2014/04/inquiry-based-constructivist-learning.html" TargetMode="External"/><Relationship Id="rId5" Type="http://schemas.openxmlformats.org/officeDocument/2006/relationships/image" Target="../media/image36.jp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6.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6.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6.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audio" Target="../media/media25.m4a"/><Relationship Id="rId7" Type="http://schemas.openxmlformats.org/officeDocument/2006/relationships/image" Target="../media/image6.png"/><Relationship Id="rId2" Type="http://schemas.microsoft.com/office/2007/relationships/media" Target="../media/media25.m4a"/><Relationship Id="rId1" Type="http://schemas.openxmlformats.org/officeDocument/2006/relationships/video" Target="https://www.youtube.com/embed/ypKRJ0IPP-k" TargetMode="External"/><Relationship Id="rId6" Type="http://schemas.openxmlformats.org/officeDocument/2006/relationships/image" Target="../media/image37.jpeg"/><Relationship Id="rId5" Type="http://schemas.openxmlformats.org/officeDocument/2006/relationships/notesSlide" Target="../notesSlides/notesSlide27.xml"/><Relationship Id="rId4"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audio" Target="../media/media26.m4a"/><Relationship Id="rId7" Type="http://schemas.openxmlformats.org/officeDocument/2006/relationships/image" Target="../media/image6.png"/><Relationship Id="rId2" Type="http://schemas.microsoft.com/office/2007/relationships/media" Target="../media/media26.m4a"/><Relationship Id="rId1" Type="http://schemas.openxmlformats.org/officeDocument/2006/relationships/video" Target="https://www.youtube.com/embed/Hwn_W-X2Rds" TargetMode="External"/><Relationship Id="rId6" Type="http://schemas.openxmlformats.org/officeDocument/2006/relationships/image" Target="../media/image38.jpeg"/><Relationship Id="rId5" Type="http://schemas.openxmlformats.org/officeDocument/2006/relationships/notesSlide" Target="../notesSlides/notesSlide28.xml"/><Relationship Id="rId4"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audio" Target="../media/media27.m4a"/><Relationship Id="rId7" Type="http://schemas.openxmlformats.org/officeDocument/2006/relationships/image" Target="../media/image6.png"/><Relationship Id="rId2" Type="http://schemas.microsoft.com/office/2007/relationships/media" Target="../media/media27.m4a"/><Relationship Id="rId1" Type="http://schemas.openxmlformats.org/officeDocument/2006/relationships/video" Target="https://www.youtube.com/embed/gSblCm6XpLo" TargetMode="External"/><Relationship Id="rId6" Type="http://schemas.openxmlformats.org/officeDocument/2006/relationships/image" Target="../media/image39.jpeg"/><Relationship Id="rId5" Type="http://schemas.openxmlformats.org/officeDocument/2006/relationships/notesSlide" Target="../notesSlides/notesSlide29.xml"/><Relationship Id="rId4"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40.png"/><Relationship Id="rId5" Type="http://schemas.openxmlformats.org/officeDocument/2006/relationships/hyperlink" Target="https://www.youtube.com/watch?v=tnm3VwfX7Gs" TargetMode="External"/><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6.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6.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6.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6.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6.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6.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6.png"/><Relationship Id="rId5" Type="http://schemas.openxmlformats.org/officeDocument/2006/relationships/image" Target="../media/image41.jp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6.png"/><Relationship Id="rId5" Type="http://schemas.openxmlformats.org/officeDocument/2006/relationships/image" Target="../media/image42.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37.m4a"/><Relationship Id="rId7" Type="http://schemas.openxmlformats.org/officeDocument/2006/relationships/diagramLayout" Target="../diagrams/layout1.xml"/><Relationship Id="rId2" Type="http://schemas.microsoft.com/office/2007/relationships/media" Target="../media/media37.m4a"/><Relationship Id="rId1" Type="http://schemas.openxmlformats.org/officeDocument/2006/relationships/tags" Target="../tags/tag7.xml"/><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notesSlide" Target="../notesSlides/notesSlide39.xml"/><Relationship Id="rId10" Type="http://schemas.microsoft.com/office/2007/relationships/diagramDrawing" Target="../diagrams/drawing1.xml"/><Relationship Id="rId4" Type="http://schemas.openxmlformats.org/officeDocument/2006/relationships/slideLayout" Target="../slideLayouts/slideLayout13.xml"/><Relationship Id="rId9" Type="http://schemas.openxmlformats.org/officeDocument/2006/relationships/diagramColors" Target="../diagrams/colors1.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6.png"/><Relationship Id="rId4"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6.png"/><Relationship Id="rId4"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45.png"/><Relationship Id="rId5" Type="http://schemas.openxmlformats.org/officeDocument/2006/relationships/image" Target="../media/image43.png"/><Relationship Id="rId4"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6.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6.png"/><Relationship Id="rId4"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6.png"/><Relationship Id="rId4"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6.png"/><Relationship Id="rId4"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6.m4a"/><Relationship Id="rId1" Type="http://schemas.microsoft.com/office/2007/relationships/media" Target="../media/media46.m4a"/><Relationship Id="rId5" Type="http://schemas.openxmlformats.org/officeDocument/2006/relationships/image" Target="../media/image6.png"/><Relationship Id="rId4"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6.png"/><Relationship Id="rId4"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6.png"/><Relationship Id="rId4"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6.png"/><Relationship Id="rId4" Type="http://schemas.openxmlformats.org/officeDocument/2006/relationships/notesSlide" Target="../notesSlides/notesSlide5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029620"/>
            <a:ext cx="7772400" cy="1470025"/>
          </a:xfrm>
        </p:spPr>
        <p:txBody>
          <a:bodyPr>
            <a:normAutofit/>
          </a:bodyPr>
          <a:lstStyle/>
          <a:p>
            <a:r>
              <a:rPr lang="en-GB" dirty="0">
                <a:solidFill>
                  <a:schemeClr val="bg1"/>
                </a:solidFill>
              </a:rPr>
              <a:t>    CIPD Diploma in Applied HR</a:t>
            </a:r>
          </a:p>
        </p:txBody>
      </p:sp>
      <p:sp>
        <p:nvSpPr>
          <p:cNvPr id="5" name="Subtitle 4"/>
          <p:cNvSpPr>
            <a:spLocks noGrp="1"/>
          </p:cNvSpPr>
          <p:nvPr>
            <p:ph type="subTitle" idx="1"/>
          </p:nvPr>
        </p:nvSpPr>
        <p:spPr>
          <a:xfrm>
            <a:off x="1544419" y="1340768"/>
            <a:ext cx="6400800" cy="1752600"/>
          </a:xfrm>
        </p:spPr>
        <p:txBody>
          <a:bodyPr>
            <a:normAutofit lnSpcReduction="10000"/>
          </a:bodyPr>
          <a:lstStyle/>
          <a:p>
            <a:r>
              <a:rPr lang="en-GB" sz="4000" b="1" dirty="0">
                <a:solidFill>
                  <a:schemeClr val="accent6"/>
                </a:solidFill>
              </a:rPr>
              <a:t>Understanding Coaching &amp; Mentoring in the Organisation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93330590"/>
      </p:ext>
    </p:extLst>
  </p:cSld>
  <p:clrMapOvr>
    <a:masterClrMapping/>
  </p:clrMapOvr>
  <mc:AlternateContent xmlns:mc="http://schemas.openxmlformats.org/markup-compatibility/2006" xmlns:p14="http://schemas.microsoft.com/office/powerpoint/2010/main">
    <mc:Choice Requires="p14">
      <p:transition spd="slow" p14:dur="2000" advTm="10691"/>
    </mc:Choice>
    <mc:Fallback xmlns="">
      <p:transition spd="slow" advTm="1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Introductions</a:t>
            </a:r>
          </a:p>
        </p:txBody>
      </p:sp>
      <p:sp>
        <p:nvSpPr>
          <p:cNvPr id="5" name="Vertical Text Placeholder 4"/>
          <p:cNvSpPr>
            <a:spLocks noGrp="1"/>
          </p:cNvSpPr>
          <p:nvPr>
            <p:ph type="body" orient="vert" idx="1"/>
          </p:nvPr>
        </p:nvSpPr>
        <p:spPr>
          <a:xfrm>
            <a:off x="419584" y="1335880"/>
            <a:ext cx="8318832" cy="3930559"/>
          </a:xfrm>
        </p:spPr>
        <p:txBody>
          <a:bodyPr>
            <a:normAutofit/>
          </a:bodyPr>
          <a:lstStyle/>
          <a:p>
            <a:endParaRPr lang="en-GB" sz="2400" dirty="0"/>
          </a:p>
          <a:p>
            <a:r>
              <a:rPr lang="en-GB" sz="2400" dirty="0" smtClean="0"/>
              <a:t>Sharon Atkins </a:t>
            </a:r>
            <a:r>
              <a:rPr lang="en-GB" sz="2400" dirty="0"/>
              <a:t>Lecturer for this module</a:t>
            </a:r>
          </a:p>
          <a:p>
            <a:r>
              <a:rPr lang="en-GB" sz="2400" dirty="0"/>
              <a:t>Email: </a:t>
            </a:r>
            <a:r>
              <a:rPr lang="en-GB" sz="2400" dirty="0" smtClean="0"/>
              <a:t>Sharon.Atkins@uwtsd.ac.uk</a:t>
            </a:r>
            <a:endParaRPr lang="en-GB" sz="2400" dirty="0"/>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5" tooltip="http://suburbancorrespondent.blogspot.com/2016/02/any-favorites.html"/>
              </a:rPr>
              <a:t>This Photo</a:t>
            </a:r>
            <a:r>
              <a:rPr lang="en-GB" sz="900"/>
              <a:t> by Unknown Author is licensed under </a:t>
            </a:r>
            <a:r>
              <a:rPr lang="en-GB" sz="900">
                <a:hlinkClick r:id="rId6" tooltip="https://creativecommons.org/licenses/by-nc-nd/3.0/"/>
              </a:rPr>
              <a:t>CC BY-NC-ND</a:t>
            </a:r>
            <a:endParaRPr lang="en-GB" sz="900"/>
          </a:p>
        </p:txBody>
      </p:sp>
      <p:pic>
        <p:nvPicPr>
          <p:cNvPr id="10" name="Picture 9">
            <a:extLst>
              <a:ext uri="{FF2B5EF4-FFF2-40B4-BE49-F238E27FC236}">
                <a16:creationId xmlns:a16="http://schemas.microsoft.com/office/drawing/2014/main" id="{14A393B3-8D96-4F6A-B569-F3561C3D28F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xmlns="" r:id="rId8"/>
              </a:ext>
            </a:extLst>
          </a:blip>
          <a:stretch>
            <a:fillRect/>
          </a:stretch>
        </p:blipFill>
        <p:spPr>
          <a:xfrm>
            <a:off x="5177110" y="2780928"/>
            <a:ext cx="2881523" cy="2694437"/>
          </a:xfrm>
          <a:prstGeom prst="rect">
            <a:avLst/>
          </a:prstGeom>
        </p:spPr>
      </p:pic>
      <p:sp>
        <p:nvSpPr>
          <p:cNvPr id="11" name="TextBox 10">
            <a:extLst>
              <a:ext uri="{FF2B5EF4-FFF2-40B4-BE49-F238E27FC236}">
                <a16:creationId xmlns:a16="http://schemas.microsoft.com/office/drawing/2014/main" id="{A0D4BDDC-8656-40B1-ABD6-79D68292A01D}"/>
              </a:ext>
            </a:extLst>
          </p:cNvPr>
          <p:cNvSpPr txBox="1"/>
          <p:nvPr/>
        </p:nvSpPr>
        <p:spPr>
          <a:xfrm>
            <a:off x="5177110" y="5638613"/>
            <a:ext cx="3139306" cy="369332"/>
          </a:xfrm>
          <a:prstGeom prst="rect">
            <a:avLst/>
          </a:prstGeom>
          <a:noFill/>
        </p:spPr>
        <p:txBody>
          <a:bodyPr wrap="square" rtlCol="0">
            <a:spAutoFit/>
          </a:bodyPr>
          <a:lstStyle/>
          <a:p>
            <a:r>
              <a:rPr lang="en-GB" sz="900">
                <a:hlinkClick r:id="rId8" tooltip="http://www.whilehewasnapping.com/2013/05/hello-sunshine-printable.html"/>
              </a:rPr>
              <a:t>This Photo</a:t>
            </a:r>
            <a:r>
              <a:rPr lang="en-GB" sz="900"/>
              <a:t> by Unknown Author is licensed under </a:t>
            </a:r>
            <a:r>
              <a:rPr lang="en-GB" sz="900">
                <a:hlinkClick r:id="rId6" tooltip="https://creativecommons.org/licenses/by-nc-nd/3.0/"/>
              </a:rPr>
              <a:t>CC BY-NC-ND</a:t>
            </a:r>
            <a:endParaRPr lang="en-GB" sz="900"/>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685980199"/>
      </p:ext>
    </p:extLst>
  </p:cSld>
  <p:clrMapOvr>
    <a:masterClrMapping/>
  </p:clrMapOvr>
  <mc:AlternateContent xmlns:mc="http://schemas.openxmlformats.org/markup-compatibility/2006" xmlns:p14="http://schemas.microsoft.com/office/powerpoint/2010/main">
    <mc:Choice Requires="p14">
      <p:transition spd="slow" p14:dur="2000" advTm="9520"/>
    </mc:Choice>
    <mc:Fallback xmlns="">
      <p:transition spd="slow" advTm="9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B4E7-C089-432C-9A99-197861410A10}"/>
              </a:ext>
            </a:extLst>
          </p:cNvPr>
          <p:cNvSpPr>
            <a:spLocks noGrp="1"/>
          </p:cNvSpPr>
          <p:nvPr>
            <p:ph type="ctrTitle"/>
          </p:nvPr>
        </p:nvSpPr>
        <p:spPr>
          <a:xfrm>
            <a:off x="1142999" y="860339"/>
            <a:ext cx="6858000" cy="1273223"/>
          </a:xfrm>
        </p:spPr>
        <p:txBody>
          <a:bodyPr>
            <a:normAutofit fontScale="90000"/>
          </a:bodyPr>
          <a:lstStyle/>
          <a:p>
            <a:r>
              <a:rPr lang="en-GB" sz="2400" b="1" dirty="0" smtClean="0"/>
              <a:t>Sharon Atkins</a:t>
            </a:r>
            <a:r>
              <a:rPr lang="en-GB" sz="2400" b="1" dirty="0"/>
              <a:t/>
            </a:r>
            <a:br>
              <a:rPr lang="en-GB" sz="2400" b="1" dirty="0"/>
            </a:br>
            <a:r>
              <a:rPr lang="en-GB" sz="2400" dirty="0" smtClean="0"/>
              <a:t>MA HRM, Chartered </a:t>
            </a:r>
            <a:r>
              <a:rPr lang="en-GB" sz="2400" dirty="0"/>
              <a:t>MCIPD, </a:t>
            </a:r>
            <a:br>
              <a:rPr lang="en-GB" sz="2400" dirty="0"/>
            </a:br>
            <a:r>
              <a:rPr lang="en-GB" sz="2400" dirty="0" smtClean="0"/>
              <a:t>L7 Coaching and Mentoring </a:t>
            </a:r>
            <a:r>
              <a:rPr lang="en-GB" sz="2400" dirty="0"/>
              <a:t/>
            </a:r>
            <a:br>
              <a:rPr lang="en-GB" sz="2400" dirty="0"/>
            </a:br>
            <a:r>
              <a:rPr lang="en-GB" sz="1650" dirty="0" smtClean="0"/>
              <a:t>HR Manager and Company Secretary at Faith in Families </a:t>
            </a:r>
            <a:endParaRPr lang="en-GB" sz="1650" dirty="0"/>
          </a:p>
        </p:txBody>
      </p:sp>
      <p:sp>
        <p:nvSpPr>
          <p:cNvPr id="3" name="Subtitle 2">
            <a:extLst>
              <a:ext uri="{FF2B5EF4-FFF2-40B4-BE49-F238E27FC236}">
                <a16:creationId xmlns:a16="http://schemas.microsoft.com/office/drawing/2014/main" id="{F230223E-BC3A-46B1-A202-EF4FD755B6CA}"/>
              </a:ext>
            </a:extLst>
          </p:cNvPr>
          <p:cNvSpPr>
            <a:spLocks noGrp="1"/>
          </p:cNvSpPr>
          <p:nvPr>
            <p:ph type="subTitle" idx="1"/>
          </p:nvPr>
        </p:nvSpPr>
        <p:spPr>
          <a:xfrm>
            <a:off x="128758" y="2378505"/>
            <a:ext cx="2497016" cy="1241822"/>
          </a:xfrm>
        </p:spPr>
        <p:txBody>
          <a:bodyPr>
            <a:normAutofit/>
          </a:bodyPr>
          <a:lstStyle/>
          <a:p>
            <a:pPr algn="l"/>
            <a:r>
              <a:rPr lang="en-GB" sz="1500" b="1" dirty="0">
                <a:solidFill>
                  <a:schemeClr val="tx1"/>
                </a:solidFill>
              </a:rPr>
              <a:t>Places where</a:t>
            </a:r>
          </a:p>
          <a:p>
            <a:pPr algn="l"/>
            <a:r>
              <a:rPr lang="en-GB" sz="1500" b="1" dirty="0">
                <a:solidFill>
                  <a:schemeClr val="tx1"/>
                </a:solidFill>
              </a:rPr>
              <a:t>I have </a:t>
            </a:r>
            <a:r>
              <a:rPr lang="en-GB" sz="1500" b="1" dirty="0" smtClean="0">
                <a:solidFill>
                  <a:schemeClr val="tx1"/>
                </a:solidFill>
              </a:rPr>
              <a:t>worked/ volunteered: </a:t>
            </a:r>
            <a:endParaRPr lang="en-GB" sz="1500" b="1" dirty="0">
              <a:solidFill>
                <a:schemeClr val="tx1"/>
              </a:solidFill>
            </a:endParaRPr>
          </a:p>
        </p:txBody>
      </p:sp>
      <p:sp>
        <p:nvSpPr>
          <p:cNvPr id="13" name="Subtitle 2">
            <a:extLst>
              <a:ext uri="{FF2B5EF4-FFF2-40B4-BE49-F238E27FC236}">
                <a16:creationId xmlns:a16="http://schemas.microsoft.com/office/drawing/2014/main" id="{0E6B2D61-15C3-4CB0-B604-5AD2476208B5}"/>
              </a:ext>
            </a:extLst>
          </p:cNvPr>
          <p:cNvSpPr txBox="1">
            <a:spLocks/>
          </p:cNvSpPr>
          <p:nvPr/>
        </p:nvSpPr>
        <p:spPr>
          <a:xfrm>
            <a:off x="128758" y="5379839"/>
            <a:ext cx="3655805" cy="1241822"/>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500" b="1" dirty="0"/>
              <a:t>Contact details:</a:t>
            </a:r>
          </a:p>
          <a:p>
            <a:pPr algn="l"/>
            <a:r>
              <a:rPr lang="en-GB" sz="1500" b="1" dirty="0"/>
              <a:t>Email: </a:t>
            </a:r>
            <a:r>
              <a:rPr lang="en-GB" sz="1500" b="1" dirty="0" smtClean="0">
                <a:hlinkClick r:id="rId5"/>
              </a:rPr>
              <a:t>Sharon.Atkins@uwtsd.ac.uk</a:t>
            </a:r>
            <a:r>
              <a:rPr lang="en-GB" sz="1500" b="1" dirty="0" smtClean="0"/>
              <a:t> </a:t>
            </a:r>
            <a:endParaRPr lang="en-GB" sz="1500" b="1" dirty="0"/>
          </a:p>
        </p:txBody>
      </p:sp>
      <p:pic>
        <p:nvPicPr>
          <p:cNvPr id="1038" name="Picture 14">
            <a:extLst>
              <a:ext uri="{FF2B5EF4-FFF2-40B4-BE49-F238E27FC236}">
                <a16:creationId xmlns:a16="http://schemas.microsoft.com/office/drawing/2014/main" id="{5F4A26DD-2B1C-4850-B5BB-C53B886DF0E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71633" y="222701"/>
            <a:ext cx="1142999" cy="14287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26729" y="2290746"/>
            <a:ext cx="2121092" cy="1417339"/>
          </a:xfrm>
          <a:prstGeom prst="rect">
            <a:avLst/>
          </a:prstGeom>
        </p:spPr>
      </p:pic>
      <p:pic>
        <p:nvPicPr>
          <p:cNvPr id="5" name="Picture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37135" y="3995259"/>
            <a:ext cx="3784563" cy="450895"/>
          </a:xfrm>
          <a:prstGeom prst="rect">
            <a:avLst/>
          </a:prstGeom>
        </p:spPr>
      </p:pic>
      <p:pic>
        <p:nvPicPr>
          <p:cNvPr id="6" name="Picture 2" descr="Pin on Professional Brands"/>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0332" y="4376164"/>
            <a:ext cx="3390900" cy="9144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Reviews - Dawsons - Estate Agents in Swansea and South Wales"/>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151464" y="2363026"/>
            <a:ext cx="1905000" cy="1257301"/>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6" descr="Argos (retailer)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8" descr="Argos (retailer) - Wikiped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11"/>
          <a:stretch>
            <a:fillRect/>
          </a:stretch>
        </p:blipFill>
        <p:spPr>
          <a:xfrm>
            <a:off x="3642805" y="5022094"/>
            <a:ext cx="1369497" cy="931459"/>
          </a:xfrm>
          <a:prstGeom prst="rect">
            <a:avLst/>
          </a:prstGeom>
        </p:spPr>
      </p:pic>
      <p:pic>
        <p:nvPicPr>
          <p:cNvPr id="14" name="Picture 10" descr="Oxfam - Lifestyle, Books &amp; Music, Homeware @ Greenwich Market"/>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438492" y="4921590"/>
            <a:ext cx="1528013" cy="107916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C:\Users\StJohnsLaptop2\Desktop\Server saves\Wellbeing logo.png"/>
          <p:cNvPicPr/>
          <p:nvPr/>
        </p:nvPicPr>
        <p:blipFill>
          <a:blip r:embed="rId13" cstate="print"/>
          <a:srcRect/>
          <a:stretch>
            <a:fillRect/>
          </a:stretch>
        </p:blipFill>
        <p:spPr bwMode="auto">
          <a:xfrm>
            <a:off x="4223745" y="2321131"/>
            <a:ext cx="1381080" cy="1299196"/>
          </a:xfrm>
          <a:prstGeom prst="rect">
            <a:avLst/>
          </a:prstGeom>
          <a:noFill/>
          <a:ln w="9525">
            <a:noFill/>
            <a:miter lim="800000"/>
            <a:headEnd/>
            <a:tailEnd/>
          </a:ln>
        </p:spPr>
      </p:pic>
      <p:pic>
        <p:nvPicPr>
          <p:cNvPr id="15" name="Picture 12" descr="Cyngor Cymuned Cilybebyll Community Council"/>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929417" y="2388391"/>
            <a:ext cx="1222047" cy="122204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p:cNvPicPr>
            <a:picLocks noChangeAspect="1"/>
          </p:cNvPicPr>
          <p:nvPr/>
        </p:nvPicPr>
        <p:blipFill>
          <a:blip r:embed="rId15"/>
          <a:stretch>
            <a:fillRect/>
          </a:stretch>
        </p:blipFill>
        <p:spPr>
          <a:xfrm>
            <a:off x="373214" y="3321688"/>
            <a:ext cx="1039190" cy="1025694"/>
          </a:xfrm>
          <a:prstGeom prst="rect">
            <a:avLst/>
          </a:prstGeom>
        </p:spPr>
      </p:pic>
      <p:pic>
        <p:nvPicPr>
          <p:cNvPr id="17" name="Picture 14" descr="No photo description available."/>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7298611" y="4737637"/>
            <a:ext cx="1227738" cy="1227738"/>
          </a:xfrm>
          <a:prstGeom prst="rect">
            <a:avLst/>
          </a:prstGeom>
          <a:noFill/>
          <a:extLst>
            <a:ext uri="{909E8E84-426E-40DD-AFC4-6F175D3DCCD1}">
              <a14:hiddenFill xmlns:a14="http://schemas.microsoft.com/office/drawing/2010/main">
                <a:solidFill>
                  <a:srgbClr val="FFFFFF"/>
                </a:solidFill>
              </a14:hiddenFill>
            </a:ext>
          </a:extLst>
        </p:spPr>
      </p:pic>
      <p:pic>
        <p:nvPicPr>
          <p:cNvPr id="19" name="Audio 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331756314"/>
      </p:ext>
    </p:extLst>
  </p:cSld>
  <p:clrMapOvr>
    <a:masterClrMapping/>
  </p:clrMapOvr>
  <mc:AlternateContent xmlns:mc="http://schemas.openxmlformats.org/markup-compatibility/2006" xmlns:p14="http://schemas.microsoft.com/office/powerpoint/2010/main">
    <mc:Choice Requires="p14">
      <p:transition spd="slow" p14:dur="2000" advTm="1820"/>
    </mc:Choice>
    <mc:Fallback xmlns="">
      <p:transition spd="slow" advTm="1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Introducing Coaching &amp; Mentoring</a:t>
            </a:r>
          </a:p>
        </p:txBody>
      </p:sp>
      <p:sp>
        <p:nvSpPr>
          <p:cNvPr id="5" name="Vertical Text Placeholder 4"/>
          <p:cNvSpPr>
            <a:spLocks noGrp="1"/>
          </p:cNvSpPr>
          <p:nvPr>
            <p:ph type="body" orient="vert" idx="1"/>
          </p:nvPr>
        </p:nvSpPr>
        <p:spPr/>
        <p:txBody>
          <a:bodyPr>
            <a:normAutofit/>
          </a:bodyPr>
          <a:lstStyle/>
          <a:p>
            <a:endParaRPr lang="en-GB" sz="2400" dirty="0"/>
          </a:p>
          <a:p>
            <a:r>
              <a:rPr lang="en-GB" sz="2400" dirty="0"/>
              <a:t>Don’t just take my word for it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7" name="Picture 6">
            <a:extLst>
              <a:ext uri="{FF2B5EF4-FFF2-40B4-BE49-F238E27FC236}">
                <a16:creationId xmlns:a16="http://schemas.microsoft.com/office/drawing/2014/main" id="{4618D3CB-7662-44E4-B76B-D60CBCE74C9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2699792" y="2663867"/>
            <a:ext cx="4292184" cy="3034037"/>
          </a:xfrm>
          <a:prstGeom prst="rect">
            <a:avLst/>
          </a:prstGeom>
        </p:spPr>
      </p:pic>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6" tooltip="http://suburbancorrespondent.blogspot.com/2016/02/any-favorites.html"/>
              </a:rPr>
              <a:t>This Photo</a:t>
            </a:r>
            <a:r>
              <a:rPr lang="en-GB" sz="900"/>
              <a:t> by Unknown Author is licensed under </a:t>
            </a:r>
            <a:r>
              <a:rPr lang="en-GB" sz="900">
                <a:hlinkClick r:id="rId7" tooltip="https://creativecommons.org/licenses/by-nc-nd/3.0/"/>
              </a:rPr>
              <a:t>CC BY-NC-ND</a:t>
            </a:r>
            <a:endParaRPr lang="en-GB" sz="900"/>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572695186"/>
      </p:ext>
    </p:extLst>
  </p:cSld>
  <p:clrMapOvr>
    <a:masterClrMapping/>
  </p:clrMapOvr>
  <mc:AlternateContent xmlns:mc="http://schemas.openxmlformats.org/markup-compatibility/2006" xmlns:p14="http://schemas.microsoft.com/office/powerpoint/2010/main">
    <mc:Choice Requires="p14">
      <p:transition spd="slow" p14:dur="2000" advTm="23329"/>
    </mc:Choice>
    <mc:Fallback xmlns="">
      <p:transition spd="slow" advTm="23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1026" name="Picture 2" descr="https://images-na.ssl-images-amazon.com/images/I/517GYFQ%2BonL._SX324_BO1,204,203,200_.jpg">
            <a:extLst>
              <a:ext uri="{FF2B5EF4-FFF2-40B4-BE49-F238E27FC236}">
                <a16:creationId xmlns:a16="http://schemas.microsoft.com/office/drawing/2014/main" id="{A13FD4CE-A003-4AD5-8A56-EEA849B50E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332656"/>
            <a:ext cx="5328591" cy="4968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261760"/>
      </p:ext>
    </p:extLst>
  </p:cSld>
  <p:clrMapOvr>
    <a:masterClrMapping/>
  </p:clrMapOvr>
  <mc:AlternateContent xmlns:mc="http://schemas.openxmlformats.org/markup-compatibility/2006" xmlns:p14="http://schemas.microsoft.com/office/powerpoint/2010/main">
    <mc:Choice Requires="p14">
      <p:transition spd="slow" p14:dur="2000" advTm="19494"/>
    </mc:Choice>
    <mc:Fallback xmlns="">
      <p:transition spd="slow" advTm="19494"/>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5" tooltip="http://suburbancorrespondent.blogspot.com/2016/02/any-favorites.html"/>
              </a:rPr>
              <a:t>This Photo</a:t>
            </a:r>
            <a:r>
              <a:rPr lang="en-GB" sz="900"/>
              <a:t> by Unknown Author is licensed under </a:t>
            </a:r>
            <a:r>
              <a:rPr lang="en-GB" sz="900">
                <a:hlinkClick r:id="rId6" tooltip="https://creativecommons.org/licenses/by-nc-nd/3.0/"/>
              </a:rPr>
              <a:t>CC BY-NC-ND</a:t>
            </a:r>
            <a:endParaRPr lang="en-GB" sz="900"/>
          </a:p>
        </p:txBody>
      </p:sp>
      <p:pic>
        <p:nvPicPr>
          <p:cNvPr id="2050" name="Picture 2" descr="https://images-na.ssl-images-amazon.com/images/I/41MzS5sIVSL._SX335_BO1,204,203,200_.jpg">
            <a:extLst>
              <a:ext uri="{FF2B5EF4-FFF2-40B4-BE49-F238E27FC236}">
                <a16:creationId xmlns:a16="http://schemas.microsoft.com/office/drawing/2014/main" id="{52307A81-2598-4671-AF28-D7CC75BDA47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60752" y="476672"/>
            <a:ext cx="3909218" cy="475297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614281588"/>
      </p:ext>
    </p:extLst>
  </p:cSld>
  <p:clrMapOvr>
    <a:masterClrMapping/>
  </p:clrMapOvr>
  <mc:AlternateContent xmlns:mc="http://schemas.openxmlformats.org/markup-compatibility/2006" xmlns:p14="http://schemas.microsoft.com/office/powerpoint/2010/main">
    <mc:Choice Requires="p14">
      <p:transition spd="slow" p14:dur="2000" advTm="44432"/>
    </mc:Choice>
    <mc:Fallback xmlns="">
      <p:transition spd="slow" advTm="44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5" tooltip="http://suburbancorrespondent.blogspot.com/2016/02/any-favorites.html"/>
              </a:rPr>
              <a:t>This Photo</a:t>
            </a:r>
            <a:r>
              <a:rPr lang="en-GB" sz="900"/>
              <a:t> by Unknown Author is licensed under </a:t>
            </a:r>
            <a:r>
              <a:rPr lang="en-GB" sz="900">
                <a:hlinkClick r:id="rId6"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Stock photo">
            <a:extLst>
              <a:ext uri="{FF2B5EF4-FFF2-40B4-BE49-F238E27FC236}">
                <a16:creationId xmlns:a16="http://schemas.microsoft.com/office/drawing/2014/main" id="{ADD5B8A5-BD79-4C94-A782-D85F4A4398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34245" y="991275"/>
            <a:ext cx="4380309" cy="3660998"/>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852479722"/>
      </p:ext>
    </p:extLst>
  </p:cSld>
  <p:clrMapOvr>
    <a:masterClrMapping/>
  </p:clrMapOvr>
  <mc:AlternateContent xmlns:mc="http://schemas.openxmlformats.org/markup-compatibility/2006" xmlns:p14="http://schemas.microsoft.com/office/powerpoint/2010/main">
    <mc:Choice Requires="p14">
      <p:transition spd="slow" p14:dur="2000" advTm="60147"/>
    </mc:Choice>
    <mc:Fallback xmlns="">
      <p:transition spd="slow" advTm="60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5" tooltip="http://suburbancorrespondent.blogspot.com/2016/02/any-favorites.html"/>
              </a:rPr>
              <a:t>This Photo</a:t>
            </a:r>
            <a:r>
              <a:rPr lang="en-GB" sz="900"/>
              <a:t> by Unknown Author is licensed under </a:t>
            </a:r>
            <a:r>
              <a:rPr lang="en-GB" sz="900">
                <a:hlinkClick r:id="rId6"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facebook picture">
            <a:extLst>
              <a:ext uri="{FF2B5EF4-FFF2-40B4-BE49-F238E27FC236}">
                <a16:creationId xmlns:a16="http://schemas.microsoft.com/office/drawing/2014/main" id="{1654A0A9-8988-4D50-B052-64D3894554B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84713" y="276903"/>
            <a:ext cx="1397708" cy="13977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Linkedin logo">
            <a:extLst>
              <a:ext uri="{FF2B5EF4-FFF2-40B4-BE49-F238E27FC236}">
                <a16:creationId xmlns:a16="http://schemas.microsoft.com/office/drawing/2014/main" id="{948B653D-581D-45B4-BF35-D45355C68B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2761" y="-24327"/>
            <a:ext cx="2990453" cy="16285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Skills Academy">
            <a:extLst>
              <a:ext uri="{FF2B5EF4-FFF2-40B4-BE49-F238E27FC236}">
                <a16:creationId xmlns:a16="http://schemas.microsoft.com/office/drawing/2014/main" id="{58564D25-FD2D-4A85-858B-07AA38F722F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26699" y="29614"/>
            <a:ext cx="2636559" cy="113347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B129D2E-C549-4140-B2FC-85F77A389B27}"/>
              </a:ext>
            </a:extLst>
          </p:cNvPr>
          <p:cNvPicPr/>
          <p:nvPr/>
        </p:nvPicPr>
        <p:blipFill rotWithShape="1">
          <a:blip r:embed="rId10"/>
          <a:srcRect l="-358" t="12710" r="49732" b="29261"/>
          <a:stretch/>
        </p:blipFill>
        <p:spPr bwMode="auto">
          <a:xfrm>
            <a:off x="266361" y="1172216"/>
            <a:ext cx="2695575" cy="2409184"/>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545A8B4-0DF7-4AEA-89F8-4442A112C5AA}"/>
              </a:ext>
            </a:extLst>
          </p:cNvPr>
          <p:cNvPicPr/>
          <p:nvPr/>
        </p:nvPicPr>
        <p:blipFill rotWithShape="1">
          <a:blip r:embed="rId11"/>
          <a:srcRect l="15289" t="18621" r="50310" b="41478"/>
          <a:stretch/>
        </p:blipFill>
        <p:spPr bwMode="auto">
          <a:xfrm>
            <a:off x="5942958" y="1523670"/>
            <a:ext cx="2934681" cy="2625410"/>
          </a:xfrm>
          <a:prstGeom prst="rect">
            <a:avLst/>
          </a:prstGeom>
          <a:ln>
            <a:noFill/>
          </a:ln>
          <a:extLst>
            <a:ext uri="{53640926-AAD7-44D8-BBD7-CCE9431645EC}">
              <a14:shadowObscured xmlns:a14="http://schemas.microsoft.com/office/drawing/2010/main"/>
            </a:ext>
          </a:extLst>
        </p:spPr>
      </p:pic>
      <p:pic>
        <p:nvPicPr>
          <p:cNvPr id="2" name="Picture 2" descr="Image result for open university logo">
            <a:extLst>
              <a:ext uri="{FF2B5EF4-FFF2-40B4-BE49-F238E27FC236}">
                <a16:creationId xmlns:a16="http://schemas.microsoft.com/office/drawing/2014/main" id="{4F0354D1-0D6B-45B0-9DCB-5CDEF2BF0E5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5400000">
            <a:off x="3388166" y="2532852"/>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icrosoft teams logo">
            <a:extLst>
              <a:ext uri="{FF2B5EF4-FFF2-40B4-BE49-F238E27FC236}">
                <a16:creationId xmlns:a16="http://schemas.microsoft.com/office/drawing/2014/main" id="{732B98FC-E5BE-4E27-871C-DCE6A5725D0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66360" y="3861048"/>
            <a:ext cx="2145399" cy="1333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sharepoint logo">
            <a:extLst>
              <a:ext uri="{FF2B5EF4-FFF2-40B4-BE49-F238E27FC236}">
                <a16:creationId xmlns:a16="http://schemas.microsoft.com/office/drawing/2014/main" id="{E943FC7B-3146-4422-996E-6CE73DED5D7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382421" y="4509662"/>
            <a:ext cx="3015019" cy="1143000"/>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74117363"/>
      </p:ext>
    </p:extLst>
  </p:cSld>
  <p:clrMapOvr>
    <a:masterClrMapping/>
  </p:clrMapOvr>
  <mc:AlternateContent xmlns:mc="http://schemas.openxmlformats.org/markup-compatibility/2006" xmlns:p14="http://schemas.microsoft.com/office/powerpoint/2010/main">
    <mc:Choice Requires="p14">
      <p:transition spd="slow" p14:dur="2000" advTm="87498"/>
    </mc:Choice>
    <mc:Fallback xmlns="">
      <p:transition spd="slow" advTm="87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9</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3026112650"/>
              </p:ext>
            </p:extLst>
          </p:nvPr>
        </p:nvGraphicFramePr>
        <p:xfrm>
          <a:off x="411484" y="477359"/>
          <a:ext cx="8316912" cy="541782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0">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r>
                        <a:rPr lang="en-GB" sz="1350" dirty="0">
                          <a:latin typeface="Arial" panose="020B0604020202020204" pitchFamily="34" charset="0"/>
                          <a:cs typeface="Arial" panose="020B0604020202020204" pitchFamily="34" charset="0"/>
                        </a:rPr>
                        <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03084062"/>
      </p:ext>
    </p:extLst>
  </p:cSld>
  <p:clrMapOvr>
    <a:masterClrMapping/>
  </p:clrMapOvr>
  <p:transition spd="med" advTm="5896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a:bodyPr>
          <a:lstStyle/>
          <a:p>
            <a:pPr marL="0" indent="0">
              <a:buNone/>
            </a:pPr>
            <a:endParaRPr lang="en-GB" sz="2400" dirty="0"/>
          </a:p>
          <a:p>
            <a:pPr marL="0" indent="0">
              <a:buNone/>
            </a:pPr>
            <a:r>
              <a:rPr lang="en-GB" sz="2400" dirty="0"/>
              <a:t> </a:t>
            </a:r>
            <a:r>
              <a:rPr lang="en-GB" sz="2400" dirty="0" smtClean="0"/>
              <a:t>“</a:t>
            </a:r>
            <a:r>
              <a:rPr lang="en-GB" sz="2400" i="1" dirty="0" smtClean="0"/>
              <a:t>Off-line </a:t>
            </a:r>
            <a:r>
              <a:rPr lang="en-GB" sz="2400" i="1" dirty="0"/>
              <a:t>help by one person to another in making significant transitions in knowledge, work or thinking</a:t>
            </a:r>
            <a:r>
              <a:rPr lang="en-GB" sz="2400" dirty="0"/>
              <a:t>.”</a:t>
            </a:r>
          </a:p>
          <a:p>
            <a:pPr marL="0" indent="0">
              <a:buNone/>
            </a:pPr>
            <a:r>
              <a:rPr lang="en-GB" sz="2200" dirty="0">
                <a:solidFill>
                  <a:schemeClr val="tx2">
                    <a:lumMod val="60000"/>
                    <a:lumOff val="40000"/>
                  </a:schemeClr>
                </a:solidFill>
              </a:rPr>
              <a:t>Clutterbuck, D. and Megginson, D. and Bajer, A. (2016) </a:t>
            </a:r>
            <a:r>
              <a:rPr lang="en-GB" sz="2200" i="1" dirty="0">
                <a:solidFill>
                  <a:schemeClr val="tx2">
                    <a:lumMod val="60000"/>
                    <a:lumOff val="40000"/>
                  </a:schemeClr>
                </a:solidFill>
              </a:rPr>
              <a:t>Building and Sustaining a Coaching Culture</a:t>
            </a:r>
            <a:r>
              <a:rPr lang="en-GB" sz="2200" dirty="0">
                <a:solidFill>
                  <a:schemeClr val="tx2">
                    <a:lumMod val="60000"/>
                    <a:lumOff val="40000"/>
                  </a:schemeClr>
                </a:solidFill>
              </a:rPr>
              <a:t>. London: Chartered Institute of Personnel and Development</a:t>
            </a:r>
            <a:r>
              <a:rPr lang="en-GB" sz="2200" dirty="0" smtClean="0">
                <a:solidFill>
                  <a:schemeClr val="tx2">
                    <a:lumMod val="60000"/>
                    <a:lumOff val="40000"/>
                  </a:schemeClr>
                </a:solidFill>
              </a:rPr>
              <a:t>.</a:t>
            </a:r>
            <a:endParaRPr lang="en-GB" sz="2200" dirty="0">
              <a:solidFill>
                <a:schemeClr val="tx2">
                  <a:lumMod val="60000"/>
                  <a:lumOff val="40000"/>
                </a:schemeClr>
              </a:solidFill>
            </a:endParaRP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pic>
        <p:nvPicPr>
          <p:cNvPr id="3074" name="Picture 2" descr="Image result for mentori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355976" y="3736278"/>
            <a:ext cx="5399745" cy="196162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1954703391"/>
      </p:ext>
    </p:extLst>
  </p:cSld>
  <p:clrMapOvr>
    <a:masterClrMapping/>
  </p:clrMapOvr>
  <mc:AlternateContent xmlns:mc="http://schemas.openxmlformats.org/markup-compatibility/2006" xmlns:p14="http://schemas.microsoft.com/office/powerpoint/2010/main">
    <mc:Choice Requires="p14">
      <p:transition spd="slow" p14:dur="2000" advTm="5194"/>
    </mc:Choice>
    <mc:Fallback xmlns="">
      <p:transition spd="slow" advTm="5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pPr marL="0" indent="0">
              <a:buNone/>
            </a:pPr>
            <a:r>
              <a:rPr lang="en-GB" sz="2400" dirty="0" smtClean="0"/>
              <a:t>”</a:t>
            </a:r>
            <a:r>
              <a:rPr lang="en-GB" sz="2400" i="1" dirty="0" smtClean="0"/>
              <a:t>A </a:t>
            </a:r>
            <a:r>
              <a:rPr lang="en-GB" sz="2400" i="1" dirty="0"/>
              <a:t>process by which the coach, through direct discussion and guided activity, helps an individual to solve a problem, or do a task better than would otherwise have been the </a:t>
            </a:r>
            <a:r>
              <a:rPr lang="en-GB" sz="2400" i="1" dirty="0" smtClean="0"/>
              <a:t>case”</a:t>
            </a:r>
            <a:endParaRPr lang="en-GB" sz="2400" i="1" dirty="0"/>
          </a:p>
          <a:p>
            <a:pPr marL="0" indent="0">
              <a:buNone/>
            </a:pPr>
            <a:r>
              <a:rPr lang="en-GB" sz="2400" dirty="0">
                <a:solidFill>
                  <a:schemeClr val="tx2">
                    <a:lumMod val="60000"/>
                    <a:lumOff val="40000"/>
                  </a:schemeClr>
                </a:solidFill>
              </a:rPr>
              <a:t>Clutterbuck, D. and Megginson, D. and Bajer, A. (2016) </a:t>
            </a:r>
            <a:r>
              <a:rPr lang="en-GB" sz="2400" i="1" dirty="0">
                <a:solidFill>
                  <a:schemeClr val="tx2">
                    <a:lumMod val="60000"/>
                    <a:lumOff val="40000"/>
                  </a:schemeClr>
                </a:solidFill>
              </a:rPr>
              <a:t>Building and Sustaining a Coaching Culture</a:t>
            </a:r>
            <a:r>
              <a:rPr lang="en-GB" sz="2400" dirty="0">
                <a:solidFill>
                  <a:schemeClr val="tx2">
                    <a:lumMod val="60000"/>
                    <a:lumOff val="40000"/>
                  </a:schemeClr>
                </a:solidFill>
              </a:rPr>
              <a:t>. London: Chartered Institute of Personnel and Development.</a:t>
            </a:r>
          </a:p>
          <a:p>
            <a:pPr marL="0" indent="0">
              <a:buNone/>
            </a:pPr>
            <a:endParaRPr lang="en-GB" sz="2400" dirty="0"/>
          </a:p>
        </p:txBody>
      </p:sp>
      <p:sp>
        <p:nvSpPr>
          <p:cNvPr id="4" name="Title 3"/>
          <p:cNvSpPr>
            <a:spLocks noGrp="1"/>
          </p:cNvSpPr>
          <p:nvPr>
            <p:ph type="title"/>
          </p:nvPr>
        </p:nvSpPr>
        <p:spPr/>
        <p:txBody>
          <a:bodyPr/>
          <a:lstStyle/>
          <a:p>
            <a:r>
              <a:rPr lang="en-GB" dirty="0"/>
              <a:t>1.1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111795234"/>
      </p:ext>
    </p:extLst>
  </p:cSld>
  <p:clrMapOvr>
    <a:masterClrMapping/>
  </p:clrMapOvr>
  <mc:AlternateContent xmlns:mc="http://schemas.openxmlformats.org/markup-compatibility/2006" xmlns:p14="http://schemas.microsoft.com/office/powerpoint/2010/main">
    <mc:Choice Requires="p14">
      <p:transition spd="slow" p14:dur="2000" advTm="56144"/>
    </mc:Choice>
    <mc:Fallback xmlns="">
      <p:transition spd="slow" advTm="56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Defining Coaching &amp; Mentoring</a:t>
            </a:r>
          </a:p>
        </p:txBody>
      </p:sp>
      <p:sp>
        <p:nvSpPr>
          <p:cNvPr id="3" name="Content Placeholder 2"/>
          <p:cNvSpPr>
            <a:spLocks noGrp="1"/>
          </p:cNvSpPr>
          <p:nvPr>
            <p:ph type="body" orient="vert" idx="1"/>
          </p:nvPr>
        </p:nvSpPr>
        <p:spPr/>
        <p:txBody>
          <a:bodyPr>
            <a:noAutofit/>
          </a:bodyPr>
          <a:lstStyle/>
          <a:p>
            <a:pPr marL="0" indent="0">
              <a:buNone/>
            </a:pPr>
            <a:r>
              <a:rPr lang="en-GB" sz="2000" i="1" dirty="0">
                <a:latin typeface="Arial" panose="020B0604020202020204" pitchFamily="34" charset="0"/>
                <a:cs typeface="Arial" panose="020B0604020202020204" pitchFamily="34" charset="0"/>
              </a:rPr>
              <a:t>“Unlocking a persons potential to maximise their own performance.  It is helping them to learn rather than teaching </a:t>
            </a:r>
            <a:r>
              <a:rPr lang="en-GB" sz="2000" i="1" dirty="0" smtClean="0">
                <a:latin typeface="Arial" panose="020B0604020202020204" pitchFamily="34" charset="0"/>
                <a:cs typeface="Arial" panose="020B0604020202020204" pitchFamily="34" charset="0"/>
              </a:rPr>
              <a:t>them.” </a:t>
            </a:r>
            <a:r>
              <a:rPr lang="en-GB" sz="2000" dirty="0">
                <a:solidFill>
                  <a:schemeClr val="tx2">
                    <a:lumMod val="60000"/>
                    <a:lumOff val="40000"/>
                  </a:schemeClr>
                </a:solidFill>
                <a:latin typeface="Arial" panose="020B0604020202020204" pitchFamily="34" charset="0"/>
                <a:cs typeface="Arial" panose="020B0604020202020204" pitchFamily="34" charset="0"/>
              </a:rPr>
              <a:t>Whitmore, J. (2017) </a:t>
            </a:r>
            <a:r>
              <a:rPr lang="en-GB" sz="2000" i="1" dirty="0">
                <a:solidFill>
                  <a:schemeClr val="tx2">
                    <a:lumMod val="60000"/>
                    <a:lumOff val="40000"/>
                  </a:schemeClr>
                </a:solidFill>
                <a:latin typeface="Arial" panose="020B0604020202020204" pitchFamily="34" charset="0"/>
                <a:cs typeface="Arial" panose="020B0604020202020204" pitchFamily="34" charset="0"/>
              </a:rPr>
              <a:t>Coaching for Performance The Principals and Practice of Coaching and Leadership</a:t>
            </a:r>
            <a:r>
              <a:rPr lang="en-GB" sz="2000" dirty="0">
                <a:solidFill>
                  <a:schemeClr val="tx2">
                    <a:lumMod val="60000"/>
                    <a:lumOff val="40000"/>
                  </a:schemeClr>
                </a:solidFill>
                <a:latin typeface="Arial" panose="020B0604020202020204" pitchFamily="34" charset="0"/>
                <a:cs typeface="Arial" panose="020B0604020202020204" pitchFamily="34" charset="0"/>
              </a:rPr>
              <a:t> 5</a:t>
            </a:r>
            <a:r>
              <a:rPr lang="en-GB" sz="2000" baseline="30000" dirty="0">
                <a:solidFill>
                  <a:schemeClr val="tx2">
                    <a:lumMod val="60000"/>
                    <a:lumOff val="40000"/>
                  </a:schemeClr>
                </a:solidFill>
                <a:latin typeface="Arial" panose="020B0604020202020204" pitchFamily="34" charset="0"/>
                <a:cs typeface="Arial" panose="020B0604020202020204" pitchFamily="34" charset="0"/>
              </a:rPr>
              <a:t>th</a:t>
            </a:r>
            <a:r>
              <a:rPr lang="en-GB" sz="2000" dirty="0">
                <a:solidFill>
                  <a:schemeClr val="tx2">
                    <a:lumMod val="60000"/>
                    <a:lumOff val="40000"/>
                  </a:schemeClr>
                </a:solidFill>
                <a:latin typeface="Arial" panose="020B0604020202020204" pitchFamily="34" charset="0"/>
                <a:cs typeface="Arial" panose="020B0604020202020204" pitchFamily="34" charset="0"/>
              </a:rPr>
              <a:t> Ed. London: Nicholas Brealey Publishing.</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i="1" dirty="0">
                <a:latin typeface="Arial" panose="020B0604020202020204" pitchFamily="34" charset="0"/>
                <a:cs typeface="Arial" panose="020B0604020202020204" pitchFamily="34" charset="0"/>
              </a:rPr>
              <a:t>“Coaching is a human </a:t>
            </a:r>
            <a:r>
              <a:rPr lang="en-GB" sz="2000" i="1" dirty="0" smtClean="0">
                <a:latin typeface="Arial" panose="020B0604020202020204" pitchFamily="34" charset="0"/>
                <a:cs typeface="Arial" panose="020B0604020202020204" pitchFamily="34" charset="0"/>
              </a:rPr>
              <a:t>development </a:t>
            </a:r>
            <a:r>
              <a:rPr lang="en-GB" sz="2000" i="1" dirty="0">
                <a:latin typeface="Arial" panose="020B0604020202020204" pitchFamily="34" charset="0"/>
                <a:cs typeface="Arial" panose="020B0604020202020204" pitchFamily="34" charset="0"/>
              </a:rPr>
              <a:t>process that involves structured, focused interaction and the use of appropriate strategies, tools and techniques to promote desirable and sustainable change for the benefit of the client and potentially for other stakeholders</a:t>
            </a:r>
            <a:r>
              <a:rPr lang="en-GB" sz="2000" dirty="0">
                <a:latin typeface="Arial" panose="020B0604020202020204" pitchFamily="34" charset="0"/>
                <a:cs typeface="Arial" panose="020B0604020202020204" pitchFamily="34" charset="0"/>
              </a:rPr>
              <a:t>” </a:t>
            </a:r>
            <a:r>
              <a:rPr lang="en-GB" sz="2000" dirty="0">
                <a:solidFill>
                  <a:schemeClr val="tx2">
                    <a:lumMod val="60000"/>
                    <a:lumOff val="40000"/>
                  </a:schemeClr>
                </a:solidFill>
                <a:latin typeface="Arial" panose="020B0604020202020204" pitchFamily="34" charset="0"/>
                <a:cs typeface="Arial" panose="020B0604020202020204" pitchFamily="34" charset="0"/>
              </a:rPr>
              <a:t>(Grant, A.M. (2013) The </a:t>
            </a:r>
            <a:r>
              <a:rPr lang="en-GB" sz="2000" dirty="0" smtClean="0">
                <a:solidFill>
                  <a:schemeClr val="tx2">
                    <a:lumMod val="60000"/>
                    <a:lumOff val="40000"/>
                  </a:schemeClr>
                </a:solidFill>
                <a:latin typeface="Arial" panose="020B0604020202020204" pitchFamily="34" charset="0"/>
                <a:cs typeface="Arial" panose="020B0604020202020204" pitchFamily="34" charset="0"/>
              </a:rPr>
              <a:t>Efficacy </a:t>
            </a:r>
            <a:r>
              <a:rPr lang="en-GB" sz="2000" dirty="0">
                <a:solidFill>
                  <a:schemeClr val="tx2">
                    <a:lumMod val="60000"/>
                    <a:lumOff val="40000"/>
                  </a:schemeClr>
                </a:solidFill>
                <a:latin typeface="Arial" panose="020B0604020202020204" pitchFamily="34" charset="0"/>
                <a:cs typeface="Arial" panose="020B0604020202020204" pitchFamily="34" charset="0"/>
              </a:rPr>
              <a:t>of Coaching. In J. Passmore, D. Peterson, &amp; T. Freire (Eds),  The Wiley-Blackwell Handbook of the Psychology of Coaching and Mentoring. Chichester: Wiley-Blackwell</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087651911"/>
      </p:ext>
    </p:extLst>
  </p:cSld>
  <p:clrMapOvr>
    <a:masterClrMapping/>
  </p:clrMapOvr>
  <mc:AlternateContent xmlns:mc="http://schemas.openxmlformats.org/markup-compatibility/2006" xmlns:p14="http://schemas.microsoft.com/office/powerpoint/2010/main">
    <mc:Choice Requires="p14">
      <p:transition spd="slow" p14:dur="2000" advTm="73887"/>
    </mc:Choice>
    <mc:Fallback xmlns="">
      <p:transition spd="slow" advTm="73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jeremy snap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4" y="1724517"/>
            <a:ext cx="2448383" cy="180568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fontScale="92500" lnSpcReduction="10000"/>
          </a:bodyPr>
          <a:lstStyle/>
          <a:p>
            <a:pPr marL="0" indent="0">
              <a:buNone/>
            </a:pPr>
            <a:r>
              <a:rPr lang="en-GB" sz="2400" dirty="0"/>
              <a:t>		"</a:t>
            </a:r>
            <a:r>
              <a:rPr lang="en-GB" sz="2400" b="1" i="1" dirty="0"/>
              <a:t>Coaching isn’t mentoring</a:t>
            </a:r>
            <a:r>
              <a:rPr lang="en-GB" sz="2400" i="1" dirty="0"/>
              <a:t> as mentoring calls 		for the lead person to have reached the 			heights of performance themselves. </a:t>
            </a:r>
            <a:r>
              <a:rPr lang="en-GB" sz="2400" b="1" i="1" dirty="0"/>
              <a:t>Coaching 		isn’t teaching</a:t>
            </a:r>
            <a:r>
              <a:rPr lang="en-GB" sz="2400" i="1" dirty="0"/>
              <a:t> which relies too heavily on one 		way transfer of information. Coaching is different and the first fundamental of coaching is in </a:t>
            </a:r>
            <a:r>
              <a:rPr lang="en-GB" sz="2400" b="1" i="1" dirty="0"/>
              <a:t>the mindset</a:t>
            </a:r>
            <a:r>
              <a:rPr lang="en-GB" sz="2400" i="1" dirty="0"/>
              <a:t>....In a corporate world which has multiple priorities and financial targets, it’s easier and faster to be directive but </a:t>
            </a:r>
            <a:r>
              <a:rPr lang="en-GB" sz="2400" b="1" i="1" dirty="0"/>
              <a:t>greater long term rewards</a:t>
            </a:r>
            <a:r>
              <a:rPr lang="en-GB" sz="2400" i="1" dirty="0"/>
              <a:t> are there if you help people to solve problems for themselves.”</a:t>
            </a:r>
            <a:r>
              <a:rPr lang="en-GB" sz="2400" i="1" dirty="0">
                <a:hlinkClick r:id="rId6"/>
              </a:rPr>
              <a:t> </a:t>
            </a:r>
            <a:r>
              <a:rPr lang="en-GB" sz="2400" dirty="0">
                <a:hlinkClick r:id="rId6"/>
              </a:rPr>
              <a:t>https://www.cipd.co.uk/Community/blogs/b/cipd_events/posts/the-coaching-mindset</a:t>
            </a:r>
            <a:endParaRPr lang="en-GB" sz="24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i="1" dirty="0"/>
              <a:t>Jeremy Snape, ex-England cricketer and sports coach</a:t>
            </a:r>
            <a:endParaRPr lang="en-GB" sz="2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375365472"/>
      </p:ext>
    </p:extLst>
  </p:cSld>
  <p:clrMapOvr>
    <a:masterClrMapping/>
  </p:clrMapOvr>
  <mc:AlternateContent xmlns:mc="http://schemas.openxmlformats.org/markup-compatibility/2006" xmlns:p14="http://schemas.microsoft.com/office/powerpoint/2010/main">
    <mc:Choice Requires="p14">
      <p:transition spd="slow" p14:dur="2000" advTm="125235"/>
    </mc:Choice>
    <mc:Fallback xmlns="">
      <p:transition spd="slow" advTm="125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85F29C-D916-4764-B9E9-07511D59A6F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0" y="0"/>
            <a:ext cx="9144000" cy="5733255"/>
          </a:xfrm>
          <a:prstGeom prst="rect">
            <a:avLst/>
          </a:prstGeom>
        </p:spPr>
      </p:pic>
      <p:sp>
        <p:nvSpPr>
          <p:cNvPr id="2" name="Title 1">
            <a:extLst>
              <a:ext uri="{FF2B5EF4-FFF2-40B4-BE49-F238E27FC236}">
                <a16:creationId xmlns:a16="http://schemas.microsoft.com/office/drawing/2014/main" id="{31050CB3-4CE9-4DC7-8A21-5519B5ECD838}"/>
              </a:ext>
            </a:extLst>
          </p:cNvPr>
          <p:cNvSpPr>
            <a:spLocks noGrp="1"/>
          </p:cNvSpPr>
          <p:nvPr>
            <p:ph type="title"/>
          </p:nvPr>
        </p:nvSpPr>
        <p:spPr/>
        <p:txBody>
          <a:bodyPr/>
          <a:lstStyle/>
          <a:p>
            <a:r>
              <a:rPr lang="en-GB" dirty="0"/>
              <a:t>1.1 Some Definitions</a:t>
            </a:r>
          </a:p>
        </p:txBody>
      </p:sp>
      <p:sp>
        <p:nvSpPr>
          <p:cNvPr id="3" name="Content Placeholder 2">
            <a:extLst>
              <a:ext uri="{FF2B5EF4-FFF2-40B4-BE49-F238E27FC236}">
                <a16:creationId xmlns:a16="http://schemas.microsoft.com/office/drawing/2014/main" id="{C73232CB-4501-4EC1-89C3-82D1E7D22558}"/>
              </a:ext>
            </a:extLst>
          </p:cNvPr>
          <p:cNvSpPr>
            <a:spLocks noGrp="1"/>
          </p:cNvSpPr>
          <p:nvPr>
            <p:ph idx="1"/>
          </p:nvPr>
        </p:nvSpPr>
        <p:spPr/>
        <p:txBody>
          <a:bodyPr/>
          <a:lstStyle/>
          <a:p>
            <a:r>
              <a:rPr lang="en-GB" dirty="0">
                <a:solidFill>
                  <a:srgbClr val="FFFF00"/>
                </a:solidFill>
              </a:rPr>
              <a:t>Coaching is……</a:t>
            </a:r>
          </a:p>
          <a:p>
            <a:pPr lvl="1"/>
            <a:r>
              <a:rPr lang="en-GB" i="1" dirty="0">
                <a:solidFill>
                  <a:srgbClr val="FFFF00"/>
                </a:solidFill>
              </a:rPr>
              <a:t>“Helping to clear the fog so a person can see the future more clearly”</a:t>
            </a:r>
          </a:p>
          <a:p>
            <a:endParaRPr lang="en-GB" dirty="0"/>
          </a:p>
          <a:p>
            <a:r>
              <a:rPr lang="en-GB" dirty="0">
                <a:solidFill>
                  <a:schemeClr val="bg1"/>
                </a:solidFill>
              </a:rPr>
              <a:t>Mentoring is…..</a:t>
            </a:r>
          </a:p>
          <a:p>
            <a:pPr lvl="1"/>
            <a:r>
              <a:rPr lang="en-GB" i="1" dirty="0">
                <a:solidFill>
                  <a:schemeClr val="bg1"/>
                </a:solidFill>
              </a:rPr>
              <a:t>“putting a metaphorical arm around someone’s shoulder”</a:t>
            </a:r>
          </a:p>
        </p:txBody>
      </p:sp>
      <p:sp>
        <p:nvSpPr>
          <p:cNvPr id="4" name="Slide Number Placeholder 3">
            <a:extLst>
              <a:ext uri="{FF2B5EF4-FFF2-40B4-BE49-F238E27FC236}">
                <a16:creationId xmlns:a16="http://schemas.microsoft.com/office/drawing/2014/main" id="{5FA5FAF8-22A8-4F64-BF7C-A48A4D25C71C}"/>
              </a:ext>
            </a:extLst>
          </p:cNvPr>
          <p:cNvSpPr>
            <a:spLocks noGrp="1"/>
          </p:cNvSpPr>
          <p:nvPr>
            <p:ph type="sldNum" sz="quarter" idx="12"/>
          </p:nvPr>
        </p:nvSpPr>
        <p:spPr/>
        <p:txBody>
          <a:bodyPr/>
          <a:lstStyle/>
          <a:p>
            <a:fld id="{52FDA02B-BF34-7544-A3A9-0AF7321814F0}" type="slidenum">
              <a:rPr lang="en-GB" altLang="x-none" smtClean="0"/>
              <a:pPr/>
              <a:t>14</a:t>
            </a:fld>
            <a:endParaRPr lang="en-GB" altLang="x-none"/>
          </a:p>
        </p:txBody>
      </p:sp>
      <p:pic>
        <p:nvPicPr>
          <p:cNvPr id="7" name="Audio 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809205315"/>
      </p:ext>
    </p:extLst>
  </p:cSld>
  <p:clrMapOvr>
    <a:masterClrMapping/>
  </p:clrMapOvr>
  <mc:AlternateContent xmlns:mc="http://schemas.openxmlformats.org/markup-compatibility/2006" xmlns:p14="http://schemas.microsoft.com/office/powerpoint/2010/main">
    <mc:Choice Requires="p14">
      <p:transition spd="slow" p14:dur="2000" advTm="25197"/>
    </mc:Choice>
    <mc:Fallback xmlns="">
      <p:transition spd="slow" advTm="25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a:t>
            </a:r>
            <a:r>
              <a:rPr lang="en-GB" sz="2400" dirty="0" smtClean="0"/>
              <a:t>real and lasting </a:t>
            </a:r>
            <a:r>
              <a:rPr lang="en-GB" sz="2400" dirty="0"/>
              <a:t>change.</a:t>
            </a:r>
          </a:p>
          <a:p>
            <a:pPr>
              <a:buFont typeface="Wingdings" pitchFamily="2" charset="2"/>
              <a:buChar char="§"/>
            </a:pPr>
            <a:r>
              <a:rPr lang="en-GB" sz="2400" dirty="0"/>
              <a:t>Use questioning techniques to </a:t>
            </a:r>
            <a:r>
              <a:rPr lang="en-GB" sz="2400" dirty="0" smtClean="0"/>
              <a:t>facilitate an </a:t>
            </a:r>
            <a:r>
              <a:rPr lang="en-GB" sz="2400" dirty="0"/>
              <a:t>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920477418"/>
      </p:ext>
    </p:extLst>
  </p:cSld>
  <p:clrMapOvr>
    <a:masterClrMapping/>
  </p:clrMapOvr>
  <mc:AlternateContent xmlns:mc="http://schemas.openxmlformats.org/markup-compatibility/2006" xmlns:p14="http://schemas.microsoft.com/office/powerpoint/2010/main">
    <mc:Choice Requires="p14">
      <p:transition spd="slow" p14:dur="2000" advTm="162480"/>
    </mc:Choice>
    <mc:Fallback xmlns="">
      <p:transition spd="slow" advTm="162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58779352"/>
      </p:ext>
    </p:extLst>
  </p:cSld>
  <p:clrMapOvr>
    <a:masterClrMapping/>
  </p:clrMapOvr>
  <mc:AlternateContent xmlns:mc="http://schemas.openxmlformats.org/markup-compatibility/2006" xmlns:p14="http://schemas.microsoft.com/office/powerpoint/2010/main">
    <mc:Choice Requires="p14">
      <p:transition spd="slow" p14:dur="2000" advTm="95977"/>
    </mc:Choice>
    <mc:Fallback xmlns="">
      <p:transition spd="slow" advTm="95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Defining Coaching &amp; Mentoring</a:t>
            </a:r>
          </a:p>
        </p:txBody>
      </p:sp>
      <p:sp>
        <p:nvSpPr>
          <p:cNvPr id="3" name="Vertical Text Placeholder 2"/>
          <p:cNvSpPr>
            <a:spLocks noGrp="1"/>
          </p:cNvSpPr>
          <p:nvPr>
            <p:ph type="body" orient="vert" idx="1"/>
          </p:nvPr>
        </p:nvSpPr>
        <p:spPr/>
        <p:txBody>
          <a:bodyPr>
            <a:normAutofit fontScale="55000" lnSpcReduction="20000"/>
          </a:bodyPr>
          <a:lstStyle/>
          <a:p>
            <a:pPr marL="514350" lvl="0" indent="-514350">
              <a:buAutoNum type="arabicPeriod"/>
            </a:pPr>
            <a:r>
              <a:rPr lang="en-GB" b="1" dirty="0" smtClean="0"/>
              <a:t>It’s </a:t>
            </a:r>
            <a:r>
              <a:rPr lang="en-GB" b="1" dirty="0"/>
              <a:t>best to be coached by my line manager or someone that knows me </a:t>
            </a:r>
            <a:r>
              <a:rPr lang="en-GB" b="1" dirty="0" smtClean="0"/>
              <a:t>well.</a:t>
            </a:r>
            <a:endParaRPr lang="en-GB" dirty="0"/>
          </a:p>
          <a:p>
            <a:pPr marL="514350" lvl="0" indent="-514350">
              <a:buAutoNum type="arabicPeriod"/>
            </a:pPr>
            <a:r>
              <a:rPr lang="en-GB" b="1" dirty="0" smtClean="0"/>
              <a:t>I </a:t>
            </a:r>
            <a:r>
              <a:rPr lang="en-GB" b="1" dirty="0"/>
              <a:t>can be coached by a </a:t>
            </a:r>
            <a:r>
              <a:rPr lang="en-GB" b="1" dirty="0" smtClean="0"/>
              <a:t>stranger.</a:t>
            </a:r>
            <a:endParaRPr lang="en-GB" dirty="0"/>
          </a:p>
          <a:p>
            <a:pPr marL="514350" lvl="0" indent="-514350">
              <a:buAutoNum type="arabicPeriod"/>
            </a:pPr>
            <a:r>
              <a:rPr lang="en-GB" b="1" dirty="0" smtClean="0"/>
              <a:t>My </a:t>
            </a:r>
            <a:r>
              <a:rPr lang="en-GB" b="1" dirty="0"/>
              <a:t>coach will tell me exactly what to </a:t>
            </a:r>
            <a:r>
              <a:rPr lang="en-GB" b="1" dirty="0" smtClean="0"/>
              <a:t>do.</a:t>
            </a:r>
            <a:endParaRPr lang="en-GB" dirty="0"/>
          </a:p>
          <a:p>
            <a:pPr marL="514350" lvl="0" indent="-514350">
              <a:buAutoNum type="arabicPeriod"/>
            </a:pPr>
            <a:r>
              <a:rPr lang="en-GB" b="1" dirty="0" smtClean="0"/>
              <a:t>My </a:t>
            </a:r>
            <a:r>
              <a:rPr lang="en-GB" b="1" dirty="0"/>
              <a:t>coach will help me to identify the best solutions for me.</a:t>
            </a:r>
            <a:r>
              <a:rPr lang="en-GB" dirty="0"/>
              <a:t> </a:t>
            </a:r>
            <a:endParaRPr lang="en-GB" dirty="0" smtClean="0"/>
          </a:p>
          <a:p>
            <a:pPr marL="514350" lvl="0" indent="-514350">
              <a:buAutoNum type="arabicPeriod"/>
            </a:pPr>
            <a:r>
              <a:rPr lang="en-GB" b="1" dirty="0" smtClean="0"/>
              <a:t>My </a:t>
            </a:r>
            <a:r>
              <a:rPr lang="en-GB" b="1" dirty="0"/>
              <a:t>coach will help me to get to the deep rooted personal issues that are effecting </a:t>
            </a:r>
            <a:r>
              <a:rPr lang="en-GB" b="1" dirty="0" smtClean="0"/>
              <a:t>me.</a:t>
            </a:r>
            <a:endParaRPr lang="en-GB" dirty="0"/>
          </a:p>
          <a:p>
            <a:pPr marL="514350" lvl="0" indent="-514350">
              <a:buAutoNum type="arabicPeriod"/>
            </a:pPr>
            <a:r>
              <a:rPr lang="en-GB" b="1" dirty="0" smtClean="0"/>
              <a:t>Coaching is only needed for ‘problem’ employees.</a:t>
            </a:r>
            <a:r>
              <a:rPr lang="en-GB" dirty="0" smtClean="0"/>
              <a:t> </a:t>
            </a:r>
          </a:p>
          <a:p>
            <a:pPr marL="514350" lvl="0" indent="-514350">
              <a:buAutoNum type="arabicPeriod"/>
            </a:pPr>
            <a:r>
              <a:rPr lang="en-GB" b="1" dirty="0" smtClean="0"/>
              <a:t>My </a:t>
            </a:r>
            <a:r>
              <a:rPr lang="en-GB" b="1" dirty="0"/>
              <a:t>coach should have a background and experience similar to </a:t>
            </a:r>
            <a:r>
              <a:rPr lang="en-GB" b="1" dirty="0" smtClean="0"/>
              <a:t>mine.</a:t>
            </a:r>
            <a:endParaRPr lang="en-GB" dirty="0"/>
          </a:p>
          <a:p>
            <a:pPr marL="514350" lvl="0" indent="-514350">
              <a:buAutoNum type="arabicPeriod"/>
            </a:pPr>
            <a:r>
              <a:rPr lang="en-GB" b="1" dirty="0" smtClean="0"/>
              <a:t>Not </a:t>
            </a:r>
            <a:r>
              <a:rPr lang="en-GB" b="1" dirty="0"/>
              <a:t>everyone can be coached.</a:t>
            </a:r>
            <a:r>
              <a:rPr lang="en-GB" dirty="0"/>
              <a:t> </a:t>
            </a:r>
            <a:endParaRPr lang="en-GB" dirty="0" smtClean="0"/>
          </a:p>
          <a:p>
            <a:pPr marL="514350" lvl="0" indent="-514350">
              <a:buAutoNum type="arabicPeriod"/>
            </a:pPr>
            <a:r>
              <a:rPr lang="en-GB" b="1" dirty="0" smtClean="0"/>
              <a:t>Coaching is the same as mentoring.</a:t>
            </a:r>
            <a:endParaRPr lang="en-GB" dirty="0" smtClean="0"/>
          </a:p>
          <a:p>
            <a:pPr marL="514350" lvl="0" indent="-514350">
              <a:buAutoNum type="arabicPeriod"/>
            </a:pPr>
            <a:r>
              <a:rPr lang="en-GB" b="1" dirty="0" smtClean="0"/>
              <a:t>Coaching takes a lot of time.</a:t>
            </a:r>
            <a:r>
              <a:rPr lang="en-GB" dirty="0" smtClean="0"/>
              <a:t> </a:t>
            </a:r>
          </a:p>
          <a:p>
            <a:pPr marL="514350" lvl="0" indent="-514350">
              <a:buAutoNum type="arabicPeriod"/>
            </a:pPr>
            <a:r>
              <a:rPr lang="en-GB" b="1" dirty="0" smtClean="0"/>
              <a:t>It’s </a:t>
            </a:r>
            <a:r>
              <a:rPr lang="en-GB" b="1" dirty="0"/>
              <a:t>the same as just giving </a:t>
            </a:r>
            <a:r>
              <a:rPr lang="en-GB" b="1" dirty="0" smtClean="0"/>
              <a:t>feedback.</a:t>
            </a:r>
            <a:endParaRPr lang="en-GB" dirty="0"/>
          </a:p>
          <a:p>
            <a:pPr marL="514350" lvl="0" indent="-514350">
              <a:buAutoNum type="arabicPeriod"/>
            </a:pPr>
            <a:r>
              <a:rPr lang="en-GB" b="1" dirty="0" smtClean="0"/>
              <a:t>I am </a:t>
            </a:r>
            <a:r>
              <a:rPr lang="en-GB" b="1" dirty="0"/>
              <a:t>able to coach people more senior then me.</a:t>
            </a:r>
            <a:endParaRPr lang="en-GB" dirty="0"/>
          </a:p>
          <a:p>
            <a:endParaRPr lang="en-GB" dirty="0"/>
          </a:p>
        </p:txBody>
      </p:sp>
      <p:pic>
        <p:nvPicPr>
          <p:cNvPr id="1026" name="Picture 2" descr="Image result for time for a quiz"/>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00192" y="4045439"/>
            <a:ext cx="2630066" cy="1478682"/>
          </a:xfrm>
          <a:prstGeom prst="rect">
            <a:avLst/>
          </a:prstGeom>
          <a:noFill/>
          <a:extLst>
            <a:ext uri="{909E8E84-426E-40DD-AFC4-6F175D3DCCD1}">
              <a14:hiddenFill xmlns:a14="http://schemas.microsoft.com/office/drawing/2010/main">
                <a:solidFill>
                  <a:srgbClr val="FFFFFF"/>
                </a:solidFill>
              </a14:hiddenFill>
            </a:ext>
          </a:extLst>
        </p:spPr>
      </p:pic>
      <p:sp>
        <p:nvSpPr>
          <p:cNvPr id="5" name="Vertical Text Placeholder 4"/>
          <p:cNvSpPr>
            <a:spLocks noGrp="1"/>
          </p:cNvSpPr>
          <p:nvPr>
            <p:ph type="body" orient="vert" idx="13"/>
          </p:nvPr>
        </p:nvSpPr>
        <p:spPr/>
        <p:txBody>
          <a:bodyPr/>
          <a:lstStyle/>
          <a:p>
            <a:pPr marL="0" indent="0">
              <a:buNone/>
            </a:pPr>
            <a:r>
              <a:rPr lang="en-GB" dirty="0" smtClean="0"/>
              <a:t>Fact or fiction? </a:t>
            </a:r>
            <a:endParaRPr lang="en-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844170077"/>
      </p:ext>
    </p:extLst>
  </p:cSld>
  <p:clrMapOvr>
    <a:masterClrMapping/>
  </p:clrMapOvr>
  <mc:AlternateContent xmlns:mc="http://schemas.openxmlformats.org/markup-compatibility/2006" xmlns:p14="http://schemas.microsoft.com/office/powerpoint/2010/main">
    <mc:Choice Requires="p14">
      <p:transition spd="slow" p14:dur="2000" advTm="263708"/>
    </mc:Choice>
    <mc:Fallback xmlns="">
      <p:transition spd="slow" advTm="263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9" presetClass="emph" presetSubtype="0" fill="hold" nodeType="clickEffect">
                                  <p:stCondLst>
                                    <p:cond delay="0"/>
                                  </p:stCondLst>
                                  <p:childTnLst>
                                    <p:animClr clrSpc="rgb" dir="cw">
                                      <p:cBhvr override="childStyle">
                                        <p:cTn id="10" dur="500" fill="hold"/>
                                        <p:tgtEl>
                                          <p:spTgt spid="3">
                                            <p:txEl>
                                              <p:pRg st="0" end="0"/>
                                            </p:txEl>
                                          </p:spTgt>
                                        </p:tgtEl>
                                        <p:attrNameLst>
                                          <p:attrName>style.color</p:attrName>
                                        </p:attrNameLst>
                                      </p:cBhvr>
                                      <p:to>
                                        <a:srgbClr val="FF0000"/>
                                      </p:to>
                                    </p:animClr>
                                    <p:animClr clrSpc="rgb" dir="cw">
                                      <p:cBhvr>
                                        <p:cTn id="11" dur="500" fill="hold"/>
                                        <p:tgtEl>
                                          <p:spTgt spid="3">
                                            <p:txEl>
                                              <p:pRg st="0" end="0"/>
                                            </p:txEl>
                                          </p:spTgt>
                                        </p:tgtEl>
                                        <p:attrNameLst>
                                          <p:attrName>fillcolor</p:attrName>
                                        </p:attrNameLst>
                                      </p:cBhvr>
                                      <p:to>
                                        <a:srgbClr val="FF0000"/>
                                      </p:to>
                                    </p:animClr>
                                    <p:set>
                                      <p:cBhvr>
                                        <p:cTn id="12" dur="500" fill="hold"/>
                                        <p:tgtEl>
                                          <p:spTgt spid="3">
                                            <p:txEl>
                                              <p:pRg st="0" end="0"/>
                                            </p:txEl>
                                          </p:spTgt>
                                        </p:tgtEl>
                                        <p:attrNameLst>
                                          <p:attrName>fill.type</p:attrName>
                                        </p:attrNameLst>
                                      </p:cBhvr>
                                      <p:to>
                                        <p:strVal val="solid"/>
                                      </p:to>
                                    </p:set>
                                    <p:set>
                                      <p:cBhvr>
                                        <p:cTn id="13" dur="500" fill="hold"/>
                                        <p:tgtEl>
                                          <p:spTgt spid="3">
                                            <p:txEl>
                                              <p:pRg st="0" end="0"/>
                                            </p:txEl>
                                          </p:spTgt>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19" presetClass="emph" presetSubtype="0" fill="hold" nodeType="clickEffect">
                                  <p:stCondLst>
                                    <p:cond delay="0"/>
                                  </p:stCondLst>
                                  <p:childTnLst>
                                    <p:animClr clrSpc="rgb" dir="cw">
                                      <p:cBhvr override="childStyle">
                                        <p:cTn id="17" dur="500" fill="hold"/>
                                        <p:tgtEl>
                                          <p:spTgt spid="3">
                                            <p:txEl>
                                              <p:pRg st="1" end="1"/>
                                            </p:txEl>
                                          </p:spTgt>
                                        </p:tgtEl>
                                        <p:attrNameLst>
                                          <p:attrName>style.color</p:attrName>
                                        </p:attrNameLst>
                                      </p:cBhvr>
                                      <p:to>
                                        <a:srgbClr val="92D050"/>
                                      </p:to>
                                    </p:animClr>
                                    <p:animClr clrSpc="rgb" dir="cw">
                                      <p:cBhvr>
                                        <p:cTn id="18" dur="500" fill="hold"/>
                                        <p:tgtEl>
                                          <p:spTgt spid="3">
                                            <p:txEl>
                                              <p:pRg st="1" end="1"/>
                                            </p:txEl>
                                          </p:spTgt>
                                        </p:tgtEl>
                                        <p:attrNameLst>
                                          <p:attrName>fillcolor</p:attrName>
                                        </p:attrNameLst>
                                      </p:cBhvr>
                                      <p:to>
                                        <a:srgbClr val="92D050"/>
                                      </p:to>
                                    </p:animClr>
                                    <p:set>
                                      <p:cBhvr>
                                        <p:cTn id="19" dur="500" fill="hold"/>
                                        <p:tgtEl>
                                          <p:spTgt spid="3">
                                            <p:txEl>
                                              <p:pRg st="1" end="1"/>
                                            </p:txEl>
                                          </p:spTgt>
                                        </p:tgtEl>
                                        <p:attrNameLst>
                                          <p:attrName>fill.type</p:attrName>
                                        </p:attrNameLst>
                                      </p:cBhvr>
                                      <p:to>
                                        <p:strVal val="solid"/>
                                      </p:to>
                                    </p:set>
                                    <p:set>
                                      <p:cBhvr>
                                        <p:cTn id="20" dur="500" fill="hold"/>
                                        <p:tgtEl>
                                          <p:spTgt spid="3">
                                            <p:txEl>
                                              <p:pRg st="1" end="1"/>
                                            </p:txEl>
                                          </p:spTgt>
                                        </p:tgtEl>
                                        <p:attrNameLst>
                                          <p:attrName>fill.on</p:attrName>
                                        </p:attrNameLst>
                                      </p:cBhvr>
                                      <p:to>
                                        <p:strVal val="true"/>
                                      </p:to>
                                    </p:set>
                                  </p:childTnLst>
                                </p:cTn>
                              </p:par>
                            </p:childTnLst>
                          </p:cTn>
                        </p:par>
                      </p:childTnLst>
                    </p:cTn>
                  </p:par>
                  <p:par>
                    <p:cTn id="21" fill="hold">
                      <p:stCondLst>
                        <p:cond delay="indefinite"/>
                      </p:stCondLst>
                      <p:childTnLst>
                        <p:par>
                          <p:cTn id="22" fill="hold">
                            <p:stCondLst>
                              <p:cond delay="0"/>
                            </p:stCondLst>
                            <p:childTnLst>
                              <p:par>
                                <p:cTn id="23" presetID="19" presetClass="emph" presetSubtype="0" fill="hold" nodeType="clickEffect">
                                  <p:stCondLst>
                                    <p:cond delay="0"/>
                                  </p:stCondLst>
                                  <p:childTnLst>
                                    <p:animClr clrSpc="rgb" dir="cw">
                                      <p:cBhvr override="childStyle">
                                        <p:cTn id="24" dur="500" fill="hold"/>
                                        <p:tgtEl>
                                          <p:spTgt spid="3">
                                            <p:txEl>
                                              <p:pRg st="2" end="2"/>
                                            </p:txEl>
                                          </p:spTgt>
                                        </p:tgtEl>
                                        <p:attrNameLst>
                                          <p:attrName>style.color</p:attrName>
                                        </p:attrNameLst>
                                      </p:cBhvr>
                                      <p:to>
                                        <a:srgbClr val="FF0000"/>
                                      </p:to>
                                    </p:animClr>
                                    <p:animClr clrSpc="rgb" dir="cw">
                                      <p:cBhvr>
                                        <p:cTn id="25" dur="500" fill="hold"/>
                                        <p:tgtEl>
                                          <p:spTgt spid="3">
                                            <p:txEl>
                                              <p:pRg st="2" end="2"/>
                                            </p:txEl>
                                          </p:spTgt>
                                        </p:tgtEl>
                                        <p:attrNameLst>
                                          <p:attrName>fillcolor</p:attrName>
                                        </p:attrNameLst>
                                      </p:cBhvr>
                                      <p:to>
                                        <a:srgbClr val="FF0000"/>
                                      </p:to>
                                    </p:animClr>
                                    <p:set>
                                      <p:cBhvr>
                                        <p:cTn id="26" dur="500" fill="hold"/>
                                        <p:tgtEl>
                                          <p:spTgt spid="3">
                                            <p:txEl>
                                              <p:pRg st="2" end="2"/>
                                            </p:txEl>
                                          </p:spTgt>
                                        </p:tgtEl>
                                        <p:attrNameLst>
                                          <p:attrName>fill.type</p:attrName>
                                        </p:attrNameLst>
                                      </p:cBhvr>
                                      <p:to>
                                        <p:strVal val="solid"/>
                                      </p:to>
                                    </p:set>
                                    <p:set>
                                      <p:cBhvr>
                                        <p:cTn id="27" dur="500" fill="hold"/>
                                        <p:tgtEl>
                                          <p:spTgt spid="3">
                                            <p:txEl>
                                              <p:pRg st="2" end="2"/>
                                            </p:txEl>
                                          </p:spTgt>
                                        </p:tgtEl>
                                        <p:attrNameLst>
                                          <p:attrName>fill.on</p:attrName>
                                        </p:attrNameLst>
                                      </p:cBhvr>
                                      <p:to>
                                        <p:strVal val="true"/>
                                      </p:to>
                                    </p:set>
                                  </p:childTnLst>
                                </p:cTn>
                              </p:par>
                            </p:childTnLst>
                          </p:cTn>
                        </p:par>
                      </p:childTnLst>
                    </p:cTn>
                  </p:par>
                  <p:par>
                    <p:cTn id="28" fill="hold">
                      <p:stCondLst>
                        <p:cond delay="indefinite"/>
                      </p:stCondLst>
                      <p:childTnLst>
                        <p:par>
                          <p:cTn id="29" fill="hold">
                            <p:stCondLst>
                              <p:cond delay="0"/>
                            </p:stCondLst>
                            <p:childTnLst>
                              <p:par>
                                <p:cTn id="30" presetID="19" presetClass="emph" presetSubtype="0" fill="hold" nodeType="clickEffect">
                                  <p:stCondLst>
                                    <p:cond delay="0"/>
                                  </p:stCondLst>
                                  <p:childTnLst>
                                    <p:animClr clrSpc="rgb" dir="cw">
                                      <p:cBhvr override="childStyle">
                                        <p:cTn id="31" dur="500" fill="hold"/>
                                        <p:tgtEl>
                                          <p:spTgt spid="3">
                                            <p:txEl>
                                              <p:pRg st="3" end="3"/>
                                            </p:txEl>
                                          </p:spTgt>
                                        </p:tgtEl>
                                        <p:attrNameLst>
                                          <p:attrName>style.color</p:attrName>
                                        </p:attrNameLst>
                                      </p:cBhvr>
                                      <p:to>
                                        <a:srgbClr val="92D050"/>
                                      </p:to>
                                    </p:animClr>
                                    <p:animClr clrSpc="rgb" dir="cw">
                                      <p:cBhvr>
                                        <p:cTn id="32" dur="500" fill="hold"/>
                                        <p:tgtEl>
                                          <p:spTgt spid="3">
                                            <p:txEl>
                                              <p:pRg st="3" end="3"/>
                                            </p:txEl>
                                          </p:spTgt>
                                        </p:tgtEl>
                                        <p:attrNameLst>
                                          <p:attrName>fillcolor</p:attrName>
                                        </p:attrNameLst>
                                      </p:cBhvr>
                                      <p:to>
                                        <a:srgbClr val="92D050"/>
                                      </p:to>
                                    </p:animClr>
                                    <p:set>
                                      <p:cBhvr>
                                        <p:cTn id="33" dur="500" fill="hold"/>
                                        <p:tgtEl>
                                          <p:spTgt spid="3">
                                            <p:txEl>
                                              <p:pRg st="3" end="3"/>
                                            </p:txEl>
                                          </p:spTgt>
                                        </p:tgtEl>
                                        <p:attrNameLst>
                                          <p:attrName>fill.type</p:attrName>
                                        </p:attrNameLst>
                                      </p:cBhvr>
                                      <p:to>
                                        <p:strVal val="solid"/>
                                      </p:to>
                                    </p:set>
                                    <p:set>
                                      <p:cBhvr>
                                        <p:cTn id="34" dur="500" fill="hold"/>
                                        <p:tgtEl>
                                          <p:spTgt spid="3">
                                            <p:txEl>
                                              <p:pRg st="3" end="3"/>
                                            </p:txEl>
                                          </p:spTgt>
                                        </p:tgtEl>
                                        <p:attrNameLst>
                                          <p:attrName>fill.on</p:attrName>
                                        </p:attrNameLst>
                                      </p:cBhvr>
                                      <p:to>
                                        <p:strVal val="true"/>
                                      </p:to>
                                    </p:set>
                                  </p:childTnLst>
                                </p:cTn>
                              </p:par>
                            </p:childTnLst>
                          </p:cTn>
                        </p:par>
                      </p:childTnLst>
                    </p:cTn>
                  </p:par>
                  <p:par>
                    <p:cTn id="35" fill="hold">
                      <p:stCondLst>
                        <p:cond delay="indefinite"/>
                      </p:stCondLst>
                      <p:childTnLst>
                        <p:par>
                          <p:cTn id="36" fill="hold">
                            <p:stCondLst>
                              <p:cond delay="0"/>
                            </p:stCondLst>
                            <p:childTnLst>
                              <p:par>
                                <p:cTn id="37" presetID="19" presetClass="emph" presetSubtype="0" fill="hold" nodeType="clickEffect">
                                  <p:stCondLst>
                                    <p:cond delay="0"/>
                                  </p:stCondLst>
                                  <p:childTnLst>
                                    <p:animClr clrSpc="rgb" dir="cw">
                                      <p:cBhvr override="childStyle">
                                        <p:cTn id="38" dur="500" fill="hold"/>
                                        <p:tgtEl>
                                          <p:spTgt spid="3">
                                            <p:txEl>
                                              <p:pRg st="4" end="4"/>
                                            </p:txEl>
                                          </p:spTgt>
                                        </p:tgtEl>
                                        <p:attrNameLst>
                                          <p:attrName>style.color</p:attrName>
                                        </p:attrNameLst>
                                      </p:cBhvr>
                                      <p:to>
                                        <a:srgbClr val="FF0000"/>
                                      </p:to>
                                    </p:animClr>
                                    <p:animClr clrSpc="rgb" dir="cw">
                                      <p:cBhvr>
                                        <p:cTn id="39" dur="500" fill="hold"/>
                                        <p:tgtEl>
                                          <p:spTgt spid="3">
                                            <p:txEl>
                                              <p:pRg st="4" end="4"/>
                                            </p:txEl>
                                          </p:spTgt>
                                        </p:tgtEl>
                                        <p:attrNameLst>
                                          <p:attrName>fillcolor</p:attrName>
                                        </p:attrNameLst>
                                      </p:cBhvr>
                                      <p:to>
                                        <a:srgbClr val="FF0000"/>
                                      </p:to>
                                    </p:animClr>
                                    <p:set>
                                      <p:cBhvr>
                                        <p:cTn id="40" dur="500" fill="hold"/>
                                        <p:tgtEl>
                                          <p:spTgt spid="3">
                                            <p:txEl>
                                              <p:pRg st="4" end="4"/>
                                            </p:txEl>
                                          </p:spTgt>
                                        </p:tgtEl>
                                        <p:attrNameLst>
                                          <p:attrName>fill.type</p:attrName>
                                        </p:attrNameLst>
                                      </p:cBhvr>
                                      <p:to>
                                        <p:strVal val="solid"/>
                                      </p:to>
                                    </p:set>
                                    <p:set>
                                      <p:cBhvr>
                                        <p:cTn id="41" dur="500" fill="hold"/>
                                        <p:tgtEl>
                                          <p:spTgt spid="3">
                                            <p:txEl>
                                              <p:pRg st="4" end="4"/>
                                            </p:txEl>
                                          </p:spTgt>
                                        </p:tgtEl>
                                        <p:attrNameLst>
                                          <p:attrName>fill.on</p:attrName>
                                        </p:attrNameLst>
                                      </p:cBhvr>
                                      <p:to>
                                        <p:strVal val="true"/>
                                      </p:to>
                                    </p:set>
                                  </p:childTnLst>
                                </p:cTn>
                              </p:par>
                            </p:childTnLst>
                          </p:cTn>
                        </p:par>
                      </p:childTnLst>
                    </p:cTn>
                  </p:par>
                  <p:par>
                    <p:cTn id="42" fill="hold">
                      <p:stCondLst>
                        <p:cond delay="indefinite"/>
                      </p:stCondLst>
                      <p:childTnLst>
                        <p:par>
                          <p:cTn id="43" fill="hold">
                            <p:stCondLst>
                              <p:cond delay="0"/>
                            </p:stCondLst>
                            <p:childTnLst>
                              <p:par>
                                <p:cTn id="44" presetID="19" presetClass="emph" presetSubtype="0" fill="hold" nodeType="clickEffect">
                                  <p:stCondLst>
                                    <p:cond delay="0"/>
                                  </p:stCondLst>
                                  <p:childTnLst>
                                    <p:animClr clrSpc="rgb" dir="cw">
                                      <p:cBhvr override="childStyle">
                                        <p:cTn id="45" dur="500" fill="hold"/>
                                        <p:tgtEl>
                                          <p:spTgt spid="3">
                                            <p:txEl>
                                              <p:pRg st="5" end="5"/>
                                            </p:txEl>
                                          </p:spTgt>
                                        </p:tgtEl>
                                        <p:attrNameLst>
                                          <p:attrName>style.color</p:attrName>
                                        </p:attrNameLst>
                                      </p:cBhvr>
                                      <p:to>
                                        <a:srgbClr val="FF0000"/>
                                      </p:to>
                                    </p:animClr>
                                    <p:animClr clrSpc="rgb" dir="cw">
                                      <p:cBhvr>
                                        <p:cTn id="46" dur="500" fill="hold"/>
                                        <p:tgtEl>
                                          <p:spTgt spid="3">
                                            <p:txEl>
                                              <p:pRg st="5" end="5"/>
                                            </p:txEl>
                                          </p:spTgt>
                                        </p:tgtEl>
                                        <p:attrNameLst>
                                          <p:attrName>fillcolor</p:attrName>
                                        </p:attrNameLst>
                                      </p:cBhvr>
                                      <p:to>
                                        <a:srgbClr val="FF0000"/>
                                      </p:to>
                                    </p:animClr>
                                    <p:set>
                                      <p:cBhvr>
                                        <p:cTn id="47" dur="500" fill="hold"/>
                                        <p:tgtEl>
                                          <p:spTgt spid="3">
                                            <p:txEl>
                                              <p:pRg st="5" end="5"/>
                                            </p:txEl>
                                          </p:spTgt>
                                        </p:tgtEl>
                                        <p:attrNameLst>
                                          <p:attrName>fill.type</p:attrName>
                                        </p:attrNameLst>
                                      </p:cBhvr>
                                      <p:to>
                                        <p:strVal val="solid"/>
                                      </p:to>
                                    </p:set>
                                    <p:set>
                                      <p:cBhvr>
                                        <p:cTn id="48" dur="500" fill="hold"/>
                                        <p:tgtEl>
                                          <p:spTgt spid="3">
                                            <p:txEl>
                                              <p:pRg st="5" end="5"/>
                                            </p:txEl>
                                          </p:spTgt>
                                        </p:tgtEl>
                                        <p:attrNameLst>
                                          <p:attrName>fill.on</p:attrName>
                                        </p:attrNameLst>
                                      </p:cBhvr>
                                      <p:to>
                                        <p:strVal val="true"/>
                                      </p:to>
                                    </p:set>
                                  </p:childTnLst>
                                </p:cTn>
                              </p:par>
                            </p:childTnLst>
                          </p:cTn>
                        </p:par>
                      </p:childTnLst>
                    </p:cTn>
                  </p:par>
                  <p:par>
                    <p:cTn id="49" fill="hold">
                      <p:stCondLst>
                        <p:cond delay="indefinite"/>
                      </p:stCondLst>
                      <p:childTnLst>
                        <p:par>
                          <p:cTn id="50" fill="hold">
                            <p:stCondLst>
                              <p:cond delay="0"/>
                            </p:stCondLst>
                            <p:childTnLst>
                              <p:par>
                                <p:cTn id="51" presetID="19" presetClass="emph" presetSubtype="0" fill="hold" nodeType="clickEffect">
                                  <p:stCondLst>
                                    <p:cond delay="0"/>
                                  </p:stCondLst>
                                  <p:childTnLst>
                                    <p:animClr clrSpc="rgb" dir="cw">
                                      <p:cBhvr override="childStyle">
                                        <p:cTn id="52" dur="500" fill="hold"/>
                                        <p:tgtEl>
                                          <p:spTgt spid="3">
                                            <p:txEl>
                                              <p:pRg st="6" end="6"/>
                                            </p:txEl>
                                          </p:spTgt>
                                        </p:tgtEl>
                                        <p:attrNameLst>
                                          <p:attrName>style.color</p:attrName>
                                        </p:attrNameLst>
                                      </p:cBhvr>
                                      <p:to>
                                        <a:srgbClr val="FF0000"/>
                                      </p:to>
                                    </p:animClr>
                                    <p:animClr clrSpc="rgb" dir="cw">
                                      <p:cBhvr>
                                        <p:cTn id="53" dur="500" fill="hold"/>
                                        <p:tgtEl>
                                          <p:spTgt spid="3">
                                            <p:txEl>
                                              <p:pRg st="6" end="6"/>
                                            </p:txEl>
                                          </p:spTgt>
                                        </p:tgtEl>
                                        <p:attrNameLst>
                                          <p:attrName>fillcolor</p:attrName>
                                        </p:attrNameLst>
                                      </p:cBhvr>
                                      <p:to>
                                        <a:srgbClr val="FF0000"/>
                                      </p:to>
                                    </p:animClr>
                                    <p:set>
                                      <p:cBhvr>
                                        <p:cTn id="54" dur="500" fill="hold"/>
                                        <p:tgtEl>
                                          <p:spTgt spid="3">
                                            <p:txEl>
                                              <p:pRg st="6" end="6"/>
                                            </p:txEl>
                                          </p:spTgt>
                                        </p:tgtEl>
                                        <p:attrNameLst>
                                          <p:attrName>fill.type</p:attrName>
                                        </p:attrNameLst>
                                      </p:cBhvr>
                                      <p:to>
                                        <p:strVal val="solid"/>
                                      </p:to>
                                    </p:set>
                                    <p:set>
                                      <p:cBhvr>
                                        <p:cTn id="55" dur="500" fill="hold"/>
                                        <p:tgtEl>
                                          <p:spTgt spid="3">
                                            <p:txEl>
                                              <p:pRg st="6" end="6"/>
                                            </p:txEl>
                                          </p:spTgt>
                                        </p:tgtEl>
                                        <p:attrNameLst>
                                          <p:attrName>fill.on</p:attrName>
                                        </p:attrNameLst>
                                      </p:cBhvr>
                                      <p:to>
                                        <p:strVal val="true"/>
                                      </p:to>
                                    </p:set>
                                  </p:childTnLst>
                                </p:cTn>
                              </p:par>
                            </p:childTnLst>
                          </p:cTn>
                        </p:par>
                      </p:childTnLst>
                    </p:cTn>
                  </p:par>
                  <p:par>
                    <p:cTn id="56" fill="hold">
                      <p:stCondLst>
                        <p:cond delay="indefinite"/>
                      </p:stCondLst>
                      <p:childTnLst>
                        <p:par>
                          <p:cTn id="57" fill="hold">
                            <p:stCondLst>
                              <p:cond delay="0"/>
                            </p:stCondLst>
                            <p:childTnLst>
                              <p:par>
                                <p:cTn id="58" presetID="19" presetClass="emph" presetSubtype="0" fill="hold" nodeType="clickEffect">
                                  <p:stCondLst>
                                    <p:cond delay="0"/>
                                  </p:stCondLst>
                                  <p:childTnLst>
                                    <p:animClr clrSpc="rgb" dir="cw">
                                      <p:cBhvr override="childStyle">
                                        <p:cTn id="59" dur="500" fill="hold"/>
                                        <p:tgtEl>
                                          <p:spTgt spid="3">
                                            <p:txEl>
                                              <p:pRg st="7" end="7"/>
                                            </p:txEl>
                                          </p:spTgt>
                                        </p:tgtEl>
                                        <p:attrNameLst>
                                          <p:attrName>style.color</p:attrName>
                                        </p:attrNameLst>
                                      </p:cBhvr>
                                      <p:to>
                                        <a:srgbClr val="92D050"/>
                                      </p:to>
                                    </p:animClr>
                                    <p:animClr clrSpc="rgb" dir="cw">
                                      <p:cBhvr>
                                        <p:cTn id="60" dur="500" fill="hold"/>
                                        <p:tgtEl>
                                          <p:spTgt spid="3">
                                            <p:txEl>
                                              <p:pRg st="7" end="7"/>
                                            </p:txEl>
                                          </p:spTgt>
                                        </p:tgtEl>
                                        <p:attrNameLst>
                                          <p:attrName>fillcolor</p:attrName>
                                        </p:attrNameLst>
                                      </p:cBhvr>
                                      <p:to>
                                        <a:srgbClr val="92D050"/>
                                      </p:to>
                                    </p:animClr>
                                    <p:set>
                                      <p:cBhvr>
                                        <p:cTn id="61" dur="500" fill="hold"/>
                                        <p:tgtEl>
                                          <p:spTgt spid="3">
                                            <p:txEl>
                                              <p:pRg st="7" end="7"/>
                                            </p:txEl>
                                          </p:spTgt>
                                        </p:tgtEl>
                                        <p:attrNameLst>
                                          <p:attrName>fill.type</p:attrName>
                                        </p:attrNameLst>
                                      </p:cBhvr>
                                      <p:to>
                                        <p:strVal val="solid"/>
                                      </p:to>
                                    </p:set>
                                    <p:set>
                                      <p:cBhvr>
                                        <p:cTn id="62" dur="500" fill="hold"/>
                                        <p:tgtEl>
                                          <p:spTgt spid="3">
                                            <p:txEl>
                                              <p:pRg st="7" end="7"/>
                                            </p:txEl>
                                          </p:spTgt>
                                        </p:tgtEl>
                                        <p:attrNameLst>
                                          <p:attrName>fill.on</p:attrName>
                                        </p:attrNameLst>
                                      </p:cBhvr>
                                      <p:to>
                                        <p:strVal val="true"/>
                                      </p:to>
                                    </p:set>
                                  </p:childTnLst>
                                </p:cTn>
                              </p:par>
                            </p:childTnLst>
                          </p:cTn>
                        </p:par>
                      </p:childTnLst>
                    </p:cTn>
                  </p:par>
                  <p:par>
                    <p:cTn id="63" fill="hold">
                      <p:stCondLst>
                        <p:cond delay="indefinite"/>
                      </p:stCondLst>
                      <p:childTnLst>
                        <p:par>
                          <p:cTn id="64" fill="hold">
                            <p:stCondLst>
                              <p:cond delay="0"/>
                            </p:stCondLst>
                            <p:childTnLst>
                              <p:par>
                                <p:cTn id="65" presetID="19" presetClass="emph" presetSubtype="0" fill="hold" nodeType="clickEffect">
                                  <p:stCondLst>
                                    <p:cond delay="0"/>
                                  </p:stCondLst>
                                  <p:childTnLst>
                                    <p:animClr clrSpc="rgb" dir="cw">
                                      <p:cBhvr override="childStyle">
                                        <p:cTn id="66" dur="500" fill="hold"/>
                                        <p:tgtEl>
                                          <p:spTgt spid="3">
                                            <p:txEl>
                                              <p:pRg st="8" end="8"/>
                                            </p:txEl>
                                          </p:spTgt>
                                        </p:tgtEl>
                                        <p:attrNameLst>
                                          <p:attrName>style.color</p:attrName>
                                        </p:attrNameLst>
                                      </p:cBhvr>
                                      <p:to>
                                        <a:srgbClr val="FF0000"/>
                                      </p:to>
                                    </p:animClr>
                                    <p:animClr clrSpc="rgb" dir="cw">
                                      <p:cBhvr>
                                        <p:cTn id="67" dur="500" fill="hold"/>
                                        <p:tgtEl>
                                          <p:spTgt spid="3">
                                            <p:txEl>
                                              <p:pRg st="8" end="8"/>
                                            </p:txEl>
                                          </p:spTgt>
                                        </p:tgtEl>
                                        <p:attrNameLst>
                                          <p:attrName>fillcolor</p:attrName>
                                        </p:attrNameLst>
                                      </p:cBhvr>
                                      <p:to>
                                        <a:srgbClr val="FF0000"/>
                                      </p:to>
                                    </p:animClr>
                                    <p:set>
                                      <p:cBhvr>
                                        <p:cTn id="68" dur="500" fill="hold"/>
                                        <p:tgtEl>
                                          <p:spTgt spid="3">
                                            <p:txEl>
                                              <p:pRg st="8" end="8"/>
                                            </p:txEl>
                                          </p:spTgt>
                                        </p:tgtEl>
                                        <p:attrNameLst>
                                          <p:attrName>fill.type</p:attrName>
                                        </p:attrNameLst>
                                      </p:cBhvr>
                                      <p:to>
                                        <p:strVal val="solid"/>
                                      </p:to>
                                    </p:set>
                                    <p:set>
                                      <p:cBhvr>
                                        <p:cTn id="69" dur="500" fill="hold"/>
                                        <p:tgtEl>
                                          <p:spTgt spid="3">
                                            <p:txEl>
                                              <p:pRg st="8" end="8"/>
                                            </p:txEl>
                                          </p:spTgt>
                                        </p:tgtEl>
                                        <p:attrNameLst>
                                          <p:attrName>fill.on</p:attrName>
                                        </p:attrNameLst>
                                      </p:cBhvr>
                                      <p:to>
                                        <p:strVal val="true"/>
                                      </p:to>
                                    </p:set>
                                  </p:childTnLst>
                                </p:cTn>
                              </p:par>
                            </p:childTnLst>
                          </p:cTn>
                        </p:par>
                      </p:childTnLst>
                    </p:cTn>
                  </p:par>
                  <p:par>
                    <p:cTn id="70" fill="hold">
                      <p:stCondLst>
                        <p:cond delay="indefinite"/>
                      </p:stCondLst>
                      <p:childTnLst>
                        <p:par>
                          <p:cTn id="71" fill="hold">
                            <p:stCondLst>
                              <p:cond delay="0"/>
                            </p:stCondLst>
                            <p:childTnLst>
                              <p:par>
                                <p:cTn id="72" presetID="19" presetClass="emph" presetSubtype="0" fill="hold" nodeType="clickEffect">
                                  <p:stCondLst>
                                    <p:cond delay="0"/>
                                  </p:stCondLst>
                                  <p:childTnLst>
                                    <p:animClr clrSpc="rgb" dir="cw">
                                      <p:cBhvr override="childStyle">
                                        <p:cTn id="73" dur="500" fill="hold"/>
                                        <p:tgtEl>
                                          <p:spTgt spid="3">
                                            <p:txEl>
                                              <p:pRg st="9" end="9"/>
                                            </p:txEl>
                                          </p:spTgt>
                                        </p:tgtEl>
                                        <p:attrNameLst>
                                          <p:attrName>style.color</p:attrName>
                                        </p:attrNameLst>
                                      </p:cBhvr>
                                      <p:to>
                                        <a:srgbClr val="FF0000"/>
                                      </p:to>
                                    </p:animClr>
                                    <p:animClr clrSpc="rgb" dir="cw">
                                      <p:cBhvr>
                                        <p:cTn id="74" dur="500" fill="hold"/>
                                        <p:tgtEl>
                                          <p:spTgt spid="3">
                                            <p:txEl>
                                              <p:pRg st="9" end="9"/>
                                            </p:txEl>
                                          </p:spTgt>
                                        </p:tgtEl>
                                        <p:attrNameLst>
                                          <p:attrName>fillcolor</p:attrName>
                                        </p:attrNameLst>
                                      </p:cBhvr>
                                      <p:to>
                                        <a:srgbClr val="FF0000"/>
                                      </p:to>
                                    </p:animClr>
                                    <p:set>
                                      <p:cBhvr>
                                        <p:cTn id="75" dur="500" fill="hold"/>
                                        <p:tgtEl>
                                          <p:spTgt spid="3">
                                            <p:txEl>
                                              <p:pRg st="9" end="9"/>
                                            </p:txEl>
                                          </p:spTgt>
                                        </p:tgtEl>
                                        <p:attrNameLst>
                                          <p:attrName>fill.type</p:attrName>
                                        </p:attrNameLst>
                                      </p:cBhvr>
                                      <p:to>
                                        <p:strVal val="solid"/>
                                      </p:to>
                                    </p:set>
                                    <p:set>
                                      <p:cBhvr>
                                        <p:cTn id="76" dur="500" fill="hold"/>
                                        <p:tgtEl>
                                          <p:spTgt spid="3">
                                            <p:txEl>
                                              <p:pRg st="9" end="9"/>
                                            </p:txEl>
                                          </p:spTgt>
                                        </p:tgtEl>
                                        <p:attrNameLst>
                                          <p:attrName>fill.on</p:attrName>
                                        </p:attrNameLst>
                                      </p:cBhvr>
                                      <p:to>
                                        <p:strVal val="true"/>
                                      </p:to>
                                    </p:set>
                                  </p:childTnLst>
                                </p:cTn>
                              </p:par>
                            </p:childTnLst>
                          </p:cTn>
                        </p:par>
                      </p:childTnLst>
                    </p:cTn>
                  </p:par>
                  <p:par>
                    <p:cTn id="77" fill="hold">
                      <p:stCondLst>
                        <p:cond delay="indefinite"/>
                      </p:stCondLst>
                      <p:childTnLst>
                        <p:par>
                          <p:cTn id="78" fill="hold">
                            <p:stCondLst>
                              <p:cond delay="0"/>
                            </p:stCondLst>
                            <p:childTnLst>
                              <p:par>
                                <p:cTn id="79" presetID="19" presetClass="emph" presetSubtype="0" fill="hold" nodeType="clickEffect">
                                  <p:stCondLst>
                                    <p:cond delay="0"/>
                                  </p:stCondLst>
                                  <p:childTnLst>
                                    <p:animClr clrSpc="rgb" dir="cw">
                                      <p:cBhvr override="childStyle">
                                        <p:cTn id="80" dur="500" fill="hold"/>
                                        <p:tgtEl>
                                          <p:spTgt spid="3">
                                            <p:txEl>
                                              <p:pRg st="10" end="10"/>
                                            </p:txEl>
                                          </p:spTgt>
                                        </p:tgtEl>
                                        <p:attrNameLst>
                                          <p:attrName>style.color</p:attrName>
                                        </p:attrNameLst>
                                      </p:cBhvr>
                                      <p:to>
                                        <a:srgbClr val="92D050"/>
                                      </p:to>
                                    </p:animClr>
                                    <p:animClr clrSpc="rgb" dir="cw">
                                      <p:cBhvr>
                                        <p:cTn id="81" dur="500" fill="hold"/>
                                        <p:tgtEl>
                                          <p:spTgt spid="3">
                                            <p:txEl>
                                              <p:pRg st="10" end="10"/>
                                            </p:txEl>
                                          </p:spTgt>
                                        </p:tgtEl>
                                        <p:attrNameLst>
                                          <p:attrName>fillcolor</p:attrName>
                                        </p:attrNameLst>
                                      </p:cBhvr>
                                      <p:to>
                                        <a:srgbClr val="92D050"/>
                                      </p:to>
                                    </p:animClr>
                                    <p:set>
                                      <p:cBhvr>
                                        <p:cTn id="82" dur="500" fill="hold"/>
                                        <p:tgtEl>
                                          <p:spTgt spid="3">
                                            <p:txEl>
                                              <p:pRg st="10" end="10"/>
                                            </p:txEl>
                                          </p:spTgt>
                                        </p:tgtEl>
                                        <p:attrNameLst>
                                          <p:attrName>fill.type</p:attrName>
                                        </p:attrNameLst>
                                      </p:cBhvr>
                                      <p:to>
                                        <p:strVal val="solid"/>
                                      </p:to>
                                    </p:set>
                                    <p:set>
                                      <p:cBhvr>
                                        <p:cTn id="83" dur="500" fill="hold"/>
                                        <p:tgtEl>
                                          <p:spTgt spid="3">
                                            <p:txEl>
                                              <p:pRg st="10" end="10"/>
                                            </p:txEl>
                                          </p:spTgt>
                                        </p:tgtEl>
                                        <p:attrNameLst>
                                          <p:attrName>fill.on</p:attrName>
                                        </p:attrNameLst>
                                      </p:cBhvr>
                                      <p:to>
                                        <p:strVal val="true"/>
                                      </p:to>
                                    </p:set>
                                  </p:childTnLst>
                                </p:cTn>
                              </p:par>
                            </p:childTnLst>
                          </p:cTn>
                        </p:par>
                      </p:childTnLst>
                    </p:cTn>
                  </p:par>
                  <p:par>
                    <p:cTn id="84" fill="hold">
                      <p:stCondLst>
                        <p:cond delay="indefinite"/>
                      </p:stCondLst>
                      <p:childTnLst>
                        <p:par>
                          <p:cTn id="85" fill="hold">
                            <p:stCondLst>
                              <p:cond delay="0"/>
                            </p:stCondLst>
                            <p:childTnLst>
                              <p:par>
                                <p:cTn id="86" presetID="19" presetClass="emph" presetSubtype="0" fill="hold" nodeType="clickEffect">
                                  <p:stCondLst>
                                    <p:cond delay="0"/>
                                  </p:stCondLst>
                                  <p:childTnLst>
                                    <p:animClr clrSpc="rgb" dir="cw">
                                      <p:cBhvr override="childStyle">
                                        <p:cTn id="87" dur="500" fill="hold"/>
                                        <p:tgtEl>
                                          <p:spTgt spid="3">
                                            <p:txEl>
                                              <p:pRg st="11" end="11"/>
                                            </p:txEl>
                                          </p:spTgt>
                                        </p:tgtEl>
                                        <p:attrNameLst>
                                          <p:attrName>style.color</p:attrName>
                                        </p:attrNameLst>
                                      </p:cBhvr>
                                      <p:to>
                                        <a:srgbClr val="92D050"/>
                                      </p:to>
                                    </p:animClr>
                                    <p:animClr clrSpc="rgb" dir="cw">
                                      <p:cBhvr>
                                        <p:cTn id="88" dur="500" fill="hold"/>
                                        <p:tgtEl>
                                          <p:spTgt spid="3">
                                            <p:txEl>
                                              <p:pRg st="11" end="11"/>
                                            </p:txEl>
                                          </p:spTgt>
                                        </p:tgtEl>
                                        <p:attrNameLst>
                                          <p:attrName>fillcolor</p:attrName>
                                        </p:attrNameLst>
                                      </p:cBhvr>
                                      <p:to>
                                        <a:srgbClr val="92D050"/>
                                      </p:to>
                                    </p:animClr>
                                    <p:set>
                                      <p:cBhvr>
                                        <p:cTn id="89" dur="500" fill="hold"/>
                                        <p:tgtEl>
                                          <p:spTgt spid="3">
                                            <p:txEl>
                                              <p:pRg st="11" end="11"/>
                                            </p:txEl>
                                          </p:spTgt>
                                        </p:tgtEl>
                                        <p:attrNameLst>
                                          <p:attrName>fill.type</p:attrName>
                                        </p:attrNameLst>
                                      </p:cBhvr>
                                      <p:to>
                                        <p:strVal val="solid"/>
                                      </p:to>
                                    </p:set>
                                    <p:set>
                                      <p:cBhvr>
                                        <p:cTn id="90" dur="500" fill="hold"/>
                                        <p:tgtEl>
                                          <p:spTgt spid="3">
                                            <p:txEl>
                                              <p:pRg st="11" end="1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1"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1. 2 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40768"/>
            <a:ext cx="4173860" cy="5184576"/>
          </a:xfrm>
          <a:solidFill>
            <a:schemeClr val="bg1"/>
          </a:solidFill>
          <a:ln>
            <a:solidFill>
              <a:schemeClr val="bg1">
                <a:lumMod val="65000"/>
              </a:schemeClr>
            </a:solidFill>
          </a:ln>
        </p:spPr>
        <p:txBody>
          <a:bodyPr>
            <a:normAutofit/>
          </a:bodyPr>
          <a:lstStyle/>
          <a:p>
            <a:pPr>
              <a:lnSpc>
                <a:spcPct val="100000"/>
              </a:lnSpc>
              <a:spcBef>
                <a:spcPts val="0"/>
              </a:spcBef>
              <a:spcAft>
                <a:spcPts val="0"/>
              </a:spcAft>
              <a:buFont typeface="Wingdings" pitchFamily="2" charset="2"/>
              <a:buChar char="§"/>
            </a:pPr>
            <a:r>
              <a:rPr lang="en-GB" sz="1600" b="1" dirty="0"/>
              <a:t>Short Term – Time Bound</a:t>
            </a:r>
          </a:p>
          <a:p>
            <a:pPr marL="0" indent="0" algn="just">
              <a:lnSpc>
                <a:spcPct val="100000"/>
              </a:lnSpc>
              <a:spcBef>
                <a:spcPts val="0"/>
              </a:spcBef>
              <a:spcAft>
                <a:spcPts val="0"/>
              </a:spcAft>
              <a:buNone/>
            </a:pPr>
            <a:r>
              <a:rPr lang="en-GB" sz="1400" dirty="0"/>
              <a:t>A coach can successfully be involved with a coachee for a short period of time, maybe even just a few sessions. The coaching lasts for as long as is needed, depending on the purpose of the coaching relationship.</a:t>
            </a:r>
          </a:p>
          <a:p>
            <a:pPr marL="0" indent="0" algn="just">
              <a:lnSpc>
                <a:spcPct val="100000"/>
              </a:lnSpc>
              <a:spcBef>
                <a:spcPts val="0"/>
              </a:spcBef>
              <a:spcAft>
                <a:spcPts val="0"/>
              </a:spcAft>
              <a:buNone/>
            </a:pPr>
            <a:endParaRPr lang="en-GB" sz="1600" b="1" dirty="0"/>
          </a:p>
          <a:p>
            <a:pPr>
              <a:lnSpc>
                <a:spcPct val="100000"/>
              </a:lnSpc>
              <a:spcBef>
                <a:spcPts val="0"/>
              </a:spcBef>
              <a:spcAft>
                <a:spcPts val="0"/>
              </a:spcAft>
              <a:buFont typeface="Wingdings" pitchFamily="2" charset="2"/>
              <a:buChar char="§"/>
            </a:pPr>
            <a:r>
              <a:rPr lang="en-GB" sz="1600" b="1" dirty="0"/>
              <a:t> Task Based</a:t>
            </a:r>
          </a:p>
          <a:p>
            <a:pPr marL="0" indent="0" algn="just">
              <a:lnSpc>
                <a:spcPct val="100000"/>
              </a:lnSpc>
              <a:spcBef>
                <a:spcPts val="0"/>
              </a:spcBef>
              <a:spcAft>
                <a:spcPts val="0"/>
              </a:spcAft>
              <a:buNone/>
            </a:pPr>
            <a:r>
              <a:rPr lang="en-GB" sz="1400" dirty="0"/>
              <a:t>The focus is on concrete issues, such as managing more effectively, speaking more articulately, and learning how to think strategically. This requires a content expert (coach) who is capable of teaching the coachee how to develop these skills.</a:t>
            </a:r>
          </a:p>
          <a:p>
            <a:pPr algn="just">
              <a:lnSpc>
                <a:spcPct val="100000"/>
              </a:lnSpc>
              <a:spcBef>
                <a:spcPts val="0"/>
              </a:spcBef>
              <a:spcAft>
                <a:spcPts val="0"/>
              </a:spcAft>
            </a:pPr>
            <a:endParaRPr lang="en-GB" sz="1400" dirty="0"/>
          </a:p>
          <a:p>
            <a:pPr>
              <a:lnSpc>
                <a:spcPct val="100000"/>
              </a:lnSpc>
              <a:spcBef>
                <a:spcPts val="0"/>
              </a:spcBef>
              <a:spcAft>
                <a:spcPts val="0"/>
              </a:spcAft>
              <a:buFont typeface="Wingdings" pitchFamily="2" charset="2"/>
              <a:buChar char="§"/>
            </a:pPr>
            <a:r>
              <a:rPr lang="en-GB" sz="1600" b="1" dirty="0"/>
              <a:t>  Performance Driven – Non Directive</a:t>
            </a:r>
          </a:p>
          <a:p>
            <a:pPr marL="0" indent="0" algn="just">
              <a:lnSpc>
                <a:spcPct val="100000"/>
              </a:lnSpc>
              <a:spcBef>
                <a:spcPts val="0"/>
              </a:spcBef>
              <a:spcAft>
                <a:spcPts val="0"/>
              </a:spcAft>
              <a:buNone/>
            </a:pPr>
            <a:r>
              <a:rPr lang="en-GB" sz="1400" dirty="0"/>
              <a:t>The purpose of coaching is to improve the individual's performance on the job. This involves either enhancing current skills or acquiring new skills. Once the coachee successfully acquires the skills, the coach is no longer needed.</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5184576"/>
          </a:xfrm>
          <a:solidFill>
            <a:schemeClr val="bg1"/>
          </a:solidFill>
          <a:ln>
            <a:solidFill>
              <a:schemeClr val="bg1">
                <a:lumMod val="65000"/>
              </a:schemeClr>
            </a:solidFill>
          </a:ln>
        </p:spPr>
        <p:txBody>
          <a:bodyPr>
            <a:noAutofit/>
          </a:bodyPr>
          <a:lstStyle/>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algn="just">
              <a:spcBef>
                <a:spcPts val="0"/>
              </a:spcBef>
              <a:spcAft>
                <a:spcPts val="0"/>
              </a:spcAft>
            </a:pPr>
            <a:endParaRPr lang="en-GB" sz="1600" b="1" dirty="0"/>
          </a:p>
          <a:p>
            <a:pPr>
              <a:spcBef>
                <a:spcPts val="0"/>
              </a:spcBef>
              <a:spcAft>
                <a:spcPts val="0"/>
              </a:spcAft>
              <a:buFont typeface="Wingdings" pitchFamily="2" charset="2"/>
              <a:buChar char="§"/>
            </a:pPr>
            <a:r>
              <a:rPr lang="en-GB" sz="1600" b="1" dirty="0"/>
              <a:t> Relationship Based</a:t>
            </a:r>
          </a:p>
          <a:p>
            <a:pPr marL="0" indent="0" algn="just">
              <a:spcBef>
                <a:spcPts val="0"/>
              </a:spcBef>
              <a:spcAft>
                <a:spcPts val="0"/>
              </a:spcAft>
              <a:buNone/>
            </a:pPr>
            <a:r>
              <a:rPr lang="en-GB" sz="14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a:spcBef>
                <a:spcPts val="0"/>
              </a:spcBef>
              <a:spcAft>
                <a:spcPts val="0"/>
              </a:spcAft>
            </a:pPr>
            <a:endParaRPr lang="en-GB" sz="1400" dirty="0"/>
          </a:p>
          <a:p>
            <a:pPr>
              <a:spcBef>
                <a:spcPts val="0"/>
              </a:spcBef>
              <a:spcAft>
                <a:spcPts val="0"/>
              </a:spcAft>
              <a:buFont typeface="Wingdings" pitchFamily="2" charset="2"/>
              <a:buChar char="§"/>
            </a:pPr>
            <a:r>
              <a:rPr lang="en-GB" sz="1600" b="1" dirty="0"/>
              <a:t>Development Driven - Directive</a:t>
            </a:r>
          </a:p>
          <a:p>
            <a:pPr marL="0" indent="0" algn="just">
              <a:spcBef>
                <a:spcPts val="0"/>
              </a:spcBef>
              <a:spcAft>
                <a:spcPts val="0"/>
              </a:spcAft>
              <a:buNone/>
            </a:pPr>
            <a:r>
              <a:rPr lang="en-GB" sz="1400" dirty="0"/>
              <a:t>Its purpose is to develop the individual not only for the current job, but also for the future. This distinction differentiates the role of the immediate manager and that of the mentor.</a:t>
            </a:r>
          </a:p>
          <a:p>
            <a:endParaRPr lang="en-GB" sz="1400" dirty="0"/>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1626622288"/>
      </p:ext>
    </p:extLst>
  </p:cSld>
  <p:clrMapOvr>
    <a:masterClrMapping/>
  </p:clrMapOvr>
  <mc:AlternateContent xmlns:mc="http://schemas.openxmlformats.org/markup-compatibility/2006" xmlns:p14="http://schemas.microsoft.com/office/powerpoint/2010/main">
    <mc:Choice Requires="p14">
      <p:transition spd="slow" p14:dur="2000" advTm="74600"/>
    </mc:Choice>
    <mc:Fallback xmlns="">
      <p:transition spd="slow" advTm="74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bg/>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
                                            <p:txEl>
                                              <p:pRg st="3" end="3"/>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3"/>
                </p:tgtEl>
              </p:cMediaNode>
            </p:audio>
          </p:childTnLst>
        </p:cTn>
      </p:par>
    </p:tnLst>
    <p:bldLst>
      <p:bldP spid="9" grpId="0" uiExpand="1"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19</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92163167"/>
      </p:ext>
    </p:extLst>
  </p:cSld>
  <p:clrMapOvr>
    <a:masterClrMapping/>
  </p:clrMapOvr>
  <mc:AlternateContent xmlns:mc="http://schemas.openxmlformats.org/markup-compatibility/2006" xmlns:p14="http://schemas.microsoft.com/office/powerpoint/2010/main">
    <mc:Choice Requires="p14">
      <p:transition spd="slow" p14:dur="2000" advTm="64280"/>
    </mc:Choice>
    <mc:Fallback xmlns="">
      <p:transition spd="slow" advTm="6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1.2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20</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pic>
        <p:nvPicPr>
          <p:cNvPr id="9" name="Audio 8">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1506120060"/>
      </p:ext>
    </p:extLst>
  </p:cSld>
  <p:clrMapOvr>
    <a:masterClrMapping/>
  </p:clrMapOvr>
  <mc:AlternateContent xmlns:mc="http://schemas.openxmlformats.org/markup-compatibility/2006" xmlns:p14="http://schemas.microsoft.com/office/powerpoint/2010/main">
    <mc:Choice Requires="p14">
      <p:transition spd="slow" p14:dur="2000" advTm="112489"/>
    </mc:Choice>
    <mc:Fallback xmlns="">
      <p:transition spd="slow" advTm="112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10" presetClass="entr" presetSubtype="0" fill="hold" grpId="0" nodeType="withEffect">
                                  <p:stCondLst>
                                    <p:cond delay="0"/>
                                  </p:stCondLst>
                                  <p:childTnLst>
                                    <p:set>
                                      <p:cBhvr>
                                        <p:cTn id="8" dur="1" fill="hold">
                                          <p:stCondLst>
                                            <p:cond delay="0"/>
                                          </p:stCondLst>
                                        </p:cTn>
                                        <p:tgtEl>
                                          <p:spTgt spid="5">
                                            <p:bg/>
                                          </p:spTgt>
                                        </p:tgtEl>
                                        <p:attrNameLst>
                                          <p:attrName>style.visibility</p:attrName>
                                        </p:attrNameLst>
                                      </p:cBhvr>
                                      <p:to>
                                        <p:strVal val="visible"/>
                                      </p:to>
                                    </p:set>
                                    <p:animEffect transition="in" filter="fade">
                                      <p:cBhvr>
                                        <p:cTn id="9" dur="2000"/>
                                        <p:tgtEl>
                                          <p:spTgt spid="5">
                                            <p:bg/>
                                          </p:spTgt>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2000"/>
                                        <p:tgtEl>
                                          <p:spTgt spid="5">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bg/>
                                          </p:spTgt>
                                        </p:tgtEl>
                                        <p:attrNameLst>
                                          <p:attrName>style.visibility</p:attrName>
                                        </p:attrNameLst>
                                      </p:cBhvr>
                                      <p:to>
                                        <p:strVal val="visible"/>
                                      </p:to>
                                    </p:set>
                                    <p:animEffect transition="in" filter="fade">
                                      <p:cBhvr>
                                        <p:cTn id="15" dur="2000"/>
                                        <p:tgtEl>
                                          <p:spTgt spid="8">
                                            <p:bg/>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fade">
                                      <p:cBhvr>
                                        <p:cTn id="18" dur="2000"/>
                                        <p:tgtEl>
                                          <p:spTgt spid="8">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bg/>
                                          </p:spTgt>
                                        </p:tgtEl>
                                        <p:attrNameLst>
                                          <p:attrName>style.visibility</p:attrName>
                                        </p:attrNameLst>
                                      </p:cBhvr>
                                      <p:to>
                                        <p:strVal val="visible"/>
                                      </p:to>
                                    </p:set>
                                    <p:animEffect transition="in" filter="fade">
                                      <p:cBhvr>
                                        <p:cTn id="23" dur="2000"/>
                                        <p:tgtEl>
                                          <p:spTgt spid="6">
                                            <p:bg/>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Effect transition="in" filter="fade">
                                      <p:cBhvr>
                                        <p:cTn id="28" dur="2000"/>
                                        <p:tgtEl>
                                          <p:spTgt spid="6">
                                            <p:txEl>
                                              <p:pRg st="0" end="0"/>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animEffect transition="in" filter="fade">
                                      <p:cBhvr>
                                        <p:cTn id="31" dur="2000"/>
                                        <p:tgtEl>
                                          <p:spTgt spid="6">
                                            <p:txEl>
                                              <p:pRg st="1" end="1"/>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fade">
                                      <p:cBhvr>
                                        <p:cTn id="34" dur="2000"/>
                                        <p:tgtEl>
                                          <p:spTgt spid="6">
                                            <p:txEl>
                                              <p:pRg st="2" end="2"/>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2000"/>
                                        <p:tgtEl>
                                          <p:spTgt spid="6">
                                            <p:txEl>
                                              <p:pRg st="3" end="3"/>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6">
                                            <p:txEl>
                                              <p:pRg st="4" end="4"/>
                                            </p:txEl>
                                          </p:spTgt>
                                        </p:tgtEl>
                                        <p:attrNameLst>
                                          <p:attrName>style.visibility</p:attrName>
                                        </p:attrNameLst>
                                      </p:cBhvr>
                                      <p:to>
                                        <p:strVal val="visible"/>
                                      </p:to>
                                    </p:set>
                                    <p:animEffect transition="in" filter="fade">
                                      <p:cBhvr>
                                        <p:cTn id="40" dur="2000"/>
                                        <p:tgtEl>
                                          <p:spTgt spid="6">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7">
                                            <p:bg/>
                                          </p:spTgt>
                                        </p:tgtEl>
                                        <p:attrNameLst>
                                          <p:attrName>style.visibility</p:attrName>
                                        </p:attrNameLst>
                                      </p:cBhvr>
                                      <p:to>
                                        <p:strVal val="visible"/>
                                      </p:to>
                                    </p:set>
                                    <p:animEffect transition="in" filter="fade">
                                      <p:cBhvr>
                                        <p:cTn id="45" dur="2000"/>
                                        <p:tgtEl>
                                          <p:spTgt spid="7">
                                            <p:bg/>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7">
                                            <p:txEl>
                                              <p:pRg st="0" end="0"/>
                                            </p:txEl>
                                          </p:spTgt>
                                        </p:tgtEl>
                                        <p:attrNameLst>
                                          <p:attrName>style.visibility</p:attrName>
                                        </p:attrNameLst>
                                      </p:cBhvr>
                                      <p:to>
                                        <p:strVal val="visible"/>
                                      </p:to>
                                    </p:set>
                                    <p:animEffect transition="in" filter="fade">
                                      <p:cBhvr>
                                        <p:cTn id="50" dur="2000"/>
                                        <p:tgtEl>
                                          <p:spTgt spid="7">
                                            <p:txEl>
                                              <p:pRg st="0" end="0"/>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7">
                                            <p:txEl>
                                              <p:pRg st="1" end="1"/>
                                            </p:txEl>
                                          </p:spTgt>
                                        </p:tgtEl>
                                        <p:attrNameLst>
                                          <p:attrName>style.visibility</p:attrName>
                                        </p:attrNameLst>
                                      </p:cBhvr>
                                      <p:to>
                                        <p:strVal val="visible"/>
                                      </p:to>
                                    </p:set>
                                    <p:animEffect transition="in" filter="fade">
                                      <p:cBhvr>
                                        <p:cTn id="53" dur="2000"/>
                                        <p:tgtEl>
                                          <p:spTgt spid="7">
                                            <p:txEl>
                                              <p:pRg st="1" end="1"/>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7">
                                            <p:txEl>
                                              <p:pRg st="2" end="2"/>
                                            </p:txEl>
                                          </p:spTgt>
                                        </p:tgtEl>
                                        <p:attrNameLst>
                                          <p:attrName>style.visibility</p:attrName>
                                        </p:attrNameLst>
                                      </p:cBhvr>
                                      <p:to>
                                        <p:strVal val="visible"/>
                                      </p:to>
                                    </p:set>
                                    <p:animEffect transition="in" filter="fade">
                                      <p:cBhvr>
                                        <p:cTn id="56" dur="2000"/>
                                        <p:tgtEl>
                                          <p:spTgt spid="7">
                                            <p:txEl>
                                              <p:pRg st="2" end="2"/>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7">
                                            <p:txEl>
                                              <p:pRg st="3" end="3"/>
                                            </p:txEl>
                                          </p:spTgt>
                                        </p:tgtEl>
                                        <p:attrNameLst>
                                          <p:attrName>style.visibility</p:attrName>
                                        </p:attrNameLst>
                                      </p:cBhvr>
                                      <p:to>
                                        <p:strVal val="visible"/>
                                      </p:to>
                                    </p:set>
                                    <p:animEffect transition="in" filter="fade">
                                      <p:cBhvr>
                                        <p:cTn id="59" dur="2000"/>
                                        <p:tgtEl>
                                          <p:spTgt spid="7">
                                            <p:txEl>
                                              <p:pRg st="3" end="3"/>
                                            </p:tx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
                                            <p:txEl>
                                              <p:pRg st="4" end="4"/>
                                            </p:txEl>
                                          </p:spTgt>
                                        </p:tgtEl>
                                        <p:attrNameLst>
                                          <p:attrName>style.visibility</p:attrName>
                                        </p:attrNameLst>
                                      </p:cBhvr>
                                      <p:to>
                                        <p:strVal val="visible"/>
                                      </p:to>
                                    </p:set>
                                    <p:animEffect transition="in" filter="fade">
                                      <p:cBhvr>
                                        <p:cTn id="62"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3" fill="hold" display="0">
                  <p:stCondLst>
                    <p:cond delay="indefinite"/>
                  </p:stCondLst>
                  <p:endCondLst>
                    <p:cond evt="onStopAudio" delay="0">
                      <p:tgtEl>
                        <p:sldTgt/>
                      </p:tgtEl>
                    </p:cond>
                  </p:endCondLst>
                </p:cTn>
                <p:tgtEl>
                  <p:spTgt spid="9"/>
                </p:tgtEl>
              </p:cMediaNode>
            </p:audio>
          </p:childTnLst>
        </p:cTn>
      </p:par>
    </p:tnLst>
    <p:bldLst>
      <p:bldP spid="5" grpId="0" build="p" animBg="1"/>
      <p:bldP spid="6" grpId="0" build="p" animBg="1"/>
      <p:bldP spid="7" grpId="0" build="p" animBg="1"/>
      <p:bldP spid="8"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Vertical Text Placeholder 8"/>
          <p:cNvSpPr>
            <a:spLocks noGrp="1"/>
          </p:cNvSpPr>
          <p:nvPr>
            <p:ph type="body" orient="vert" idx="13"/>
          </p:nvPr>
        </p:nvSpPr>
        <p:spPr>
          <a:xfrm>
            <a:off x="406146" y="831362"/>
            <a:ext cx="8317230" cy="1229485"/>
          </a:xfrm>
        </p:spPr>
        <p:txBody>
          <a:bodyPr/>
          <a:lstStyle/>
          <a:p>
            <a:pPr>
              <a:buNone/>
            </a:pPr>
            <a:r>
              <a:rPr lang="en-GB" dirty="0"/>
              <a:t>7 </a:t>
            </a:r>
            <a:r>
              <a:rPr lang="en-GB" dirty="0" smtClean="0"/>
              <a:t>Powerful </a:t>
            </a:r>
            <a:r>
              <a:rPr lang="en-GB" dirty="0"/>
              <a:t>Questions</a:t>
            </a:r>
          </a:p>
          <a:p>
            <a:pPr>
              <a:buNone/>
            </a:pPr>
            <a:endParaRPr lang="en-GB" dirty="0"/>
          </a:p>
        </p:txBody>
      </p:sp>
      <p:pic>
        <p:nvPicPr>
          <p:cNvPr id="4" name="Picture 3">
            <a:extLst>
              <a:ext uri="{FF2B5EF4-FFF2-40B4-BE49-F238E27FC236}">
                <a16:creationId xmlns:a16="http://schemas.microsoft.com/office/drawing/2014/main" id="{CD2AC42F-4879-418A-98A5-9071703C201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383880" y="1844825"/>
            <a:ext cx="3888432" cy="3615465"/>
          </a:xfrm>
          <a:prstGeom prst="rect">
            <a:avLst/>
          </a:prstGeom>
        </p:spPr>
      </p:pic>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6" tooltip="http://bluesyemre.com/2013/01/10/20-ideas-for-content-that-people-love-to-share-on-social-media"/>
              </a:rPr>
              <a:t>This Photo</a:t>
            </a:r>
            <a:r>
              <a:rPr lang="en-GB" sz="900"/>
              <a:t> by Unknown Author is licensed under </a:t>
            </a:r>
            <a:r>
              <a:rPr lang="en-GB" sz="900">
                <a:hlinkClick r:id="rId7" tooltip="https://creativecommons.org/licenses/by/3.0/"/>
              </a:rPr>
              <a:t>CC BY</a:t>
            </a:r>
            <a:endParaRPr lang="en-GB" sz="900"/>
          </a:p>
        </p:txBody>
      </p:sp>
      <p:sp>
        <p:nvSpPr>
          <p:cNvPr id="6" name="TextBox 5"/>
          <p:cNvSpPr txBox="1"/>
          <p:nvPr/>
        </p:nvSpPr>
        <p:spPr>
          <a:xfrm>
            <a:off x="4564761" y="2060848"/>
            <a:ext cx="4158615" cy="4093428"/>
          </a:xfrm>
          <a:prstGeom prst="rect">
            <a:avLst/>
          </a:prstGeom>
          <a:noFill/>
        </p:spPr>
        <p:txBody>
          <a:bodyPr wrap="square" rtlCol="0">
            <a:spAutoFit/>
          </a:bodyPr>
          <a:lstStyle/>
          <a:p>
            <a:pPr marL="457200" indent="-457200">
              <a:buAutoNum type="arabicPeriod"/>
            </a:pPr>
            <a:r>
              <a:rPr lang="en-GB" sz="2000" dirty="0" smtClean="0"/>
              <a:t>What is on your mind?</a:t>
            </a:r>
          </a:p>
          <a:p>
            <a:pPr marL="457200" indent="-457200">
              <a:buAutoNum type="arabicPeriod"/>
            </a:pPr>
            <a:r>
              <a:rPr lang="en-GB" sz="2000" dirty="0" smtClean="0"/>
              <a:t>And what else?</a:t>
            </a:r>
          </a:p>
          <a:p>
            <a:pPr marL="457200" indent="-457200">
              <a:buAutoNum type="arabicPeriod"/>
            </a:pPr>
            <a:r>
              <a:rPr lang="en-GB" sz="2000" dirty="0" smtClean="0"/>
              <a:t>What’s the real challenge here for you?</a:t>
            </a:r>
          </a:p>
          <a:p>
            <a:pPr marL="457200" indent="-457200">
              <a:buAutoNum type="arabicPeriod"/>
            </a:pPr>
            <a:r>
              <a:rPr lang="en-GB" sz="2000" dirty="0" smtClean="0"/>
              <a:t>What do you want?</a:t>
            </a:r>
          </a:p>
          <a:p>
            <a:pPr marL="457200" indent="-457200">
              <a:buAutoNum type="arabicPeriod"/>
            </a:pPr>
            <a:r>
              <a:rPr lang="en-GB" sz="2000" dirty="0" smtClean="0"/>
              <a:t>How can I help?</a:t>
            </a:r>
          </a:p>
          <a:p>
            <a:pPr marL="457200" indent="-457200">
              <a:buAutoNum type="arabicPeriod"/>
            </a:pPr>
            <a:r>
              <a:rPr lang="en-GB" sz="2000" dirty="0" smtClean="0"/>
              <a:t>If you’re saying yes to this, what are you saying no to?</a:t>
            </a:r>
          </a:p>
          <a:p>
            <a:pPr marL="457200" indent="-457200">
              <a:buAutoNum type="arabicPeriod"/>
            </a:pPr>
            <a:r>
              <a:rPr lang="en-GB" sz="2000" dirty="0" smtClean="0"/>
              <a:t>What is most useful for you?</a:t>
            </a:r>
          </a:p>
          <a:p>
            <a:pPr marL="457200" indent="-457200">
              <a:buAutoNum type="arabicPeriod"/>
            </a:pPr>
            <a:endParaRPr lang="en-GB" sz="1600" dirty="0">
              <a:solidFill>
                <a:schemeClr val="tx2"/>
              </a:solidFill>
            </a:endParaRPr>
          </a:p>
          <a:p>
            <a:r>
              <a:rPr lang="en-GB" sz="1200" dirty="0" err="1">
                <a:solidFill>
                  <a:schemeClr val="tx2"/>
                </a:solidFill>
              </a:rPr>
              <a:t>Stanier</a:t>
            </a:r>
            <a:r>
              <a:rPr lang="en-GB" sz="1200" dirty="0">
                <a:solidFill>
                  <a:schemeClr val="tx2"/>
                </a:solidFill>
              </a:rPr>
              <a:t>, M  </a:t>
            </a:r>
            <a:r>
              <a:rPr lang="en-GB" sz="1200" dirty="0" smtClean="0">
                <a:solidFill>
                  <a:schemeClr val="tx2"/>
                </a:solidFill>
              </a:rPr>
              <a:t>(2016), </a:t>
            </a:r>
            <a:r>
              <a:rPr lang="en-GB" sz="1200" dirty="0">
                <a:solidFill>
                  <a:schemeClr val="tx2"/>
                </a:solidFill>
              </a:rPr>
              <a:t> </a:t>
            </a:r>
            <a:r>
              <a:rPr lang="en-GB" sz="1200" i="1" dirty="0">
                <a:solidFill>
                  <a:schemeClr val="tx2"/>
                </a:solidFill>
              </a:rPr>
              <a:t>The coaching habit : say less, ask more &amp; change the way you lead forever.</a:t>
            </a:r>
            <a:r>
              <a:rPr lang="en-GB" sz="1200" dirty="0">
                <a:solidFill>
                  <a:schemeClr val="tx2"/>
                </a:solidFill>
              </a:rPr>
              <a:t>  Box of Crayons Press Toronto, ON</a:t>
            </a:r>
          </a:p>
          <a:p>
            <a:endParaRPr lang="en-GB" sz="2000" dirty="0"/>
          </a:p>
        </p:txBody>
      </p:sp>
      <p:sp>
        <p:nvSpPr>
          <p:cNvPr id="3" name="Title 2"/>
          <p:cNvSpPr>
            <a:spLocks noGrp="1"/>
          </p:cNvSpPr>
          <p:nvPr>
            <p:ph type="title"/>
          </p:nvPr>
        </p:nvSpPr>
        <p:spPr>
          <a:xfrm>
            <a:off x="449961" y="262074"/>
            <a:ext cx="8229600" cy="569289"/>
          </a:xfrm>
        </p:spPr>
        <p:txBody>
          <a:bodyPr>
            <a:normAutofit fontScale="90000"/>
          </a:bodyPr>
          <a:lstStyle/>
          <a:p>
            <a:r>
              <a:rPr lang="en-GB" dirty="0" smtClean="0"/>
              <a:t>The Coaching Habit:  </a:t>
            </a:r>
            <a:endParaRPr lang="en-GB"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953606657"/>
      </p:ext>
    </p:extLst>
  </p:cSld>
  <p:clrMapOvr>
    <a:masterClrMapping/>
  </p:clrMapOvr>
  <mc:AlternateContent xmlns:mc="http://schemas.openxmlformats.org/markup-compatibility/2006" xmlns:p14="http://schemas.microsoft.com/office/powerpoint/2010/main">
    <mc:Choice Requires="p14">
      <p:transition spd="slow" p14:dur="2000" advTm="76024"/>
    </mc:Choice>
    <mc:Fallback xmlns="">
      <p:transition spd="slow" advTm="76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1.2  </a:t>
            </a:r>
            <a:r>
              <a:rPr lang="en-GB" dirty="0">
                <a:solidFill>
                  <a:schemeClr val="tx2">
                    <a:lumMod val="60000"/>
                    <a:lumOff val="40000"/>
                  </a:schemeClr>
                </a:solidFill>
              </a:rPr>
              <a:t>Covey, S. (2005) </a:t>
            </a:r>
            <a:r>
              <a:rPr lang="en-GB" i="1" dirty="0">
                <a:solidFill>
                  <a:schemeClr val="tx2">
                    <a:lumMod val="60000"/>
                    <a:lumOff val="40000"/>
                  </a:schemeClr>
                </a:solidFill>
              </a:rPr>
              <a:t>The 7 Habits of Highly Effective People</a:t>
            </a:r>
            <a:r>
              <a:rPr lang="en-GB" dirty="0">
                <a:solidFill>
                  <a:schemeClr val="tx2">
                    <a:lumMod val="60000"/>
                    <a:lumOff val="40000"/>
                  </a:schemeClr>
                </a:solidFill>
              </a:rPr>
              <a:t>. New York: Free Press.</a:t>
            </a:r>
            <a:r>
              <a:rPr lang="en-GB" dirty="0"/>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70000" lnSpcReduction="20000"/>
          </a:bodyPr>
          <a:lstStyle/>
          <a:p>
            <a:pPr marL="0" indent="0">
              <a:buNone/>
            </a:pPr>
            <a:endParaRPr lang="en-GB" sz="2800" dirty="0"/>
          </a:p>
          <a:p>
            <a:pPr marL="0" lvl="0" indent="0">
              <a:buNone/>
            </a:pPr>
            <a:r>
              <a:rPr lang="en-GB" dirty="0"/>
              <a:t>Inside-Out: The Change Starts from Within. ...</a:t>
            </a:r>
          </a:p>
          <a:p>
            <a:pPr marL="0" lvl="0" indent="0">
              <a:buNone/>
            </a:pPr>
            <a:r>
              <a:rPr lang="en-GB" dirty="0"/>
              <a:t>SUMMARY OF THE SEVEN HABITS.</a:t>
            </a:r>
          </a:p>
          <a:p>
            <a:pPr marL="0" lv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3042349551"/>
      </p:ext>
    </p:extLst>
  </p:cSld>
  <p:clrMapOvr>
    <a:masterClrMapping/>
  </p:clrMapOvr>
  <mc:AlternateContent xmlns:mc="http://schemas.openxmlformats.org/markup-compatibility/2006" xmlns:p14="http://schemas.microsoft.com/office/powerpoint/2010/main">
    <mc:Choice Requires="p14">
      <p:transition spd="slow" p14:dur="2000" advTm="280772"/>
    </mc:Choice>
    <mc:Fallback xmlns="">
      <p:transition spd="slow" advTm="280772"/>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rot="5146352">
            <a:off x="6004961" y="1863108"/>
            <a:ext cx="3810000" cy="1935834"/>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48801777"/>
      </p:ext>
    </p:extLst>
  </p:cSld>
  <p:clrMapOvr>
    <a:masterClrMapping/>
  </p:clrMapOvr>
  <mc:AlternateContent xmlns:mc="http://schemas.openxmlformats.org/markup-compatibility/2006" xmlns:p14="http://schemas.microsoft.com/office/powerpoint/2010/main">
    <mc:Choice Requires="p14">
      <p:transition spd="slow" p14:dur="2000" advTm="165146"/>
    </mc:Choice>
    <mc:Fallback xmlns="">
      <p:transition spd="slow" advTm="165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1"/>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fontScale="92500" lnSpcReduction="10000"/>
          </a:bodyPr>
          <a:lstStyle/>
          <a:p>
            <a:pPr marL="0" indent="0">
              <a:buNone/>
            </a:pPr>
            <a:endParaRPr lang="en-GB" sz="2800" dirty="0"/>
          </a:p>
          <a:p>
            <a:pPr marL="0" indent="0">
              <a:buNone/>
            </a:pPr>
            <a:r>
              <a:rPr lang="en-GB" sz="2600" i="1" dirty="0"/>
              <a:t>“There are obvious similarities between coaches and therapists.  Both do a lot of talking and listening, both deal with people’s problems.  However, while coaching and therapy work in similar areas, they are not the same thing.  Coaching supports general life situations, improving  our performance and creating desirable results.  Therapy normally focuses on specific, significant problems e.g. trauma, mental illness, etc</a:t>
            </a:r>
            <a:r>
              <a:rPr lang="en-GB" sz="2600" i="1" dirty="0" smtClean="0"/>
              <a:t>.”</a:t>
            </a:r>
            <a:endParaRPr lang="en-GB" sz="2600" i="1" dirty="0"/>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124745"/>
            <a:ext cx="8318832" cy="45448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Coaching compared to counselling therapy:</a:t>
            </a:r>
          </a:p>
          <a:p>
            <a:pPr marL="0" indent="0">
              <a:buNone/>
            </a:pPr>
            <a:endParaRPr lang="en-GB" sz="2800" dirty="0"/>
          </a:p>
          <a:p>
            <a:endParaRPr lang="en-GB" sz="2400" dirty="0"/>
          </a:p>
          <a:p>
            <a:pPr marL="0" indent="0">
              <a:buFont typeface="Arial" pitchFamily="34" charset="0"/>
              <a:buNone/>
            </a:pPr>
            <a:endParaRPr lang="en-GB" sz="24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6259851"/>
      </p:ext>
    </p:extLst>
  </p:cSld>
  <p:clrMapOvr>
    <a:masterClrMapping/>
  </p:clrMapOvr>
  <mc:AlternateContent xmlns:mc="http://schemas.openxmlformats.org/markup-compatibility/2006" xmlns:p14="http://schemas.microsoft.com/office/powerpoint/2010/main">
    <mc:Choice Requires="p14">
      <p:transition spd="slow" p14:dur="2000" advTm="4571"/>
    </mc:Choice>
    <mc:Fallback xmlns="">
      <p:transition spd="slow" advTm="4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smtClean="0"/>
              <a:t>“</a:t>
            </a:r>
            <a:r>
              <a:rPr lang="en-GB" sz="2800" smtClean="0">
                <a:solidFill>
                  <a:srgbClr val="0070C0"/>
                </a:solidFill>
              </a:rPr>
              <a:t>Starr</a:t>
            </a:r>
            <a:r>
              <a:rPr lang="en-GB" sz="2800" dirty="0">
                <a:solidFill>
                  <a:srgbClr val="0070C0"/>
                </a:solidFill>
              </a:rPr>
              <a:t>,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be appropriate for:</a:t>
            </a:r>
          </a:p>
          <a:p>
            <a:r>
              <a:rPr lang="en-GB" sz="2000" dirty="0"/>
              <a:t>Putting together a life plan, understanding our aims and goals.</a:t>
            </a:r>
          </a:p>
          <a:p>
            <a:r>
              <a:rPr lang="en-GB" sz="2000" dirty="0"/>
              <a:t>Finding ways to reduce stress in our lives, or free up more time.</a:t>
            </a:r>
          </a:p>
          <a:p>
            <a:r>
              <a:rPr lang="en-GB" sz="2000" dirty="0"/>
              <a:t>Building a life/work balance that fulfils us.</a:t>
            </a:r>
          </a:p>
          <a:p>
            <a:r>
              <a:rPr lang="en-GB" sz="2000" dirty="0"/>
              <a:t>Improving our ability to relate to others.</a:t>
            </a:r>
          </a:p>
          <a:p>
            <a:r>
              <a:rPr lang="en-GB" sz="2000" dirty="0"/>
              <a:t>Improving our awareness of others</a:t>
            </a:r>
          </a:p>
          <a:p>
            <a:r>
              <a:rPr lang="en-GB" sz="2000" dirty="0"/>
              <a:t>Improving our self-discipline and motivation.</a:t>
            </a:r>
          </a:p>
          <a:p>
            <a:r>
              <a:rPr lang="en-GB" sz="2000" dirty="0"/>
              <a:t>Improving our health and well-being routines, e.g. diet, exercise.</a:t>
            </a:r>
          </a:p>
          <a:p>
            <a:endParaRPr lang="en-GB" sz="2800" dirty="0"/>
          </a:p>
          <a:p>
            <a:pPr marL="0" indent="0">
              <a:buFont typeface="Arial" pitchFamily="34" charset="0"/>
              <a:buNone/>
            </a:pPr>
            <a:endParaRPr lang="en-GB" sz="2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74496705"/>
      </p:ext>
    </p:extLst>
  </p:cSld>
  <p:clrMapOvr>
    <a:masterClrMapping/>
  </p:clrMapOvr>
  <mc:AlternateContent xmlns:mc="http://schemas.openxmlformats.org/markup-compatibility/2006" xmlns:p14="http://schemas.microsoft.com/office/powerpoint/2010/main">
    <mc:Choice Requires="p14">
      <p:transition spd="slow" p14:dur="2000" advTm="3415"/>
    </mc:Choice>
    <mc:Fallback xmlns="">
      <p:transition spd="slow" advTm="3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not be appropriate for:</a:t>
            </a:r>
          </a:p>
          <a:p>
            <a:r>
              <a:rPr lang="en-GB" sz="2000" dirty="0"/>
              <a:t>On-going dependency on class ‘A’ drugs e.g. heroin, crack, cocaine.</a:t>
            </a:r>
          </a:p>
          <a:p>
            <a:r>
              <a:rPr lang="en-GB" sz="2000" dirty="0"/>
              <a:t>Significant alcohol issues, e.g. someone who drinks to get through the day.</a:t>
            </a:r>
          </a:p>
          <a:p>
            <a:r>
              <a:rPr lang="en-GB" sz="2000" dirty="0"/>
              <a:t>Where someone has experienced violent or sexual abuse and needs further  support to deal with that.</a:t>
            </a:r>
          </a:p>
          <a:p>
            <a:r>
              <a:rPr lang="en-GB" sz="2000" dirty="0"/>
              <a:t>Where someone is abusing others, either physically or sexually.</a:t>
            </a:r>
          </a:p>
          <a:p>
            <a:r>
              <a:rPr lang="en-GB" sz="2000" dirty="0"/>
              <a:t>Mental illness e.g. extreme and violent mood swings, ongoing depression etc.</a:t>
            </a:r>
            <a:endParaRPr lang="en-GB" sz="2800" dirty="0"/>
          </a:p>
          <a:p>
            <a:pPr marL="0" indent="0">
              <a:buFont typeface="Arial" pitchFamily="34" charset="0"/>
              <a:buNone/>
            </a:pPr>
            <a:endParaRPr lang="en-GB" sz="2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222756930"/>
      </p:ext>
    </p:extLst>
  </p:cSld>
  <p:clrMapOvr>
    <a:masterClrMapping/>
  </p:clrMapOvr>
  <mc:AlternateContent xmlns:mc="http://schemas.openxmlformats.org/markup-compatibility/2006" xmlns:p14="http://schemas.microsoft.com/office/powerpoint/2010/main">
    <mc:Choice Requires="p14">
      <p:transition spd="slow" p14:dur="2000" advTm="26396"/>
    </mc:Choice>
    <mc:Fallback xmlns="">
      <p:transition spd="slow" advTm="26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The beauty is in the simplicity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 </a:t>
            </a:r>
            <a:endParaRPr lang="en-GB" sz="2800" dirty="0"/>
          </a:p>
          <a:p>
            <a:pPr marL="0" indent="0">
              <a:buNone/>
            </a:pPr>
            <a:endParaRPr lang="en-GB" sz="2800" dirty="0"/>
          </a:p>
          <a:p>
            <a:pPr marL="0" indent="0">
              <a:buNone/>
            </a:pPr>
            <a:endParaRPr lang="en-GB" sz="2800" dirty="0"/>
          </a:p>
          <a:p>
            <a:endParaRPr lang="en-GB" sz="2800" dirty="0"/>
          </a:p>
          <a:p>
            <a:endParaRPr lang="en-GB" sz="2400" dirty="0"/>
          </a:p>
          <a:p>
            <a:pPr marL="0" indent="0">
              <a:buFont typeface="Arial" pitchFamily="34" charset="0"/>
              <a:buNone/>
            </a:pPr>
            <a:endParaRPr lang="en-GB" sz="2400" dirty="0"/>
          </a:p>
        </p:txBody>
      </p:sp>
      <p:pic>
        <p:nvPicPr>
          <p:cNvPr id="2" name="ypKRJ0IPP-k"/>
          <p:cNvPicPr>
            <a:picLocks noRot="1" noChangeAspect="1"/>
          </p:cNvPicPr>
          <p:nvPr>
            <a:videoFile r:link="rId1"/>
          </p:nvPr>
        </p:nvPicPr>
        <p:blipFill>
          <a:blip r:embed="rId6"/>
          <a:stretch>
            <a:fillRect/>
          </a:stretch>
        </p:blipFill>
        <p:spPr>
          <a:xfrm>
            <a:off x="2286000" y="2143125"/>
            <a:ext cx="4572000" cy="2571750"/>
          </a:xfrm>
          <a:prstGeom prst="rect">
            <a:avLst/>
          </a:prstGeom>
        </p:spPr>
      </p:pic>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60102594"/>
      </p:ext>
    </p:extLst>
  </p:cSld>
  <p:clrMapOvr>
    <a:masterClrMapping/>
  </p:clrMapOvr>
  <mc:AlternateContent xmlns:mc="http://schemas.openxmlformats.org/markup-compatibility/2006" xmlns:p14="http://schemas.microsoft.com/office/powerpoint/2010/main">
    <mc:Choice Requires="p14">
      <p:transition spd="slow" p14:dur="2000" advTm="11515"/>
    </mc:Choice>
    <mc:Fallback xmlns="">
      <p:transition spd="slow" advTm="11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fontScale="90000"/>
          </a:bodyPr>
          <a:lstStyle/>
          <a:p>
            <a:pPr algn="ctr"/>
            <a:r>
              <a:rPr lang="en-GB" dirty="0"/>
              <a:t>2.1 Coaching for Behavioural Change – Here the Coach Sets the Standard of Expected Behaviour Upfront</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2" name="Online Media 1" title="Steps in the Coaching Process: Coaching For Behavioral Change">
            <a:hlinkClick r:id="" action="ppaction://media"/>
            <a:extLst>
              <a:ext uri="{FF2B5EF4-FFF2-40B4-BE49-F238E27FC236}">
                <a16:creationId xmlns:a16="http://schemas.microsoft.com/office/drawing/2014/main" id="{99B7E777-F319-4E38-9611-BCC5DE504262}"/>
              </a:ext>
            </a:extLst>
          </p:cNvPr>
          <p:cNvPicPr>
            <a:picLocks noRot="1" noChangeAspect="1"/>
          </p:cNvPicPr>
          <p:nvPr>
            <a:videoFile r:link="rId1"/>
          </p:nvPr>
        </p:nvPicPr>
        <p:blipFill>
          <a:blip r:embed="rId6"/>
          <a:stretch>
            <a:fillRect/>
          </a:stretch>
        </p:blipFill>
        <p:spPr>
          <a:xfrm>
            <a:off x="2627784" y="2464594"/>
            <a:ext cx="3658716" cy="1928813"/>
          </a:xfrm>
          <a:prstGeom prst="rect">
            <a:avLst/>
          </a:prstGeom>
        </p:spPr>
      </p:pic>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61647842"/>
      </p:ext>
    </p:extLst>
  </p:cSld>
  <p:clrMapOvr>
    <a:masterClrMapping/>
  </p:clrMapOvr>
  <mc:AlternateContent xmlns:mc="http://schemas.openxmlformats.org/markup-compatibility/2006" xmlns:p14="http://schemas.microsoft.com/office/powerpoint/2010/main">
    <mc:Choice Requires="p14">
      <p:transition spd="slow" p14:dur="2000" advTm="40319"/>
    </mc:Choice>
    <mc:Fallback xmlns="">
      <p:transition spd="slow" advTm="40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Best Practice </a:t>
            </a:r>
            <a:r>
              <a:rPr lang="en-GB" dirty="0" smtClean="0"/>
              <a:t>Example</a:t>
            </a: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The Best Coaching Session Ever... Heather Christie">
            <a:hlinkClick r:id="" action="ppaction://media"/>
            <a:extLst>
              <a:ext uri="{FF2B5EF4-FFF2-40B4-BE49-F238E27FC236}">
                <a16:creationId xmlns:a16="http://schemas.microsoft.com/office/drawing/2014/main" id="{7A7D5B82-85B2-4F0D-8568-309F65D403EE}"/>
              </a:ext>
            </a:extLst>
          </p:cNvPr>
          <p:cNvPicPr>
            <a:picLocks noRot="1" noChangeAspect="1"/>
          </p:cNvPicPr>
          <p:nvPr>
            <a:videoFile r:link="rId1"/>
          </p:nvPr>
        </p:nvPicPr>
        <p:blipFill>
          <a:blip r:embed="rId6"/>
          <a:stretch>
            <a:fillRect/>
          </a:stretch>
        </p:blipFill>
        <p:spPr>
          <a:xfrm>
            <a:off x="1691680" y="1844824"/>
            <a:ext cx="5616624" cy="2870051"/>
          </a:xfrm>
          <a:prstGeom prst="rect">
            <a:avLst/>
          </a:prstGeom>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066640608"/>
      </p:ext>
    </p:extLst>
  </p:cSld>
  <p:clrMapOvr>
    <a:masterClrMapping/>
  </p:clrMapOvr>
  <mc:AlternateContent xmlns:mc="http://schemas.openxmlformats.org/markup-compatibility/2006" xmlns:p14="http://schemas.microsoft.com/office/powerpoint/2010/main">
    <mc:Choice Requires="p14">
      <p:transition spd="slow" p14:dur="2000" advTm="145514"/>
    </mc:Choice>
    <mc:Fallback xmlns="">
      <p:transition spd="slow" advTm="145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Coaching &amp; Mentoring Models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but the best known of them is the GROW model. </a:t>
            </a:r>
          </a:p>
          <a:p>
            <a:pPr marL="0" indent="0">
              <a:buNone/>
            </a:pPr>
            <a:endParaRPr lang="en-GB" sz="2800" dirty="0"/>
          </a:p>
          <a:p>
            <a:pPr marL="0" indent="0">
              <a:buNone/>
            </a:pPr>
            <a:r>
              <a:rPr lang="en-GB" sz="2800" dirty="0"/>
              <a:t>The grow model in action:</a:t>
            </a:r>
          </a:p>
          <a:p>
            <a:pPr marL="0" indent="0">
              <a:buNone/>
            </a:pPr>
            <a:r>
              <a:rPr lang="en-GB" sz="1800" dirty="0">
                <a:hlinkClick r:id="rId5"/>
              </a:rPr>
              <a:t>https://www.youtube.com/watch?v=tnm3VwfX7Gs</a:t>
            </a:r>
            <a:endParaRPr lang="en-GB" sz="1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p:cNvPicPr>
            <a:picLocks noChangeAspect="1"/>
          </p:cNvPicPr>
          <p:nvPr/>
        </p:nvPicPr>
        <p:blipFill rotWithShape="1">
          <a:blip r:embed="rId6" cstate="print"/>
          <a:srcRect t="13255"/>
          <a:stretch/>
        </p:blipFill>
        <p:spPr>
          <a:xfrm>
            <a:off x="6156176" y="3140968"/>
            <a:ext cx="2905395" cy="252028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91031991"/>
      </p:ext>
    </p:extLst>
  </p:cSld>
  <p:clrMapOvr>
    <a:masterClrMapping/>
  </p:clrMapOvr>
  <mc:AlternateContent xmlns:mc="http://schemas.openxmlformats.org/markup-compatibility/2006" xmlns:p14="http://schemas.microsoft.com/office/powerpoint/2010/main">
    <mc:Choice Requires="p14">
      <p:transition spd="slow" p14:dur="2000" advTm="6525"/>
    </mc:Choice>
    <mc:Fallback xmlns="">
      <p:transition spd="slow" advTm="6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ext uri="{D42A27DB-BD31-4B8C-83A1-F6EECF244321}">
                <p14:modId xmlns:p14="http://schemas.microsoft.com/office/powerpoint/2010/main" val="4055240554"/>
              </p:ext>
            </p:extLst>
          </p:nvPr>
        </p:nvGraphicFramePr>
        <p:xfrm>
          <a:off x="395536" y="1382690"/>
          <a:ext cx="8297728" cy="4416552"/>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a:t>
                      </a:r>
                      <a:r>
                        <a:rPr lang="en-GB" sz="1600" dirty="0" smtClean="0">
                          <a:latin typeface="Calibri"/>
                          <a:ea typeface="Calibri"/>
                          <a:cs typeface="Calibri"/>
                        </a:rPr>
                        <a:t>your </a:t>
                      </a:r>
                      <a:r>
                        <a:rPr lang="en-GB" sz="1600" dirty="0">
                          <a:latin typeface="Calibri"/>
                          <a:ea typeface="Calibri"/>
                          <a:cs typeface="Calibri"/>
                        </a:rPr>
                        <a:t>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43791011"/>
      </p:ext>
    </p:extLst>
  </p:cSld>
  <p:clrMapOvr>
    <a:masterClrMapping/>
  </p:clrMapOvr>
  <mc:AlternateContent xmlns:mc="http://schemas.openxmlformats.org/markup-compatibility/2006" xmlns:p14="http://schemas.microsoft.com/office/powerpoint/2010/main">
    <mc:Choice Requires="p14">
      <p:transition spd="slow" p14:dur="2000" advTm="73868"/>
    </mc:Choice>
    <mc:Fallback xmlns="">
      <p:transition spd="slow" advTm="73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OSCAR Model</a:t>
            </a:r>
          </a:p>
        </p:txBody>
      </p:sp>
      <p:graphicFrame>
        <p:nvGraphicFramePr>
          <p:cNvPr id="3" name="Table 2">
            <a:extLst>
              <a:ext uri="{FF2B5EF4-FFF2-40B4-BE49-F238E27FC236}">
                <a16:creationId xmlns:a16="http://schemas.microsoft.com/office/drawing/2014/main" id="{EA7238F1-FFBA-4322-A98B-9B780C328E7E}"/>
              </a:ext>
            </a:extLst>
          </p:cNvPr>
          <p:cNvGraphicFramePr>
            <a:graphicFrameLocks noGrp="1"/>
          </p:cNvGraphicFramePr>
          <p:nvPr/>
        </p:nvGraphicFramePr>
        <p:xfrm>
          <a:off x="1524000" y="1706880"/>
          <a:ext cx="6096000" cy="3444240"/>
        </p:xfrm>
        <a:graphic>
          <a:graphicData uri="http://schemas.openxmlformats.org/drawingml/2006/table">
            <a:tbl>
              <a:tblPr firstRow="1" bandRow="1">
                <a:tableStyleId>{E8B1032C-EA38-4F05-BA0D-38AFFFC7BED3}</a:tableStyleId>
              </a:tblPr>
              <a:tblGrid>
                <a:gridCol w="1031776">
                  <a:extLst>
                    <a:ext uri="{9D8B030D-6E8A-4147-A177-3AD203B41FA5}">
                      <a16:colId xmlns:a16="http://schemas.microsoft.com/office/drawing/2014/main" val="3001124554"/>
                    </a:ext>
                  </a:extLst>
                </a:gridCol>
                <a:gridCol w="5064224">
                  <a:extLst>
                    <a:ext uri="{9D8B030D-6E8A-4147-A177-3AD203B41FA5}">
                      <a16:colId xmlns:a16="http://schemas.microsoft.com/office/drawing/2014/main" val="2368847141"/>
                    </a:ext>
                  </a:extLst>
                </a:gridCol>
              </a:tblGrid>
              <a:tr h="0">
                <a:tc>
                  <a:txBody>
                    <a:bodyPr/>
                    <a:lstStyle/>
                    <a:p>
                      <a:r>
                        <a:rPr lang="en-GB" sz="3600" b="1" dirty="0"/>
                        <a:t>O</a:t>
                      </a:r>
                    </a:p>
                  </a:txBody>
                  <a:tcPr/>
                </a:tc>
                <a:tc>
                  <a:txBody>
                    <a:bodyPr/>
                    <a:lstStyle/>
                    <a:p>
                      <a:r>
                        <a:rPr lang="en-GB" sz="2000" b="0" dirty="0"/>
                        <a:t>Outcome (the desire outcome for the future – the goal)</a:t>
                      </a:r>
                    </a:p>
                  </a:txBody>
                  <a:tcPr/>
                </a:tc>
                <a:extLst>
                  <a:ext uri="{0D108BD9-81ED-4DB2-BD59-A6C34878D82A}">
                    <a16:rowId xmlns:a16="http://schemas.microsoft.com/office/drawing/2014/main" val="2837039887"/>
                  </a:ext>
                </a:extLst>
              </a:tr>
              <a:tr h="291592">
                <a:tc>
                  <a:txBody>
                    <a:bodyPr/>
                    <a:lstStyle/>
                    <a:p>
                      <a:r>
                        <a:rPr lang="en-GB" sz="3600" b="1" dirty="0"/>
                        <a:t>S</a:t>
                      </a:r>
                    </a:p>
                  </a:txBody>
                  <a:tcPr/>
                </a:tc>
                <a:tc>
                  <a:txBody>
                    <a:bodyPr/>
                    <a:lstStyle/>
                    <a:p>
                      <a:r>
                        <a:rPr lang="en-GB" sz="2000" dirty="0"/>
                        <a:t>Situation (What is the situation currently)</a:t>
                      </a:r>
                    </a:p>
                  </a:txBody>
                  <a:tcPr/>
                </a:tc>
                <a:extLst>
                  <a:ext uri="{0D108BD9-81ED-4DB2-BD59-A6C34878D82A}">
                    <a16:rowId xmlns:a16="http://schemas.microsoft.com/office/drawing/2014/main" val="1073408957"/>
                  </a:ext>
                </a:extLst>
              </a:tr>
              <a:tr h="217424">
                <a:tc>
                  <a:txBody>
                    <a:bodyPr/>
                    <a:lstStyle/>
                    <a:p>
                      <a:r>
                        <a:rPr lang="en-GB" sz="3600" b="1" dirty="0"/>
                        <a:t>C</a:t>
                      </a:r>
                    </a:p>
                  </a:txBody>
                  <a:tcPr/>
                </a:tc>
                <a:tc>
                  <a:txBody>
                    <a:bodyPr/>
                    <a:lstStyle/>
                    <a:p>
                      <a:r>
                        <a:rPr lang="en-GB" sz="2000" dirty="0"/>
                        <a:t>Choices (What available options can move you towards this goal)</a:t>
                      </a:r>
                    </a:p>
                  </a:txBody>
                  <a:tcPr/>
                </a:tc>
                <a:extLst>
                  <a:ext uri="{0D108BD9-81ED-4DB2-BD59-A6C34878D82A}">
                    <a16:rowId xmlns:a16="http://schemas.microsoft.com/office/drawing/2014/main" val="4175797271"/>
                  </a:ext>
                </a:extLst>
              </a:tr>
              <a:tr h="143256">
                <a:tc>
                  <a:txBody>
                    <a:bodyPr/>
                    <a:lstStyle/>
                    <a:p>
                      <a:r>
                        <a:rPr lang="en-GB" sz="3600" b="1" dirty="0"/>
                        <a:t>A</a:t>
                      </a:r>
                    </a:p>
                  </a:txBody>
                  <a:tcPr/>
                </a:tc>
                <a:tc>
                  <a:txBody>
                    <a:bodyPr/>
                    <a:lstStyle/>
                    <a:p>
                      <a:r>
                        <a:rPr lang="en-GB" sz="2000" dirty="0"/>
                        <a:t>Action (what steps are going to get you to the desired goal)</a:t>
                      </a:r>
                    </a:p>
                  </a:txBody>
                  <a:tcPr/>
                </a:tc>
                <a:extLst>
                  <a:ext uri="{0D108BD9-81ED-4DB2-BD59-A6C34878D82A}">
                    <a16:rowId xmlns:a16="http://schemas.microsoft.com/office/drawing/2014/main" val="3059100388"/>
                  </a:ext>
                </a:extLst>
              </a:tr>
              <a:tr h="0">
                <a:tc>
                  <a:txBody>
                    <a:bodyPr/>
                    <a:lstStyle/>
                    <a:p>
                      <a:r>
                        <a:rPr lang="en-GB" sz="3600" b="1" dirty="0"/>
                        <a:t>R</a:t>
                      </a:r>
                    </a:p>
                  </a:txBody>
                  <a:tcPr/>
                </a:tc>
                <a:tc>
                  <a:txBody>
                    <a:bodyPr/>
                    <a:lstStyle/>
                    <a:p>
                      <a:r>
                        <a:rPr lang="en-GB" sz="2000" dirty="0"/>
                        <a:t>Review (Review milestones to keep you on track)</a:t>
                      </a:r>
                    </a:p>
                  </a:txBody>
                  <a:tcPr/>
                </a:tc>
                <a:extLst>
                  <a:ext uri="{0D108BD9-81ED-4DB2-BD59-A6C34878D82A}">
                    <a16:rowId xmlns:a16="http://schemas.microsoft.com/office/drawing/2014/main" val="4153883173"/>
                  </a:ext>
                </a:extLst>
              </a:tr>
            </a:tbl>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37833513"/>
      </p:ext>
    </p:extLst>
  </p:cSld>
  <p:clrMapOvr>
    <a:masterClrMapping/>
  </p:clrMapOvr>
  <mc:AlternateContent xmlns:mc="http://schemas.openxmlformats.org/markup-compatibility/2006" xmlns:p14="http://schemas.microsoft.com/office/powerpoint/2010/main">
    <mc:Choice Requires="p14">
      <p:transition spd="slow" p14:dur="2000" advTm="25932"/>
    </mc:Choice>
    <mc:Fallback xmlns="">
      <p:transition spd="slow" advTm="25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332656"/>
            <a:ext cx="8229600" cy="1143000"/>
          </a:xfrm>
        </p:spPr>
        <p:txBody>
          <a:bodyPr/>
          <a:lstStyle/>
          <a:p>
            <a:r>
              <a:rPr lang="en-GB" dirty="0" smtClean="0"/>
              <a:t>												      OSCAR model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648230525"/>
              </p:ext>
            </p:extLst>
          </p:nvPr>
        </p:nvGraphicFramePr>
        <p:xfrm>
          <a:off x="590671" y="404664"/>
          <a:ext cx="4488592" cy="4829108"/>
        </p:xfrm>
        <a:graphic>
          <a:graphicData uri="http://schemas.openxmlformats.org/drawingml/2006/table">
            <a:tbl>
              <a:tblPr firstRow="1" firstCol="1" bandRow="1">
                <a:tableStyleId>{5C22544A-7EE6-4342-B048-85BDC9FD1C3A}</a:tableStyleId>
              </a:tblPr>
              <a:tblGrid>
                <a:gridCol w="648727">
                  <a:extLst>
                    <a:ext uri="{9D8B030D-6E8A-4147-A177-3AD203B41FA5}">
                      <a16:colId xmlns:a16="http://schemas.microsoft.com/office/drawing/2014/main" val="2654587055"/>
                    </a:ext>
                  </a:extLst>
                </a:gridCol>
                <a:gridCol w="3839865">
                  <a:extLst>
                    <a:ext uri="{9D8B030D-6E8A-4147-A177-3AD203B41FA5}">
                      <a16:colId xmlns:a16="http://schemas.microsoft.com/office/drawing/2014/main" val="761807509"/>
                    </a:ext>
                  </a:extLst>
                </a:gridCol>
              </a:tblGrid>
              <a:tr h="1080120">
                <a:tc>
                  <a:txBody>
                    <a:bodyPr/>
                    <a:lstStyle/>
                    <a:p>
                      <a:pPr algn="ctr">
                        <a:lnSpc>
                          <a:spcPct val="115000"/>
                        </a:lnSpc>
                        <a:spcAft>
                          <a:spcPts val="1000"/>
                        </a:spcAft>
                      </a:pPr>
                      <a:r>
                        <a:rPr lang="en-US" sz="3500">
                          <a:effectLst/>
                        </a:rPr>
                        <a:t>O</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tc>
                  <a:txBody>
                    <a:bodyPr/>
                    <a:lstStyle/>
                    <a:p>
                      <a:pPr>
                        <a:lnSpc>
                          <a:spcPct val="115000"/>
                        </a:lnSpc>
                        <a:spcAft>
                          <a:spcPts val="1000"/>
                        </a:spcAft>
                      </a:pPr>
                      <a:r>
                        <a:rPr lang="en-US" sz="900" dirty="0">
                          <a:effectLst/>
                        </a:rPr>
                        <a:t>Outcome: What is the desired long term outcome of the coaching/mentoring intervention?  Ask questions like:</a:t>
                      </a:r>
                      <a:endParaRPr lang="en-GB" sz="800" dirty="0">
                        <a:effectLst/>
                      </a:endParaRPr>
                    </a:p>
                    <a:p>
                      <a:pPr marL="342900" lvl="0" indent="-342900">
                        <a:lnSpc>
                          <a:spcPct val="115000"/>
                        </a:lnSpc>
                        <a:spcAft>
                          <a:spcPts val="0"/>
                        </a:spcAft>
                        <a:buFont typeface="Symbol" panose="05050102010706020507" pitchFamily="18" charset="2"/>
                        <a:buChar char=""/>
                      </a:pPr>
                      <a:r>
                        <a:rPr lang="en-US" sz="900" dirty="0">
                          <a:effectLst/>
                        </a:rPr>
                        <a:t>What would success look like?</a:t>
                      </a:r>
                      <a:endParaRPr lang="en-GB" sz="800" dirty="0">
                        <a:effectLst/>
                      </a:endParaRPr>
                    </a:p>
                    <a:p>
                      <a:pPr marL="342900" lvl="0" indent="-342900">
                        <a:lnSpc>
                          <a:spcPct val="115000"/>
                        </a:lnSpc>
                        <a:spcAft>
                          <a:spcPts val="0"/>
                        </a:spcAft>
                        <a:buFont typeface="Symbol" panose="05050102010706020507" pitchFamily="18" charset="2"/>
                        <a:buChar char=""/>
                      </a:pPr>
                      <a:r>
                        <a:rPr lang="en-US" sz="900" dirty="0">
                          <a:effectLst/>
                        </a:rPr>
                        <a:t>How will you know that you have achieved the desired outcome?</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extLst>
                  <a:ext uri="{0D108BD9-81ED-4DB2-BD59-A6C34878D82A}">
                    <a16:rowId xmlns:a16="http://schemas.microsoft.com/office/drawing/2014/main" val="3188118278"/>
                  </a:ext>
                </a:extLst>
              </a:tr>
              <a:tr h="808472">
                <a:tc>
                  <a:txBody>
                    <a:bodyPr/>
                    <a:lstStyle/>
                    <a:p>
                      <a:pPr algn="ctr">
                        <a:lnSpc>
                          <a:spcPct val="115000"/>
                        </a:lnSpc>
                        <a:spcAft>
                          <a:spcPts val="1000"/>
                        </a:spcAft>
                      </a:pPr>
                      <a:r>
                        <a:rPr lang="en-US" sz="3500">
                          <a:effectLst/>
                        </a:rPr>
                        <a:t>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tc>
                  <a:txBody>
                    <a:bodyPr/>
                    <a:lstStyle/>
                    <a:p>
                      <a:pPr>
                        <a:lnSpc>
                          <a:spcPct val="115000"/>
                        </a:lnSpc>
                        <a:spcAft>
                          <a:spcPts val="1000"/>
                        </a:spcAft>
                      </a:pPr>
                      <a:r>
                        <a:rPr lang="en-US" sz="900" dirty="0">
                          <a:effectLst/>
                        </a:rPr>
                        <a:t>Situation: Establish the current situation, what is happening now?</a:t>
                      </a:r>
                      <a:endParaRPr lang="en-GB" sz="800" dirty="0">
                        <a:effectLst/>
                      </a:endParaRPr>
                    </a:p>
                    <a:p>
                      <a:pPr>
                        <a:lnSpc>
                          <a:spcPct val="115000"/>
                        </a:lnSpc>
                        <a:spcAft>
                          <a:spcPts val="1000"/>
                        </a:spcAft>
                      </a:pPr>
                      <a:r>
                        <a:rPr lang="en-US" sz="900" dirty="0">
                          <a:effectLst/>
                        </a:rPr>
                        <a:t>Ask questions like:</a:t>
                      </a:r>
                      <a:endParaRPr lang="en-GB" sz="800" dirty="0">
                        <a:effectLst/>
                      </a:endParaRPr>
                    </a:p>
                    <a:p>
                      <a:pPr marL="342900" lvl="0" indent="-342900">
                        <a:lnSpc>
                          <a:spcPct val="115000"/>
                        </a:lnSpc>
                        <a:spcAft>
                          <a:spcPts val="0"/>
                        </a:spcAft>
                        <a:buFont typeface="Symbol" panose="05050102010706020507" pitchFamily="18" charset="2"/>
                        <a:buChar char=""/>
                      </a:pPr>
                      <a:r>
                        <a:rPr lang="en-US" sz="900" dirty="0">
                          <a:effectLst/>
                        </a:rPr>
                        <a:t>What are the main issues that you are facing now?</a:t>
                      </a:r>
                      <a:endParaRPr lang="en-GB" sz="800" dirty="0">
                        <a:effectLst/>
                      </a:endParaRPr>
                    </a:p>
                    <a:p>
                      <a:pPr marL="342900" lvl="0" indent="-342900">
                        <a:lnSpc>
                          <a:spcPct val="115000"/>
                        </a:lnSpc>
                        <a:spcAft>
                          <a:spcPts val="0"/>
                        </a:spcAft>
                        <a:buFont typeface="Symbol" panose="05050102010706020507" pitchFamily="18" charset="2"/>
                        <a:buChar char=""/>
                      </a:pPr>
                      <a:r>
                        <a:rPr lang="en-US" sz="900" dirty="0">
                          <a:effectLst/>
                        </a:rPr>
                        <a:t>What impact is this having on you?</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extLst>
                  <a:ext uri="{0D108BD9-81ED-4DB2-BD59-A6C34878D82A}">
                    <a16:rowId xmlns:a16="http://schemas.microsoft.com/office/drawing/2014/main" val="3148963177"/>
                  </a:ext>
                </a:extLst>
              </a:tr>
              <a:tr h="963716">
                <a:tc>
                  <a:txBody>
                    <a:bodyPr/>
                    <a:lstStyle/>
                    <a:p>
                      <a:pPr algn="ctr">
                        <a:lnSpc>
                          <a:spcPct val="115000"/>
                        </a:lnSpc>
                        <a:spcAft>
                          <a:spcPts val="1000"/>
                        </a:spcAft>
                      </a:pPr>
                      <a:r>
                        <a:rPr lang="en-US" sz="3500">
                          <a:effectLst/>
                        </a:rPr>
                        <a:t>C</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tc>
                  <a:txBody>
                    <a:bodyPr/>
                    <a:lstStyle/>
                    <a:p>
                      <a:pPr>
                        <a:lnSpc>
                          <a:spcPct val="115000"/>
                        </a:lnSpc>
                        <a:spcAft>
                          <a:spcPts val="1000"/>
                        </a:spcAft>
                      </a:pPr>
                      <a:r>
                        <a:rPr lang="en-US" sz="900">
                          <a:effectLst/>
                        </a:rPr>
                        <a:t>Choices &amp; Consequences: Brainstorm potential solutions that might help to move from current situation to desired outcome.</a:t>
                      </a:r>
                      <a:endParaRPr lang="en-GB" sz="800">
                        <a:effectLst/>
                      </a:endParaRPr>
                    </a:p>
                    <a:p>
                      <a:pPr>
                        <a:lnSpc>
                          <a:spcPct val="115000"/>
                        </a:lnSpc>
                        <a:spcAft>
                          <a:spcPts val="1000"/>
                        </a:spcAft>
                      </a:pPr>
                      <a:r>
                        <a:rPr lang="en-US" sz="900">
                          <a:effectLst/>
                        </a:rPr>
                        <a:t>Ask questions like:</a:t>
                      </a:r>
                      <a:endParaRPr lang="en-GB" sz="800">
                        <a:effectLst/>
                      </a:endParaRPr>
                    </a:p>
                    <a:p>
                      <a:pPr marL="342900" lvl="0" indent="-342900">
                        <a:lnSpc>
                          <a:spcPct val="115000"/>
                        </a:lnSpc>
                        <a:spcAft>
                          <a:spcPts val="0"/>
                        </a:spcAft>
                        <a:buFont typeface="Symbol" panose="05050102010706020507" pitchFamily="18" charset="2"/>
                        <a:buChar char=""/>
                      </a:pPr>
                      <a:r>
                        <a:rPr lang="en-US" sz="900">
                          <a:effectLst/>
                        </a:rPr>
                        <a:t>What choices do you have?</a:t>
                      </a:r>
                      <a:endParaRPr lang="en-GB" sz="800">
                        <a:effectLst/>
                      </a:endParaRPr>
                    </a:p>
                    <a:p>
                      <a:pPr marL="342900" lvl="0" indent="-342900">
                        <a:lnSpc>
                          <a:spcPct val="115000"/>
                        </a:lnSpc>
                        <a:spcAft>
                          <a:spcPts val="0"/>
                        </a:spcAft>
                        <a:buFont typeface="Symbol" panose="05050102010706020507" pitchFamily="18" charset="2"/>
                        <a:buChar char=""/>
                      </a:pPr>
                      <a:r>
                        <a:rPr lang="en-US" sz="900">
                          <a:effectLst/>
                        </a:rPr>
                        <a:t>What’s stopping from doing that now?</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extLst>
                  <a:ext uri="{0D108BD9-81ED-4DB2-BD59-A6C34878D82A}">
                    <a16:rowId xmlns:a16="http://schemas.microsoft.com/office/drawing/2014/main" val="653310643"/>
                  </a:ext>
                </a:extLst>
              </a:tr>
              <a:tr h="808472">
                <a:tc>
                  <a:txBody>
                    <a:bodyPr/>
                    <a:lstStyle/>
                    <a:p>
                      <a:pPr algn="ctr">
                        <a:lnSpc>
                          <a:spcPct val="115000"/>
                        </a:lnSpc>
                        <a:spcAft>
                          <a:spcPts val="1000"/>
                        </a:spcAft>
                      </a:pPr>
                      <a:r>
                        <a:rPr lang="en-US" sz="3500">
                          <a:effectLst/>
                        </a:rPr>
                        <a:t>A</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tc>
                  <a:txBody>
                    <a:bodyPr/>
                    <a:lstStyle/>
                    <a:p>
                      <a:pPr>
                        <a:lnSpc>
                          <a:spcPct val="115000"/>
                        </a:lnSpc>
                        <a:spcAft>
                          <a:spcPts val="1000"/>
                        </a:spcAft>
                      </a:pPr>
                      <a:r>
                        <a:rPr lang="en-US" sz="900">
                          <a:effectLst/>
                        </a:rPr>
                        <a:t>Actions: Establish which of the choices are the most feasible as next steps.</a:t>
                      </a:r>
                      <a:endParaRPr lang="en-GB" sz="800">
                        <a:effectLst/>
                      </a:endParaRPr>
                    </a:p>
                    <a:p>
                      <a:pPr>
                        <a:lnSpc>
                          <a:spcPct val="115000"/>
                        </a:lnSpc>
                        <a:spcAft>
                          <a:spcPts val="1000"/>
                        </a:spcAft>
                      </a:pPr>
                      <a:r>
                        <a:rPr lang="en-US" sz="900">
                          <a:effectLst/>
                        </a:rPr>
                        <a:t>Ask questions like:</a:t>
                      </a:r>
                      <a:endParaRPr lang="en-GB" sz="800">
                        <a:effectLst/>
                      </a:endParaRPr>
                    </a:p>
                    <a:p>
                      <a:pPr marL="342900" lvl="0" indent="-342900">
                        <a:lnSpc>
                          <a:spcPct val="115000"/>
                        </a:lnSpc>
                        <a:spcAft>
                          <a:spcPts val="0"/>
                        </a:spcAft>
                        <a:buFont typeface="Symbol" panose="05050102010706020507" pitchFamily="18" charset="2"/>
                        <a:buChar char=""/>
                      </a:pPr>
                      <a:r>
                        <a:rPr lang="en-US" sz="900">
                          <a:effectLst/>
                        </a:rPr>
                        <a:t>What actions are you going to take?</a:t>
                      </a:r>
                      <a:endParaRPr lang="en-GB" sz="800">
                        <a:effectLst/>
                      </a:endParaRPr>
                    </a:p>
                    <a:p>
                      <a:pPr marL="342900" lvl="0" indent="-342900">
                        <a:lnSpc>
                          <a:spcPct val="115000"/>
                        </a:lnSpc>
                        <a:spcAft>
                          <a:spcPts val="0"/>
                        </a:spcAft>
                        <a:buFont typeface="Symbol" panose="05050102010706020507" pitchFamily="18" charset="2"/>
                        <a:buChar char=""/>
                      </a:pPr>
                      <a:r>
                        <a:rPr lang="en-US" sz="900">
                          <a:effectLst/>
                        </a:rPr>
                        <a:t>On a scale of 1-10 how committed are you to undertaking this action?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extLst>
                  <a:ext uri="{0D108BD9-81ED-4DB2-BD59-A6C34878D82A}">
                    <a16:rowId xmlns:a16="http://schemas.microsoft.com/office/drawing/2014/main" val="3607866686"/>
                  </a:ext>
                </a:extLst>
              </a:tr>
              <a:tr h="620978">
                <a:tc>
                  <a:txBody>
                    <a:bodyPr/>
                    <a:lstStyle/>
                    <a:p>
                      <a:pPr algn="ctr">
                        <a:lnSpc>
                          <a:spcPct val="115000"/>
                        </a:lnSpc>
                        <a:spcAft>
                          <a:spcPts val="1000"/>
                        </a:spcAft>
                      </a:pPr>
                      <a:r>
                        <a:rPr lang="en-US" sz="3500">
                          <a:effectLst/>
                        </a:rPr>
                        <a:t>R</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tc>
                  <a:txBody>
                    <a:bodyPr/>
                    <a:lstStyle/>
                    <a:p>
                      <a:pPr>
                        <a:lnSpc>
                          <a:spcPct val="115000"/>
                        </a:lnSpc>
                        <a:spcAft>
                          <a:spcPts val="1000"/>
                        </a:spcAft>
                      </a:pPr>
                      <a:r>
                        <a:rPr lang="en-US" sz="900" dirty="0">
                          <a:effectLst/>
                        </a:rPr>
                        <a:t>Review: How will progress be measured?  Ask questions like:</a:t>
                      </a:r>
                      <a:endParaRPr lang="en-GB" sz="800" dirty="0">
                        <a:effectLst/>
                      </a:endParaRPr>
                    </a:p>
                    <a:p>
                      <a:pPr marL="342900" lvl="0" indent="-342900">
                        <a:lnSpc>
                          <a:spcPct val="115000"/>
                        </a:lnSpc>
                        <a:spcAft>
                          <a:spcPts val="0"/>
                        </a:spcAft>
                        <a:buFont typeface="Symbol" panose="05050102010706020507" pitchFamily="18" charset="2"/>
                        <a:buChar char=""/>
                      </a:pPr>
                      <a:r>
                        <a:rPr lang="en-US" sz="900" dirty="0">
                          <a:effectLst/>
                        </a:rPr>
                        <a:t>How will you review your progress?</a:t>
                      </a:r>
                      <a:endParaRPr lang="en-GB" sz="800" dirty="0">
                        <a:effectLst/>
                      </a:endParaRPr>
                    </a:p>
                    <a:p>
                      <a:pPr marL="342900" lvl="0" indent="-342900">
                        <a:lnSpc>
                          <a:spcPct val="115000"/>
                        </a:lnSpc>
                        <a:spcAft>
                          <a:spcPts val="0"/>
                        </a:spcAft>
                        <a:buFont typeface="Symbol" panose="05050102010706020507" pitchFamily="18" charset="2"/>
                        <a:buChar char=""/>
                      </a:pPr>
                      <a:r>
                        <a:rPr lang="en-US" sz="900" dirty="0">
                          <a:effectLst/>
                        </a:rPr>
                        <a:t>What would you be able to tell me next time we meet?</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0623" marR="50623" marT="0" marB="0"/>
                </a:tc>
                <a:extLst>
                  <a:ext uri="{0D108BD9-81ED-4DB2-BD59-A6C34878D82A}">
                    <a16:rowId xmlns:a16="http://schemas.microsoft.com/office/drawing/2014/main" val="1738055328"/>
                  </a:ext>
                </a:extLst>
              </a:tr>
            </a:tbl>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632863900"/>
      </p:ext>
    </p:extLst>
  </p:cSld>
  <p:clrMapOvr>
    <a:masterClrMapping/>
  </p:clrMapOvr>
  <mc:AlternateContent xmlns:mc="http://schemas.openxmlformats.org/markup-compatibility/2006" xmlns:p14="http://schemas.microsoft.com/office/powerpoint/2010/main">
    <mc:Choice Requires="p14">
      <p:transition spd="slow" p14:dur="2000" advTm="181889"/>
    </mc:Choice>
    <mc:Fallback xmlns="">
      <p:transition spd="slow" advTm="181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dirty="0"/>
              <a:t>2.1 Instant Payoff Coaching </a:t>
            </a:r>
          </a:p>
        </p:txBody>
      </p:sp>
      <p:sp>
        <p:nvSpPr>
          <p:cNvPr id="3" name="Vertical Text Placeholder 2"/>
          <p:cNvSpPr>
            <a:spLocks noGrp="1"/>
          </p:cNvSpPr>
          <p:nvPr>
            <p:ph type="body" orient="vert" idx="1"/>
          </p:nvPr>
        </p:nvSpPr>
        <p:spPr>
          <a:xfrm>
            <a:off x="457200" y="1412776"/>
            <a:ext cx="8318832" cy="4536504"/>
          </a:xfrm>
        </p:spPr>
        <p:txBody>
          <a:bodyPr>
            <a:normAutofit fontScale="47500" lnSpcReduction="20000"/>
          </a:bodyPr>
          <a:lstStyle/>
          <a:p>
            <a:pPr lvl="0"/>
            <a:r>
              <a:rPr lang="en-GB" dirty="0" smtClean="0"/>
              <a:t>1. Ask </a:t>
            </a:r>
            <a:r>
              <a:rPr lang="en-GB" dirty="0"/>
              <a:t>the </a:t>
            </a:r>
            <a:r>
              <a:rPr lang="en-GB" dirty="0" err="1"/>
              <a:t>coachee</a:t>
            </a:r>
            <a:r>
              <a:rPr lang="en-GB" dirty="0"/>
              <a:t> to describe the current </a:t>
            </a:r>
            <a:r>
              <a:rPr lang="en-GB" b="1" dirty="0"/>
              <a:t>issue or problem</a:t>
            </a:r>
            <a:r>
              <a:rPr lang="en-GB" dirty="0"/>
              <a:t>, with specific examples and a small amount of relevant background.</a:t>
            </a:r>
          </a:p>
          <a:p>
            <a:pPr lvl="0"/>
            <a:r>
              <a:rPr lang="en-GB" dirty="0" smtClean="0"/>
              <a:t>2. Ask them </a:t>
            </a:r>
            <a:r>
              <a:rPr lang="en-GB" dirty="0"/>
              <a:t>to </a:t>
            </a:r>
            <a:r>
              <a:rPr lang="en-GB" b="1" dirty="0"/>
              <a:t>describe the outcome</a:t>
            </a:r>
            <a:r>
              <a:rPr lang="en-GB" dirty="0"/>
              <a:t> – paint as specific a ‘picture’ as possible of how things would be if </a:t>
            </a:r>
            <a:r>
              <a:rPr lang="en-GB" dirty="0" smtClean="0"/>
              <a:t>they </a:t>
            </a:r>
            <a:r>
              <a:rPr lang="en-GB" dirty="0"/>
              <a:t>had sorted out the problem.  Do not try to solve the problem, but note the emerging ideas</a:t>
            </a:r>
          </a:p>
          <a:p>
            <a:pPr lvl="0"/>
            <a:r>
              <a:rPr lang="en-GB" dirty="0" smtClean="0"/>
              <a:t>3. With </a:t>
            </a:r>
            <a:r>
              <a:rPr lang="en-GB" dirty="0"/>
              <a:t>the </a:t>
            </a:r>
            <a:r>
              <a:rPr lang="en-GB" dirty="0" err="1"/>
              <a:t>coachee</a:t>
            </a:r>
            <a:r>
              <a:rPr lang="en-GB" dirty="0"/>
              <a:t>, list all the </a:t>
            </a:r>
            <a:r>
              <a:rPr lang="en-GB" b="1" dirty="0"/>
              <a:t>obstacles/blocks</a:t>
            </a:r>
            <a:r>
              <a:rPr lang="en-GB" dirty="0"/>
              <a:t> that lie between 1 and 2.  Sort them in to three groups:</a:t>
            </a:r>
          </a:p>
          <a:p>
            <a:pPr lvl="0"/>
            <a:r>
              <a:rPr lang="en-GB" dirty="0">
                <a:solidFill>
                  <a:schemeClr val="tx2"/>
                </a:solidFill>
              </a:rPr>
              <a:t>Blocks that exist in the </a:t>
            </a:r>
            <a:r>
              <a:rPr lang="en-GB" dirty="0" err="1">
                <a:solidFill>
                  <a:schemeClr val="tx2"/>
                </a:solidFill>
              </a:rPr>
              <a:t>coachee</a:t>
            </a:r>
            <a:r>
              <a:rPr lang="en-GB" dirty="0">
                <a:solidFill>
                  <a:schemeClr val="tx2"/>
                </a:solidFill>
              </a:rPr>
              <a:t> (lack of skill/knowledge, low motivation, attitude etc).</a:t>
            </a:r>
          </a:p>
          <a:p>
            <a:pPr lvl="0"/>
            <a:r>
              <a:rPr lang="en-GB" dirty="0">
                <a:solidFill>
                  <a:schemeClr val="tx2"/>
                </a:solidFill>
              </a:rPr>
              <a:t>Blocks that exist in others (anxious customer, manager stressed and panicking etc.)</a:t>
            </a:r>
          </a:p>
          <a:p>
            <a:pPr lvl="0"/>
            <a:r>
              <a:rPr lang="en-GB" dirty="0">
                <a:solidFill>
                  <a:schemeClr val="tx2"/>
                </a:solidFill>
              </a:rPr>
              <a:t>Blocks in the situation (inadequate resources, shift in deadline etc.</a:t>
            </a:r>
          </a:p>
          <a:p>
            <a:pPr lvl="0"/>
            <a:r>
              <a:rPr lang="en-GB" dirty="0" smtClean="0"/>
              <a:t>4. Jointly </a:t>
            </a:r>
            <a:r>
              <a:rPr lang="en-GB" dirty="0"/>
              <a:t>brainstorm ways around these blocks, and </a:t>
            </a:r>
            <a:r>
              <a:rPr lang="en-GB" b="1" dirty="0"/>
              <a:t>possible next steps</a:t>
            </a:r>
            <a:r>
              <a:rPr lang="en-GB" dirty="0"/>
              <a:t>.  Agree an approach, actions and timing. (Landsberg, 2003).</a:t>
            </a:r>
          </a:p>
          <a:p>
            <a:pPr marL="0" lvl="0" indent="0">
              <a:buNone/>
            </a:pPr>
            <a:endParaRPr lang="en-GB" dirty="0"/>
          </a:p>
          <a:p>
            <a:pPr marL="0" lvl="0" indent="0">
              <a:buNone/>
            </a:pPr>
            <a:r>
              <a:rPr lang="en-GB" dirty="0"/>
              <a:t>Instant Pay-off Coaching -Landsberg, M. (2015) .</a:t>
            </a:r>
            <a:r>
              <a:rPr lang="en-GB" i="1" dirty="0"/>
              <a:t>The Tao of Coaching Boost Your Effectiveness at Work by Developing Those Around You</a:t>
            </a:r>
            <a:r>
              <a:rPr lang="en-GB" dirty="0"/>
              <a:t>. London: Profile Books</a:t>
            </a:r>
          </a:p>
          <a:p>
            <a:pPr marL="0" indent="0">
              <a:buNone/>
            </a:pPr>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34</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514935667"/>
      </p:ext>
    </p:extLst>
  </p:cSld>
  <p:clrMapOvr>
    <a:masterClrMapping/>
  </p:clrMapOvr>
  <mc:AlternateContent xmlns:mc="http://schemas.openxmlformats.org/markup-compatibility/2006" xmlns:p14="http://schemas.microsoft.com/office/powerpoint/2010/main">
    <mc:Choice Requires="p14">
      <p:transition spd="slow" p14:dur="2000" advTm="25079"/>
    </mc:Choice>
    <mc:Fallback xmlns="">
      <p:transition spd="slow" advTm="25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Coaching in </a:t>
            </a:r>
            <a:r>
              <a:rPr lang="en-GB" dirty="0" smtClean="0"/>
              <a:t>practice – scenario </a:t>
            </a:r>
            <a:endParaRPr lang="en-GB" dirty="0"/>
          </a:p>
        </p:txBody>
      </p:sp>
      <p:sp>
        <p:nvSpPr>
          <p:cNvPr id="3" name="Vertical Text Placeholder 2"/>
          <p:cNvSpPr>
            <a:spLocks noGrp="1"/>
          </p:cNvSpPr>
          <p:nvPr>
            <p:ph type="body" orient="vert" idx="1"/>
          </p:nvPr>
        </p:nvSpPr>
        <p:spPr/>
        <p:txBody>
          <a:bodyPr>
            <a:normAutofit fontScale="62500" lnSpcReduction="20000"/>
          </a:bodyPr>
          <a:lstStyle/>
          <a:p>
            <a:r>
              <a:rPr lang="en-GB" dirty="0" smtClean="0"/>
              <a:t>Helen, </a:t>
            </a:r>
            <a:r>
              <a:rPr lang="en-GB" dirty="0"/>
              <a:t>a member of the HR staff </a:t>
            </a:r>
            <a:r>
              <a:rPr lang="en-GB" dirty="0" smtClean="0"/>
              <a:t>team has </a:t>
            </a:r>
            <a:r>
              <a:rPr lang="en-GB" dirty="0"/>
              <a:t>been asked to deliver appraisal training to the senior management team.  She has </a:t>
            </a:r>
            <a:r>
              <a:rPr lang="en-GB" dirty="0" smtClean="0"/>
              <a:t>refused, </a:t>
            </a:r>
            <a:r>
              <a:rPr lang="en-GB" dirty="0"/>
              <a:t>stating that is not in her job description and she is not paid enough to </a:t>
            </a:r>
            <a:r>
              <a:rPr lang="en-GB" dirty="0" smtClean="0"/>
              <a:t>do - </a:t>
            </a:r>
            <a:r>
              <a:rPr lang="en-GB" dirty="0"/>
              <a:t>it even though her job has evolved over time.</a:t>
            </a:r>
          </a:p>
          <a:p>
            <a:endParaRPr lang="en-GB" dirty="0"/>
          </a:p>
          <a:p>
            <a:r>
              <a:rPr lang="en-GB" dirty="0"/>
              <a:t>You are Helen’s line manager and this is causing you an issue as there is no-one else to deliver the training.  You call a meeting with Helen to discuss.</a:t>
            </a:r>
          </a:p>
          <a:p>
            <a:endParaRPr lang="en-GB" dirty="0"/>
          </a:p>
          <a:p>
            <a:r>
              <a:rPr lang="en-GB" b="1" dirty="0"/>
              <a:t>As a group discuss:</a:t>
            </a:r>
          </a:p>
          <a:p>
            <a:pPr>
              <a:buFont typeface="Arial" pitchFamily="34" charset="0"/>
              <a:buChar char="•"/>
            </a:pPr>
            <a:r>
              <a:rPr lang="en-GB" dirty="0"/>
              <a:t> What is your agenda for the meeting and how will you approach it?</a:t>
            </a:r>
          </a:p>
          <a:p>
            <a:pPr>
              <a:buFont typeface="Arial" pitchFamily="34" charset="0"/>
              <a:buChar char="•"/>
            </a:pPr>
            <a:r>
              <a:rPr lang="en-GB" dirty="0"/>
              <a:t> What concerns do you have?</a:t>
            </a:r>
          </a:p>
          <a:p>
            <a:pPr>
              <a:buFont typeface="Arial" pitchFamily="34" charset="0"/>
              <a:buChar char="•"/>
            </a:pPr>
            <a:r>
              <a:rPr lang="en-GB" dirty="0"/>
              <a:t> What concerns do you think Helen will have?</a:t>
            </a:r>
          </a:p>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35</a:t>
            </a:fld>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992531448"/>
      </p:ext>
    </p:extLst>
  </p:cSld>
  <p:clrMapOvr>
    <a:masterClrMapping/>
  </p:clrMapOvr>
  <mc:AlternateContent xmlns:mc="http://schemas.openxmlformats.org/markup-compatibility/2006" xmlns:p14="http://schemas.microsoft.com/office/powerpoint/2010/main">
    <mc:Choice Requires="p14">
      <p:transition spd="slow" p14:dur="2000" advTm="146434"/>
    </mc:Choice>
    <mc:Fallback xmlns="">
      <p:transition spd="slow" advTm="146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00" y="44890"/>
            <a:ext cx="8229600" cy="804259"/>
          </a:xfrm>
        </p:spPr>
        <p:txBody>
          <a:bodyPr/>
          <a:lstStyle/>
          <a:p>
            <a:r>
              <a:rPr lang="en-GB" dirty="0"/>
              <a:t>2.1 Mentoring Definitions</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36</a:t>
            </a:fld>
            <a:endParaRPr lang="en-US"/>
          </a:p>
        </p:txBody>
      </p:sp>
      <p:sp>
        <p:nvSpPr>
          <p:cNvPr id="7" name="Vertical Text Placeholder 2">
            <a:extLst>
              <a:ext uri="{FF2B5EF4-FFF2-40B4-BE49-F238E27FC236}">
                <a16:creationId xmlns:a16="http://schemas.microsoft.com/office/drawing/2014/main" id="{AE354463-27B3-49BF-B88A-15614BF6BB06}"/>
              </a:ext>
            </a:extLst>
          </p:cNvPr>
          <p:cNvSpPr txBox="1">
            <a:spLocks/>
          </p:cNvSpPr>
          <p:nvPr/>
        </p:nvSpPr>
        <p:spPr>
          <a:xfrm>
            <a:off x="450200" y="849149"/>
            <a:ext cx="8318832" cy="4422178"/>
          </a:xfrm>
          <a:prstGeom prst="rect">
            <a:avLst/>
          </a:prstGeom>
        </p:spPr>
        <p:txBody>
          <a:bodyPr vert="horz" lIns="91440" tIns="108000" rIns="72000" bIns="72000" rtlCol="0">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8000" dirty="0"/>
              <a:t>The basic </a:t>
            </a:r>
            <a:r>
              <a:rPr lang="en-GB" sz="8000" b="1" dirty="0"/>
              <a:t>model of mentoring </a:t>
            </a:r>
            <a:r>
              <a:rPr lang="en-GB" sz="8000" dirty="0"/>
              <a:t>is that one person passes their greater knowledge and wisdom to another (Hay, 1995)</a:t>
            </a:r>
          </a:p>
          <a:p>
            <a:pPr marL="0" indent="0">
              <a:buNone/>
            </a:pPr>
            <a:endParaRPr lang="en-GB" sz="8000" dirty="0"/>
          </a:p>
          <a:p>
            <a:r>
              <a:rPr lang="en-GB" sz="8000" dirty="0"/>
              <a:t>A mentor is a professional person who is a wise, experienced, knowledgeable individual who ‘either demands or gently coaxes’ the most out of the mentee (Caruso, 1992).</a:t>
            </a:r>
          </a:p>
          <a:p>
            <a:pPr marL="0" indent="0">
              <a:buNone/>
            </a:pPr>
            <a:endParaRPr lang="en-GB" sz="8000" dirty="0"/>
          </a:p>
          <a:p>
            <a:r>
              <a:rPr lang="en-GB" sz="8000" dirty="0"/>
              <a:t>…a one-to-one relationship in which a senior manager oversees the development and progression of a more junior manager (Equal Opportunities Review, 1995)</a:t>
            </a:r>
          </a:p>
          <a:p>
            <a:pPr marL="0" indent="0">
              <a:buNone/>
            </a:pPr>
            <a:endParaRPr lang="en-GB" sz="8000" dirty="0"/>
          </a:p>
          <a:p>
            <a:r>
              <a:rPr lang="en-GB" sz="8000" dirty="0"/>
              <a:t>… an experienced, objective sounding-board with the power to influence events (Conway, 1995)</a:t>
            </a:r>
          </a:p>
          <a:p>
            <a:endParaRPr lang="en-GB" sz="8000" dirty="0"/>
          </a:p>
          <a:p>
            <a:pPr marL="0" indent="0">
              <a:buNone/>
            </a:pPr>
            <a:r>
              <a:rPr lang="en-GB" sz="8000" dirty="0"/>
              <a:t>Sourced from:   </a:t>
            </a:r>
            <a:r>
              <a:rPr lang="en-GB" sz="8000" dirty="0">
                <a:solidFill>
                  <a:srgbClr val="0070C0"/>
                </a:solidFill>
              </a:rPr>
              <a:t>Clutterbuck, D. (2014) Everyone Needs a Mentor Fostering Talent in Your Organisation 5</a:t>
            </a:r>
            <a:r>
              <a:rPr lang="en-GB" sz="8000" baseline="30000" dirty="0">
                <a:solidFill>
                  <a:srgbClr val="0070C0"/>
                </a:solidFill>
              </a:rPr>
              <a:t>th</a:t>
            </a:r>
            <a:r>
              <a:rPr lang="en-GB" sz="8000" dirty="0">
                <a:solidFill>
                  <a:srgbClr val="0070C0"/>
                </a:solidFill>
              </a:rPr>
              <a:t> </a:t>
            </a:r>
            <a:r>
              <a:rPr lang="en-GB" sz="8000" dirty="0" err="1">
                <a:solidFill>
                  <a:srgbClr val="0070C0"/>
                </a:solidFill>
              </a:rPr>
              <a:t>e.d.</a:t>
            </a:r>
            <a:r>
              <a:rPr lang="en-GB" sz="8000" dirty="0">
                <a:solidFill>
                  <a:srgbClr val="0070C0"/>
                </a:solidFill>
              </a:rPr>
              <a:t> London: Chartered Institute of Personnel and Development.</a:t>
            </a:r>
          </a:p>
          <a:p>
            <a:pPr marL="0" indent="0">
              <a:buNone/>
            </a:pPr>
            <a:endParaRPr lang="en-GB" dirty="0"/>
          </a:p>
          <a:p>
            <a:endParaRPr lang="en-GB" dirty="0"/>
          </a:p>
          <a:p>
            <a:endParaRPr lang="en-GB" dirty="0"/>
          </a:p>
          <a:p>
            <a:endParaRPr lang="en-GB" dirty="0"/>
          </a:p>
          <a:p>
            <a:endParaRPr lang="en-GB" b="1" u="sng"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913591625"/>
      </p:ext>
    </p:extLst>
  </p:cSld>
  <p:clrMapOvr>
    <a:masterClrMapping/>
  </p:clrMapOvr>
  <mc:AlternateContent xmlns:mc="http://schemas.openxmlformats.org/markup-compatibility/2006" xmlns:p14="http://schemas.microsoft.com/office/powerpoint/2010/main">
    <mc:Choice Requires="p14">
      <p:transition spd="slow" p14:dur="2000" advTm="24191"/>
    </mc:Choice>
    <mc:Fallback xmlns="">
      <p:transition spd="slow" advTm="24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2.1 Four Basic Styles of Helping</a:t>
            </a:r>
            <a:br>
              <a:rPr lang="en-GB" sz="2000" dirty="0"/>
            </a:br>
            <a:r>
              <a:rPr lang="en-GB" sz="2000" dirty="0">
                <a:solidFill>
                  <a:srgbClr val="0070C0"/>
                </a:solidFill>
              </a:rPr>
              <a:t>Clutterbuck, D. (2014) Everyone Needs a Mentor Fostering Talent in Your Organisation 5</a:t>
            </a:r>
            <a:r>
              <a:rPr lang="en-GB" sz="2000" baseline="30000" dirty="0">
                <a:solidFill>
                  <a:srgbClr val="0070C0"/>
                </a:solidFill>
              </a:rPr>
              <a:t>th</a:t>
            </a:r>
            <a:r>
              <a:rPr lang="en-GB" sz="2000" dirty="0">
                <a:solidFill>
                  <a:srgbClr val="0070C0"/>
                </a:solidFill>
              </a:rPr>
              <a:t> </a:t>
            </a:r>
            <a:r>
              <a:rPr lang="en-GB" sz="2000" dirty="0" err="1">
                <a:solidFill>
                  <a:srgbClr val="0070C0"/>
                </a:solidFill>
              </a:rPr>
              <a:t>e.d.</a:t>
            </a:r>
            <a:r>
              <a:rPr lang="en-GB" sz="2000" dirty="0">
                <a:solidFill>
                  <a:srgbClr val="0070C0"/>
                </a:solidFill>
              </a:rPr>
              <a:t> London: Chartered Institute of Personnel and Development.</a:t>
            </a:r>
            <a:br>
              <a:rPr lang="en-GB" sz="20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37</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3303749"/>
      </p:ext>
    </p:extLst>
  </p:cSld>
  <p:clrMapOvr>
    <a:masterClrMapping/>
  </p:clrMapOvr>
  <mc:AlternateContent xmlns:mc="http://schemas.openxmlformats.org/markup-compatibility/2006" xmlns:p14="http://schemas.microsoft.com/office/powerpoint/2010/main">
    <mc:Choice Requires="p14">
      <p:transition spd="slow" p14:dur="2000" advTm="19518"/>
    </mc:Choice>
    <mc:Fallback xmlns="">
      <p:transition spd="slow" advTm="19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2.2 The Role of the Line-Manager</a:t>
            </a:r>
          </a:p>
        </p:txBody>
      </p:sp>
      <p:sp>
        <p:nvSpPr>
          <p:cNvPr id="28674" name="TextBox 2">
            <a:extLst>
              <a:ext uri="{FF2B5EF4-FFF2-40B4-BE49-F238E27FC236}">
                <a16:creationId xmlns:a16="http://schemas.microsoft.com/office/drawing/2014/main" id="{8BD1C087-A2A0-429D-897F-9F105DD9EECD}"/>
              </a:ext>
            </a:extLst>
          </p:cNvPr>
          <p:cNvSpPr txBox="1">
            <a:spLocks noChangeArrowheads="1"/>
          </p:cNvSpPr>
          <p:nvPr/>
        </p:nvSpPr>
        <p:spPr bwMode="auto">
          <a:xfrm>
            <a:off x="355625" y="4737784"/>
            <a:ext cx="84327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lgn="r"/>
            <a:r>
              <a:rPr lang="en-GB">
                <a:solidFill>
                  <a:srgbClr val="0070C0"/>
                </a:solidFill>
              </a:rPr>
              <a:t>Clutterbuck, D. (2014) Everyone Needs a Mentor Fostering Talent in Your Organisation 5</a:t>
            </a:r>
            <a:r>
              <a:rPr lang="en-GB" baseline="30000">
                <a:solidFill>
                  <a:srgbClr val="0070C0"/>
                </a:solidFill>
              </a:rPr>
              <a:t>th</a:t>
            </a:r>
            <a:r>
              <a:rPr lang="en-GB">
                <a:solidFill>
                  <a:srgbClr val="0070C0"/>
                </a:solidFill>
              </a:rPr>
              <a:t> e.d. London: Chartered Institute of Personnel and Development.</a:t>
            </a:r>
            <a:endParaRPr lang="en-GB" altLang="en-US" dirty="0"/>
          </a:p>
        </p:txBody>
      </p:sp>
      <p:pic>
        <p:nvPicPr>
          <p:cNvPr id="28675" name="Picture 10">
            <a:extLst>
              <a:ext uri="{FF2B5EF4-FFF2-40B4-BE49-F238E27FC236}">
                <a16:creationId xmlns:a16="http://schemas.microsoft.com/office/drawing/2014/main" id="{DA05CBAD-F929-47AF-861B-8E88242668E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1593850"/>
            <a:ext cx="4765675"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 Callout 11">
            <a:extLst>
              <a:ext uri="{FF2B5EF4-FFF2-40B4-BE49-F238E27FC236}">
                <a16:creationId xmlns:a16="http://schemas.microsoft.com/office/drawing/2014/main" id="{3C63C8DA-52E7-4CD1-BAFD-E510552465C9}"/>
              </a:ext>
            </a:extLst>
          </p:cNvPr>
          <p:cNvSpPr/>
          <p:nvPr/>
        </p:nvSpPr>
        <p:spPr>
          <a:xfrm>
            <a:off x="6659563" y="723900"/>
            <a:ext cx="2233612" cy="2016125"/>
          </a:xfrm>
          <a:prstGeom prst="wedgeEllipseCallout">
            <a:avLst>
              <a:gd name="adj1" fmla="val -52746"/>
              <a:gd name="adj2" fmla="val 6777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Can also apply to coaching. </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073702797"/>
      </p:ext>
    </p:extLst>
  </p:cSld>
  <p:clrMapOvr>
    <a:masterClrMapping/>
  </p:clrMapOvr>
  <mc:AlternateContent xmlns:mc="http://schemas.openxmlformats.org/markup-compatibility/2006" xmlns:p14="http://schemas.microsoft.com/office/powerpoint/2010/main">
    <mc:Choice Requires="p14">
      <p:transition spd="slow" p14:dur="2000" advTm="79018"/>
    </mc:Choice>
    <mc:Fallback xmlns="">
      <p:transition spd="slow" advTm="79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2.2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179388" y="1412875"/>
            <a:ext cx="19446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mission, vision, goal and values</a:t>
            </a:r>
          </a:p>
          <a:p>
            <a:pPr>
              <a:buFont typeface="Arial" panose="020B0604020202020204" pitchFamily="34" charset="0"/>
              <a:buChar char="•"/>
            </a:pPr>
            <a:r>
              <a:rPr lang="en-GB" altLang="en-US"/>
              <a:t>role modelling behaviours, values</a:t>
            </a:r>
          </a:p>
          <a:p>
            <a:pPr>
              <a:buFont typeface="Arial" panose="020B0604020202020204" pitchFamily="34" charset="0"/>
              <a:buChar char="•"/>
            </a:pPr>
            <a:r>
              <a:rPr lang="en-GB" altLang="en-US"/>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900113" y="400843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conversations about how goals will be delivered</a:t>
            </a:r>
          </a:p>
          <a:p>
            <a:pPr>
              <a:buFont typeface="Arial" panose="020B0604020202020204" pitchFamily="34" charset="0"/>
              <a:buChar char="•"/>
            </a:pPr>
            <a:r>
              <a:rPr lang="en-GB" altLang="en-US"/>
              <a:t>feedback on performance</a:t>
            </a:r>
          </a:p>
          <a:p>
            <a:pPr>
              <a:buFont typeface="Arial" panose="020B0604020202020204" pitchFamily="34" charset="0"/>
              <a:buChar char="•"/>
            </a:pPr>
            <a:r>
              <a:rPr lang="en-GB" altLang="en-US"/>
              <a:t>on-the job-training</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41031"/>
    </mc:Choice>
    <mc:Fallback xmlns="">
      <p:transition spd="slow" advTm="41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3"/>
                </p:tgtEl>
              </p:cMediaNode>
            </p:audio>
          </p:childTnLst>
        </p:cTn>
      </p:par>
    </p:tnLst>
    <p:bldLst>
      <p:bldP spid="8" grpId="0"/>
      <p:bldP spid="9" grpId="0"/>
      <p:bldP spid="10"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lstStyle/>
          <a:p>
            <a:r>
              <a:rPr lang="en-GB" altLang="en-US"/>
              <a:t>A more committed team</a:t>
            </a:r>
          </a:p>
          <a:p>
            <a:r>
              <a:rPr lang="en-GB" altLang="en-US"/>
              <a:t>Better team performance</a:t>
            </a:r>
          </a:p>
          <a:p>
            <a:r>
              <a:rPr lang="en-GB" altLang="en-US"/>
              <a:t>Better working relationships</a:t>
            </a:r>
          </a:p>
          <a:p>
            <a:r>
              <a:rPr lang="en-GB" altLang="en-US"/>
              <a:t>Idea generation/creativity</a:t>
            </a:r>
          </a:p>
          <a:p>
            <a:r>
              <a:rPr lang="en-GB" altLang="en-US"/>
              <a:t>Open communication</a:t>
            </a:r>
          </a:p>
          <a:p>
            <a:r>
              <a:rPr lang="en-GB" altLang="en-US"/>
              <a:t>Investing time to gain time</a:t>
            </a:r>
          </a:p>
          <a:p>
            <a:endParaRPr lang="en-GB" altLang="en-US"/>
          </a:p>
          <a:p>
            <a:endParaRPr lang="en-GB" altLang="en-US"/>
          </a:p>
          <a:p>
            <a:endParaRPr lang="en-GB" altLang="en-US"/>
          </a:p>
          <a:p>
            <a:endParaRPr lang="en-GB" altLang="en-US"/>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3468"/>
    </mc:Choice>
    <mc:Fallback xmlns="">
      <p:transition spd="slow" advTm="23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359569" y="1266020"/>
            <a:ext cx="8320087" cy="3747156"/>
          </a:xfrm>
        </p:spPr>
        <p:txBody>
          <a:bodyPr rtlCol="0">
            <a:normAutofit fontScale="55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7099" y="4970615"/>
            <a:ext cx="84414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600" dirty="0"/>
              <a:t>(</a:t>
            </a:r>
            <a:r>
              <a:rPr lang="en-GB" altLang="en-US" sz="2000" dirty="0">
                <a:solidFill>
                  <a:srgbClr val="0070C0"/>
                </a:solidFill>
              </a:rPr>
              <a:t>Clutterbuck, 2012: Why Line Manager Coaching Often Doesn’t Work and</a:t>
            </a:r>
          </a:p>
          <a:p>
            <a:r>
              <a:rPr lang="en-GB" altLang="en-US" sz="2000" dirty="0">
                <a:solidFill>
                  <a:srgbClr val="0070C0"/>
                </a:solidFill>
              </a:rPr>
              <a:t> What to Do About It – Article on Moodle.)</a:t>
            </a:r>
          </a:p>
        </p:txBody>
      </p:sp>
    </p:spTree>
  </p:cSld>
  <p:clrMapOvr>
    <a:masterClrMapping/>
  </p:clrMapOvr>
  <mc:AlternateContent xmlns:mc="http://schemas.openxmlformats.org/markup-compatibility/2006" xmlns:p14="http://schemas.microsoft.com/office/powerpoint/2010/main">
    <mc:Choice Requires="p14">
      <p:transition spd="slow" p14:dur="2000" advTm="142214"/>
    </mc:Choice>
    <mc:Fallback xmlns="">
      <p:transition spd="slow" advTm="142214"/>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smtClean="0"/>
              <a:t>2.3 How it fits into other organisational strategies</a:t>
            </a:r>
            <a:endParaRPr lang="en-GB" altLang="en-US" dirty="0"/>
          </a:p>
        </p:txBody>
      </p:sp>
      <p:sp>
        <p:nvSpPr>
          <p:cNvPr id="6" name="Text Placeholder 2"/>
          <p:cNvSpPr txBox="1">
            <a:spLocks/>
          </p:cNvSpPr>
          <p:nvPr/>
        </p:nvSpPr>
        <p:spPr>
          <a:xfrm>
            <a:off x="1403648" y="1772816"/>
            <a:ext cx="5616624" cy="2664296"/>
          </a:xfrm>
          <a:prstGeom prst="rect">
            <a:avLst/>
          </a:prstGeom>
        </p:spPr>
        <p:txBody>
          <a:bodyPr vert="horz" lIns="91440" tIns="108000" rIns="72000" bIns="7200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HRD</a:t>
            </a:r>
          </a:p>
          <a:p>
            <a:r>
              <a:rPr lang="en-GB" dirty="0" smtClean="0"/>
              <a:t>Learning and Development</a:t>
            </a:r>
          </a:p>
          <a:p>
            <a:r>
              <a:rPr lang="en-GB" dirty="0" smtClean="0"/>
              <a:t>Wellbeing</a:t>
            </a:r>
          </a:p>
          <a:p>
            <a:r>
              <a:rPr lang="en-GB" dirty="0" smtClean="0"/>
              <a:t>Performance management</a:t>
            </a:r>
          </a:p>
          <a:p>
            <a:r>
              <a:rPr lang="en-GB" dirty="0" smtClean="0"/>
              <a:t>Talent management and succession planning  </a:t>
            </a:r>
          </a:p>
          <a:p>
            <a:r>
              <a:rPr lang="en-GB" dirty="0" smtClean="0"/>
              <a:t>Monitoring and evaluation</a:t>
            </a: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510952128"/>
      </p:ext>
    </p:extLst>
  </p:cSld>
  <p:clrMapOvr>
    <a:masterClrMapping/>
  </p:clrMapOvr>
  <mc:AlternateContent xmlns:mc="http://schemas.openxmlformats.org/markup-compatibility/2006" xmlns:p14="http://schemas.microsoft.com/office/powerpoint/2010/main">
    <mc:Choice Requires="p14">
      <p:transition spd="slow" p14:dur="2000" advTm="183616"/>
    </mc:Choice>
    <mc:Fallback xmlns="">
      <p:transition spd="slow" advTm="183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normAutofit fontScale="90000"/>
          </a:bodyPr>
          <a:lstStyle/>
          <a:p>
            <a:r>
              <a:rPr lang="en-GB" altLang="en-US" dirty="0"/>
              <a:t>2.3 Approaches to </a:t>
            </a:r>
            <a:r>
              <a:rPr lang="en-GB" altLang="en-US" dirty="0" smtClean="0"/>
              <a:t>Coaching - </a:t>
            </a:r>
            <a:r>
              <a:rPr lang="en-GB" altLang="en-US" dirty="0"/>
              <a:t>Internal v’s </a:t>
            </a:r>
            <a:r>
              <a:rPr lang="en-GB" altLang="en-US" dirty="0" smtClean="0"/>
              <a:t>External</a:t>
            </a:r>
            <a:r>
              <a:rPr lang="en-GB" altLang="en-US" dirty="0"/>
              <a:t/>
            </a:r>
            <a:br>
              <a:rPr lang="en-GB" altLang="en-US" dirty="0"/>
            </a:br>
            <a:endParaRPr lang="en-GB" altLang="en-US" dirty="0"/>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1" y="1209675"/>
            <a:ext cx="7910016" cy="633412"/>
          </a:xfrm>
        </p:spPr>
        <p:txBody>
          <a:bodyPr/>
          <a:lstStyle/>
          <a:p>
            <a:pPr marL="0" indent="0">
              <a:buFont typeface="Arial" panose="020B0604020202020204" pitchFamily="34" charset="0"/>
              <a:buNone/>
            </a:pPr>
            <a:r>
              <a:rPr lang="en-GB" altLang="en-US" sz="2400" dirty="0" smtClean="0"/>
              <a:t>External </a:t>
            </a:r>
            <a:endParaRPr lang="en-GB" altLang="en-US" sz="2400" dirty="0"/>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43350" y="2352675"/>
            <a:ext cx="4808538"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5557"/>
    </mc:Choice>
    <mc:Fallback xmlns="">
      <p:transition spd="slow" advTm="35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2.3 Approaches to </a:t>
            </a:r>
            <a:r>
              <a:rPr lang="en-GB" altLang="en-US" dirty="0" smtClean="0"/>
              <a:t>Coaching </a:t>
            </a:r>
            <a:r>
              <a:rPr lang="en-GB" altLang="en-US" dirty="0"/>
              <a:t>-  Internal v’s External </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4813" y="1389619"/>
            <a:ext cx="8316913" cy="369888"/>
          </a:xfrm>
        </p:spPr>
        <p:txBody>
          <a:bodyPr/>
          <a:lstStyle/>
          <a:p>
            <a:pPr marL="0" indent="0">
              <a:buFont typeface="Arial" panose="020B0604020202020204" pitchFamily="34" charset="0"/>
              <a:buNone/>
            </a:pPr>
            <a:r>
              <a:rPr lang="en-GB" altLang="en-US" sz="2400" dirty="0" smtClean="0"/>
              <a:t>Internal</a:t>
            </a:r>
            <a:endParaRPr lang="en-GB" altLang="en-US" sz="2400" dirty="0"/>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022725" y="1916113"/>
            <a:ext cx="4600575"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3984"/>
    </mc:Choice>
    <mc:Fallback xmlns="">
      <p:transition spd="slow" advTm="173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contract</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197426658"/>
      </p:ext>
    </p:extLst>
  </p:cSld>
  <p:clrMapOvr>
    <a:masterClrMapping/>
  </p:clrMapOvr>
  <mc:AlternateContent xmlns:mc="http://schemas.openxmlformats.org/markup-compatibility/2006" xmlns:p14="http://schemas.microsoft.com/office/powerpoint/2010/main">
    <mc:Choice Requires="p14">
      <p:transition spd="slow" p14:dur="2000" advTm="65256"/>
    </mc:Choice>
    <mc:Fallback xmlns="">
      <p:transition spd="slow" advTm="65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Confidentiality</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405584" y="1806080"/>
            <a:ext cx="8229600" cy="707886"/>
          </a:xfrm>
          <a:prstGeom prst="rect">
            <a:avLst/>
          </a:prstGeom>
        </p:spPr>
        <p:txBody>
          <a:bodyPr wrap="square">
            <a:spAutoFit/>
          </a:bodyPr>
          <a:lstStyle/>
          <a:p>
            <a:pPr lvl="0">
              <a:defRPr/>
            </a:pPr>
            <a:r>
              <a:rPr lang="en-GB" sz="2000" dirty="0">
                <a:solidFill>
                  <a:schemeClr val="tx2">
                    <a:lumMod val="60000"/>
                    <a:lumOff val="40000"/>
                  </a:schemeClr>
                </a:solidFill>
              </a:rPr>
              <a:t>Cox, E. </a:t>
            </a:r>
            <a:r>
              <a:rPr lang="en-GB" sz="2000" dirty="0" err="1">
                <a:solidFill>
                  <a:schemeClr val="tx2">
                    <a:lumMod val="60000"/>
                    <a:lumOff val="40000"/>
                  </a:schemeClr>
                </a:solidFill>
              </a:rPr>
              <a:t>Bachkriova</a:t>
            </a:r>
            <a:r>
              <a:rPr lang="en-GB" sz="2000" dirty="0">
                <a:solidFill>
                  <a:schemeClr val="tx2">
                    <a:lumMod val="60000"/>
                    <a:lumOff val="40000"/>
                  </a:schemeClr>
                </a:solidFill>
              </a:rPr>
              <a:t>, T. Clutterbuck, D.  (2018) </a:t>
            </a:r>
            <a:r>
              <a:rPr lang="en-GB" sz="2000" i="1" dirty="0">
                <a:solidFill>
                  <a:schemeClr val="tx2">
                    <a:lumMod val="60000"/>
                    <a:lumOff val="40000"/>
                  </a:schemeClr>
                </a:solidFill>
              </a:rPr>
              <a:t>The Complete Handbook of Coaching</a:t>
            </a:r>
            <a:r>
              <a:rPr lang="en-GB" sz="2000" dirty="0">
                <a:solidFill>
                  <a:schemeClr val="tx2">
                    <a:lumMod val="60000"/>
                    <a:lumOff val="40000"/>
                  </a:schemeClr>
                </a:solidFill>
              </a:rPr>
              <a:t>. London: SAGE.</a:t>
            </a:r>
          </a:p>
        </p:txBody>
      </p:sp>
      <p:sp>
        <p:nvSpPr>
          <p:cNvPr id="3" name="Rectangle 2">
            <a:extLst>
              <a:ext uri="{FF2B5EF4-FFF2-40B4-BE49-F238E27FC236}">
                <a16:creationId xmlns:a16="http://schemas.microsoft.com/office/drawing/2014/main" id="{A761AD10-2FAF-4058-8BFE-804FF4B17F7B}"/>
              </a:ext>
            </a:extLst>
          </p:cNvPr>
          <p:cNvSpPr/>
          <p:nvPr/>
        </p:nvSpPr>
        <p:spPr>
          <a:xfrm>
            <a:off x="1146352" y="2636912"/>
            <a:ext cx="7488832" cy="2800767"/>
          </a:xfrm>
          <a:prstGeom prst="rect">
            <a:avLst/>
          </a:prstGeom>
        </p:spPr>
        <p:txBody>
          <a:bodyPr wrap="square">
            <a:spAutoFit/>
          </a:bodyPr>
          <a:lstStyle/>
          <a:p>
            <a:pPr lvl="0">
              <a:defRPr/>
            </a:pPr>
            <a:r>
              <a:rPr lang="en-GB" dirty="0"/>
              <a:t>“</a:t>
            </a:r>
            <a:r>
              <a:rPr lang="en-GB" sz="220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85178769"/>
      </p:ext>
    </p:extLst>
  </p:cSld>
  <p:clrMapOvr>
    <a:masterClrMapping/>
  </p:clrMapOvr>
  <mc:AlternateContent xmlns:mc="http://schemas.openxmlformats.org/markup-compatibility/2006" xmlns:p14="http://schemas.microsoft.com/office/powerpoint/2010/main">
    <mc:Choice Requires="p14">
      <p:transition spd="slow" p14:dur="2000" advTm="101229"/>
    </mc:Choice>
    <mc:Fallback xmlns="">
      <p:transition spd="slow" advTm="101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p:cNvSpPr/>
          <p:nvPr/>
        </p:nvSpPr>
        <p:spPr>
          <a:xfrm>
            <a:off x="964600" y="1124745"/>
            <a:ext cx="7200800" cy="4431983"/>
          </a:xfrm>
          <a:prstGeom prst="rect">
            <a:avLst/>
          </a:prstGeom>
        </p:spPr>
        <p:txBody>
          <a:bodyPr wrap="square">
            <a:spAutoFit/>
          </a:bodyPr>
          <a:lstStyle/>
          <a:p>
            <a:pPr>
              <a:buFont typeface="Arial" pitchFamily="34" charset="0"/>
              <a:buNone/>
            </a:pPr>
            <a:endParaRPr lang="en-GB" i="1" dirty="0"/>
          </a:p>
          <a:p>
            <a:pPr>
              <a:buFont typeface="Arial" pitchFamily="34" charset="0"/>
              <a:buNone/>
            </a:pPr>
            <a:r>
              <a:rPr lang="en-GB" sz="2200" i="1" dirty="0"/>
              <a:t>“A code of ethics provides foundational guidelines in relation to what to expect from those in the </a:t>
            </a:r>
            <a:r>
              <a:rPr lang="en-GB" sz="2200" i="1" dirty="0" smtClean="0"/>
              <a:t>profession”(</a:t>
            </a:r>
            <a:r>
              <a:rPr lang="en-GB" sz="2200" dirty="0" err="1" smtClean="0"/>
              <a:t>Gert</a:t>
            </a:r>
            <a:r>
              <a:rPr lang="en-GB" sz="2200" dirty="0"/>
              <a:t>, 1988</a:t>
            </a:r>
            <a:r>
              <a:rPr lang="en-GB" sz="2200" dirty="0" smtClean="0"/>
              <a:t>).</a:t>
            </a:r>
          </a:p>
          <a:p>
            <a:pPr>
              <a:buFont typeface="Arial" pitchFamily="34" charset="0"/>
              <a:buNone/>
            </a:pPr>
            <a:r>
              <a:rPr lang="en-GB" sz="2200" dirty="0" smtClean="0"/>
              <a:t> </a:t>
            </a:r>
          </a:p>
          <a:p>
            <a:pPr>
              <a:buFont typeface="Arial" pitchFamily="34" charset="0"/>
              <a:buNone/>
            </a:pPr>
            <a:r>
              <a:rPr lang="en-GB" sz="2200" i="1" dirty="0" smtClean="0"/>
              <a:t>“Ethical </a:t>
            </a:r>
            <a:r>
              <a:rPr lang="en-GB" sz="2200" i="1" dirty="0"/>
              <a:t>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a:t>
            </a:r>
            <a:r>
              <a:rPr lang="en-GB" sz="2200" i="1" dirty="0" smtClean="0"/>
              <a:t>profession</a:t>
            </a:r>
            <a:r>
              <a:rPr lang="en-GB" sz="2200" dirty="0" smtClean="0"/>
              <a:t>” </a:t>
            </a:r>
            <a:r>
              <a:rPr lang="en-GB" sz="2200" dirty="0"/>
              <a:t>(</a:t>
            </a:r>
            <a:r>
              <a:rPr lang="en-GB" sz="2200" dirty="0" err="1"/>
              <a:t>Khurana</a:t>
            </a:r>
            <a:r>
              <a:rPr lang="en-GB" sz="2200" dirty="0"/>
              <a:t> &amp; </a:t>
            </a:r>
            <a:r>
              <a:rPr lang="en-GB" sz="2200" dirty="0" err="1"/>
              <a:t>Nobria</a:t>
            </a:r>
            <a:r>
              <a:rPr lang="en-GB" sz="2200" dirty="0"/>
              <a:t>, 2008).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565604689"/>
      </p:ext>
    </p:extLst>
  </p:cSld>
  <p:clrMapOvr>
    <a:masterClrMapping/>
  </p:clrMapOvr>
  <mc:AlternateContent xmlns:mc="http://schemas.openxmlformats.org/markup-compatibility/2006" xmlns:p14="http://schemas.microsoft.com/office/powerpoint/2010/main">
    <mc:Choice Requires="p14">
      <p:transition spd="slow" p14:dur="2000" advTm="4063"/>
    </mc:Choice>
    <mc:Fallback xmlns="">
      <p:transition spd="slow" advTm="4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969232748"/>
      </p:ext>
    </p:extLst>
  </p:cSld>
  <p:clrMapOvr>
    <a:masterClrMapping/>
  </p:clrMapOvr>
  <mc:AlternateContent xmlns:mc="http://schemas.openxmlformats.org/markup-compatibility/2006" xmlns:p14="http://schemas.microsoft.com/office/powerpoint/2010/main">
    <mc:Choice Requires="p14">
      <p:transition spd="slow" p14:dur="2000" advTm="38285"/>
    </mc:Choice>
    <mc:Fallback xmlns="">
      <p:transition spd="slow" advTm="38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2.3 Beliefs (or Principles)</a:t>
            </a:r>
            <a:br>
              <a:rPr lang="en-GB" dirty="0"/>
            </a:br>
            <a:r>
              <a:rPr lang="en-GB" sz="2000" dirty="0">
                <a:solidFill>
                  <a:srgbClr val="0070C0"/>
                </a:solidFill>
              </a:rPr>
              <a:t>Starr, J. (2011) </a:t>
            </a:r>
            <a:r>
              <a:rPr lang="en-GB" sz="2000" i="1" dirty="0">
                <a:solidFill>
                  <a:srgbClr val="0070C0"/>
                </a:solidFill>
              </a:rPr>
              <a:t>The Coaching Manual The Definitive Guide to the Process, Principals and Skills of Personal Coaching </a:t>
            </a:r>
            <a:r>
              <a:rPr lang="en-GB" sz="2000" dirty="0">
                <a:solidFill>
                  <a:srgbClr val="0070C0"/>
                </a:solidFill>
              </a:rPr>
              <a:t>3</a:t>
            </a:r>
            <a:r>
              <a:rPr lang="en-GB" sz="2000" baseline="30000" dirty="0">
                <a:solidFill>
                  <a:srgbClr val="0070C0"/>
                </a:solidFill>
              </a:rPr>
              <a:t>rd</a:t>
            </a:r>
            <a:r>
              <a:rPr lang="en-GB" sz="2000" dirty="0">
                <a:solidFill>
                  <a:srgbClr val="0070C0"/>
                </a:solidFill>
              </a:rPr>
              <a:t> ed. Great Britain: Pearson</a:t>
            </a:r>
            <a:r>
              <a:rPr lang="en-GB" dirty="0">
                <a:solidFill>
                  <a:srgbClr val="0070C0"/>
                </a:solidFill>
              </a:rPr>
              <a:t>.</a:t>
            </a:r>
            <a:br>
              <a:rPr lang="en-GB" dirty="0">
                <a:solidFill>
                  <a:srgbClr val="0070C0"/>
                </a:solidFill>
              </a:rPr>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636146004"/>
      </p:ext>
    </p:extLst>
  </p:cSld>
  <p:clrMapOvr>
    <a:masterClrMapping/>
  </p:clrMapOvr>
  <mc:AlternateContent xmlns:mc="http://schemas.openxmlformats.org/markup-compatibility/2006" xmlns:p14="http://schemas.microsoft.com/office/powerpoint/2010/main">
    <mc:Choice Requires="p14">
      <p:transition spd="slow" p14:dur="2000" advTm="27383"/>
    </mc:Choice>
    <mc:Fallback xmlns="">
      <p:transition spd="slow" advTm="27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3.1  The Benefits of Coaching and Mentoring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pPr marL="0" indent="0">
              <a:buNone/>
            </a:pPr>
            <a:endParaRPr lang="en-GB" sz="2800" dirty="0"/>
          </a:p>
          <a:p>
            <a:pPr marL="0" lvl="0" indent="0">
              <a:buNone/>
            </a:pPr>
            <a:r>
              <a:rPr lang="en-GB" u="sng" dirty="0"/>
              <a:t>Key Stakeholders:</a:t>
            </a:r>
          </a:p>
          <a:p>
            <a:pPr lvl="0"/>
            <a:r>
              <a:rPr lang="en-GB" dirty="0"/>
              <a:t>Employees / </a:t>
            </a:r>
            <a:r>
              <a:rPr lang="en-GB" dirty="0" err="1" smtClean="0"/>
              <a:t>Coachees</a:t>
            </a:r>
            <a:r>
              <a:rPr lang="en-GB" dirty="0" smtClean="0"/>
              <a:t>/Mentees</a:t>
            </a:r>
            <a:endParaRPr lang="en-GB" dirty="0"/>
          </a:p>
          <a:p>
            <a:pPr lvl="0"/>
            <a:r>
              <a:rPr lang="en-GB" dirty="0" smtClean="0"/>
              <a:t>Coach/Mentor/Line </a:t>
            </a:r>
            <a:r>
              <a:rPr lang="en-GB" dirty="0"/>
              <a:t>Manager</a:t>
            </a:r>
          </a:p>
          <a:p>
            <a:pPr lvl="0"/>
            <a:r>
              <a:rPr lang="en-GB" dirty="0"/>
              <a:t>The </a:t>
            </a:r>
            <a:r>
              <a:rPr lang="en-GB" dirty="0" smtClean="0"/>
              <a:t>organisation</a:t>
            </a:r>
          </a:p>
          <a:p>
            <a:pPr lvl="0"/>
            <a:r>
              <a:rPr lang="en-GB" dirty="0" smtClean="0"/>
              <a:t>Shareholders</a:t>
            </a:r>
            <a:endParaRPr lang="en-GB" dirty="0"/>
          </a:p>
          <a:p>
            <a:pPr lvl="0"/>
            <a:r>
              <a:rPr lang="en-GB" dirty="0"/>
              <a:t>Customers</a:t>
            </a:r>
          </a:p>
          <a:p>
            <a:pPr lvl="0"/>
            <a:r>
              <a:rPr lang="en-GB" dirty="0"/>
              <a:t>Suppliers</a:t>
            </a:r>
          </a:p>
          <a:p>
            <a:endParaRPr lang="en-GB" sz="2400" dirty="0"/>
          </a:p>
          <a:p>
            <a:pPr marL="0" indent="0">
              <a:buNone/>
            </a:pPr>
            <a:endParaRPr lang="en-GB" sz="2400" dirty="0"/>
          </a:p>
        </p:txBody>
      </p:sp>
    </p:spTree>
    <p:extLst>
      <p:ext uri="{BB962C8B-B14F-4D97-AF65-F5344CB8AC3E}">
        <p14:creationId xmlns:p14="http://schemas.microsoft.com/office/powerpoint/2010/main" val="4112502136"/>
      </p:ext>
    </p:extLst>
  </p:cSld>
  <p:clrMapOvr>
    <a:masterClrMapping/>
  </p:clrMapOvr>
  <mc:AlternateContent xmlns:mc="http://schemas.openxmlformats.org/markup-compatibility/2006" xmlns:p14="http://schemas.microsoft.com/office/powerpoint/2010/main">
    <mc:Choice Requires="p14">
      <p:transition spd="slow" p14:dur="2000" advTm="1891"/>
    </mc:Choice>
    <mc:Fallback xmlns="">
      <p:transition spd="slow" advTm="1891"/>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3.1  The Benefits of Coaching and Mentoring</a:t>
            </a:r>
          </a:p>
        </p:txBody>
      </p:sp>
      <p:sp>
        <p:nvSpPr>
          <p:cNvPr id="3" name="Content Placeholder 2"/>
          <p:cNvSpPr>
            <a:spLocks noGrp="1"/>
          </p:cNvSpPr>
          <p:nvPr>
            <p:ph idx="1"/>
          </p:nvPr>
        </p:nvSpPr>
        <p:spPr/>
        <p:txBody>
          <a:bodyPr/>
          <a:lstStyle/>
          <a:p>
            <a:pPr marL="0" indent="0">
              <a:buNone/>
            </a:pPr>
            <a:r>
              <a:rPr lang="en-GB" dirty="0"/>
              <a:t>Benefits include: </a:t>
            </a:r>
            <a:endParaRPr lang="en-GB" dirty="0" smtClean="0"/>
          </a:p>
          <a:p>
            <a:pPr marL="0" indent="0">
              <a:buNone/>
            </a:pPr>
            <a:r>
              <a:rPr lang="en-GB" dirty="0" smtClean="0"/>
              <a:t>increase </a:t>
            </a:r>
            <a:r>
              <a:rPr lang="en-GB" dirty="0"/>
              <a:t>in confidence; motivation; learning and creativity; productivity; loyalty and commitment; </a:t>
            </a:r>
            <a:endParaRPr lang="en-GB" dirty="0" smtClean="0"/>
          </a:p>
          <a:p>
            <a:pPr marL="0" indent="0">
              <a:buNone/>
            </a:pPr>
            <a:r>
              <a:rPr lang="en-GB" dirty="0" smtClean="0"/>
              <a:t>Fuller use of an individuals potential/talent</a:t>
            </a:r>
          </a:p>
          <a:p>
            <a:pPr marL="0" indent="0">
              <a:buNone/>
            </a:pPr>
            <a:r>
              <a:rPr lang="en-GB" dirty="0" smtClean="0"/>
              <a:t>Improvement in communication</a:t>
            </a:r>
          </a:p>
          <a:p>
            <a:pPr marL="0" indent="0">
              <a:buNone/>
            </a:pPr>
            <a:r>
              <a:rPr lang="en-GB" dirty="0" smtClean="0"/>
              <a:t>Improved customer satisfaction</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79281033"/>
      </p:ext>
    </p:extLst>
  </p:cSld>
  <p:clrMapOvr>
    <a:masterClrMapping/>
  </p:clrMapOvr>
  <mc:AlternateContent xmlns:mc="http://schemas.openxmlformats.org/markup-compatibility/2006" xmlns:p14="http://schemas.microsoft.com/office/powerpoint/2010/main">
    <mc:Choice Requires="p14">
      <p:transition spd="slow" p14:dur="2000" advTm="22927"/>
    </mc:Choice>
    <mc:Fallback xmlns="">
      <p:transition spd="slow" advTm="22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3.2  The Benefits of Coaching and Mentoring </a:t>
            </a:r>
            <a:br>
              <a:rPr lang="en-GB" dirty="0"/>
            </a:br>
            <a:r>
              <a:rPr lang="en-GB" dirty="0" smtClean="0"/>
              <a:t> and impacts on business objectives </a:t>
            </a:r>
            <a:endParaRPr lang="en-GB" dirty="0"/>
          </a:p>
        </p:txBody>
      </p:sp>
      <p:sp>
        <p:nvSpPr>
          <p:cNvPr id="5" name="Vertical Text Placeholder 4"/>
          <p:cNvSpPr>
            <a:spLocks noGrp="1"/>
          </p:cNvSpPr>
          <p:nvPr>
            <p:ph type="body" orient="vert" idx="1"/>
          </p:nvPr>
        </p:nvSpPr>
        <p:spPr>
          <a:xfrm>
            <a:off x="405584" y="764704"/>
            <a:ext cx="8318832" cy="4896544"/>
          </a:xfrm>
        </p:spPr>
        <p:txBody>
          <a:bodyPr>
            <a:normAutofit fontScale="70000" lnSpcReduction="20000"/>
          </a:bodyPr>
          <a:lstStyle/>
          <a:p>
            <a:pPr marL="0" lvl="0" indent="0">
              <a:buNone/>
            </a:pPr>
            <a:endParaRPr lang="en-GB" u="sng" dirty="0" smtClean="0"/>
          </a:p>
          <a:p>
            <a:pPr marL="0" lvl="0" indent="0">
              <a:buNone/>
            </a:pPr>
            <a:endParaRPr lang="en-GB" u="sng" dirty="0" smtClean="0"/>
          </a:p>
          <a:p>
            <a:pPr marL="0" lvl="0" indent="0">
              <a:buNone/>
            </a:pPr>
            <a:r>
              <a:rPr lang="en-GB" u="sng" dirty="0" smtClean="0"/>
              <a:t>A lot of material on Moodle for you:</a:t>
            </a:r>
          </a:p>
          <a:p>
            <a:r>
              <a:rPr lang="en-GB" dirty="0" smtClean="0"/>
              <a:t>Virgin Media </a:t>
            </a:r>
          </a:p>
          <a:p>
            <a:r>
              <a:rPr lang="en-GB" dirty="0" smtClean="0"/>
              <a:t>Harvard Business review documents</a:t>
            </a:r>
          </a:p>
          <a:p>
            <a:r>
              <a:rPr lang="en-GB" dirty="0" smtClean="0"/>
              <a:t>TED Talks</a:t>
            </a:r>
          </a:p>
          <a:p>
            <a:r>
              <a:rPr lang="en-GB" dirty="0" smtClean="0"/>
              <a:t>Forbes Article</a:t>
            </a:r>
          </a:p>
          <a:p>
            <a:r>
              <a:rPr lang="en-GB" dirty="0"/>
              <a:t>IES Report - The Impact of Coaching on </a:t>
            </a:r>
            <a:r>
              <a:rPr lang="en-GB" dirty="0" smtClean="0"/>
              <a:t>Wellbeing</a:t>
            </a:r>
          </a:p>
          <a:p>
            <a:r>
              <a:rPr lang="en-GB" smtClean="0"/>
              <a:t>CIPD </a:t>
            </a:r>
            <a:r>
              <a:rPr lang="en-GB" dirty="0"/>
              <a:t>Podcast by Peter Hawkins “Is Coaching Actually Working</a:t>
            </a:r>
            <a:r>
              <a:rPr lang="en-GB"/>
              <a:t>?”  </a:t>
            </a:r>
          </a:p>
          <a:p>
            <a:r>
              <a:rPr lang="en-GB" smtClean="0"/>
              <a:t>Books </a:t>
            </a:r>
            <a:r>
              <a:rPr lang="en-GB" dirty="0" smtClean="0"/>
              <a:t>mentioned at the start of presentation</a:t>
            </a:r>
          </a:p>
          <a:p>
            <a:r>
              <a:rPr lang="en-GB" dirty="0" smtClean="0"/>
              <a:t>The video in 1.3 -  Leaders who coach are creating better workplaces, and so can you. </a:t>
            </a:r>
            <a:endParaRPr lang="en-GB" dirty="0"/>
          </a:p>
          <a:p>
            <a:endParaRPr lang="en-GB" dirty="0" smtClean="0"/>
          </a:p>
          <a:p>
            <a:endParaRPr lang="en-GB" dirty="0" smtClean="0"/>
          </a:p>
          <a:p>
            <a:endParaRPr lang="en-GB" dirty="0"/>
          </a:p>
          <a:p>
            <a:pPr marL="0" indent="0">
              <a:buNone/>
            </a:pPr>
            <a:endParaRPr lang="en-GB" sz="24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46622874"/>
      </p:ext>
    </p:extLst>
  </p:cSld>
  <p:clrMapOvr>
    <a:masterClrMapping/>
  </p:clrMapOvr>
  <mc:AlternateContent xmlns:mc="http://schemas.openxmlformats.org/markup-compatibility/2006" xmlns:p14="http://schemas.microsoft.com/office/powerpoint/2010/main">
    <mc:Choice Requires="p14">
      <p:transition spd="slow" p14:dur="2000" advTm="8893"/>
    </mc:Choice>
    <mc:Fallback xmlns="">
      <p:transition spd="slow" advTm="8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smtClean="0"/>
              <a:t>Assignments</a:t>
            </a:r>
            <a:endParaRPr lang="en-GB" sz="4000" dirty="0"/>
          </a:p>
        </p:txBody>
      </p:sp>
      <p:sp>
        <p:nvSpPr>
          <p:cNvPr id="13" name="Vertical Text Placeholder 2"/>
          <p:cNvSpPr>
            <a:spLocks noGrp="1"/>
          </p:cNvSpPr>
          <p:nvPr>
            <p:ph type="body" orient="vert" idx="1"/>
          </p:nvPr>
        </p:nvSpPr>
        <p:spPr>
          <a:xfrm>
            <a:off x="0" y="764704"/>
            <a:ext cx="8892480" cy="4968552"/>
          </a:xfrm>
        </p:spPr>
        <p:txBody>
          <a:bodyPr>
            <a:noAutofit/>
          </a:bodyPr>
          <a:lstStyle/>
          <a:p>
            <a:pPr marL="0" indent="0" defTabSz="935523">
              <a:buNone/>
              <a:defRPr/>
            </a:pPr>
            <a:r>
              <a:rPr lang="en-GB" sz="1100" b="1" u="sng" dirty="0"/>
              <a:t>On the </a:t>
            </a:r>
            <a:r>
              <a:rPr lang="en-GB" sz="1100" b="1" u="sng" dirty="0" smtClean="0"/>
              <a:t>job training </a:t>
            </a:r>
            <a:r>
              <a:rPr lang="en-GB" sz="1100" dirty="0"/>
              <a:t>section to submit </a:t>
            </a:r>
            <a:r>
              <a:rPr lang="en-GB" sz="1100" dirty="0" smtClean="0"/>
              <a:t>–</a:t>
            </a:r>
            <a:endParaRPr lang="en-GB" sz="1100" dirty="0"/>
          </a:p>
          <a:p>
            <a:pPr>
              <a:buFont typeface="Wingdings" panose="05000000000000000000" pitchFamily="2" charset="2"/>
              <a:buChar char="q"/>
            </a:pPr>
            <a:r>
              <a:rPr lang="en-GB" sz="1100" dirty="0" smtClean="0"/>
              <a:t>1</a:t>
            </a:r>
            <a:r>
              <a:rPr lang="en-GB" sz="1100" dirty="0"/>
              <a:t>. Either – </a:t>
            </a:r>
          </a:p>
          <a:p>
            <a:r>
              <a:rPr lang="en-GB" sz="1100" dirty="0"/>
              <a:t>a. Meet with your line manager or other relevant person to thoroughly understand your organisation’s approach to coaching and mentoring, if possible attend a formal coaching session or observe a mentoring relationship. </a:t>
            </a:r>
          </a:p>
          <a:p>
            <a:endParaRPr lang="en-GB" sz="1100" dirty="0"/>
          </a:p>
          <a:p>
            <a:pPr marL="0" indent="0">
              <a:buNone/>
            </a:pPr>
            <a:r>
              <a:rPr lang="en-GB" sz="1100" dirty="0"/>
              <a:t> </a:t>
            </a:r>
            <a:r>
              <a:rPr lang="en-GB" sz="1100" dirty="0" smtClean="0"/>
              <a:t>         OR </a:t>
            </a:r>
            <a:endParaRPr lang="en-GB" sz="1100" dirty="0"/>
          </a:p>
          <a:p>
            <a:r>
              <a:rPr lang="en-GB" sz="1100" dirty="0"/>
              <a:t>b. If you are already familiar with its approach, evaluate whether or not your organisation’s approach needs a review, based on your reading of current trends. </a:t>
            </a:r>
          </a:p>
          <a:p>
            <a:endParaRPr lang="en-GB" sz="1100" dirty="0"/>
          </a:p>
          <a:p>
            <a:pPr marL="0" indent="0">
              <a:buNone/>
            </a:pPr>
            <a:r>
              <a:rPr lang="en-GB" sz="1100" dirty="0"/>
              <a:t> </a:t>
            </a:r>
            <a:r>
              <a:rPr lang="en-GB" sz="1100" dirty="0" smtClean="0"/>
              <a:t>        (</a:t>
            </a:r>
            <a:r>
              <a:rPr lang="en-GB" sz="1100" dirty="0"/>
              <a:t>600 words approximately). Use academic references to support your points. Bibliography will not be included. </a:t>
            </a:r>
          </a:p>
          <a:p>
            <a:endParaRPr lang="en-GB" sz="1100" dirty="0"/>
          </a:p>
          <a:p>
            <a:pPr>
              <a:buFont typeface="Wingdings" panose="05000000000000000000" pitchFamily="2" charset="2"/>
              <a:buChar char="q"/>
            </a:pPr>
            <a:r>
              <a:rPr lang="en-GB" sz="1100" dirty="0"/>
              <a:t>2. Examine the learning and development policy and any policies directly relating to coaching and or mentoring </a:t>
            </a:r>
          </a:p>
          <a:p>
            <a:endParaRPr lang="en-GB" sz="1100" dirty="0"/>
          </a:p>
          <a:p>
            <a:r>
              <a:rPr lang="en-GB" sz="1100" dirty="0" smtClean="0"/>
              <a:t>and make </a:t>
            </a:r>
            <a:r>
              <a:rPr lang="en-GB" sz="1100" dirty="0"/>
              <a:t>some notes as to whether you think the content meets the best practice requirements you have studied in class and within your literature research. </a:t>
            </a:r>
          </a:p>
          <a:p>
            <a:pPr marL="0" indent="0">
              <a:buNone/>
            </a:pPr>
            <a:r>
              <a:rPr lang="en-GB" sz="1100" dirty="0"/>
              <a:t> </a:t>
            </a:r>
            <a:r>
              <a:rPr lang="en-GB" sz="1100" dirty="0" smtClean="0"/>
              <a:t>        (</a:t>
            </a:r>
            <a:r>
              <a:rPr lang="en-GB" sz="1100" dirty="0"/>
              <a:t>250 words approximately). Use academic references to support your points. </a:t>
            </a:r>
            <a:r>
              <a:rPr lang="en-GB" sz="1100" dirty="0" smtClean="0"/>
              <a:t>Bibliography will not be included. </a:t>
            </a:r>
            <a:endParaRPr lang="en-GB" sz="1100" dirty="0"/>
          </a:p>
          <a:p>
            <a:endParaRPr lang="en-GB" sz="1100" dirty="0" smtClean="0"/>
          </a:p>
          <a:p>
            <a:pPr>
              <a:buFont typeface="Wingdings" panose="05000000000000000000" pitchFamily="2" charset="2"/>
              <a:buChar char="q"/>
            </a:pPr>
            <a:r>
              <a:rPr lang="en-GB" sz="1100" dirty="0" smtClean="0"/>
              <a:t>3</a:t>
            </a:r>
            <a:r>
              <a:rPr lang="en-GB" sz="1100" dirty="0"/>
              <a:t>. Discuss your development needs with your line manager as a result of the above activities, using the CIPD Profession Map as a basis for your discussion. Consider whether or not your skills in this area require improvement (for example delivering training on the topic/coaching line managers). Summarise </a:t>
            </a:r>
            <a:r>
              <a:rPr lang="en-GB" sz="1100" dirty="0" smtClean="0"/>
              <a:t>your discussion </a:t>
            </a:r>
            <a:r>
              <a:rPr lang="en-GB" sz="1100" dirty="0"/>
              <a:t>(250 words approximately). </a:t>
            </a:r>
            <a:r>
              <a:rPr lang="en-GB" sz="1100" b="1" dirty="0" smtClean="0"/>
              <a:t>This </a:t>
            </a:r>
            <a:r>
              <a:rPr lang="en-GB" sz="1100" b="1" dirty="0"/>
              <a:t>can help inform your portfolio.</a:t>
            </a:r>
          </a:p>
          <a:p>
            <a:pPr defTabSz="935523">
              <a:defRPr/>
            </a:pPr>
            <a:endParaRPr lang="en-GB" sz="1100" dirty="0"/>
          </a:p>
          <a:p>
            <a:pPr defTabSz="935523">
              <a:defRPr/>
            </a:pPr>
            <a:r>
              <a:rPr lang="en-GB" sz="1100" b="1" u="sng" dirty="0"/>
              <a:t>Main assignment </a:t>
            </a:r>
            <a:r>
              <a:rPr lang="en-GB" sz="1100" b="1" dirty="0"/>
              <a:t>– </a:t>
            </a:r>
            <a:r>
              <a:rPr lang="en-GB" sz="1100" dirty="0"/>
              <a:t>5KDCM – 3000 words, all academic/research/published sources should be referenced correctly and a bibliography provided (excluded from the word count). </a:t>
            </a:r>
          </a:p>
          <a:p>
            <a:pPr marL="0" indent="0" defTabSz="935523">
              <a:buNone/>
              <a:defRPr/>
            </a:pPr>
            <a:endParaRPr lang="en-GB" sz="1100" dirty="0"/>
          </a:p>
          <a:p>
            <a:pPr defTabSz="935523">
              <a:defRPr/>
            </a:pPr>
            <a:r>
              <a:rPr lang="en-GB" sz="1100" dirty="0"/>
              <a:t>Both to be submitted to </a:t>
            </a:r>
            <a:r>
              <a:rPr lang="en-GB" sz="1100" b="1" dirty="0" err="1"/>
              <a:t>Turnitin</a:t>
            </a:r>
            <a:r>
              <a:rPr lang="en-GB" sz="1100" b="1" dirty="0"/>
              <a:t> by 15</a:t>
            </a:r>
            <a:r>
              <a:rPr lang="en-GB" sz="1100" b="1" baseline="30000" dirty="0"/>
              <a:t>th</a:t>
            </a:r>
            <a:r>
              <a:rPr lang="en-GB" sz="1100" b="1" dirty="0"/>
              <a:t> February 2021.</a:t>
            </a:r>
          </a:p>
          <a:p>
            <a:pPr defTabSz="935523">
              <a:defRPr/>
            </a:pPr>
            <a:endParaRPr lang="en-GB" sz="900" dirty="0"/>
          </a:p>
          <a:p>
            <a:pPr defTabSz="935523">
              <a:buNone/>
              <a:defRPr/>
            </a:pPr>
            <a:endParaRPr lang="en-GB" sz="900" dirty="0"/>
          </a:p>
        </p:txBody>
      </p:sp>
    </p:spTree>
    <p:extLst>
      <p:ext uri="{BB962C8B-B14F-4D97-AF65-F5344CB8AC3E}">
        <p14:creationId xmlns:p14="http://schemas.microsoft.com/office/powerpoint/2010/main" val="1971739644"/>
      </p:ext>
    </p:extLst>
  </p:cSld>
  <p:clrMapOvr>
    <a:masterClrMapping/>
  </p:clrMapOvr>
  <mc:AlternateContent xmlns:mc="http://schemas.openxmlformats.org/markup-compatibility/2006" xmlns:p14="http://schemas.microsoft.com/office/powerpoint/2010/main">
    <mc:Choice Requires="p14">
      <p:transition spd="slow" p14:dur="2000" advTm="151625"/>
    </mc:Choice>
    <mc:Fallback xmlns="">
      <p:transition spd="slow" advTm="151625"/>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smtClean="0"/>
              <a:t>Assignment 3000 words: </a:t>
            </a:r>
            <a:endParaRPr lang="en-US" altLang="en-US" sz="3200" dirty="0"/>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54</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161686690"/>
              </p:ext>
            </p:extLst>
          </p:nvPr>
        </p:nvGraphicFramePr>
        <p:xfrm>
          <a:off x="420338" y="477359"/>
          <a:ext cx="8308057" cy="5417820"/>
        </p:xfrm>
        <a:graphic>
          <a:graphicData uri="http://schemas.openxmlformats.org/drawingml/2006/table">
            <a:tbl>
              <a:tblPr firstRow="1" bandRow="1">
                <a:tableStyleId>{E8B1032C-EA38-4F05-BA0D-38AFFFC7BED3}</a:tableStyleId>
              </a:tblPr>
              <a:tblGrid>
                <a:gridCol w="494252">
                  <a:extLst>
                    <a:ext uri="{9D8B030D-6E8A-4147-A177-3AD203B41FA5}">
                      <a16:colId xmlns:a16="http://schemas.microsoft.com/office/drawing/2014/main" val="2505616048"/>
                    </a:ext>
                  </a:extLst>
                </a:gridCol>
                <a:gridCol w="7813805">
                  <a:extLst>
                    <a:ext uri="{9D8B030D-6E8A-4147-A177-3AD203B41FA5}">
                      <a16:colId xmlns:a16="http://schemas.microsoft.com/office/drawing/2014/main" val="2455828412"/>
                    </a:ext>
                  </a:extLst>
                </a:gridCol>
              </a:tblGrid>
              <a:tr h="1569979">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1755898">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r>
                        <a:rPr lang="en-GB" sz="1350" dirty="0">
                          <a:latin typeface="Arial" panose="020B0604020202020204" pitchFamily="34" charset="0"/>
                          <a:cs typeface="Arial" panose="020B0604020202020204" pitchFamily="34" charset="0"/>
                        </a:rPr>
                        <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1569979">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861295397"/>
      </p:ext>
    </p:extLst>
  </p:cSld>
  <p:clrMapOvr>
    <a:masterClrMapping/>
  </p:clrMapOvr>
  <p:transition spd="med" advTm="161497">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2|0.9"/>
</p:tagLst>
</file>

<file path=ppt/tags/tag2.xml><?xml version="1.0" encoding="utf-8"?>
<p:tagLst xmlns:a="http://schemas.openxmlformats.org/drawingml/2006/main" xmlns:r="http://schemas.openxmlformats.org/officeDocument/2006/relationships" xmlns:p="http://schemas.openxmlformats.org/presentationml/2006/main">
  <p:tag name="TIMING" val="|47.7|2.7"/>
</p:tagLst>
</file>

<file path=ppt/tags/tag3.xml><?xml version="1.0" encoding="utf-8"?>
<p:tagLst xmlns:a="http://schemas.openxmlformats.org/drawingml/2006/main" xmlns:r="http://schemas.openxmlformats.org/officeDocument/2006/relationships" xmlns:p="http://schemas.openxmlformats.org/presentationml/2006/main">
  <p:tag name="TIMING" val="|3.4|1"/>
</p:tagLst>
</file>

<file path=ppt/tags/tag4.xml><?xml version="1.0" encoding="utf-8"?>
<p:tagLst xmlns:a="http://schemas.openxmlformats.org/drawingml/2006/main" xmlns:r="http://schemas.openxmlformats.org/officeDocument/2006/relationships" xmlns:p="http://schemas.openxmlformats.org/presentationml/2006/main">
  <p:tag name="TIMING" val="|3.2|33.6|21.7|26|5.7|23.8|7.1|8|40.4|7|35.2|12.6"/>
</p:tagLst>
</file>

<file path=ppt/tags/tag5.xml><?xml version="1.0" encoding="utf-8"?>
<p:tagLst xmlns:a="http://schemas.openxmlformats.org/drawingml/2006/main" xmlns:r="http://schemas.openxmlformats.org/officeDocument/2006/relationships" xmlns:p="http://schemas.openxmlformats.org/presentationml/2006/main">
  <p:tag name="TIMING" val="|3.8|1.2|0.6|0.5|0.7|0.8|1"/>
</p:tagLst>
</file>

<file path=ppt/tags/tag6.xml><?xml version="1.0" encoding="utf-8"?>
<p:tagLst xmlns:a="http://schemas.openxmlformats.org/drawingml/2006/main" xmlns:r="http://schemas.openxmlformats.org/officeDocument/2006/relationships" xmlns:p="http://schemas.openxmlformats.org/presentationml/2006/main">
  <p:tag name="TIMING" val="|2.4|1.1|0.9|1"/>
</p:tagLst>
</file>

<file path=ppt/tags/tag7.xml><?xml version="1.0" encoding="utf-8"?>
<p:tagLst xmlns:a="http://schemas.openxmlformats.org/drawingml/2006/main" xmlns:r="http://schemas.openxmlformats.org/officeDocument/2006/relationships" xmlns:p="http://schemas.openxmlformats.org/presentationml/2006/main">
  <p:tag name="TIMING" val="|18.4|0.9|0.7"/>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303dbf9b-b85b-46a0-94f1-894078c07ecd"/>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5096</TotalTime>
  <Words>10283</Words>
  <Application>Microsoft Office PowerPoint</Application>
  <PresentationFormat>On-screen Show (4:3)</PresentationFormat>
  <Paragraphs>865</Paragraphs>
  <Slides>54</Slides>
  <Notes>54</Notes>
  <HiddenSlides>0</HiddenSlides>
  <MMClips>52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54</vt:i4>
      </vt:variant>
    </vt:vector>
  </HeadingPairs>
  <TitlesOfParts>
    <vt:vector size="62" baseType="lpstr">
      <vt:lpstr>Arial</vt:lpstr>
      <vt:lpstr>Calibri</vt:lpstr>
      <vt:lpstr>Myriad Pro</vt:lpstr>
      <vt:lpstr>Symbol</vt:lpstr>
      <vt:lpstr>Tahoma</vt:lpstr>
      <vt:lpstr>Times New Roman</vt:lpstr>
      <vt:lpstr>Wingdings</vt:lpstr>
      <vt:lpstr>20140311PresentationUWTSDTemplate</vt:lpstr>
      <vt:lpstr>    CIPD Diploma in Applied HR</vt:lpstr>
      <vt:lpstr> Introductions</vt:lpstr>
      <vt:lpstr>Sharon Atkins MA HRM, Chartered MCIPD,  L7 Coaching and Mentoring  HR Manager and Company Secretary at Faith in Families </vt:lpstr>
      <vt:lpstr> Introducing Coaching &amp; Mentoring</vt:lpstr>
      <vt:lpstr>PowerPoint Presentation</vt:lpstr>
      <vt:lpstr>PowerPoint Presentation</vt:lpstr>
      <vt:lpstr>PowerPoint Presentation</vt:lpstr>
      <vt:lpstr>PowerPoint Presentation</vt:lpstr>
      <vt:lpstr>Module Overview: </vt:lpstr>
      <vt:lpstr>1.1 Defining Coaching &amp; Mentoring</vt:lpstr>
      <vt:lpstr>1.1 Defining Coaching &amp; Mentoring</vt:lpstr>
      <vt:lpstr>1.1 Defining Coaching &amp; Mentoring</vt:lpstr>
      <vt:lpstr>1.1 Defining Coaching &amp; Mentoring</vt:lpstr>
      <vt:lpstr>1.1 Some Definitions</vt:lpstr>
      <vt:lpstr>1.2 Defining Coaching &amp; Mentoring</vt:lpstr>
      <vt:lpstr>1.2 Defining Coaching &amp; Mentoring</vt:lpstr>
      <vt:lpstr>1.2 Defining Coaching &amp; Mentoring</vt:lpstr>
      <vt:lpstr>1. 2 Defining Coaching &amp; Mentoring - Differences</vt:lpstr>
      <vt:lpstr>1.2  Coaching Models</vt:lpstr>
      <vt:lpstr>1.2 Coaching &amp; Mentoring as a Learning Solution</vt:lpstr>
      <vt:lpstr>The Coaching Habit:  </vt:lpstr>
      <vt:lpstr>1.2  Covey, S. (2005) The 7 Habits of Highly Effective People. New York: Free Press. </vt:lpstr>
      <vt:lpstr>1.3 Other learning initiatives </vt:lpstr>
      <vt:lpstr>1.3 Other learning initiatives </vt:lpstr>
      <vt:lpstr>1.3 Other learning initiatives </vt:lpstr>
      <vt:lpstr>1.3 Other learning initiatives </vt:lpstr>
      <vt:lpstr>1.3 The beauty is in the simplicity </vt:lpstr>
      <vt:lpstr>2.1 Coaching for Behavioural Change – Here the Coach Sets the Standard of Expected Behaviour Upfront</vt:lpstr>
      <vt:lpstr>2.1. Best Practice Example</vt:lpstr>
      <vt:lpstr>2.1 Coaching &amp; Mentoring Models</vt:lpstr>
      <vt:lpstr>2.1 Coaching Models</vt:lpstr>
      <vt:lpstr>2.1 Coaching Models</vt:lpstr>
      <vt:lpstr>                  OSCAR model </vt:lpstr>
      <vt:lpstr>2.1 Instant Payoff Coaching </vt:lpstr>
      <vt:lpstr>2.1 Coaching in practice – scenario </vt:lpstr>
      <vt:lpstr>2.1 Mentoring Definitions</vt:lpstr>
      <vt:lpstr>2.1 Four Basic Styles of Helping Clutterbuck, D. (2014) Everyone Needs a Mentor Fostering Talent in Your Organisation 5th e.d. London: Chartered Institute of Personnel and Development. </vt:lpstr>
      <vt:lpstr>2.2 The Role of the Line-Manager</vt:lpstr>
      <vt:lpstr>2.2  The Role of the Line-Manager</vt:lpstr>
      <vt:lpstr>2.2  The Role of the Line-Manager</vt:lpstr>
      <vt:lpstr>2.2  The Role of the Line-Manager</vt:lpstr>
      <vt:lpstr>2.3 How it fits into other organisational strategies</vt:lpstr>
      <vt:lpstr>2.3 Approaches to Coaching - Internal v’s External </vt:lpstr>
      <vt:lpstr>2.3 Approaches to Coaching -  Internal v’s External </vt:lpstr>
      <vt:lpstr>2.3 Regulations &amp; professional practice impacting on coaching and mentoring </vt:lpstr>
      <vt:lpstr>2.3  Confidentiality</vt:lpstr>
      <vt:lpstr>2.3 Ethical practice</vt:lpstr>
      <vt:lpstr>2.3  Coaching/mentoring professional bodies</vt:lpstr>
      <vt:lpstr>2.3 Beliefs (or Principles) Starr, J. (2011) The Coaching Manual The Definitive Guide to the Process, Principals and Skills of Personal Coaching 3rd ed. Great Britain: Pearson. </vt:lpstr>
      <vt:lpstr>3.1  The Benefits of Coaching and Mentoring  </vt:lpstr>
      <vt:lpstr>3.1  The Benefits of Coaching and Mentoring</vt:lpstr>
      <vt:lpstr>3.2  The Benefits of Coaching and Mentoring   and impacts on business objectives </vt:lpstr>
      <vt:lpstr>Assignments</vt:lpstr>
      <vt:lpstr>Assignment 3000 words: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 </cp:lastModifiedBy>
  <cp:revision>259</cp:revision>
  <cp:lastPrinted>2019-10-01T11:26:54Z</cp:lastPrinted>
  <dcterms:created xsi:type="dcterms:W3CDTF">2015-04-14T15:21:28Z</dcterms:created>
  <dcterms:modified xsi:type="dcterms:W3CDTF">2021-02-11T14:27:53Z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