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1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11ACAC-F2ED-40C7-BC3F-A7F78F805866}" v="38" dt="2025-11-16T22:40:10.0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86" autoAdjust="0"/>
    <p:restoredTop sz="94660"/>
  </p:normalViewPr>
  <p:slideViewPr>
    <p:cSldViewPr snapToGrid="0">
      <p:cViewPr varScale="1">
        <p:scale>
          <a:sx n="59" d="100"/>
          <a:sy n="59" d="100"/>
        </p:scale>
        <p:origin x="8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A42F34-3F45-41F1-87C6-B93C5406A30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4E42D3-5A39-4A20-9B1B-2FF2B19C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9282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4E42D3-5A39-4A20-9B1B-2FF2B19CAC5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387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06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324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326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408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837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222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820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90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642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31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821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86221-72E3-48BC-B7AB-CC396BED42C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207A334-8098-41D7-B678-AC40707E74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86992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skincancer909.com/home/mimics-of-skin-cancer-i/" TargetMode="Externa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Sun_tanning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www.frontiersin.org/articles/10.3389/fimmu.2021.643255/full" TargetMode="External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rontiersin.org/articles/10.3389/fimmu.2015.00591/full" TargetMode="Externa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mynextmove.org/profile/summary/29-1031.00" TargetMode="Externa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researchoutreach.org/articles/targeting-melanoma-cells-drug-infused-graphene-matrix/" TargetMode="Externa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rontiersin.org/journals/oncology/articles/10.3389/fonc.2022.1011712/full" TargetMode="Externa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054DB-6CEC-9BB6-4055-68EF25C0A1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517845"/>
          </a:xfrm>
        </p:spPr>
        <p:txBody>
          <a:bodyPr>
            <a:noAutofit/>
          </a:bodyPr>
          <a:lstStyle/>
          <a:p>
            <a:r>
              <a:rPr lang="en-GB" sz="4000" b="1" dirty="0"/>
              <a:t>Assignment Title:</a:t>
            </a:r>
            <a:r>
              <a:rPr lang="en-GB" sz="4000" dirty="0"/>
              <a:t> Comprehensive Care Plan for Stage II Melanoma: A Holistic Approach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50AAF-498F-B805-0237-82F0D206A9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4424" y="3483429"/>
            <a:ext cx="7641719" cy="1218266"/>
          </a:xfrm>
        </p:spPr>
        <p:txBody>
          <a:bodyPr>
            <a:noAutofit/>
          </a:bodyPr>
          <a:lstStyle/>
          <a:p>
            <a:r>
              <a:rPr lang="en-GB" sz="2400" b="1" dirty="0"/>
              <a:t>Module Code:</a:t>
            </a:r>
            <a:r>
              <a:rPr lang="en-GB" sz="2400" dirty="0"/>
              <a:t> BMHP5023</a:t>
            </a:r>
            <a:br>
              <a:rPr lang="en-GB" sz="2400" dirty="0"/>
            </a:br>
            <a:r>
              <a:rPr lang="en-GB" sz="2400" b="1" dirty="0"/>
              <a:t>Assessment:</a:t>
            </a:r>
            <a:r>
              <a:rPr lang="en-GB" sz="2400" dirty="0"/>
              <a:t> Component 2 – Presentation</a:t>
            </a:r>
            <a:br>
              <a:rPr lang="en-GB" sz="2400" dirty="0"/>
            </a:br>
            <a:r>
              <a:rPr lang="en-GB" sz="2400" b="1" dirty="0"/>
              <a:t>Student Name:</a:t>
            </a:r>
            <a:r>
              <a:rPr lang="en-GB" sz="2400" dirty="0"/>
              <a:t> </a:t>
            </a:r>
            <a:r>
              <a:rPr lang="en-GB" sz="2400" i="1" dirty="0"/>
              <a:t>Babita Masih</a:t>
            </a:r>
            <a:br>
              <a:rPr lang="en-GB" sz="2400" dirty="0"/>
            </a:br>
            <a:r>
              <a:rPr lang="en-GB" sz="2400" b="1" dirty="0"/>
              <a:t>Student Number:</a:t>
            </a:r>
            <a:r>
              <a:rPr lang="en-GB" sz="2400" dirty="0"/>
              <a:t> </a:t>
            </a:r>
            <a:r>
              <a:rPr lang="en-GB" sz="2400" i="1" dirty="0"/>
              <a:t>2409655</a:t>
            </a:r>
            <a:br>
              <a:rPr lang="en-GB" sz="2400" dirty="0"/>
            </a:br>
            <a:r>
              <a:rPr lang="en-GB" sz="2400" b="1" dirty="0"/>
              <a:t>Lecturer:</a:t>
            </a:r>
            <a:r>
              <a:rPr lang="en-GB" sz="2400" dirty="0"/>
              <a:t> </a:t>
            </a:r>
            <a:r>
              <a:rPr lang="en-GB" sz="2400" i="1" dirty="0"/>
              <a:t>gill</a:t>
            </a:r>
            <a:br>
              <a:rPr lang="en-GB" sz="2400" dirty="0"/>
            </a:br>
            <a:r>
              <a:rPr lang="en-GB" sz="2400" b="1" dirty="0"/>
              <a:t>Date:</a:t>
            </a:r>
            <a:r>
              <a:rPr lang="en-GB" sz="2400" dirty="0"/>
              <a:t> </a:t>
            </a:r>
            <a:r>
              <a:rPr lang="en-GB" sz="2400" i="1" dirty="0"/>
              <a:t>17-11.2025</a:t>
            </a:r>
            <a:br>
              <a:rPr lang="en-GB" sz="2400" dirty="0"/>
            </a:br>
            <a:endParaRPr lang="en-GB" sz="2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5C04BB-B23A-3E95-8C46-7942725FA4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720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34"/>
    </mc:Choice>
    <mc:Fallback xmlns="">
      <p:transition spd="slow" advTm="15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0FA05-9FB4-7BD1-12D5-24CC27A8C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29" y="1"/>
            <a:ext cx="6738257" cy="1690688"/>
          </a:xfrm>
        </p:spPr>
        <p:txBody>
          <a:bodyPr/>
          <a:lstStyle/>
          <a:p>
            <a:r>
              <a:rPr lang="en-GB" dirty="0"/>
              <a:t>Introduction to Melanoma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387EAC6-F6B0-FED0-065B-48E3FD274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364116"/>
            <a:ext cx="8218714" cy="4612141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/>
              <a:t>Melanoma is a malignant tumour originating from melanocytes (pigment-producing cells in the epidermis).</a:t>
            </a:r>
          </a:p>
          <a:p>
            <a:r>
              <a:rPr lang="en-GB" sz="2600" dirty="0"/>
              <a:t>Stage II melanoma describes cancer that is </a:t>
            </a:r>
            <a:r>
              <a:rPr lang="en-GB" sz="2600" b="1" dirty="0"/>
              <a:t>thicker</a:t>
            </a:r>
            <a:r>
              <a:rPr lang="en-GB" sz="2600" dirty="0"/>
              <a:t>, potentially ulcerated, but </a:t>
            </a:r>
            <a:r>
              <a:rPr lang="en-GB" sz="2600" b="1" dirty="0"/>
              <a:t>not yet spread</a:t>
            </a:r>
            <a:r>
              <a:rPr lang="en-GB" sz="2600" dirty="0"/>
              <a:t> to lymph nodes or distant organs.</a:t>
            </a:r>
          </a:p>
          <a:p>
            <a:r>
              <a:rPr lang="en-GB" sz="2600" dirty="0"/>
              <a:t>Major risk factors                  : </a:t>
            </a:r>
            <a:r>
              <a:rPr lang="en-GB" sz="2600" b="1" dirty="0"/>
              <a:t>UV exposure</a:t>
            </a:r>
            <a:r>
              <a:rPr lang="en-GB" sz="2600" dirty="0"/>
              <a:t>, genetic predisposition, fair skin, immunosuppression.</a:t>
            </a:r>
          </a:p>
          <a:p>
            <a:r>
              <a:rPr lang="en-GB" sz="2600" dirty="0"/>
              <a:t>Increasing global incidence; major public health concern (Cancer Research UK, 2023).</a:t>
            </a:r>
          </a:p>
          <a:p>
            <a:endParaRPr lang="en-GB" dirty="0"/>
          </a:p>
        </p:txBody>
      </p:sp>
      <p:pic>
        <p:nvPicPr>
          <p:cNvPr id="7" name="Picture 6" descr="A close-up of skin with a small blister&#10;&#10;AI-generated content may be incorrect.">
            <a:extLst>
              <a:ext uri="{FF2B5EF4-FFF2-40B4-BE49-F238E27FC236}">
                <a16:creationId xmlns:a16="http://schemas.microsoft.com/office/drawing/2014/main" id="{78E439BC-FB63-9AEF-B563-CA648A9C7E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94172" y="500743"/>
            <a:ext cx="4267199" cy="42238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D5FB6D4-61F1-7190-F9D6-71E7E3AE699F}"/>
              </a:ext>
            </a:extLst>
          </p:cNvPr>
          <p:cNvSpPr txBox="1"/>
          <p:nvPr/>
        </p:nvSpPr>
        <p:spPr>
          <a:xfrm>
            <a:off x="7794172" y="4572000"/>
            <a:ext cx="42671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skincancer909.com/home/mimics-of-skin-cancer-i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05DA6E-5FE0-3676-5F12-6ED13DF5A2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43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418"/>
    </mc:Choice>
    <mc:Fallback xmlns="">
      <p:transition spd="slow" advTm="1024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4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3951B-C6C1-4B73-8F71-566188AD8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42" y="0"/>
            <a:ext cx="12104915" cy="1690688"/>
          </a:xfrm>
        </p:spPr>
        <p:txBody>
          <a:bodyPr/>
          <a:lstStyle/>
          <a:p>
            <a:r>
              <a:rPr lang="en-GB" dirty="0"/>
              <a:t> Relevant Anatomy &amp; Physiology – The Integumentary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825A6-B323-286D-51E4-23C79FB26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" y="1796144"/>
            <a:ext cx="9633858" cy="4191000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The Integumentary System functions:</a:t>
            </a:r>
            <a:endParaRPr lang="en-GB" sz="2400" dirty="0"/>
          </a:p>
          <a:p>
            <a:r>
              <a:rPr lang="en-GB" sz="2400" dirty="0"/>
              <a:t>Protection against UV radiation, physical trauma, pathogens.</a:t>
            </a:r>
          </a:p>
          <a:p>
            <a:r>
              <a:rPr lang="en-GB" sz="2400" dirty="0"/>
              <a:t>Thermoregulation, sensation, vitamin D synthesis, fluid balance.</a:t>
            </a:r>
          </a:p>
          <a:p>
            <a:r>
              <a:rPr lang="en-GB" sz="2400" dirty="0"/>
              <a:t>Composed of </a:t>
            </a:r>
            <a:r>
              <a:rPr lang="en-GB" sz="2400" b="1" dirty="0"/>
              <a:t>epidermis, dermis, hypodermis</a:t>
            </a:r>
            <a:r>
              <a:rPr lang="en-GB" sz="2400" dirty="0"/>
              <a:t>, plus appendages (hair, nails, sweat glands).</a:t>
            </a:r>
          </a:p>
          <a:p>
            <a:r>
              <a:rPr lang="en-GB" sz="2400" b="1" dirty="0"/>
              <a:t>Key cells:</a:t>
            </a:r>
            <a:endParaRPr lang="en-GB" sz="2400" dirty="0"/>
          </a:p>
          <a:p>
            <a:r>
              <a:rPr lang="en-GB" sz="2400" b="1" dirty="0"/>
              <a:t>Keratinocytes</a:t>
            </a:r>
            <a:r>
              <a:rPr lang="en-GB" sz="2400" dirty="0"/>
              <a:t> – structure &amp; barrier</a:t>
            </a:r>
          </a:p>
          <a:p>
            <a:r>
              <a:rPr lang="en-GB" sz="2400" b="1" dirty="0"/>
              <a:t>Melanocytes</a:t>
            </a:r>
            <a:r>
              <a:rPr lang="en-GB" sz="2400" dirty="0"/>
              <a:t> – produce melanin to protect DNA from UV damage</a:t>
            </a:r>
          </a:p>
          <a:p>
            <a:endParaRPr lang="en-GB" dirty="0"/>
          </a:p>
        </p:txBody>
      </p:sp>
      <p:pic>
        <p:nvPicPr>
          <p:cNvPr id="5" name="Picture 4" descr="A diagram of a human body&#10;&#10;AI-generated content may be incorrect.">
            <a:extLst>
              <a:ext uri="{FF2B5EF4-FFF2-40B4-BE49-F238E27FC236}">
                <a16:creationId xmlns:a16="http://schemas.microsoft.com/office/drawing/2014/main" id="{DD6B4723-670E-8108-3699-985439666B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459685" y="1883229"/>
            <a:ext cx="2601686" cy="25527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1873B49-AACB-1F7F-A1B2-A746CAF98DC6}"/>
              </a:ext>
            </a:extLst>
          </p:cNvPr>
          <p:cNvSpPr txBox="1"/>
          <p:nvPr/>
        </p:nvSpPr>
        <p:spPr>
          <a:xfrm>
            <a:off x="9459685" y="4435929"/>
            <a:ext cx="26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en.wikipedia.org/wiki/Sun_tannin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031A53-DC35-702A-A4FB-9855D4C263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18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920"/>
    </mc:Choice>
    <mc:Fallback xmlns="">
      <p:transition spd="slow" advTm="141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23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6E9A0-CBFD-586D-306B-FBC619D54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0700657" cy="1690688"/>
          </a:xfrm>
        </p:spPr>
        <p:txBody>
          <a:bodyPr/>
          <a:lstStyle/>
          <a:p>
            <a:r>
              <a:rPr lang="en-GB" dirty="0"/>
              <a:t>How Melanoma Affects the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1C77B-41E8-B412-E048-7210F1637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30" y="1690688"/>
            <a:ext cx="8153400" cy="4486275"/>
          </a:xfrm>
        </p:spPr>
        <p:txBody>
          <a:bodyPr/>
          <a:lstStyle/>
          <a:p>
            <a:r>
              <a:rPr lang="en-GB" sz="2400" dirty="0"/>
              <a:t>Mutations in melanocytes lead to uncontrolled proliferation.</a:t>
            </a:r>
          </a:p>
          <a:p>
            <a:r>
              <a:rPr lang="en-GB" sz="2400" dirty="0"/>
              <a:t>UV radiation causes </a:t>
            </a:r>
            <a:r>
              <a:rPr lang="en-GB" sz="2400" b="1" dirty="0"/>
              <a:t>DNA damage</a:t>
            </a:r>
            <a:r>
              <a:rPr lang="en-GB" sz="2400" dirty="0"/>
              <a:t>, impaired apoptosis, tumour formation.</a:t>
            </a:r>
          </a:p>
          <a:p>
            <a:r>
              <a:rPr lang="en-GB" sz="2400" dirty="0"/>
              <a:t>Stage II tumours often </a:t>
            </a:r>
            <a:r>
              <a:rPr lang="en-GB" sz="2400" b="1" dirty="0"/>
              <a:t>ulcerate</a:t>
            </a:r>
            <a:r>
              <a:rPr lang="en-GB" sz="2400" dirty="0"/>
              <a:t>, disrupting skin barrier → infection risk.</a:t>
            </a:r>
          </a:p>
          <a:p>
            <a:r>
              <a:rPr lang="en-GB" sz="2400" dirty="0"/>
              <a:t>Potential to invade deeper tissues and metastasise via lymphatics.</a:t>
            </a:r>
          </a:p>
          <a:p>
            <a:endParaRPr lang="en-GB" dirty="0"/>
          </a:p>
        </p:txBody>
      </p:sp>
      <p:pic>
        <p:nvPicPr>
          <p:cNvPr id="5" name="Picture 4" descr="A diagram of cell life cycle&#10;&#10;AI-generated content may be incorrect.">
            <a:extLst>
              <a:ext uri="{FF2B5EF4-FFF2-40B4-BE49-F238E27FC236}">
                <a16:creationId xmlns:a16="http://schemas.microsoft.com/office/drawing/2014/main" id="{D8DB4FDB-85B9-DC82-2ADB-0D0B313944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284030" y="1404257"/>
            <a:ext cx="3777340" cy="4245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4C4B70-BE57-0023-3736-5DE335C2F4D2}"/>
              </a:ext>
            </a:extLst>
          </p:cNvPr>
          <p:cNvSpPr txBox="1"/>
          <p:nvPr/>
        </p:nvSpPr>
        <p:spPr>
          <a:xfrm>
            <a:off x="7957457" y="6858000"/>
            <a:ext cx="42345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www.frontiersin.org/articles/10.3389/fimmu.2021.643255/ful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7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9D53EE-A158-3AF8-C2D0-C2B5EFF887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059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529"/>
    </mc:Choice>
    <mc:Fallback xmlns="">
      <p:transition spd="slow" advTm="82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52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77656-044B-6360-FFD1-42A6E9072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-174170"/>
            <a:ext cx="6585857" cy="1360713"/>
          </a:xfrm>
        </p:spPr>
        <p:txBody>
          <a:bodyPr/>
          <a:lstStyle/>
          <a:p>
            <a:r>
              <a:rPr lang="en-GB" dirty="0"/>
              <a:t>Fictional 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462D4-1A7B-BAC3-227A-7F5958E69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881744"/>
            <a:ext cx="8643257" cy="5323113"/>
          </a:xfrm>
        </p:spPr>
        <p:txBody>
          <a:bodyPr>
            <a:noAutofit/>
          </a:bodyPr>
          <a:lstStyle/>
          <a:p>
            <a:r>
              <a:rPr lang="en-GB" sz="2400" b="1" dirty="0"/>
              <a:t>Patient name:</a:t>
            </a:r>
            <a:r>
              <a:rPr lang="en-GB" sz="2400" dirty="0"/>
              <a:t> </a:t>
            </a:r>
            <a:r>
              <a:rPr lang="en-GB" sz="2400" i="1" dirty="0"/>
              <a:t>Mr. A</a:t>
            </a:r>
            <a:r>
              <a:rPr lang="en-GB" sz="2400" dirty="0"/>
              <a:t> (fictional, no identifiable details)</a:t>
            </a:r>
            <a:br>
              <a:rPr lang="en-GB" sz="2400" dirty="0"/>
            </a:br>
            <a:r>
              <a:rPr lang="en-GB" sz="2400" b="1" dirty="0"/>
              <a:t>Age:</a:t>
            </a:r>
            <a:r>
              <a:rPr lang="en-GB" sz="2400" dirty="0"/>
              <a:t> 52</a:t>
            </a:r>
            <a:br>
              <a:rPr lang="en-GB" sz="2400" dirty="0"/>
            </a:br>
            <a:r>
              <a:rPr lang="en-GB" sz="2400" b="1" dirty="0"/>
              <a:t>Ethnicity:</a:t>
            </a:r>
            <a:r>
              <a:rPr lang="en-GB" sz="2400" dirty="0"/>
              <a:t> White British</a:t>
            </a:r>
            <a:br>
              <a:rPr lang="en-GB" sz="2400" dirty="0"/>
            </a:br>
            <a:r>
              <a:rPr lang="en-GB" sz="2400" b="1" dirty="0"/>
              <a:t>Occupation:</a:t>
            </a:r>
            <a:r>
              <a:rPr lang="en-GB" sz="2400" dirty="0"/>
              <a:t> Construction worker (high sun exposure)</a:t>
            </a:r>
            <a:br>
              <a:rPr lang="en-GB" sz="2400" dirty="0"/>
            </a:br>
            <a:r>
              <a:rPr lang="en-GB" sz="2400" b="1" dirty="0"/>
              <a:t>Lifestyle factors:</a:t>
            </a:r>
            <a:endParaRPr lang="en-GB" sz="2400" dirty="0"/>
          </a:p>
          <a:p>
            <a:r>
              <a:rPr lang="en-GB" sz="2400" dirty="0"/>
              <a:t>Smokes 10 cigarettes/day</a:t>
            </a:r>
          </a:p>
          <a:p>
            <a:r>
              <a:rPr lang="en-GB" sz="2400" dirty="0"/>
              <a:t>Outdoor work without SPF</a:t>
            </a:r>
          </a:p>
          <a:p>
            <a:r>
              <a:rPr lang="en-GB" sz="2400" dirty="0"/>
              <a:t>Uses tanning beds occasionally</a:t>
            </a:r>
          </a:p>
          <a:p>
            <a:r>
              <a:rPr lang="en-GB" sz="2400" dirty="0"/>
              <a:t>Limited physical activity</a:t>
            </a:r>
            <a:br>
              <a:rPr lang="en-GB" sz="2400" dirty="0"/>
            </a:br>
            <a:r>
              <a:rPr lang="en-GB" sz="2400" b="1" dirty="0"/>
              <a:t>Medical history:</a:t>
            </a:r>
            <a:r>
              <a:rPr lang="en-GB" sz="2400" dirty="0"/>
              <a:t> Hypertension, no major surgeries</a:t>
            </a:r>
            <a:br>
              <a:rPr lang="en-GB" sz="2400" dirty="0"/>
            </a:br>
            <a:r>
              <a:rPr lang="en-GB" sz="2400" b="1" dirty="0"/>
              <a:t>Presenting issue:</a:t>
            </a:r>
            <a:r>
              <a:rPr lang="en-GB" sz="2400" dirty="0"/>
              <a:t> Stage II melanoma on upper back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22A1CD-25FB-5090-09F5-B7F7358E7F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497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456"/>
    </mc:Choice>
    <mc:Fallback xmlns="">
      <p:transition spd="slow" advTm="82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2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F015D-5202-7354-A75A-BB84C9667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86" y="365125"/>
            <a:ext cx="10450285" cy="1325563"/>
          </a:xfrm>
        </p:spPr>
        <p:txBody>
          <a:bodyPr/>
          <a:lstStyle/>
          <a:p>
            <a:r>
              <a:rPr lang="en-GB" dirty="0"/>
              <a:t>Risk Factors for This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80F06-E16D-646A-F126-37ACFBC8B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4" y="1690688"/>
            <a:ext cx="7598228" cy="4486275"/>
          </a:xfrm>
        </p:spPr>
        <p:txBody>
          <a:bodyPr>
            <a:normAutofit/>
          </a:bodyPr>
          <a:lstStyle/>
          <a:p>
            <a:r>
              <a:rPr lang="en-GB" sz="2400" dirty="0"/>
              <a:t>Chronic </a:t>
            </a:r>
            <a:r>
              <a:rPr lang="en-GB" sz="2400" b="1" dirty="0"/>
              <a:t>UV exposure</a:t>
            </a:r>
            <a:r>
              <a:rPr lang="en-GB" sz="2400" dirty="0"/>
              <a:t> from outdoor work</a:t>
            </a:r>
          </a:p>
          <a:p>
            <a:r>
              <a:rPr lang="en-GB" sz="2400" dirty="0"/>
              <a:t>Inconsistent sunscreen use</a:t>
            </a:r>
          </a:p>
          <a:p>
            <a:r>
              <a:rPr lang="en-GB" sz="2400" dirty="0"/>
              <a:t>Tobacco use (impairs immune system and skin healing)</a:t>
            </a:r>
          </a:p>
          <a:p>
            <a:r>
              <a:rPr lang="en-GB" sz="2400" dirty="0"/>
              <a:t>Fair skin type → higher melanoma susceptibility</a:t>
            </a:r>
          </a:p>
          <a:p>
            <a:r>
              <a:rPr lang="en-GB" sz="2400" dirty="0"/>
              <a:t>Family history: uncle had melanoma</a:t>
            </a:r>
          </a:p>
        </p:txBody>
      </p:sp>
      <p:pic>
        <p:nvPicPr>
          <p:cNvPr id="5" name="Picture 4" descr="A diagram of different types of diseases&#10;&#10;AI-generated content may be incorrect.">
            <a:extLst>
              <a:ext uri="{FF2B5EF4-FFF2-40B4-BE49-F238E27FC236}">
                <a16:creationId xmlns:a16="http://schemas.microsoft.com/office/drawing/2014/main" id="{F12BBC8E-0D3D-D3E7-F874-4D784A83AD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58743" y="1458686"/>
            <a:ext cx="4234543" cy="40133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F4F392-DA1B-273A-9803-E5A5359DC574}"/>
              </a:ext>
            </a:extLst>
          </p:cNvPr>
          <p:cNvSpPr txBox="1"/>
          <p:nvPr/>
        </p:nvSpPr>
        <p:spPr>
          <a:xfrm>
            <a:off x="7358743" y="5230403"/>
            <a:ext cx="42345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frontiersin.org/articles/10.3389/fimmu.2015.00591/ful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70D1C4-767D-7D48-677A-DD55E66018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61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050"/>
    </mc:Choice>
    <mc:Fallback xmlns="">
      <p:transition spd="slow" advTm="104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0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0D709-E54D-42C0-4D65-9467C0A32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365125"/>
            <a:ext cx="11277600" cy="1325563"/>
          </a:xfrm>
        </p:spPr>
        <p:txBody>
          <a:bodyPr/>
          <a:lstStyle/>
          <a:p>
            <a:r>
              <a:rPr lang="en-GB" dirty="0"/>
              <a:t>Care Plan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98DF8-FED1-843B-2B72-0D66FF5B0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44" y="1825625"/>
            <a:ext cx="6923314" cy="4351338"/>
          </a:xfrm>
        </p:spPr>
        <p:txBody>
          <a:bodyPr/>
          <a:lstStyle/>
          <a:p>
            <a:r>
              <a:rPr lang="en-GB" sz="2400" dirty="0"/>
              <a:t>A holistic care plan includes:</a:t>
            </a:r>
          </a:p>
          <a:p>
            <a:r>
              <a:rPr lang="en-GB" sz="2400" dirty="0"/>
              <a:t>Medical management (evidence-based)</a:t>
            </a:r>
          </a:p>
          <a:p>
            <a:r>
              <a:rPr lang="en-GB" sz="2400" dirty="0"/>
              <a:t>Psychological support</a:t>
            </a:r>
          </a:p>
          <a:p>
            <a:r>
              <a:rPr lang="en-GB" sz="2400" dirty="0"/>
              <a:t>Lifestyle modification</a:t>
            </a:r>
          </a:p>
          <a:p>
            <a:r>
              <a:rPr lang="en-GB" sz="2400" dirty="0"/>
              <a:t>Monitoring and follow-up</a:t>
            </a:r>
          </a:p>
          <a:p>
            <a:r>
              <a:rPr lang="en-GB" sz="2400" dirty="0"/>
              <a:t>Ethical and communication considerations</a:t>
            </a:r>
          </a:p>
          <a:p>
            <a:r>
              <a:rPr lang="en-GB" sz="2400" dirty="0"/>
              <a:t>MDT involvement</a:t>
            </a:r>
          </a:p>
          <a:p>
            <a:endParaRPr lang="en-GB" dirty="0"/>
          </a:p>
        </p:txBody>
      </p:sp>
      <p:pic>
        <p:nvPicPr>
          <p:cNvPr id="5" name="Picture 4" descr="A person holding a book&#10;&#10;AI-generated content may be incorrect.">
            <a:extLst>
              <a:ext uri="{FF2B5EF4-FFF2-40B4-BE49-F238E27FC236}">
                <a16:creationId xmlns:a16="http://schemas.microsoft.com/office/drawing/2014/main" id="{2F57EEAD-CCD6-7627-91E7-D2D5D4F587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94714" y="1415142"/>
            <a:ext cx="4963886" cy="42018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0E8116-61FB-977A-46FD-3D2070CACC5E}"/>
              </a:ext>
            </a:extLst>
          </p:cNvPr>
          <p:cNvSpPr txBox="1"/>
          <p:nvPr/>
        </p:nvSpPr>
        <p:spPr>
          <a:xfrm>
            <a:off x="6694714" y="5617028"/>
            <a:ext cx="49638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mynextmove.org/profile/summary/29-1031.0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1C229C-AD77-784E-D859-ED12449C1C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382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865"/>
    </mc:Choice>
    <mc:Fallback xmlns="">
      <p:transition spd="slow" advTm="728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21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2AF8B-C1BF-E6EF-A93D-968F06A54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1325563"/>
          </a:xfrm>
        </p:spPr>
        <p:txBody>
          <a:bodyPr/>
          <a:lstStyle/>
          <a:p>
            <a:r>
              <a:rPr lang="en-GB" dirty="0"/>
              <a:t>Monitoring and Follow-Up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BD293-3373-A7A9-D2B2-81531FF0D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8" y="1578429"/>
            <a:ext cx="6727371" cy="5159828"/>
          </a:xfrm>
        </p:spPr>
        <p:txBody>
          <a:bodyPr/>
          <a:lstStyle/>
          <a:p>
            <a:r>
              <a:rPr lang="en-GB" sz="2400" dirty="0"/>
              <a:t>NICE guidelines recommend:</a:t>
            </a:r>
          </a:p>
          <a:p>
            <a:r>
              <a:rPr lang="en-GB" sz="2400" dirty="0"/>
              <a:t>Skin check every </a:t>
            </a:r>
            <a:r>
              <a:rPr lang="en-GB" sz="2400" b="1" dirty="0"/>
              <a:t>3–6 months</a:t>
            </a:r>
            <a:r>
              <a:rPr lang="en-GB" sz="2400" dirty="0"/>
              <a:t> for five years.</a:t>
            </a:r>
          </a:p>
          <a:p>
            <a:r>
              <a:rPr lang="en-GB" sz="2400" dirty="0"/>
              <a:t>Patient education on self-examination of moles (ABCDE rule).</a:t>
            </a:r>
          </a:p>
          <a:p>
            <a:r>
              <a:rPr lang="en-GB" sz="2400" dirty="0"/>
              <a:t>Lymph node palpation at appointments.</a:t>
            </a:r>
          </a:p>
          <a:p>
            <a:r>
              <a:rPr lang="en-GB" sz="2400" dirty="0"/>
              <a:t>Imaging if symptoms suggest spread.</a:t>
            </a:r>
          </a:p>
          <a:p>
            <a:r>
              <a:rPr lang="en-GB" sz="2400" dirty="0"/>
              <a:t>Documentation in shared electronic care record.</a:t>
            </a:r>
          </a:p>
          <a:p>
            <a:endParaRPr lang="en-GB" dirty="0"/>
          </a:p>
        </p:txBody>
      </p:sp>
      <p:pic>
        <p:nvPicPr>
          <p:cNvPr id="4" name="Picture 3" descr="A diagram of a human body&#10;&#10;AI-generated content may be incorrect.">
            <a:extLst>
              <a:ext uri="{FF2B5EF4-FFF2-40B4-BE49-F238E27FC236}">
                <a16:creationId xmlns:a16="http://schemas.microsoft.com/office/drawing/2014/main" id="{3C916768-07AE-468E-9689-DDBF7C579A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18514" y="2286001"/>
            <a:ext cx="5497286" cy="29051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D701C1-CC18-9528-F560-8412CAFF576C}"/>
              </a:ext>
            </a:extLst>
          </p:cNvPr>
          <p:cNvSpPr txBox="1"/>
          <p:nvPr/>
        </p:nvSpPr>
        <p:spPr>
          <a:xfrm>
            <a:off x="6618514" y="5191125"/>
            <a:ext cx="54972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researchoutreach.org/articles/targeting-melanoma-cells-drug-infused-graphene-matrix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707E2F-00CB-E3F8-2185-AD360A4C12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2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734"/>
    </mc:Choice>
    <mc:Fallback xmlns="">
      <p:transition spd="slow" advTm="99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40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D6954-B691-6CC7-46EB-11B60629D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" y="365125"/>
            <a:ext cx="11255829" cy="1325563"/>
          </a:xfrm>
        </p:spPr>
        <p:txBody>
          <a:bodyPr/>
          <a:lstStyle/>
          <a:p>
            <a:r>
              <a:rPr lang="en-GB" dirty="0"/>
              <a:t>Psychosocial and Emotional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04416-8057-F231-5609-77815E29F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686" y="1545771"/>
            <a:ext cx="5943600" cy="4947104"/>
          </a:xfrm>
        </p:spPr>
        <p:txBody>
          <a:bodyPr/>
          <a:lstStyle/>
          <a:p>
            <a:r>
              <a:rPr lang="en-GB" sz="2400" dirty="0"/>
              <a:t>Anxiety is common after cancer diagnosis → psychological referral.</a:t>
            </a:r>
          </a:p>
          <a:p>
            <a:r>
              <a:rPr lang="en-GB" sz="2400" dirty="0"/>
              <a:t>Introduce support groups (Macmillan, Melanoma UK).</a:t>
            </a:r>
          </a:p>
          <a:p>
            <a:r>
              <a:rPr lang="en-GB" sz="2400" dirty="0"/>
              <a:t>Provide continuous counselling for body image concerns.</a:t>
            </a:r>
          </a:p>
          <a:p>
            <a:r>
              <a:rPr lang="en-GB" sz="2400" dirty="0"/>
              <a:t>Assess impact on employment and provide occupational health support.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583B50-9C9D-57E8-849F-54EF0E6B6B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36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630"/>
    </mc:Choice>
    <mc:Fallback xmlns="">
      <p:transition spd="slow" advTm="132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6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6658F-BDB1-30A3-A5D6-3E21250F8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486" y="1"/>
            <a:ext cx="10036628" cy="1175656"/>
          </a:xfrm>
        </p:spPr>
        <p:txBody>
          <a:bodyPr/>
          <a:lstStyle/>
          <a:p>
            <a:r>
              <a:rPr lang="en-GB" dirty="0"/>
              <a:t>Lifestyle Interventions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0B987-8D70-FD11-851D-307B47322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486" y="718458"/>
            <a:ext cx="7761514" cy="5932714"/>
          </a:xfrm>
        </p:spPr>
        <p:txBody>
          <a:bodyPr>
            <a:normAutofit/>
          </a:bodyPr>
          <a:lstStyle/>
          <a:p>
            <a:r>
              <a:rPr lang="en-GB" sz="2400" b="1" dirty="0"/>
              <a:t>Smoking cessation:</a:t>
            </a:r>
            <a:endParaRPr lang="en-GB" sz="2400" dirty="0"/>
          </a:p>
          <a:p>
            <a:r>
              <a:rPr lang="en-GB" sz="2400" dirty="0"/>
              <a:t>Referral to NHS Quit Smoking service.</a:t>
            </a:r>
          </a:p>
          <a:p>
            <a:r>
              <a:rPr lang="en-GB" sz="2400" b="1" dirty="0"/>
              <a:t>Sun safety:</a:t>
            </a:r>
            <a:endParaRPr lang="en-GB" sz="2400" dirty="0"/>
          </a:p>
          <a:p>
            <a:r>
              <a:rPr lang="en-GB" sz="2400" dirty="0"/>
              <a:t>SPF 30+ daily</a:t>
            </a:r>
          </a:p>
          <a:p>
            <a:r>
              <a:rPr lang="en-GB" sz="2400" dirty="0"/>
              <a:t>Protective clothing &amp; hats</a:t>
            </a:r>
          </a:p>
          <a:p>
            <a:r>
              <a:rPr lang="en-GB" sz="2400" dirty="0"/>
              <a:t>Avoid tanning beds</a:t>
            </a:r>
          </a:p>
          <a:p>
            <a:r>
              <a:rPr lang="en-GB" sz="2400" b="1" dirty="0"/>
              <a:t>Nutrition &amp; Exercise:</a:t>
            </a:r>
            <a:endParaRPr lang="en-GB" sz="2400" dirty="0"/>
          </a:p>
          <a:p>
            <a:r>
              <a:rPr lang="en-GB" sz="2400" dirty="0"/>
              <a:t>Encourage balanced diet to aid healing.</a:t>
            </a:r>
          </a:p>
          <a:p>
            <a:r>
              <a:rPr lang="en-GB" sz="2400" dirty="0"/>
              <a:t>Moderate exercise to support mental health and </a:t>
            </a:r>
            <a:r>
              <a:rPr lang="en-GB" sz="2400" dirty="0" err="1"/>
              <a:t>wellbein</a:t>
            </a:r>
            <a:endParaRPr lang="en-GB" sz="2400" dirty="0"/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7ACA80-5D46-1378-397D-95FF17D40C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136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995"/>
    </mc:Choice>
    <mc:Fallback xmlns="">
      <p:transition spd="slow" advTm="107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7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D74E6-819F-1EC9-B79B-FACBB5DAF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29" y="365125"/>
            <a:ext cx="11223171" cy="1325563"/>
          </a:xfrm>
        </p:spPr>
        <p:txBody>
          <a:bodyPr/>
          <a:lstStyle/>
          <a:p>
            <a:r>
              <a:rPr lang="en-GB" dirty="0"/>
              <a:t>Communication &amp;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513A2-76C5-7A07-997D-36D7DD825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30" y="1825625"/>
            <a:ext cx="7674428" cy="435133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Autonomy:</a:t>
            </a:r>
            <a:endParaRPr lang="en-GB" dirty="0"/>
          </a:p>
          <a:p>
            <a:r>
              <a:rPr lang="en-GB" dirty="0"/>
              <a:t>Provide clear information for informed consent (Beauchamp &amp; Childress, 2013).</a:t>
            </a:r>
          </a:p>
          <a:p>
            <a:r>
              <a:rPr lang="en-GB" b="1" dirty="0"/>
              <a:t>Confidentiality:</a:t>
            </a:r>
            <a:endParaRPr lang="en-GB" dirty="0"/>
          </a:p>
          <a:p>
            <a:r>
              <a:rPr lang="en-GB" dirty="0"/>
              <a:t>Maintain privacy under NHS Code of Practice.</a:t>
            </a:r>
          </a:p>
          <a:p>
            <a:r>
              <a:rPr lang="en-GB" b="1" dirty="0"/>
              <a:t>Capacity:</a:t>
            </a:r>
            <a:endParaRPr lang="en-GB" dirty="0"/>
          </a:p>
          <a:p>
            <a:r>
              <a:rPr lang="en-GB" dirty="0"/>
              <a:t>Assess using the Mental Capacity Act (2005) if needed.</a:t>
            </a:r>
          </a:p>
          <a:p>
            <a:r>
              <a:rPr lang="en-GB" b="1" dirty="0"/>
              <a:t>Communication style:</a:t>
            </a:r>
            <a:endParaRPr lang="en-GB" dirty="0"/>
          </a:p>
          <a:p>
            <a:r>
              <a:rPr lang="en-GB" dirty="0"/>
              <a:t>Use empathetic, person-centred approach (NICE guidelines).</a:t>
            </a:r>
          </a:p>
          <a:p>
            <a:r>
              <a:rPr lang="en-GB" dirty="0"/>
              <a:t>Provide information in understandable terms.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8206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F1BAD-2F05-F465-5F60-D2BE22885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28" y="1"/>
            <a:ext cx="11223171" cy="1099456"/>
          </a:xfrm>
        </p:spPr>
        <p:txBody>
          <a:bodyPr/>
          <a:lstStyle/>
          <a:p>
            <a:r>
              <a:rPr lang="en-GB" dirty="0"/>
              <a:t>Multidisciplinary Team (MDT) Involvement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182B9-E101-715A-1E64-D19079CF7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8" y="881744"/>
            <a:ext cx="11223172" cy="5181600"/>
          </a:xfrm>
        </p:spPr>
        <p:txBody>
          <a:bodyPr>
            <a:normAutofit fontScale="62500" lnSpcReduction="20000"/>
          </a:bodyPr>
          <a:lstStyle/>
          <a:p>
            <a:r>
              <a:rPr lang="en-GB" sz="3400" dirty="0"/>
              <a:t>Oncologist</a:t>
            </a:r>
          </a:p>
          <a:p>
            <a:r>
              <a:rPr lang="en-GB" sz="3400" dirty="0"/>
              <a:t>GP</a:t>
            </a:r>
          </a:p>
          <a:p>
            <a:r>
              <a:rPr lang="en-GB" sz="3400" dirty="0"/>
              <a:t>Specialist cancer nurse</a:t>
            </a:r>
          </a:p>
          <a:p>
            <a:r>
              <a:rPr lang="en-GB" sz="3400" dirty="0"/>
              <a:t>Psychologist</a:t>
            </a:r>
          </a:p>
          <a:p>
            <a:r>
              <a:rPr lang="en-GB" sz="3400" dirty="0"/>
              <a:t>Occupational health</a:t>
            </a:r>
          </a:p>
          <a:p>
            <a:r>
              <a:rPr lang="en-GB" sz="3400" dirty="0"/>
              <a:t>Dietitian</a:t>
            </a:r>
          </a:p>
          <a:p>
            <a:r>
              <a:rPr lang="en-GB" sz="3400" dirty="0"/>
              <a:t>Physiotherapist (if mobility issues occur post-surgery)</a:t>
            </a:r>
          </a:p>
          <a:p>
            <a:r>
              <a:rPr lang="en-GB" sz="3400" b="1" dirty="0"/>
              <a:t>MDT roles:</a:t>
            </a:r>
            <a:endParaRPr lang="en-GB" sz="3400" dirty="0"/>
          </a:p>
          <a:p>
            <a:r>
              <a:rPr lang="en-GB" sz="3400" dirty="0"/>
              <a:t>Coordinate care plan</a:t>
            </a:r>
          </a:p>
          <a:p>
            <a:r>
              <a:rPr lang="en-GB" sz="3400" dirty="0"/>
              <a:t>Ensure safety and quality of interventions</a:t>
            </a:r>
          </a:p>
          <a:p>
            <a:r>
              <a:rPr lang="en-GB" sz="3400" dirty="0"/>
              <a:t>Provide holistic support</a:t>
            </a:r>
          </a:p>
          <a:p>
            <a:endParaRPr lang="en-GB" dirty="0"/>
          </a:p>
        </p:txBody>
      </p:sp>
      <p:pic>
        <p:nvPicPr>
          <p:cNvPr id="5" name="Picture 4" descr="A diagram of medical information&#10;&#10;AI-generated content may be incorrect.">
            <a:extLst>
              <a:ext uri="{FF2B5EF4-FFF2-40B4-BE49-F238E27FC236}">
                <a16:creationId xmlns:a16="http://schemas.microsoft.com/office/drawing/2014/main" id="{E31797C0-F1BE-26AA-1AC3-661BC50BC9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04313" y="1295400"/>
            <a:ext cx="4680857" cy="38862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F37F88-4B47-E155-05E1-CA0BD0639FEA}"/>
              </a:ext>
            </a:extLst>
          </p:cNvPr>
          <p:cNvSpPr txBox="1"/>
          <p:nvPr/>
        </p:nvSpPr>
        <p:spPr>
          <a:xfrm>
            <a:off x="7304313" y="5181603"/>
            <a:ext cx="468085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frontiersin.org/journals/oncology/articles/10.3389/fonc.2022.1011712/ful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FA5D0D-72E2-859C-8B8D-883958ECCF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038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151"/>
    </mc:Choice>
    <mc:Fallback xmlns="">
      <p:transition spd="slow" advTm="1771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1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24EEE-A5B0-855F-57F6-2C86401CF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114" y="365125"/>
            <a:ext cx="8164286" cy="1325563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CCB6180-C966-2F97-1F57-80CE375A46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9743" y="2477800"/>
            <a:ext cx="5584371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Stage II melanoma requires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timely intervention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ongoing monitoring.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holistic care plan improves physical, psychological, and social outcomes.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MDT collaboration + NICE guidelines ensure safe, effective care.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Patient-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communication enhances empowerment and recovery.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AD2FC6-10D1-B82D-6D5E-039814EEF2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672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767"/>
    </mc:Choice>
    <mc:Fallback xmlns="">
      <p:transition spd="slow" advTm="62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D0C6E-6FA3-4217-B489-7D0190D6A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714" y="365125"/>
            <a:ext cx="11136086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E3137-DBF5-C948-2AA1-9DE2F1E72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14" y="1825625"/>
            <a:ext cx="7598229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400" i="1" dirty="0"/>
              <a:t>(Formatted in UWTSD Harvard Style – include minimum 8)</a:t>
            </a:r>
            <a:endParaRPr lang="en-GB" sz="2400" dirty="0"/>
          </a:p>
          <a:p>
            <a:r>
              <a:rPr lang="en-GB" sz="2400" dirty="0"/>
              <a:t>Cancer Research UK (2023)…</a:t>
            </a:r>
            <a:br>
              <a:rPr lang="en-GB" sz="2400" dirty="0"/>
            </a:br>
            <a:r>
              <a:rPr lang="en-GB" sz="2400" dirty="0"/>
              <a:t>NICE (2015) Melanoma: Assessment and Management (NG14)…</a:t>
            </a:r>
            <a:br>
              <a:rPr lang="en-GB" sz="2400" dirty="0"/>
            </a:br>
            <a:r>
              <a:rPr lang="en-GB" sz="2400" dirty="0"/>
              <a:t>NHS (2022) Melanoma Treatment Guidelines…</a:t>
            </a:r>
            <a:br>
              <a:rPr lang="en-GB" sz="2400" dirty="0"/>
            </a:br>
            <a:r>
              <a:rPr lang="en-GB" sz="2400" dirty="0"/>
              <a:t>Beauchamp, T. &amp; Childress, J. (2013)…</a:t>
            </a:r>
            <a:br>
              <a:rPr lang="en-GB" sz="2400" dirty="0"/>
            </a:br>
            <a:r>
              <a:rPr lang="en-GB" sz="2400" dirty="0"/>
              <a:t>McCormack &amp; McCance (2017)…</a:t>
            </a:r>
            <a:br>
              <a:rPr lang="en-GB" sz="2400" dirty="0"/>
            </a:br>
            <a:r>
              <a:rPr lang="en-GB" sz="2400" dirty="0"/>
              <a:t>British Medical Association (2021)…</a:t>
            </a:r>
            <a:br>
              <a:rPr lang="en-GB" sz="2400" dirty="0"/>
            </a:br>
            <a:r>
              <a:rPr lang="en-GB" sz="2400" dirty="0"/>
              <a:t>Health Foundation (2016)…</a:t>
            </a:r>
            <a:br>
              <a:rPr lang="en-GB" sz="2400" dirty="0"/>
            </a:br>
            <a:r>
              <a:rPr lang="en-GB" sz="2400" dirty="0"/>
              <a:t>Glasby &amp; Dickinson (2014)…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46930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3284</TotalTime>
  <Words>798</Words>
  <Application>Microsoft Office PowerPoint</Application>
  <PresentationFormat>Widescreen</PresentationFormat>
  <Paragraphs>100</Paragraphs>
  <Slides>14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Rockwell</vt:lpstr>
      <vt:lpstr>Gallery</vt:lpstr>
      <vt:lpstr>Assignment Title: Comprehensive Care Plan for Stage II Melanoma: A Holistic Approach </vt:lpstr>
      <vt:lpstr>Introduction to Melanoma</vt:lpstr>
      <vt:lpstr> Relevant Anatomy &amp; Physiology – The Integumentary System </vt:lpstr>
      <vt:lpstr>How Melanoma Affects the System</vt:lpstr>
      <vt:lpstr>Fictional Patient Profile</vt:lpstr>
      <vt:lpstr>Risk Factors for This Patient</vt:lpstr>
      <vt:lpstr>Care Plan Overview</vt:lpstr>
      <vt:lpstr>Monitoring and Follow-Up Plan </vt:lpstr>
      <vt:lpstr>Psychosocial and Emotional Support</vt:lpstr>
      <vt:lpstr>Lifestyle Interventions </vt:lpstr>
      <vt:lpstr>Communication &amp; Ethical Considerations</vt:lpstr>
      <vt:lpstr>Multidisciplinary Team (MDT) Involvement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Babita Masih</dc:creator>
  <cp:lastModifiedBy>Babita Masih (2409655)</cp:lastModifiedBy>
  <cp:revision>2</cp:revision>
  <dcterms:created xsi:type="dcterms:W3CDTF">2025-11-14T14:33:45Z</dcterms:created>
  <dcterms:modified xsi:type="dcterms:W3CDTF">2025-11-16T23:17:42Z</dcterms:modified>
</cp:coreProperties>
</file>