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slide+xml" PartName="/ppt/slides/slide38.xml"/>
  <Override ContentType="application/vnd.openxmlformats-officedocument.presentationml.slide+xml" PartName="/ppt/slides/slide3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9"/>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Lst>
  <p:sldSz cx="18288000" cy="10287000"/>
  <p:notesSz cx="6858000" cy="9144000"/>
  <p:embeddedFontLst>
    <p:embeddedFont>
      <p:font typeface="Calibri (MS)" charset="1" panose="020F0502020204030204"/>
      <p:regular r:id="rId45"/>
    </p:embeddedFont>
    <p:embeddedFont>
      <p:font typeface="Calibri (MS) Bold" charset="1" panose="020F0702030404030204"/>
      <p:regular r:id="rId46"/>
    </p:embeddedFont>
    <p:embeddedFont>
      <p:font typeface="Trebuchet MS" charset="1" panose="020B0603020202020204"/>
      <p:regular r:id="rId47"/>
    </p:embeddedFont>
    <p:embeddedFont>
      <p:font typeface="Trebuchet MS Bold" charset="1" panose="020B0703020202020204"/>
      <p:regular r:id="rId48"/>
    </p:embeddedFont>
    <p:embeddedFont>
      <p:font typeface="Arial Bold" charset="1" panose="020B0704020202020204"/>
      <p:regular r:id="rId53"/>
    </p:embeddedFont>
    <p:embeddedFont>
      <p:font typeface="Arial" charset="1" panose="020B0604020202020204"/>
      <p:regular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slides/slide38.xml" Type="http://schemas.openxmlformats.org/officeDocument/2006/relationships/slide"/><Relationship Id="rId44" Target="slides/slide39.xml" Type="http://schemas.openxmlformats.org/officeDocument/2006/relationships/slide"/><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notesMasters/notesMaster1.xml" Type="http://schemas.openxmlformats.org/officeDocument/2006/relationships/notesMaster"/><Relationship Id="rId5" Target="tableStyles.xml" Type="http://schemas.openxmlformats.org/officeDocument/2006/relationships/tableStyles"/><Relationship Id="rId50" Target="theme/theme2.xml" Type="http://schemas.openxmlformats.org/officeDocument/2006/relationships/theme"/><Relationship Id="rId51" Target="notesSlides/notesSlide1.xml" Type="http://schemas.openxmlformats.org/officeDocument/2006/relationships/notesSlide"/><Relationship Id="rId52" Target="notesSlides/notesSlide2.xml" Type="http://schemas.openxmlformats.org/officeDocument/2006/relationships/notesSlide"/><Relationship Id="rId53" Target="fonts/font53.fntdata" Type="http://schemas.openxmlformats.org/officeDocument/2006/relationships/font"/><Relationship Id="rId54" Target="fonts/font54.fntdata" Type="http://schemas.openxmlformats.org/officeDocument/2006/relationships/font"/><Relationship Id="rId55" Target="notesSlides/notesSlide3.xml" Type="http://schemas.openxmlformats.org/officeDocument/2006/relationships/notesSlide"/><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6.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https://www.youtube.com/watch?v=lmJoOjLQM3U" TargetMode="External" Type="http://schemas.openxmlformats.org/officeDocument/2006/relationships/hyperlink"/><Relationship Id="rId4" Target="https://www.estyn.gov.wales/system/files/2020-07/Datblygu%2527r%2520Gymraeg%2520yn%2520y%2520Cyfnod%2520Sylfaen%2520-%2520Ionawr%25202013.pdf" TargetMode="External" Type="http://schemas.openxmlformats.org/officeDocument/2006/relationships/hyperlink"/><Relationship Id="rId5" Target="https://www.estyn.gov.wales/sites/default/files/documents/Datblygu'r%20Gymraeg%20yn%20y%20Cyfnod%20Sylfaen%20-%20Ionawr%202013.pdf" TargetMode="External" Type="http://schemas.openxmlformats.org/officeDocument/2006/relationships/hyperlink"/><Relationship Id="rId6" Target="https://www.youtube.com/watch?v=lmJoOjLQM3U" TargetMode="External" Type="http://schemas.openxmlformats.org/officeDocument/2006/relationships/hyperlink"/><Relationship Id="rId7" Target="https://www.estyn.gov.wales/system/files/2020-07/Welsh%2520Language%2520Development%2520in%2520the%2520Foundation%2520Phase%2520-%2520January%25202013.pdf" TargetMode="External" Type="http://schemas.openxmlformats.org/officeDocument/2006/relationships/hyperlink"/></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jpe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ibEP4xBdJco" TargetMode="External" Type="http://schemas.openxmlformats.org/officeDocument/2006/relationships/hyperlink"/></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estyn.llyw.cymru/system/files/2020-07/Chwarae%2520a%2520dysgu%2520gweithredol%253A%2520Pecyn%2520cymorth%2520ar%2520gyfer%2520ymarferwyr%2520y%2520Cyfnod%2520Sylfaen%2520-%2520Medi%25202009.pdf" TargetMode="External" Type="http://schemas.openxmlformats.org/officeDocument/2006/relationships/hyperlink"/><Relationship Id="rId3" Target="https://www.estyn.gov.wales/thematic-report/play-and-active-learning-toolkit-foundation-phase-practitioners-september-2009" TargetMode="External" Type="http://schemas.openxmlformats.org/officeDocument/2006/relationships/hyperlink"/></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9.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estyn.llyw.cymru/system/files/2020-07/Chwarae%2520a%2520dysgu%2520gweithredol%253A%2520Pecyn%2520cymorth%2520ar%2520gyfer%2520ymarferwyr%2520y%2520Cyfnod%2520Sylfaen%2520-%2520Medi%25202009.pdf" TargetMode="External" Type="http://schemas.openxmlformats.org/officeDocument/2006/relationships/hyperlink"/><Relationship Id="rId3" Target="https://www.estyn.gov.wales/thematic-report/play-and-active-learning-toolkit-foundation-phase-practitioners-september-2009"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p:nvPr/>
        </p:nvGrpSpPr>
        <p:grpSpPr>
          <a:xfrm rot="0">
            <a:off x="10478092"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0" t="-3159" r="0" b="-34840"/>
              </a:stretch>
            </a:blipFill>
          </p:spPr>
        </p:sp>
      </p:grpSp>
      <p:sp>
        <p:nvSpPr>
          <p:cNvPr name="TextBox 4" id="4"/>
          <p:cNvSpPr txBox="true"/>
          <p:nvPr/>
        </p:nvSpPr>
        <p:spPr>
          <a:xfrm rot="0">
            <a:off x="1028700" y="5611729"/>
            <a:ext cx="9236349" cy="3612982"/>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ECES4010/C </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Damc</a:t>
            </a:r>
            <a:r>
              <a:rPr lang="en-US" sz="3761" spc="3">
                <a:solidFill>
                  <a:srgbClr val="000000"/>
                </a:solidFill>
                <a:latin typeface="Calibri (MS)"/>
                <a:ea typeface="Calibri (MS)"/>
                <a:cs typeface="Calibri (MS)"/>
                <a:sym typeface="Calibri (MS)"/>
              </a:rPr>
              <a:t>aniaeth Dysgu ac Ymarfer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Learning Theory and Practice</a:t>
            </a:r>
          </a:p>
          <a:p>
            <a:pPr algn="ctr">
              <a:lnSpc>
                <a:spcPts val="4777"/>
              </a:lnSpc>
            </a:pPr>
          </a:p>
        </p:txBody>
      </p:sp>
      <p:sp>
        <p:nvSpPr>
          <p:cNvPr name="TextBox 5" id="5"/>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3</a:t>
            </a:r>
          </a:p>
        </p:txBody>
      </p:sp>
      <p:sp>
        <p:nvSpPr>
          <p:cNvPr name="TextBox 6" id="6"/>
          <p:cNvSpPr txBox="true"/>
          <p:nvPr/>
        </p:nvSpPr>
        <p:spPr>
          <a:xfrm rot="0">
            <a:off x="1466990" y="2649415"/>
            <a:ext cx="8359769" cy="1747084"/>
          </a:xfrm>
          <a:prstGeom prst="rect">
            <a:avLst/>
          </a:prstGeom>
        </p:spPr>
        <p:txBody>
          <a:bodyPr anchor="t" rtlCol="false" tIns="0" lIns="0" bIns="0" rIns="0">
            <a:spAutoFit/>
          </a:bodyPr>
          <a:lstStyle/>
          <a:p>
            <a:pPr algn="ctr">
              <a:lnSpc>
                <a:spcPts val="12734"/>
              </a:lnSpc>
            </a:pPr>
            <a:r>
              <a:rPr lang="en-US" sz="9096" b="true">
                <a:solidFill>
                  <a:srgbClr val="000000"/>
                </a:solidFill>
                <a:latin typeface="Calibri (MS) Bold"/>
                <a:ea typeface="Calibri (MS) Bold"/>
                <a:cs typeface="Calibri (MS) Bold"/>
                <a:sym typeface="Calibri (MS) Bold"/>
              </a:rPr>
              <a:t>Vygotsky</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Gorolwg Sesiwn / Session Overview</a:t>
            </a:r>
          </a:p>
        </p:txBody>
      </p:sp>
      <p:sp>
        <p:nvSpPr>
          <p:cNvPr name="TextBox 3" id="3"/>
          <p:cNvSpPr txBox="true"/>
          <p:nvPr/>
        </p:nvSpPr>
        <p:spPr>
          <a:xfrm rot="0">
            <a:off x="2897268" y="4414838"/>
            <a:ext cx="6093172" cy="14573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Deilliant dysgu perthnasol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Perthnasedd i’r aseiniad</a:t>
            </a:r>
          </a:p>
        </p:txBody>
      </p:sp>
      <p:sp>
        <p:nvSpPr>
          <p:cNvPr name="TextBox 4" id="4"/>
          <p:cNvSpPr txBox="true"/>
          <p:nvPr/>
        </p:nvSpPr>
        <p:spPr>
          <a:xfrm rot="0">
            <a:off x="9297561" y="4414838"/>
            <a:ext cx="6093171" cy="14573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Relevant learning outcome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Relevance to assignment</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0277088" y="3439160"/>
            <a:ext cx="6982212" cy="4962525"/>
          </a:xfrm>
          <a:prstGeom prst="rect">
            <a:avLst/>
          </a:prstGeom>
        </p:spPr>
        <p:txBody>
          <a:bodyPr anchor="t" rtlCol="false" tIns="0" lIns="0" bIns="0" rIns="0">
            <a:spAutoFit/>
          </a:bodyPr>
          <a:lstStyle/>
          <a:p>
            <a:pPr algn="l" marL="589074" indent="-294537" lvl="1">
              <a:lnSpc>
                <a:spcPts val="3905"/>
              </a:lnSpc>
              <a:buFont typeface="Arial"/>
              <a:buChar char="•"/>
            </a:pPr>
            <a:r>
              <a:rPr lang="en-US" b="true" sz="3254">
                <a:solidFill>
                  <a:srgbClr val="404040"/>
                </a:solidFill>
                <a:latin typeface="Trebuchet MS Bold"/>
                <a:ea typeface="Trebuchet MS Bold"/>
                <a:cs typeface="Trebuchet MS Bold"/>
                <a:sym typeface="Trebuchet MS Bold"/>
              </a:rPr>
              <a:t>Lecture slides</a:t>
            </a:r>
          </a:p>
          <a:p>
            <a:pPr algn="l" marL="589074" indent="-294537" lvl="1">
              <a:lnSpc>
                <a:spcPts val="3905"/>
              </a:lnSpc>
              <a:buFont typeface="Arial"/>
              <a:buChar char="•"/>
            </a:pPr>
            <a:r>
              <a:rPr lang="en-US" b="true" sz="3254">
                <a:solidFill>
                  <a:srgbClr val="404040"/>
                </a:solidFill>
                <a:latin typeface="Trebuchet MS Bold"/>
                <a:ea typeface="Trebuchet MS Bold"/>
                <a:cs typeface="Trebuchet MS Bold"/>
                <a:sym typeface="Trebuchet MS Bold"/>
              </a:rPr>
              <a:t>Research</a:t>
            </a:r>
          </a:p>
          <a:p>
            <a:pPr algn="l" marL="589074" indent="-294537" lvl="1">
              <a:lnSpc>
                <a:spcPts val="3905"/>
              </a:lnSpc>
              <a:buFont typeface="Arial"/>
              <a:buChar char="•"/>
            </a:pPr>
            <a:r>
              <a:rPr lang="en-US" b="true" sz="3254">
                <a:solidFill>
                  <a:srgbClr val="404040"/>
                </a:solidFill>
                <a:latin typeface="Trebuchet MS Bold"/>
                <a:ea typeface="Trebuchet MS Bold"/>
                <a:cs typeface="Trebuchet MS Bold"/>
                <a:sym typeface="Trebuchet MS Bold"/>
              </a:rPr>
              <a:t>Moodle page</a:t>
            </a:r>
          </a:p>
          <a:p>
            <a:pPr algn="l" marL="589074" indent="-294537" lvl="1">
              <a:lnSpc>
                <a:spcPts val="3905"/>
              </a:lnSpc>
              <a:buFont typeface="Arial"/>
              <a:buChar char="•"/>
            </a:pPr>
            <a:r>
              <a:rPr lang="en-US" b="true" sz="3254">
                <a:solidFill>
                  <a:srgbClr val="404040"/>
                </a:solidFill>
                <a:latin typeface="Trebuchet MS Bold"/>
                <a:ea typeface="Trebuchet MS Bold"/>
                <a:cs typeface="Trebuchet MS Bold"/>
                <a:sym typeface="Trebuchet MS Bold"/>
              </a:rPr>
              <a:t>Library and Learning Resources:</a:t>
            </a:r>
          </a:p>
          <a:p>
            <a:pPr algn="l">
              <a:lnSpc>
                <a:spcPts val="3905"/>
              </a:lnSpc>
            </a:pPr>
          </a:p>
          <a:p>
            <a:pPr algn="l" marL="589074" indent="-294537" lvl="1">
              <a:lnSpc>
                <a:spcPts val="3905"/>
              </a:lnSpc>
              <a:buFont typeface="Arial"/>
              <a:buChar char="•"/>
            </a:pPr>
            <a:r>
              <a:rPr lang="en-US" sz="3254">
                <a:solidFill>
                  <a:srgbClr val="404040"/>
                </a:solidFill>
                <a:latin typeface="Trebuchet MS"/>
                <a:ea typeface="Trebuchet MS"/>
                <a:cs typeface="Trebuchet MS"/>
                <a:sym typeface="Trebuchet MS"/>
              </a:rPr>
              <a:t>Online resource lists</a:t>
            </a:r>
          </a:p>
          <a:p>
            <a:pPr algn="l" marL="589074" indent="-294537" lvl="1">
              <a:lnSpc>
                <a:spcPts val="3905"/>
              </a:lnSpc>
              <a:buFont typeface="Arial"/>
              <a:buChar char="•"/>
            </a:pPr>
            <a:r>
              <a:rPr lang="en-US" sz="3254">
                <a:solidFill>
                  <a:srgbClr val="404040"/>
                </a:solidFill>
                <a:latin typeface="Trebuchet MS"/>
                <a:ea typeface="Trebuchet MS"/>
                <a:cs typeface="Trebuchet MS"/>
                <a:sym typeface="Trebuchet MS"/>
              </a:rPr>
              <a:t>Infoskills programme</a:t>
            </a:r>
          </a:p>
          <a:p>
            <a:pPr algn="l" marL="589074" indent="-294537" lvl="1">
              <a:lnSpc>
                <a:spcPts val="3905"/>
              </a:lnSpc>
              <a:buFont typeface="Arial"/>
              <a:buChar char="•"/>
            </a:pPr>
            <a:r>
              <a:rPr lang="en-US" sz="3254">
                <a:solidFill>
                  <a:srgbClr val="404040"/>
                </a:solidFill>
                <a:latin typeface="Trebuchet MS"/>
                <a:ea typeface="Trebuchet MS"/>
                <a:cs typeface="Trebuchet MS"/>
                <a:sym typeface="Trebuchet MS"/>
              </a:rPr>
              <a:t>Student Essentials </a:t>
            </a:r>
          </a:p>
          <a:p>
            <a:pPr algn="l" marL="589074" indent="-294537" lvl="1">
              <a:lnSpc>
                <a:spcPts val="3905"/>
              </a:lnSpc>
              <a:buFont typeface="Arial"/>
              <a:buChar char="•"/>
            </a:pPr>
            <a:r>
              <a:rPr lang="en-US" b="true" sz="3254">
                <a:solidFill>
                  <a:srgbClr val="404040"/>
                </a:solidFill>
                <a:latin typeface="Trebuchet MS Bold"/>
                <a:ea typeface="Trebuchet MS Bold"/>
                <a:cs typeface="Trebuchet MS Bold"/>
                <a:sym typeface="Trebuchet MS Bold"/>
              </a:rPr>
              <a:t>Google Scholar</a:t>
            </a:r>
          </a:p>
          <a:p>
            <a:pPr algn="l" marL="589074" indent="-294537" lvl="1">
              <a:lnSpc>
                <a:spcPts val="3905"/>
              </a:lnSpc>
            </a:pPr>
          </a:p>
        </p:txBody>
      </p:sp>
      <p:sp>
        <p:nvSpPr>
          <p:cNvPr name="TextBox 3" id="3"/>
          <p:cNvSpPr txBox="true"/>
          <p:nvPr/>
        </p:nvSpPr>
        <p:spPr>
          <a:xfrm rot="0">
            <a:off x="3063240" y="1019175"/>
            <a:ext cx="1216152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Adnoddau modiwl benodol</a:t>
            </a:r>
          </a:p>
          <a:p>
            <a:pPr algn="ctr">
              <a:lnSpc>
                <a:spcPts val="6480"/>
              </a:lnSpc>
            </a:pPr>
            <a:r>
              <a:rPr lang="en-US" sz="5400">
                <a:solidFill>
                  <a:srgbClr val="000000"/>
                </a:solidFill>
                <a:latin typeface="Trebuchet MS"/>
                <a:ea typeface="Trebuchet MS"/>
                <a:cs typeface="Trebuchet MS"/>
                <a:sym typeface="Trebuchet MS"/>
              </a:rPr>
              <a:t>Module specific resources</a:t>
            </a:r>
          </a:p>
        </p:txBody>
      </p:sp>
      <p:sp>
        <p:nvSpPr>
          <p:cNvPr name="TextBox 4" id="4"/>
          <p:cNvSpPr txBox="true"/>
          <p:nvPr/>
        </p:nvSpPr>
        <p:spPr>
          <a:xfrm rot="0">
            <a:off x="1289743" y="3439160"/>
            <a:ext cx="6320702" cy="4962525"/>
          </a:xfrm>
          <a:prstGeom prst="rect">
            <a:avLst/>
          </a:prstGeom>
        </p:spPr>
        <p:txBody>
          <a:bodyPr anchor="t" rtlCol="false" tIns="0" lIns="0" bIns="0" rIns="0">
            <a:spAutoFit/>
          </a:bodyPr>
          <a:lstStyle/>
          <a:p>
            <a:pPr algn="l" marL="589074" indent="-294537" lvl="1">
              <a:lnSpc>
                <a:spcPts val="3905"/>
              </a:lnSpc>
              <a:buFont typeface="Arial"/>
              <a:buChar char="•"/>
            </a:pPr>
            <a:r>
              <a:rPr lang="en-US" b="true" sz="3254">
                <a:solidFill>
                  <a:srgbClr val="2C3C43"/>
                </a:solidFill>
                <a:latin typeface="Trebuchet MS Bold"/>
                <a:ea typeface="Trebuchet MS Bold"/>
                <a:cs typeface="Trebuchet MS Bold"/>
                <a:sym typeface="Trebuchet MS Bold"/>
              </a:rPr>
              <a:t>Sleidiau darlith</a:t>
            </a:r>
          </a:p>
          <a:p>
            <a:pPr algn="l" marL="589074" indent="-294537" lvl="1">
              <a:lnSpc>
                <a:spcPts val="3905"/>
              </a:lnSpc>
              <a:buFont typeface="Arial"/>
              <a:buChar char="•"/>
            </a:pPr>
            <a:r>
              <a:rPr lang="en-US" b="true" sz="3254">
                <a:solidFill>
                  <a:srgbClr val="2C3C43"/>
                </a:solidFill>
                <a:latin typeface="Trebuchet MS Bold"/>
                <a:ea typeface="Trebuchet MS Bold"/>
                <a:cs typeface="Trebuchet MS Bold"/>
                <a:sym typeface="Trebuchet MS Bold"/>
              </a:rPr>
              <a:t>Ymchwil</a:t>
            </a:r>
          </a:p>
          <a:p>
            <a:pPr algn="l" marL="589074" indent="-294537" lvl="1">
              <a:lnSpc>
                <a:spcPts val="3905"/>
              </a:lnSpc>
              <a:buFont typeface="Arial"/>
              <a:buChar char="•"/>
            </a:pPr>
            <a:r>
              <a:rPr lang="en-US" b="true" sz="3254">
                <a:solidFill>
                  <a:srgbClr val="2C3C43"/>
                </a:solidFill>
                <a:latin typeface="Trebuchet MS Bold"/>
                <a:ea typeface="Trebuchet MS Bold"/>
                <a:cs typeface="Trebuchet MS Bold"/>
                <a:sym typeface="Trebuchet MS Bold"/>
              </a:rPr>
              <a:t>Tutalen Moodle</a:t>
            </a:r>
          </a:p>
          <a:p>
            <a:pPr algn="l" marL="589074" indent="-294537" lvl="1">
              <a:lnSpc>
                <a:spcPts val="3905"/>
              </a:lnSpc>
              <a:buFont typeface="Arial"/>
              <a:buChar char="•"/>
            </a:pPr>
            <a:r>
              <a:rPr lang="en-US" b="true" sz="3254">
                <a:solidFill>
                  <a:srgbClr val="2C3C43"/>
                </a:solidFill>
                <a:latin typeface="Trebuchet MS Bold"/>
                <a:ea typeface="Trebuchet MS Bold"/>
                <a:cs typeface="Trebuchet MS Bold"/>
                <a:sym typeface="Trebuchet MS Bold"/>
              </a:rPr>
              <a:t>Llyfrgell ac Adnoddau Dysgu:</a:t>
            </a:r>
          </a:p>
          <a:p>
            <a:pPr algn="l">
              <a:lnSpc>
                <a:spcPts val="3905"/>
              </a:lnSpc>
            </a:pPr>
          </a:p>
          <a:p>
            <a:pPr algn="l" marL="589074" indent="-294537" lvl="1">
              <a:lnSpc>
                <a:spcPts val="3905"/>
              </a:lnSpc>
              <a:buFont typeface="Arial"/>
              <a:buChar char="•"/>
            </a:pPr>
            <a:r>
              <a:rPr lang="en-US" sz="3254">
                <a:solidFill>
                  <a:srgbClr val="2C3C43"/>
                </a:solidFill>
                <a:latin typeface="Trebuchet MS"/>
                <a:ea typeface="Trebuchet MS"/>
                <a:cs typeface="Trebuchet MS"/>
                <a:sym typeface="Trebuchet MS"/>
              </a:rPr>
              <a:t>Rhestrau darllen ar-lein</a:t>
            </a:r>
          </a:p>
          <a:p>
            <a:pPr algn="l" marL="589074" indent="-294537" lvl="1">
              <a:lnSpc>
                <a:spcPts val="3905"/>
              </a:lnSpc>
              <a:buFont typeface="Arial"/>
              <a:buChar char="•"/>
            </a:pPr>
            <a:r>
              <a:rPr lang="en-US" sz="3254">
                <a:solidFill>
                  <a:srgbClr val="2C3C43"/>
                </a:solidFill>
                <a:latin typeface="Trebuchet MS"/>
                <a:ea typeface="Trebuchet MS"/>
                <a:cs typeface="Trebuchet MS"/>
                <a:sym typeface="Trebuchet MS"/>
              </a:rPr>
              <a:t>Rhaglen Infoskills</a:t>
            </a:r>
          </a:p>
          <a:p>
            <a:pPr algn="l" marL="589074" indent="-294537" lvl="1">
              <a:lnSpc>
                <a:spcPts val="3905"/>
              </a:lnSpc>
              <a:buFont typeface="Arial"/>
              <a:buChar char="•"/>
            </a:pPr>
            <a:r>
              <a:rPr lang="en-US" sz="3254">
                <a:solidFill>
                  <a:srgbClr val="2C3C43"/>
                </a:solidFill>
                <a:latin typeface="Trebuchet MS"/>
                <a:ea typeface="Trebuchet MS"/>
                <a:cs typeface="Trebuchet MS"/>
                <a:sym typeface="Trebuchet MS"/>
              </a:rPr>
              <a:t>Hanfodion Myfyrywr </a:t>
            </a:r>
          </a:p>
          <a:p>
            <a:pPr algn="l" marL="589074" indent="-294537" lvl="1">
              <a:lnSpc>
                <a:spcPts val="3905"/>
              </a:lnSpc>
              <a:buFont typeface="Arial"/>
              <a:buChar char="•"/>
            </a:pPr>
            <a:r>
              <a:rPr lang="en-US" b="true" sz="3254">
                <a:solidFill>
                  <a:srgbClr val="2C3C43"/>
                </a:solidFill>
                <a:latin typeface="Trebuchet MS Bold"/>
                <a:ea typeface="Trebuchet MS Bold"/>
                <a:cs typeface="Trebuchet MS Bold"/>
                <a:sym typeface="Trebuchet MS Bold"/>
              </a:rPr>
              <a:t>Google Scholar</a:t>
            </a:r>
          </a:p>
          <a:p>
            <a:pPr algn="l" marL="589074" indent="-294537" lvl="1">
              <a:lnSpc>
                <a:spcPts val="3905"/>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0999244" y="3251239"/>
            <a:ext cx="5001696" cy="4352925"/>
          </a:xfrm>
          <a:prstGeom prst="rect">
            <a:avLst/>
          </a:prstGeom>
        </p:spPr>
        <p:txBody>
          <a:bodyPr anchor="t" rtlCol="false" tIns="0" lIns="0" bIns="0" rIns="0">
            <a:spAutoFit/>
          </a:bodyPr>
          <a:lstStyle/>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Planning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Organising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Problem Solving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Collaborating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Researching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Note taking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Communication</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Adaptability</a:t>
            </a:r>
          </a:p>
        </p:txBody>
      </p:sp>
      <p:sp>
        <p:nvSpPr>
          <p:cNvPr name="TextBox 3" id="3"/>
          <p:cNvSpPr txBox="true"/>
          <p:nvPr/>
        </p:nvSpPr>
        <p:spPr>
          <a:xfrm rot="0">
            <a:off x="2787939" y="1019175"/>
            <a:ext cx="12712122" cy="1562100"/>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Sgiliau Cyflogadwyedd / Trosgwlyddadwy</a:t>
            </a:r>
          </a:p>
          <a:p>
            <a:pPr algn="ctr">
              <a:lnSpc>
                <a:spcPts val="5831"/>
              </a:lnSpc>
            </a:pPr>
            <a:r>
              <a:rPr lang="en-US" sz="4859">
                <a:solidFill>
                  <a:srgbClr val="000000"/>
                </a:solidFill>
                <a:latin typeface="Trebuchet MS"/>
                <a:ea typeface="Trebuchet MS"/>
                <a:cs typeface="Trebuchet MS"/>
                <a:sym typeface="Trebuchet MS"/>
              </a:rPr>
              <a:t>Employability / Transferable Skills</a:t>
            </a:r>
          </a:p>
        </p:txBody>
      </p:sp>
      <p:sp>
        <p:nvSpPr>
          <p:cNvPr name="TextBox 4" id="4"/>
          <p:cNvSpPr txBox="true"/>
          <p:nvPr/>
        </p:nvSpPr>
        <p:spPr>
          <a:xfrm rot="0">
            <a:off x="1680097" y="3116937"/>
            <a:ext cx="5217720" cy="5094129"/>
          </a:xfrm>
          <a:prstGeom prst="rect">
            <a:avLst/>
          </a:prstGeom>
        </p:spPr>
        <p:txBody>
          <a:bodyPr anchor="t" rtlCol="false" tIns="0" lIns="0" bIns="0" rIns="0">
            <a:spAutoFit/>
          </a:bodyPr>
          <a:lstStyle/>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Cynllunio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Trefnu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Datrys Problemau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Cydweithio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Ymchwilio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Cymryd nodiadau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Cyfathrebu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Hyblygrwydd</a:t>
            </a:r>
          </a:p>
        </p:txBody>
      </p:sp>
      <p:sp>
        <p:nvSpPr>
          <p:cNvPr name="TextBox 5" id="5"/>
          <p:cNvSpPr txBox="true"/>
          <p:nvPr/>
        </p:nvSpPr>
        <p:spPr>
          <a:xfrm rot="0">
            <a:off x="2787939" y="8907041"/>
            <a:ext cx="8242056" cy="1174106"/>
          </a:xfrm>
          <a:prstGeom prst="rect">
            <a:avLst/>
          </a:prstGeom>
        </p:spPr>
        <p:txBody>
          <a:bodyPr anchor="t" rtlCol="false" tIns="0" lIns="0" bIns="0" rIns="0">
            <a:spAutoFit/>
          </a:bodyPr>
          <a:lstStyle/>
          <a:p>
            <a:pPr algn="l">
              <a:lnSpc>
                <a:spcPts val="4320"/>
              </a:lnSpc>
            </a:pPr>
            <a:r>
              <a:rPr lang="en-US" sz="3600" b="true">
                <a:solidFill>
                  <a:srgbClr val="2E83C3"/>
                </a:solidFill>
                <a:latin typeface="Trebuchet MS Bold"/>
                <a:ea typeface="Trebuchet MS Bold"/>
                <a:cs typeface="Trebuchet MS Bold"/>
                <a:sym typeface="Trebuchet MS Bold"/>
              </a:rPr>
              <a:t>#OAstudiaethiGyflogaeth</a:t>
            </a:r>
          </a:p>
          <a:p>
            <a:pPr algn="l">
              <a:lnSpc>
                <a:spcPts val="4320"/>
              </a:lnSpc>
            </a:pPr>
            <a:r>
              <a:rPr lang="en-US" sz="3600" b="true">
                <a:solidFill>
                  <a:srgbClr val="72A528"/>
                </a:solidFill>
                <a:latin typeface="Trebuchet MS Bold"/>
                <a:ea typeface="Trebuchet MS Bold"/>
                <a:cs typeface="Trebuchet MS Bold"/>
                <a:sym typeface="Trebuchet MS Bold"/>
              </a:rPr>
              <a:t> #FromHigherEdToHired</a:t>
            </a:r>
          </a:p>
        </p:txBody>
      </p:sp>
      <p:grpSp>
        <p:nvGrpSpPr>
          <p:cNvPr name="Group 6" id="6"/>
          <p:cNvGrpSpPr>
            <a:grpSpLocks noChangeAspect="true"/>
          </p:cNvGrpSpPr>
          <p:nvPr/>
        </p:nvGrpSpPr>
        <p:grpSpPr>
          <a:xfrm rot="0">
            <a:off x="8370284" y="8720238"/>
            <a:ext cx="5129808" cy="1566762"/>
            <a:chOff x="0" y="0"/>
            <a:chExt cx="6839744" cy="2089016"/>
          </a:xfrm>
        </p:grpSpPr>
        <p:sp>
          <p:nvSpPr>
            <p:cNvPr name="Freeform 7" id="7" descr="Graphical user interface, application  Description automatically generated"/>
            <p:cNvSpPr/>
            <p:nvPr/>
          </p:nvSpPr>
          <p:spPr>
            <a:xfrm flipH="false" flipV="false" rot="0">
              <a:off x="0" y="0"/>
              <a:ext cx="6839712" cy="2089023"/>
            </a:xfrm>
            <a:custGeom>
              <a:avLst/>
              <a:gdLst/>
              <a:ahLst/>
              <a:cxnLst/>
              <a:rect r="r" b="b" t="t" l="l"/>
              <a:pathLst>
                <a:path h="2089023" w="6839712">
                  <a:moveTo>
                    <a:pt x="0" y="0"/>
                  </a:moveTo>
                  <a:lnTo>
                    <a:pt x="6839712" y="0"/>
                  </a:lnTo>
                  <a:lnTo>
                    <a:pt x="6839712" y="2089023"/>
                  </a:lnTo>
                  <a:lnTo>
                    <a:pt x="0" y="2089023"/>
                  </a:lnTo>
                  <a:lnTo>
                    <a:pt x="0" y="0"/>
                  </a:lnTo>
                  <a:close/>
                </a:path>
              </a:pathLst>
            </a:custGeom>
            <a:blipFill>
              <a:blip r:embed="rId2"/>
              <a:stretch>
                <a:fillRect l="-72" t="0" r="-72" b="0"/>
              </a:stretch>
            </a:blipFill>
          </p:spPr>
        </p:sp>
      </p:grpSp>
    </p:spTree>
  </p:cSld>
  <p:clrMapOvr>
    <a:masterClrMapping/>
  </p:clrMapOvr>
</p:sld>
</file>

<file path=ppt/slides/slide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Deilliannau Dysgu</a:t>
            </a:r>
          </a:p>
          <a:p>
            <a:pPr algn="ctr">
              <a:lnSpc>
                <a:spcPts val="5831"/>
              </a:lnSpc>
            </a:pPr>
            <a:r>
              <a:rPr lang="en-US" sz="4859">
                <a:solidFill>
                  <a:srgbClr val="000000"/>
                </a:solidFill>
                <a:latin typeface="Trebuchet MS"/>
                <a:ea typeface="Trebuchet MS"/>
                <a:cs typeface="Trebuchet MS"/>
                <a:sym typeface="Trebuchet MS"/>
              </a:rPr>
              <a:t>Learning Outcomes</a:t>
            </a:r>
          </a:p>
          <a:p>
            <a:pPr algn="ctr">
              <a:lnSpc>
                <a:spcPts val="5831"/>
              </a:lnSpc>
            </a:pPr>
          </a:p>
        </p:txBody>
      </p:sp>
      <p:sp>
        <p:nvSpPr>
          <p:cNvPr name="TextBox 3" id="3"/>
          <p:cNvSpPr txBox="true"/>
          <p:nvPr/>
        </p:nvSpPr>
        <p:spPr>
          <a:xfrm rot="0">
            <a:off x="1507908" y="4066413"/>
            <a:ext cx="6093172" cy="2097024"/>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Dangos dealltwriaeth o ddysgu ac addysgu effeithiol.</a:t>
            </a:r>
          </a:p>
          <a:p>
            <a:pPr algn="l" marL="579120" indent="-289560" lvl="1">
              <a:lnSpc>
                <a:spcPts val="3840"/>
              </a:lnSpc>
            </a:pPr>
          </a:p>
          <a:p>
            <a:pPr algn="l" marL="579120" indent="-289560" lvl="1">
              <a:lnSpc>
                <a:spcPts val="3840"/>
              </a:lnSpc>
            </a:pPr>
          </a:p>
        </p:txBody>
      </p:sp>
      <p:sp>
        <p:nvSpPr>
          <p:cNvPr name="TextBox 4" id="4"/>
          <p:cNvSpPr txBox="true"/>
          <p:nvPr/>
        </p:nvSpPr>
        <p:spPr>
          <a:xfrm rot="0">
            <a:off x="10154703" y="4068528"/>
            <a:ext cx="6093171" cy="2649474"/>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Demonstrate an understanding of effective teaching and learning.</a:t>
            </a:r>
          </a:p>
          <a:p>
            <a:pPr algn="l" marL="579120" indent="-289560" lvl="1">
              <a:lnSpc>
                <a:spcPts val="3840"/>
              </a:lnSpc>
            </a:pPr>
          </a:p>
          <a:p>
            <a:pPr algn="l" marL="579120" indent="-289560" lvl="1">
              <a:lnSpc>
                <a:spcPts val="3840"/>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142490" y="3906384"/>
            <a:ext cx="6436074" cy="3458566"/>
          </a:xfrm>
          <a:prstGeom prst="rect">
            <a:avLst/>
          </a:prstGeom>
        </p:spPr>
        <p:txBody>
          <a:bodyPr anchor="t" rtlCol="false" tIns="0" lIns="0" bIns="0" rIns="0">
            <a:spAutoFit/>
          </a:bodyPr>
          <a:lstStyle/>
          <a:p>
            <a:pPr algn="l" marL="579120" indent="-289560" lvl="1">
              <a:lnSpc>
                <a:spcPts val="3974"/>
              </a:lnSpc>
              <a:buFont typeface="Arial"/>
              <a:buChar char="•"/>
            </a:pPr>
            <a:r>
              <a:rPr lang="en-US" sz="3200">
                <a:solidFill>
                  <a:srgbClr val="000000"/>
                </a:solidFill>
                <a:latin typeface="Trebuchet MS"/>
                <a:ea typeface="Trebuchet MS"/>
                <a:cs typeface="Trebuchet MS"/>
                <a:sym typeface="Trebuchet MS"/>
              </a:rPr>
              <a:t> Dangos gwybodaeth o ystod o ddamcaniaethau dysgu a deall sut mae’r ysgolion meddwl hyn yn dylanwadu ar fodelau cyfredol o arfer addysgol effeithiol.</a:t>
            </a:r>
          </a:p>
          <a:p>
            <a:pPr algn="l" marL="579120" indent="-289560" lvl="1">
              <a:lnSpc>
                <a:spcPts val="3840"/>
              </a:lnSpc>
            </a:pPr>
          </a:p>
        </p:txBody>
      </p:sp>
      <p:sp>
        <p:nvSpPr>
          <p:cNvPr name="TextBox 4" id="4"/>
          <p:cNvSpPr txBox="true"/>
          <p:nvPr/>
        </p:nvSpPr>
        <p:spPr>
          <a:xfrm rot="0">
            <a:off x="8761444" y="3858759"/>
            <a:ext cx="7384065" cy="2746248"/>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Demonstrate knowledge of a range of learning theories and understand how these schools of thought influence current models of effective educational practice.</a:t>
            </a: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177702" y="4545274"/>
            <a:ext cx="6093172" cy="1611249"/>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Gwerthuso cyd-destunau dysgu gwahanol.</a:t>
            </a:r>
          </a:p>
          <a:p>
            <a:pPr algn="l" marL="579120" indent="-289560" lvl="1">
              <a:lnSpc>
                <a:spcPts val="3840"/>
              </a:lnSpc>
            </a:pPr>
          </a:p>
        </p:txBody>
      </p:sp>
      <p:sp>
        <p:nvSpPr>
          <p:cNvPr name="TextBox 4" id="4"/>
          <p:cNvSpPr txBox="true"/>
          <p:nvPr/>
        </p:nvSpPr>
        <p:spPr>
          <a:xfrm rot="0">
            <a:off x="10017127" y="4545274"/>
            <a:ext cx="6093171" cy="1088898"/>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Evaluate different learning contexts.</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67117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8" y="4357687"/>
            <a:ext cx="6093172" cy="1088898"/>
          </a:xfrm>
          <a:prstGeom prst="rect">
            <a:avLst/>
          </a:prstGeom>
        </p:spPr>
        <p:txBody>
          <a:bodyPr anchor="t" rtlCol="false" tIns="0" lIns="0" bIns="0" rIns="0">
            <a:spAutoFit/>
          </a:bodyPr>
          <a:lstStyle/>
          <a:p>
            <a:pPr algn="l" marL="579120" indent="-289560" lvl="1">
              <a:lnSpc>
                <a:spcPts val="4416"/>
              </a:lnSpc>
              <a:buFont typeface="Arial"/>
              <a:buChar char="•"/>
            </a:pPr>
            <a:r>
              <a:rPr lang="en-US" sz="3200">
                <a:solidFill>
                  <a:srgbClr val="000000"/>
                </a:solidFill>
                <a:latin typeface="Trebuchet MS"/>
                <a:ea typeface="Trebuchet MS"/>
                <a:cs typeface="Trebuchet MS"/>
                <a:sym typeface="Trebuchet MS"/>
              </a:rPr>
              <a:t> Deall sut mae cyd-destunau gwahanol yn hyrwyddo dysgu.</a:t>
            </a:r>
          </a:p>
        </p:txBody>
      </p:sp>
      <p:sp>
        <p:nvSpPr>
          <p:cNvPr name="TextBox 4" id="4"/>
          <p:cNvSpPr txBox="true"/>
          <p:nvPr/>
        </p:nvSpPr>
        <p:spPr>
          <a:xfrm rot="0">
            <a:off x="9406892" y="4414837"/>
            <a:ext cx="6093171" cy="145732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000000"/>
                </a:solidFill>
                <a:latin typeface="Trebuchet MS"/>
                <a:ea typeface="Trebuchet MS"/>
                <a:cs typeface="Trebuchet MS"/>
                <a:sym typeface="Trebuchet MS"/>
              </a:rPr>
              <a:t> Understand how different contexts promote learning.</a:t>
            </a:r>
          </a:p>
          <a:p>
            <a:pPr algn="l" marL="579120" indent="-289560" lvl="1">
              <a:lnSpc>
                <a:spcPts val="3840"/>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5083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 </a:t>
            </a:r>
          </a:p>
          <a:p>
            <a:pPr algn="ctr">
              <a:lnSpc>
                <a:spcPts val="6480"/>
              </a:lnSpc>
            </a:pPr>
            <a:r>
              <a:rPr lang="en-US" sz="5400">
                <a:solidFill>
                  <a:srgbClr val="000000"/>
                </a:solidFill>
                <a:latin typeface="Trebuchet MS"/>
                <a:ea typeface="Trebuchet MS"/>
                <a:cs typeface="Trebuchet MS"/>
                <a:sym typeface="Trebuchet MS"/>
              </a:rPr>
              <a:t>Assignment</a:t>
            </a:r>
          </a:p>
        </p:txBody>
      </p:sp>
      <p:sp>
        <p:nvSpPr>
          <p:cNvPr name="TextBox 3" id="3"/>
          <p:cNvSpPr txBox="true"/>
          <p:nvPr/>
        </p:nvSpPr>
        <p:spPr>
          <a:xfrm rot="0">
            <a:off x="1453047" y="3509530"/>
            <a:ext cx="6093172"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Cyflwyniad grwp (10 munud yr un)</a:t>
            </a:r>
          </a:p>
          <a:p>
            <a:pPr algn="l">
              <a:lnSpc>
                <a:spcPts val="4320"/>
              </a:lnSpc>
            </a:pPr>
          </a:p>
          <a:p>
            <a:pPr algn="l" marL="651053" indent="-325526"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Dangoswch sut y gall damcaniaethau dysgu  gefnogi addysgu a dysgu effeithiol.</a:t>
            </a:r>
          </a:p>
          <a:p>
            <a:pPr algn="l" marL="651510" indent="-325755" lvl="1">
              <a:lnSpc>
                <a:spcPts val="4320"/>
              </a:lnSpc>
            </a:pPr>
          </a:p>
        </p:txBody>
      </p:sp>
      <p:sp>
        <p:nvSpPr>
          <p:cNvPr name="TextBox 4" id="4"/>
          <p:cNvSpPr txBox="true"/>
          <p:nvPr/>
        </p:nvSpPr>
        <p:spPr>
          <a:xfrm rot="0">
            <a:off x="10512944" y="3509530"/>
            <a:ext cx="6093171" cy="5991225"/>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Group presentation (10 minutes each)</a:t>
            </a:r>
          </a:p>
          <a:p>
            <a:pPr algn="l">
              <a:lnSpc>
                <a:spcPts val="4320"/>
              </a:lnSpc>
            </a:pPr>
          </a:p>
          <a:p>
            <a:pPr algn="l" marL="651053" indent="-325526"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Demonstrate how learning theories can support effective teaching and learning</a:t>
            </a:r>
          </a:p>
          <a:p>
            <a:pPr algn="l" marL="651510" indent="-325755" lvl="1">
              <a:lnSpc>
                <a:spcPts val="4320"/>
              </a:lnSpc>
            </a:pPr>
          </a:p>
          <a:p>
            <a:pPr algn="l" marL="651510" indent="-325755" lvl="1">
              <a:lnSpc>
                <a:spcPts val="4320"/>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Atgoffa/Recap… </a:t>
            </a:r>
          </a:p>
        </p:txBody>
      </p:sp>
      <p:grpSp>
        <p:nvGrpSpPr>
          <p:cNvPr name="Group 3" id="3"/>
          <p:cNvGrpSpPr>
            <a:grpSpLocks noChangeAspect="true"/>
          </p:cNvGrpSpPr>
          <p:nvPr/>
        </p:nvGrpSpPr>
        <p:grpSpPr>
          <a:xfrm rot="0">
            <a:off x="8747187" y="7045845"/>
            <a:ext cx="1887134" cy="2559652"/>
            <a:chOff x="0" y="0"/>
            <a:chExt cx="2516178" cy="3412870"/>
          </a:xfrm>
        </p:grpSpPr>
        <p:sp>
          <p:nvSpPr>
            <p:cNvPr name="Freeform 4" id="4" descr="C:\Users\Alison\AppData\Local\Microsoft\Windows\INetCache\IE\TKOVGAX5\Thinking[1].png"/>
            <p:cNvSpPr/>
            <p:nvPr/>
          </p:nvSpPr>
          <p:spPr>
            <a:xfrm flipH="false" flipV="false" rot="0">
              <a:off x="0" y="0"/>
              <a:ext cx="2516124" cy="3412871"/>
            </a:xfrm>
            <a:custGeom>
              <a:avLst/>
              <a:gdLst/>
              <a:ahLst/>
              <a:cxnLst/>
              <a:rect r="r" b="b" t="t" l="l"/>
              <a:pathLst>
                <a:path h="3412871" w="2516124">
                  <a:moveTo>
                    <a:pt x="0" y="0"/>
                  </a:moveTo>
                  <a:lnTo>
                    <a:pt x="2516124" y="0"/>
                  </a:lnTo>
                  <a:lnTo>
                    <a:pt x="2516124" y="3412871"/>
                  </a:lnTo>
                  <a:lnTo>
                    <a:pt x="0" y="3412871"/>
                  </a:lnTo>
                  <a:lnTo>
                    <a:pt x="0" y="0"/>
                  </a:lnTo>
                  <a:close/>
                </a:path>
              </a:pathLst>
            </a:custGeom>
            <a:blipFill>
              <a:blip r:embed="rId2"/>
              <a:stretch>
                <a:fillRect l="0" t="0" r="-2" b="-91"/>
              </a:stretch>
            </a:blipFill>
          </p:spPr>
        </p:sp>
      </p:grpSp>
      <p:grpSp>
        <p:nvGrpSpPr>
          <p:cNvPr name="Group 5" id="5"/>
          <p:cNvGrpSpPr/>
          <p:nvPr/>
        </p:nvGrpSpPr>
        <p:grpSpPr>
          <a:xfrm rot="0">
            <a:off x="10547726" y="1322834"/>
            <a:ext cx="6543675" cy="4792812"/>
            <a:chOff x="0" y="0"/>
            <a:chExt cx="8724900" cy="6390417"/>
          </a:xfrm>
        </p:grpSpPr>
        <p:sp>
          <p:nvSpPr>
            <p:cNvPr name="Freeform 6" id="6"/>
            <p:cNvSpPr/>
            <p:nvPr/>
          </p:nvSpPr>
          <p:spPr>
            <a:xfrm flipH="false" flipV="false" rot="0">
              <a:off x="-48387" y="-24892"/>
              <a:ext cx="8840215" cy="6485529"/>
            </a:xfrm>
            <a:custGeom>
              <a:avLst/>
              <a:gdLst/>
              <a:ahLst/>
              <a:cxnLst/>
              <a:rect r="r" b="b" t="t" l="l"/>
              <a:pathLst>
                <a:path h="6485529" w="8840215">
                  <a:moveTo>
                    <a:pt x="851662" y="2156650"/>
                  </a:moveTo>
                  <a:cubicBezTo>
                    <a:pt x="781685" y="1644210"/>
                    <a:pt x="1011555" y="1136759"/>
                    <a:pt x="1443990" y="849881"/>
                  </a:cubicBezTo>
                  <a:cubicBezTo>
                    <a:pt x="1876425" y="563002"/>
                    <a:pt x="2435352" y="546821"/>
                    <a:pt x="2883662" y="808272"/>
                  </a:cubicBezTo>
                  <a:cubicBezTo>
                    <a:pt x="3042539" y="510201"/>
                    <a:pt x="3333115" y="304471"/>
                    <a:pt x="3667760" y="253251"/>
                  </a:cubicBezTo>
                  <a:cubicBezTo>
                    <a:pt x="4002405" y="202032"/>
                    <a:pt x="4341622" y="311284"/>
                    <a:pt x="4582922" y="547916"/>
                  </a:cubicBezTo>
                  <a:cubicBezTo>
                    <a:pt x="4718177" y="277705"/>
                    <a:pt x="4983861" y="96186"/>
                    <a:pt x="5285613" y="67717"/>
                  </a:cubicBezTo>
                  <a:cubicBezTo>
                    <a:pt x="5587365" y="39248"/>
                    <a:pt x="5882513" y="167845"/>
                    <a:pt x="6066282" y="408005"/>
                  </a:cubicBezTo>
                  <a:cubicBezTo>
                    <a:pt x="6310757" y="121613"/>
                    <a:pt x="6699631" y="0"/>
                    <a:pt x="7064756" y="98497"/>
                  </a:cubicBezTo>
                  <a:cubicBezTo>
                    <a:pt x="7429881" y="195948"/>
                    <a:pt x="7705598" y="493777"/>
                    <a:pt x="7772526" y="863263"/>
                  </a:cubicBezTo>
                  <a:cubicBezTo>
                    <a:pt x="8071993" y="944655"/>
                    <a:pt x="8321421" y="1151359"/>
                    <a:pt x="8456422" y="1430207"/>
                  </a:cubicBezTo>
                  <a:cubicBezTo>
                    <a:pt x="8591423" y="1709056"/>
                    <a:pt x="8598661" y="2032433"/>
                    <a:pt x="8476361" y="2317000"/>
                  </a:cubicBezTo>
                  <a:cubicBezTo>
                    <a:pt x="8771255" y="2699140"/>
                    <a:pt x="8840215" y="3208416"/>
                    <a:pt x="8657589" y="3654672"/>
                  </a:cubicBezTo>
                  <a:cubicBezTo>
                    <a:pt x="8474963" y="4100927"/>
                    <a:pt x="8068056" y="4417248"/>
                    <a:pt x="7588758" y="4485378"/>
                  </a:cubicBezTo>
                  <a:cubicBezTo>
                    <a:pt x="7585329" y="4904260"/>
                    <a:pt x="7354697" y="5288589"/>
                    <a:pt x="6985635" y="5490183"/>
                  </a:cubicBezTo>
                  <a:cubicBezTo>
                    <a:pt x="6616573" y="5691776"/>
                    <a:pt x="6166738" y="5679367"/>
                    <a:pt x="5809488" y="5457577"/>
                  </a:cubicBezTo>
                  <a:cubicBezTo>
                    <a:pt x="5657342" y="5959189"/>
                    <a:pt x="5229098" y="6328311"/>
                    <a:pt x="4709795" y="6405444"/>
                  </a:cubicBezTo>
                  <a:cubicBezTo>
                    <a:pt x="4190492" y="6485529"/>
                    <a:pt x="3673094" y="6253854"/>
                    <a:pt x="3381375" y="5818061"/>
                  </a:cubicBezTo>
                  <a:cubicBezTo>
                    <a:pt x="3023743" y="6032794"/>
                    <a:pt x="2594483" y="6094720"/>
                    <a:pt x="2190623" y="5989726"/>
                  </a:cubicBezTo>
                  <a:cubicBezTo>
                    <a:pt x="1786762" y="5884732"/>
                    <a:pt x="1442212" y="5621699"/>
                    <a:pt x="1234694" y="5259998"/>
                  </a:cubicBezTo>
                  <a:cubicBezTo>
                    <a:pt x="869188" y="5302580"/>
                    <a:pt x="515747" y="5114004"/>
                    <a:pt x="349885" y="4787829"/>
                  </a:cubicBezTo>
                  <a:cubicBezTo>
                    <a:pt x="184023" y="4461654"/>
                    <a:pt x="240919" y="4067348"/>
                    <a:pt x="492379" y="3800666"/>
                  </a:cubicBezTo>
                  <a:cubicBezTo>
                    <a:pt x="166370" y="3609778"/>
                    <a:pt x="0" y="3230558"/>
                    <a:pt x="80137" y="2860950"/>
                  </a:cubicBezTo>
                  <a:cubicBezTo>
                    <a:pt x="160274" y="2491341"/>
                    <a:pt x="468503" y="2215169"/>
                    <a:pt x="844423" y="2176481"/>
                  </a:cubicBezTo>
                  <a:close/>
                </a:path>
              </a:pathLst>
            </a:custGeom>
            <a:solidFill>
              <a:srgbClr val="5FCBEF"/>
            </a:solidFill>
          </p:spPr>
        </p:sp>
        <p:sp>
          <p:nvSpPr>
            <p:cNvPr name="Freeform 7" id="7"/>
            <p:cNvSpPr/>
            <p:nvPr/>
          </p:nvSpPr>
          <p:spPr>
            <a:xfrm flipH="false" flipV="false" rot="0">
              <a:off x="1957578" y="8477397"/>
              <a:ext cx="369062" cy="368554"/>
            </a:xfrm>
            <a:custGeom>
              <a:avLst/>
              <a:gdLst/>
              <a:ahLst/>
              <a:cxnLst/>
              <a:rect r="r" b="b" t="t" l="l"/>
              <a:pathLst>
                <a:path h="368554" w="369062">
                  <a:moveTo>
                    <a:pt x="369062" y="184277"/>
                  </a:moveTo>
                  <a:cubicBezTo>
                    <a:pt x="369062" y="286005"/>
                    <a:pt x="286512" y="368555"/>
                    <a:pt x="184531" y="368555"/>
                  </a:cubicBezTo>
                  <a:cubicBezTo>
                    <a:pt x="82550" y="368555"/>
                    <a:pt x="0" y="286005"/>
                    <a:pt x="0" y="184277"/>
                  </a:cubicBezTo>
                  <a:cubicBezTo>
                    <a:pt x="0" y="82550"/>
                    <a:pt x="82550" y="0"/>
                    <a:pt x="184531" y="0"/>
                  </a:cubicBezTo>
                  <a:cubicBezTo>
                    <a:pt x="286512" y="0"/>
                    <a:pt x="369062" y="82550"/>
                    <a:pt x="369062" y="184277"/>
                  </a:cubicBezTo>
                  <a:close/>
                </a:path>
              </a:pathLst>
            </a:custGeom>
            <a:solidFill>
              <a:srgbClr val="5FCBEF"/>
            </a:solidFill>
          </p:spPr>
        </p:sp>
        <p:sp>
          <p:nvSpPr>
            <p:cNvPr name="Freeform 8" id="8"/>
            <p:cNvSpPr/>
            <p:nvPr/>
          </p:nvSpPr>
          <p:spPr>
            <a:xfrm flipH="false" flipV="false" rot="0">
              <a:off x="2049018" y="7596653"/>
              <a:ext cx="737870" cy="736854"/>
            </a:xfrm>
            <a:custGeom>
              <a:avLst/>
              <a:gdLst/>
              <a:ahLst/>
              <a:cxnLst/>
              <a:rect r="r" b="b" t="t" l="l"/>
              <a:pathLst>
                <a:path h="736854" w="737870">
                  <a:moveTo>
                    <a:pt x="737870" y="368427"/>
                  </a:moveTo>
                  <a:cubicBezTo>
                    <a:pt x="737870" y="571881"/>
                    <a:pt x="572643" y="736854"/>
                    <a:pt x="368935" y="736854"/>
                  </a:cubicBezTo>
                  <a:cubicBezTo>
                    <a:pt x="165227" y="736854"/>
                    <a:pt x="0" y="571881"/>
                    <a:pt x="0" y="368427"/>
                  </a:cubicBezTo>
                  <a:cubicBezTo>
                    <a:pt x="0" y="164972"/>
                    <a:pt x="165227" y="0"/>
                    <a:pt x="368935" y="0"/>
                  </a:cubicBezTo>
                  <a:cubicBezTo>
                    <a:pt x="572643" y="0"/>
                    <a:pt x="737870" y="164972"/>
                    <a:pt x="737870" y="368427"/>
                  </a:cubicBezTo>
                  <a:close/>
                </a:path>
              </a:pathLst>
            </a:custGeom>
            <a:solidFill>
              <a:srgbClr val="5FCBEF"/>
            </a:solidFill>
          </p:spPr>
        </p:sp>
        <p:sp>
          <p:nvSpPr>
            <p:cNvPr name="Freeform 9" id="9"/>
            <p:cNvSpPr/>
            <p:nvPr/>
          </p:nvSpPr>
          <p:spPr>
            <a:xfrm flipH="false" flipV="false" rot="0">
              <a:off x="2275967" y="6373982"/>
              <a:ext cx="1106932" cy="1104688"/>
            </a:xfrm>
            <a:custGeom>
              <a:avLst/>
              <a:gdLst/>
              <a:ahLst/>
              <a:cxnLst/>
              <a:rect r="r" b="b" t="t" l="l"/>
              <a:pathLst>
                <a:path h="1104688" w="1106932">
                  <a:moveTo>
                    <a:pt x="1106932" y="551984"/>
                  </a:moveTo>
                  <a:cubicBezTo>
                    <a:pt x="1106932" y="857291"/>
                    <a:pt x="859155" y="1104688"/>
                    <a:pt x="553466" y="1104688"/>
                  </a:cubicBezTo>
                  <a:cubicBezTo>
                    <a:pt x="247777" y="1104688"/>
                    <a:pt x="0" y="857165"/>
                    <a:pt x="0" y="551984"/>
                  </a:cubicBezTo>
                  <a:cubicBezTo>
                    <a:pt x="0" y="246802"/>
                    <a:pt x="247777" y="0"/>
                    <a:pt x="553466" y="0"/>
                  </a:cubicBezTo>
                  <a:cubicBezTo>
                    <a:pt x="859155" y="0"/>
                    <a:pt x="1106932" y="246802"/>
                    <a:pt x="1106932" y="551984"/>
                  </a:cubicBezTo>
                  <a:close/>
                </a:path>
              </a:pathLst>
            </a:custGeom>
            <a:solidFill>
              <a:srgbClr val="5FCBEF"/>
            </a:solidFill>
          </p:spPr>
        </p:sp>
        <p:sp>
          <p:nvSpPr>
            <p:cNvPr name="Freeform 10" id="10"/>
            <p:cNvSpPr/>
            <p:nvPr/>
          </p:nvSpPr>
          <p:spPr>
            <a:xfrm flipH="false" flipV="false" rot="0">
              <a:off x="453390" y="362552"/>
              <a:ext cx="7970520" cy="5405068"/>
            </a:xfrm>
            <a:custGeom>
              <a:avLst/>
              <a:gdLst/>
              <a:ahLst/>
              <a:cxnLst/>
              <a:rect r="r" b="b" t="t" l="l"/>
              <a:pathLst>
                <a:path h="5405068" w="7970520">
                  <a:moveTo>
                    <a:pt x="509397" y="3505806"/>
                  </a:moveTo>
                  <a:cubicBezTo>
                    <a:pt x="331597" y="3519676"/>
                    <a:pt x="153924" y="3478797"/>
                    <a:pt x="0" y="3388524"/>
                  </a:cubicBezTo>
                  <a:moveTo>
                    <a:pt x="958850" y="4788608"/>
                  </a:moveTo>
                  <a:cubicBezTo>
                    <a:pt x="887349" y="4816955"/>
                    <a:pt x="812419" y="4835813"/>
                    <a:pt x="735965" y="4844694"/>
                  </a:cubicBezTo>
                  <a:moveTo>
                    <a:pt x="2879090" y="5405068"/>
                  </a:moveTo>
                  <a:cubicBezTo>
                    <a:pt x="2825369" y="5324771"/>
                    <a:pt x="2780284" y="5239000"/>
                    <a:pt x="2744851" y="5149092"/>
                  </a:cubicBezTo>
                  <a:moveTo>
                    <a:pt x="5362321" y="4766831"/>
                  </a:moveTo>
                  <a:cubicBezTo>
                    <a:pt x="5354447" y="4862092"/>
                    <a:pt x="5336413" y="4956137"/>
                    <a:pt x="5308727" y="5047626"/>
                  </a:cubicBezTo>
                  <a:moveTo>
                    <a:pt x="6428486" y="3031812"/>
                  </a:moveTo>
                  <a:cubicBezTo>
                    <a:pt x="6831584" y="3227079"/>
                    <a:pt x="7085838" y="3635376"/>
                    <a:pt x="7082282" y="4081388"/>
                  </a:cubicBezTo>
                  <a:moveTo>
                    <a:pt x="7970520" y="1913983"/>
                  </a:moveTo>
                  <a:cubicBezTo>
                    <a:pt x="7905242" y="2065817"/>
                    <a:pt x="7805547" y="2200497"/>
                    <a:pt x="7679436" y="2307559"/>
                  </a:cubicBezTo>
                  <a:moveTo>
                    <a:pt x="7272020" y="453799"/>
                  </a:moveTo>
                  <a:cubicBezTo>
                    <a:pt x="7283196" y="515116"/>
                    <a:pt x="7288276" y="577407"/>
                    <a:pt x="7287387" y="639698"/>
                  </a:cubicBezTo>
                  <a:moveTo>
                    <a:pt x="5412740" y="236997"/>
                  </a:moveTo>
                  <a:cubicBezTo>
                    <a:pt x="5450713" y="151226"/>
                    <a:pt x="5500878" y="71416"/>
                    <a:pt x="5561838" y="0"/>
                  </a:cubicBezTo>
                  <a:moveTo>
                    <a:pt x="4017899" y="349899"/>
                  </a:moveTo>
                  <a:cubicBezTo>
                    <a:pt x="4033393" y="279092"/>
                    <a:pt x="4057650" y="210353"/>
                    <a:pt x="4090162" y="145508"/>
                  </a:cubicBezTo>
                  <a:moveTo>
                    <a:pt x="2380869" y="419368"/>
                  </a:moveTo>
                  <a:cubicBezTo>
                    <a:pt x="2475738" y="474724"/>
                    <a:pt x="2563495" y="541273"/>
                    <a:pt x="2642235" y="617677"/>
                  </a:cubicBezTo>
                  <a:moveTo>
                    <a:pt x="395478" y="1977977"/>
                  </a:moveTo>
                  <a:cubicBezTo>
                    <a:pt x="374777" y="1909725"/>
                    <a:pt x="359537" y="1840013"/>
                    <a:pt x="349885" y="1769328"/>
                  </a:cubicBezTo>
                </a:path>
              </a:pathLst>
            </a:custGeom>
            <a:solidFill>
              <a:srgbClr val="000000">
                <a:alpha val="0"/>
              </a:srgbClr>
            </a:solidFill>
          </p:spPr>
        </p:sp>
        <p:sp>
          <p:nvSpPr>
            <p:cNvPr name="Freeform 11" id="11"/>
            <p:cNvSpPr/>
            <p:nvPr/>
          </p:nvSpPr>
          <p:spPr>
            <a:xfrm flipH="false" flipV="false" rot="0">
              <a:off x="-68580" y="-45339"/>
              <a:ext cx="8880602" cy="6526043"/>
            </a:xfrm>
            <a:custGeom>
              <a:avLst/>
              <a:gdLst/>
              <a:ahLst/>
              <a:cxnLst/>
              <a:rect r="r" b="b" t="t" l="l"/>
              <a:pathLst>
                <a:path h="6526043" w="8880602">
                  <a:moveTo>
                    <a:pt x="890905" y="2177097"/>
                  </a:moveTo>
                  <a:cubicBezTo>
                    <a:pt x="890905" y="2186708"/>
                    <a:pt x="883158" y="2194738"/>
                    <a:pt x="873125" y="2195346"/>
                  </a:cubicBezTo>
                  <a:cubicBezTo>
                    <a:pt x="863092" y="2195954"/>
                    <a:pt x="854329" y="2189020"/>
                    <a:pt x="853059" y="2179530"/>
                  </a:cubicBezTo>
                  <a:cubicBezTo>
                    <a:pt x="782066" y="1660399"/>
                    <a:pt x="1014984" y="1146256"/>
                    <a:pt x="1453388" y="855363"/>
                  </a:cubicBezTo>
                  <a:cubicBezTo>
                    <a:pt x="1891919" y="564348"/>
                    <a:pt x="2458974" y="547924"/>
                    <a:pt x="2913888" y="813147"/>
                  </a:cubicBezTo>
                  <a:lnTo>
                    <a:pt x="2903982" y="828719"/>
                  </a:lnTo>
                  <a:lnTo>
                    <a:pt x="2886964" y="820446"/>
                  </a:lnTo>
                  <a:cubicBezTo>
                    <a:pt x="3048508" y="517387"/>
                    <a:pt x="3344164" y="307885"/>
                    <a:pt x="3685032" y="255692"/>
                  </a:cubicBezTo>
                  <a:cubicBezTo>
                    <a:pt x="4025900" y="203499"/>
                    <a:pt x="4371340" y="314820"/>
                    <a:pt x="4616831" y="555710"/>
                  </a:cubicBezTo>
                  <a:cubicBezTo>
                    <a:pt x="4620260" y="559117"/>
                    <a:pt x="4622292" y="563740"/>
                    <a:pt x="4622292" y="568485"/>
                  </a:cubicBezTo>
                  <a:lnTo>
                    <a:pt x="4603242" y="568485"/>
                  </a:lnTo>
                  <a:lnTo>
                    <a:pt x="4586097" y="560577"/>
                  </a:lnTo>
                  <a:cubicBezTo>
                    <a:pt x="4724146" y="284891"/>
                    <a:pt x="4995418" y="99235"/>
                    <a:pt x="5304155" y="70158"/>
                  </a:cubicBezTo>
                  <a:lnTo>
                    <a:pt x="5306060" y="88286"/>
                  </a:lnTo>
                  <a:lnTo>
                    <a:pt x="5304155" y="70158"/>
                  </a:lnTo>
                  <a:cubicBezTo>
                    <a:pt x="5612765" y="40894"/>
                    <a:pt x="5914390" y="172719"/>
                    <a:pt x="6102096" y="417867"/>
                  </a:cubicBezTo>
                  <a:lnTo>
                    <a:pt x="6086729" y="428695"/>
                  </a:lnTo>
                  <a:lnTo>
                    <a:pt x="6086729" y="410446"/>
                  </a:lnTo>
                  <a:lnTo>
                    <a:pt x="6086729" y="428695"/>
                  </a:lnTo>
                  <a:lnTo>
                    <a:pt x="6071997" y="417137"/>
                  </a:lnTo>
                  <a:cubicBezTo>
                    <a:pt x="6320917" y="125027"/>
                    <a:pt x="6717538" y="0"/>
                    <a:pt x="7090029" y="101303"/>
                  </a:cubicBezTo>
                  <a:cubicBezTo>
                    <a:pt x="7462520" y="200701"/>
                    <a:pt x="7743317" y="504491"/>
                    <a:pt x="7811516" y="880547"/>
                  </a:cubicBezTo>
                  <a:lnTo>
                    <a:pt x="7792720" y="883710"/>
                  </a:lnTo>
                  <a:lnTo>
                    <a:pt x="7773670" y="883710"/>
                  </a:lnTo>
                  <a:cubicBezTo>
                    <a:pt x="7773670" y="877992"/>
                    <a:pt x="7776464" y="872639"/>
                    <a:pt x="7781290" y="869111"/>
                  </a:cubicBezTo>
                  <a:cubicBezTo>
                    <a:pt x="7786116" y="865583"/>
                    <a:pt x="7792212" y="864610"/>
                    <a:pt x="7797927" y="866070"/>
                  </a:cubicBezTo>
                  <a:cubicBezTo>
                    <a:pt x="8102981" y="948921"/>
                    <a:pt x="8356727" y="1159396"/>
                    <a:pt x="8493887" y="1442868"/>
                  </a:cubicBezTo>
                  <a:lnTo>
                    <a:pt x="8476615" y="1450533"/>
                  </a:lnTo>
                  <a:lnTo>
                    <a:pt x="8493887" y="1442868"/>
                  </a:lnTo>
                  <a:cubicBezTo>
                    <a:pt x="8631174" y="1726340"/>
                    <a:pt x="8638540" y="2055070"/>
                    <a:pt x="8514207" y="2344260"/>
                  </a:cubicBezTo>
                  <a:lnTo>
                    <a:pt x="8496554" y="2337325"/>
                  </a:lnTo>
                  <a:lnTo>
                    <a:pt x="8511921" y="2326497"/>
                  </a:lnTo>
                  <a:cubicBezTo>
                    <a:pt x="8810752" y="2713747"/>
                    <a:pt x="8880602" y="3229714"/>
                    <a:pt x="8695563" y="3681688"/>
                  </a:cubicBezTo>
                  <a:lnTo>
                    <a:pt x="8677783" y="3674997"/>
                  </a:lnTo>
                  <a:lnTo>
                    <a:pt x="8695563" y="3681688"/>
                  </a:lnTo>
                  <a:cubicBezTo>
                    <a:pt x="8510524" y="4133783"/>
                    <a:pt x="8098155" y="4454605"/>
                    <a:pt x="7611872" y="4523831"/>
                  </a:cubicBezTo>
                  <a:lnTo>
                    <a:pt x="7609078" y="4505825"/>
                  </a:lnTo>
                  <a:lnTo>
                    <a:pt x="7628128" y="4505947"/>
                  </a:lnTo>
                  <a:cubicBezTo>
                    <a:pt x="7624699" y="4931033"/>
                    <a:pt x="7390511" y="5321446"/>
                    <a:pt x="7015353" y="5526568"/>
                  </a:cubicBezTo>
                  <a:lnTo>
                    <a:pt x="7005955" y="5510752"/>
                  </a:lnTo>
                  <a:lnTo>
                    <a:pt x="7015353" y="5526568"/>
                  </a:lnTo>
                  <a:cubicBezTo>
                    <a:pt x="6640068" y="5731689"/>
                    <a:pt x="6182614" y="5718915"/>
                    <a:pt x="5819394" y="5493475"/>
                  </a:cubicBezTo>
                  <a:lnTo>
                    <a:pt x="5829808" y="5478146"/>
                  </a:lnTo>
                  <a:lnTo>
                    <a:pt x="5848096" y="5483256"/>
                  </a:lnTo>
                  <a:cubicBezTo>
                    <a:pt x="5693918" y="5991437"/>
                    <a:pt x="5259959" y="6365790"/>
                    <a:pt x="4733036" y="6444382"/>
                  </a:cubicBezTo>
                  <a:cubicBezTo>
                    <a:pt x="4206113" y="6526043"/>
                    <a:pt x="3681349" y="6290116"/>
                    <a:pt x="3385693" y="5848484"/>
                  </a:cubicBezTo>
                  <a:lnTo>
                    <a:pt x="3401695" y="5838630"/>
                  </a:lnTo>
                  <a:lnTo>
                    <a:pt x="3411855" y="5854081"/>
                  </a:lnTo>
                  <a:cubicBezTo>
                    <a:pt x="3049778" y="6071491"/>
                    <a:pt x="2615057" y="6134268"/>
                    <a:pt x="2205990" y="6027935"/>
                  </a:cubicBezTo>
                  <a:lnTo>
                    <a:pt x="2210943" y="6010295"/>
                  </a:lnTo>
                  <a:lnTo>
                    <a:pt x="2205990" y="6027935"/>
                  </a:lnTo>
                  <a:cubicBezTo>
                    <a:pt x="1796923" y="5921603"/>
                    <a:pt x="1448308" y="5655286"/>
                    <a:pt x="1238377" y="5289449"/>
                  </a:cubicBezTo>
                  <a:cubicBezTo>
                    <a:pt x="1235075" y="5283852"/>
                    <a:pt x="1235202" y="5276918"/>
                    <a:pt x="1238631" y="5271321"/>
                  </a:cubicBezTo>
                  <a:cubicBezTo>
                    <a:pt x="1242060" y="5265725"/>
                    <a:pt x="1248283" y="5262318"/>
                    <a:pt x="1255014" y="5262318"/>
                  </a:cubicBezTo>
                  <a:cubicBezTo>
                    <a:pt x="1265047" y="5262318"/>
                    <a:pt x="1273429" y="5269861"/>
                    <a:pt x="1274064" y="5279472"/>
                  </a:cubicBezTo>
                  <a:cubicBezTo>
                    <a:pt x="1274699" y="5289084"/>
                    <a:pt x="1267333" y="5297478"/>
                    <a:pt x="1257300" y="5298695"/>
                  </a:cubicBezTo>
                  <a:cubicBezTo>
                    <a:pt x="883412" y="5342250"/>
                    <a:pt x="522351" y="5149294"/>
                    <a:pt x="353060" y="4816428"/>
                  </a:cubicBezTo>
                  <a:lnTo>
                    <a:pt x="370205" y="4808398"/>
                  </a:lnTo>
                  <a:lnTo>
                    <a:pt x="353060" y="4816428"/>
                  </a:lnTo>
                  <a:cubicBezTo>
                    <a:pt x="183769" y="4483682"/>
                    <a:pt x="241808" y="4081347"/>
                    <a:pt x="498602" y="3809068"/>
                  </a:cubicBezTo>
                  <a:cubicBezTo>
                    <a:pt x="502158" y="3805296"/>
                    <a:pt x="507365" y="3803107"/>
                    <a:pt x="512699" y="3803107"/>
                  </a:cubicBezTo>
                  <a:lnTo>
                    <a:pt x="512699" y="3821356"/>
                  </a:lnTo>
                  <a:lnTo>
                    <a:pt x="502793" y="3836928"/>
                  </a:lnTo>
                  <a:cubicBezTo>
                    <a:pt x="169545" y="3641540"/>
                    <a:pt x="0" y="3254534"/>
                    <a:pt x="81661" y="2877747"/>
                  </a:cubicBezTo>
                  <a:lnTo>
                    <a:pt x="100330" y="2881397"/>
                  </a:lnTo>
                  <a:lnTo>
                    <a:pt x="81661" y="2877747"/>
                  </a:lnTo>
                  <a:cubicBezTo>
                    <a:pt x="163322" y="2500839"/>
                    <a:pt x="478028" y="2218462"/>
                    <a:pt x="862584" y="2178800"/>
                  </a:cubicBezTo>
                  <a:lnTo>
                    <a:pt x="864616" y="2196928"/>
                  </a:lnTo>
                  <a:lnTo>
                    <a:pt x="846709" y="2190844"/>
                  </a:lnTo>
                  <a:lnTo>
                    <a:pt x="854075" y="2171014"/>
                  </a:lnTo>
                  <a:cubicBezTo>
                    <a:pt x="857123" y="2162619"/>
                    <a:pt x="866140" y="2157631"/>
                    <a:pt x="875284" y="2159091"/>
                  </a:cubicBezTo>
                  <a:cubicBezTo>
                    <a:pt x="884428" y="2160551"/>
                    <a:pt x="891159" y="2168215"/>
                    <a:pt x="891159" y="2177097"/>
                  </a:cubicBezTo>
                  <a:moveTo>
                    <a:pt x="853059" y="2177097"/>
                  </a:moveTo>
                  <a:lnTo>
                    <a:pt x="872109" y="2177097"/>
                  </a:lnTo>
                  <a:lnTo>
                    <a:pt x="890016" y="2183180"/>
                  </a:lnTo>
                  <a:lnTo>
                    <a:pt x="882650" y="2203011"/>
                  </a:lnTo>
                  <a:cubicBezTo>
                    <a:pt x="880237" y="2209581"/>
                    <a:pt x="874014" y="2214325"/>
                    <a:pt x="866775" y="2215055"/>
                  </a:cubicBezTo>
                  <a:cubicBezTo>
                    <a:pt x="499618" y="2252892"/>
                    <a:pt x="197612" y="2522860"/>
                    <a:pt x="119126" y="2885168"/>
                  </a:cubicBezTo>
                  <a:cubicBezTo>
                    <a:pt x="40640" y="3247477"/>
                    <a:pt x="203835" y="3618789"/>
                    <a:pt x="522732" y="3805662"/>
                  </a:cubicBezTo>
                  <a:cubicBezTo>
                    <a:pt x="529971" y="3809920"/>
                    <a:pt x="533400" y="3818314"/>
                    <a:pt x="531114" y="3826222"/>
                  </a:cubicBezTo>
                  <a:cubicBezTo>
                    <a:pt x="528828" y="3834131"/>
                    <a:pt x="521335" y="3839484"/>
                    <a:pt x="512826" y="3839484"/>
                  </a:cubicBezTo>
                  <a:lnTo>
                    <a:pt x="512826" y="3821234"/>
                  </a:lnTo>
                  <a:lnTo>
                    <a:pt x="526923" y="3833522"/>
                  </a:lnTo>
                  <a:cubicBezTo>
                    <a:pt x="280670" y="4094730"/>
                    <a:pt x="224917" y="4481006"/>
                    <a:pt x="387350" y="4800490"/>
                  </a:cubicBezTo>
                  <a:cubicBezTo>
                    <a:pt x="549783" y="5119852"/>
                    <a:pt x="895604" y="5304048"/>
                    <a:pt x="1252728" y="5262440"/>
                  </a:cubicBezTo>
                  <a:lnTo>
                    <a:pt x="1255014" y="5280567"/>
                  </a:lnTo>
                  <a:lnTo>
                    <a:pt x="1255014" y="5298816"/>
                  </a:lnTo>
                  <a:lnTo>
                    <a:pt x="1255014" y="5280567"/>
                  </a:lnTo>
                  <a:lnTo>
                    <a:pt x="1271651" y="5271808"/>
                  </a:lnTo>
                  <a:cubicBezTo>
                    <a:pt x="1476756" y="5629372"/>
                    <a:pt x="1817116" y="5888998"/>
                    <a:pt x="2215896" y="5992654"/>
                  </a:cubicBezTo>
                  <a:cubicBezTo>
                    <a:pt x="2614549" y="6096310"/>
                    <a:pt x="3038348" y="6035235"/>
                    <a:pt x="3391535" y="5823179"/>
                  </a:cubicBezTo>
                  <a:cubicBezTo>
                    <a:pt x="3400425" y="5817826"/>
                    <a:pt x="3412109" y="5820381"/>
                    <a:pt x="3417697" y="5828775"/>
                  </a:cubicBezTo>
                  <a:cubicBezTo>
                    <a:pt x="3705606" y="6258607"/>
                    <a:pt x="4215638" y="6486038"/>
                    <a:pt x="4727194" y="6408007"/>
                  </a:cubicBezTo>
                  <a:lnTo>
                    <a:pt x="4730115" y="6426013"/>
                  </a:lnTo>
                  <a:lnTo>
                    <a:pt x="4727194" y="6408007"/>
                  </a:lnTo>
                  <a:cubicBezTo>
                    <a:pt x="5238877" y="6332090"/>
                    <a:pt x="5661406" y="5968321"/>
                    <a:pt x="5811520" y="5473158"/>
                  </a:cubicBezTo>
                  <a:cubicBezTo>
                    <a:pt x="5813171" y="5467562"/>
                    <a:pt x="5817489" y="5463182"/>
                    <a:pt x="5823204" y="5461114"/>
                  </a:cubicBezTo>
                  <a:cubicBezTo>
                    <a:pt x="5828919" y="5459045"/>
                    <a:pt x="5835142" y="5459775"/>
                    <a:pt x="5840222" y="5462939"/>
                  </a:cubicBezTo>
                  <a:cubicBezTo>
                    <a:pt x="6191504" y="5681078"/>
                    <a:pt x="6633718" y="5693244"/>
                    <a:pt x="6996557" y="5495057"/>
                  </a:cubicBezTo>
                  <a:cubicBezTo>
                    <a:pt x="7359523" y="5296749"/>
                    <a:pt x="7586726" y="4918502"/>
                    <a:pt x="7590028" y="4505947"/>
                  </a:cubicBezTo>
                  <a:cubicBezTo>
                    <a:pt x="7590155" y="4496944"/>
                    <a:pt x="7597013" y="4489401"/>
                    <a:pt x="7606284" y="4488063"/>
                  </a:cubicBezTo>
                  <a:cubicBezTo>
                    <a:pt x="8078470" y="4420905"/>
                    <a:pt x="8479917" y="4109086"/>
                    <a:pt x="8660130" y="3668671"/>
                  </a:cubicBezTo>
                  <a:cubicBezTo>
                    <a:pt x="8840343" y="3228255"/>
                    <a:pt x="8772271" y="2725548"/>
                    <a:pt x="8481314" y="2348518"/>
                  </a:cubicBezTo>
                  <a:cubicBezTo>
                    <a:pt x="8477377" y="2343409"/>
                    <a:pt x="8476488" y="2336595"/>
                    <a:pt x="8479028" y="2330756"/>
                  </a:cubicBezTo>
                  <a:cubicBezTo>
                    <a:pt x="8599297" y="2050934"/>
                    <a:pt x="8592185" y="1732788"/>
                    <a:pt x="8459470" y="1458562"/>
                  </a:cubicBezTo>
                  <a:cubicBezTo>
                    <a:pt x="8326755" y="1184337"/>
                    <a:pt x="8081645" y="981405"/>
                    <a:pt x="7787640" y="901473"/>
                  </a:cubicBezTo>
                  <a:lnTo>
                    <a:pt x="7792847" y="883954"/>
                  </a:lnTo>
                  <a:lnTo>
                    <a:pt x="7811897" y="883954"/>
                  </a:lnTo>
                  <a:cubicBezTo>
                    <a:pt x="7811897" y="893443"/>
                    <a:pt x="7804277" y="901351"/>
                    <a:pt x="7794498" y="902081"/>
                  </a:cubicBezTo>
                  <a:cubicBezTo>
                    <a:pt x="7784719" y="902811"/>
                    <a:pt x="7775829" y="896363"/>
                    <a:pt x="7774051" y="886995"/>
                  </a:cubicBezTo>
                  <a:cubicBezTo>
                    <a:pt x="7708265" y="524078"/>
                    <a:pt x="7437628" y="232090"/>
                    <a:pt x="7079869" y="136585"/>
                  </a:cubicBezTo>
                  <a:lnTo>
                    <a:pt x="7084949" y="118944"/>
                  </a:lnTo>
                  <a:lnTo>
                    <a:pt x="7079869" y="136585"/>
                  </a:lnTo>
                  <a:cubicBezTo>
                    <a:pt x="6722237" y="40894"/>
                    <a:pt x="6341110" y="159093"/>
                    <a:pt x="6101334" y="440010"/>
                  </a:cubicBezTo>
                  <a:cubicBezTo>
                    <a:pt x="6097778" y="444268"/>
                    <a:pt x="6092317" y="446701"/>
                    <a:pt x="6086602" y="446701"/>
                  </a:cubicBezTo>
                  <a:cubicBezTo>
                    <a:pt x="6080506" y="446701"/>
                    <a:pt x="6074791" y="443903"/>
                    <a:pt x="6071235" y="439280"/>
                  </a:cubicBezTo>
                  <a:cubicBezTo>
                    <a:pt x="5891276" y="204229"/>
                    <a:pt x="5602605" y="78553"/>
                    <a:pt x="5307838" y="106413"/>
                  </a:cubicBezTo>
                  <a:cubicBezTo>
                    <a:pt x="5013071" y="134274"/>
                    <a:pt x="4752975" y="311657"/>
                    <a:pt x="4620387" y="576393"/>
                  </a:cubicBezTo>
                  <a:cubicBezTo>
                    <a:pt x="4616577" y="584057"/>
                    <a:pt x="4607687" y="588194"/>
                    <a:pt x="4598924" y="586247"/>
                  </a:cubicBezTo>
                  <a:cubicBezTo>
                    <a:pt x="4590161" y="584301"/>
                    <a:pt x="4584065" y="577001"/>
                    <a:pt x="4584065" y="568485"/>
                  </a:cubicBezTo>
                  <a:lnTo>
                    <a:pt x="4603115" y="568485"/>
                  </a:lnTo>
                  <a:lnTo>
                    <a:pt x="4589526" y="581259"/>
                  </a:lnTo>
                  <a:cubicBezTo>
                    <a:pt x="4352417" y="348642"/>
                    <a:pt x="4019423" y="241579"/>
                    <a:pt x="3691001" y="291826"/>
                  </a:cubicBezTo>
                  <a:lnTo>
                    <a:pt x="3687953" y="273820"/>
                  </a:lnTo>
                  <a:lnTo>
                    <a:pt x="3691001" y="291826"/>
                  </a:lnTo>
                  <a:cubicBezTo>
                    <a:pt x="3362579" y="342194"/>
                    <a:pt x="3076956" y="544152"/>
                    <a:pt x="2920873" y="837114"/>
                  </a:cubicBezTo>
                  <a:cubicBezTo>
                    <a:pt x="2918460" y="841615"/>
                    <a:pt x="2914142" y="845022"/>
                    <a:pt x="2909062" y="846360"/>
                  </a:cubicBezTo>
                  <a:cubicBezTo>
                    <a:pt x="2903982" y="847698"/>
                    <a:pt x="2898521" y="846969"/>
                    <a:pt x="2893949" y="844414"/>
                  </a:cubicBezTo>
                  <a:cubicBezTo>
                    <a:pt x="2451989" y="586734"/>
                    <a:pt x="1901190" y="602550"/>
                    <a:pt x="1474978" y="885414"/>
                  </a:cubicBezTo>
                  <a:lnTo>
                    <a:pt x="1464183" y="870449"/>
                  </a:lnTo>
                  <a:lnTo>
                    <a:pt x="1474978" y="885414"/>
                  </a:lnTo>
                  <a:cubicBezTo>
                    <a:pt x="1048639" y="1168277"/>
                    <a:pt x="821563" y="1668915"/>
                    <a:pt x="890778" y="2174907"/>
                  </a:cubicBezTo>
                  <a:lnTo>
                    <a:pt x="871855" y="2177218"/>
                  </a:lnTo>
                  <a:lnTo>
                    <a:pt x="852805" y="2177218"/>
                  </a:lnTo>
                  <a:close/>
                </a:path>
              </a:pathLst>
            </a:custGeom>
            <a:solidFill>
              <a:srgbClr val="4495B0"/>
            </a:solidFill>
          </p:spPr>
        </p:sp>
        <p:sp>
          <p:nvSpPr>
            <p:cNvPr name="Freeform 12" id="12"/>
            <p:cNvSpPr/>
            <p:nvPr/>
          </p:nvSpPr>
          <p:spPr>
            <a:xfrm flipH="false" flipV="false" rot="0">
              <a:off x="1938528" y="8458347"/>
              <a:ext cx="407162" cy="406654"/>
            </a:xfrm>
            <a:custGeom>
              <a:avLst/>
              <a:gdLst/>
              <a:ahLst/>
              <a:cxnLst/>
              <a:rect r="r" b="b" t="t" l="l"/>
              <a:pathLst>
                <a:path h="406654" w="407162">
                  <a:moveTo>
                    <a:pt x="407162" y="203327"/>
                  </a:moveTo>
                  <a:cubicBezTo>
                    <a:pt x="407162" y="315596"/>
                    <a:pt x="315976" y="406655"/>
                    <a:pt x="203581" y="406655"/>
                  </a:cubicBezTo>
                  <a:lnTo>
                    <a:pt x="203581" y="387605"/>
                  </a:lnTo>
                  <a:lnTo>
                    <a:pt x="203581" y="406655"/>
                  </a:lnTo>
                  <a:cubicBezTo>
                    <a:pt x="91186" y="406655"/>
                    <a:pt x="0" y="315722"/>
                    <a:pt x="0" y="203327"/>
                  </a:cubicBezTo>
                  <a:lnTo>
                    <a:pt x="19050" y="203327"/>
                  </a:lnTo>
                  <a:lnTo>
                    <a:pt x="0" y="203327"/>
                  </a:lnTo>
                  <a:cubicBezTo>
                    <a:pt x="0" y="91059"/>
                    <a:pt x="91186" y="0"/>
                    <a:pt x="203581" y="0"/>
                  </a:cubicBezTo>
                  <a:lnTo>
                    <a:pt x="203581" y="19050"/>
                  </a:lnTo>
                  <a:lnTo>
                    <a:pt x="203581" y="0"/>
                  </a:lnTo>
                  <a:cubicBezTo>
                    <a:pt x="315976" y="0"/>
                    <a:pt x="407162" y="90933"/>
                    <a:pt x="407162" y="203327"/>
                  </a:cubicBezTo>
                  <a:lnTo>
                    <a:pt x="388112" y="203327"/>
                  </a:lnTo>
                  <a:lnTo>
                    <a:pt x="407162" y="203327"/>
                  </a:lnTo>
                  <a:moveTo>
                    <a:pt x="369062" y="203327"/>
                  </a:moveTo>
                  <a:cubicBezTo>
                    <a:pt x="369062" y="112141"/>
                    <a:pt x="295021" y="38100"/>
                    <a:pt x="203581" y="38100"/>
                  </a:cubicBezTo>
                  <a:cubicBezTo>
                    <a:pt x="112141" y="38100"/>
                    <a:pt x="38100" y="112141"/>
                    <a:pt x="38100" y="203327"/>
                  </a:cubicBezTo>
                  <a:cubicBezTo>
                    <a:pt x="38100" y="294513"/>
                    <a:pt x="112141" y="368555"/>
                    <a:pt x="203581" y="368555"/>
                  </a:cubicBezTo>
                  <a:cubicBezTo>
                    <a:pt x="295021" y="368555"/>
                    <a:pt x="369062" y="294513"/>
                    <a:pt x="369062" y="203327"/>
                  </a:cubicBezTo>
                  <a:close/>
                </a:path>
              </a:pathLst>
            </a:custGeom>
            <a:solidFill>
              <a:srgbClr val="4495B0"/>
            </a:solidFill>
          </p:spPr>
        </p:sp>
        <p:sp>
          <p:nvSpPr>
            <p:cNvPr name="Freeform 13" id="13"/>
            <p:cNvSpPr/>
            <p:nvPr/>
          </p:nvSpPr>
          <p:spPr>
            <a:xfrm flipH="false" flipV="false" rot="0">
              <a:off x="2029968" y="7577603"/>
              <a:ext cx="775970" cy="774954"/>
            </a:xfrm>
            <a:custGeom>
              <a:avLst/>
              <a:gdLst/>
              <a:ahLst/>
              <a:cxnLst/>
              <a:rect r="r" b="b" t="t" l="l"/>
              <a:pathLst>
                <a:path h="774954" w="775970">
                  <a:moveTo>
                    <a:pt x="775970" y="387477"/>
                  </a:moveTo>
                  <a:cubicBezTo>
                    <a:pt x="775970" y="601471"/>
                    <a:pt x="602234" y="774954"/>
                    <a:pt x="387985" y="774954"/>
                  </a:cubicBezTo>
                  <a:lnTo>
                    <a:pt x="387985" y="755904"/>
                  </a:lnTo>
                  <a:lnTo>
                    <a:pt x="387985" y="774954"/>
                  </a:lnTo>
                  <a:cubicBezTo>
                    <a:pt x="173736" y="774954"/>
                    <a:pt x="0" y="601471"/>
                    <a:pt x="0" y="387477"/>
                  </a:cubicBezTo>
                  <a:cubicBezTo>
                    <a:pt x="0" y="173482"/>
                    <a:pt x="173736" y="0"/>
                    <a:pt x="387985" y="0"/>
                  </a:cubicBezTo>
                  <a:lnTo>
                    <a:pt x="387985" y="19050"/>
                  </a:lnTo>
                  <a:lnTo>
                    <a:pt x="387985" y="0"/>
                  </a:lnTo>
                  <a:cubicBezTo>
                    <a:pt x="602234" y="0"/>
                    <a:pt x="775970" y="173482"/>
                    <a:pt x="775970" y="387477"/>
                  </a:cubicBezTo>
                  <a:lnTo>
                    <a:pt x="756920" y="387477"/>
                  </a:lnTo>
                  <a:lnTo>
                    <a:pt x="775970" y="387477"/>
                  </a:lnTo>
                  <a:moveTo>
                    <a:pt x="737870" y="387477"/>
                  </a:moveTo>
                  <a:cubicBezTo>
                    <a:pt x="737870" y="194564"/>
                    <a:pt x="581279" y="38100"/>
                    <a:pt x="387985" y="38100"/>
                  </a:cubicBezTo>
                  <a:cubicBezTo>
                    <a:pt x="194691" y="38100"/>
                    <a:pt x="38100" y="194564"/>
                    <a:pt x="38100" y="387477"/>
                  </a:cubicBezTo>
                  <a:lnTo>
                    <a:pt x="19050" y="387477"/>
                  </a:lnTo>
                  <a:lnTo>
                    <a:pt x="38100" y="387477"/>
                  </a:lnTo>
                  <a:cubicBezTo>
                    <a:pt x="38100" y="580390"/>
                    <a:pt x="194691" y="736854"/>
                    <a:pt x="387985" y="736854"/>
                  </a:cubicBezTo>
                  <a:cubicBezTo>
                    <a:pt x="581279" y="736854"/>
                    <a:pt x="737870" y="580390"/>
                    <a:pt x="737870" y="387477"/>
                  </a:cubicBezTo>
                  <a:close/>
                </a:path>
              </a:pathLst>
            </a:custGeom>
            <a:solidFill>
              <a:srgbClr val="4495B0"/>
            </a:solidFill>
          </p:spPr>
        </p:sp>
        <p:sp>
          <p:nvSpPr>
            <p:cNvPr name="Freeform 14" id="14"/>
            <p:cNvSpPr/>
            <p:nvPr/>
          </p:nvSpPr>
          <p:spPr>
            <a:xfrm flipH="false" flipV="false" rot="0">
              <a:off x="2256917" y="6355733"/>
              <a:ext cx="1145032" cy="1141987"/>
            </a:xfrm>
            <a:custGeom>
              <a:avLst/>
              <a:gdLst/>
              <a:ahLst/>
              <a:cxnLst/>
              <a:rect r="r" b="b" t="t" l="l"/>
              <a:pathLst>
                <a:path h="1141987" w="1145032">
                  <a:moveTo>
                    <a:pt x="1145032" y="570233"/>
                  </a:moveTo>
                  <a:cubicBezTo>
                    <a:pt x="1145032" y="886082"/>
                    <a:pt x="888619" y="1141987"/>
                    <a:pt x="572516" y="1141987"/>
                  </a:cubicBezTo>
                  <a:lnTo>
                    <a:pt x="572516" y="1122937"/>
                  </a:lnTo>
                  <a:lnTo>
                    <a:pt x="572516" y="1141987"/>
                  </a:lnTo>
                  <a:cubicBezTo>
                    <a:pt x="256286" y="1141987"/>
                    <a:pt x="0" y="885954"/>
                    <a:pt x="0" y="570233"/>
                  </a:cubicBezTo>
                  <a:lnTo>
                    <a:pt x="19050" y="570233"/>
                  </a:lnTo>
                  <a:lnTo>
                    <a:pt x="0" y="570233"/>
                  </a:lnTo>
                  <a:cubicBezTo>
                    <a:pt x="0" y="254384"/>
                    <a:pt x="256413" y="0"/>
                    <a:pt x="572516" y="0"/>
                  </a:cubicBezTo>
                  <a:lnTo>
                    <a:pt x="572516" y="18249"/>
                  </a:lnTo>
                  <a:lnTo>
                    <a:pt x="572516" y="0"/>
                  </a:lnTo>
                  <a:cubicBezTo>
                    <a:pt x="888746" y="0"/>
                    <a:pt x="1145032" y="254511"/>
                    <a:pt x="1145032" y="570233"/>
                  </a:cubicBezTo>
                  <a:lnTo>
                    <a:pt x="1125982" y="570233"/>
                  </a:lnTo>
                  <a:lnTo>
                    <a:pt x="1145032" y="570233"/>
                  </a:lnTo>
                  <a:moveTo>
                    <a:pt x="1106932" y="570233"/>
                  </a:moveTo>
                  <a:cubicBezTo>
                    <a:pt x="1106932" y="275465"/>
                    <a:pt x="867664" y="36578"/>
                    <a:pt x="572516" y="36578"/>
                  </a:cubicBezTo>
                  <a:cubicBezTo>
                    <a:pt x="277368" y="36578"/>
                    <a:pt x="38100" y="275592"/>
                    <a:pt x="38100" y="570233"/>
                  </a:cubicBezTo>
                  <a:cubicBezTo>
                    <a:pt x="38100" y="864873"/>
                    <a:pt x="277368" y="1103887"/>
                    <a:pt x="572516" y="1103887"/>
                  </a:cubicBezTo>
                  <a:cubicBezTo>
                    <a:pt x="867664" y="1103887"/>
                    <a:pt x="1106932" y="864873"/>
                    <a:pt x="1106932" y="570233"/>
                  </a:cubicBezTo>
                  <a:close/>
                </a:path>
              </a:pathLst>
            </a:custGeom>
            <a:solidFill>
              <a:srgbClr val="4495B0"/>
            </a:solidFill>
          </p:spPr>
        </p:sp>
        <p:sp>
          <p:nvSpPr>
            <p:cNvPr name="Freeform 15" id="15"/>
            <p:cNvSpPr/>
            <p:nvPr/>
          </p:nvSpPr>
          <p:spPr>
            <a:xfrm flipH="false" flipV="false" rot="0">
              <a:off x="431673" y="341870"/>
              <a:ext cx="8013954" cy="5446676"/>
            </a:xfrm>
            <a:custGeom>
              <a:avLst/>
              <a:gdLst/>
              <a:ahLst/>
              <a:cxnLst/>
              <a:rect r="r" b="b" t="t" l="l"/>
              <a:pathLst>
                <a:path h="5446676" w="8013954">
                  <a:moveTo>
                    <a:pt x="532638" y="3544737"/>
                  </a:moveTo>
                  <a:cubicBezTo>
                    <a:pt x="350774" y="3558850"/>
                    <a:pt x="169037" y="3516998"/>
                    <a:pt x="11811" y="3424900"/>
                  </a:cubicBezTo>
                  <a:cubicBezTo>
                    <a:pt x="2794" y="3419669"/>
                    <a:pt x="0" y="3408355"/>
                    <a:pt x="5461" y="3399838"/>
                  </a:cubicBezTo>
                  <a:cubicBezTo>
                    <a:pt x="10922" y="3391322"/>
                    <a:pt x="22733" y="3388524"/>
                    <a:pt x="31623" y="3393755"/>
                  </a:cubicBezTo>
                  <a:cubicBezTo>
                    <a:pt x="182118" y="3481960"/>
                    <a:pt x="355854" y="3521865"/>
                    <a:pt x="529463" y="3508360"/>
                  </a:cubicBezTo>
                  <a:cubicBezTo>
                    <a:pt x="540004" y="3507509"/>
                    <a:pt x="549148" y="3515052"/>
                    <a:pt x="550037" y="3525028"/>
                  </a:cubicBezTo>
                  <a:cubicBezTo>
                    <a:pt x="550926" y="3535005"/>
                    <a:pt x="543052" y="3543885"/>
                    <a:pt x="532638" y="3544737"/>
                  </a:cubicBezTo>
                  <a:close/>
                  <a:moveTo>
                    <a:pt x="980567" y="4827661"/>
                  </a:moveTo>
                  <a:lnTo>
                    <a:pt x="980567" y="4809412"/>
                  </a:lnTo>
                  <a:lnTo>
                    <a:pt x="987806" y="4826323"/>
                  </a:lnTo>
                  <a:cubicBezTo>
                    <a:pt x="914781" y="4855278"/>
                    <a:pt x="838073" y="4874622"/>
                    <a:pt x="759968" y="4883625"/>
                  </a:cubicBezTo>
                  <a:cubicBezTo>
                    <a:pt x="749554" y="4884842"/>
                    <a:pt x="740029" y="4877664"/>
                    <a:pt x="738759" y="4867688"/>
                  </a:cubicBezTo>
                  <a:cubicBezTo>
                    <a:pt x="737489" y="4857711"/>
                    <a:pt x="744982" y="4848586"/>
                    <a:pt x="755396" y="4847370"/>
                  </a:cubicBezTo>
                  <a:cubicBezTo>
                    <a:pt x="830072" y="4838610"/>
                    <a:pt x="903351" y="4820239"/>
                    <a:pt x="973328" y="4792501"/>
                  </a:cubicBezTo>
                  <a:cubicBezTo>
                    <a:pt x="975614" y="4791528"/>
                    <a:pt x="978154" y="4791162"/>
                    <a:pt x="980567" y="4791162"/>
                  </a:cubicBezTo>
                  <a:cubicBezTo>
                    <a:pt x="991108" y="4791162"/>
                    <a:pt x="999617" y="4799313"/>
                    <a:pt x="999617" y="4809412"/>
                  </a:cubicBezTo>
                  <a:cubicBezTo>
                    <a:pt x="999617" y="4819510"/>
                    <a:pt x="991108" y="4827661"/>
                    <a:pt x="980567" y="4827661"/>
                  </a:cubicBezTo>
                  <a:close/>
                  <a:moveTo>
                    <a:pt x="2884932" y="5435726"/>
                  </a:moveTo>
                  <a:cubicBezTo>
                    <a:pt x="2830449" y="5354335"/>
                    <a:pt x="2784856" y="5267468"/>
                    <a:pt x="2748915" y="5176465"/>
                  </a:cubicBezTo>
                  <a:cubicBezTo>
                    <a:pt x="2745232" y="5167097"/>
                    <a:pt x="2750185" y="5156513"/>
                    <a:pt x="2759964" y="5152985"/>
                  </a:cubicBezTo>
                  <a:cubicBezTo>
                    <a:pt x="2769743" y="5149456"/>
                    <a:pt x="2780792" y="5154201"/>
                    <a:pt x="2784475" y="5163569"/>
                  </a:cubicBezTo>
                  <a:cubicBezTo>
                    <a:pt x="2819527" y="5252261"/>
                    <a:pt x="2863977" y="5336937"/>
                    <a:pt x="2916936" y="5416139"/>
                  </a:cubicBezTo>
                  <a:cubicBezTo>
                    <a:pt x="2922651" y="5424655"/>
                    <a:pt x="2919984" y="5435970"/>
                    <a:pt x="2911221" y="5441323"/>
                  </a:cubicBezTo>
                  <a:cubicBezTo>
                    <a:pt x="2902458" y="5446676"/>
                    <a:pt x="2890520" y="5444243"/>
                    <a:pt x="2884932" y="5435848"/>
                  </a:cubicBezTo>
                  <a:close/>
                  <a:moveTo>
                    <a:pt x="5403088" y="4789216"/>
                  </a:moveTo>
                  <a:cubicBezTo>
                    <a:pt x="5395087" y="4885693"/>
                    <a:pt x="5376926" y="4981076"/>
                    <a:pt x="5348732" y="5073661"/>
                  </a:cubicBezTo>
                  <a:cubicBezTo>
                    <a:pt x="5345811" y="5083394"/>
                    <a:pt x="5335270" y="5088869"/>
                    <a:pt x="5325110" y="5086070"/>
                  </a:cubicBezTo>
                  <a:cubicBezTo>
                    <a:pt x="5314950" y="5083272"/>
                    <a:pt x="5309235" y="5073174"/>
                    <a:pt x="5312156" y="5063441"/>
                  </a:cubicBezTo>
                  <a:cubicBezTo>
                    <a:pt x="5339588" y="4973168"/>
                    <a:pt x="5357241" y="4880219"/>
                    <a:pt x="5365115" y="4786296"/>
                  </a:cubicBezTo>
                  <a:cubicBezTo>
                    <a:pt x="5366004" y="4776198"/>
                    <a:pt x="5375148" y="4768776"/>
                    <a:pt x="5385562" y="4769506"/>
                  </a:cubicBezTo>
                  <a:cubicBezTo>
                    <a:pt x="5395976" y="4770236"/>
                    <a:pt x="5403850" y="4779118"/>
                    <a:pt x="5403088" y="4789094"/>
                  </a:cubicBezTo>
                  <a:close/>
                  <a:moveTo>
                    <a:pt x="6458839" y="3036191"/>
                  </a:moveTo>
                  <a:cubicBezTo>
                    <a:pt x="6868541" y="3234743"/>
                    <a:pt x="7126732" y="3649488"/>
                    <a:pt x="7123049" y="4102192"/>
                  </a:cubicBezTo>
                  <a:cubicBezTo>
                    <a:pt x="7122922" y="4112290"/>
                    <a:pt x="7114413" y="4120319"/>
                    <a:pt x="7103872" y="4120319"/>
                  </a:cubicBezTo>
                  <a:cubicBezTo>
                    <a:pt x="7093331" y="4120319"/>
                    <a:pt x="7084949" y="4112046"/>
                    <a:pt x="7084949" y="4101948"/>
                  </a:cubicBezTo>
                  <a:cubicBezTo>
                    <a:pt x="7088505" y="3662627"/>
                    <a:pt x="6837934" y="3260900"/>
                    <a:pt x="6441567" y="3068797"/>
                  </a:cubicBezTo>
                  <a:cubicBezTo>
                    <a:pt x="6432169" y="3064295"/>
                    <a:pt x="6428359" y="3053224"/>
                    <a:pt x="6433185" y="3044221"/>
                  </a:cubicBezTo>
                  <a:cubicBezTo>
                    <a:pt x="6438011" y="3035218"/>
                    <a:pt x="6449441" y="3031568"/>
                    <a:pt x="6458839" y="3036191"/>
                  </a:cubicBezTo>
                  <a:close/>
                  <a:moveTo>
                    <a:pt x="8010017" y="1941600"/>
                  </a:moveTo>
                  <a:cubicBezTo>
                    <a:pt x="7943596" y="2095989"/>
                    <a:pt x="7842377" y="2232980"/>
                    <a:pt x="7713853" y="2341867"/>
                  </a:cubicBezTo>
                  <a:cubicBezTo>
                    <a:pt x="7705979" y="2348559"/>
                    <a:pt x="7693914" y="2347829"/>
                    <a:pt x="7686929" y="2340286"/>
                  </a:cubicBezTo>
                  <a:cubicBezTo>
                    <a:pt x="7679944" y="2332743"/>
                    <a:pt x="7680706" y="2321185"/>
                    <a:pt x="7688580" y="2314493"/>
                  </a:cubicBezTo>
                  <a:cubicBezTo>
                    <a:pt x="7812532" y="2209377"/>
                    <a:pt x="7910576" y="2077009"/>
                    <a:pt x="7974711" y="1927609"/>
                  </a:cubicBezTo>
                  <a:cubicBezTo>
                    <a:pt x="7978775" y="1918241"/>
                    <a:pt x="7989824" y="1913861"/>
                    <a:pt x="7999603" y="1917633"/>
                  </a:cubicBezTo>
                  <a:cubicBezTo>
                    <a:pt x="8009382" y="1921404"/>
                    <a:pt x="8013954" y="1932110"/>
                    <a:pt x="8010017" y="1941478"/>
                  </a:cubicBezTo>
                  <a:close/>
                  <a:moveTo>
                    <a:pt x="7312406" y="471317"/>
                  </a:moveTo>
                  <a:cubicBezTo>
                    <a:pt x="7323709" y="533730"/>
                    <a:pt x="7328916" y="597116"/>
                    <a:pt x="7328027" y="660501"/>
                  </a:cubicBezTo>
                  <a:cubicBezTo>
                    <a:pt x="7327900" y="670599"/>
                    <a:pt x="7319264" y="678629"/>
                    <a:pt x="7308724" y="678507"/>
                  </a:cubicBezTo>
                  <a:cubicBezTo>
                    <a:pt x="7298182" y="678386"/>
                    <a:pt x="7289800" y="670113"/>
                    <a:pt x="7289927" y="660015"/>
                  </a:cubicBezTo>
                  <a:cubicBezTo>
                    <a:pt x="7290816" y="598819"/>
                    <a:pt x="7285737" y="537745"/>
                    <a:pt x="7274814" y="477522"/>
                  </a:cubicBezTo>
                  <a:cubicBezTo>
                    <a:pt x="7273037" y="467546"/>
                    <a:pt x="7279894" y="458178"/>
                    <a:pt x="7290308" y="456475"/>
                  </a:cubicBezTo>
                  <a:cubicBezTo>
                    <a:pt x="7300722" y="454771"/>
                    <a:pt x="7310501" y="461341"/>
                    <a:pt x="7312279" y="471317"/>
                  </a:cubicBezTo>
                  <a:close/>
                  <a:moveTo>
                    <a:pt x="5416931" y="250501"/>
                  </a:moveTo>
                  <a:cubicBezTo>
                    <a:pt x="5455539" y="163148"/>
                    <a:pt x="5506720" y="81878"/>
                    <a:pt x="5568823" y="9003"/>
                  </a:cubicBezTo>
                  <a:cubicBezTo>
                    <a:pt x="5575427" y="1216"/>
                    <a:pt x="5587492" y="0"/>
                    <a:pt x="5595620" y="6448"/>
                  </a:cubicBezTo>
                  <a:cubicBezTo>
                    <a:pt x="5603748" y="12896"/>
                    <a:pt x="5605018" y="24332"/>
                    <a:pt x="5598287" y="32118"/>
                  </a:cubicBezTo>
                  <a:cubicBezTo>
                    <a:pt x="5538470" y="102196"/>
                    <a:pt x="5489194" y="180546"/>
                    <a:pt x="5451983" y="264736"/>
                  </a:cubicBezTo>
                  <a:cubicBezTo>
                    <a:pt x="5447919" y="273982"/>
                    <a:pt x="5436743" y="278362"/>
                    <a:pt x="5426964" y="274469"/>
                  </a:cubicBezTo>
                  <a:cubicBezTo>
                    <a:pt x="5417185" y="270575"/>
                    <a:pt x="5412740" y="259869"/>
                    <a:pt x="5416804" y="250501"/>
                  </a:cubicBezTo>
                  <a:close/>
                  <a:moveTo>
                    <a:pt x="4020947" y="366810"/>
                  </a:moveTo>
                  <a:cubicBezTo>
                    <a:pt x="4036695" y="294543"/>
                    <a:pt x="4061460" y="224466"/>
                    <a:pt x="4094607" y="158282"/>
                  </a:cubicBezTo>
                  <a:cubicBezTo>
                    <a:pt x="4099179" y="149157"/>
                    <a:pt x="4110482" y="145385"/>
                    <a:pt x="4120007" y="149765"/>
                  </a:cubicBezTo>
                  <a:cubicBezTo>
                    <a:pt x="4129532" y="154145"/>
                    <a:pt x="4133469" y="164973"/>
                    <a:pt x="4128897" y="174098"/>
                  </a:cubicBezTo>
                  <a:cubicBezTo>
                    <a:pt x="4097020" y="237605"/>
                    <a:pt x="4073271" y="304884"/>
                    <a:pt x="4058158" y="374353"/>
                  </a:cubicBezTo>
                  <a:cubicBezTo>
                    <a:pt x="4055999" y="384208"/>
                    <a:pt x="4045966" y="390534"/>
                    <a:pt x="4035552" y="388466"/>
                  </a:cubicBezTo>
                  <a:cubicBezTo>
                    <a:pt x="4025138" y="386397"/>
                    <a:pt x="4018661" y="376786"/>
                    <a:pt x="4020820" y="366810"/>
                  </a:cubicBezTo>
                  <a:close/>
                  <a:moveTo>
                    <a:pt x="2402586" y="421801"/>
                  </a:moveTo>
                  <a:cubicBezTo>
                    <a:pt x="2406142" y="421801"/>
                    <a:pt x="2409444" y="422774"/>
                    <a:pt x="2412492" y="424478"/>
                  </a:cubicBezTo>
                  <a:cubicBezTo>
                    <a:pt x="2508758" y="480564"/>
                    <a:pt x="2597658" y="548086"/>
                    <a:pt x="2677541" y="625585"/>
                  </a:cubicBezTo>
                  <a:cubicBezTo>
                    <a:pt x="2684907" y="632763"/>
                    <a:pt x="2684907" y="644320"/>
                    <a:pt x="2677414" y="651377"/>
                  </a:cubicBezTo>
                  <a:cubicBezTo>
                    <a:pt x="2669921" y="658433"/>
                    <a:pt x="2657856" y="658433"/>
                    <a:pt x="2650490" y="651255"/>
                  </a:cubicBezTo>
                  <a:cubicBezTo>
                    <a:pt x="2572893" y="575947"/>
                    <a:pt x="2486279" y="510249"/>
                    <a:pt x="2392807" y="455745"/>
                  </a:cubicBezTo>
                  <a:lnTo>
                    <a:pt x="2402713" y="440172"/>
                  </a:lnTo>
                  <a:lnTo>
                    <a:pt x="2402713" y="458421"/>
                  </a:lnTo>
                  <a:cubicBezTo>
                    <a:pt x="2392172" y="458421"/>
                    <a:pt x="2383663" y="450270"/>
                    <a:pt x="2383663" y="440172"/>
                  </a:cubicBezTo>
                  <a:cubicBezTo>
                    <a:pt x="2383663" y="430074"/>
                    <a:pt x="2392172" y="421923"/>
                    <a:pt x="2402713" y="421923"/>
                  </a:cubicBezTo>
                  <a:close/>
                  <a:moveTo>
                    <a:pt x="403733" y="2011556"/>
                  </a:moveTo>
                  <a:cubicBezTo>
                    <a:pt x="401447" y="2009366"/>
                    <a:pt x="399796" y="2006689"/>
                    <a:pt x="398907" y="2003769"/>
                  </a:cubicBezTo>
                  <a:cubicBezTo>
                    <a:pt x="377952" y="1934665"/>
                    <a:pt x="362458" y="1863980"/>
                    <a:pt x="352679" y="1792443"/>
                  </a:cubicBezTo>
                  <a:cubicBezTo>
                    <a:pt x="351282" y="1782466"/>
                    <a:pt x="358648" y="1773342"/>
                    <a:pt x="369062" y="1772003"/>
                  </a:cubicBezTo>
                  <a:cubicBezTo>
                    <a:pt x="379476" y="1770665"/>
                    <a:pt x="389001" y="1777722"/>
                    <a:pt x="390398" y="1787698"/>
                  </a:cubicBezTo>
                  <a:cubicBezTo>
                    <a:pt x="399923" y="1857410"/>
                    <a:pt x="415036" y="1926271"/>
                    <a:pt x="435356" y="1993671"/>
                  </a:cubicBezTo>
                  <a:lnTo>
                    <a:pt x="417068" y="1998781"/>
                  </a:lnTo>
                  <a:lnTo>
                    <a:pt x="430530" y="1985885"/>
                  </a:lnTo>
                  <a:cubicBezTo>
                    <a:pt x="438023" y="1993063"/>
                    <a:pt x="438023" y="2004621"/>
                    <a:pt x="430530" y="2011677"/>
                  </a:cubicBezTo>
                  <a:cubicBezTo>
                    <a:pt x="423037" y="2018734"/>
                    <a:pt x="410972" y="2018855"/>
                    <a:pt x="403606" y="2011677"/>
                  </a:cubicBezTo>
                  <a:close/>
                </a:path>
              </a:pathLst>
            </a:custGeom>
            <a:solidFill>
              <a:srgbClr val="4495B0"/>
            </a:solidFill>
          </p:spPr>
        </p:sp>
        <p:sp>
          <p:nvSpPr>
            <p:cNvPr name="TextBox 16" id="16"/>
            <p:cNvSpPr txBox="true"/>
            <p:nvPr/>
          </p:nvSpPr>
          <p:spPr>
            <a:xfrm>
              <a:off x="0" y="-9525"/>
              <a:ext cx="8724900" cy="6399942"/>
            </a:xfrm>
            <a:prstGeom prst="rect">
              <a:avLst/>
            </a:prstGeom>
          </p:spPr>
          <p:txBody>
            <a:bodyPr anchor="ctr" rtlCol="false" tIns="50800" lIns="50800" bIns="50800" rIns="50800"/>
            <a:lstStyle/>
            <a:p>
              <a:pPr algn="ctr" marL="488632" indent="-244316" lvl="1">
                <a:lnSpc>
                  <a:spcPts val="3240"/>
                </a:lnSpc>
                <a:buAutoNum type="arabicPeriod" startAt="1"/>
              </a:pPr>
              <a:r>
                <a:rPr lang="en-US" sz="2700">
                  <a:solidFill>
                    <a:srgbClr val="FFFFFF"/>
                  </a:solidFill>
                  <a:latin typeface="Trebuchet MS"/>
                  <a:ea typeface="Trebuchet MS"/>
                  <a:cs typeface="Trebuchet MS"/>
                  <a:sym typeface="Trebuchet MS"/>
                </a:rPr>
                <a:t>Work in pairs.</a:t>
              </a:r>
            </a:p>
            <a:p>
              <a:pPr algn="ctr" marL="488632" indent="-244316" lvl="1">
                <a:lnSpc>
                  <a:spcPts val="3240"/>
                </a:lnSpc>
              </a:pPr>
              <a:r>
                <a:rPr lang="en-US" sz="2700">
                  <a:solidFill>
                    <a:srgbClr val="FFFFFF"/>
                  </a:solidFill>
                  <a:latin typeface="Trebuchet MS"/>
                  <a:ea typeface="Trebuchet MS"/>
                  <a:cs typeface="Trebuchet MS"/>
                  <a:sym typeface="Trebuchet MS"/>
                </a:rPr>
                <a:t>List as  many of Piaget’s ideas as you can.</a:t>
              </a:r>
            </a:p>
            <a:p>
              <a:pPr algn="ctr" marL="488632" indent="-244316" lvl="1">
                <a:lnSpc>
                  <a:spcPts val="3240"/>
                </a:lnSpc>
              </a:pPr>
              <a:r>
                <a:rPr lang="en-US" sz="2700">
                  <a:solidFill>
                    <a:srgbClr val="FFFFFF"/>
                  </a:solidFill>
                  <a:latin typeface="Trebuchet MS"/>
                  <a:ea typeface="Trebuchet MS"/>
                  <a:cs typeface="Trebuchet MS"/>
                  <a:sym typeface="Trebuchet MS"/>
                </a:rPr>
                <a:t>2. Share your recollections  with another pair</a:t>
              </a:r>
            </a:p>
            <a:p>
              <a:pPr algn="ctr" marL="488632" indent="-244316" lvl="1">
                <a:lnSpc>
                  <a:spcPts val="3240"/>
                </a:lnSpc>
              </a:pPr>
              <a:r>
                <a:rPr lang="en-US" sz="2700">
                  <a:solidFill>
                    <a:srgbClr val="FFFFFF"/>
                  </a:solidFill>
                  <a:latin typeface="Trebuchet MS"/>
                  <a:ea typeface="Trebuchet MS"/>
                  <a:cs typeface="Trebuchet MS"/>
                  <a:sym typeface="Trebuchet MS"/>
                </a:rPr>
                <a:t>3. Feedback</a:t>
              </a:r>
            </a:p>
            <a:p>
              <a:pPr algn="ctr" marL="488632" indent="-244316" lvl="1">
                <a:lnSpc>
                  <a:spcPts val="3240"/>
                </a:lnSpc>
              </a:pPr>
            </a:p>
          </p:txBody>
        </p:sp>
      </p:grpSp>
      <p:grpSp>
        <p:nvGrpSpPr>
          <p:cNvPr name="Group 17" id="17"/>
          <p:cNvGrpSpPr/>
          <p:nvPr/>
        </p:nvGrpSpPr>
        <p:grpSpPr>
          <a:xfrm rot="0">
            <a:off x="1107441" y="2383528"/>
            <a:ext cx="5667415" cy="5519944"/>
            <a:chOff x="0" y="0"/>
            <a:chExt cx="7556553" cy="7359926"/>
          </a:xfrm>
        </p:grpSpPr>
        <p:sp>
          <p:nvSpPr>
            <p:cNvPr name="Freeform 18" id="18"/>
            <p:cNvSpPr/>
            <p:nvPr/>
          </p:nvSpPr>
          <p:spPr>
            <a:xfrm flipH="false" flipV="false" rot="0">
              <a:off x="-38862" y="-29464"/>
              <a:ext cx="7650279" cy="7468997"/>
            </a:xfrm>
            <a:custGeom>
              <a:avLst/>
              <a:gdLst/>
              <a:ahLst/>
              <a:cxnLst/>
              <a:rect r="r" b="b" t="t" l="l"/>
              <a:pathLst>
                <a:path h="7468997" w="7650279">
                  <a:moveTo>
                    <a:pt x="736724" y="2483993"/>
                  </a:moveTo>
                  <a:cubicBezTo>
                    <a:pt x="676118" y="1893443"/>
                    <a:pt x="875197" y="1308735"/>
                    <a:pt x="1249317" y="978154"/>
                  </a:cubicBezTo>
                  <a:cubicBezTo>
                    <a:pt x="1623437" y="647573"/>
                    <a:pt x="2107261" y="628904"/>
                    <a:pt x="2495317" y="930275"/>
                  </a:cubicBezTo>
                  <a:cubicBezTo>
                    <a:pt x="2632767" y="586867"/>
                    <a:pt x="2884396" y="349758"/>
                    <a:pt x="3174000" y="290703"/>
                  </a:cubicBezTo>
                  <a:cubicBezTo>
                    <a:pt x="3463605" y="231648"/>
                    <a:pt x="3757300" y="357505"/>
                    <a:pt x="3966096" y="630301"/>
                  </a:cubicBezTo>
                  <a:cubicBezTo>
                    <a:pt x="4083216" y="318897"/>
                    <a:pt x="4313109" y="109728"/>
                    <a:pt x="4574328" y="76962"/>
                  </a:cubicBezTo>
                  <a:cubicBezTo>
                    <a:pt x="4835547" y="44196"/>
                    <a:pt x="5090884" y="192405"/>
                    <a:pt x="5249943" y="469138"/>
                  </a:cubicBezTo>
                  <a:cubicBezTo>
                    <a:pt x="5461424" y="138938"/>
                    <a:pt x="5798081" y="0"/>
                    <a:pt x="6114024" y="112268"/>
                  </a:cubicBezTo>
                  <a:cubicBezTo>
                    <a:pt x="6429967" y="224536"/>
                    <a:pt x="6668555" y="567817"/>
                    <a:pt x="6726603" y="993648"/>
                  </a:cubicBezTo>
                  <a:cubicBezTo>
                    <a:pt x="6985777" y="1087374"/>
                    <a:pt x="7201733" y="1325626"/>
                    <a:pt x="7318470" y="1646936"/>
                  </a:cubicBezTo>
                  <a:cubicBezTo>
                    <a:pt x="7435206" y="1968246"/>
                    <a:pt x="7441599" y="2340991"/>
                    <a:pt x="7335731" y="2668778"/>
                  </a:cubicBezTo>
                  <a:cubicBezTo>
                    <a:pt x="7590941" y="3109214"/>
                    <a:pt x="7650279" y="3695954"/>
                    <a:pt x="7492616" y="4210304"/>
                  </a:cubicBezTo>
                  <a:cubicBezTo>
                    <a:pt x="7334580" y="4724654"/>
                    <a:pt x="6982324" y="5089017"/>
                    <a:pt x="6567545" y="5167630"/>
                  </a:cubicBezTo>
                  <a:cubicBezTo>
                    <a:pt x="6564604" y="5650230"/>
                    <a:pt x="6365014" y="6093206"/>
                    <a:pt x="6045491" y="6325616"/>
                  </a:cubicBezTo>
                  <a:cubicBezTo>
                    <a:pt x="5725967" y="6558026"/>
                    <a:pt x="5336760" y="6543675"/>
                    <a:pt x="5027594" y="6288024"/>
                  </a:cubicBezTo>
                  <a:cubicBezTo>
                    <a:pt x="4895897" y="6866128"/>
                    <a:pt x="4525230" y="7291451"/>
                    <a:pt x="4075800" y="7380224"/>
                  </a:cubicBezTo>
                  <a:cubicBezTo>
                    <a:pt x="3626371" y="7468997"/>
                    <a:pt x="3178603" y="7205472"/>
                    <a:pt x="2926079" y="6703441"/>
                  </a:cubicBezTo>
                  <a:cubicBezTo>
                    <a:pt x="2616529" y="6950964"/>
                    <a:pt x="2245094" y="7022211"/>
                    <a:pt x="1895524" y="6901307"/>
                  </a:cubicBezTo>
                  <a:cubicBezTo>
                    <a:pt x="1545953" y="6780403"/>
                    <a:pt x="1247783" y="6477254"/>
                    <a:pt x="1068139" y="6060440"/>
                  </a:cubicBezTo>
                  <a:cubicBezTo>
                    <a:pt x="751812" y="6109462"/>
                    <a:pt x="445970" y="5892165"/>
                    <a:pt x="302383" y="5516372"/>
                  </a:cubicBezTo>
                  <a:cubicBezTo>
                    <a:pt x="158795" y="5140579"/>
                    <a:pt x="208022" y="4686173"/>
                    <a:pt x="425768" y="4378833"/>
                  </a:cubicBezTo>
                  <a:cubicBezTo>
                    <a:pt x="143708" y="4158361"/>
                    <a:pt x="0" y="3721481"/>
                    <a:pt x="69037" y="3295650"/>
                  </a:cubicBezTo>
                  <a:cubicBezTo>
                    <a:pt x="138337" y="2869819"/>
                    <a:pt x="405182" y="2551557"/>
                    <a:pt x="730459" y="2506853"/>
                  </a:cubicBezTo>
                  <a:close/>
                </a:path>
              </a:pathLst>
            </a:custGeom>
            <a:solidFill>
              <a:srgbClr val="5FCBEF"/>
            </a:solidFill>
          </p:spPr>
        </p:sp>
        <p:sp>
          <p:nvSpPr>
            <p:cNvPr name="Freeform 19" id="19"/>
            <p:cNvSpPr/>
            <p:nvPr/>
          </p:nvSpPr>
          <p:spPr>
            <a:xfrm flipH="false" flipV="false" rot="0">
              <a:off x="8324522" y="6031103"/>
              <a:ext cx="406908" cy="406654"/>
            </a:xfrm>
            <a:custGeom>
              <a:avLst/>
              <a:gdLst/>
              <a:ahLst/>
              <a:cxnLst/>
              <a:rect r="r" b="b" t="t" l="l"/>
              <a:pathLst>
                <a:path h="406654" w="406908">
                  <a:moveTo>
                    <a:pt x="406908" y="203327"/>
                  </a:moveTo>
                  <a:cubicBezTo>
                    <a:pt x="406908" y="315595"/>
                    <a:pt x="315849" y="406654"/>
                    <a:pt x="203454" y="406654"/>
                  </a:cubicBezTo>
                  <a:cubicBezTo>
                    <a:pt x="91059" y="406654"/>
                    <a:pt x="0" y="315595"/>
                    <a:pt x="0" y="203327"/>
                  </a:cubicBezTo>
                  <a:cubicBezTo>
                    <a:pt x="0" y="91059"/>
                    <a:pt x="91059" y="0"/>
                    <a:pt x="203454" y="0"/>
                  </a:cubicBezTo>
                  <a:cubicBezTo>
                    <a:pt x="315849" y="0"/>
                    <a:pt x="406908" y="91059"/>
                    <a:pt x="406908" y="203327"/>
                  </a:cubicBezTo>
                  <a:close/>
                </a:path>
              </a:pathLst>
            </a:custGeom>
            <a:solidFill>
              <a:srgbClr val="5FCBEF"/>
            </a:solidFill>
          </p:spPr>
        </p:sp>
        <p:sp>
          <p:nvSpPr>
            <p:cNvPr name="Freeform 20" id="20"/>
            <p:cNvSpPr/>
            <p:nvPr/>
          </p:nvSpPr>
          <p:spPr>
            <a:xfrm flipH="false" flipV="false" rot="0">
              <a:off x="7755689" y="5629910"/>
              <a:ext cx="813562" cy="813562"/>
            </a:xfrm>
            <a:custGeom>
              <a:avLst/>
              <a:gdLst/>
              <a:ahLst/>
              <a:cxnLst/>
              <a:rect r="r" b="b" t="t" l="l"/>
              <a:pathLst>
                <a:path h="813562" w="813562">
                  <a:moveTo>
                    <a:pt x="813562" y="406781"/>
                  </a:moveTo>
                  <a:cubicBezTo>
                    <a:pt x="813562" y="631444"/>
                    <a:pt x="631443" y="813562"/>
                    <a:pt x="406781" y="813562"/>
                  </a:cubicBezTo>
                  <a:cubicBezTo>
                    <a:pt x="182118" y="813562"/>
                    <a:pt x="0" y="631444"/>
                    <a:pt x="0" y="406781"/>
                  </a:cubicBezTo>
                  <a:cubicBezTo>
                    <a:pt x="0" y="182118"/>
                    <a:pt x="182118" y="0"/>
                    <a:pt x="406781" y="0"/>
                  </a:cubicBezTo>
                  <a:cubicBezTo>
                    <a:pt x="631443" y="0"/>
                    <a:pt x="813562" y="182118"/>
                    <a:pt x="813562" y="406781"/>
                  </a:cubicBezTo>
                  <a:close/>
                </a:path>
              </a:pathLst>
            </a:custGeom>
            <a:solidFill>
              <a:srgbClr val="5FCBEF"/>
            </a:solidFill>
          </p:spPr>
        </p:sp>
        <p:sp>
          <p:nvSpPr>
            <p:cNvPr name="Freeform 21" id="21"/>
            <p:cNvSpPr/>
            <p:nvPr/>
          </p:nvSpPr>
          <p:spPr>
            <a:xfrm flipH="false" flipV="false" rot="0">
              <a:off x="6823785" y="5035423"/>
              <a:ext cx="1225400" cy="1220216"/>
            </a:xfrm>
            <a:custGeom>
              <a:avLst/>
              <a:gdLst/>
              <a:ahLst/>
              <a:cxnLst/>
              <a:rect r="r" b="b" t="t" l="l"/>
              <a:pathLst>
                <a:path h="1220216" w="1225400">
                  <a:moveTo>
                    <a:pt x="1225400" y="610108"/>
                  </a:moveTo>
                  <a:cubicBezTo>
                    <a:pt x="1225400" y="947039"/>
                    <a:pt x="952223" y="1220216"/>
                    <a:pt x="614369" y="1220216"/>
                  </a:cubicBezTo>
                  <a:cubicBezTo>
                    <a:pt x="275027" y="1220216"/>
                    <a:pt x="0" y="947039"/>
                    <a:pt x="0" y="610108"/>
                  </a:cubicBezTo>
                  <a:cubicBezTo>
                    <a:pt x="0" y="273177"/>
                    <a:pt x="275027" y="0"/>
                    <a:pt x="614369" y="0"/>
                  </a:cubicBezTo>
                  <a:cubicBezTo>
                    <a:pt x="952223" y="0"/>
                    <a:pt x="1225400" y="273177"/>
                    <a:pt x="1225400" y="610108"/>
                  </a:cubicBezTo>
                  <a:close/>
                </a:path>
              </a:pathLst>
            </a:custGeom>
            <a:solidFill>
              <a:srgbClr val="5FCBEF"/>
            </a:solidFill>
          </p:spPr>
        </p:sp>
        <p:sp>
          <p:nvSpPr>
            <p:cNvPr name="Freeform 22" id="22"/>
            <p:cNvSpPr/>
            <p:nvPr/>
          </p:nvSpPr>
          <p:spPr>
            <a:xfrm flipH="false" flipV="false" rot="0">
              <a:off x="395089" y="415671"/>
              <a:ext cx="6898327" cy="6228588"/>
            </a:xfrm>
            <a:custGeom>
              <a:avLst/>
              <a:gdLst/>
              <a:ahLst/>
              <a:cxnLst/>
              <a:rect r="r" b="b" t="t" l="l"/>
              <a:pathLst>
                <a:path h="6228588" w="6898327">
                  <a:moveTo>
                    <a:pt x="440863" y="4039997"/>
                  </a:moveTo>
                  <a:cubicBezTo>
                    <a:pt x="287046" y="4055999"/>
                    <a:pt x="133230" y="4008882"/>
                    <a:pt x="0" y="3904869"/>
                  </a:cubicBezTo>
                  <a:moveTo>
                    <a:pt x="829814" y="5518277"/>
                  </a:moveTo>
                  <a:cubicBezTo>
                    <a:pt x="767930" y="5550916"/>
                    <a:pt x="703105" y="5572633"/>
                    <a:pt x="636873" y="5582920"/>
                  </a:cubicBezTo>
                  <a:moveTo>
                    <a:pt x="2491744" y="6228588"/>
                  </a:moveTo>
                  <a:cubicBezTo>
                    <a:pt x="2445203" y="6136132"/>
                    <a:pt x="2406206" y="6037199"/>
                    <a:pt x="2375519" y="5933694"/>
                  </a:cubicBezTo>
                  <a:moveTo>
                    <a:pt x="4640823" y="5493258"/>
                  </a:moveTo>
                  <a:cubicBezTo>
                    <a:pt x="4633918" y="5602986"/>
                    <a:pt x="4618448" y="5711444"/>
                    <a:pt x="4594410" y="5816854"/>
                  </a:cubicBezTo>
                  <a:moveTo>
                    <a:pt x="5563592" y="3493770"/>
                  </a:moveTo>
                  <a:cubicBezTo>
                    <a:pt x="5912395" y="3718814"/>
                    <a:pt x="6132571" y="4189349"/>
                    <a:pt x="6129503" y="4703191"/>
                  </a:cubicBezTo>
                  <a:moveTo>
                    <a:pt x="6898327" y="2205736"/>
                  </a:moveTo>
                  <a:cubicBezTo>
                    <a:pt x="6841813" y="2380742"/>
                    <a:pt x="6755635" y="2535936"/>
                    <a:pt x="6646315" y="2659253"/>
                  </a:cubicBezTo>
                  <a:moveTo>
                    <a:pt x="6293675" y="522986"/>
                  </a:moveTo>
                  <a:cubicBezTo>
                    <a:pt x="6303265" y="593598"/>
                    <a:pt x="6307740" y="665353"/>
                    <a:pt x="6306972" y="737108"/>
                  </a:cubicBezTo>
                  <a:moveTo>
                    <a:pt x="4684551" y="273177"/>
                  </a:moveTo>
                  <a:cubicBezTo>
                    <a:pt x="4717411" y="174371"/>
                    <a:pt x="4760884" y="82423"/>
                    <a:pt x="4813690" y="0"/>
                  </a:cubicBezTo>
                  <a:moveTo>
                    <a:pt x="3477292" y="403352"/>
                  </a:moveTo>
                  <a:cubicBezTo>
                    <a:pt x="3490718" y="321691"/>
                    <a:pt x="3511687" y="242570"/>
                    <a:pt x="3539817" y="167767"/>
                  </a:cubicBezTo>
                  <a:moveTo>
                    <a:pt x="2060599" y="483362"/>
                  </a:moveTo>
                  <a:cubicBezTo>
                    <a:pt x="2142685" y="547116"/>
                    <a:pt x="2218634" y="623824"/>
                    <a:pt x="2286784" y="711835"/>
                  </a:cubicBezTo>
                  <a:moveTo>
                    <a:pt x="342282" y="2279396"/>
                  </a:moveTo>
                  <a:cubicBezTo>
                    <a:pt x="324382" y="2200783"/>
                    <a:pt x="311212" y="2120392"/>
                    <a:pt x="302773" y="2038985"/>
                  </a:cubicBezTo>
                </a:path>
              </a:pathLst>
            </a:custGeom>
            <a:solidFill>
              <a:srgbClr val="000000">
                <a:alpha val="0"/>
              </a:srgbClr>
            </a:solidFill>
          </p:spPr>
        </p:sp>
        <p:sp>
          <p:nvSpPr>
            <p:cNvPr name="Freeform 23" id="23"/>
            <p:cNvSpPr/>
            <p:nvPr/>
          </p:nvSpPr>
          <p:spPr>
            <a:xfrm flipH="false" flipV="false" rot="0">
              <a:off x="-58547" y="-51181"/>
              <a:ext cx="7689522" cy="7511161"/>
            </a:xfrm>
            <a:custGeom>
              <a:avLst/>
              <a:gdLst/>
              <a:ahLst/>
              <a:cxnLst/>
              <a:rect r="r" b="b" t="t" l="l"/>
              <a:pathLst>
                <a:path h="7511161" w="7689522">
                  <a:moveTo>
                    <a:pt x="775588" y="2505710"/>
                  </a:moveTo>
                  <a:cubicBezTo>
                    <a:pt x="775588" y="2515870"/>
                    <a:pt x="767533" y="2524252"/>
                    <a:pt x="757432" y="2524760"/>
                  </a:cubicBezTo>
                  <a:cubicBezTo>
                    <a:pt x="747331" y="2525268"/>
                    <a:pt x="738381" y="2517775"/>
                    <a:pt x="737358" y="2507615"/>
                  </a:cubicBezTo>
                  <a:cubicBezTo>
                    <a:pt x="676241" y="1912366"/>
                    <a:pt x="876598" y="1321054"/>
                    <a:pt x="1256344" y="985647"/>
                  </a:cubicBezTo>
                  <a:cubicBezTo>
                    <a:pt x="1637240" y="649097"/>
                    <a:pt x="2131421" y="629793"/>
                    <a:pt x="2526893" y="937006"/>
                  </a:cubicBezTo>
                  <a:lnTo>
                    <a:pt x="2515130" y="951992"/>
                  </a:lnTo>
                  <a:lnTo>
                    <a:pt x="2495951" y="951992"/>
                  </a:lnTo>
                  <a:cubicBezTo>
                    <a:pt x="2495951" y="949579"/>
                    <a:pt x="2496462" y="947166"/>
                    <a:pt x="2497357" y="945007"/>
                  </a:cubicBezTo>
                  <a:cubicBezTo>
                    <a:pt x="2636342" y="597281"/>
                    <a:pt x="2892318" y="354330"/>
                    <a:pt x="3189849" y="293624"/>
                  </a:cubicBezTo>
                  <a:cubicBezTo>
                    <a:pt x="3488020" y="232791"/>
                    <a:pt x="3788620" y="362966"/>
                    <a:pt x="4000996" y="640334"/>
                  </a:cubicBezTo>
                  <a:cubicBezTo>
                    <a:pt x="4003553" y="643636"/>
                    <a:pt x="4004960" y="647700"/>
                    <a:pt x="4004960" y="651891"/>
                  </a:cubicBezTo>
                  <a:lnTo>
                    <a:pt x="3985781" y="651891"/>
                  </a:lnTo>
                  <a:lnTo>
                    <a:pt x="3967753" y="645287"/>
                  </a:lnTo>
                  <a:cubicBezTo>
                    <a:pt x="4086535" y="329438"/>
                    <a:pt x="4321286" y="113665"/>
                    <a:pt x="4591456" y="79756"/>
                  </a:cubicBezTo>
                  <a:lnTo>
                    <a:pt x="4593885" y="98679"/>
                  </a:lnTo>
                  <a:lnTo>
                    <a:pt x="4591456" y="79756"/>
                  </a:lnTo>
                  <a:cubicBezTo>
                    <a:pt x="4862265" y="45720"/>
                    <a:pt x="5124378" y="199771"/>
                    <a:pt x="5286250" y="481203"/>
                  </a:cubicBezTo>
                  <a:lnTo>
                    <a:pt x="5269628" y="490601"/>
                  </a:lnTo>
                  <a:lnTo>
                    <a:pt x="5269628" y="471551"/>
                  </a:lnTo>
                  <a:lnTo>
                    <a:pt x="5269628" y="490601"/>
                  </a:lnTo>
                  <a:lnTo>
                    <a:pt x="5253389" y="480314"/>
                  </a:lnTo>
                  <a:cubicBezTo>
                    <a:pt x="5468578" y="144653"/>
                    <a:pt x="5813802" y="0"/>
                    <a:pt x="6140101" y="115824"/>
                  </a:cubicBezTo>
                  <a:lnTo>
                    <a:pt x="6133580" y="133731"/>
                  </a:lnTo>
                  <a:lnTo>
                    <a:pt x="6140101" y="115824"/>
                  </a:lnTo>
                  <a:cubicBezTo>
                    <a:pt x="6464867" y="231140"/>
                    <a:pt x="6706651" y="582041"/>
                    <a:pt x="6765211" y="1012571"/>
                  </a:cubicBezTo>
                  <a:lnTo>
                    <a:pt x="6746160" y="1015111"/>
                  </a:lnTo>
                  <a:lnTo>
                    <a:pt x="6726981" y="1015111"/>
                  </a:lnTo>
                  <a:cubicBezTo>
                    <a:pt x="6726981" y="1008888"/>
                    <a:pt x="6730050" y="1003046"/>
                    <a:pt x="6735164" y="999490"/>
                  </a:cubicBezTo>
                  <a:cubicBezTo>
                    <a:pt x="6740278" y="995934"/>
                    <a:pt x="6746799" y="995045"/>
                    <a:pt x="6752681" y="997204"/>
                  </a:cubicBezTo>
                  <a:cubicBezTo>
                    <a:pt x="7018503" y="1093343"/>
                    <a:pt x="7237784" y="1336802"/>
                    <a:pt x="7356054" y="1661922"/>
                  </a:cubicBezTo>
                  <a:lnTo>
                    <a:pt x="7338026" y="1668399"/>
                  </a:lnTo>
                  <a:lnTo>
                    <a:pt x="7356054" y="1661922"/>
                  </a:lnTo>
                  <a:cubicBezTo>
                    <a:pt x="7474325" y="1987169"/>
                    <a:pt x="7480719" y="2364232"/>
                    <a:pt x="7373571" y="2696083"/>
                  </a:cubicBezTo>
                  <a:lnTo>
                    <a:pt x="7355288" y="2690241"/>
                  </a:lnTo>
                  <a:lnTo>
                    <a:pt x="7371909" y="2680716"/>
                  </a:lnTo>
                  <a:cubicBezTo>
                    <a:pt x="7629831" y="3125978"/>
                    <a:pt x="7689522" y="3718306"/>
                    <a:pt x="7530456" y="4237228"/>
                  </a:cubicBezTo>
                  <a:cubicBezTo>
                    <a:pt x="7371014" y="4756023"/>
                    <a:pt x="7014539" y="5127371"/>
                    <a:pt x="6590682" y="5207635"/>
                  </a:cubicBezTo>
                  <a:lnTo>
                    <a:pt x="6587101" y="5188966"/>
                  </a:lnTo>
                  <a:lnTo>
                    <a:pt x="6606281" y="5189093"/>
                  </a:lnTo>
                  <a:cubicBezTo>
                    <a:pt x="6603340" y="5676265"/>
                    <a:pt x="6401832" y="6125464"/>
                    <a:pt x="6076427" y="6362319"/>
                  </a:cubicBezTo>
                  <a:lnTo>
                    <a:pt x="6065047" y="6346952"/>
                  </a:lnTo>
                  <a:lnTo>
                    <a:pt x="6076427" y="6362319"/>
                  </a:lnTo>
                  <a:cubicBezTo>
                    <a:pt x="5749743" y="6600063"/>
                    <a:pt x="5350691" y="6585077"/>
                    <a:pt x="5034876" y="6323965"/>
                  </a:cubicBezTo>
                  <a:lnTo>
                    <a:pt x="5047150" y="6309360"/>
                  </a:lnTo>
                  <a:lnTo>
                    <a:pt x="5065818" y="6313551"/>
                  </a:lnTo>
                  <a:cubicBezTo>
                    <a:pt x="4933099" y="6896227"/>
                    <a:pt x="4558340" y="7329551"/>
                    <a:pt x="4099065" y="7420229"/>
                  </a:cubicBezTo>
                  <a:cubicBezTo>
                    <a:pt x="3638767" y="7511161"/>
                    <a:pt x="3183584" y="7240651"/>
                    <a:pt x="2928375" y="6733159"/>
                  </a:cubicBezTo>
                  <a:lnTo>
                    <a:pt x="2945508" y="6724650"/>
                  </a:lnTo>
                  <a:lnTo>
                    <a:pt x="2957527" y="6739509"/>
                  </a:lnTo>
                  <a:cubicBezTo>
                    <a:pt x="2643246" y="6990715"/>
                    <a:pt x="2264907" y="7063740"/>
                    <a:pt x="1908688" y="6940423"/>
                  </a:cubicBezTo>
                  <a:lnTo>
                    <a:pt x="1914953" y="6922389"/>
                  </a:lnTo>
                  <a:lnTo>
                    <a:pt x="1908688" y="6940423"/>
                  </a:lnTo>
                  <a:cubicBezTo>
                    <a:pt x="1552852" y="6817233"/>
                    <a:pt x="1251229" y="6509512"/>
                    <a:pt x="1070051" y="6089015"/>
                  </a:cubicBezTo>
                  <a:cubicBezTo>
                    <a:pt x="1067494" y="6083173"/>
                    <a:pt x="1068133" y="6076315"/>
                    <a:pt x="1071713" y="6070981"/>
                  </a:cubicBezTo>
                  <a:cubicBezTo>
                    <a:pt x="1075293" y="6065647"/>
                    <a:pt x="1081303" y="6062472"/>
                    <a:pt x="1087696" y="6062472"/>
                  </a:cubicBezTo>
                  <a:cubicBezTo>
                    <a:pt x="1097669" y="6062472"/>
                    <a:pt x="1105980" y="6070092"/>
                    <a:pt x="1106875" y="6079998"/>
                  </a:cubicBezTo>
                  <a:cubicBezTo>
                    <a:pt x="1107770" y="6089904"/>
                    <a:pt x="1100610" y="6098794"/>
                    <a:pt x="1090764" y="6100318"/>
                  </a:cubicBezTo>
                  <a:cubicBezTo>
                    <a:pt x="762547" y="6151245"/>
                    <a:pt x="449800" y="5925439"/>
                    <a:pt x="304167" y="5544185"/>
                  </a:cubicBezTo>
                  <a:lnTo>
                    <a:pt x="322067" y="5537454"/>
                  </a:lnTo>
                  <a:lnTo>
                    <a:pt x="304167" y="5544185"/>
                  </a:lnTo>
                  <a:cubicBezTo>
                    <a:pt x="158534" y="5162931"/>
                    <a:pt x="208144" y="4701921"/>
                    <a:pt x="429726" y="4388866"/>
                  </a:cubicBezTo>
                  <a:cubicBezTo>
                    <a:pt x="433306" y="4383913"/>
                    <a:pt x="438932" y="4380865"/>
                    <a:pt x="445069" y="4380738"/>
                  </a:cubicBezTo>
                  <a:cubicBezTo>
                    <a:pt x="451206" y="4380611"/>
                    <a:pt x="456960" y="4383532"/>
                    <a:pt x="460668" y="4388358"/>
                  </a:cubicBezTo>
                  <a:cubicBezTo>
                    <a:pt x="466422" y="4395978"/>
                    <a:pt x="465655" y="4406773"/>
                    <a:pt x="458750" y="4413377"/>
                  </a:cubicBezTo>
                  <a:cubicBezTo>
                    <a:pt x="451846" y="4419981"/>
                    <a:pt x="441105" y="4420616"/>
                    <a:pt x="433434" y="4414774"/>
                  </a:cubicBezTo>
                  <a:cubicBezTo>
                    <a:pt x="144853" y="4189857"/>
                    <a:pt x="0" y="3745230"/>
                    <a:pt x="69799" y="3314319"/>
                  </a:cubicBezTo>
                  <a:cubicBezTo>
                    <a:pt x="139866" y="2883662"/>
                    <a:pt x="410930" y="2556002"/>
                    <a:pt x="747587" y="2509774"/>
                  </a:cubicBezTo>
                  <a:lnTo>
                    <a:pt x="750272" y="2528697"/>
                  </a:lnTo>
                  <a:lnTo>
                    <a:pt x="731732" y="2523617"/>
                  </a:lnTo>
                  <a:lnTo>
                    <a:pt x="738125" y="2500757"/>
                  </a:lnTo>
                  <a:cubicBezTo>
                    <a:pt x="740682" y="2491613"/>
                    <a:pt x="749633" y="2485644"/>
                    <a:pt x="759222" y="2486914"/>
                  </a:cubicBezTo>
                  <a:cubicBezTo>
                    <a:pt x="768812" y="2488184"/>
                    <a:pt x="775844" y="2496312"/>
                    <a:pt x="775844" y="2505837"/>
                  </a:cubicBezTo>
                  <a:moveTo>
                    <a:pt x="737486" y="2505837"/>
                  </a:moveTo>
                  <a:lnTo>
                    <a:pt x="756665" y="2505837"/>
                  </a:lnTo>
                  <a:lnTo>
                    <a:pt x="775205" y="2510917"/>
                  </a:lnTo>
                  <a:lnTo>
                    <a:pt x="768812" y="2533777"/>
                  </a:lnTo>
                  <a:cubicBezTo>
                    <a:pt x="766766" y="2541143"/>
                    <a:pt x="760501" y="2546477"/>
                    <a:pt x="752957" y="2547620"/>
                  </a:cubicBezTo>
                  <a:cubicBezTo>
                    <a:pt x="439060" y="2590800"/>
                    <a:pt x="176306" y="2899537"/>
                    <a:pt x="107773" y="3320542"/>
                  </a:cubicBezTo>
                  <a:lnTo>
                    <a:pt x="88850" y="3317494"/>
                  </a:lnTo>
                  <a:lnTo>
                    <a:pt x="107773" y="3320542"/>
                  </a:lnTo>
                  <a:cubicBezTo>
                    <a:pt x="39497" y="3741293"/>
                    <a:pt x="182060" y="4170553"/>
                    <a:pt x="457599" y="4385564"/>
                  </a:cubicBezTo>
                  <a:lnTo>
                    <a:pt x="445708" y="4400550"/>
                  </a:lnTo>
                  <a:lnTo>
                    <a:pt x="430365" y="4411980"/>
                  </a:lnTo>
                  <a:lnTo>
                    <a:pt x="445708" y="4400550"/>
                  </a:lnTo>
                  <a:lnTo>
                    <a:pt x="461435" y="4411472"/>
                  </a:lnTo>
                  <a:cubicBezTo>
                    <a:pt x="247780" y="4713224"/>
                    <a:pt x="198810" y="5160899"/>
                    <a:pt x="340351" y="5531358"/>
                  </a:cubicBezTo>
                  <a:cubicBezTo>
                    <a:pt x="481893" y="5901817"/>
                    <a:pt x="780703" y="6110605"/>
                    <a:pt x="1085266" y="6063361"/>
                  </a:cubicBezTo>
                  <a:lnTo>
                    <a:pt x="1088207" y="6082157"/>
                  </a:lnTo>
                  <a:lnTo>
                    <a:pt x="1088207" y="6101207"/>
                  </a:lnTo>
                  <a:lnTo>
                    <a:pt x="1088207" y="6082157"/>
                  </a:lnTo>
                  <a:lnTo>
                    <a:pt x="1105852" y="6074664"/>
                  </a:lnTo>
                  <a:cubicBezTo>
                    <a:pt x="1283834" y="6487795"/>
                    <a:pt x="1578552" y="6786245"/>
                    <a:pt x="1921857" y="6904990"/>
                  </a:cubicBezTo>
                  <a:cubicBezTo>
                    <a:pt x="2264651" y="7023608"/>
                    <a:pt x="2629182" y="6954012"/>
                    <a:pt x="2934129" y="6710299"/>
                  </a:cubicBezTo>
                  <a:cubicBezTo>
                    <a:pt x="2938604" y="6706743"/>
                    <a:pt x="2944613" y="6705346"/>
                    <a:pt x="2950239" y="6706489"/>
                  </a:cubicBezTo>
                  <a:cubicBezTo>
                    <a:pt x="2955865" y="6707632"/>
                    <a:pt x="2960724" y="6711442"/>
                    <a:pt x="2963281" y="6716649"/>
                  </a:cubicBezTo>
                  <a:cubicBezTo>
                    <a:pt x="3213120" y="7213473"/>
                    <a:pt x="3653472" y="7470013"/>
                    <a:pt x="4092161" y="7383272"/>
                  </a:cubicBezTo>
                  <a:lnTo>
                    <a:pt x="4095869" y="7401941"/>
                  </a:lnTo>
                  <a:lnTo>
                    <a:pt x="4092161" y="7383272"/>
                  </a:lnTo>
                  <a:cubicBezTo>
                    <a:pt x="4531873" y="7296404"/>
                    <a:pt x="4898321" y="6878955"/>
                    <a:pt x="5028994" y="6305550"/>
                  </a:cubicBezTo>
                  <a:cubicBezTo>
                    <a:pt x="5030528" y="6299073"/>
                    <a:pt x="5035259" y="6293866"/>
                    <a:pt x="5041525" y="6291707"/>
                  </a:cubicBezTo>
                  <a:cubicBezTo>
                    <a:pt x="5047790" y="6289548"/>
                    <a:pt x="5054822" y="6290818"/>
                    <a:pt x="5059937" y="6295136"/>
                  </a:cubicBezTo>
                  <a:cubicBezTo>
                    <a:pt x="5362455" y="6545326"/>
                    <a:pt x="5742072" y="6559042"/>
                    <a:pt x="6054179" y="6331966"/>
                  </a:cubicBezTo>
                  <a:cubicBezTo>
                    <a:pt x="6367565" y="6104001"/>
                    <a:pt x="6565493" y="5667502"/>
                    <a:pt x="6568306" y="5189347"/>
                  </a:cubicBezTo>
                  <a:cubicBezTo>
                    <a:pt x="6568306" y="5180203"/>
                    <a:pt x="6574827" y="5172456"/>
                    <a:pt x="6583905" y="5170805"/>
                  </a:cubicBezTo>
                  <a:cubicBezTo>
                    <a:pt x="6989607" y="5093970"/>
                    <a:pt x="7337514" y="4736338"/>
                    <a:pt x="7494144" y="4226687"/>
                  </a:cubicBezTo>
                  <a:lnTo>
                    <a:pt x="7512428" y="4232275"/>
                  </a:lnTo>
                  <a:lnTo>
                    <a:pt x="7494144" y="4226687"/>
                  </a:lnTo>
                  <a:cubicBezTo>
                    <a:pt x="7650532" y="3717163"/>
                    <a:pt x="7591446" y="3135757"/>
                    <a:pt x="7339049" y="2700274"/>
                  </a:cubicBezTo>
                  <a:cubicBezTo>
                    <a:pt x="7336364" y="2695575"/>
                    <a:pt x="7335725" y="2690114"/>
                    <a:pt x="7337386" y="2684907"/>
                  </a:cubicBezTo>
                  <a:cubicBezTo>
                    <a:pt x="7441977" y="2360930"/>
                    <a:pt x="7435711" y="1992630"/>
                    <a:pt x="7320382" y="1675257"/>
                  </a:cubicBezTo>
                  <a:cubicBezTo>
                    <a:pt x="7205051" y="1357884"/>
                    <a:pt x="6992547" y="1124712"/>
                    <a:pt x="6739895" y="1033399"/>
                  </a:cubicBezTo>
                  <a:lnTo>
                    <a:pt x="6746416" y="1015492"/>
                  </a:lnTo>
                  <a:lnTo>
                    <a:pt x="6765595" y="1015492"/>
                  </a:lnTo>
                  <a:cubicBezTo>
                    <a:pt x="6765595" y="1025525"/>
                    <a:pt x="6757795" y="1033780"/>
                    <a:pt x="6747695" y="1034542"/>
                  </a:cubicBezTo>
                  <a:cubicBezTo>
                    <a:pt x="6737594" y="1035304"/>
                    <a:pt x="6728771" y="1028065"/>
                    <a:pt x="6727365" y="1018032"/>
                  </a:cubicBezTo>
                  <a:cubicBezTo>
                    <a:pt x="6669956" y="596900"/>
                    <a:pt x="6434564" y="261239"/>
                    <a:pt x="6127315" y="152146"/>
                  </a:cubicBezTo>
                  <a:cubicBezTo>
                    <a:pt x="5821601" y="43561"/>
                    <a:pt x="5493767" y="176784"/>
                    <a:pt x="5285866" y="501142"/>
                  </a:cubicBezTo>
                  <a:cubicBezTo>
                    <a:pt x="5282286" y="506603"/>
                    <a:pt x="5276276" y="509905"/>
                    <a:pt x="5269628" y="509905"/>
                  </a:cubicBezTo>
                  <a:cubicBezTo>
                    <a:pt x="5262723" y="509905"/>
                    <a:pt x="5256330" y="506222"/>
                    <a:pt x="5253006" y="500253"/>
                  </a:cubicBezTo>
                  <a:cubicBezTo>
                    <a:pt x="5096760" y="228473"/>
                    <a:pt x="4847944" y="85979"/>
                    <a:pt x="4596442" y="117602"/>
                  </a:cubicBezTo>
                  <a:cubicBezTo>
                    <a:pt x="4344430" y="149225"/>
                    <a:pt x="4119267" y="351917"/>
                    <a:pt x="4003809" y="658749"/>
                  </a:cubicBezTo>
                  <a:cubicBezTo>
                    <a:pt x="4000613" y="667385"/>
                    <a:pt x="3991535" y="672465"/>
                    <a:pt x="3982457" y="670814"/>
                  </a:cubicBezTo>
                  <a:cubicBezTo>
                    <a:pt x="3973378" y="669163"/>
                    <a:pt x="3966730" y="661289"/>
                    <a:pt x="3966730" y="652018"/>
                  </a:cubicBezTo>
                  <a:lnTo>
                    <a:pt x="3985909" y="652018"/>
                  </a:lnTo>
                  <a:lnTo>
                    <a:pt x="3970693" y="663575"/>
                  </a:lnTo>
                  <a:cubicBezTo>
                    <a:pt x="3765222" y="395351"/>
                    <a:pt x="3478559" y="273685"/>
                    <a:pt x="3197649" y="330962"/>
                  </a:cubicBezTo>
                  <a:lnTo>
                    <a:pt x="3193813" y="312293"/>
                  </a:lnTo>
                  <a:lnTo>
                    <a:pt x="3197649" y="330962"/>
                  </a:lnTo>
                  <a:cubicBezTo>
                    <a:pt x="2915972" y="388366"/>
                    <a:pt x="2668690" y="619760"/>
                    <a:pt x="2532902" y="958977"/>
                  </a:cubicBezTo>
                  <a:lnTo>
                    <a:pt x="2515130" y="951992"/>
                  </a:lnTo>
                  <a:lnTo>
                    <a:pt x="2534309" y="951992"/>
                  </a:lnTo>
                  <a:cubicBezTo>
                    <a:pt x="2534309" y="959231"/>
                    <a:pt x="2530090" y="965962"/>
                    <a:pt x="2523569" y="969137"/>
                  </a:cubicBezTo>
                  <a:cubicBezTo>
                    <a:pt x="2517048" y="972312"/>
                    <a:pt x="2509120" y="971550"/>
                    <a:pt x="2503367" y="966978"/>
                  </a:cubicBezTo>
                  <a:cubicBezTo>
                    <a:pt x="2122854" y="671449"/>
                    <a:pt x="1649387" y="689483"/>
                    <a:pt x="1281916" y="1014095"/>
                  </a:cubicBezTo>
                  <a:lnTo>
                    <a:pt x="1269130" y="999871"/>
                  </a:lnTo>
                  <a:lnTo>
                    <a:pt x="1281916" y="1014095"/>
                  </a:lnTo>
                  <a:cubicBezTo>
                    <a:pt x="913294" y="1339850"/>
                    <a:pt x="715494" y="1917954"/>
                    <a:pt x="775588" y="2503805"/>
                  </a:cubicBezTo>
                  <a:lnTo>
                    <a:pt x="756537" y="2505710"/>
                  </a:lnTo>
                  <a:lnTo>
                    <a:pt x="737358" y="2505710"/>
                  </a:lnTo>
                  <a:close/>
                </a:path>
              </a:pathLst>
            </a:custGeom>
            <a:solidFill>
              <a:srgbClr val="4495B0"/>
            </a:solidFill>
          </p:spPr>
        </p:sp>
        <p:sp>
          <p:nvSpPr>
            <p:cNvPr name="Freeform 24" id="24"/>
            <p:cNvSpPr/>
            <p:nvPr/>
          </p:nvSpPr>
          <p:spPr>
            <a:xfrm flipH="false" flipV="false" rot="0">
              <a:off x="8305472" y="6012053"/>
              <a:ext cx="445008" cy="444754"/>
            </a:xfrm>
            <a:custGeom>
              <a:avLst/>
              <a:gdLst/>
              <a:ahLst/>
              <a:cxnLst/>
              <a:rect r="r" b="b" t="t" l="l"/>
              <a:pathLst>
                <a:path h="444754" w="445008">
                  <a:moveTo>
                    <a:pt x="445008" y="222377"/>
                  </a:moveTo>
                  <a:cubicBezTo>
                    <a:pt x="445008" y="345186"/>
                    <a:pt x="345439" y="444754"/>
                    <a:pt x="222504" y="444754"/>
                  </a:cubicBezTo>
                  <a:lnTo>
                    <a:pt x="222504" y="425704"/>
                  </a:lnTo>
                  <a:lnTo>
                    <a:pt x="222504" y="444754"/>
                  </a:lnTo>
                  <a:cubicBezTo>
                    <a:pt x="99695" y="444754"/>
                    <a:pt x="0" y="345186"/>
                    <a:pt x="0" y="222377"/>
                  </a:cubicBezTo>
                  <a:lnTo>
                    <a:pt x="19050" y="222377"/>
                  </a:lnTo>
                  <a:lnTo>
                    <a:pt x="0" y="222377"/>
                  </a:lnTo>
                  <a:cubicBezTo>
                    <a:pt x="0" y="99568"/>
                    <a:pt x="99568" y="0"/>
                    <a:pt x="222504" y="0"/>
                  </a:cubicBezTo>
                  <a:lnTo>
                    <a:pt x="222504" y="19050"/>
                  </a:lnTo>
                  <a:lnTo>
                    <a:pt x="222504" y="0"/>
                  </a:lnTo>
                  <a:cubicBezTo>
                    <a:pt x="345313" y="0"/>
                    <a:pt x="445008" y="99568"/>
                    <a:pt x="445008" y="222377"/>
                  </a:cubicBezTo>
                  <a:lnTo>
                    <a:pt x="425958" y="222377"/>
                  </a:lnTo>
                  <a:lnTo>
                    <a:pt x="445008" y="222377"/>
                  </a:lnTo>
                  <a:moveTo>
                    <a:pt x="406908" y="222377"/>
                  </a:moveTo>
                  <a:cubicBezTo>
                    <a:pt x="406908" y="120523"/>
                    <a:pt x="324358" y="38100"/>
                    <a:pt x="222504" y="38100"/>
                  </a:cubicBezTo>
                  <a:cubicBezTo>
                    <a:pt x="120650" y="38100"/>
                    <a:pt x="38100" y="120650"/>
                    <a:pt x="38100" y="222377"/>
                  </a:cubicBezTo>
                  <a:cubicBezTo>
                    <a:pt x="38100" y="324104"/>
                    <a:pt x="120650" y="406654"/>
                    <a:pt x="222504" y="406654"/>
                  </a:cubicBezTo>
                  <a:cubicBezTo>
                    <a:pt x="324358" y="406654"/>
                    <a:pt x="406908" y="324104"/>
                    <a:pt x="406908" y="222377"/>
                  </a:cubicBezTo>
                  <a:close/>
                </a:path>
              </a:pathLst>
            </a:custGeom>
            <a:solidFill>
              <a:srgbClr val="4495B0"/>
            </a:solidFill>
          </p:spPr>
        </p:sp>
        <p:sp>
          <p:nvSpPr>
            <p:cNvPr name="Freeform 25" id="25"/>
            <p:cNvSpPr/>
            <p:nvPr/>
          </p:nvSpPr>
          <p:spPr>
            <a:xfrm flipH="false" flipV="false" rot="0">
              <a:off x="7736639" y="5610860"/>
              <a:ext cx="851662" cy="851662"/>
            </a:xfrm>
            <a:custGeom>
              <a:avLst/>
              <a:gdLst/>
              <a:ahLst/>
              <a:cxnLst/>
              <a:rect r="r" b="b" t="t" l="l"/>
              <a:pathLst>
                <a:path h="851662" w="851662">
                  <a:moveTo>
                    <a:pt x="851662" y="425831"/>
                  </a:moveTo>
                  <a:cubicBezTo>
                    <a:pt x="851662" y="661035"/>
                    <a:pt x="661034" y="851662"/>
                    <a:pt x="425831" y="851662"/>
                  </a:cubicBezTo>
                  <a:lnTo>
                    <a:pt x="425831" y="832612"/>
                  </a:lnTo>
                  <a:lnTo>
                    <a:pt x="425831" y="851662"/>
                  </a:lnTo>
                  <a:cubicBezTo>
                    <a:pt x="190627" y="851662"/>
                    <a:pt x="0" y="661035"/>
                    <a:pt x="0" y="425831"/>
                  </a:cubicBezTo>
                  <a:lnTo>
                    <a:pt x="19050" y="425831"/>
                  </a:lnTo>
                  <a:lnTo>
                    <a:pt x="0" y="425831"/>
                  </a:lnTo>
                  <a:cubicBezTo>
                    <a:pt x="0" y="190627"/>
                    <a:pt x="190627" y="0"/>
                    <a:pt x="425831" y="0"/>
                  </a:cubicBezTo>
                  <a:lnTo>
                    <a:pt x="425831" y="19050"/>
                  </a:lnTo>
                  <a:lnTo>
                    <a:pt x="425831" y="0"/>
                  </a:lnTo>
                  <a:cubicBezTo>
                    <a:pt x="661034" y="0"/>
                    <a:pt x="851662" y="190627"/>
                    <a:pt x="851662" y="425831"/>
                  </a:cubicBezTo>
                  <a:lnTo>
                    <a:pt x="832612" y="425831"/>
                  </a:lnTo>
                  <a:lnTo>
                    <a:pt x="851662" y="425831"/>
                  </a:lnTo>
                  <a:moveTo>
                    <a:pt x="813562" y="425831"/>
                  </a:moveTo>
                  <a:cubicBezTo>
                    <a:pt x="813562" y="211709"/>
                    <a:pt x="639953" y="38100"/>
                    <a:pt x="425830" y="38100"/>
                  </a:cubicBezTo>
                  <a:cubicBezTo>
                    <a:pt x="211708" y="38100"/>
                    <a:pt x="38100" y="211709"/>
                    <a:pt x="38100" y="425831"/>
                  </a:cubicBezTo>
                  <a:cubicBezTo>
                    <a:pt x="38100" y="639953"/>
                    <a:pt x="211708" y="813562"/>
                    <a:pt x="425830" y="813562"/>
                  </a:cubicBezTo>
                  <a:cubicBezTo>
                    <a:pt x="639953" y="813562"/>
                    <a:pt x="813562" y="639953"/>
                    <a:pt x="813562" y="425831"/>
                  </a:cubicBezTo>
                  <a:close/>
                </a:path>
              </a:pathLst>
            </a:custGeom>
            <a:solidFill>
              <a:srgbClr val="4495B0"/>
            </a:solidFill>
          </p:spPr>
        </p:sp>
        <p:sp>
          <p:nvSpPr>
            <p:cNvPr name="Freeform 26" id="26"/>
            <p:cNvSpPr/>
            <p:nvPr/>
          </p:nvSpPr>
          <p:spPr>
            <a:xfrm flipH="false" flipV="false" rot="0">
              <a:off x="6804606" y="5016373"/>
              <a:ext cx="1263630" cy="1258316"/>
            </a:xfrm>
            <a:custGeom>
              <a:avLst/>
              <a:gdLst/>
              <a:ahLst/>
              <a:cxnLst/>
              <a:rect r="r" b="b" t="t" l="l"/>
              <a:pathLst>
                <a:path h="1258316" w="1263630">
                  <a:moveTo>
                    <a:pt x="1263629" y="629158"/>
                  </a:moveTo>
                  <a:cubicBezTo>
                    <a:pt x="1263629" y="976630"/>
                    <a:pt x="981944" y="1258316"/>
                    <a:pt x="633548" y="1258316"/>
                  </a:cubicBezTo>
                  <a:lnTo>
                    <a:pt x="633548" y="1239266"/>
                  </a:lnTo>
                  <a:lnTo>
                    <a:pt x="633548" y="1258316"/>
                  </a:lnTo>
                  <a:cubicBezTo>
                    <a:pt x="283722" y="1258316"/>
                    <a:pt x="0" y="976630"/>
                    <a:pt x="0" y="629158"/>
                  </a:cubicBezTo>
                  <a:cubicBezTo>
                    <a:pt x="0" y="281686"/>
                    <a:pt x="283594" y="0"/>
                    <a:pt x="633548" y="0"/>
                  </a:cubicBezTo>
                  <a:lnTo>
                    <a:pt x="633548" y="19050"/>
                  </a:lnTo>
                  <a:lnTo>
                    <a:pt x="633548" y="0"/>
                  </a:lnTo>
                  <a:cubicBezTo>
                    <a:pt x="981816" y="0"/>
                    <a:pt x="1263629" y="281686"/>
                    <a:pt x="1263629" y="629158"/>
                  </a:cubicBezTo>
                  <a:moveTo>
                    <a:pt x="1225529" y="629158"/>
                  </a:moveTo>
                  <a:lnTo>
                    <a:pt x="1244579" y="629158"/>
                  </a:lnTo>
                  <a:lnTo>
                    <a:pt x="1225529" y="629158"/>
                  </a:lnTo>
                  <a:cubicBezTo>
                    <a:pt x="1225529" y="302641"/>
                    <a:pt x="960861" y="38100"/>
                    <a:pt x="633548" y="38100"/>
                  </a:cubicBezTo>
                  <a:cubicBezTo>
                    <a:pt x="304818" y="38100"/>
                    <a:pt x="38358" y="302768"/>
                    <a:pt x="38358" y="629158"/>
                  </a:cubicBezTo>
                  <a:lnTo>
                    <a:pt x="19179" y="629158"/>
                  </a:lnTo>
                  <a:lnTo>
                    <a:pt x="38358" y="629158"/>
                  </a:lnTo>
                  <a:cubicBezTo>
                    <a:pt x="38358" y="955675"/>
                    <a:pt x="304818" y="1220216"/>
                    <a:pt x="633548" y="1220216"/>
                  </a:cubicBezTo>
                  <a:cubicBezTo>
                    <a:pt x="960861" y="1220216"/>
                    <a:pt x="1225529" y="955548"/>
                    <a:pt x="1225529" y="629158"/>
                  </a:cubicBezTo>
                  <a:close/>
                </a:path>
              </a:pathLst>
            </a:custGeom>
            <a:solidFill>
              <a:srgbClr val="4495B0"/>
            </a:solidFill>
          </p:spPr>
        </p:sp>
        <p:sp>
          <p:nvSpPr>
            <p:cNvPr name="Freeform 27" id="27"/>
            <p:cNvSpPr/>
            <p:nvPr/>
          </p:nvSpPr>
          <p:spPr>
            <a:xfrm flipH="false" flipV="false" rot="0">
              <a:off x="373480" y="394081"/>
              <a:ext cx="6941033" cy="6271895"/>
            </a:xfrm>
            <a:custGeom>
              <a:avLst/>
              <a:gdLst/>
              <a:ahLst/>
              <a:cxnLst/>
              <a:rect r="r" b="b" t="t" l="l"/>
              <a:pathLst>
                <a:path h="6271895" w="6941033">
                  <a:moveTo>
                    <a:pt x="464390" y="4080510"/>
                  </a:moveTo>
                  <a:cubicBezTo>
                    <a:pt x="305075" y="4097020"/>
                    <a:pt x="146401" y="4048125"/>
                    <a:pt x="9718" y="3941445"/>
                  </a:cubicBezTo>
                  <a:cubicBezTo>
                    <a:pt x="1407" y="3934968"/>
                    <a:pt x="0" y="3923030"/>
                    <a:pt x="6521" y="3914648"/>
                  </a:cubicBezTo>
                  <a:cubicBezTo>
                    <a:pt x="13042" y="3906266"/>
                    <a:pt x="25061" y="3904996"/>
                    <a:pt x="33500" y="3911473"/>
                  </a:cubicBezTo>
                  <a:cubicBezTo>
                    <a:pt x="163150" y="4012692"/>
                    <a:pt x="312108" y="4058031"/>
                    <a:pt x="460554" y="4042537"/>
                  </a:cubicBezTo>
                  <a:cubicBezTo>
                    <a:pt x="471038" y="4041394"/>
                    <a:pt x="480500" y="4049014"/>
                    <a:pt x="481651" y="4059555"/>
                  </a:cubicBezTo>
                  <a:cubicBezTo>
                    <a:pt x="482801" y="4070096"/>
                    <a:pt x="475130" y="4079367"/>
                    <a:pt x="464517" y="4080510"/>
                  </a:cubicBezTo>
                  <a:close/>
                  <a:moveTo>
                    <a:pt x="851423" y="5558917"/>
                  </a:moveTo>
                  <a:lnTo>
                    <a:pt x="851423" y="5539867"/>
                  </a:lnTo>
                  <a:lnTo>
                    <a:pt x="860373" y="5556631"/>
                  </a:lnTo>
                  <a:cubicBezTo>
                    <a:pt x="796699" y="5590286"/>
                    <a:pt x="729828" y="5612638"/>
                    <a:pt x="661423" y="5623306"/>
                  </a:cubicBezTo>
                  <a:cubicBezTo>
                    <a:pt x="650938" y="5624957"/>
                    <a:pt x="641093" y="5617845"/>
                    <a:pt x="639558" y="5607431"/>
                  </a:cubicBezTo>
                  <a:cubicBezTo>
                    <a:pt x="638024" y="5597017"/>
                    <a:pt x="645056" y="5587238"/>
                    <a:pt x="655541" y="5585714"/>
                  </a:cubicBezTo>
                  <a:cubicBezTo>
                    <a:pt x="719471" y="5575808"/>
                    <a:pt x="782251" y="5554726"/>
                    <a:pt x="842345" y="5523103"/>
                  </a:cubicBezTo>
                  <a:cubicBezTo>
                    <a:pt x="845158" y="5521579"/>
                    <a:pt x="848227" y="5520817"/>
                    <a:pt x="851295" y="5520817"/>
                  </a:cubicBezTo>
                  <a:cubicBezTo>
                    <a:pt x="861908" y="5520817"/>
                    <a:pt x="870474" y="5529326"/>
                    <a:pt x="870474" y="5539867"/>
                  </a:cubicBezTo>
                  <a:cubicBezTo>
                    <a:pt x="870474" y="5550408"/>
                    <a:pt x="861908" y="5558917"/>
                    <a:pt x="851295" y="5558917"/>
                  </a:cubicBezTo>
                  <a:close/>
                  <a:moveTo>
                    <a:pt x="2496092" y="6258687"/>
                  </a:moveTo>
                  <a:cubicBezTo>
                    <a:pt x="2449040" y="6165088"/>
                    <a:pt x="2409658" y="6065266"/>
                    <a:pt x="2378588" y="5960618"/>
                  </a:cubicBezTo>
                  <a:cubicBezTo>
                    <a:pt x="2375648" y="5950585"/>
                    <a:pt x="2381401" y="5939917"/>
                    <a:pt x="2391502" y="5936996"/>
                  </a:cubicBezTo>
                  <a:cubicBezTo>
                    <a:pt x="2401604" y="5934075"/>
                    <a:pt x="2412344" y="5939790"/>
                    <a:pt x="2415284" y="5949823"/>
                  </a:cubicBezTo>
                  <a:cubicBezTo>
                    <a:pt x="2445715" y="6052312"/>
                    <a:pt x="2484201" y="6150102"/>
                    <a:pt x="2530231" y="6241669"/>
                  </a:cubicBezTo>
                  <a:cubicBezTo>
                    <a:pt x="2534962" y="6251067"/>
                    <a:pt x="2531126" y="6262497"/>
                    <a:pt x="2521664" y="6267196"/>
                  </a:cubicBezTo>
                  <a:cubicBezTo>
                    <a:pt x="2512203" y="6271895"/>
                    <a:pt x="2500695" y="6268085"/>
                    <a:pt x="2495964" y="6258687"/>
                  </a:cubicBezTo>
                  <a:close/>
                  <a:moveTo>
                    <a:pt x="4681355" y="5515991"/>
                  </a:moveTo>
                  <a:cubicBezTo>
                    <a:pt x="4674451" y="5626735"/>
                    <a:pt x="4658724" y="5736209"/>
                    <a:pt x="4634558" y="5842635"/>
                  </a:cubicBezTo>
                  <a:cubicBezTo>
                    <a:pt x="4632257" y="5852922"/>
                    <a:pt x="4621900" y="5859272"/>
                    <a:pt x="4611672" y="5856986"/>
                  </a:cubicBezTo>
                  <a:cubicBezTo>
                    <a:pt x="4601442" y="5854700"/>
                    <a:pt x="4594921" y="5844413"/>
                    <a:pt x="4597223" y="5834253"/>
                  </a:cubicBezTo>
                  <a:cubicBezTo>
                    <a:pt x="4621005" y="5729859"/>
                    <a:pt x="4636348" y="5622417"/>
                    <a:pt x="4643253" y="5513705"/>
                  </a:cubicBezTo>
                  <a:cubicBezTo>
                    <a:pt x="4643892" y="5503164"/>
                    <a:pt x="4652970" y="5495163"/>
                    <a:pt x="4663583" y="5495925"/>
                  </a:cubicBezTo>
                  <a:cubicBezTo>
                    <a:pt x="4674195" y="5496687"/>
                    <a:pt x="4682251" y="5505577"/>
                    <a:pt x="4681483" y="5516118"/>
                  </a:cubicBezTo>
                  <a:close/>
                  <a:moveTo>
                    <a:pt x="5595558" y="3499485"/>
                  </a:moveTo>
                  <a:cubicBezTo>
                    <a:pt x="5951265" y="3728974"/>
                    <a:pt x="6173231" y="4206367"/>
                    <a:pt x="6170162" y="4724908"/>
                  </a:cubicBezTo>
                  <a:cubicBezTo>
                    <a:pt x="6170162" y="4735449"/>
                    <a:pt x="6161468" y="4743958"/>
                    <a:pt x="6150855" y="4743831"/>
                  </a:cubicBezTo>
                  <a:cubicBezTo>
                    <a:pt x="6140243" y="4743704"/>
                    <a:pt x="6131676" y="4735195"/>
                    <a:pt x="6131804" y="4724654"/>
                  </a:cubicBezTo>
                  <a:cubicBezTo>
                    <a:pt x="6134873" y="4215511"/>
                    <a:pt x="5916615" y="3751961"/>
                    <a:pt x="5574716" y="3531362"/>
                  </a:cubicBezTo>
                  <a:cubicBezTo>
                    <a:pt x="5565894" y="3525647"/>
                    <a:pt x="5563337" y="3513836"/>
                    <a:pt x="5569090" y="3505073"/>
                  </a:cubicBezTo>
                  <a:cubicBezTo>
                    <a:pt x="5574844" y="3496310"/>
                    <a:pt x="5586735" y="3493770"/>
                    <a:pt x="5595558" y="3499485"/>
                  </a:cubicBezTo>
                  <a:close/>
                  <a:moveTo>
                    <a:pt x="6937964" y="2233168"/>
                  </a:moveTo>
                  <a:cubicBezTo>
                    <a:pt x="6880811" y="2410333"/>
                    <a:pt x="6793355" y="2567940"/>
                    <a:pt x="6682116" y="2693416"/>
                  </a:cubicBezTo>
                  <a:cubicBezTo>
                    <a:pt x="6675084" y="2701290"/>
                    <a:pt x="6662937" y="2702052"/>
                    <a:pt x="6655010" y="2695194"/>
                  </a:cubicBezTo>
                  <a:cubicBezTo>
                    <a:pt x="6647082" y="2688336"/>
                    <a:pt x="6646315" y="2676144"/>
                    <a:pt x="6653219" y="2668270"/>
                  </a:cubicBezTo>
                  <a:cubicBezTo>
                    <a:pt x="6760495" y="2547112"/>
                    <a:pt x="6845521" y="2394331"/>
                    <a:pt x="6901269" y="2221484"/>
                  </a:cubicBezTo>
                  <a:cubicBezTo>
                    <a:pt x="6904466" y="2211451"/>
                    <a:pt x="6915333" y="2205990"/>
                    <a:pt x="6925434" y="2209165"/>
                  </a:cubicBezTo>
                  <a:cubicBezTo>
                    <a:pt x="6935535" y="2212340"/>
                    <a:pt x="6941033" y="2223135"/>
                    <a:pt x="6937837" y="2233168"/>
                  </a:cubicBezTo>
                  <a:close/>
                  <a:moveTo>
                    <a:pt x="6334335" y="542036"/>
                  </a:moveTo>
                  <a:cubicBezTo>
                    <a:pt x="6344053" y="613664"/>
                    <a:pt x="6348655" y="686308"/>
                    <a:pt x="6347760" y="758952"/>
                  </a:cubicBezTo>
                  <a:cubicBezTo>
                    <a:pt x="6347632" y="769493"/>
                    <a:pt x="6338938" y="777875"/>
                    <a:pt x="6328326" y="777748"/>
                  </a:cubicBezTo>
                  <a:cubicBezTo>
                    <a:pt x="6317713" y="777621"/>
                    <a:pt x="6309274" y="768985"/>
                    <a:pt x="6309402" y="758444"/>
                  </a:cubicBezTo>
                  <a:cubicBezTo>
                    <a:pt x="6310169" y="687578"/>
                    <a:pt x="6305822" y="616712"/>
                    <a:pt x="6296233" y="546989"/>
                  </a:cubicBezTo>
                  <a:cubicBezTo>
                    <a:pt x="6294826" y="536575"/>
                    <a:pt x="6302114" y="526923"/>
                    <a:pt x="6312727" y="525526"/>
                  </a:cubicBezTo>
                  <a:cubicBezTo>
                    <a:pt x="6323339" y="524129"/>
                    <a:pt x="6332929" y="531368"/>
                    <a:pt x="6334335" y="541909"/>
                  </a:cubicBezTo>
                  <a:close/>
                  <a:moveTo>
                    <a:pt x="4688004" y="288798"/>
                  </a:moveTo>
                  <a:cubicBezTo>
                    <a:pt x="4721248" y="188595"/>
                    <a:pt x="4765487" y="95123"/>
                    <a:pt x="4819061" y="11430"/>
                  </a:cubicBezTo>
                  <a:cubicBezTo>
                    <a:pt x="4824687" y="2540"/>
                    <a:pt x="4836578" y="0"/>
                    <a:pt x="4845528" y="5588"/>
                  </a:cubicBezTo>
                  <a:cubicBezTo>
                    <a:pt x="4854478" y="11176"/>
                    <a:pt x="4857035" y="22987"/>
                    <a:pt x="4851410" y="31877"/>
                  </a:cubicBezTo>
                  <a:cubicBezTo>
                    <a:pt x="4799498" y="112776"/>
                    <a:pt x="4756793" y="203327"/>
                    <a:pt x="4724316" y="300736"/>
                  </a:cubicBezTo>
                  <a:cubicBezTo>
                    <a:pt x="4720992" y="310769"/>
                    <a:pt x="4710124" y="316103"/>
                    <a:pt x="4700151" y="312801"/>
                  </a:cubicBezTo>
                  <a:cubicBezTo>
                    <a:pt x="4690178" y="309499"/>
                    <a:pt x="4684679" y="298704"/>
                    <a:pt x="4688004" y="288798"/>
                  </a:cubicBezTo>
                  <a:close/>
                  <a:moveTo>
                    <a:pt x="3479979" y="421894"/>
                  </a:moveTo>
                  <a:cubicBezTo>
                    <a:pt x="3493532" y="339090"/>
                    <a:pt x="3514885" y="258699"/>
                    <a:pt x="3543397" y="182753"/>
                  </a:cubicBezTo>
                  <a:cubicBezTo>
                    <a:pt x="3547105" y="172847"/>
                    <a:pt x="3558101" y="167894"/>
                    <a:pt x="3568074" y="171577"/>
                  </a:cubicBezTo>
                  <a:cubicBezTo>
                    <a:pt x="3578048" y="175260"/>
                    <a:pt x="3583034" y="186182"/>
                    <a:pt x="3579326" y="196088"/>
                  </a:cubicBezTo>
                  <a:cubicBezTo>
                    <a:pt x="3551708" y="269621"/>
                    <a:pt x="3530995" y="347599"/>
                    <a:pt x="3517825" y="427990"/>
                  </a:cubicBezTo>
                  <a:cubicBezTo>
                    <a:pt x="3516163" y="438404"/>
                    <a:pt x="3506318" y="445389"/>
                    <a:pt x="3495833" y="443738"/>
                  </a:cubicBezTo>
                  <a:cubicBezTo>
                    <a:pt x="3485349" y="442087"/>
                    <a:pt x="3478316" y="432308"/>
                    <a:pt x="3479979" y="421894"/>
                  </a:cubicBezTo>
                  <a:close/>
                  <a:moveTo>
                    <a:pt x="2101387" y="504952"/>
                  </a:moveTo>
                  <a:lnTo>
                    <a:pt x="2082208" y="504952"/>
                  </a:lnTo>
                  <a:lnTo>
                    <a:pt x="2093971" y="489966"/>
                  </a:lnTo>
                  <a:cubicBezTo>
                    <a:pt x="2177464" y="554736"/>
                    <a:pt x="2254564" y="632714"/>
                    <a:pt x="2323608" y="721868"/>
                  </a:cubicBezTo>
                  <a:cubicBezTo>
                    <a:pt x="2330001" y="730250"/>
                    <a:pt x="2328467" y="742188"/>
                    <a:pt x="2320156" y="748538"/>
                  </a:cubicBezTo>
                  <a:cubicBezTo>
                    <a:pt x="2311845" y="754888"/>
                    <a:pt x="2299698" y="753364"/>
                    <a:pt x="2293305" y="745109"/>
                  </a:cubicBezTo>
                  <a:cubicBezTo>
                    <a:pt x="2226051" y="658241"/>
                    <a:pt x="2151253" y="582676"/>
                    <a:pt x="2070445" y="519938"/>
                  </a:cubicBezTo>
                  <a:cubicBezTo>
                    <a:pt x="2065842" y="516382"/>
                    <a:pt x="2063029" y="510794"/>
                    <a:pt x="2063029" y="504952"/>
                  </a:cubicBezTo>
                  <a:cubicBezTo>
                    <a:pt x="2063029" y="494411"/>
                    <a:pt x="2071595" y="485902"/>
                    <a:pt x="2082208" y="485902"/>
                  </a:cubicBezTo>
                  <a:cubicBezTo>
                    <a:pt x="2092820" y="485902"/>
                    <a:pt x="2101387" y="494411"/>
                    <a:pt x="2101387" y="504952"/>
                  </a:cubicBezTo>
                  <a:close/>
                  <a:moveTo>
                    <a:pt x="348548" y="2312416"/>
                  </a:moveTo>
                  <a:cubicBezTo>
                    <a:pt x="346886" y="2310257"/>
                    <a:pt x="345735" y="2307844"/>
                    <a:pt x="345224" y="2305177"/>
                  </a:cubicBezTo>
                  <a:cubicBezTo>
                    <a:pt x="327067" y="2225802"/>
                    <a:pt x="313770" y="2144649"/>
                    <a:pt x="305331" y="2062480"/>
                  </a:cubicBezTo>
                  <a:cubicBezTo>
                    <a:pt x="304308" y="2052066"/>
                    <a:pt x="311980" y="2042668"/>
                    <a:pt x="322464" y="2041652"/>
                  </a:cubicBezTo>
                  <a:cubicBezTo>
                    <a:pt x="332949" y="2040636"/>
                    <a:pt x="342411" y="2048256"/>
                    <a:pt x="343434" y="2058670"/>
                  </a:cubicBezTo>
                  <a:cubicBezTo>
                    <a:pt x="351745" y="2139315"/>
                    <a:pt x="364786" y="2218944"/>
                    <a:pt x="382559" y="2296795"/>
                  </a:cubicBezTo>
                  <a:lnTo>
                    <a:pt x="363891" y="2300986"/>
                  </a:lnTo>
                  <a:lnTo>
                    <a:pt x="379235" y="2289556"/>
                  </a:lnTo>
                  <a:cubicBezTo>
                    <a:pt x="385628" y="2297938"/>
                    <a:pt x="383837" y="2309876"/>
                    <a:pt x="375399" y="2316226"/>
                  </a:cubicBezTo>
                  <a:cubicBezTo>
                    <a:pt x="366960" y="2322576"/>
                    <a:pt x="354941" y="2320798"/>
                    <a:pt x="348548" y="2312416"/>
                  </a:cubicBezTo>
                  <a:close/>
                </a:path>
              </a:pathLst>
            </a:custGeom>
            <a:solidFill>
              <a:srgbClr val="4495B0"/>
            </a:solidFill>
          </p:spPr>
        </p:sp>
        <p:sp>
          <p:nvSpPr>
            <p:cNvPr name="TextBox 28" id="28"/>
            <p:cNvSpPr txBox="true"/>
            <p:nvPr/>
          </p:nvSpPr>
          <p:spPr>
            <a:xfrm>
              <a:off x="0" y="-9525"/>
              <a:ext cx="7556553" cy="7369451"/>
            </a:xfrm>
            <a:prstGeom prst="rect">
              <a:avLst/>
            </a:prstGeom>
          </p:spPr>
          <p:txBody>
            <a:bodyPr anchor="ctr" rtlCol="false" tIns="50800" lIns="50800" bIns="50800" rIns="50800"/>
            <a:lstStyle/>
            <a:p>
              <a:pPr algn="ctr" marL="488632" indent="-244316" lvl="1">
                <a:lnSpc>
                  <a:spcPts val="3240"/>
                </a:lnSpc>
                <a:buAutoNum type="arabicPeriod" startAt="1"/>
              </a:pPr>
              <a:r>
                <a:rPr lang="en-US" sz="2700">
                  <a:solidFill>
                    <a:srgbClr val="FFFFFF"/>
                  </a:solidFill>
                  <a:latin typeface="Trebuchet MS"/>
                  <a:ea typeface="Trebuchet MS"/>
                  <a:cs typeface="Trebuchet MS"/>
                  <a:sym typeface="Trebuchet MS"/>
                </a:rPr>
                <a:t>Gweithiwch mewn parau a rhestrwch cymaint o syniadau Piaget a phosibl.</a:t>
              </a:r>
            </a:p>
            <a:p>
              <a:pPr algn="ctr" marL="488632" indent="-244316" lvl="1">
                <a:lnSpc>
                  <a:spcPts val="3240"/>
                </a:lnSpc>
                <a:buAutoNum type="arabicPeriod" startAt="1"/>
              </a:pPr>
              <a:r>
                <a:rPr lang="en-US" sz="2700">
                  <a:solidFill>
                    <a:srgbClr val="FFFFFF"/>
                  </a:solidFill>
                  <a:latin typeface="Trebuchet MS"/>
                  <a:ea typeface="Trebuchet MS"/>
                  <a:cs typeface="Trebuchet MS"/>
                  <a:sym typeface="Trebuchet MS"/>
                </a:rPr>
                <a:t>Rhannwch eich meddyliau gyda phâr arall</a:t>
              </a:r>
            </a:p>
            <a:p>
              <a:pPr algn="ctr" marL="488632" indent="-244316" lvl="1">
                <a:lnSpc>
                  <a:spcPts val="3240"/>
                </a:lnSpc>
                <a:buAutoNum type="arabicPeriod" startAt="1"/>
              </a:pPr>
              <a:r>
                <a:rPr lang="en-US" sz="2700">
                  <a:solidFill>
                    <a:srgbClr val="FFFFFF"/>
                  </a:solidFill>
                  <a:latin typeface="Trebuchet MS"/>
                  <a:ea typeface="Trebuchet MS"/>
                  <a:cs typeface="Trebuchet MS"/>
                  <a:sym typeface="Trebuchet MS"/>
                </a:rPr>
                <a:t>Adborth</a:t>
              </a:r>
            </a:p>
          </p:txBody>
        </p:sp>
      </p:grpSp>
    </p:spTree>
  </p:cSld>
  <p:clrMapOvr>
    <a:masterClrMapping/>
  </p:clrMapOvr>
</p:sld>
</file>

<file path=ppt/slides/slide11.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Datblygiad  Gwybyddol</a:t>
            </a:r>
          </a:p>
          <a:p>
            <a:pPr algn="ctr">
              <a:lnSpc>
                <a:spcPts val="6480"/>
              </a:lnSpc>
            </a:pPr>
            <a:r>
              <a:rPr lang="en-US" sz="5400">
                <a:solidFill>
                  <a:srgbClr val="000000"/>
                </a:solidFill>
                <a:latin typeface="Trebuchet MS"/>
                <a:ea typeface="Trebuchet MS"/>
                <a:cs typeface="Trebuchet MS"/>
                <a:sym typeface="Trebuchet MS"/>
              </a:rPr>
              <a:t>Cognitive Development</a:t>
            </a:r>
          </a:p>
        </p:txBody>
      </p:sp>
      <p:sp>
        <p:nvSpPr>
          <p:cNvPr name="TextBox 3" id="3"/>
          <p:cNvSpPr txBox="true"/>
          <p:nvPr/>
        </p:nvSpPr>
        <p:spPr>
          <a:xfrm rot="0">
            <a:off x="1648832" y="3528580"/>
            <a:ext cx="6093172" cy="34004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Canolbwyntio ar y prosesau sylfaenol sydd yn cyfrannu at sut mae plant yn dechrau...</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Prosesu gwybodaeth</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Datblygu dealltwriaeth cysyniadol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Rhesymu a datrys problemau</a:t>
            </a:r>
          </a:p>
        </p:txBody>
      </p:sp>
      <p:sp>
        <p:nvSpPr>
          <p:cNvPr name="TextBox 4" id="4"/>
          <p:cNvSpPr txBox="true"/>
          <p:nvPr/>
        </p:nvSpPr>
        <p:spPr>
          <a:xfrm rot="0">
            <a:off x="10668673" y="3528580"/>
            <a:ext cx="6093171" cy="38862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Focuses on underlying processes that contribute to how children begin to…</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Process information</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Develop conceptual understanding</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Reason and problem solve</a:t>
            </a:r>
          </a:p>
          <a:p>
            <a:pPr algn="l" marL="579118" indent="-289559" lvl="1">
              <a:lnSpc>
                <a:spcPts val="3839"/>
              </a:lnSpc>
            </a:pP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Vygotsky</a:t>
            </a:r>
          </a:p>
        </p:txBody>
      </p:sp>
      <p:sp>
        <p:nvSpPr>
          <p:cNvPr name="TextBox 3" id="3"/>
          <p:cNvSpPr txBox="true"/>
          <p:nvPr/>
        </p:nvSpPr>
        <p:spPr>
          <a:xfrm rot="0">
            <a:off x="10711804" y="3429000"/>
            <a:ext cx="6093172" cy="58293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Lev 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1896-1934</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1913 completed school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1917 – graduated – specialized in literature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1917-1923- taught literature and psychology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1924 Institute of Psychology &amp; founded Institute of Defectology in Moscow</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Died of TB in 1934</a:t>
            </a:r>
          </a:p>
          <a:p>
            <a:pPr algn="l" marL="579118" indent="-289559" lvl="1">
              <a:lnSpc>
                <a:spcPts val="3839"/>
              </a:lnSpc>
            </a:pPr>
          </a:p>
        </p:txBody>
      </p:sp>
      <p:sp>
        <p:nvSpPr>
          <p:cNvPr name="TextBox 4" id="4"/>
          <p:cNvSpPr txBox="true"/>
          <p:nvPr/>
        </p:nvSpPr>
        <p:spPr>
          <a:xfrm rot="0">
            <a:off x="1921142" y="3429000"/>
            <a:ext cx="6093171" cy="58293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Lev 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1896-1934</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1913 gorffen ysgol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1917 – graddiodd –arbenigo mewn llenyddiaeth</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1917-1923- addysgu llenyddiaeth a seicoleg</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1924 Institute of Psychology a dechrau Institute of Defectology ym Moscow</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Bu farw o TB in 1934</a:t>
            </a:r>
          </a:p>
          <a:p>
            <a:pPr algn="l" marL="579118" indent="-289559" lvl="1">
              <a:lnSpc>
                <a:spcPts val="3839"/>
              </a:lnSpc>
            </a:pP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Ffactorau Cymdeithasol</a:t>
            </a:r>
          </a:p>
          <a:p>
            <a:pPr algn="ctr">
              <a:lnSpc>
                <a:spcPts val="6480"/>
              </a:lnSpc>
            </a:pPr>
            <a:r>
              <a:rPr lang="en-US" sz="5400">
                <a:solidFill>
                  <a:srgbClr val="000000"/>
                </a:solidFill>
                <a:latin typeface="Trebuchet MS"/>
                <a:ea typeface="Trebuchet MS"/>
                <a:cs typeface="Trebuchet MS"/>
                <a:sym typeface="Trebuchet MS"/>
              </a:rPr>
              <a:t>Social factors</a:t>
            </a:r>
          </a:p>
        </p:txBody>
      </p:sp>
      <p:sp>
        <p:nvSpPr>
          <p:cNvPr name="TextBox 3" id="3"/>
          <p:cNvSpPr txBox="true"/>
          <p:nvPr/>
        </p:nvSpPr>
        <p:spPr>
          <a:xfrm rot="0">
            <a:off x="1107441" y="3763682"/>
            <a:ext cx="6645179" cy="53435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Damaniaeth Piaget yn anwybyddu rôl ffactorau cymdeithasol mewn datblygiad gwybyddol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Gweld y plentyn fel ‘gwyddonydd’ datblygol- yn datblygu’n unigol o’i fyd cymdeithasol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Damcaniaeth Vygotsky yn canolbwyntio ar ddatblygiad plant fel proses cymdeithasol</a:t>
            </a:r>
          </a:p>
        </p:txBody>
      </p:sp>
      <p:sp>
        <p:nvSpPr>
          <p:cNvPr name="TextBox 4" id="4"/>
          <p:cNvSpPr txBox="true"/>
          <p:nvPr/>
        </p:nvSpPr>
        <p:spPr>
          <a:xfrm rot="0">
            <a:off x="10496974" y="3763682"/>
            <a:ext cx="6645177" cy="53435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Piaget’s theory ignores the role of social factors in learning and cognitive development</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Saw child as a developing “scientist” – developing independently from its social world</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Vygotsky’s theory in contrast focuses on child development as a social process</a:t>
            </a:r>
          </a:p>
          <a:p>
            <a:pPr algn="l" marL="579118" indent="-289559" lvl="1">
              <a:lnSpc>
                <a:spcPts val="3839"/>
              </a:lnSpc>
            </a:pP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50830"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Vygotsky</a:t>
            </a:r>
          </a:p>
        </p:txBody>
      </p:sp>
      <p:sp>
        <p:nvSpPr>
          <p:cNvPr name="TextBox 3" id="3"/>
          <p:cNvSpPr txBox="true"/>
          <p:nvPr/>
        </p:nvSpPr>
        <p:spPr>
          <a:xfrm rot="0">
            <a:off x="2787937" y="3637098"/>
            <a:ext cx="6093172" cy="437197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Herio’r pwyslais ar ddysgu unigol</a:t>
            </a:r>
          </a:p>
          <a:p>
            <a:pPr algn="l" marL="579118" indent="-289559" lvl="1">
              <a:lnSpc>
                <a:spcPts val="3839"/>
              </a:lnSpc>
            </a:pP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Eraill yn gwneud mwy na chynnig cyfleoedd i ddysgu</a:t>
            </a:r>
          </a:p>
          <a:p>
            <a:pPr algn="l" marL="579118" indent="-289559" lvl="1">
              <a:lnSpc>
                <a:spcPts val="3839"/>
              </a:lnSpc>
            </a:pP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Angen rhyngweithio cymdeithasol ar gyfer dysgu gwybyddol</a:t>
            </a:r>
          </a:p>
        </p:txBody>
      </p:sp>
      <p:sp>
        <p:nvSpPr>
          <p:cNvPr name="TextBox 4" id="4"/>
          <p:cNvSpPr txBox="true"/>
          <p:nvPr/>
        </p:nvSpPr>
        <p:spPr>
          <a:xfrm rot="0">
            <a:off x="9406892" y="3637098"/>
            <a:ext cx="6093171" cy="437197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Challenged emphasis on solitary learning </a:t>
            </a:r>
          </a:p>
          <a:p>
            <a:pPr algn="l" marL="579118" indent="-289559" lvl="1">
              <a:lnSpc>
                <a:spcPts val="3839"/>
              </a:lnSpc>
            </a:pP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Others do more than provide opportunities to learn </a:t>
            </a:r>
          </a:p>
          <a:p>
            <a:pPr algn="l" marL="579118" indent="-289559" lvl="1">
              <a:lnSpc>
                <a:spcPts val="3839"/>
              </a:lnSpc>
            </a:pP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Social interaction is required for cognitive learning</a:t>
            </a:r>
          </a:p>
          <a:p>
            <a:pPr algn="l" marL="579118" indent="-289559" lvl="1">
              <a:lnSpc>
                <a:spcPts val="3839"/>
              </a:lnSpc>
            </a:pP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Diwylliant</a:t>
            </a:r>
          </a:p>
          <a:p>
            <a:pPr algn="ctr">
              <a:lnSpc>
                <a:spcPts val="6480"/>
              </a:lnSpc>
            </a:pPr>
            <a:r>
              <a:rPr lang="en-US" sz="5400">
                <a:solidFill>
                  <a:srgbClr val="000000"/>
                </a:solidFill>
                <a:latin typeface="Trebuchet MS"/>
                <a:ea typeface="Trebuchet MS"/>
                <a:cs typeface="Trebuchet MS"/>
                <a:sym typeface="Trebuchet MS"/>
              </a:rPr>
              <a:t>Culture</a:t>
            </a:r>
          </a:p>
        </p:txBody>
      </p:sp>
      <p:sp>
        <p:nvSpPr>
          <p:cNvPr name="TextBox 3" id="3"/>
          <p:cNvSpPr txBox="true"/>
          <p:nvPr/>
        </p:nvSpPr>
        <p:spPr>
          <a:xfrm rot="0">
            <a:off x="1760973" y="3269079"/>
            <a:ext cx="6093172" cy="53435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Mae babis yn dod i fyd sydd wedi ei drefnu gan eu gofalwyr yn ôl eu treftadaeth diwylliannol, hanesyddol ac esblygiadol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Mae plant yn elwa o wybodaeth a sgiliau cenedlaethau cynt</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Mae rhannu gweithgareddau yn galluogi plant i fewnoli ffyrdd o feddwl ac ymddwyn</a:t>
            </a:r>
          </a:p>
        </p:txBody>
      </p:sp>
      <p:sp>
        <p:nvSpPr>
          <p:cNvPr name="TextBox 4" id="4"/>
          <p:cNvSpPr txBox="true"/>
          <p:nvPr/>
        </p:nvSpPr>
        <p:spPr>
          <a:xfrm rot="0">
            <a:off x="9144000" y="3269079"/>
            <a:ext cx="8013896" cy="5829300"/>
          </a:xfrm>
          <a:prstGeom prst="rect">
            <a:avLst/>
          </a:prstGeom>
        </p:spPr>
        <p:txBody>
          <a:bodyPr anchor="t" rtlCol="false" tIns="0" lIns="0" bIns="0" rIns="0">
            <a:spAutoFit/>
          </a:bodyPr>
          <a:lstStyle/>
          <a:p>
            <a:pPr algn="l" marL="2204711" indent="-551178" lvl="3">
              <a:lnSpc>
                <a:spcPts val="3839"/>
              </a:lnSpc>
              <a:buFont typeface="Arial"/>
              <a:buChar char="￭"/>
            </a:pPr>
            <a:r>
              <a:rPr lang="en-US" sz="3199">
                <a:solidFill>
                  <a:srgbClr val="404040"/>
                </a:solidFill>
                <a:latin typeface="Trebuchet MS"/>
                <a:ea typeface="Trebuchet MS"/>
                <a:cs typeface="Trebuchet MS"/>
                <a:sym typeface="Trebuchet MS"/>
              </a:rPr>
              <a:t>Babies enter a social world organized by caregivers in accordance with their evolutionary, cultural and historical heritage</a:t>
            </a:r>
          </a:p>
          <a:p>
            <a:pPr algn="l" marL="2204711" indent="-551178" lvl="3">
              <a:lnSpc>
                <a:spcPts val="3839"/>
              </a:lnSpc>
              <a:buFont typeface="Arial"/>
              <a:buChar char="￭"/>
            </a:pPr>
            <a:r>
              <a:rPr lang="en-US" sz="3199">
                <a:solidFill>
                  <a:srgbClr val="404040"/>
                </a:solidFill>
                <a:latin typeface="Trebuchet MS"/>
                <a:ea typeface="Trebuchet MS"/>
                <a:cs typeface="Trebuchet MS"/>
                <a:sym typeface="Trebuchet MS"/>
              </a:rPr>
              <a:t>Children benefit from the knowledge and skills of previous generations</a:t>
            </a:r>
          </a:p>
          <a:p>
            <a:pPr algn="l" marL="2204711" indent="-551178" lvl="3">
              <a:lnSpc>
                <a:spcPts val="3839"/>
              </a:lnSpc>
              <a:buFont typeface="Arial"/>
              <a:buChar char="￭"/>
            </a:pPr>
            <a:r>
              <a:rPr lang="en-US" sz="3199">
                <a:solidFill>
                  <a:srgbClr val="404040"/>
                </a:solidFill>
                <a:latin typeface="Trebuchet MS"/>
                <a:ea typeface="Trebuchet MS"/>
                <a:cs typeface="Trebuchet MS"/>
                <a:sym typeface="Trebuchet MS"/>
              </a:rPr>
              <a:t>Shared activities allow child to internalize ways of thinking and behaving </a:t>
            </a:r>
          </a:p>
          <a:p>
            <a:pPr algn="l" marL="2204711" indent="-551178" lvl="3">
              <a:lnSpc>
                <a:spcPts val="3839"/>
              </a:lnSpc>
            </a:pP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Iaith</a:t>
            </a:r>
          </a:p>
          <a:p>
            <a:pPr algn="ctr">
              <a:lnSpc>
                <a:spcPts val="6480"/>
              </a:lnSpc>
            </a:pPr>
            <a:r>
              <a:rPr lang="en-US" sz="5400">
                <a:solidFill>
                  <a:srgbClr val="000000"/>
                </a:solidFill>
                <a:latin typeface="Trebuchet MS"/>
                <a:ea typeface="Trebuchet MS"/>
                <a:cs typeface="Trebuchet MS"/>
                <a:sym typeface="Trebuchet MS"/>
              </a:rPr>
              <a:t>Language</a:t>
            </a:r>
          </a:p>
        </p:txBody>
      </p:sp>
      <p:sp>
        <p:nvSpPr>
          <p:cNvPr name="TextBox 3" id="3"/>
          <p:cNvSpPr txBox="true"/>
          <p:nvPr/>
        </p:nvSpPr>
        <p:spPr>
          <a:xfrm rot="0">
            <a:off x="1028700" y="4205579"/>
            <a:ext cx="6093172" cy="340042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Iaith yw’r offeryn diwylliannol mwyaf pwysig</a:t>
            </a:r>
          </a:p>
          <a:p>
            <a:pPr algn="l" marL="1391921" indent="-463974" lvl="2">
              <a:lnSpc>
                <a:spcPts val="3840"/>
              </a:lnSpc>
              <a:buFont typeface="Arial"/>
              <a:buChar char="⚬"/>
            </a:pPr>
            <a:r>
              <a:rPr lang="en-US" sz="3200">
                <a:solidFill>
                  <a:srgbClr val="404040"/>
                </a:solidFill>
                <a:latin typeface="Trebuchet MS"/>
                <a:ea typeface="Trebuchet MS"/>
                <a:cs typeface="Trebuchet MS"/>
                <a:sym typeface="Trebuchet MS"/>
              </a:rPr>
              <a:t>Yr allwedd i ddysgu cydweithredol</a:t>
            </a:r>
          </a:p>
          <a:p>
            <a:pPr algn="l" marL="1391921" indent="-463974" lvl="2">
              <a:lnSpc>
                <a:spcPts val="3840"/>
              </a:lnSpc>
              <a:buFont typeface="Arial"/>
              <a:buChar char="⚬"/>
            </a:pPr>
            <a:r>
              <a:rPr lang="en-US" sz="3200">
                <a:solidFill>
                  <a:srgbClr val="404040"/>
                </a:solidFill>
                <a:latin typeface="Trebuchet MS"/>
                <a:ea typeface="Trebuchet MS"/>
                <a:cs typeface="Trebuchet MS"/>
                <a:sym typeface="Trebuchet MS"/>
              </a:rPr>
              <a:t>Drwy storiau a sgyrsiau mae plant yn amsugno confensiynau eu hiaith</a:t>
            </a:r>
          </a:p>
        </p:txBody>
      </p:sp>
      <p:sp>
        <p:nvSpPr>
          <p:cNvPr name="TextBox 4" id="4"/>
          <p:cNvSpPr txBox="true"/>
          <p:nvPr/>
        </p:nvSpPr>
        <p:spPr>
          <a:xfrm rot="0">
            <a:off x="9634714" y="3719804"/>
            <a:ext cx="7495148" cy="4371975"/>
          </a:xfrm>
          <a:prstGeom prst="rect">
            <a:avLst/>
          </a:prstGeom>
        </p:spPr>
        <p:txBody>
          <a:bodyPr anchor="t" rtlCol="false" tIns="0" lIns="0" bIns="0" rIns="0">
            <a:spAutoFit/>
          </a:bodyPr>
          <a:lstStyle/>
          <a:p>
            <a:pPr algn="l" marL="1310641" indent="-436880" lvl="2">
              <a:lnSpc>
                <a:spcPts val="3840"/>
              </a:lnSpc>
              <a:buFont typeface="Arial"/>
              <a:buChar char="⚬"/>
            </a:pPr>
            <a:r>
              <a:rPr lang="en-US" sz="3200">
                <a:solidFill>
                  <a:srgbClr val="404040"/>
                </a:solidFill>
                <a:latin typeface="Trebuchet MS"/>
                <a:ea typeface="Trebuchet MS"/>
                <a:cs typeface="Trebuchet MS"/>
                <a:sym typeface="Trebuchet MS"/>
              </a:rPr>
              <a:t>Language is the most important cultural tool </a:t>
            </a:r>
          </a:p>
          <a:p>
            <a:pPr algn="l" marL="2204722" indent="-551180" lvl="3">
              <a:lnSpc>
                <a:spcPts val="3840"/>
              </a:lnSpc>
              <a:buFont typeface="Arial"/>
              <a:buChar char="￭"/>
            </a:pPr>
            <a:r>
              <a:rPr lang="en-US" sz="3200">
                <a:solidFill>
                  <a:srgbClr val="404040"/>
                </a:solidFill>
                <a:latin typeface="Trebuchet MS"/>
                <a:ea typeface="Trebuchet MS"/>
                <a:cs typeface="Trebuchet MS"/>
                <a:sym typeface="Trebuchet MS"/>
              </a:rPr>
              <a:t>The key to “collaborative learning”</a:t>
            </a:r>
          </a:p>
          <a:p>
            <a:pPr algn="l" marL="2204722" indent="-551180" lvl="3">
              <a:lnSpc>
                <a:spcPts val="3840"/>
              </a:lnSpc>
              <a:buFont typeface="Arial"/>
              <a:buChar char="￭"/>
            </a:pPr>
            <a:r>
              <a:rPr lang="en-US" sz="3200">
                <a:solidFill>
                  <a:srgbClr val="404040"/>
                </a:solidFill>
                <a:latin typeface="Trebuchet MS"/>
                <a:ea typeface="Trebuchet MS"/>
                <a:cs typeface="Trebuchet MS"/>
                <a:sym typeface="Trebuchet MS"/>
              </a:rPr>
              <a:t>Through story-telling and conversations, children absorb the convention of their language</a:t>
            </a:r>
          </a:p>
          <a:p>
            <a:pPr algn="l" marL="2204722" indent="-551180" lvl="3">
              <a:lnSpc>
                <a:spcPts val="3840"/>
              </a:lnSpc>
            </a:pP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5083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Chwarae</a:t>
            </a:r>
          </a:p>
          <a:p>
            <a:pPr algn="ctr">
              <a:lnSpc>
                <a:spcPts val="6480"/>
              </a:lnSpc>
            </a:pPr>
            <a:r>
              <a:rPr lang="en-US" sz="5400">
                <a:solidFill>
                  <a:srgbClr val="000000"/>
                </a:solidFill>
                <a:latin typeface="Trebuchet MS"/>
                <a:ea typeface="Trebuchet MS"/>
                <a:cs typeface="Trebuchet MS"/>
                <a:sym typeface="Trebuchet MS"/>
              </a:rPr>
              <a:t>Play</a:t>
            </a:r>
          </a:p>
        </p:txBody>
      </p:sp>
      <p:sp>
        <p:nvSpPr>
          <p:cNvPr name="TextBox 3" id="3"/>
          <p:cNvSpPr txBox="true"/>
          <p:nvPr/>
        </p:nvSpPr>
        <p:spPr>
          <a:xfrm rot="0">
            <a:off x="2787937" y="4250463"/>
            <a:ext cx="6093172" cy="291465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Chwarae yw y prif lwybr datblygiad</a:t>
            </a:r>
          </a:p>
          <a:p>
            <a:pPr algn="l" marL="1391921" indent="-463974" lvl="2">
              <a:lnSpc>
                <a:spcPts val="3840"/>
              </a:lnSpc>
              <a:buFont typeface="Arial"/>
              <a:buChar char="⚬"/>
            </a:pPr>
            <a:r>
              <a:rPr lang="en-US" sz="3200">
                <a:solidFill>
                  <a:srgbClr val="404040"/>
                </a:solidFill>
                <a:latin typeface="Trebuchet MS"/>
                <a:ea typeface="Trebuchet MS"/>
                <a:cs typeface="Trebuchet MS"/>
                <a:sym typeface="Trebuchet MS"/>
              </a:rPr>
              <a:t>Chwarae esgus ar y cyd - plant yn dysgu cydlynu syniadau a chynlluniau</a:t>
            </a:r>
          </a:p>
          <a:p>
            <a:pPr algn="l" marL="1391921" indent="-463974" lvl="2">
              <a:lnSpc>
                <a:spcPts val="3840"/>
              </a:lnSpc>
            </a:pPr>
          </a:p>
        </p:txBody>
      </p:sp>
      <p:sp>
        <p:nvSpPr>
          <p:cNvPr name="TextBox 4" id="4"/>
          <p:cNvSpPr txBox="true"/>
          <p:nvPr/>
        </p:nvSpPr>
        <p:spPr>
          <a:xfrm rot="0">
            <a:off x="9406891" y="4250463"/>
            <a:ext cx="6093171" cy="3886200"/>
          </a:xfrm>
          <a:prstGeom prst="rect">
            <a:avLst/>
          </a:prstGeom>
        </p:spPr>
        <p:txBody>
          <a:bodyPr anchor="t" rtlCol="false" tIns="0" lIns="0" bIns="0" rIns="0">
            <a:spAutoFit/>
          </a:bodyPr>
          <a:lstStyle/>
          <a:p>
            <a:pPr algn="l" marL="1310641" indent="-436880" lvl="2">
              <a:lnSpc>
                <a:spcPts val="3840"/>
              </a:lnSpc>
              <a:buFont typeface="Arial"/>
              <a:buChar char="⚬"/>
            </a:pPr>
            <a:r>
              <a:rPr lang="en-US" sz="3200">
                <a:solidFill>
                  <a:srgbClr val="404040"/>
                </a:solidFill>
                <a:latin typeface="Trebuchet MS"/>
                <a:ea typeface="Trebuchet MS"/>
                <a:cs typeface="Trebuchet MS"/>
                <a:sym typeface="Trebuchet MS"/>
              </a:rPr>
              <a:t>Play is the main avenue of development</a:t>
            </a:r>
          </a:p>
          <a:p>
            <a:pPr algn="l" marL="2204722" indent="-551180" lvl="3">
              <a:lnSpc>
                <a:spcPts val="3840"/>
              </a:lnSpc>
              <a:buFont typeface="Arial"/>
              <a:buChar char="￭"/>
            </a:pPr>
            <a:r>
              <a:rPr lang="en-US" sz="3200">
                <a:solidFill>
                  <a:srgbClr val="404040"/>
                </a:solidFill>
                <a:latin typeface="Trebuchet MS"/>
                <a:ea typeface="Trebuchet MS"/>
                <a:cs typeface="Trebuchet MS"/>
                <a:sym typeface="Trebuchet MS"/>
              </a:rPr>
              <a:t>Collaborative pretend play – children learn to co-ordinate ideas and plans</a:t>
            </a:r>
          </a:p>
          <a:p>
            <a:pPr algn="l" marL="2204722" indent="-551180" lvl="3">
              <a:lnSpc>
                <a:spcPts val="3840"/>
              </a:lnSpc>
            </a:pP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072322" y="1019175"/>
            <a:ext cx="14143356" cy="24669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Lefel rhyngbersonol</a:t>
            </a:r>
          </a:p>
          <a:p>
            <a:pPr algn="ctr">
              <a:lnSpc>
                <a:spcPts val="6480"/>
              </a:lnSpc>
            </a:pPr>
            <a:r>
              <a:rPr lang="en-US" sz="5400">
                <a:solidFill>
                  <a:srgbClr val="000000"/>
                </a:solidFill>
                <a:latin typeface="Trebuchet MS"/>
                <a:ea typeface="Trebuchet MS"/>
                <a:cs typeface="Trebuchet MS"/>
                <a:sym typeface="Trebuchet MS"/>
              </a:rPr>
              <a:t>Interpersonal level</a:t>
            </a:r>
          </a:p>
          <a:p>
            <a:pPr algn="l">
              <a:lnSpc>
                <a:spcPts val="6480"/>
              </a:lnSpc>
            </a:pPr>
          </a:p>
        </p:txBody>
      </p:sp>
      <p:sp>
        <p:nvSpPr>
          <p:cNvPr name="TextBox 3" id="3"/>
          <p:cNvSpPr txBox="true"/>
          <p:nvPr/>
        </p:nvSpPr>
        <p:spPr>
          <a:xfrm rot="0">
            <a:off x="2286012" y="3598679"/>
            <a:ext cx="6093172" cy="4371975"/>
          </a:xfrm>
          <a:prstGeom prst="rect">
            <a:avLst/>
          </a:prstGeom>
        </p:spPr>
        <p:txBody>
          <a:bodyPr anchor="t" rtlCol="false" tIns="0" lIns="0" bIns="0" rIns="0">
            <a:spAutoFit/>
          </a:bodyPr>
          <a:lstStyle/>
          <a:p>
            <a:pPr algn="l" marL="579119" indent="-289560" lvl="1">
              <a:lnSpc>
                <a:spcPts val="3839"/>
              </a:lnSpc>
              <a:buFont typeface="Arial"/>
              <a:buChar char="•"/>
            </a:pPr>
            <a:r>
              <a:rPr lang="en-US" sz="3199">
                <a:solidFill>
                  <a:srgbClr val="404040"/>
                </a:solidFill>
                <a:latin typeface="Trebuchet MS"/>
                <a:ea typeface="Trebuchet MS"/>
                <a:cs typeface="Trebuchet MS"/>
                <a:sym typeface="Trebuchet MS"/>
              </a:rPr>
              <a:t>Y plentyn fel prentis yn hytrach na gwyddonydd Piaget</a:t>
            </a:r>
          </a:p>
          <a:p>
            <a:pPr algn="l" marL="579119" indent="-289560" lvl="1">
              <a:lnSpc>
                <a:spcPts val="3839"/>
              </a:lnSpc>
              <a:buFont typeface="Arial"/>
              <a:buChar char="•"/>
            </a:pPr>
            <a:r>
              <a:rPr lang="en-US" sz="3199">
                <a:solidFill>
                  <a:srgbClr val="404040"/>
                </a:solidFill>
                <a:latin typeface="Trebuchet MS"/>
                <a:ea typeface="Trebuchet MS"/>
                <a:cs typeface="Trebuchet MS"/>
                <a:sym typeface="Trebuchet MS"/>
              </a:rPr>
              <a:t>Y gallu i feddwl a rhesymu yn ganlyniad i brosesau cymdeithasol</a:t>
            </a:r>
          </a:p>
          <a:p>
            <a:pPr algn="l" marL="579119" indent="-289560" lvl="1">
              <a:lnSpc>
                <a:spcPts val="3839"/>
              </a:lnSpc>
              <a:buFont typeface="Arial"/>
              <a:buChar char="•"/>
            </a:pPr>
            <a:r>
              <a:rPr lang="en-US" sz="3199">
                <a:solidFill>
                  <a:srgbClr val="404040"/>
                </a:solidFill>
                <a:latin typeface="Trebuchet MS"/>
                <a:ea typeface="Trebuchet MS"/>
                <a:cs typeface="Trebuchet MS"/>
                <a:sym typeface="Trebuchet MS"/>
              </a:rPr>
              <a:t>Yn dechrau gyda fawr ddim  gallu i feddwl neu wneud pethau yn annibynnol</a:t>
            </a:r>
          </a:p>
        </p:txBody>
      </p:sp>
      <p:sp>
        <p:nvSpPr>
          <p:cNvPr name="TextBox 4" id="4"/>
          <p:cNvSpPr txBox="true"/>
          <p:nvPr/>
        </p:nvSpPr>
        <p:spPr>
          <a:xfrm rot="0">
            <a:off x="8904966" y="3598679"/>
            <a:ext cx="7097022" cy="4857750"/>
          </a:xfrm>
          <a:prstGeom prst="rect">
            <a:avLst/>
          </a:prstGeom>
        </p:spPr>
        <p:txBody>
          <a:bodyPr anchor="t" rtlCol="false" tIns="0" lIns="0" bIns="0" rIns="0">
            <a:spAutoFit/>
          </a:bodyPr>
          <a:lstStyle/>
          <a:p>
            <a:pPr algn="l" marL="2042157" indent="-510539" lvl="3">
              <a:lnSpc>
                <a:spcPts val="3839"/>
              </a:lnSpc>
              <a:buFont typeface="Arial"/>
              <a:buChar char="￭"/>
            </a:pPr>
            <a:r>
              <a:rPr lang="en-US" sz="3199">
                <a:solidFill>
                  <a:srgbClr val="404040"/>
                </a:solidFill>
                <a:latin typeface="Trebuchet MS"/>
                <a:ea typeface="Trebuchet MS"/>
                <a:cs typeface="Trebuchet MS"/>
                <a:sym typeface="Trebuchet MS"/>
              </a:rPr>
              <a:t>The child as an apprentice rather than as Piaget’s scientist</a:t>
            </a:r>
          </a:p>
          <a:p>
            <a:pPr algn="l" marL="2042157" indent="-510539" lvl="3">
              <a:lnSpc>
                <a:spcPts val="3839"/>
              </a:lnSpc>
              <a:buFont typeface="Arial"/>
              <a:buChar char="￭"/>
            </a:pPr>
            <a:r>
              <a:rPr lang="en-US" sz="3199">
                <a:solidFill>
                  <a:srgbClr val="404040"/>
                </a:solidFill>
                <a:latin typeface="Trebuchet MS"/>
                <a:ea typeface="Trebuchet MS"/>
                <a:cs typeface="Trebuchet MS"/>
                <a:sym typeface="Trebuchet MS"/>
              </a:rPr>
              <a:t>Ability to think and reason is the result of social processes </a:t>
            </a:r>
          </a:p>
          <a:p>
            <a:pPr algn="l" marL="2042157" indent="-510539" lvl="3">
              <a:lnSpc>
                <a:spcPts val="3839"/>
              </a:lnSpc>
              <a:buFont typeface="Arial"/>
              <a:buChar char="￭"/>
            </a:pPr>
            <a:r>
              <a:rPr lang="en-US" sz="3199">
                <a:solidFill>
                  <a:srgbClr val="404040"/>
                </a:solidFill>
                <a:latin typeface="Trebuchet MS"/>
                <a:ea typeface="Trebuchet MS"/>
                <a:cs typeface="Trebuchet MS"/>
                <a:sym typeface="Trebuchet MS"/>
              </a:rPr>
              <a:t>Start off with little ability to think or do things by ourselves</a:t>
            </a:r>
          </a:p>
          <a:p>
            <a:pPr algn="l" marL="2042157" indent="-510539" lvl="3">
              <a:lnSpc>
                <a:spcPts val="3839"/>
              </a:lnSpc>
            </a:pP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5083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Rhyngweithio cymdeithasol</a:t>
            </a:r>
          </a:p>
          <a:p>
            <a:pPr algn="ctr">
              <a:lnSpc>
                <a:spcPts val="6480"/>
              </a:lnSpc>
            </a:pPr>
            <a:r>
              <a:rPr lang="en-US" sz="5400">
                <a:solidFill>
                  <a:srgbClr val="000000"/>
                </a:solidFill>
                <a:latin typeface="Trebuchet MS"/>
                <a:ea typeface="Trebuchet MS"/>
                <a:cs typeface="Trebuchet MS"/>
                <a:sym typeface="Trebuchet MS"/>
              </a:rPr>
              <a:t>Social interaction</a:t>
            </a:r>
          </a:p>
        </p:txBody>
      </p:sp>
      <p:sp>
        <p:nvSpPr>
          <p:cNvPr name="TextBox 3" id="3"/>
          <p:cNvSpPr txBox="true"/>
          <p:nvPr/>
        </p:nvSpPr>
        <p:spPr>
          <a:xfrm rot="0">
            <a:off x="2787937" y="4057691"/>
            <a:ext cx="6093172" cy="485775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Symudiad graddol tuag at fod yn hunan-ddigonol ac annibynnol drwy gymryd rhan mewn gweithgareddau cymdeithasol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Datblygiad gwybyddol yn digwydd drwy fewnoli  gweithgareddau datrys problemau a ddatblygir trwy rhyngweithio cymdeithasol.</a:t>
            </a:r>
          </a:p>
        </p:txBody>
      </p:sp>
      <p:sp>
        <p:nvSpPr>
          <p:cNvPr name="TextBox 4" id="4"/>
          <p:cNvSpPr txBox="true"/>
          <p:nvPr/>
        </p:nvSpPr>
        <p:spPr>
          <a:xfrm rot="0">
            <a:off x="9406892" y="4057691"/>
            <a:ext cx="6093171" cy="53435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Gradual move toward self-sufficiency and independence through participating in social activities</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Cognitive development occurs through internalization of problem-solving activities developed through social interaction </a:t>
            </a:r>
          </a:p>
          <a:p>
            <a:pPr algn="l" marL="579118" indent="-289559" lvl="1">
              <a:lnSpc>
                <a:spcPts val="3839"/>
              </a:lnSpc>
            </a:pPr>
          </a:p>
          <a:p>
            <a:pPr algn="l" marL="579118" indent="-289559" lvl="1">
              <a:lnSpc>
                <a:spcPts val="3839"/>
              </a:lnSpc>
            </a:pP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4057691"/>
            <a:ext cx="6093172" cy="38862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Dysgu yw’r trosglwyddiad cymdeithasol o wybodaeth</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Dysgwyr yn gweithredu ar ddwy lefel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 lefel perfformiad</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2- lefel datblygiad posibl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Bwlch – parth datblygiad procsimol</a:t>
            </a:r>
          </a:p>
        </p:txBody>
      </p:sp>
      <p:sp>
        <p:nvSpPr>
          <p:cNvPr name="TextBox 3" id="3"/>
          <p:cNvSpPr txBox="true"/>
          <p:nvPr/>
        </p:nvSpPr>
        <p:spPr>
          <a:xfrm rot="0">
            <a:off x="9406891" y="4057691"/>
            <a:ext cx="6093171" cy="485775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Learning is the social transmission of knowledge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Learners operate at two levels</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1- performance level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2- potential development level</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Gap – zone of proximal development</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(Smidt 2013)</a:t>
            </a:r>
          </a:p>
        </p:txBody>
      </p:sp>
      <p:sp>
        <p:nvSpPr>
          <p:cNvPr name="TextBox 4" id="4"/>
          <p:cNvSpPr txBox="true"/>
          <p:nvPr/>
        </p:nvSpPr>
        <p:spPr>
          <a:xfrm rot="0">
            <a:off x="2286013" y="1291564"/>
            <a:ext cx="13715973"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Parth Datblygiad Procsimol Vygotsky</a:t>
            </a:r>
          </a:p>
          <a:p>
            <a:pPr algn="ctr">
              <a:lnSpc>
                <a:spcPts val="5831"/>
              </a:lnSpc>
            </a:pPr>
            <a:r>
              <a:rPr lang="en-US" sz="4859">
                <a:solidFill>
                  <a:srgbClr val="000000"/>
                </a:solidFill>
                <a:latin typeface="Trebuchet MS"/>
                <a:ea typeface="Trebuchet MS"/>
                <a:cs typeface="Trebuchet MS"/>
                <a:sym typeface="Trebuchet MS"/>
              </a:rPr>
              <a:t>Vygotsky's Zone of Proximal Development (ZPD)</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PDP – Parth Datblygiad Procsimol                                  ZPD – Zone of Proximal Development</a:t>
            </a:r>
          </a:p>
        </p:txBody>
      </p:sp>
      <p:sp>
        <p:nvSpPr>
          <p:cNvPr name="TextBox 3" id="3"/>
          <p:cNvSpPr txBox="true"/>
          <p:nvPr/>
        </p:nvSpPr>
        <p:spPr>
          <a:xfrm rot="0">
            <a:off x="1107441" y="4400550"/>
            <a:ext cx="7863169" cy="388620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Plentyn arall neu oedolyn yn arwain y dysgu (sgaffaldio) o fewn parth datblygiad procsimol y plentyn (ystod o dasgau na fedrant ei wneud heb gymorth)</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Gyda datblygiad mae’r PDP yn symud</a:t>
            </a:r>
          </a:p>
          <a:p>
            <a:pPr algn="l" marL="579120" indent="-289560" lvl="1">
              <a:lnSpc>
                <a:spcPts val="3840"/>
              </a:lnSpc>
            </a:pPr>
          </a:p>
          <a:p>
            <a:pPr algn="l" marL="579120" indent="-289560" lvl="1">
              <a:lnSpc>
                <a:spcPts val="3840"/>
              </a:lnSpc>
            </a:pPr>
          </a:p>
        </p:txBody>
      </p:sp>
      <p:sp>
        <p:nvSpPr>
          <p:cNvPr name="TextBox 4" id="4"/>
          <p:cNvSpPr txBox="true"/>
          <p:nvPr/>
        </p:nvSpPr>
        <p:spPr>
          <a:xfrm rot="0">
            <a:off x="9144000" y="4400550"/>
            <a:ext cx="8090989" cy="3886200"/>
          </a:xfrm>
          <a:prstGeom prst="rect">
            <a:avLst/>
          </a:prstGeom>
        </p:spPr>
        <p:txBody>
          <a:bodyPr anchor="t" rtlCol="false" tIns="0" lIns="0" bIns="0" rIns="0">
            <a:spAutoFit/>
          </a:bodyPr>
          <a:lstStyle/>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Another child or adult will guide learning (scaffolding) within the child’s zone of proximal development (range of tasks they cannot do without help)</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With development the zone of proximal development shifts </a:t>
            </a:r>
          </a:p>
          <a:p>
            <a:pPr algn="l" marL="1493521" indent="-497840" lvl="2">
              <a:lnSpc>
                <a:spcPts val="3840"/>
              </a:lnSpc>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8394088" y="3314700"/>
            <a:ext cx="8600129" cy="364807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What the child can do with assistance today (s)he will be able to do by herself tomorrow</a:t>
            </a:r>
          </a:p>
          <a:p>
            <a:pPr algn="l">
              <a:lnSpc>
                <a:spcPts val="5040"/>
              </a:lnSpc>
            </a:pPr>
            <a:r>
              <a:rPr lang="en-US" sz="4200">
                <a:solidFill>
                  <a:srgbClr val="404040"/>
                </a:solidFill>
                <a:latin typeface="Trebuchet MS"/>
                <a:ea typeface="Trebuchet MS"/>
                <a:cs typeface="Trebuchet MS"/>
                <a:sym typeface="Trebuchet MS"/>
              </a:rPr>
              <a:t>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(Vygotsky, 1978:87 cited in Smidt 2013)</a:t>
            </a:r>
          </a:p>
        </p:txBody>
      </p:sp>
      <p:grpSp>
        <p:nvGrpSpPr>
          <p:cNvPr name="Group 3" id="3"/>
          <p:cNvGrpSpPr>
            <a:grpSpLocks noChangeAspect="true"/>
          </p:cNvGrpSpPr>
          <p:nvPr/>
        </p:nvGrpSpPr>
        <p:grpSpPr>
          <a:xfrm rot="0">
            <a:off x="901821" y="1795128"/>
            <a:ext cx="6372708" cy="6696744"/>
            <a:chOff x="0" y="0"/>
            <a:chExt cx="8496944" cy="8928992"/>
          </a:xfrm>
        </p:grpSpPr>
        <p:sp>
          <p:nvSpPr>
            <p:cNvPr name="Freeform 4" id="4" descr="C:\Users\l.roberts\AppData\Local\Microsoft\Windows\Temporary Internet Files\Content.IE5\6IDJCSBB\mom-daughter-puzzles[1].jpg"/>
            <p:cNvSpPr/>
            <p:nvPr/>
          </p:nvSpPr>
          <p:spPr>
            <a:xfrm flipH="false" flipV="false" rot="0">
              <a:off x="0" y="0"/>
              <a:ext cx="8496935" cy="8928989"/>
            </a:xfrm>
            <a:custGeom>
              <a:avLst/>
              <a:gdLst/>
              <a:ahLst/>
              <a:cxnLst/>
              <a:rect r="r" b="b" t="t" l="l"/>
              <a:pathLst>
                <a:path h="8928989" w="8496935">
                  <a:moveTo>
                    <a:pt x="0" y="0"/>
                  </a:moveTo>
                  <a:lnTo>
                    <a:pt x="8496935" y="0"/>
                  </a:lnTo>
                  <a:lnTo>
                    <a:pt x="8496935" y="8928989"/>
                  </a:lnTo>
                  <a:lnTo>
                    <a:pt x="0" y="8928989"/>
                  </a:lnTo>
                  <a:lnTo>
                    <a:pt x="0" y="0"/>
                  </a:lnTo>
                  <a:close/>
                </a:path>
              </a:pathLst>
            </a:custGeom>
            <a:blipFill>
              <a:blip r:embed="rId2"/>
              <a:stretch>
                <a:fillRect l="0" t="0" r="-58022" b="0"/>
              </a:stretch>
            </a:blipFill>
          </p:spPr>
        </p:sp>
      </p:gr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3886201" y="1145262"/>
            <a:ext cx="10668880" cy="8113038"/>
            <a:chOff x="0" y="0"/>
            <a:chExt cx="14225174" cy="10817384"/>
          </a:xfrm>
        </p:grpSpPr>
        <p:sp>
          <p:nvSpPr>
            <p:cNvPr name="Freeform 3" id="3" descr="C:\Users\Alison\AppData\Local\Microsoft\Windows\INetCache\IE\TKOVGAX5\zone-proximal-development[1].png"/>
            <p:cNvSpPr/>
            <p:nvPr/>
          </p:nvSpPr>
          <p:spPr>
            <a:xfrm flipH="false" flipV="false" rot="0">
              <a:off x="0" y="0"/>
              <a:ext cx="14225143" cy="10817352"/>
            </a:xfrm>
            <a:custGeom>
              <a:avLst/>
              <a:gdLst/>
              <a:ahLst/>
              <a:cxnLst/>
              <a:rect r="r" b="b" t="t" l="l"/>
              <a:pathLst>
                <a:path h="10817352" w="14225143">
                  <a:moveTo>
                    <a:pt x="0" y="0"/>
                  </a:moveTo>
                  <a:lnTo>
                    <a:pt x="14225143" y="0"/>
                  </a:lnTo>
                  <a:lnTo>
                    <a:pt x="14225143" y="10817352"/>
                  </a:lnTo>
                  <a:lnTo>
                    <a:pt x="0" y="10817352"/>
                  </a:lnTo>
                  <a:lnTo>
                    <a:pt x="0" y="0"/>
                  </a:lnTo>
                  <a:close/>
                </a:path>
              </a:pathLst>
            </a:custGeom>
            <a:blipFill>
              <a:blip r:embed="rId2"/>
              <a:stretch>
                <a:fillRect l="0" t="0" r="0" b="0"/>
              </a:stretch>
            </a:blipFill>
          </p:spPr>
        </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Task/ Tasg</a:t>
            </a:r>
          </a:p>
        </p:txBody>
      </p:sp>
      <p:sp>
        <p:nvSpPr>
          <p:cNvPr name="TextBox 3" id="3"/>
          <p:cNvSpPr txBox="true"/>
          <p:nvPr/>
        </p:nvSpPr>
        <p:spPr>
          <a:xfrm rot="0">
            <a:off x="2787937"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Yn eich grwpiau, adlewyrchwch ar y </a:t>
            </a:r>
            <a:r>
              <a:rPr lang="en-US" sz="2700" u="sng">
                <a:solidFill>
                  <a:srgbClr val="3FCDE7"/>
                </a:solidFill>
                <a:latin typeface="Trebuchet MS"/>
                <a:ea typeface="Trebuchet MS"/>
                <a:cs typeface="Trebuchet MS"/>
                <a:sym typeface="Trebuchet MS"/>
                <a:hlinkClick r:id="rId3" tooltip="https://www.youtube.com/watch?v=lmJoOjLQM3U"/>
              </a:rPr>
              <a:t>clip</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Ystyriwch enghreifftiau pellach o weithgareddau sydd yn medru datblygu iaith yn y dosbarth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Defnyddiwch y </a:t>
            </a:r>
            <a:r>
              <a:rPr lang="en-US" sz="2700" u="sng">
                <a:solidFill>
                  <a:srgbClr val="3FCDE7"/>
                </a:solidFill>
                <a:latin typeface="Trebuchet MS"/>
                <a:ea typeface="Trebuchet MS"/>
                <a:cs typeface="Trebuchet MS"/>
                <a:sym typeface="Trebuchet MS"/>
                <a:hlinkClick r:id="rId4" tooltip="https://www.estyn.gov.wales/system/files/2020-07/Datblygu%2527r%2520Gymraeg%2520yn%2520y%2520Cyfnod%2520Sylfaen%2520-%2520Ionawr%25202013.pdf"/>
              </a:rPr>
              <a:t>ddolen</a:t>
            </a:r>
            <a:r>
              <a:rPr lang="en-US" sz="2700" u="sng">
                <a:solidFill>
                  <a:srgbClr val="3FCDE7"/>
                </a:solidFill>
                <a:latin typeface="Trebuchet MS"/>
                <a:ea typeface="Trebuchet MS"/>
                <a:cs typeface="Trebuchet MS"/>
                <a:sym typeface="Trebuchet MS"/>
                <a:hlinkClick r:id="rId5" tooltip="https://www.estyn.gov.wales/sites/default/files/documents/Datblygu'r%20Gymraeg%20yn%20y%20Cyfnod%20Sylfaen%20-%20Ionawr%202013.pdf"/>
              </a:rPr>
              <a:t> </a:t>
            </a:r>
            <a:r>
              <a:rPr lang="en-US" sz="2700">
                <a:solidFill>
                  <a:srgbClr val="404040"/>
                </a:solidFill>
                <a:latin typeface="Trebuchet MS"/>
                <a:ea typeface="Trebuchet MS"/>
                <a:cs typeface="Trebuchet MS"/>
                <a:sym typeface="Trebuchet MS"/>
              </a:rPr>
              <a:t>yma (tudalennau 132 – 140) am syniadau</a:t>
            </a:r>
          </a:p>
        </p:txBody>
      </p:sp>
      <p:sp>
        <p:nvSpPr>
          <p:cNvPr name="TextBox 4" id="4"/>
          <p:cNvSpPr txBox="true"/>
          <p:nvPr/>
        </p:nvSpPr>
        <p:spPr>
          <a:xfrm rot="0">
            <a:off x="9406892"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In your group, reflect on the </a:t>
            </a:r>
            <a:r>
              <a:rPr lang="en-US" sz="2700" u="sng">
                <a:solidFill>
                  <a:srgbClr val="3FCDE7"/>
                </a:solidFill>
                <a:latin typeface="Trebuchet MS"/>
                <a:ea typeface="Trebuchet MS"/>
                <a:cs typeface="Trebuchet MS"/>
                <a:sym typeface="Trebuchet MS"/>
                <a:hlinkClick r:id="rId6" tooltip="https://www.youtube.com/watch?v=lmJoOjLQM3U"/>
              </a:rPr>
              <a:t>clip</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Consider further examples of activities designed to develop language in the classroom</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Use the </a:t>
            </a:r>
            <a:r>
              <a:rPr lang="en-US" sz="2700" u="sng">
                <a:solidFill>
                  <a:srgbClr val="3FCDE7"/>
                </a:solidFill>
                <a:latin typeface="Trebuchet MS"/>
                <a:ea typeface="Trebuchet MS"/>
                <a:cs typeface="Trebuchet MS"/>
                <a:sym typeface="Trebuchet MS"/>
                <a:hlinkClick r:id="rId7" tooltip="https://www.estyn.gov.wales/system/files/2020-07/Welsh%2520Language%2520Development%2520in%2520the%2520Foundation%2520Phase%2520-%2520January%25202013.pdf"/>
              </a:rPr>
              <a:t>following link </a:t>
            </a:r>
            <a:r>
              <a:rPr lang="en-US" sz="2700">
                <a:solidFill>
                  <a:srgbClr val="404040"/>
                </a:solidFill>
                <a:latin typeface="Trebuchet MS"/>
                <a:ea typeface="Trebuchet MS"/>
                <a:cs typeface="Trebuchet MS"/>
                <a:sym typeface="Trebuchet MS"/>
              </a:rPr>
              <a:t> (pages 132 – 140) to help</a:t>
            </a:r>
          </a:p>
          <a:p>
            <a:pPr algn="l" marL="488632" indent="-244316" lvl="1">
              <a:lnSpc>
                <a:spcPts val="3240"/>
              </a:lnSpc>
            </a:pPr>
          </a:p>
        </p:txBody>
      </p:sp>
    </p:spTree>
  </p:cSld>
  <p:clrMapOvr>
    <a:masterClrMapping/>
  </p:clrMapOvr>
</p:sld>
</file>

<file path=ppt/slides/slide2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86745" y="3443288"/>
            <a:ext cx="6093172" cy="2914650"/>
          </a:xfrm>
          <a:prstGeom prst="rect">
            <a:avLst/>
          </a:prstGeom>
        </p:spPr>
        <p:txBody>
          <a:bodyPr anchor="t" rtlCol="false" tIns="0" lIns="0" bIns="0" rIns="0">
            <a:spAutoFit/>
          </a:bodyPr>
          <a:lstStyle/>
          <a:p>
            <a:pPr algn="l" marL="579119" indent="-289560" lvl="1">
              <a:lnSpc>
                <a:spcPts val="3839"/>
              </a:lnSpc>
              <a:buFont typeface="Arial"/>
              <a:buChar char="•"/>
            </a:pPr>
            <a:r>
              <a:rPr lang="en-US" sz="3199">
                <a:solidFill>
                  <a:srgbClr val="404040"/>
                </a:solidFill>
                <a:latin typeface="Trebuchet MS"/>
                <a:ea typeface="Trebuchet MS"/>
                <a:cs typeface="Trebuchet MS"/>
                <a:sym typeface="Trebuchet MS"/>
              </a:rPr>
              <a:t>Iaith sydd yn darparu’r ddeialog y mae’r plentyn yn medru ei fewnoli i arwain ei ymchwiliad ei hunan i’r broblem</a:t>
            </a:r>
          </a:p>
          <a:p>
            <a:pPr algn="l" marL="579119" indent="-289560" lvl="1">
              <a:lnSpc>
                <a:spcPts val="3839"/>
              </a:lnSpc>
            </a:pPr>
          </a:p>
        </p:txBody>
      </p:sp>
      <p:sp>
        <p:nvSpPr>
          <p:cNvPr name="TextBox 3" id="3"/>
          <p:cNvSpPr txBox="true"/>
          <p:nvPr/>
        </p:nvSpPr>
        <p:spPr>
          <a:xfrm rot="0">
            <a:off x="9005699" y="3443288"/>
            <a:ext cx="6093171" cy="3400425"/>
          </a:xfrm>
          <a:prstGeom prst="rect">
            <a:avLst/>
          </a:prstGeom>
        </p:spPr>
        <p:txBody>
          <a:bodyPr anchor="t" rtlCol="false" tIns="0" lIns="0" bIns="0" rIns="0">
            <a:spAutoFit/>
          </a:bodyPr>
          <a:lstStyle/>
          <a:p>
            <a:pPr algn="l" marL="1310638" indent="-436879" lvl="2">
              <a:lnSpc>
                <a:spcPts val="3839"/>
              </a:lnSpc>
              <a:buFont typeface="Arial"/>
              <a:buChar char="⚬"/>
            </a:pPr>
            <a:r>
              <a:rPr lang="en-US" sz="3199">
                <a:solidFill>
                  <a:srgbClr val="404040"/>
                </a:solidFill>
                <a:latin typeface="Trebuchet MS"/>
                <a:ea typeface="Trebuchet MS"/>
                <a:cs typeface="Trebuchet MS"/>
                <a:sym typeface="Trebuchet MS"/>
              </a:rPr>
              <a:t>Language provides dialogue which the child can internalize to guide their own exploration of the problem</a:t>
            </a:r>
          </a:p>
          <a:p>
            <a:pPr algn="l" marL="1310638" indent="-436879" lvl="2">
              <a:lnSpc>
                <a:spcPts val="3839"/>
              </a:lnSpc>
            </a:pPr>
          </a:p>
          <a:p>
            <a:pPr algn="l" marL="1310638" indent="-436879" lvl="2">
              <a:lnSpc>
                <a:spcPts val="3839"/>
              </a:lnSpc>
            </a:pPr>
          </a:p>
        </p:txBody>
      </p:sp>
    </p:spTree>
  </p:cSld>
  <p:clrMapOvr>
    <a:masterClrMapping/>
  </p:clrMapOvr>
</p:sld>
</file>

<file path=ppt/slides/slide2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4 cam / 4 stages</a:t>
            </a:r>
          </a:p>
        </p:txBody>
      </p:sp>
      <p:sp>
        <p:nvSpPr>
          <p:cNvPr name="TextBox 3" id="3"/>
          <p:cNvSpPr txBox="true"/>
          <p:nvPr/>
        </p:nvSpPr>
        <p:spPr>
          <a:xfrm rot="0">
            <a:off x="3304917" y="3929062"/>
            <a:ext cx="5597576" cy="242887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Cyfnod cyntefig</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Cyfnod seicolegol naif</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Cyfnod lleferydd egosentrig</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Cyfnod tyfiant mewnol</a:t>
            </a:r>
          </a:p>
        </p:txBody>
      </p:sp>
      <p:sp>
        <p:nvSpPr>
          <p:cNvPr name="TextBox 4" id="4"/>
          <p:cNvSpPr txBox="true"/>
          <p:nvPr/>
        </p:nvSpPr>
        <p:spPr>
          <a:xfrm rot="0">
            <a:off x="9385509" y="3929062"/>
            <a:ext cx="5597575" cy="242887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Primitive stage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Naïve psychology stage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Egocentric speech stage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Ingrowth stage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 Bee &amp; Boyd 2012)</a:t>
            </a:r>
          </a:p>
        </p:txBody>
      </p:sp>
    </p:spTree>
  </p:cSld>
  <p:clrMapOvr>
    <a:masterClrMapping/>
  </p:clrMapOvr>
</p:sld>
</file>

<file path=ppt/slides/slide2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015068" y="3200400"/>
            <a:ext cx="6093172" cy="388620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Cyfnod cyntefig</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Dysgu drwy brofiad</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Cyfnod seicolegol naif</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Dysgu defnyddio iaith i gyfathrebu ond ddim yn deall ei natur symbolaidd</a:t>
            </a:r>
          </a:p>
          <a:p>
            <a:pPr algn="l" marL="1493521" indent="-497840" lvl="2">
              <a:lnSpc>
                <a:spcPts val="3840"/>
              </a:lnSpc>
            </a:pPr>
          </a:p>
        </p:txBody>
      </p:sp>
      <p:sp>
        <p:nvSpPr>
          <p:cNvPr name="TextBox 3" id="3"/>
          <p:cNvSpPr txBox="true"/>
          <p:nvPr/>
        </p:nvSpPr>
        <p:spPr>
          <a:xfrm rot="0">
            <a:off x="9868847" y="3200400"/>
            <a:ext cx="6093171" cy="582930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Primitive stage</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Learns through experience </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Naïve psychology stage</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Learns to use language to communicate but does not understand its symbolic character</a:t>
            </a:r>
          </a:p>
          <a:p>
            <a:pPr algn="l" marL="1493521" indent="-497840" lvl="2">
              <a:lnSpc>
                <a:spcPts val="3840"/>
              </a:lnSpc>
            </a:pPr>
          </a:p>
          <a:p>
            <a:pPr algn="l" marL="1493521" indent="-497840" lvl="2">
              <a:lnSpc>
                <a:spcPts val="3840"/>
              </a:lnSpc>
            </a:pPr>
          </a:p>
          <a:p>
            <a:pPr algn="l" marL="1493521" indent="-497840" lvl="2">
              <a:lnSpc>
                <a:spcPts val="3840"/>
              </a:lnSpc>
            </a:pPr>
          </a:p>
          <a:p>
            <a:pPr algn="l" marL="1493521" indent="-497840" lvl="2">
              <a:lnSpc>
                <a:spcPts val="3840"/>
              </a:lnSpc>
            </a:pPr>
          </a:p>
        </p:txBody>
      </p:sp>
    </p:spTree>
  </p:cSld>
  <p:clrMapOvr>
    <a:masterClrMapping/>
  </p:clrMapOvr>
</p:sld>
</file>

<file path=ppt/slides/slide2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136925" y="3200400"/>
            <a:ext cx="6093172" cy="388620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Cyfnod lleferydd egosentrig</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Siarad egosentrig yn cael ei fewnoli yn gyfangwbl erbyn 6 neu 7 oed</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Cyfnod tyfu mewnol</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Y cyfnod olaf o ddatblygiad gwybyddol</a:t>
            </a:r>
          </a:p>
          <a:p>
            <a:pPr algn="l" marL="1493521" indent="-497840" lvl="2">
              <a:lnSpc>
                <a:spcPts val="3840"/>
              </a:lnSpc>
            </a:pPr>
          </a:p>
        </p:txBody>
      </p:sp>
      <p:sp>
        <p:nvSpPr>
          <p:cNvPr name="TextBox 3" id="3"/>
          <p:cNvSpPr txBox="true"/>
          <p:nvPr/>
        </p:nvSpPr>
        <p:spPr>
          <a:xfrm rot="0">
            <a:off x="9580826" y="3200400"/>
            <a:ext cx="6570249" cy="3886200"/>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Egocentric speech stage</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Egocentric speech becomes completely internalized at age 6 or 7</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Ingrowth stage</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Final period of cognitive development</a:t>
            </a:r>
          </a:p>
          <a:p>
            <a:pPr algn="l" marL="1493521" indent="-497840" lvl="2">
              <a:lnSpc>
                <a:spcPts val="3840"/>
              </a:lnSpc>
            </a:pP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Meddwl rhesymegol / Logical thinking</a:t>
            </a:r>
          </a:p>
        </p:txBody>
      </p:sp>
      <p:sp>
        <p:nvSpPr>
          <p:cNvPr name="TextBox 3" id="3"/>
          <p:cNvSpPr txBox="true"/>
          <p:nvPr/>
        </p:nvSpPr>
        <p:spPr>
          <a:xfrm rot="0">
            <a:off x="7954216" y="3597111"/>
            <a:ext cx="8196137" cy="437197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Logical thinking (Piaget ascribed to older children) resulted from internalization of speech routines that they had acquired from older children and adults in the social world rather than from schemes they had constructed for themselves through interaction in the physical world</a:t>
            </a:r>
          </a:p>
          <a:p>
            <a:pPr algn="l">
              <a:lnSpc>
                <a:spcPts val="3840"/>
              </a:lnSpc>
            </a:pP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 Boyd &amp; Bee 2012, p. 149)</a:t>
            </a:r>
          </a:p>
        </p:txBody>
      </p:sp>
      <p:grpSp>
        <p:nvGrpSpPr>
          <p:cNvPr name="Group 4" id="4"/>
          <p:cNvGrpSpPr>
            <a:grpSpLocks noChangeAspect="true"/>
          </p:cNvGrpSpPr>
          <p:nvPr/>
        </p:nvGrpSpPr>
        <p:grpSpPr>
          <a:xfrm rot="0">
            <a:off x="919347" y="2434726"/>
            <a:ext cx="6372706" cy="6696744"/>
            <a:chOff x="0" y="0"/>
            <a:chExt cx="8496942" cy="8928992"/>
          </a:xfrm>
        </p:grpSpPr>
        <p:sp>
          <p:nvSpPr>
            <p:cNvPr name="Freeform 5" id="5" descr="C:\Users\l.roberts\AppData\Local\Microsoft\Windows\Temporary Internet Files\Content.IE5\VT7L4AUG\child-13809717097a7[1].jpg"/>
            <p:cNvSpPr/>
            <p:nvPr/>
          </p:nvSpPr>
          <p:spPr>
            <a:xfrm flipH="false" flipV="false" rot="0">
              <a:off x="0" y="0"/>
              <a:ext cx="8496935" cy="8928989"/>
            </a:xfrm>
            <a:custGeom>
              <a:avLst/>
              <a:gdLst/>
              <a:ahLst/>
              <a:cxnLst/>
              <a:rect r="r" b="b" t="t" l="l"/>
              <a:pathLst>
                <a:path h="8928989" w="8496935">
                  <a:moveTo>
                    <a:pt x="0" y="0"/>
                  </a:moveTo>
                  <a:lnTo>
                    <a:pt x="8496935" y="0"/>
                  </a:lnTo>
                  <a:lnTo>
                    <a:pt x="8496935" y="8928989"/>
                  </a:lnTo>
                  <a:lnTo>
                    <a:pt x="0" y="8928989"/>
                  </a:lnTo>
                  <a:lnTo>
                    <a:pt x="0" y="0"/>
                  </a:lnTo>
                  <a:close/>
                </a:path>
              </a:pathLst>
            </a:custGeom>
            <a:blipFill>
              <a:blip r:embed="rId2"/>
              <a:stretch>
                <a:fillRect l="-37366" t="0" r="-21422" b="0"/>
              </a:stretch>
            </a:blipFill>
          </p:spPr>
        </p:sp>
      </p:gr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4344748" y="3220570"/>
            <a:ext cx="9598504" cy="4476750"/>
          </a:xfrm>
          <a:prstGeom prst="rect">
            <a:avLst/>
          </a:prstGeom>
        </p:spPr>
        <p:txBody>
          <a:bodyPr anchor="t" rtlCol="false" tIns="0" lIns="0" bIns="0" rIns="0">
            <a:spAutoFit/>
          </a:bodyPr>
          <a:lstStyle/>
          <a:p>
            <a:pPr algn="l" marL="542924" indent="-271462" lvl="1">
              <a:lnSpc>
                <a:spcPts val="3599"/>
              </a:lnSpc>
              <a:buFont typeface="Arial"/>
              <a:buChar char="•"/>
            </a:pPr>
            <a:r>
              <a:rPr lang="en-US" b="true" sz="2999">
                <a:solidFill>
                  <a:srgbClr val="404040"/>
                </a:solidFill>
                <a:latin typeface="Trebuchet MS Bold"/>
                <a:ea typeface="Trebuchet MS Bold"/>
                <a:cs typeface="Trebuchet MS Bold"/>
                <a:sym typeface="Trebuchet MS Bold"/>
              </a:rPr>
              <a:t>Teaching is good only when it ‘awakens and rouses to life those functions which are in a stage of maturing, which lie in the zone of proximal development’</a:t>
            </a:r>
          </a:p>
          <a:p>
            <a:pPr algn="l" marL="542924" indent="-271462" lvl="1">
              <a:lnSpc>
                <a:spcPts val="3599"/>
              </a:lnSpc>
              <a:buFont typeface="Arial"/>
              <a:buChar char="•"/>
            </a:pPr>
            <a:r>
              <a:rPr lang="en-US" b="true" sz="2999">
                <a:solidFill>
                  <a:srgbClr val="404040"/>
                </a:solidFill>
                <a:latin typeface="Trebuchet MS Bold"/>
                <a:ea typeface="Trebuchet MS Bold"/>
                <a:cs typeface="Trebuchet MS Bold"/>
                <a:sym typeface="Trebuchet MS Bold"/>
              </a:rPr>
              <a:t>(Wertsch and Stone, 1985:65 cited in Smidt, 2013, p. 38)</a:t>
            </a:r>
          </a:p>
          <a:p>
            <a:pPr algn="l" marL="542924" indent="-271462" lvl="1">
              <a:lnSpc>
                <a:spcPts val="3599"/>
              </a:lnSpc>
            </a:pPr>
          </a:p>
          <a:p>
            <a:pPr algn="l" marL="542924" indent="-271462" lvl="1">
              <a:lnSpc>
                <a:spcPts val="3599"/>
              </a:lnSpc>
            </a:pPr>
          </a:p>
          <a:p>
            <a:pPr algn="l" marL="542924" indent="-271462" lvl="1">
              <a:lnSpc>
                <a:spcPts val="3599"/>
              </a:lnSpc>
              <a:buFont typeface="Arial"/>
              <a:buChar char="•"/>
            </a:pPr>
            <a:r>
              <a:rPr lang="en-US" sz="2999">
                <a:solidFill>
                  <a:srgbClr val="404040"/>
                </a:solidFill>
                <a:latin typeface="Trebuchet MS"/>
                <a:ea typeface="Trebuchet MS"/>
                <a:cs typeface="Trebuchet MS"/>
                <a:sym typeface="Trebuchet MS"/>
              </a:rPr>
              <a:t>Sut mae hyn yn esiampl o'r PDP?</a:t>
            </a:r>
          </a:p>
          <a:p>
            <a:pPr algn="l" marL="542924" indent="-271462" lvl="1">
              <a:lnSpc>
                <a:spcPts val="3599"/>
              </a:lnSpc>
              <a:buFont typeface="Arial"/>
              <a:buChar char="•"/>
            </a:pPr>
            <a:r>
              <a:rPr lang="en-US" sz="2999">
                <a:solidFill>
                  <a:srgbClr val="404040"/>
                </a:solidFill>
                <a:latin typeface="Trebuchet MS"/>
                <a:ea typeface="Trebuchet MS"/>
                <a:cs typeface="Trebuchet MS"/>
                <a:sym typeface="Trebuchet MS"/>
              </a:rPr>
              <a:t>How is the following an example of the </a:t>
            </a:r>
            <a:r>
              <a:rPr lang="en-US" sz="2999" u="sng">
                <a:solidFill>
                  <a:srgbClr val="3FCDE7"/>
                </a:solidFill>
                <a:latin typeface="Trebuchet MS"/>
                <a:ea typeface="Trebuchet MS"/>
                <a:cs typeface="Trebuchet MS"/>
                <a:sym typeface="Trebuchet MS"/>
                <a:hlinkClick r:id="rId2" tooltip="https://www.youtube.com/watch?v=ibEP4xBdJco"/>
              </a:rPr>
              <a:t>ZPD</a:t>
            </a:r>
            <a:r>
              <a:rPr lang="en-US" sz="2999">
                <a:solidFill>
                  <a:srgbClr val="404040"/>
                </a:solidFill>
                <a:latin typeface="Trebuchet MS"/>
                <a:ea typeface="Trebuchet MS"/>
                <a:cs typeface="Trebuchet MS"/>
                <a:sym typeface="Trebuchet MS"/>
              </a:rPr>
              <a:t>?</a:t>
            </a:r>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1967174" y="3429000"/>
            <a:ext cx="6093172" cy="58293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Mewn grwpiau ystyriwch brif nodweddion damcaniaeth ddatblygiad gwybyddol Vygotsky. Cofnodwch fel diagram corryn.  </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Casglwch enghreifftiau o’r ddolen isod i ddangos y nodweddion hyn yn y dosbarth</a:t>
            </a:r>
          </a:p>
          <a:p>
            <a:pPr algn="l" marL="579118" indent="-289559" lvl="1">
              <a:lnSpc>
                <a:spcPts val="3839"/>
              </a:lnSpc>
              <a:buFont typeface="Arial"/>
              <a:buChar char="•"/>
            </a:pPr>
            <a:r>
              <a:rPr lang="en-US" sz="3199" u="sng">
                <a:solidFill>
                  <a:srgbClr val="3FCDE7"/>
                </a:solidFill>
                <a:latin typeface="Trebuchet MS"/>
                <a:ea typeface="Trebuchet MS"/>
                <a:cs typeface="Trebuchet MS"/>
                <a:sym typeface="Trebuchet MS"/>
                <a:hlinkClick r:id="rId2" tooltip="https://www.estyn.llyw.cymru/system/files/2020-07/Chwarae%2520a%2520dysgu%2520gweithredol%253A%2520Pecyn%2520cymorth%2520ar%2520gyfer%2520ymarferwyr%2520y%2520Cyfnod%2520Sylfaen%2520-%2520Medi%25202009.pdf"/>
              </a:rPr>
              <a:t>Estyn (2009) Chwarae a Dysgu Gweithredol</a:t>
            </a:r>
          </a:p>
          <a:p>
            <a:pPr algn="l" marL="579118" indent="-289559" lvl="1">
              <a:lnSpc>
                <a:spcPts val="3839"/>
              </a:lnSpc>
            </a:pPr>
          </a:p>
        </p:txBody>
      </p:sp>
      <p:sp>
        <p:nvSpPr>
          <p:cNvPr name="TextBox 4" id="4"/>
          <p:cNvSpPr txBox="true"/>
          <p:nvPr/>
        </p:nvSpPr>
        <p:spPr>
          <a:xfrm rot="0">
            <a:off x="8715337" y="3657600"/>
            <a:ext cx="6093171" cy="5343525"/>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In groups consider the main features of Vygotsky’s cognitive development theory. Set out as a spider diagram. </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Collect examples from the following link of where these features are present in classroom activities</a:t>
            </a:r>
          </a:p>
          <a:p>
            <a:pPr algn="l" marL="579118" indent="-289559" lvl="1">
              <a:lnSpc>
                <a:spcPts val="3839"/>
              </a:lnSpc>
              <a:buFont typeface="Arial"/>
              <a:buChar char="•"/>
            </a:pPr>
            <a:r>
              <a:rPr lang="en-US" sz="3199" u="sng">
                <a:solidFill>
                  <a:srgbClr val="3FCDE7"/>
                </a:solidFill>
                <a:latin typeface="Trebuchet MS"/>
                <a:ea typeface="Trebuchet MS"/>
                <a:cs typeface="Trebuchet MS"/>
                <a:sym typeface="Trebuchet MS"/>
                <a:hlinkClick r:id="rId3" tooltip="https://www.estyn.gov.wales/thematic-report/play-and-active-learning-toolkit-foundation-phase-practitioners-september-2009"/>
              </a:rPr>
              <a:t>Estyn (2009) Play and active learning</a:t>
            </a:r>
          </a:p>
        </p:txBody>
      </p:sp>
    </p:spTree>
  </p:cSld>
  <p:clrMapOvr>
    <a:masterClrMapping/>
  </p:clrMapOvr>
</p:sld>
</file>

<file path=ppt/slides/slide3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grpSp>
        <p:nvGrpSpPr>
          <p:cNvPr name="Group 2" id="2"/>
          <p:cNvGrpSpPr/>
          <p:nvPr/>
        </p:nvGrpSpPr>
        <p:grpSpPr>
          <a:xfrm rot="0">
            <a:off x="7186612" y="4100512"/>
            <a:ext cx="4029075" cy="2428875"/>
            <a:chOff x="0" y="0"/>
            <a:chExt cx="5372100" cy="3238500"/>
          </a:xfrm>
        </p:grpSpPr>
        <p:sp>
          <p:nvSpPr>
            <p:cNvPr name="Freeform 3" id="3"/>
            <p:cNvSpPr/>
            <p:nvPr/>
          </p:nvSpPr>
          <p:spPr>
            <a:xfrm flipH="false" flipV="false" rot="0">
              <a:off x="19050" y="19050"/>
              <a:ext cx="5334000" cy="3200400"/>
            </a:xfrm>
            <a:custGeom>
              <a:avLst/>
              <a:gdLst/>
              <a:ahLst/>
              <a:cxnLst/>
              <a:rect r="r" b="b" t="t" l="l"/>
              <a:pathLst>
                <a:path h="3200400" w="5334000">
                  <a:moveTo>
                    <a:pt x="0" y="1600200"/>
                  </a:moveTo>
                  <a:cubicBezTo>
                    <a:pt x="0" y="716407"/>
                    <a:pt x="1194054" y="0"/>
                    <a:pt x="2667000" y="0"/>
                  </a:cubicBezTo>
                  <a:cubicBezTo>
                    <a:pt x="4139946" y="0"/>
                    <a:pt x="5334000" y="716407"/>
                    <a:pt x="5334000" y="1600200"/>
                  </a:cubicBezTo>
                  <a:cubicBezTo>
                    <a:pt x="5334000" y="2483993"/>
                    <a:pt x="4139946" y="3200400"/>
                    <a:pt x="2667000" y="3200400"/>
                  </a:cubicBezTo>
                  <a:cubicBezTo>
                    <a:pt x="1194054" y="3200400"/>
                    <a:pt x="0" y="2483993"/>
                    <a:pt x="0" y="1600200"/>
                  </a:cubicBezTo>
                  <a:close/>
                </a:path>
              </a:pathLst>
            </a:custGeom>
            <a:solidFill>
              <a:srgbClr val="FFF6D4"/>
            </a:solidFill>
          </p:spPr>
        </p:sp>
        <p:sp>
          <p:nvSpPr>
            <p:cNvPr name="Freeform 4" id="4"/>
            <p:cNvSpPr/>
            <p:nvPr/>
          </p:nvSpPr>
          <p:spPr>
            <a:xfrm flipH="false" flipV="false" rot="0">
              <a:off x="0" y="0"/>
              <a:ext cx="5372100" cy="3238500"/>
            </a:xfrm>
            <a:custGeom>
              <a:avLst/>
              <a:gdLst/>
              <a:ahLst/>
              <a:cxnLst/>
              <a:rect r="r" b="b" t="t" l="l"/>
              <a:pathLst>
                <a:path h="3238500" w="5372100">
                  <a:moveTo>
                    <a:pt x="0" y="1619250"/>
                  </a:moveTo>
                  <a:cubicBezTo>
                    <a:pt x="0" y="717296"/>
                    <a:pt x="1212342" y="0"/>
                    <a:pt x="2686050" y="0"/>
                  </a:cubicBezTo>
                  <a:cubicBezTo>
                    <a:pt x="4159758" y="0"/>
                    <a:pt x="5372100" y="717296"/>
                    <a:pt x="5372100" y="1619250"/>
                  </a:cubicBezTo>
                  <a:lnTo>
                    <a:pt x="5353050" y="1619250"/>
                  </a:lnTo>
                  <a:lnTo>
                    <a:pt x="5372100" y="1619250"/>
                  </a:lnTo>
                  <a:cubicBezTo>
                    <a:pt x="5372100" y="2521204"/>
                    <a:pt x="4159758" y="3238500"/>
                    <a:pt x="2686050" y="3238500"/>
                  </a:cubicBezTo>
                  <a:lnTo>
                    <a:pt x="2686050" y="3219450"/>
                  </a:lnTo>
                  <a:lnTo>
                    <a:pt x="2686050" y="3238500"/>
                  </a:lnTo>
                  <a:cubicBezTo>
                    <a:pt x="1212342" y="3238500"/>
                    <a:pt x="0" y="2521204"/>
                    <a:pt x="0" y="1619250"/>
                  </a:cubicBezTo>
                  <a:lnTo>
                    <a:pt x="19050" y="1619250"/>
                  </a:lnTo>
                  <a:lnTo>
                    <a:pt x="38100" y="1619250"/>
                  </a:lnTo>
                  <a:lnTo>
                    <a:pt x="19050" y="1619250"/>
                  </a:lnTo>
                  <a:lnTo>
                    <a:pt x="0" y="1619250"/>
                  </a:lnTo>
                  <a:moveTo>
                    <a:pt x="38100" y="1619250"/>
                  </a:moveTo>
                  <a:cubicBezTo>
                    <a:pt x="38100" y="1629791"/>
                    <a:pt x="29591" y="1638300"/>
                    <a:pt x="19050" y="1638300"/>
                  </a:cubicBezTo>
                  <a:cubicBezTo>
                    <a:pt x="8509" y="1638300"/>
                    <a:pt x="0" y="1629791"/>
                    <a:pt x="0" y="1619250"/>
                  </a:cubicBezTo>
                  <a:cubicBezTo>
                    <a:pt x="0" y="1608709"/>
                    <a:pt x="8509" y="1600200"/>
                    <a:pt x="19050" y="1600200"/>
                  </a:cubicBezTo>
                  <a:cubicBezTo>
                    <a:pt x="29591" y="1600200"/>
                    <a:pt x="38100" y="1608709"/>
                    <a:pt x="38100" y="1619250"/>
                  </a:cubicBezTo>
                  <a:cubicBezTo>
                    <a:pt x="38100" y="2484882"/>
                    <a:pt x="1213866" y="3200400"/>
                    <a:pt x="2686050" y="3200400"/>
                  </a:cubicBezTo>
                  <a:cubicBezTo>
                    <a:pt x="4158234" y="3200400"/>
                    <a:pt x="5334000" y="2484882"/>
                    <a:pt x="5334000" y="1619250"/>
                  </a:cubicBezTo>
                  <a:cubicBezTo>
                    <a:pt x="5334000" y="753618"/>
                    <a:pt x="4158234" y="38100"/>
                    <a:pt x="2686050" y="38100"/>
                  </a:cubicBezTo>
                  <a:lnTo>
                    <a:pt x="2686050" y="19050"/>
                  </a:lnTo>
                  <a:lnTo>
                    <a:pt x="2686050" y="38100"/>
                  </a:lnTo>
                  <a:cubicBezTo>
                    <a:pt x="1213866" y="38100"/>
                    <a:pt x="38100" y="753618"/>
                    <a:pt x="38100" y="1619250"/>
                  </a:cubicBezTo>
                  <a:close/>
                </a:path>
              </a:pathLst>
            </a:custGeom>
            <a:solidFill>
              <a:srgbClr val="5FCBEF"/>
            </a:solidFill>
          </p:spPr>
        </p:sp>
        <p:sp>
          <p:nvSpPr>
            <p:cNvPr name="TextBox 5" id="5"/>
            <p:cNvSpPr txBox="true"/>
            <p:nvPr/>
          </p:nvSpPr>
          <p:spPr>
            <a:xfrm>
              <a:off x="0" y="-9525"/>
              <a:ext cx="5372100" cy="3248025"/>
            </a:xfrm>
            <a:prstGeom prst="rect">
              <a:avLst/>
            </a:prstGeom>
          </p:spPr>
          <p:txBody>
            <a:bodyPr anchor="ctr" rtlCol="false" tIns="50800" lIns="50800" bIns="50800" rIns="50800"/>
            <a:lstStyle/>
            <a:p>
              <a:pPr algn="ctr">
                <a:lnSpc>
                  <a:spcPts val="3240"/>
                </a:lnSpc>
              </a:pPr>
              <a:r>
                <a:rPr lang="en-US" sz="2700" b="true">
                  <a:solidFill>
                    <a:srgbClr val="000000"/>
                  </a:solidFill>
                  <a:latin typeface="Trebuchet MS Bold"/>
                  <a:ea typeface="Trebuchet MS Bold"/>
                  <a:cs typeface="Trebuchet MS Bold"/>
                  <a:sym typeface="Trebuchet MS Bold"/>
                </a:rPr>
                <a:t>damcaniaeth</a:t>
              </a:r>
            </a:p>
            <a:p>
              <a:pPr algn="ctr">
                <a:lnSpc>
                  <a:spcPts val="3240"/>
                </a:lnSpc>
              </a:pPr>
              <a:r>
                <a:rPr lang="en-US" sz="2700">
                  <a:solidFill>
                    <a:srgbClr val="FF0000"/>
                  </a:solidFill>
                  <a:latin typeface="Trebuchet MS"/>
                  <a:ea typeface="Trebuchet MS"/>
                  <a:cs typeface="Trebuchet MS"/>
                  <a:sym typeface="Trebuchet MS"/>
                </a:rPr>
                <a:t>Vygotsky </a:t>
              </a:r>
            </a:p>
            <a:p>
              <a:pPr algn="ctr">
                <a:lnSpc>
                  <a:spcPts val="3240"/>
                </a:lnSpc>
              </a:pPr>
              <a:r>
                <a:rPr lang="en-US" sz="2700">
                  <a:solidFill>
                    <a:srgbClr val="000000"/>
                  </a:solidFill>
                  <a:latin typeface="Trebuchet MS"/>
                  <a:ea typeface="Trebuchet MS"/>
                  <a:cs typeface="Trebuchet MS"/>
                  <a:sym typeface="Trebuchet MS"/>
                </a:rPr>
                <a:t>theory</a:t>
              </a:r>
            </a:p>
          </p:txBody>
        </p:sp>
      </p:grpSp>
      <p:grpSp>
        <p:nvGrpSpPr>
          <p:cNvPr name="Group 6" id="6"/>
          <p:cNvGrpSpPr/>
          <p:nvPr/>
        </p:nvGrpSpPr>
        <p:grpSpPr>
          <a:xfrm rot="0">
            <a:off x="4443412" y="2271712"/>
            <a:ext cx="2771775" cy="1857375"/>
            <a:chOff x="0" y="0"/>
            <a:chExt cx="3695700" cy="2476500"/>
          </a:xfrm>
        </p:grpSpPr>
        <p:sp>
          <p:nvSpPr>
            <p:cNvPr name="Freeform 7" id="7"/>
            <p:cNvSpPr/>
            <p:nvPr/>
          </p:nvSpPr>
          <p:spPr>
            <a:xfrm flipH="false" flipV="false" rot="0">
              <a:off x="19050" y="19050"/>
              <a:ext cx="3657600" cy="2438400"/>
            </a:xfrm>
            <a:custGeom>
              <a:avLst/>
              <a:gdLst/>
              <a:ahLst/>
              <a:cxnLst/>
              <a:rect r="r" b="b" t="t" l="l"/>
              <a:pathLst>
                <a:path h="2438400" w="3657600">
                  <a:moveTo>
                    <a:pt x="0" y="1219200"/>
                  </a:moveTo>
                  <a:cubicBezTo>
                    <a:pt x="0" y="545846"/>
                    <a:pt x="818769" y="0"/>
                    <a:pt x="1828800" y="0"/>
                  </a:cubicBezTo>
                  <a:cubicBezTo>
                    <a:pt x="2838831" y="0"/>
                    <a:pt x="3657600" y="545846"/>
                    <a:pt x="3657600" y="1219200"/>
                  </a:cubicBezTo>
                  <a:cubicBezTo>
                    <a:pt x="3657600" y="1892554"/>
                    <a:pt x="2838831" y="2438400"/>
                    <a:pt x="1828800" y="2438400"/>
                  </a:cubicBezTo>
                  <a:cubicBezTo>
                    <a:pt x="818769" y="2438400"/>
                    <a:pt x="0" y="1892554"/>
                    <a:pt x="0" y="1219200"/>
                  </a:cubicBezTo>
                  <a:close/>
                </a:path>
              </a:pathLst>
            </a:custGeom>
            <a:solidFill>
              <a:srgbClr val="FFF6D4"/>
            </a:solidFill>
          </p:spPr>
        </p:sp>
        <p:sp>
          <p:nvSpPr>
            <p:cNvPr name="Freeform 8" id="8"/>
            <p:cNvSpPr/>
            <p:nvPr/>
          </p:nvSpPr>
          <p:spPr>
            <a:xfrm flipH="false" flipV="false" rot="0">
              <a:off x="0" y="0"/>
              <a:ext cx="3695700" cy="2476500"/>
            </a:xfrm>
            <a:custGeom>
              <a:avLst/>
              <a:gdLst/>
              <a:ahLst/>
              <a:cxnLst/>
              <a:rect r="r" b="b" t="t" l="l"/>
              <a:pathLst>
                <a:path h="2476500" w="3695700">
                  <a:moveTo>
                    <a:pt x="0" y="1238250"/>
                  </a:moveTo>
                  <a:cubicBezTo>
                    <a:pt x="0" y="548005"/>
                    <a:pt x="835025" y="0"/>
                    <a:pt x="1847850" y="0"/>
                  </a:cubicBezTo>
                  <a:cubicBezTo>
                    <a:pt x="2860675" y="0"/>
                    <a:pt x="3695700" y="548005"/>
                    <a:pt x="3695700" y="1238250"/>
                  </a:cubicBezTo>
                  <a:lnTo>
                    <a:pt x="3676650" y="1238250"/>
                  </a:lnTo>
                  <a:lnTo>
                    <a:pt x="3695700" y="1238250"/>
                  </a:lnTo>
                  <a:cubicBezTo>
                    <a:pt x="3695700" y="1928495"/>
                    <a:pt x="2860675" y="2476500"/>
                    <a:pt x="1847850" y="2476500"/>
                  </a:cubicBezTo>
                  <a:lnTo>
                    <a:pt x="1847850" y="2457450"/>
                  </a:lnTo>
                  <a:lnTo>
                    <a:pt x="1847850" y="2476500"/>
                  </a:lnTo>
                  <a:cubicBezTo>
                    <a:pt x="835025" y="2476500"/>
                    <a:pt x="0" y="1928495"/>
                    <a:pt x="0" y="1238250"/>
                  </a:cubicBezTo>
                  <a:lnTo>
                    <a:pt x="19050" y="1238250"/>
                  </a:lnTo>
                  <a:lnTo>
                    <a:pt x="38100" y="1238250"/>
                  </a:lnTo>
                  <a:lnTo>
                    <a:pt x="19050" y="1238250"/>
                  </a:lnTo>
                  <a:lnTo>
                    <a:pt x="0" y="1238250"/>
                  </a:lnTo>
                  <a:moveTo>
                    <a:pt x="38100" y="1238250"/>
                  </a:moveTo>
                  <a:cubicBezTo>
                    <a:pt x="38100" y="1248791"/>
                    <a:pt x="29591" y="1257300"/>
                    <a:pt x="19050" y="1257300"/>
                  </a:cubicBezTo>
                  <a:cubicBezTo>
                    <a:pt x="8509" y="1257300"/>
                    <a:pt x="0" y="1248791"/>
                    <a:pt x="0" y="1238250"/>
                  </a:cubicBezTo>
                  <a:cubicBezTo>
                    <a:pt x="0" y="1227709"/>
                    <a:pt x="8509" y="1219200"/>
                    <a:pt x="19050" y="1219200"/>
                  </a:cubicBezTo>
                  <a:cubicBezTo>
                    <a:pt x="29591" y="1219200"/>
                    <a:pt x="38100" y="1227709"/>
                    <a:pt x="38100" y="1238250"/>
                  </a:cubicBezTo>
                  <a:cubicBezTo>
                    <a:pt x="38100" y="1894713"/>
                    <a:pt x="840613" y="2438400"/>
                    <a:pt x="1847850" y="2438400"/>
                  </a:cubicBezTo>
                  <a:cubicBezTo>
                    <a:pt x="2855087" y="2438400"/>
                    <a:pt x="3657600" y="1894713"/>
                    <a:pt x="3657600" y="1238250"/>
                  </a:cubicBezTo>
                  <a:cubicBezTo>
                    <a:pt x="3657600" y="581787"/>
                    <a:pt x="2855087" y="38100"/>
                    <a:pt x="1847850" y="38100"/>
                  </a:cubicBezTo>
                  <a:lnTo>
                    <a:pt x="1847850" y="19050"/>
                  </a:lnTo>
                  <a:lnTo>
                    <a:pt x="1847850" y="38100"/>
                  </a:lnTo>
                  <a:cubicBezTo>
                    <a:pt x="840613" y="38100"/>
                    <a:pt x="38100" y="581787"/>
                    <a:pt x="38100" y="1238250"/>
                  </a:cubicBezTo>
                  <a:close/>
                </a:path>
              </a:pathLst>
            </a:custGeom>
            <a:solidFill>
              <a:srgbClr val="5FCBEF"/>
            </a:solidFill>
          </p:spPr>
        </p:sp>
        <p:sp>
          <p:nvSpPr>
            <p:cNvPr name="TextBox 9" id="9"/>
            <p:cNvSpPr txBox="true"/>
            <p:nvPr/>
          </p:nvSpPr>
          <p:spPr>
            <a:xfrm>
              <a:off x="0" y="-9525"/>
              <a:ext cx="3695700" cy="2486025"/>
            </a:xfrm>
            <a:prstGeom prst="rect">
              <a:avLst/>
            </a:prstGeom>
          </p:spPr>
          <p:txBody>
            <a:bodyPr anchor="ctr" rtlCol="false" tIns="50800" lIns="50800" bIns="50800" rIns="50800"/>
            <a:lstStyle/>
            <a:p>
              <a:pPr algn="ctr">
                <a:lnSpc>
                  <a:spcPts val="3240"/>
                </a:lnSpc>
              </a:pPr>
              <a:r>
                <a:rPr lang="en-US" sz="2700" b="true">
                  <a:solidFill>
                    <a:srgbClr val="000000"/>
                  </a:solidFill>
                  <a:latin typeface="Trebuchet MS Bold"/>
                  <a:ea typeface="Trebuchet MS Bold"/>
                  <a:cs typeface="Trebuchet MS Bold"/>
                  <a:sym typeface="Trebuchet MS Bold"/>
                </a:rPr>
                <a:t>iaith</a:t>
              </a:r>
            </a:p>
            <a:p>
              <a:pPr algn="ctr">
                <a:lnSpc>
                  <a:spcPts val="3240"/>
                </a:lnSpc>
              </a:pPr>
              <a:r>
                <a:rPr lang="en-US" sz="2700">
                  <a:solidFill>
                    <a:srgbClr val="000000"/>
                  </a:solidFill>
                  <a:latin typeface="Trebuchet MS"/>
                  <a:ea typeface="Trebuchet MS"/>
                  <a:cs typeface="Trebuchet MS"/>
                  <a:sym typeface="Trebuchet MS"/>
                </a:rPr>
                <a:t>language</a:t>
              </a:r>
            </a:p>
          </p:txBody>
        </p:sp>
      </p:grpSp>
      <p:grpSp>
        <p:nvGrpSpPr>
          <p:cNvPr name="Group 10" id="10"/>
          <p:cNvGrpSpPr/>
          <p:nvPr/>
        </p:nvGrpSpPr>
        <p:grpSpPr>
          <a:xfrm rot="0">
            <a:off x="10958512" y="2271712"/>
            <a:ext cx="2771775" cy="1857375"/>
            <a:chOff x="0" y="0"/>
            <a:chExt cx="3695700" cy="2476500"/>
          </a:xfrm>
        </p:grpSpPr>
        <p:sp>
          <p:nvSpPr>
            <p:cNvPr name="Freeform 11" id="11"/>
            <p:cNvSpPr/>
            <p:nvPr/>
          </p:nvSpPr>
          <p:spPr>
            <a:xfrm flipH="false" flipV="false" rot="0">
              <a:off x="19050" y="19050"/>
              <a:ext cx="3657600" cy="2438400"/>
            </a:xfrm>
            <a:custGeom>
              <a:avLst/>
              <a:gdLst/>
              <a:ahLst/>
              <a:cxnLst/>
              <a:rect r="r" b="b" t="t" l="l"/>
              <a:pathLst>
                <a:path h="2438400" w="3657600">
                  <a:moveTo>
                    <a:pt x="0" y="1219200"/>
                  </a:moveTo>
                  <a:cubicBezTo>
                    <a:pt x="0" y="545846"/>
                    <a:pt x="818769" y="0"/>
                    <a:pt x="1828800" y="0"/>
                  </a:cubicBezTo>
                  <a:cubicBezTo>
                    <a:pt x="2838831" y="0"/>
                    <a:pt x="3657600" y="545846"/>
                    <a:pt x="3657600" y="1219200"/>
                  </a:cubicBezTo>
                  <a:cubicBezTo>
                    <a:pt x="3657600" y="1892554"/>
                    <a:pt x="2838831" y="2438400"/>
                    <a:pt x="1828800" y="2438400"/>
                  </a:cubicBezTo>
                  <a:cubicBezTo>
                    <a:pt x="818769" y="2438400"/>
                    <a:pt x="0" y="1892554"/>
                    <a:pt x="0" y="1219200"/>
                  </a:cubicBezTo>
                  <a:close/>
                </a:path>
              </a:pathLst>
            </a:custGeom>
            <a:solidFill>
              <a:srgbClr val="FFF6D4"/>
            </a:solidFill>
          </p:spPr>
        </p:sp>
        <p:sp>
          <p:nvSpPr>
            <p:cNvPr name="Freeform 12" id="12"/>
            <p:cNvSpPr/>
            <p:nvPr/>
          </p:nvSpPr>
          <p:spPr>
            <a:xfrm flipH="false" flipV="false" rot="0">
              <a:off x="0" y="0"/>
              <a:ext cx="3695700" cy="2476500"/>
            </a:xfrm>
            <a:custGeom>
              <a:avLst/>
              <a:gdLst/>
              <a:ahLst/>
              <a:cxnLst/>
              <a:rect r="r" b="b" t="t" l="l"/>
              <a:pathLst>
                <a:path h="2476500" w="3695700">
                  <a:moveTo>
                    <a:pt x="0" y="1238250"/>
                  </a:moveTo>
                  <a:cubicBezTo>
                    <a:pt x="0" y="548005"/>
                    <a:pt x="835025" y="0"/>
                    <a:pt x="1847850" y="0"/>
                  </a:cubicBezTo>
                  <a:cubicBezTo>
                    <a:pt x="2860675" y="0"/>
                    <a:pt x="3695700" y="548005"/>
                    <a:pt x="3695700" y="1238250"/>
                  </a:cubicBezTo>
                  <a:lnTo>
                    <a:pt x="3676650" y="1238250"/>
                  </a:lnTo>
                  <a:lnTo>
                    <a:pt x="3695700" y="1238250"/>
                  </a:lnTo>
                  <a:cubicBezTo>
                    <a:pt x="3695700" y="1928495"/>
                    <a:pt x="2860675" y="2476500"/>
                    <a:pt x="1847850" y="2476500"/>
                  </a:cubicBezTo>
                  <a:lnTo>
                    <a:pt x="1847850" y="2457450"/>
                  </a:lnTo>
                  <a:lnTo>
                    <a:pt x="1847850" y="2476500"/>
                  </a:lnTo>
                  <a:cubicBezTo>
                    <a:pt x="835025" y="2476500"/>
                    <a:pt x="0" y="1928495"/>
                    <a:pt x="0" y="1238250"/>
                  </a:cubicBezTo>
                  <a:lnTo>
                    <a:pt x="19050" y="1238250"/>
                  </a:lnTo>
                  <a:lnTo>
                    <a:pt x="38100" y="1238250"/>
                  </a:lnTo>
                  <a:lnTo>
                    <a:pt x="19050" y="1238250"/>
                  </a:lnTo>
                  <a:lnTo>
                    <a:pt x="0" y="1238250"/>
                  </a:lnTo>
                  <a:moveTo>
                    <a:pt x="38100" y="1238250"/>
                  </a:moveTo>
                  <a:cubicBezTo>
                    <a:pt x="38100" y="1248791"/>
                    <a:pt x="29591" y="1257300"/>
                    <a:pt x="19050" y="1257300"/>
                  </a:cubicBezTo>
                  <a:cubicBezTo>
                    <a:pt x="8509" y="1257300"/>
                    <a:pt x="0" y="1248791"/>
                    <a:pt x="0" y="1238250"/>
                  </a:cubicBezTo>
                  <a:cubicBezTo>
                    <a:pt x="0" y="1227709"/>
                    <a:pt x="8509" y="1219200"/>
                    <a:pt x="19050" y="1219200"/>
                  </a:cubicBezTo>
                  <a:cubicBezTo>
                    <a:pt x="29591" y="1219200"/>
                    <a:pt x="38100" y="1227709"/>
                    <a:pt x="38100" y="1238250"/>
                  </a:cubicBezTo>
                  <a:cubicBezTo>
                    <a:pt x="38100" y="1894713"/>
                    <a:pt x="840613" y="2438400"/>
                    <a:pt x="1847850" y="2438400"/>
                  </a:cubicBezTo>
                  <a:cubicBezTo>
                    <a:pt x="2855087" y="2438400"/>
                    <a:pt x="3657600" y="1894713"/>
                    <a:pt x="3657600" y="1238250"/>
                  </a:cubicBezTo>
                  <a:cubicBezTo>
                    <a:pt x="3657600" y="581787"/>
                    <a:pt x="2855087" y="38100"/>
                    <a:pt x="1847850" y="38100"/>
                  </a:cubicBezTo>
                  <a:lnTo>
                    <a:pt x="1847850" y="19050"/>
                  </a:lnTo>
                  <a:lnTo>
                    <a:pt x="1847850" y="38100"/>
                  </a:lnTo>
                  <a:cubicBezTo>
                    <a:pt x="840613" y="38100"/>
                    <a:pt x="38100" y="581787"/>
                    <a:pt x="38100" y="1238250"/>
                  </a:cubicBezTo>
                  <a:close/>
                </a:path>
              </a:pathLst>
            </a:custGeom>
            <a:solidFill>
              <a:srgbClr val="5FCBEF"/>
            </a:solidFill>
          </p:spPr>
        </p:sp>
        <p:sp>
          <p:nvSpPr>
            <p:cNvPr name="TextBox 13" id="13"/>
            <p:cNvSpPr txBox="true"/>
            <p:nvPr/>
          </p:nvSpPr>
          <p:spPr>
            <a:xfrm>
              <a:off x="0" y="-9525"/>
              <a:ext cx="3695700" cy="2486025"/>
            </a:xfrm>
            <a:prstGeom prst="rect">
              <a:avLst/>
            </a:prstGeom>
          </p:spPr>
          <p:txBody>
            <a:bodyPr anchor="ctr" rtlCol="false" tIns="50800" lIns="50800" bIns="50800" rIns="50800"/>
            <a:lstStyle/>
            <a:p>
              <a:pPr algn="ctr">
                <a:lnSpc>
                  <a:spcPts val="3240"/>
                </a:lnSpc>
              </a:pPr>
              <a:r>
                <a:rPr lang="en-US" sz="2700" b="true">
                  <a:solidFill>
                    <a:srgbClr val="000000"/>
                  </a:solidFill>
                  <a:latin typeface="Trebuchet MS Bold"/>
                  <a:ea typeface="Trebuchet MS Bold"/>
                  <a:cs typeface="Trebuchet MS Bold"/>
                  <a:sym typeface="Trebuchet MS Bold"/>
                </a:rPr>
                <a:t>chwarae</a:t>
              </a:r>
            </a:p>
            <a:p>
              <a:pPr algn="ctr">
                <a:lnSpc>
                  <a:spcPts val="3240"/>
                </a:lnSpc>
              </a:pPr>
              <a:r>
                <a:rPr lang="en-US" sz="2700">
                  <a:solidFill>
                    <a:srgbClr val="000000"/>
                  </a:solidFill>
                  <a:latin typeface="Trebuchet MS"/>
                  <a:ea typeface="Trebuchet MS"/>
                  <a:cs typeface="Trebuchet MS"/>
                  <a:sym typeface="Trebuchet MS"/>
                </a:rPr>
                <a:t>play</a:t>
              </a:r>
            </a:p>
          </p:txBody>
        </p:sp>
      </p:grpSp>
      <p:grpSp>
        <p:nvGrpSpPr>
          <p:cNvPr name="Group 14" id="14"/>
          <p:cNvGrpSpPr/>
          <p:nvPr/>
        </p:nvGrpSpPr>
        <p:grpSpPr>
          <a:xfrm rot="0">
            <a:off x="8066228" y="7092190"/>
            <a:ext cx="3872132" cy="1837497"/>
            <a:chOff x="0" y="0"/>
            <a:chExt cx="5162842" cy="2449996"/>
          </a:xfrm>
        </p:grpSpPr>
        <p:sp>
          <p:nvSpPr>
            <p:cNvPr name="Freeform 15" id="15"/>
            <p:cNvSpPr/>
            <p:nvPr/>
          </p:nvSpPr>
          <p:spPr>
            <a:xfrm flipH="false" flipV="false" rot="0">
              <a:off x="19050" y="19050"/>
              <a:ext cx="5124704" cy="2411984"/>
            </a:xfrm>
            <a:custGeom>
              <a:avLst/>
              <a:gdLst/>
              <a:ahLst/>
              <a:cxnLst/>
              <a:rect r="r" b="b" t="t" l="l"/>
              <a:pathLst>
                <a:path h="2411984" w="5124704">
                  <a:moveTo>
                    <a:pt x="0" y="1205992"/>
                  </a:moveTo>
                  <a:cubicBezTo>
                    <a:pt x="0" y="539877"/>
                    <a:pt x="1147191" y="0"/>
                    <a:pt x="2562352" y="0"/>
                  </a:cubicBezTo>
                  <a:cubicBezTo>
                    <a:pt x="3977513" y="0"/>
                    <a:pt x="5124704" y="539877"/>
                    <a:pt x="5124704" y="1205992"/>
                  </a:cubicBezTo>
                  <a:cubicBezTo>
                    <a:pt x="5124704" y="1872107"/>
                    <a:pt x="3977513" y="2411984"/>
                    <a:pt x="2562352" y="2411984"/>
                  </a:cubicBezTo>
                  <a:cubicBezTo>
                    <a:pt x="1147191" y="2411984"/>
                    <a:pt x="0" y="1871980"/>
                    <a:pt x="0" y="1205992"/>
                  </a:cubicBezTo>
                  <a:close/>
                </a:path>
              </a:pathLst>
            </a:custGeom>
            <a:solidFill>
              <a:srgbClr val="FFF6D4"/>
            </a:solidFill>
          </p:spPr>
        </p:sp>
        <p:sp>
          <p:nvSpPr>
            <p:cNvPr name="Freeform 16" id="16"/>
            <p:cNvSpPr/>
            <p:nvPr/>
          </p:nvSpPr>
          <p:spPr>
            <a:xfrm flipH="false" flipV="false" rot="0">
              <a:off x="0" y="0"/>
              <a:ext cx="5162804" cy="2450084"/>
            </a:xfrm>
            <a:custGeom>
              <a:avLst/>
              <a:gdLst/>
              <a:ahLst/>
              <a:cxnLst/>
              <a:rect r="r" b="b" t="t" l="l"/>
              <a:pathLst>
                <a:path h="2450084" w="5162804">
                  <a:moveTo>
                    <a:pt x="0" y="1225042"/>
                  </a:moveTo>
                  <a:cubicBezTo>
                    <a:pt x="0" y="538353"/>
                    <a:pt x="1170051" y="0"/>
                    <a:pt x="2581402" y="0"/>
                  </a:cubicBezTo>
                  <a:cubicBezTo>
                    <a:pt x="3992753" y="0"/>
                    <a:pt x="5162804" y="538353"/>
                    <a:pt x="5162804" y="1225042"/>
                  </a:cubicBezTo>
                  <a:lnTo>
                    <a:pt x="5143754" y="1225042"/>
                  </a:lnTo>
                  <a:lnTo>
                    <a:pt x="5162804" y="1225042"/>
                  </a:lnTo>
                  <a:cubicBezTo>
                    <a:pt x="5162804" y="1911604"/>
                    <a:pt x="3992753" y="2450084"/>
                    <a:pt x="2581402" y="2450084"/>
                  </a:cubicBezTo>
                  <a:lnTo>
                    <a:pt x="2581402" y="2431034"/>
                  </a:lnTo>
                  <a:lnTo>
                    <a:pt x="2581402" y="2450084"/>
                  </a:lnTo>
                  <a:cubicBezTo>
                    <a:pt x="1170051" y="2449957"/>
                    <a:pt x="0" y="1911604"/>
                    <a:pt x="0" y="1225042"/>
                  </a:cubicBezTo>
                  <a:lnTo>
                    <a:pt x="19050" y="1225042"/>
                  </a:lnTo>
                  <a:lnTo>
                    <a:pt x="38100" y="1225042"/>
                  </a:lnTo>
                  <a:lnTo>
                    <a:pt x="19050" y="1225042"/>
                  </a:lnTo>
                  <a:lnTo>
                    <a:pt x="0" y="1225042"/>
                  </a:lnTo>
                  <a:moveTo>
                    <a:pt x="38100" y="1225042"/>
                  </a:moveTo>
                  <a:cubicBezTo>
                    <a:pt x="38100" y="1235583"/>
                    <a:pt x="29591" y="1244092"/>
                    <a:pt x="19050" y="1244092"/>
                  </a:cubicBezTo>
                  <a:cubicBezTo>
                    <a:pt x="8509" y="1244092"/>
                    <a:pt x="0" y="1235456"/>
                    <a:pt x="0" y="1225042"/>
                  </a:cubicBezTo>
                  <a:cubicBezTo>
                    <a:pt x="0" y="1214628"/>
                    <a:pt x="8509" y="1205992"/>
                    <a:pt x="19050" y="1205992"/>
                  </a:cubicBezTo>
                  <a:cubicBezTo>
                    <a:pt x="29591" y="1205992"/>
                    <a:pt x="38100" y="1214501"/>
                    <a:pt x="38100" y="1225042"/>
                  </a:cubicBezTo>
                  <a:cubicBezTo>
                    <a:pt x="38100" y="1870456"/>
                    <a:pt x="1162558" y="2411984"/>
                    <a:pt x="2581402" y="2411984"/>
                  </a:cubicBezTo>
                  <a:cubicBezTo>
                    <a:pt x="4000246" y="2411984"/>
                    <a:pt x="5124704" y="1870583"/>
                    <a:pt x="5124704" y="1225042"/>
                  </a:cubicBezTo>
                  <a:cubicBezTo>
                    <a:pt x="5124704" y="579501"/>
                    <a:pt x="4000373" y="38100"/>
                    <a:pt x="2581402" y="38100"/>
                  </a:cubicBezTo>
                  <a:lnTo>
                    <a:pt x="2581402" y="19050"/>
                  </a:lnTo>
                  <a:lnTo>
                    <a:pt x="2581402" y="38100"/>
                  </a:lnTo>
                  <a:cubicBezTo>
                    <a:pt x="1162558" y="38100"/>
                    <a:pt x="38100" y="579501"/>
                    <a:pt x="38100" y="1225042"/>
                  </a:cubicBezTo>
                  <a:close/>
                </a:path>
              </a:pathLst>
            </a:custGeom>
            <a:solidFill>
              <a:srgbClr val="5FCBEF"/>
            </a:solidFill>
          </p:spPr>
        </p:sp>
        <p:sp>
          <p:nvSpPr>
            <p:cNvPr name="TextBox 17" id="17"/>
            <p:cNvSpPr txBox="true"/>
            <p:nvPr/>
          </p:nvSpPr>
          <p:spPr>
            <a:xfrm>
              <a:off x="0" y="-9525"/>
              <a:ext cx="5162842" cy="2459521"/>
            </a:xfrm>
            <a:prstGeom prst="rect">
              <a:avLst/>
            </a:prstGeom>
          </p:spPr>
          <p:txBody>
            <a:bodyPr anchor="ctr" rtlCol="false" tIns="50800" lIns="50800" bIns="50800" rIns="50800"/>
            <a:lstStyle/>
            <a:p>
              <a:pPr algn="ctr">
                <a:lnSpc>
                  <a:spcPts val="3240"/>
                </a:lnSpc>
              </a:pPr>
              <a:r>
                <a:rPr lang="en-US" sz="2700" b="true">
                  <a:solidFill>
                    <a:srgbClr val="000000"/>
                  </a:solidFill>
                  <a:latin typeface="Trebuchet MS Bold"/>
                  <a:ea typeface="Trebuchet MS Bold"/>
                  <a:cs typeface="Trebuchet MS Bold"/>
                  <a:sym typeface="Trebuchet MS Bold"/>
                </a:rPr>
                <a:t>rhyngweithio cymdiethasol</a:t>
              </a:r>
            </a:p>
            <a:p>
              <a:pPr algn="ctr">
                <a:lnSpc>
                  <a:spcPts val="3240"/>
                </a:lnSpc>
              </a:pPr>
              <a:r>
                <a:rPr lang="en-US" sz="2700">
                  <a:solidFill>
                    <a:srgbClr val="000000"/>
                  </a:solidFill>
                  <a:latin typeface="Trebuchet MS"/>
                  <a:ea typeface="Trebuchet MS"/>
                  <a:cs typeface="Trebuchet MS"/>
                  <a:sym typeface="Trebuchet MS"/>
                </a:rPr>
                <a:t>social interaction</a:t>
              </a:r>
            </a:p>
          </p:txBody>
        </p:sp>
      </p:grpSp>
      <p:sp>
        <p:nvSpPr>
          <p:cNvPr name="AutoShape 18" id="18"/>
          <p:cNvSpPr/>
          <p:nvPr/>
        </p:nvSpPr>
        <p:spPr>
          <a:xfrm rot="-7899545">
            <a:off x="6597024" y="4266639"/>
            <a:ext cx="1148919" cy="0"/>
          </a:xfrm>
          <a:prstGeom prst="line">
            <a:avLst/>
          </a:prstGeom>
          <a:ln cap="rnd" w="9525">
            <a:solidFill>
              <a:srgbClr val="5FCBEF"/>
            </a:solidFill>
            <a:prstDash val="solid"/>
            <a:headEnd type="none" len="sm" w="sm"/>
            <a:tailEnd type="arrow" len="sm" w="med"/>
          </a:ln>
        </p:spPr>
      </p:sp>
      <p:sp>
        <p:nvSpPr>
          <p:cNvPr name="AutoShape 19" id="19"/>
          <p:cNvSpPr/>
          <p:nvPr/>
        </p:nvSpPr>
        <p:spPr>
          <a:xfrm rot="-2933245">
            <a:off x="10565570" y="4209489"/>
            <a:ext cx="987594" cy="0"/>
          </a:xfrm>
          <a:prstGeom prst="line">
            <a:avLst/>
          </a:prstGeom>
          <a:ln cap="rnd" w="9525">
            <a:solidFill>
              <a:srgbClr val="5FCBEF"/>
            </a:solidFill>
            <a:prstDash val="solid"/>
            <a:headEnd type="none" len="sm" w="sm"/>
            <a:tailEnd type="arrow" len="sm" w="med"/>
          </a:ln>
        </p:spPr>
      </p:sp>
      <p:sp>
        <p:nvSpPr>
          <p:cNvPr name="AutoShape 20" id="20"/>
          <p:cNvSpPr/>
          <p:nvPr/>
        </p:nvSpPr>
        <p:spPr>
          <a:xfrm>
            <a:off x="9090513" y="6810789"/>
            <a:ext cx="1022419" cy="9525"/>
          </a:xfrm>
          <a:prstGeom prst="line">
            <a:avLst/>
          </a:prstGeom>
          <a:ln cap="rnd" w="9525">
            <a:solidFill>
              <a:srgbClr val="5FCBEF"/>
            </a:solidFill>
            <a:prstDash val="solid"/>
            <a:headEnd type="none" len="sm" w="sm"/>
            <a:tailEnd type="arrow" len="sm" w="med"/>
          </a:ln>
        </p:spPr>
      </p:sp>
      <p:sp>
        <p:nvSpPr>
          <p:cNvPr name="AutoShape 21" id="21"/>
          <p:cNvSpPr/>
          <p:nvPr/>
        </p:nvSpPr>
        <p:spPr>
          <a:xfrm rot="-7899545">
            <a:off x="4026957" y="2019861"/>
            <a:ext cx="1148919" cy="0"/>
          </a:xfrm>
          <a:prstGeom prst="line">
            <a:avLst/>
          </a:prstGeom>
          <a:ln cap="rnd" w="9525">
            <a:solidFill>
              <a:srgbClr val="5FCBEF"/>
            </a:solidFill>
            <a:prstDash val="solid"/>
            <a:headEnd type="none" len="sm" w="sm"/>
            <a:tailEnd type="arrow" len="sm" w="med"/>
          </a:ln>
        </p:spPr>
      </p:sp>
      <p:sp>
        <p:nvSpPr>
          <p:cNvPr name="AutoShape 22" id="22"/>
          <p:cNvSpPr/>
          <p:nvPr/>
        </p:nvSpPr>
        <p:spPr>
          <a:xfrm rot="-2989633">
            <a:off x="6317958" y="2005203"/>
            <a:ext cx="1085006" cy="0"/>
          </a:xfrm>
          <a:prstGeom prst="line">
            <a:avLst/>
          </a:prstGeom>
          <a:ln cap="rnd" w="9525">
            <a:solidFill>
              <a:srgbClr val="5FCBEF"/>
            </a:solidFill>
            <a:prstDash val="solid"/>
            <a:headEnd type="none" len="sm" w="sm"/>
            <a:tailEnd type="arrow" len="sm" w="med"/>
          </a:ln>
        </p:spPr>
      </p:sp>
      <p:sp>
        <p:nvSpPr>
          <p:cNvPr name="AutoShape 23" id="23"/>
          <p:cNvSpPr/>
          <p:nvPr/>
        </p:nvSpPr>
        <p:spPr>
          <a:xfrm rot="7182723">
            <a:off x="4488311" y="4649296"/>
            <a:ext cx="1240002" cy="0"/>
          </a:xfrm>
          <a:prstGeom prst="line">
            <a:avLst/>
          </a:prstGeom>
          <a:ln cap="rnd" w="9525">
            <a:solidFill>
              <a:srgbClr val="5FCBEF"/>
            </a:solidFill>
            <a:prstDash val="solid"/>
            <a:headEnd type="none" len="sm" w="sm"/>
            <a:tailEnd type="arrow" len="sm" w="med"/>
          </a:ln>
        </p:spPr>
      </p:sp>
      <p:sp>
        <p:nvSpPr>
          <p:cNvPr name="AutoShape 24" id="24"/>
          <p:cNvSpPr/>
          <p:nvPr/>
        </p:nvSpPr>
        <p:spPr>
          <a:xfrm rot="-7899545">
            <a:off x="10626941" y="2019861"/>
            <a:ext cx="1148919" cy="0"/>
          </a:xfrm>
          <a:prstGeom prst="line">
            <a:avLst/>
          </a:prstGeom>
          <a:ln cap="rnd" w="9525">
            <a:solidFill>
              <a:srgbClr val="5FCBEF"/>
            </a:solidFill>
            <a:prstDash val="solid"/>
            <a:headEnd type="none" len="sm" w="sm"/>
            <a:tailEnd type="arrow" len="sm" w="med"/>
          </a:ln>
        </p:spPr>
      </p:sp>
      <p:sp>
        <p:nvSpPr>
          <p:cNvPr name="AutoShape 25" id="25"/>
          <p:cNvSpPr/>
          <p:nvPr/>
        </p:nvSpPr>
        <p:spPr>
          <a:xfrm rot="-3246656">
            <a:off x="12468815" y="1828800"/>
            <a:ext cx="1152189" cy="0"/>
          </a:xfrm>
          <a:prstGeom prst="line">
            <a:avLst/>
          </a:prstGeom>
          <a:ln cap="rnd" w="9525">
            <a:solidFill>
              <a:srgbClr val="5FCBEF"/>
            </a:solidFill>
            <a:prstDash val="solid"/>
            <a:headEnd type="none" len="sm" w="sm"/>
            <a:tailEnd type="arrow" len="sm" w="med"/>
          </a:ln>
        </p:spPr>
      </p:sp>
      <p:sp>
        <p:nvSpPr>
          <p:cNvPr name="AutoShape 26" id="26"/>
          <p:cNvSpPr/>
          <p:nvPr/>
        </p:nvSpPr>
        <p:spPr>
          <a:xfrm rot="-1308301">
            <a:off x="13615399" y="2801192"/>
            <a:ext cx="1181079" cy="0"/>
          </a:xfrm>
          <a:prstGeom prst="line">
            <a:avLst/>
          </a:prstGeom>
          <a:ln cap="rnd" w="9525">
            <a:solidFill>
              <a:srgbClr val="5FCBEF"/>
            </a:solidFill>
            <a:prstDash val="solid"/>
            <a:headEnd type="none" len="sm" w="sm"/>
            <a:tailEnd type="arrow" len="sm" w="med"/>
          </a:ln>
        </p:spPr>
      </p:sp>
      <p:sp>
        <p:nvSpPr>
          <p:cNvPr name="AutoShape 27" id="27"/>
          <p:cNvSpPr/>
          <p:nvPr/>
        </p:nvSpPr>
        <p:spPr>
          <a:xfrm rot="10752910">
            <a:off x="6619810" y="8179998"/>
            <a:ext cx="1390780" cy="0"/>
          </a:xfrm>
          <a:prstGeom prst="line">
            <a:avLst/>
          </a:prstGeom>
          <a:ln cap="rnd" w="9525">
            <a:solidFill>
              <a:srgbClr val="5FCBEF"/>
            </a:solidFill>
            <a:prstDash val="solid"/>
            <a:headEnd type="none" len="sm" w="sm"/>
            <a:tailEnd type="arrow" len="sm" w="med"/>
          </a:ln>
        </p:spPr>
      </p:sp>
      <p:sp>
        <p:nvSpPr>
          <p:cNvPr name="AutoShape 28" id="28"/>
          <p:cNvSpPr/>
          <p:nvPr/>
        </p:nvSpPr>
        <p:spPr>
          <a:xfrm rot="1253567">
            <a:off x="5627482" y="7176320"/>
            <a:ext cx="2674727" cy="0"/>
          </a:xfrm>
          <a:prstGeom prst="line">
            <a:avLst/>
          </a:prstGeom>
          <a:ln cap="rnd" w="9525">
            <a:solidFill>
              <a:srgbClr val="5FCBEF"/>
            </a:solidFill>
            <a:prstDash val="solid"/>
            <a:headEnd type="none" len="sm" w="sm"/>
            <a:tailEnd type="arrow" len="sm" w="med"/>
          </a:ln>
        </p:spPr>
      </p:sp>
      <p:sp>
        <p:nvSpPr>
          <p:cNvPr name="AutoShape 29" id="29"/>
          <p:cNvSpPr/>
          <p:nvPr/>
        </p:nvSpPr>
        <p:spPr>
          <a:xfrm rot="2395535">
            <a:off x="9972287" y="9358145"/>
            <a:ext cx="1143302" cy="0"/>
          </a:xfrm>
          <a:prstGeom prst="line">
            <a:avLst/>
          </a:prstGeom>
          <a:ln cap="rnd" w="9525">
            <a:solidFill>
              <a:srgbClr val="5FCBEF"/>
            </a:solidFill>
            <a:prstDash val="solid"/>
            <a:headEnd type="none" len="sm" w="sm"/>
            <a:tailEnd type="arrow" len="sm" w="med"/>
          </a:ln>
        </p:spPr>
      </p:sp>
      <p:grpSp>
        <p:nvGrpSpPr>
          <p:cNvPr name="Group 30" id="30"/>
          <p:cNvGrpSpPr/>
          <p:nvPr/>
        </p:nvGrpSpPr>
        <p:grpSpPr>
          <a:xfrm rot="0">
            <a:off x="3071812" y="5259687"/>
            <a:ext cx="2771775" cy="1857375"/>
            <a:chOff x="0" y="0"/>
            <a:chExt cx="3695700" cy="2476500"/>
          </a:xfrm>
        </p:grpSpPr>
        <p:sp>
          <p:nvSpPr>
            <p:cNvPr name="Freeform 31" id="31"/>
            <p:cNvSpPr/>
            <p:nvPr/>
          </p:nvSpPr>
          <p:spPr>
            <a:xfrm flipH="false" flipV="false" rot="0">
              <a:off x="19050" y="19050"/>
              <a:ext cx="3657600" cy="2438400"/>
            </a:xfrm>
            <a:custGeom>
              <a:avLst/>
              <a:gdLst/>
              <a:ahLst/>
              <a:cxnLst/>
              <a:rect r="r" b="b" t="t" l="l"/>
              <a:pathLst>
                <a:path h="2438400" w="3657600">
                  <a:moveTo>
                    <a:pt x="0" y="1219200"/>
                  </a:moveTo>
                  <a:cubicBezTo>
                    <a:pt x="0" y="545846"/>
                    <a:pt x="818769" y="0"/>
                    <a:pt x="1828800" y="0"/>
                  </a:cubicBezTo>
                  <a:cubicBezTo>
                    <a:pt x="2838831" y="0"/>
                    <a:pt x="3657600" y="545846"/>
                    <a:pt x="3657600" y="1219200"/>
                  </a:cubicBezTo>
                  <a:cubicBezTo>
                    <a:pt x="3657600" y="1892554"/>
                    <a:pt x="2838831" y="2438400"/>
                    <a:pt x="1828800" y="2438400"/>
                  </a:cubicBezTo>
                  <a:cubicBezTo>
                    <a:pt x="818769" y="2438400"/>
                    <a:pt x="0" y="1892554"/>
                    <a:pt x="0" y="1219200"/>
                  </a:cubicBezTo>
                  <a:close/>
                </a:path>
              </a:pathLst>
            </a:custGeom>
            <a:solidFill>
              <a:srgbClr val="FFF6D4"/>
            </a:solidFill>
          </p:spPr>
        </p:sp>
        <p:sp>
          <p:nvSpPr>
            <p:cNvPr name="Freeform 32" id="32"/>
            <p:cNvSpPr/>
            <p:nvPr/>
          </p:nvSpPr>
          <p:spPr>
            <a:xfrm flipH="false" flipV="false" rot="0">
              <a:off x="0" y="0"/>
              <a:ext cx="3695700" cy="2476500"/>
            </a:xfrm>
            <a:custGeom>
              <a:avLst/>
              <a:gdLst/>
              <a:ahLst/>
              <a:cxnLst/>
              <a:rect r="r" b="b" t="t" l="l"/>
              <a:pathLst>
                <a:path h="2476500" w="3695700">
                  <a:moveTo>
                    <a:pt x="0" y="1238250"/>
                  </a:moveTo>
                  <a:cubicBezTo>
                    <a:pt x="0" y="548005"/>
                    <a:pt x="835025" y="0"/>
                    <a:pt x="1847850" y="0"/>
                  </a:cubicBezTo>
                  <a:cubicBezTo>
                    <a:pt x="2860675" y="0"/>
                    <a:pt x="3695700" y="548005"/>
                    <a:pt x="3695700" y="1238250"/>
                  </a:cubicBezTo>
                  <a:lnTo>
                    <a:pt x="3676650" y="1238250"/>
                  </a:lnTo>
                  <a:lnTo>
                    <a:pt x="3695700" y="1238250"/>
                  </a:lnTo>
                  <a:cubicBezTo>
                    <a:pt x="3695700" y="1928495"/>
                    <a:pt x="2860675" y="2476500"/>
                    <a:pt x="1847850" y="2476500"/>
                  </a:cubicBezTo>
                  <a:lnTo>
                    <a:pt x="1847850" y="2457450"/>
                  </a:lnTo>
                  <a:lnTo>
                    <a:pt x="1847850" y="2476500"/>
                  </a:lnTo>
                  <a:cubicBezTo>
                    <a:pt x="835025" y="2476500"/>
                    <a:pt x="0" y="1928495"/>
                    <a:pt x="0" y="1238250"/>
                  </a:cubicBezTo>
                  <a:lnTo>
                    <a:pt x="19050" y="1238250"/>
                  </a:lnTo>
                  <a:lnTo>
                    <a:pt x="38100" y="1238250"/>
                  </a:lnTo>
                  <a:lnTo>
                    <a:pt x="19050" y="1238250"/>
                  </a:lnTo>
                  <a:lnTo>
                    <a:pt x="0" y="1238250"/>
                  </a:lnTo>
                  <a:moveTo>
                    <a:pt x="38100" y="1238250"/>
                  </a:moveTo>
                  <a:cubicBezTo>
                    <a:pt x="38100" y="1248791"/>
                    <a:pt x="29591" y="1257300"/>
                    <a:pt x="19050" y="1257300"/>
                  </a:cubicBezTo>
                  <a:cubicBezTo>
                    <a:pt x="8509" y="1257300"/>
                    <a:pt x="0" y="1248791"/>
                    <a:pt x="0" y="1238250"/>
                  </a:cubicBezTo>
                  <a:cubicBezTo>
                    <a:pt x="0" y="1227709"/>
                    <a:pt x="8509" y="1219200"/>
                    <a:pt x="19050" y="1219200"/>
                  </a:cubicBezTo>
                  <a:cubicBezTo>
                    <a:pt x="29591" y="1219200"/>
                    <a:pt x="38100" y="1227709"/>
                    <a:pt x="38100" y="1238250"/>
                  </a:cubicBezTo>
                  <a:cubicBezTo>
                    <a:pt x="38100" y="1894713"/>
                    <a:pt x="840613" y="2438400"/>
                    <a:pt x="1847850" y="2438400"/>
                  </a:cubicBezTo>
                  <a:cubicBezTo>
                    <a:pt x="2855087" y="2438400"/>
                    <a:pt x="3657600" y="1894713"/>
                    <a:pt x="3657600" y="1238250"/>
                  </a:cubicBezTo>
                  <a:cubicBezTo>
                    <a:pt x="3657600" y="581787"/>
                    <a:pt x="2855087" y="38100"/>
                    <a:pt x="1847850" y="38100"/>
                  </a:cubicBezTo>
                  <a:lnTo>
                    <a:pt x="1847850" y="19050"/>
                  </a:lnTo>
                  <a:lnTo>
                    <a:pt x="1847850" y="38100"/>
                  </a:lnTo>
                  <a:cubicBezTo>
                    <a:pt x="840613" y="38100"/>
                    <a:pt x="38100" y="581787"/>
                    <a:pt x="38100" y="1238250"/>
                  </a:cubicBezTo>
                  <a:close/>
                </a:path>
              </a:pathLst>
            </a:custGeom>
            <a:solidFill>
              <a:srgbClr val="5FCBEF"/>
            </a:solidFill>
          </p:spPr>
        </p:sp>
        <p:sp>
          <p:nvSpPr>
            <p:cNvPr name="TextBox 33" id="33"/>
            <p:cNvSpPr txBox="true"/>
            <p:nvPr/>
          </p:nvSpPr>
          <p:spPr>
            <a:xfrm>
              <a:off x="0" y="-9525"/>
              <a:ext cx="3695700" cy="2486025"/>
            </a:xfrm>
            <a:prstGeom prst="rect">
              <a:avLst/>
            </a:prstGeom>
          </p:spPr>
          <p:txBody>
            <a:bodyPr anchor="ctr" rtlCol="false" tIns="50800" lIns="50800" bIns="50800" rIns="50800"/>
            <a:lstStyle/>
            <a:p>
              <a:pPr algn="ctr">
                <a:lnSpc>
                  <a:spcPts val="3240"/>
                </a:lnSpc>
              </a:pPr>
              <a:r>
                <a:rPr lang="en-US" sz="2700" b="true">
                  <a:solidFill>
                    <a:srgbClr val="000000"/>
                  </a:solidFill>
                  <a:latin typeface="Trebuchet MS Bold"/>
                  <a:ea typeface="Trebuchet MS Bold"/>
                  <a:cs typeface="Trebuchet MS Bold"/>
                  <a:sym typeface="Trebuchet MS Bold"/>
                </a:rPr>
                <a:t>diwyllian</a:t>
              </a:r>
              <a:r>
                <a:rPr lang="en-US" sz="2700">
                  <a:solidFill>
                    <a:srgbClr val="000000"/>
                  </a:solidFill>
                  <a:latin typeface="Trebuchet MS"/>
                  <a:ea typeface="Trebuchet MS"/>
                  <a:cs typeface="Trebuchet MS"/>
                  <a:sym typeface="Trebuchet MS"/>
                </a:rPr>
                <a:t>tculture</a:t>
              </a:r>
            </a:p>
          </p:txBody>
        </p:sp>
      </p:grpSp>
      <p:sp>
        <p:nvSpPr>
          <p:cNvPr name="AutoShape 34" id="34"/>
          <p:cNvSpPr/>
          <p:nvPr/>
        </p:nvSpPr>
        <p:spPr>
          <a:xfrm rot="-7899545">
            <a:off x="3216849" y="4854314"/>
            <a:ext cx="1148919" cy="0"/>
          </a:xfrm>
          <a:prstGeom prst="line">
            <a:avLst/>
          </a:prstGeom>
          <a:ln cap="rnd" w="9525">
            <a:solidFill>
              <a:srgbClr val="5FCBEF"/>
            </a:solidFill>
            <a:prstDash val="solid"/>
            <a:headEnd type="none" len="sm" w="sm"/>
            <a:tailEnd type="arrow" len="sm" w="med"/>
          </a:ln>
        </p:spPr>
      </p:sp>
      <p:sp>
        <p:nvSpPr>
          <p:cNvPr name="AutoShape 35" id="35"/>
          <p:cNvSpPr/>
          <p:nvPr/>
        </p:nvSpPr>
        <p:spPr>
          <a:xfrm>
            <a:off x="3758383" y="7361669"/>
            <a:ext cx="810485" cy="9525"/>
          </a:xfrm>
          <a:prstGeom prst="line">
            <a:avLst/>
          </a:prstGeom>
          <a:ln cap="rnd" w="9525">
            <a:solidFill>
              <a:srgbClr val="5FCBEF"/>
            </a:solidFill>
            <a:prstDash val="solid"/>
            <a:headEnd type="none" len="sm" w="sm"/>
            <a:tailEnd type="arrow" len="sm" w="med"/>
          </a:ln>
        </p:spPr>
      </p:sp>
      <p:sp>
        <p:nvSpPr>
          <p:cNvPr name="AutoShape 36" id="36"/>
          <p:cNvSpPr/>
          <p:nvPr/>
        </p:nvSpPr>
        <p:spPr>
          <a:xfrm rot="10366437">
            <a:off x="5699229" y="5690098"/>
            <a:ext cx="1572910" cy="0"/>
          </a:xfrm>
          <a:prstGeom prst="line">
            <a:avLst/>
          </a:prstGeom>
          <a:ln cap="rnd" w="9525">
            <a:solidFill>
              <a:srgbClr val="5FCBEF"/>
            </a:solidFill>
            <a:prstDash val="solid"/>
            <a:headEnd type="none" len="sm" w="sm"/>
            <a:tailEnd type="arrow" len="sm" w="med"/>
          </a:ln>
        </p:spPr>
      </p:sp>
      <p:sp>
        <p:nvSpPr>
          <p:cNvPr name="AutoShape 37" id="37"/>
          <p:cNvSpPr/>
          <p:nvPr/>
        </p:nvSpPr>
        <p:spPr>
          <a:xfrm rot="473101">
            <a:off x="11920189" y="8283999"/>
            <a:ext cx="1519315" cy="0"/>
          </a:xfrm>
          <a:prstGeom prst="line">
            <a:avLst/>
          </a:prstGeom>
          <a:ln cap="rnd" w="9525">
            <a:solidFill>
              <a:srgbClr val="5FCBEF"/>
            </a:solidFill>
            <a:prstDash val="solid"/>
            <a:headEnd type="none" len="sm" w="sm"/>
            <a:tailEnd type="arrow" len="sm" w="med"/>
          </a:ln>
        </p:spPr>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p:nvPr/>
        </p:nvGrpSpPr>
        <p:grpSpPr>
          <a:xfrm rot="0">
            <a:off x="976489" y="314459"/>
            <a:ext cx="16335022" cy="9658082"/>
            <a:chOff x="0" y="0"/>
            <a:chExt cx="21780030" cy="12877442"/>
          </a:xfrm>
        </p:grpSpPr>
        <p:sp>
          <p:nvSpPr>
            <p:cNvPr name="Freeform 3" id="3"/>
            <p:cNvSpPr/>
            <p:nvPr/>
          </p:nvSpPr>
          <p:spPr>
            <a:xfrm flipH="false" flipV="false" rot="0">
              <a:off x="0" y="0"/>
              <a:ext cx="21780030" cy="12877442"/>
            </a:xfrm>
            <a:custGeom>
              <a:avLst/>
              <a:gdLst/>
              <a:ahLst/>
              <a:cxnLst/>
              <a:rect r="r" b="b" t="t" l="l"/>
              <a:pathLst>
                <a:path h="12877442" w="21780030">
                  <a:moveTo>
                    <a:pt x="0" y="0"/>
                  </a:moveTo>
                  <a:lnTo>
                    <a:pt x="21780030" y="0"/>
                  </a:lnTo>
                  <a:lnTo>
                    <a:pt x="21780030" y="12877442"/>
                  </a:lnTo>
                  <a:lnTo>
                    <a:pt x="0" y="128774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8510281" y="4976013"/>
              <a:ext cx="4753704" cy="2915892"/>
            </a:xfrm>
            <a:prstGeom prst="rect">
              <a:avLst/>
            </a:prstGeom>
          </p:spPr>
          <p:txBody>
            <a:bodyPr anchor="t" rtlCol="false" tIns="0" lIns="0" bIns="0" rIns="0">
              <a:spAutoFit/>
            </a:bodyPr>
            <a:lstStyle/>
            <a:p>
              <a:pPr algn="ctr">
                <a:lnSpc>
                  <a:spcPts val="5773"/>
                </a:lnSpc>
                <a:spcBef>
                  <a:spcPct val="0"/>
                </a:spcBef>
              </a:pPr>
              <a:r>
                <a:rPr lang="en-US" sz="4811">
                  <a:solidFill>
                    <a:srgbClr val="000000"/>
                  </a:solidFill>
                  <a:latin typeface="Trebuchet MS"/>
                  <a:ea typeface="Trebuchet MS"/>
                  <a:cs typeface="Trebuchet MS"/>
                  <a:sym typeface="Trebuchet MS"/>
                </a:rPr>
                <a:t>D</a:t>
              </a:r>
              <a:r>
                <a:rPr lang="en-US" sz="4811">
                  <a:solidFill>
                    <a:srgbClr val="000000"/>
                  </a:solidFill>
                  <a:latin typeface="Trebuchet MS"/>
                  <a:ea typeface="Trebuchet MS"/>
                  <a:cs typeface="Trebuchet MS"/>
                  <a:sym typeface="Trebuchet MS"/>
                </a:rPr>
                <a:t>amcaniaeth</a:t>
              </a:r>
            </a:p>
            <a:p>
              <a:pPr algn="ctr">
                <a:lnSpc>
                  <a:spcPts val="5773"/>
                </a:lnSpc>
                <a:spcBef>
                  <a:spcPct val="0"/>
                </a:spcBef>
              </a:pPr>
              <a:r>
                <a:rPr lang="en-US" sz="4811">
                  <a:solidFill>
                    <a:srgbClr val="000000"/>
                  </a:solidFill>
                  <a:latin typeface="Trebuchet MS"/>
                  <a:ea typeface="Trebuchet MS"/>
                  <a:cs typeface="Trebuchet MS"/>
                  <a:sym typeface="Trebuchet MS"/>
                </a:rPr>
                <a:t>Vygotsky </a:t>
              </a:r>
            </a:p>
            <a:p>
              <a:pPr algn="ctr">
                <a:lnSpc>
                  <a:spcPts val="5773"/>
                </a:lnSpc>
                <a:spcBef>
                  <a:spcPct val="0"/>
                </a:spcBef>
              </a:pPr>
              <a:r>
                <a:rPr lang="en-US" sz="4811">
                  <a:solidFill>
                    <a:srgbClr val="000000"/>
                  </a:solidFill>
                  <a:latin typeface="Trebuchet MS"/>
                  <a:ea typeface="Trebuchet MS"/>
                  <a:cs typeface="Trebuchet MS"/>
                  <a:sym typeface="Trebuchet MS"/>
                </a:rPr>
                <a:t>Theory</a:t>
              </a:r>
            </a:p>
          </p:txBody>
        </p:sp>
        <p:sp>
          <p:nvSpPr>
            <p:cNvPr name="TextBox 5" id="5"/>
            <p:cNvSpPr txBox="true"/>
            <p:nvPr/>
          </p:nvSpPr>
          <p:spPr>
            <a:xfrm rot="0">
              <a:off x="9554844" y="962002"/>
              <a:ext cx="2670341" cy="1529779"/>
            </a:xfrm>
            <a:prstGeom prst="rect">
              <a:avLst/>
            </a:prstGeom>
          </p:spPr>
          <p:txBody>
            <a:bodyPr anchor="t" rtlCol="false" tIns="0" lIns="0" bIns="0" rIns="0">
              <a:spAutoFit/>
            </a:bodyPr>
            <a:lstStyle/>
            <a:p>
              <a:pPr algn="ctr">
                <a:lnSpc>
                  <a:spcPts val="4506"/>
                </a:lnSpc>
                <a:spcBef>
                  <a:spcPct val="0"/>
                </a:spcBef>
              </a:pPr>
              <a:r>
                <a:rPr lang="en-US" sz="3755">
                  <a:solidFill>
                    <a:srgbClr val="000000"/>
                  </a:solidFill>
                  <a:latin typeface="Trebuchet MS"/>
                  <a:ea typeface="Trebuchet MS"/>
                  <a:cs typeface="Trebuchet MS"/>
                  <a:sym typeface="Trebuchet MS"/>
                </a:rPr>
                <a:t>I</a:t>
              </a:r>
              <a:r>
                <a:rPr lang="en-US" sz="3755">
                  <a:solidFill>
                    <a:srgbClr val="000000"/>
                  </a:solidFill>
                  <a:latin typeface="Trebuchet MS"/>
                  <a:ea typeface="Trebuchet MS"/>
                  <a:cs typeface="Trebuchet MS"/>
                  <a:sym typeface="Trebuchet MS"/>
                </a:rPr>
                <a:t>aith</a:t>
              </a:r>
            </a:p>
            <a:p>
              <a:pPr algn="ctr">
                <a:lnSpc>
                  <a:spcPts val="4506"/>
                </a:lnSpc>
                <a:spcBef>
                  <a:spcPct val="0"/>
                </a:spcBef>
              </a:pPr>
              <a:r>
                <a:rPr lang="en-US" sz="3755">
                  <a:solidFill>
                    <a:srgbClr val="000000"/>
                  </a:solidFill>
                  <a:latin typeface="Trebuchet MS"/>
                  <a:ea typeface="Trebuchet MS"/>
                  <a:cs typeface="Trebuchet MS"/>
                  <a:sym typeface="Trebuchet MS"/>
                </a:rPr>
                <a:t>Language</a:t>
              </a:r>
            </a:p>
          </p:txBody>
        </p:sp>
        <p:sp>
          <p:nvSpPr>
            <p:cNvPr name="TextBox 6" id="6"/>
            <p:cNvSpPr txBox="true"/>
            <p:nvPr/>
          </p:nvSpPr>
          <p:spPr>
            <a:xfrm rot="0">
              <a:off x="17984881" y="5669069"/>
              <a:ext cx="2463193" cy="1529779"/>
            </a:xfrm>
            <a:prstGeom prst="rect">
              <a:avLst/>
            </a:prstGeom>
          </p:spPr>
          <p:txBody>
            <a:bodyPr anchor="t" rtlCol="false" tIns="0" lIns="0" bIns="0" rIns="0">
              <a:spAutoFit/>
            </a:bodyPr>
            <a:lstStyle/>
            <a:p>
              <a:pPr algn="ctr">
                <a:lnSpc>
                  <a:spcPts val="4506"/>
                </a:lnSpc>
                <a:spcBef>
                  <a:spcPct val="0"/>
                </a:spcBef>
              </a:pPr>
              <a:r>
                <a:rPr lang="en-US" sz="3755">
                  <a:solidFill>
                    <a:srgbClr val="000000"/>
                  </a:solidFill>
                  <a:latin typeface="Trebuchet MS"/>
                  <a:ea typeface="Trebuchet MS"/>
                  <a:cs typeface="Trebuchet MS"/>
                  <a:sym typeface="Trebuchet MS"/>
                </a:rPr>
                <a:t>C</a:t>
              </a:r>
              <a:r>
                <a:rPr lang="en-US" sz="3755">
                  <a:solidFill>
                    <a:srgbClr val="000000"/>
                  </a:solidFill>
                  <a:latin typeface="Trebuchet MS"/>
                  <a:ea typeface="Trebuchet MS"/>
                  <a:cs typeface="Trebuchet MS"/>
                  <a:sym typeface="Trebuchet MS"/>
                </a:rPr>
                <a:t>hwarae</a:t>
              </a:r>
            </a:p>
            <a:p>
              <a:pPr algn="ctr">
                <a:lnSpc>
                  <a:spcPts val="4506"/>
                </a:lnSpc>
                <a:spcBef>
                  <a:spcPct val="0"/>
                </a:spcBef>
              </a:pPr>
              <a:r>
                <a:rPr lang="en-US" sz="3755">
                  <a:solidFill>
                    <a:srgbClr val="000000"/>
                  </a:solidFill>
                  <a:latin typeface="Trebuchet MS"/>
                  <a:ea typeface="Trebuchet MS"/>
                  <a:cs typeface="Trebuchet MS"/>
                  <a:sym typeface="Trebuchet MS"/>
                </a:rPr>
                <a:t>Play</a:t>
              </a:r>
            </a:p>
          </p:txBody>
        </p:sp>
        <p:sp>
          <p:nvSpPr>
            <p:cNvPr name="TextBox 7" id="7"/>
            <p:cNvSpPr txBox="true"/>
            <p:nvPr/>
          </p:nvSpPr>
          <p:spPr>
            <a:xfrm rot="0">
              <a:off x="8115610" y="9828122"/>
              <a:ext cx="5548810" cy="2289905"/>
            </a:xfrm>
            <a:prstGeom prst="rect">
              <a:avLst/>
            </a:prstGeom>
          </p:spPr>
          <p:txBody>
            <a:bodyPr anchor="t" rtlCol="false" tIns="0" lIns="0" bIns="0" rIns="0">
              <a:spAutoFit/>
            </a:bodyPr>
            <a:lstStyle/>
            <a:p>
              <a:pPr algn="ctr">
                <a:lnSpc>
                  <a:spcPts val="4506"/>
                </a:lnSpc>
                <a:spcBef>
                  <a:spcPct val="0"/>
                </a:spcBef>
              </a:pPr>
              <a:r>
                <a:rPr lang="en-US" sz="3755">
                  <a:solidFill>
                    <a:srgbClr val="000000"/>
                  </a:solidFill>
                  <a:latin typeface="Trebuchet MS"/>
                  <a:ea typeface="Trebuchet MS"/>
                  <a:cs typeface="Trebuchet MS"/>
                  <a:sym typeface="Trebuchet MS"/>
                </a:rPr>
                <a:t>R</a:t>
              </a:r>
              <a:r>
                <a:rPr lang="en-US" sz="3755">
                  <a:solidFill>
                    <a:srgbClr val="000000"/>
                  </a:solidFill>
                  <a:latin typeface="Trebuchet MS"/>
                  <a:ea typeface="Trebuchet MS"/>
                  <a:cs typeface="Trebuchet MS"/>
                  <a:sym typeface="Trebuchet MS"/>
                </a:rPr>
                <a:t>hyngweithio Cymdiethasol</a:t>
              </a:r>
            </a:p>
            <a:p>
              <a:pPr algn="ctr">
                <a:lnSpc>
                  <a:spcPts val="4506"/>
                </a:lnSpc>
                <a:spcBef>
                  <a:spcPct val="0"/>
                </a:spcBef>
              </a:pPr>
              <a:r>
                <a:rPr lang="en-US" sz="3755">
                  <a:solidFill>
                    <a:srgbClr val="000000"/>
                  </a:solidFill>
                  <a:latin typeface="Trebuchet MS"/>
                  <a:ea typeface="Trebuchet MS"/>
                  <a:cs typeface="Trebuchet MS"/>
                  <a:sym typeface="Trebuchet MS"/>
                </a:rPr>
                <a:t>Social Interaction</a:t>
              </a:r>
            </a:p>
          </p:txBody>
        </p:sp>
        <p:sp>
          <p:nvSpPr>
            <p:cNvPr name="TextBox 8" id="8"/>
            <p:cNvSpPr txBox="true"/>
            <p:nvPr/>
          </p:nvSpPr>
          <p:spPr>
            <a:xfrm rot="0">
              <a:off x="941121" y="5669069"/>
              <a:ext cx="2848263" cy="1529779"/>
            </a:xfrm>
            <a:prstGeom prst="rect">
              <a:avLst/>
            </a:prstGeom>
          </p:spPr>
          <p:txBody>
            <a:bodyPr anchor="t" rtlCol="false" tIns="0" lIns="0" bIns="0" rIns="0">
              <a:spAutoFit/>
            </a:bodyPr>
            <a:lstStyle/>
            <a:p>
              <a:pPr algn="ctr">
                <a:lnSpc>
                  <a:spcPts val="4506"/>
                </a:lnSpc>
                <a:spcBef>
                  <a:spcPct val="0"/>
                </a:spcBef>
              </a:pPr>
              <a:r>
                <a:rPr lang="en-US" sz="3755">
                  <a:solidFill>
                    <a:srgbClr val="000000"/>
                  </a:solidFill>
                  <a:latin typeface="Trebuchet MS"/>
                  <a:ea typeface="Trebuchet MS"/>
                  <a:cs typeface="Trebuchet MS"/>
                  <a:sym typeface="Trebuchet MS"/>
                </a:rPr>
                <a:t>D</a:t>
              </a:r>
              <a:r>
                <a:rPr lang="en-US" sz="3755">
                  <a:solidFill>
                    <a:srgbClr val="000000"/>
                  </a:solidFill>
                  <a:latin typeface="Trebuchet MS"/>
                  <a:ea typeface="Trebuchet MS"/>
                  <a:cs typeface="Trebuchet MS"/>
                  <a:sym typeface="Trebuchet MS"/>
                </a:rPr>
                <a:t>iwylliant</a:t>
              </a:r>
            </a:p>
            <a:p>
              <a:pPr algn="ctr">
                <a:lnSpc>
                  <a:spcPts val="4506"/>
                </a:lnSpc>
                <a:spcBef>
                  <a:spcPct val="0"/>
                </a:spcBef>
              </a:pPr>
              <a:r>
                <a:rPr lang="en-US" sz="3755">
                  <a:solidFill>
                    <a:srgbClr val="000000"/>
                  </a:solidFill>
                  <a:latin typeface="Trebuchet MS"/>
                  <a:ea typeface="Trebuchet MS"/>
                  <a:cs typeface="Trebuchet MS"/>
                  <a:sym typeface="Trebuchet MS"/>
                </a:rPr>
                <a:t>Culture</a:t>
              </a:r>
            </a:p>
          </p:txBody>
        </p:sp>
      </p:grpSp>
    </p:spTree>
  </p:cSld>
  <p:clrMapOvr>
    <a:masterClrMapping/>
  </p:clrMapOvr>
</p:sld>
</file>

<file path=ppt/slides/slide3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Enghreifftiau o ddamcaniaeth Vygotsky</a:t>
            </a:r>
          </a:p>
          <a:p>
            <a:pPr algn="ctr">
              <a:lnSpc>
                <a:spcPts val="6480"/>
              </a:lnSpc>
            </a:pPr>
            <a:r>
              <a:rPr lang="en-US" sz="5400">
                <a:solidFill>
                  <a:srgbClr val="000000"/>
                </a:solidFill>
                <a:latin typeface="Trebuchet MS"/>
                <a:ea typeface="Trebuchet MS"/>
                <a:cs typeface="Trebuchet MS"/>
                <a:sym typeface="Trebuchet MS"/>
              </a:rPr>
              <a:t>Examples of Vygotsky’s theory</a:t>
            </a:r>
          </a:p>
        </p:txBody>
      </p:sp>
      <p:sp>
        <p:nvSpPr>
          <p:cNvPr name="TextBox 3" id="3"/>
          <p:cNvSpPr txBox="true"/>
          <p:nvPr/>
        </p:nvSpPr>
        <p:spPr>
          <a:xfrm rot="0">
            <a:off x="1028700" y="3731837"/>
            <a:ext cx="6093172" cy="58293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Addysg yn Awstralia a Seland Newydd</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Gweledigaeth Te Whāriki  wedi tynnu ar agwedd cymdeithasol/ diwylliannol o’r cwricwlwm a phlentyndod a ddaeth o 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Cwricwlwm a gymeradwyir yn eang</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Yn ymwneud â phlant nawr a nid fel paratoad at gam yn y dyfodol</a:t>
            </a:r>
          </a:p>
        </p:txBody>
      </p:sp>
      <p:sp>
        <p:nvSpPr>
          <p:cNvPr name="TextBox 4" id="4"/>
          <p:cNvSpPr txBox="true"/>
          <p:nvPr/>
        </p:nvSpPr>
        <p:spPr>
          <a:xfrm rot="0">
            <a:off x="9406891" y="3731837"/>
            <a:ext cx="6093171" cy="5829300"/>
          </a:xfrm>
          <a:prstGeom prst="rect">
            <a:avLst/>
          </a:prstGeom>
        </p:spPr>
        <p:txBody>
          <a:bodyPr anchor="t" rtlCol="false" tIns="0" lIns="0" bIns="0" rIns="0">
            <a:spAutoFit/>
          </a:bodyPr>
          <a:lstStyle/>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Education in Australia and New Zealand</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The vision of Te Whāriki has drawn on a sociocultural view of curriculum and childhood derived from Vygotsky</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Widely acclaimed curriculum</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Concerned with children now and not preparing them for a future stage</a:t>
            </a:r>
          </a:p>
          <a:p>
            <a:pPr algn="l" marL="579118" indent="-289559" lvl="1">
              <a:lnSpc>
                <a:spcPts val="3839"/>
              </a:lnSpc>
              <a:buFont typeface="Arial"/>
              <a:buChar char="•"/>
            </a:pPr>
            <a:r>
              <a:rPr lang="en-US" sz="3199">
                <a:solidFill>
                  <a:srgbClr val="404040"/>
                </a:solidFill>
                <a:latin typeface="Trebuchet MS"/>
                <a:ea typeface="Trebuchet MS"/>
                <a:cs typeface="Trebuchet MS"/>
                <a:sym typeface="Trebuchet MS"/>
              </a:rPr>
              <a:t>(Brown &amp; White, 2014,p. 138) </a:t>
            </a:r>
          </a:p>
        </p:txBody>
      </p:sp>
    </p:spTree>
  </p:cSld>
  <p:clrMapOvr>
    <a:masterClrMapping/>
  </p:clrMapOvr>
</p:sld>
</file>

<file path=ppt/slides/slide3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graphicFrame>
        <p:nvGraphicFramePr>
          <p:cNvPr name="Table 2" id="2"/>
          <p:cNvGraphicFramePr>
            <a:graphicFrameLocks noGrp="true"/>
          </p:cNvGraphicFramePr>
          <p:nvPr/>
        </p:nvGraphicFramePr>
        <p:xfrm>
          <a:off x="297106" y="477079"/>
          <a:ext cx="17611063" cy="9393517"/>
        </p:xfrm>
        <a:graphic>
          <a:graphicData uri="http://schemas.openxmlformats.org/drawingml/2006/table">
            <a:tbl>
              <a:tblPr/>
              <a:tblGrid>
                <a:gridCol w="5404254"/>
                <a:gridCol w="5995108"/>
                <a:gridCol w="6211701"/>
              </a:tblGrid>
              <a:tr h="1719731">
                <a:tc>
                  <a:txBody>
                    <a:bodyPr anchor="t" rtlCol="false"/>
                    <a:lstStyle/>
                    <a:p>
                      <a:pPr algn="l">
                        <a:lnSpc>
                          <a:spcPts val="5040"/>
                        </a:lnSpc>
                        <a:defRPr/>
                      </a:pPr>
                      <a:r>
                        <a:rPr lang="en-US" b="true" sz="4200">
                          <a:solidFill>
                            <a:srgbClr val="000000"/>
                          </a:solidFill>
                          <a:latin typeface="Arial Bold"/>
                          <a:ea typeface="Arial Bold"/>
                          <a:cs typeface="Arial Bold"/>
                          <a:sym typeface="Arial Bold"/>
                        </a:rPr>
                        <a:t>CYSYNIAD /</a:t>
                      </a:r>
                      <a:endParaRPr lang="en-US" sz="1100"/>
                    </a:p>
                    <a:p>
                      <a:pPr algn="l">
                        <a:lnSpc>
                          <a:spcPts val="5040"/>
                        </a:lnSpc>
                      </a:pPr>
                      <a:r>
                        <a:rPr lang="en-US" b="true" sz="4200">
                          <a:solidFill>
                            <a:srgbClr val="000000"/>
                          </a:solidFill>
                          <a:latin typeface="Arial Bold"/>
                          <a:ea typeface="Arial Bold"/>
                          <a:cs typeface="Arial Bold"/>
                          <a:sym typeface="Arial Bold"/>
                        </a:rPr>
                        <a:t>CONCEPT</a:t>
                      </a: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ctr">
                        <a:lnSpc>
                          <a:spcPts val="5040"/>
                        </a:lnSpc>
                        <a:defRPr/>
                      </a:pPr>
                      <a:r>
                        <a:rPr lang="en-US" b="true" sz="4200">
                          <a:solidFill>
                            <a:srgbClr val="000000"/>
                          </a:solidFill>
                          <a:latin typeface="Arial Bold"/>
                          <a:ea typeface="Arial Bold"/>
                          <a:cs typeface="Arial Bold"/>
                          <a:sym typeface="Arial Bold"/>
                        </a:rPr>
                        <a:t>PIAGET</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ctr">
                        <a:lnSpc>
                          <a:spcPts val="5040"/>
                        </a:lnSpc>
                        <a:defRPr/>
                      </a:pPr>
                      <a:r>
                        <a:rPr lang="en-US" b="true" sz="4200">
                          <a:solidFill>
                            <a:srgbClr val="000000"/>
                          </a:solidFill>
                          <a:latin typeface="Arial Bold"/>
                          <a:ea typeface="Arial Bold"/>
                          <a:cs typeface="Arial Bold"/>
                          <a:sym typeface="Arial Bold"/>
                        </a:rPr>
                        <a:t>VYGOTSKY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280244">
                <a:tc>
                  <a:txBody>
                    <a:bodyPr anchor="t" rtlCol="false"/>
                    <a:lstStyle/>
                    <a:p>
                      <a:pPr algn="l">
                        <a:lnSpc>
                          <a:spcPts val="3600"/>
                        </a:lnSpc>
                        <a:defRPr/>
                      </a:pPr>
                      <a:r>
                        <a:rPr lang="en-US" sz="3000">
                          <a:solidFill>
                            <a:srgbClr val="000000"/>
                          </a:solidFill>
                          <a:latin typeface="Arial"/>
                          <a:ea typeface="Arial"/>
                          <a:cs typeface="Arial"/>
                          <a:sym typeface="Arial"/>
                        </a:rPr>
                        <a:t>Diwylliant /</a:t>
                      </a:r>
                      <a:endParaRPr lang="en-US" sz="1100"/>
                    </a:p>
                    <a:p>
                      <a:pPr algn="l">
                        <a:lnSpc>
                          <a:spcPts val="3600"/>
                        </a:lnSpc>
                      </a:pPr>
                      <a:r>
                        <a:rPr lang="en-US" sz="3000">
                          <a:solidFill>
                            <a:srgbClr val="000000"/>
                          </a:solidFill>
                          <a:latin typeface="Arial"/>
                          <a:ea typeface="Arial"/>
                          <a:cs typeface="Arial"/>
                          <a:sym typeface="Arial"/>
                        </a:rPr>
                        <a:t>Culture</a:t>
                      </a: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2468182">
                <a:tc>
                  <a:txBody>
                    <a:bodyPr anchor="t" rtlCol="false"/>
                    <a:lstStyle/>
                    <a:p>
                      <a:pPr algn="l">
                        <a:lnSpc>
                          <a:spcPts val="3600"/>
                        </a:lnSpc>
                        <a:defRPr/>
                      </a:pPr>
                      <a:r>
                        <a:rPr lang="en-US" sz="3000">
                          <a:solidFill>
                            <a:srgbClr val="000000"/>
                          </a:solidFill>
                          <a:latin typeface="Arial"/>
                          <a:ea typeface="Arial"/>
                          <a:cs typeface="Arial"/>
                          <a:sym typeface="Arial"/>
                        </a:rPr>
                        <a:t>Y byd cymdeithasol: datblygiad gwybyddol /</a:t>
                      </a:r>
                      <a:endParaRPr lang="en-US" sz="1100"/>
                    </a:p>
                    <a:p>
                      <a:pPr algn="l">
                        <a:lnSpc>
                          <a:spcPts val="3600"/>
                        </a:lnSpc>
                      </a:pPr>
                      <a:r>
                        <a:rPr lang="en-US" sz="3000">
                          <a:solidFill>
                            <a:srgbClr val="000000"/>
                          </a:solidFill>
                          <a:latin typeface="Arial"/>
                          <a:ea typeface="Arial"/>
                          <a:cs typeface="Arial"/>
                          <a:sym typeface="Arial"/>
                        </a:rPr>
                        <a:t>The social world: cognitive development</a:t>
                      </a: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355317">
                <a:tc>
                  <a:txBody>
                    <a:bodyPr anchor="t" rtlCol="false"/>
                    <a:lstStyle/>
                    <a:p>
                      <a:pPr algn="l">
                        <a:lnSpc>
                          <a:spcPts val="3600"/>
                        </a:lnSpc>
                        <a:defRPr/>
                      </a:pPr>
                      <a:r>
                        <a:rPr lang="en-US" sz="3000">
                          <a:solidFill>
                            <a:srgbClr val="000000"/>
                          </a:solidFill>
                          <a:latin typeface="Arial"/>
                          <a:ea typeface="Arial"/>
                          <a:cs typeface="Arial"/>
                          <a:sym typeface="Arial"/>
                        </a:rPr>
                        <a:t>Datblyiad cymdeithasol /</a:t>
                      </a:r>
                      <a:endParaRPr lang="en-US" sz="1100"/>
                    </a:p>
                    <a:p>
                      <a:pPr algn="l">
                        <a:lnSpc>
                          <a:spcPts val="3600"/>
                        </a:lnSpc>
                      </a:pPr>
                      <a:r>
                        <a:rPr lang="en-US" sz="3000">
                          <a:solidFill>
                            <a:srgbClr val="000000"/>
                          </a:solidFill>
                          <a:latin typeface="Arial"/>
                          <a:ea typeface="Arial"/>
                          <a:cs typeface="Arial"/>
                          <a:sym typeface="Arial"/>
                        </a:rPr>
                        <a:t>Social development</a:t>
                      </a: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280244">
                <a:tc>
                  <a:txBody>
                    <a:bodyPr anchor="t" rtlCol="false"/>
                    <a:lstStyle/>
                    <a:p>
                      <a:pPr algn="l">
                        <a:lnSpc>
                          <a:spcPts val="3600"/>
                        </a:lnSpc>
                        <a:defRPr/>
                      </a:pPr>
                      <a:r>
                        <a:rPr lang="en-US" sz="3000">
                          <a:solidFill>
                            <a:srgbClr val="000000"/>
                          </a:solidFill>
                          <a:latin typeface="Arial"/>
                          <a:ea typeface="Arial"/>
                          <a:cs typeface="Arial"/>
                          <a:sym typeface="Arial"/>
                        </a:rPr>
                        <a:t>Iaith /</a:t>
                      </a:r>
                      <a:endParaRPr lang="en-US" sz="1100"/>
                    </a:p>
                    <a:p>
                      <a:pPr algn="l">
                        <a:lnSpc>
                          <a:spcPts val="3600"/>
                        </a:lnSpc>
                      </a:pPr>
                      <a:r>
                        <a:rPr lang="en-US" sz="3000">
                          <a:solidFill>
                            <a:srgbClr val="000000"/>
                          </a:solidFill>
                          <a:latin typeface="Arial"/>
                          <a:ea typeface="Arial"/>
                          <a:cs typeface="Arial"/>
                          <a:sym typeface="Arial"/>
                        </a:rPr>
                        <a:t>Language </a:t>
                      </a: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289799">
                <a:tc>
                  <a:txBody>
                    <a:bodyPr anchor="t" rtlCol="false"/>
                    <a:lstStyle/>
                    <a:p>
                      <a:pPr algn="l">
                        <a:lnSpc>
                          <a:spcPts val="3600"/>
                        </a:lnSpc>
                        <a:defRPr/>
                      </a:pPr>
                      <a:r>
                        <a:rPr lang="en-US" sz="3000">
                          <a:solidFill>
                            <a:srgbClr val="000000"/>
                          </a:solidFill>
                          <a:latin typeface="Arial"/>
                          <a:ea typeface="Arial"/>
                          <a:cs typeface="Arial"/>
                          <a:sym typeface="Arial"/>
                        </a:rPr>
                        <a:t>Datrys problemau / Problem solving </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1679"/>
                        </a:lnSpc>
                        <a:defRPr/>
                      </a:pP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r>
            </a:tbl>
          </a:graphicData>
        </a:graphic>
      </p:graphicFrame>
    </p:spTree>
  </p:cSld>
  <p:clrMapOvr>
    <a:masterClrMapping/>
  </p:clrMapOvr>
</p:sld>
</file>

<file path=ppt/slides/slide3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graphicFrame>
        <p:nvGraphicFramePr>
          <p:cNvPr name="Table 2" id="2"/>
          <p:cNvGraphicFramePr>
            <a:graphicFrameLocks noGrp="true"/>
          </p:cNvGraphicFramePr>
          <p:nvPr/>
        </p:nvGraphicFramePr>
        <p:xfrm>
          <a:off x="426823" y="790575"/>
          <a:ext cx="17434355" cy="8705850"/>
        </p:xfrm>
        <a:graphic>
          <a:graphicData uri="http://schemas.openxmlformats.org/drawingml/2006/table">
            <a:tbl>
              <a:tblPr/>
              <a:tblGrid>
                <a:gridCol w="4768972"/>
                <a:gridCol w="6362986"/>
                <a:gridCol w="6302396"/>
              </a:tblGrid>
              <a:tr h="1403898">
                <a:tc>
                  <a:txBody>
                    <a:bodyPr anchor="t" rtlCol="false"/>
                    <a:lstStyle/>
                    <a:p>
                      <a:pPr algn="l">
                        <a:lnSpc>
                          <a:spcPts val="5040"/>
                        </a:lnSpc>
                        <a:defRPr/>
                      </a:pPr>
                      <a:r>
                        <a:rPr lang="en-US" b="true" sz="4200">
                          <a:solidFill>
                            <a:srgbClr val="000000"/>
                          </a:solidFill>
                          <a:latin typeface="Arial Bold"/>
                          <a:ea typeface="Arial Bold"/>
                          <a:cs typeface="Arial Bold"/>
                          <a:sym typeface="Arial Bold"/>
                        </a:rPr>
                        <a:t>CONCEPT</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ctr">
                        <a:lnSpc>
                          <a:spcPts val="5040"/>
                        </a:lnSpc>
                        <a:defRPr/>
                      </a:pPr>
                      <a:r>
                        <a:rPr lang="en-US" b="true" sz="4200">
                          <a:solidFill>
                            <a:srgbClr val="000000"/>
                          </a:solidFill>
                          <a:latin typeface="Arial Bold"/>
                          <a:ea typeface="Arial Bold"/>
                          <a:cs typeface="Arial Bold"/>
                          <a:sym typeface="Arial Bold"/>
                        </a:rPr>
                        <a:t>PIAGET</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ctr">
                        <a:lnSpc>
                          <a:spcPts val="5040"/>
                        </a:lnSpc>
                        <a:defRPr/>
                      </a:pPr>
                      <a:r>
                        <a:rPr lang="en-US" b="true" sz="4200">
                          <a:solidFill>
                            <a:srgbClr val="000000"/>
                          </a:solidFill>
                          <a:latin typeface="Arial Bold"/>
                          <a:ea typeface="Arial Bold"/>
                          <a:cs typeface="Arial Bold"/>
                          <a:sym typeface="Arial Bold"/>
                        </a:rPr>
                        <a:t>VYGOTSKY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385490">
                <a:tc>
                  <a:txBody>
                    <a:bodyPr anchor="t" rtlCol="false"/>
                    <a:lstStyle/>
                    <a:p>
                      <a:pPr algn="l">
                        <a:lnSpc>
                          <a:spcPts val="3600"/>
                        </a:lnSpc>
                        <a:defRPr/>
                      </a:pPr>
                      <a:r>
                        <a:rPr lang="en-US" sz="3000">
                          <a:solidFill>
                            <a:srgbClr val="000000"/>
                          </a:solidFill>
                          <a:latin typeface="Arial"/>
                          <a:ea typeface="Arial"/>
                          <a:cs typeface="Arial"/>
                          <a:sym typeface="Arial"/>
                        </a:rPr>
                        <a:t>Culture</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One influence on development</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The main focus of development</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691589">
                <a:tc>
                  <a:txBody>
                    <a:bodyPr anchor="t" rtlCol="false"/>
                    <a:lstStyle/>
                    <a:p>
                      <a:pPr algn="l">
                        <a:lnSpc>
                          <a:spcPts val="3600"/>
                        </a:lnSpc>
                        <a:defRPr/>
                      </a:pPr>
                      <a:r>
                        <a:rPr lang="en-US" sz="3000">
                          <a:solidFill>
                            <a:srgbClr val="000000"/>
                          </a:solidFill>
                          <a:latin typeface="Arial"/>
                          <a:ea typeface="Arial"/>
                          <a:cs typeface="Arial"/>
                          <a:sym typeface="Arial"/>
                        </a:rPr>
                        <a:t>The social world: cognitive development</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The main development is within child</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Led by the social world</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325935">
                <a:tc>
                  <a:txBody>
                    <a:bodyPr anchor="t" rtlCol="false"/>
                    <a:lstStyle/>
                    <a:p>
                      <a:pPr algn="l">
                        <a:lnSpc>
                          <a:spcPts val="3600"/>
                        </a:lnSpc>
                        <a:defRPr/>
                      </a:pPr>
                      <a:r>
                        <a:rPr lang="en-US" sz="3000">
                          <a:solidFill>
                            <a:srgbClr val="000000"/>
                          </a:solidFill>
                          <a:latin typeface="Arial"/>
                          <a:ea typeface="Arial"/>
                          <a:cs typeface="Arial"/>
                          <a:sym typeface="Arial"/>
                        </a:rPr>
                        <a:t>Social development</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Hierarchical stages</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Complex roles in interactive activities</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495041">
                <a:tc>
                  <a:txBody>
                    <a:bodyPr anchor="t" rtlCol="false"/>
                    <a:lstStyle/>
                    <a:p>
                      <a:pPr algn="l">
                        <a:lnSpc>
                          <a:spcPts val="3600"/>
                        </a:lnSpc>
                        <a:defRPr/>
                      </a:pPr>
                      <a:r>
                        <a:rPr lang="en-US" sz="3000">
                          <a:solidFill>
                            <a:srgbClr val="000000"/>
                          </a:solidFill>
                          <a:latin typeface="Arial"/>
                          <a:ea typeface="Arial"/>
                          <a:cs typeface="Arial"/>
                          <a:sym typeface="Arial"/>
                        </a:rPr>
                        <a:t>Language </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Very little consideration of language</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One of the main developmental tools</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403898">
                <a:tc>
                  <a:txBody>
                    <a:bodyPr anchor="t" rtlCol="false"/>
                    <a:lstStyle/>
                    <a:p>
                      <a:pPr algn="l">
                        <a:lnSpc>
                          <a:spcPts val="3600"/>
                        </a:lnSpc>
                        <a:defRPr/>
                      </a:pPr>
                      <a:r>
                        <a:rPr lang="en-US" sz="3000">
                          <a:solidFill>
                            <a:srgbClr val="000000"/>
                          </a:solidFill>
                          <a:latin typeface="Arial"/>
                          <a:ea typeface="Arial"/>
                          <a:cs typeface="Arial"/>
                          <a:sym typeface="Arial"/>
                        </a:rPr>
                        <a:t>Problem solving </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An individual independent process</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3600"/>
                        </a:lnSpc>
                        <a:defRPr/>
                      </a:pPr>
                      <a:r>
                        <a:rPr lang="en-US" sz="3000">
                          <a:solidFill>
                            <a:srgbClr val="000000"/>
                          </a:solidFill>
                          <a:latin typeface="Arial"/>
                          <a:ea typeface="Arial"/>
                          <a:cs typeface="Arial"/>
                          <a:sym typeface="Arial"/>
                        </a:rPr>
                        <a:t>Interactive process</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r>
            </a:tbl>
          </a:graphicData>
        </a:graphic>
      </p:graphicFrame>
    </p:spTree>
  </p:cSld>
  <p:clrMapOvr>
    <a:masterClrMapping/>
  </p:clrMapOvr>
</p:sld>
</file>

<file path=ppt/slides/slide3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532363" y="1019175"/>
            <a:ext cx="15223274" cy="1924050"/>
          </a:xfrm>
          <a:prstGeom prst="rect">
            <a:avLst/>
          </a:prstGeom>
        </p:spPr>
        <p:txBody>
          <a:bodyPr anchor="t" rtlCol="false" tIns="0" lIns="0" bIns="0" rIns="0">
            <a:spAutoFit/>
          </a:bodyPr>
          <a:lstStyle/>
          <a:p>
            <a:pPr algn="ctr">
              <a:lnSpc>
                <a:spcPts val="5040"/>
              </a:lnSpc>
            </a:pPr>
            <a:r>
              <a:rPr lang="en-US" sz="4200">
                <a:solidFill>
                  <a:srgbClr val="000000"/>
                </a:solidFill>
                <a:latin typeface="Trebuchet MS"/>
                <a:ea typeface="Trebuchet MS"/>
                <a:cs typeface="Trebuchet MS"/>
                <a:sym typeface="Trebuchet MS"/>
              </a:rPr>
              <a:t>Oes tebygrwydd rhwng damcaniaethau Piaget a Vygotsky?</a:t>
            </a:r>
          </a:p>
          <a:p>
            <a:pPr algn="ctr">
              <a:lnSpc>
                <a:spcPts val="5040"/>
              </a:lnSpc>
            </a:pPr>
          </a:p>
          <a:p>
            <a:pPr algn="ctr">
              <a:lnSpc>
                <a:spcPts val="5040"/>
              </a:lnSpc>
            </a:pPr>
            <a:r>
              <a:rPr lang="en-US" sz="4200">
                <a:solidFill>
                  <a:srgbClr val="000000"/>
                </a:solidFill>
                <a:latin typeface="Trebuchet MS"/>
                <a:ea typeface="Trebuchet MS"/>
                <a:cs typeface="Trebuchet MS"/>
                <a:sym typeface="Trebuchet MS"/>
              </a:rPr>
              <a:t>Do Piaget and Vygotsky’s theories have anything in common?</a:t>
            </a:r>
          </a:p>
        </p:txBody>
      </p:sp>
      <p:sp>
        <p:nvSpPr>
          <p:cNvPr name="TextBox 3" id="3"/>
          <p:cNvSpPr txBox="true"/>
          <p:nvPr/>
        </p:nvSpPr>
        <p:spPr>
          <a:xfrm rot="0">
            <a:off x="2126354" y="4013408"/>
            <a:ext cx="6093172" cy="340042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Y ddau yn gweld bod rôl gan aeddfediant</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Y ddau â diddordeb mewn galluoedd gwybyddol</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Piaget – cyfnodau</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Vygostsky - PDP</a:t>
            </a:r>
          </a:p>
          <a:p>
            <a:pPr algn="l" marL="1493521" indent="-497840" lvl="2">
              <a:lnSpc>
                <a:spcPts val="3840"/>
              </a:lnSpc>
            </a:pPr>
          </a:p>
        </p:txBody>
      </p:sp>
      <p:sp>
        <p:nvSpPr>
          <p:cNvPr name="TextBox 4" id="4"/>
          <p:cNvSpPr txBox="true"/>
          <p:nvPr/>
        </p:nvSpPr>
        <p:spPr>
          <a:xfrm rot="0">
            <a:off x="9562214" y="4013408"/>
            <a:ext cx="6093171" cy="3400425"/>
          </a:xfrm>
          <a:prstGeom prst="rect">
            <a:avLst/>
          </a:prstGeom>
        </p:spPr>
        <p:txBody>
          <a:bodyPr anchor="t" rtlCol="false" tIns="0" lIns="0" bIns="0" rIns="0">
            <a:spAutoFit/>
          </a:bodyPr>
          <a:lstStyle/>
          <a:p>
            <a:pPr algn="l" marL="690881" indent="-345440" lvl="1">
              <a:lnSpc>
                <a:spcPts val="3840"/>
              </a:lnSpc>
              <a:buFont typeface="Arial"/>
              <a:buChar char="•"/>
            </a:pPr>
            <a:r>
              <a:rPr lang="en-US" sz="3200">
                <a:solidFill>
                  <a:srgbClr val="404040"/>
                </a:solidFill>
                <a:latin typeface="Trebuchet MS"/>
                <a:ea typeface="Trebuchet MS"/>
                <a:cs typeface="Trebuchet MS"/>
                <a:sym typeface="Trebuchet MS"/>
              </a:rPr>
              <a:t>Both theories see a role for maturation </a:t>
            </a: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Both interested in changes in cognitive abilities </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Piaget – stages;</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Vygotsky – ZPD</a:t>
            </a:r>
          </a:p>
          <a:p>
            <a:pPr algn="l" marL="1493521" indent="-497840" lvl="2">
              <a:lnSpc>
                <a:spcPts val="3840"/>
              </a:lnSpc>
            </a:pPr>
          </a:p>
        </p:txBody>
      </p:sp>
    </p:spTree>
  </p:cSld>
  <p:clrMapOvr>
    <a:masterClrMapping/>
  </p:clrMapOvr>
</p:sld>
</file>

<file path=ppt/slides/slide3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Piaget v Vygotsky</a:t>
            </a:r>
          </a:p>
        </p:txBody>
      </p:sp>
      <p:sp>
        <p:nvSpPr>
          <p:cNvPr name="TextBox 3" id="3"/>
          <p:cNvSpPr txBox="true"/>
          <p:nvPr/>
        </p:nvSpPr>
        <p:spPr>
          <a:xfrm rot="0">
            <a:off x="1107441" y="2357794"/>
            <a:ext cx="6093172" cy="728662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Y ddau yn cydnabod pwysigrwydd rhyngweithio</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Piaget - rhyngweithio rhwng  plentyn â’r amgylchedd</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Vygotsky - rhyngweithio cymdeithasol rhwng unigolion a’r byd cymdeithasol</a:t>
            </a:r>
          </a:p>
          <a:p>
            <a:pPr algn="l" marL="1493521" indent="-497840" lvl="2">
              <a:lnSpc>
                <a:spcPts val="3840"/>
              </a:lnSpc>
            </a:pP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Y ddau yn cytuno fod y plentyn yn ceisio gwneud synnwyr o’r byd, sydd yn datblygu’r meddwl</a:t>
            </a:r>
          </a:p>
          <a:p>
            <a:pPr algn="l" marL="579120" indent="-289560" lvl="1">
              <a:lnSpc>
                <a:spcPts val="3840"/>
              </a:lnSpc>
            </a:pPr>
          </a:p>
        </p:txBody>
      </p:sp>
      <p:sp>
        <p:nvSpPr>
          <p:cNvPr name="TextBox 4" id="4"/>
          <p:cNvSpPr txBox="true"/>
          <p:nvPr/>
        </p:nvSpPr>
        <p:spPr>
          <a:xfrm rot="0">
            <a:off x="10635498" y="2357794"/>
            <a:ext cx="6093171" cy="7286625"/>
          </a:xfrm>
          <a:prstGeom prst="rect">
            <a:avLst/>
          </a:prstGeom>
        </p:spPr>
        <p:txBody>
          <a:bodyPr anchor="t" rtlCol="false" tIns="0" lIns="0" bIns="0" rIns="0">
            <a:spAutoFit/>
          </a:bodyPr>
          <a:lstStyle/>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Both acknowledge importance of interaction</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Piaget – interaction between child and environment </a:t>
            </a:r>
          </a:p>
          <a:p>
            <a:pPr algn="l" marL="1493521" indent="-497840" lvl="2">
              <a:lnSpc>
                <a:spcPts val="3840"/>
              </a:lnSpc>
              <a:buFont typeface="Arial"/>
              <a:buChar char="⚬"/>
            </a:pPr>
            <a:r>
              <a:rPr lang="en-US" sz="3200">
                <a:solidFill>
                  <a:srgbClr val="404040"/>
                </a:solidFill>
                <a:latin typeface="Trebuchet MS"/>
                <a:ea typeface="Trebuchet MS"/>
                <a:cs typeface="Trebuchet MS"/>
                <a:sym typeface="Trebuchet MS"/>
              </a:rPr>
              <a:t>Vygotsky – social interaction between individuals and social world</a:t>
            </a:r>
          </a:p>
          <a:p>
            <a:pPr algn="l" marL="1493521" indent="-497840" lvl="2">
              <a:lnSpc>
                <a:spcPts val="3840"/>
              </a:lnSpc>
            </a:pPr>
          </a:p>
          <a:p>
            <a:pPr algn="l" marL="579120" indent="-289560" lvl="1">
              <a:lnSpc>
                <a:spcPts val="3840"/>
              </a:lnSpc>
              <a:buFont typeface="Arial"/>
              <a:buChar char="•"/>
            </a:pPr>
            <a:r>
              <a:rPr lang="en-US" sz="3200">
                <a:solidFill>
                  <a:srgbClr val="404040"/>
                </a:solidFill>
                <a:latin typeface="Trebuchet MS"/>
                <a:ea typeface="Trebuchet MS"/>
                <a:cs typeface="Trebuchet MS"/>
                <a:sym typeface="Trebuchet MS"/>
              </a:rPr>
              <a:t>Both agree that that the child tries to make sense of the world, which develops the mind.</a:t>
            </a:r>
          </a:p>
          <a:p>
            <a:pPr algn="l" marL="579120" indent="-289560" lvl="1">
              <a:lnSpc>
                <a:spcPts val="3840"/>
              </a:lnSpc>
            </a:pPr>
          </a:p>
        </p:txBody>
      </p:sp>
    </p:spTree>
  </p:cSld>
  <p:clrMapOvr>
    <a:masterClrMapping/>
  </p:clrMapOvr>
</p:sld>
</file>

<file path=ppt/slides/slide3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Rhestr gyfeirnodi</a:t>
            </a:r>
          </a:p>
          <a:p>
            <a:pPr algn="ctr">
              <a:lnSpc>
                <a:spcPts val="6480"/>
              </a:lnSpc>
            </a:pPr>
            <a:r>
              <a:rPr lang="en-US" sz="5400">
                <a:solidFill>
                  <a:srgbClr val="000000"/>
                </a:solidFill>
                <a:latin typeface="Trebuchet MS"/>
                <a:ea typeface="Trebuchet MS"/>
                <a:cs typeface="Trebuchet MS"/>
                <a:sym typeface="Trebuchet MS"/>
              </a:rPr>
              <a:t>Reference list</a:t>
            </a:r>
          </a:p>
        </p:txBody>
      </p:sp>
      <p:sp>
        <p:nvSpPr>
          <p:cNvPr name="TextBox 3" id="3"/>
          <p:cNvSpPr txBox="true"/>
          <p:nvPr/>
        </p:nvSpPr>
        <p:spPr>
          <a:xfrm rot="0">
            <a:off x="1028700" y="3519055"/>
            <a:ext cx="12712122" cy="5739245"/>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Bee, H. And Boyd, D. ( 2012) The developing child ( 12th edition. London: Allyn and Bacon</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Brown, M.A. &amp; White, J. (eds) (2014) Exploring Childhood in a Comparative Context. Oxon: Routledge</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Estyn (2009) Chwarae a Dygu Gweithredol. Ar gael ar-lein: </a:t>
            </a:r>
            <a:r>
              <a:rPr lang="en-US" sz="2497" u="sng">
                <a:solidFill>
                  <a:srgbClr val="3FCDE7"/>
                </a:solidFill>
                <a:latin typeface="Trebuchet MS"/>
                <a:ea typeface="Trebuchet MS"/>
                <a:cs typeface="Trebuchet MS"/>
                <a:sym typeface="Trebuchet MS"/>
                <a:hlinkClick r:id="rId2" tooltip="https://www.estyn.llyw.cymru/system/files/2020-07/Chwarae%2520a%2520dysgu%2520gweithredol%253A%2520Pecyn%2520cymorth%2520ar%2520gyfer%2520ymarferwyr%2520y%2520Cyfnod%2520Sylfaen%2520-%2520Medi%25202009.pdf"/>
              </a:rPr>
              <a:t>https://www.estyn.llyw.cymru/system/files/2020-07/Chwarae%2520a%2520dysgu%2520gweithredol%253A%2520Pecyn%2520cymorth%2520ar%2520gyfer%2520ymarferwyr%2520y%2520Cyfnod%2520Sylfaen%2520-%2520Medi%25202009.pdf</a:t>
            </a:r>
            <a:r>
              <a:rPr lang="en-US" sz="2497">
                <a:solidFill>
                  <a:srgbClr val="404040"/>
                </a:solidFill>
                <a:latin typeface="Trebuchet MS"/>
                <a:ea typeface="Trebuchet MS"/>
                <a:cs typeface="Trebuchet MS"/>
                <a:sym typeface="Trebuchet MS"/>
              </a:rPr>
              <a:t> (darllenwyd 01/11/21)</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Estyn (2009)Play and Active Learning. Available online: </a:t>
            </a:r>
            <a:r>
              <a:rPr lang="en-US" sz="2497" u="sng">
                <a:solidFill>
                  <a:srgbClr val="3FCDE7"/>
                </a:solidFill>
                <a:latin typeface="Trebuchet MS"/>
                <a:ea typeface="Trebuchet MS"/>
                <a:cs typeface="Trebuchet MS"/>
                <a:sym typeface="Trebuchet MS"/>
                <a:hlinkClick r:id="rId3" tooltip="https://www.estyn.gov.wales/thematic-report/play-and-active-learning-toolkit-foundation-phase-practitioners-september-2009"/>
              </a:rPr>
              <a:t>https://www.estyn.gov.wales/thematic-report/play-and-active-learning-toolkit-foundation-phase-practitioners-september-2009</a:t>
            </a:r>
            <a:r>
              <a:rPr lang="en-US" sz="2497">
                <a:solidFill>
                  <a:srgbClr val="404040"/>
                </a:solidFill>
                <a:latin typeface="Trebuchet MS"/>
                <a:ea typeface="Trebuchet MS"/>
                <a:cs typeface="Trebuchet MS"/>
                <a:sym typeface="Trebuchet MS"/>
              </a:rPr>
              <a:t> (accessed 01/11/21)</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Smidt, S. ( 2013) The Developing Child in the 21st Century: A global perspective on child development . Oxon: Routledge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DAG1Gc-2xpM</dc:identifier>
  <dcterms:modified xsi:type="dcterms:W3CDTF">2011-08-01T06:04:30Z</dcterms:modified>
  <cp:revision>1</cp:revision>
  <dc:title>Wythnos 1 Sesiwn 3 Week 1 Session 3 Vygotsky.pptx</dc:title>
</cp:coreProperties>
</file>