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363" r:id="rId2"/>
    <p:sldId id="461" r:id="rId3"/>
    <p:sldId id="459" r:id="rId4"/>
    <p:sldId id="462" r:id="rId5"/>
    <p:sldId id="513" r:id="rId6"/>
    <p:sldId id="684" r:id="rId7"/>
    <p:sldId id="284" r:id="rId8"/>
    <p:sldId id="687"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19" r:id="rId22"/>
    <p:sldId id="320" r:id="rId23"/>
    <p:sldId id="321" r:id="rId24"/>
    <p:sldId id="322" r:id="rId25"/>
    <p:sldId id="323" r:id="rId26"/>
    <p:sldId id="324" r:id="rId27"/>
    <p:sldId id="325" r:id="rId28"/>
    <p:sldId id="326" r:id="rId29"/>
    <p:sldId id="327" r:id="rId30"/>
    <p:sldId id="328" r:id="rId31"/>
    <p:sldId id="688" r:id="rId32"/>
    <p:sldId id="317" r:id="rId33"/>
    <p:sldId id="384" r:id="rId34"/>
    <p:sldId id="470" r:id="rId35"/>
    <p:sldId id="678" r:id="rId36"/>
    <p:sldId id="295" r:id="rId37"/>
    <p:sldId id="297" r:id="rId38"/>
    <p:sldId id="318" r:id="rId39"/>
    <p:sldId id="685" r:id="rId40"/>
    <p:sldId id="686" r:id="rId41"/>
    <p:sldId id="488" r:id="rId42"/>
    <p:sldId id="281" r:id="rId43"/>
    <p:sldId id="689" r:id="rId4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684"/>
            <p14:sldId id="284"/>
            <p14:sldId id="687"/>
            <p14:sldId id="305"/>
            <p14:sldId id="306"/>
            <p14:sldId id="307"/>
            <p14:sldId id="308"/>
            <p14:sldId id="309"/>
            <p14:sldId id="310"/>
            <p14:sldId id="311"/>
            <p14:sldId id="312"/>
            <p14:sldId id="313"/>
            <p14:sldId id="314"/>
            <p14:sldId id="315"/>
            <p14:sldId id="316"/>
            <p14:sldId id="319"/>
            <p14:sldId id="320"/>
            <p14:sldId id="321"/>
            <p14:sldId id="322"/>
            <p14:sldId id="323"/>
            <p14:sldId id="324"/>
            <p14:sldId id="325"/>
            <p14:sldId id="326"/>
            <p14:sldId id="327"/>
            <p14:sldId id="328"/>
            <p14:sldId id="688"/>
            <p14:sldId id="317"/>
            <p14:sldId id="384"/>
            <p14:sldId id="470"/>
            <p14:sldId id="678"/>
            <p14:sldId id="295"/>
            <p14:sldId id="297"/>
            <p14:sldId id="318"/>
            <p14:sldId id="685"/>
            <p14:sldId id="686"/>
            <p14:sldId id="488"/>
          </p14:sldIdLst>
        </p14:section>
        <p14:section name="Untitled Section" id="{3A27C2B7-8EE8-4FE2-8702-C58E305C4D53}">
          <p14:sldIdLst>
            <p14:sldId id="281"/>
            <p14:sldId id="689"/>
          </p14:sldIdLst>
        </p14:section>
        <p14:section name="Untitled Section" id="{4C339046-A7F7-4712-9455-1C5DD4AFB9A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59" autoAdjust="0"/>
    <p:restoredTop sz="94576" autoAdjust="0"/>
  </p:normalViewPr>
  <p:slideViewPr>
    <p:cSldViewPr>
      <p:cViewPr varScale="1">
        <p:scale>
          <a:sx n="63" d="100"/>
          <a:sy n="63" d="100"/>
        </p:scale>
        <p:origin x="143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AD5576-322C-4FD2-B5F3-FFB7C0DCDBDA}"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21189E36-7AF0-4971-9C6E-A0EE34627DED}">
      <dgm:prSet/>
      <dgm:spPr/>
      <dgm:t>
        <a:bodyPr/>
        <a:lstStyle/>
        <a:p>
          <a:r>
            <a:rPr lang="en-US" b="0" i="0"/>
            <a:t>Breaking the goal down into monthly subgoals can smooth the process, giving the employee a more manageable task.</a:t>
          </a:r>
          <a:endParaRPr lang="en-US"/>
        </a:p>
      </dgm:t>
    </dgm:pt>
    <dgm:pt modelId="{E612DC23-0B9D-4CE5-9372-D810557645BE}" type="parTrans" cxnId="{BB18C7F1-7598-46E1-9DC7-26B3829C9B51}">
      <dgm:prSet/>
      <dgm:spPr/>
      <dgm:t>
        <a:bodyPr/>
        <a:lstStyle/>
        <a:p>
          <a:endParaRPr lang="en-US"/>
        </a:p>
      </dgm:t>
    </dgm:pt>
    <dgm:pt modelId="{BD53E672-9E7D-46A3-AF19-F694779AFC18}" type="sibTrans" cxnId="{BB18C7F1-7598-46E1-9DC7-26B3829C9B51}">
      <dgm:prSet/>
      <dgm:spPr/>
      <dgm:t>
        <a:bodyPr/>
        <a:lstStyle/>
        <a:p>
          <a:endParaRPr lang="en-US"/>
        </a:p>
      </dgm:t>
    </dgm:pt>
    <dgm:pt modelId="{5DB017A4-1B73-4D09-9733-E941E9E6CC76}">
      <dgm:prSet/>
      <dgm:spPr/>
      <dgm:t>
        <a:bodyPr/>
        <a:lstStyle/>
        <a:p>
          <a:r>
            <a:rPr lang="en-US" b="0" i="0"/>
            <a:t>In holding monthly or quarterly meetings with the employee, management can more easily oversee this process.</a:t>
          </a:r>
          <a:endParaRPr lang="en-US"/>
        </a:p>
      </dgm:t>
    </dgm:pt>
    <dgm:pt modelId="{B52ED751-0465-455F-B42C-FDDD4ADB73D1}" type="parTrans" cxnId="{B7F0F1D6-A2F4-4601-B848-57E2F7F0590A}">
      <dgm:prSet/>
      <dgm:spPr/>
      <dgm:t>
        <a:bodyPr/>
        <a:lstStyle/>
        <a:p>
          <a:endParaRPr lang="en-US"/>
        </a:p>
      </dgm:t>
    </dgm:pt>
    <dgm:pt modelId="{4AEEABB1-2C47-4F23-A557-B92ED4C2D491}" type="sibTrans" cxnId="{B7F0F1D6-A2F4-4601-B848-57E2F7F0590A}">
      <dgm:prSet/>
      <dgm:spPr/>
      <dgm:t>
        <a:bodyPr/>
        <a:lstStyle/>
        <a:p>
          <a:endParaRPr lang="en-US"/>
        </a:p>
      </dgm:t>
    </dgm:pt>
    <dgm:pt modelId="{150E9E5C-4E6F-4DD9-9E32-570EF846785B}">
      <dgm:prSet/>
      <dgm:spPr/>
      <dgm:t>
        <a:bodyPr/>
        <a:lstStyle/>
        <a:p>
          <a:r>
            <a:rPr lang="en-US" b="0" i="0"/>
            <a:t>Organizational goals can also shift during the year, and more frequent meetings can allow for new goals to be introduced that align more properly with organizational objectives.</a:t>
          </a:r>
          <a:endParaRPr lang="en-US"/>
        </a:p>
      </dgm:t>
    </dgm:pt>
    <dgm:pt modelId="{07953E01-5662-4AF1-8626-FD86F03E9C94}" type="parTrans" cxnId="{FD1B3C15-EFC8-4038-82B8-121AA7327ADB}">
      <dgm:prSet/>
      <dgm:spPr/>
      <dgm:t>
        <a:bodyPr/>
        <a:lstStyle/>
        <a:p>
          <a:endParaRPr lang="en-US"/>
        </a:p>
      </dgm:t>
    </dgm:pt>
    <dgm:pt modelId="{4AC0D07B-6389-45F9-B909-F6D47A2CE5A6}" type="sibTrans" cxnId="{FD1B3C15-EFC8-4038-82B8-121AA7327ADB}">
      <dgm:prSet/>
      <dgm:spPr/>
      <dgm:t>
        <a:bodyPr/>
        <a:lstStyle/>
        <a:p>
          <a:endParaRPr lang="en-US"/>
        </a:p>
      </dgm:t>
    </dgm:pt>
    <dgm:pt modelId="{95D083DB-E887-4B95-92D8-AF63226F8CB5}" type="pres">
      <dgm:prSet presAssocID="{FAAD5576-322C-4FD2-B5F3-FFB7C0DCDBDA}" presName="hierChild1" presStyleCnt="0">
        <dgm:presLayoutVars>
          <dgm:chPref val="1"/>
          <dgm:dir/>
          <dgm:animOne val="branch"/>
          <dgm:animLvl val="lvl"/>
          <dgm:resizeHandles/>
        </dgm:presLayoutVars>
      </dgm:prSet>
      <dgm:spPr/>
    </dgm:pt>
    <dgm:pt modelId="{FFE1FD31-DA0B-4AEF-859D-140E51C8CF57}" type="pres">
      <dgm:prSet presAssocID="{21189E36-7AF0-4971-9C6E-A0EE34627DED}" presName="hierRoot1" presStyleCnt="0"/>
      <dgm:spPr/>
    </dgm:pt>
    <dgm:pt modelId="{76E6A01A-A5DB-41AC-930E-B4EB3362242E}" type="pres">
      <dgm:prSet presAssocID="{21189E36-7AF0-4971-9C6E-A0EE34627DED}" presName="composite" presStyleCnt="0"/>
      <dgm:spPr/>
    </dgm:pt>
    <dgm:pt modelId="{D38646E7-0072-4FA5-B0A5-410501FDFBE3}" type="pres">
      <dgm:prSet presAssocID="{21189E36-7AF0-4971-9C6E-A0EE34627DED}" presName="background" presStyleLbl="node0" presStyleIdx="0" presStyleCnt="3"/>
      <dgm:spPr/>
    </dgm:pt>
    <dgm:pt modelId="{BEEC0D35-D53B-4390-A891-31E2E14CB13C}" type="pres">
      <dgm:prSet presAssocID="{21189E36-7AF0-4971-9C6E-A0EE34627DED}" presName="text" presStyleLbl="fgAcc0" presStyleIdx="0" presStyleCnt="3">
        <dgm:presLayoutVars>
          <dgm:chPref val="3"/>
        </dgm:presLayoutVars>
      </dgm:prSet>
      <dgm:spPr/>
    </dgm:pt>
    <dgm:pt modelId="{A6FF1F32-2AA0-41BF-B0A5-512826A5AE74}" type="pres">
      <dgm:prSet presAssocID="{21189E36-7AF0-4971-9C6E-A0EE34627DED}" presName="hierChild2" presStyleCnt="0"/>
      <dgm:spPr/>
    </dgm:pt>
    <dgm:pt modelId="{6793AB88-E5FA-4EC6-846F-F897ECED39E2}" type="pres">
      <dgm:prSet presAssocID="{5DB017A4-1B73-4D09-9733-E941E9E6CC76}" presName="hierRoot1" presStyleCnt="0"/>
      <dgm:spPr/>
    </dgm:pt>
    <dgm:pt modelId="{8CD53298-D4AB-4836-AAFE-FA843247C0D0}" type="pres">
      <dgm:prSet presAssocID="{5DB017A4-1B73-4D09-9733-E941E9E6CC76}" presName="composite" presStyleCnt="0"/>
      <dgm:spPr/>
    </dgm:pt>
    <dgm:pt modelId="{2E4CC647-59FB-495F-B74F-47308B845973}" type="pres">
      <dgm:prSet presAssocID="{5DB017A4-1B73-4D09-9733-E941E9E6CC76}" presName="background" presStyleLbl="node0" presStyleIdx="1" presStyleCnt="3"/>
      <dgm:spPr/>
    </dgm:pt>
    <dgm:pt modelId="{3F06AC6D-863D-4A31-9E6E-01A8D4C680F6}" type="pres">
      <dgm:prSet presAssocID="{5DB017A4-1B73-4D09-9733-E941E9E6CC76}" presName="text" presStyleLbl="fgAcc0" presStyleIdx="1" presStyleCnt="3">
        <dgm:presLayoutVars>
          <dgm:chPref val="3"/>
        </dgm:presLayoutVars>
      </dgm:prSet>
      <dgm:spPr/>
    </dgm:pt>
    <dgm:pt modelId="{E7C00528-9424-4AAB-8FCC-4826D1ECF65C}" type="pres">
      <dgm:prSet presAssocID="{5DB017A4-1B73-4D09-9733-E941E9E6CC76}" presName="hierChild2" presStyleCnt="0"/>
      <dgm:spPr/>
    </dgm:pt>
    <dgm:pt modelId="{3FA53C8C-10A3-4468-9DEB-271C8A09D0CE}" type="pres">
      <dgm:prSet presAssocID="{150E9E5C-4E6F-4DD9-9E32-570EF846785B}" presName="hierRoot1" presStyleCnt="0"/>
      <dgm:spPr/>
    </dgm:pt>
    <dgm:pt modelId="{E13B4926-E8A8-4E30-9A30-347C70CF911E}" type="pres">
      <dgm:prSet presAssocID="{150E9E5C-4E6F-4DD9-9E32-570EF846785B}" presName="composite" presStyleCnt="0"/>
      <dgm:spPr/>
    </dgm:pt>
    <dgm:pt modelId="{0D9C980E-9AF0-42BD-B0AB-045D5B6F2F36}" type="pres">
      <dgm:prSet presAssocID="{150E9E5C-4E6F-4DD9-9E32-570EF846785B}" presName="background" presStyleLbl="node0" presStyleIdx="2" presStyleCnt="3"/>
      <dgm:spPr/>
    </dgm:pt>
    <dgm:pt modelId="{AB6A38F4-A5EA-46BA-A7F8-06AA14E7D97F}" type="pres">
      <dgm:prSet presAssocID="{150E9E5C-4E6F-4DD9-9E32-570EF846785B}" presName="text" presStyleLbl="fgAcc0" presStyleIdx="2" presStyleCnt="3">
        <dgm:presLayoutVars>
          <dgm:chPref val="3"/>
        </dgm:presLayoutVars>
      </dgm:prSet>
      <dgm:spPr/>
    </dgm:pt>
    <dgm:pt modelId="{1B0E027D-9335-4F6E-A1AC-DA577E061B1A}" type="pres">
      <dgm:prSet presAssocID="{150E9E5C-4E6F-4DD9-9E32-570EF846785B}" presName="hierChild2" presStyleCnt="0"/>
      <dgm:spPr/>
    </dgm:pt>
  </dgm:ptLst>
  <dgm:cxnLst>
    <dgm:cxn modelId="{FD1B3C15-EFC8-4038-82B8-121AA7327ADB}" srcId="{FAAD5576-322C-4FD2-B5F3-FFB7C0DCDBDA}" destId="{150E9E5C-4E6F-4DD9-9E32-570EF846785B}" srcOrd="2" destOrd="0" parTransId="{07953E01-5662-4AF1-8626-FD86F03E9C94}" sibTransId="{4AC0D07B-6389-45F9-B909-F6D47A2CE5A6}"/>
    <dgm:cxn modelId="{725BA634-23C7-470D-B82C-C3281AFC620D}" type="presOf" srcId="{150E9E5C-4E6F-4DD9-9E32-570EF846785B}" destId="{AB6A38F4-A5EA-46BA-A7F8-06AA14E7D97F}" srcOrd="0" destOrd="0" presId="urn:microsoft.com/office/officeart/2005/8/layout/hierarchy1"/>
    <dgm:cxn modelId="{757F433B-DCEF-4CE5-BB9D-8CC01679AC96}" type="presOf" srcId="{5DB017A4-1B73-4D09-9733-E941E9E6CC76}" destId="{3F06AC6D-863D-4A31-9E6E-01A8D4C680F6}" srcOrd="0" destOrd="0" presId="urn:microsoft.com/office/officeart/2005/8/layout/hierarchy1"/>
    <dgm:cxn modelId="{4242ECA8-BFB4-4975-9A4C-2A9230CB342B}" type="presOf" srcId="{21189E36-7AF0-4971-9C6E-A0EE34627DED}" destId="{BEEC0D35-D53B-4390-A891-31E2E14CB13C}" srcOrd="0" destOrd="0" presId="urn:microsoft.com/office/officeart/2005/8/layout/hierarchy1"/>
    <dgm:cxn modelId="{B7F0F1D6-A2F4-4601-B848-57E2F7F0590A}" srcId="{FAAD5576-322C-4FD2-B5F3-FFB7C0DCDBDA}" destId="{5DB017A4-1B73-4D09-9733-E941E9E6CC76}" srcOrd="1" destOrd="0" parTransId="{B52ED751-0465-455F-B42C-FDDD4ADB73D1}" sibTransId="{4AEEABB1-2C47-4F23-A557-B92ED4C2D491}"/>
    <dgm:cxn modelId="{BB18C7F1-7598-46E1-9DC7-26B3829C9B51}" srcId="{FAAD5576-322C-4FD2-B5F3-FFB7C0DCDBDA}" destId="{21189E36-7AF0-4971-9C6E-A0EE34627DED}" srcOrd="0" destOrd="0" parTransId="{E612DC23-0B9D-4CE5-9372-D810557645BE}" sibTransId="{BD53E672-9E7D-46A3-AF19-F694779AFC18}"/>
    <dgm:cxn modelId="{6E2D02FD-E0D1-423F-9741-271CD31AF17E}" type="presOf" srcId="{FAAD5576-322C-4FD2-B5F3-FFB7C0DCDBDA}" destId="{95D083DB-E887-4B95-92D8-AF63226F8CB5}" srcOrd="0" destOrd="0" presId="urn:microsoft.com/office/officeart/2005/8/layout/hierarchy1"/>
    <dgm:cxn modelId="{38196D8F-D5D8-44CE-B77B-BFD7DDC61F42}" type="presParOf" srcId="{95D083DB-E887-4B95-92D8-AF63226F8CB5}" destId="{FFE1FD31-DA0B-4AEF-859D-140E51C8CF57}" srcOrd="0" destOrd="0" presId="urn:microsoft.com/office/officeart/2005/8/layout/hierarchy1"/>
    <dgm:cxn modelId="{92FE91AC-4CF9-4E45-BC0C-031BBCE5BC3B}" type="presParOf" srcId="{FFE1FD31-DA0B-4AEF-859D-140E51C8CF57}" destId="{76E6A01A-A5DB-41AC-930E-B4EB3362242E}" srcOrd="0" destOrd="0" presId="urn:microsoft.com/office/officeart/2005/8/layout/hierarchy1"/>
    <dgm:cxn modelId="{FB5D0594-496E-43A4-8ED5-D8E17FDE9185}" type="presParOf" srcId="{76E6A01A-A5DB-41AC-930E-B4EB3362242E}" destId="{D38646E7-0072-4FA5-B0A5-410501FDFBE3}" srcOrd="0" destOrd="0" presId="urn:microsoft.com/office/officeart/2005/8/layout/hierarchy1"/>
    <dgm:cxn modelId="{61ACA6A1-B4DC-49B9-84C1-71D066B617DB}" type="presParOf" srcId="{76E6A01A-A5DB-41AC-930E-B4EB3362242E}" destId="{BEEC0D35-D53B-4390-A891-31E2E14CB13C}" srcOrd="1" destOrd="0" presId="urn:microsoft.com/office/officeart/2005/8/layout/hierarchy1"/>
    <dgm:cxn modelId="{745D2A10-D85B-4DB7-8D7B-965C50FC4ADF}" type="presParOf" srcId="{FFE1FD31-DA0B-4AEF-859D-140E51C8CF57}" destId="{A6FF1F32-2AA0-41BF-B0A5-512826A5AE74}" srcOrd="1" destOrd="0" presId="urn:microsoft.com/office/officeart/2005/8/layout/hierarchy1"/>
    <dgm:cxn modelId="{A998DE57-CE7E-4536-8D51-580F926FF7A2}" type="presParOf" srcId="{95D083DB-E887-4B95-92D8-AF63226F8CB5}" destId="{6793AB88-E5FA-4EC6-846F-F897ECED39E2}" srcOrd="1" destOrd="0" presId="urn:microsoft.com/office/officeart/2005/8/layout/hierarchy1"/>
    <dgm:cxn modelId="{95CD117C-4828-408B-9370-E16B29FF2404}" type="presParOf" srcId="{6793AB88-E5FA-4EC6-846F-F897ECED39E2}" destId="{8CD53298-D4AB-4836-AAFE-FA843247C0D0}" srcOrd="0" destOrd="0" presId="urn:microsoft.com/office/officeart/2005/8/layout/hierarchy1"/>
    <dgm:cxn modelId="{8367211E-2971-46CB-B811-3189D304C42B}" type="presParOf" srcId="{8CD53298-D4AB-4836-AAFE-FA843247C0D0}" destId="{2E4CC647-59FB-495F-B74F-47308B845973}" srcOrd="0" destOrd="0" presId="urn:microsoft.com/office/officeart/2005/8/layout/hierarchy1"/>
    <dgm:cxn modelId="{0234CCBA-8B5E-4F04-8898-ECB422D411C7}" type="presParOf" srcId="{8CD53298-D4AB-4836-AAFE-FA843247C0D0}" destId="{3F06AC6D-863D-4A31-9E6E-01A8D4C680F6}" srcOrd="1" destOrd="0" presId="urn:microsoft.com/office/officeart/2005/8/layout/hierarchy1"/>
    <dgm:cxn modelId="{087F8053-8862-416F-A781-1714975ADD2E}" type="presParOf" srcId="{6793AB88-E5FA-4EC6-846F-F897ECED39E2}" destId="{E7C00528-9424-4AAB-8FCC-4826D1ECF65C}" srcOrd="1" destOrd="0" presId="urn:microsoft.com/office/officeart/2005/8/layout/hierarchy1"/>
    <dgm:cxn modelId="{284B4263-DC52-4375-90CD-0E4BCFE23AED}" type="presParOf" srcId="{95D083DB-E887-4B95-92D8-AF63226F8CB5}" destId="{3FA53C8C-10A3-4468-9DEB-271C8A09D0CE}" srcOrd="2" destOrd="0" presId="urn:microsoft.com/office/officeart/2005/8/layout/hierarchy1"/>
    <dgm:cxn modelId="{1FD1A4FD-F205-42E8-9230-4E124B10B0F8}" type="presParOf" srcId="{3FA53C8C-10A3-4468-9DEB-271C8A09D0CE}" destId="{E13B4926-E8A8-4E30-9A30-347C70CF911E}" srcOrd="0" destOrd="0" presId="urn:microsoft.com/office/officeart/2005/8/layout/hierarchy1"/>
    <dgm:cxn modelId="{695E6158-4325-4369-9F61-D0F499B227A1}" type="presParOf" srcId="{E13B4926-E8A8-4E30-9A30-347C70CF911E}" destId="{0D9C980E-9AF0-42BD-B0AB-045D5B6F2F36}" srcOrd="0" destOrd="0" presId="urn:microsoft.com/office/officeart/2005/8/layout/hierarchy1"/>
    <dgm:cxn modelId="{1AD4262F-C9E2-40AD-9CE4-E45C71FC74E6}" type="presParOf" srcId="{E13B4926-E8A8-4E30-9A30-347C70CF911E}" destId="{AB6A38F4-A5EA-46BA-A7F8-06AA14E7D97F}" srcOrd="1" destOrd="0" presId="urn:microsoft.com/office/officeart/2005/8/layout/hierarchy1"/>
    <dgm:cxn modelId="{145D97B0-593A-40DC-9DEF-790D9CAF00F3}" type="presParOf" srcId="{3FA53C8C-10A3-4468-9DEB-271C8A09D0CE}" destId="{1B0E027D-9335-4F6E-A1AC-DA577E061B1A}" srcOrd="1" destOrd="0" presId="urn:microsoft.com/office/officeart/2005/8/layout/hierarchy1"/>
  </dgm:cxnLst>
  <dgm:bg>
    <a:solidFill>
      <a:srgbClr val="00B0F0"/>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F8A644-522E-4F21-AB83-0159D0F2386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C1CDFB2-96A9-4BF0-A1B6-140DEFEB68A8}">
      <dgm:prSet/>
      <dgm:spPr/>
      <dgm:t>
        <a:bodyPr/>
        <a:lstStyle/>
        <a:p>
          <a:r>
            <a:rPr lang="en-US" b="0" i="0"/>
            <a:t>This evaluation should include questions such as:</a:t>
          </a:r>
          <a:endParaRPr lang="en-US"/>
        </a:p>
      </dgm:t>
    </dgm:pt>
    <dgm:pt modelId="{07626046-FE56-4087-B1B4-0E8B91B5CD77}" type="parTrans" cxnId="{1BB1E57A-3052-476E-8D5F-DA683E9FA18F}">
      <dgm:prSet/>
      <dgm:spPr/>
      <dgm:t>
        <a:bodyPr/>
        <a:lstStyle/>
        <a:p>
          <a:endParaRPr lang="en-US"/>
        </a:p>
      </dgm:t>
    </dgm:pt>
    <dgm:pt modelId="{0409976C-1E10-43F1-AC8B-B9990BA958F7}" type="sibTrans" cxnId="{1BB1E57A-3052-476E-8D5F-DA683E9FA18F}">
      <dgm:prSet/>
      <dgm:spPr/>
      <dgm:t>
        <a:bodyPr/>
        <a:lstStyle/>
        <a:p>
          <a:endParaRPr lang="en-US"/>
        </a:p>
      </dgm:t>
    </dgm:pt>
    <dgm:pt modelId="{2533CDF2-2749-4517-8E7A-B0436F017D5E}">
      <dgm:prSet/>
      <dgm:spPr/>
      <dgm:t>
        <a:bodyPr/>
        <a:lstStyle/>
        <a:p>
          <a:r>
            <a:rPr lang="en-US" b="0" i="0"/>
            <a:t>Was the original goal realistic?</a:t>
          </a:r>
          <a:endParaRPr lang="en-US"/>
        </a:p>
      </dgm:t>
    </dgm:pt>
    <dgm:pt modelId="{A2595269-FFDB-4B56-AD83-F2BC44F74FBC}" type="parTrans" cxnId="{A1BCF7C8-E25E-43DD-AB6C-165CC2205A34}">
      <dgm:prSet/>
      <dgm:spPr/>
      <dgm:t>
        <a:bodyPr/>
        <a:lstStyle/>
        <a:p>
          <a:endParaRPr lang="en-US"/>
        </a:p>
      </dgm:t>
    </dgm:pt>
    <dgm:pt modelId="{601D457F-C944-4E6A-8576-C8857C22B000}" type="sibTrans" cxnId="{A1BCF7C8-E25E-43DD-AB6C-165CC2205A34}">
      <dgm:prSet/>
      <dgm:spPr/>
      <dgm:t>
        <a:bodyPr/>
        <a:lstStyle/>
        <a:p>
          <a:endParaRPr lang="en-US"/>
        </a:p>
      </dgm:t>
    </dgm:pt>
    <dgm:pt modelId="{4440E314-0579-49F7-BD72-E31C31EAD7E9}">
      <dgm:prSet/>
      <dgm:spPr/>
      <dgm:t>
        <a:bodyPr/>
        <a:lstStyle/>
        <a:p>
          <a:r>
            <a:rPr lang="en-US" b="0" i="0"/>
            <a:t>Was the goal in line with the organization’s objectives?</a:t>
          </a:r>
          <a:endParaRPr lang="en-US"/>
        </a:p>
      </dgm:t>
    </dgm:pt>
    <dgm:pt modelId="{62D8750E-CC7F-4EEA-AB20-7C0F85318D7E}" type="parTrans" cxnId="{C1F361F3-5ED9-4DCB-B867-C517D959A1AC}">
      <dgm:prSet/>
      <dgm:spPr/>
      <dgm:t>
        <a:bodyPr/>
        <a:lstStyle/>
        <a:p>
          <a:endParaRPr lang="en-US"/>
        </a:p>
      </dgm:t>
    </dgm:pt>
    <dgm:pt modelId="{C35FD207-A176-4006-9F28-ED8EB3F308C1}" type="sibTrans" cxnId="{C1F361F3-5ED9-4DCB-B867-C517D959A1AC}">
      <dgm:prSet/>
      <dgm:spPr/>
      <dgm:t>
        <a:bodyPr/>
        <a:lstStyle/>
        <a:p>
          <a:endParaRPr lang="en-US"/>
        </a:p>
      </dgm:t>
    </dgm:pt>
    <dgm:pt modelId="{B2215215-E34C-4E5F-B622-BB0955234C4A}">
      <dgm:prSet/>
      <dgm:spPr/>
      <dgm:t>
        <a:bodyPr/>
        <a:lstStyle/>
        <a:p>
          <a:r>
            <a:rPr lang="en-US" b="0" i="0"/>
            <a:t>Did the employee gain useful experience or skills?</a:t>
          </a:r>
          <a:endParaRPr lang="en-US"/>
        </a:p>
      </dgm:t>
    </dgm:pt>
    <dgm:pt modelId="{53905CB8-E1B9-42FE-8084-007E8716EE6E}" type="parTrans" cxnId="{48331DFC-60D1-4FFF-B0A8-801E76EF4B62}">
      <dgm:prSet/>
      <dgm:spPr/>
      <dgm:t>
        <a:bodyPr/>
        <a:lstStyle/>
        <a:p>
          <a:endParaRPr lang="en-US"/>
        </a:p>
      </dgm:t>
    </dgm:pt>
    <dgm:pt modelId="{F0444CD0-F304-43D6-B0DD-4426474D5EE8}" type="sibTrans" cxnId="{48331DFC-60D1-4FFF-B0A8-801E76EF4B62}">
      <dgm:prSet/>
      <dgm:spPr/>
      <dgm:t>
        <a:bodyPr/>
        <a:lstStyle/>
        <a:p>
          <a:endParaRPr lang="en-US"/>
        </a:p>
      </dgm:t>
    </dgm:pt>
    <dgm:pt modelId="{0EB8CD58-2CE9-4EE7-B236-D335C109EC45}">
      <dgm:prSet/>
      <dgm:spPr/>
      <dgm:t>
        <a:bodyPr/>
        <a:lstStyle/>
        <a:p>
          <a:r>
            <a:rPr lang="en-US" b="0" i="0"/>
            <a:t>How well did the employee complete their tasks?</a:t>
          </a:r>
          <a:endParaRPr lang="en-US"/>
        </a:p>
      </dgm:t>
    </dgm:pt>
    <dgm:pt modelId="{0F1237DD-ED4E-4A2D-A8D7-6FAD4C4BA4C5}" type="parTrans" cxnId="{014CC16F-BD73-4406-86D3-B6DEC34DE72E}">
      <dgm:prSet/>
      <dgm:spPr/>
      <dgm:t>
        <a:bodyPr/>
        <a:lstStyle/>
        <a:p>
          <a:endParaRPr lang="en-US"/>
        </a:p>
      </dgm:t>
    </dgm:pt>
    <dgm:pt modelId="{41C054AD-AF98-461D-8FE6-D3AFD7CF3807}" type="sibTrans" cxnId="{014CC16F-BD73-4406-86D3-B6DEC34DE72E}">
      <dgm:prSet/>
      <dgm:spPr/>
      <dgm:t>
        <a:bodyPr/>
        <a:lstStyle/>
        <a:p>
          <a:endParaRPr lang="en-US"/>
        </a:p>
      </dgm:t>
    </dgm:pt>
    <dgm:pt modelId="{1959F1CA-1916-41F4-AB84-FF710C40B162}">
      <dgm:prSet/>
      <dgm:spPr/>
      <dgm:t>
        <a:bodyPr/>
        <a:lstStyle/>
        <a:p>
          <a:r>
            <a:rPr lang="en-US" b="0" i="0"/>
            <a:t>Did the organization offer the proper support to achieve the goal?</a:t>
          </a:r>
          <a:endParaRPr lang="en-US"/>
        </a:p>
      </dgm:t>
    </dgm:pt>
    <dgm:pt modelId="{494AFAAC-E158-4342-B5A2-D587131105A6}" type="parTrans" cxnId="{1871D666-58CD-4C03-A188-E031B116C959}">
      <dgm:prSet/>
      <dgm:spPr/>
      <dgm:t>
        <a:bodyPr/>
        <a:lstStyle/>
        <a:p>
          <a:endParaRPr lang="en-US"/>
        </a:p>
      </dgm:t>
    </dgm:pt>
    <dgm:pt modelId="{6D357A1C-6989-4116-A215-F9FCC8DFE78D}" type="sibTrans" cxnId="{1871D666-58CD-4C03-A188-E031B116C959}">
      <dgm:prSet/>
      <dgm:spPr/>
      <dgm:t>
        <a:bodyPr/>
        <a:lstStyle/>
        <a:p>
          <a:endParaRPr lang="en-US"/>
        </a:p>
      </dgm:t>
    </dgm:pt>
    <dgm:pt modelId="{58C5FD4C-7ACA-422F-B7AB-00190C6EA2A4}">
      <dgm:prSet/>
      <dgm:spPr/>
      <dgm:t>
        <a:bodyPr/>
        <a:lstStyle/>
        <a:p>
          <a:r>
            <a:rPr lang="en-US" b="0" i="0"/>
            <a:t>In what ways could future goals be set differently to ensure success?</a:t>
          </a:r>
          <a:endParaRPr lang="en-US"/>
        </a:p>
      </dgm:t>
    </dgm:pt>
    <dgm:pt modelId="{C0ECD10F-681D-42CF-948D-1759065B73BA}" type="parTrans" cxnId="{1311D171-F976-4DE6-9FDC-03FD8E1ADE36}">
      <dgm:prSet/>
      <dgm:spPr/>
      <dgm:t>
        <a:bodyPr/>
        <a:lstStyle/>
        <a:p>
          <a:endParaRPr lang="en-US"/>
        </a:p>
      </dgm:t>
    </dgm:pt>
    <dgm:pt modelId="{E69725EE-CA0F-4ABD-A8DE-17705AC4EF8B}" type="sibTrans" cxnId="{1311D171-F976-4DE6-9FDC-03FD8E1ADE36}">
      <dgm:prSet/>
      <dgm:spPr/>
      <dgm:t>
        <a:bodyPr/>
        <a:lstStyle/>
        <a:p>
          <a:endParaRPr lang="en-US"/>
        </a:p>
      </dgm:t>
    </dgm:pt>
    <dgm:pt modelId="{774C3D38-14C2-4238-BF3D-ECCAE1BAB958}">
      <dgm:prSet/>
      <dgm:spPr/>
      <dgm:t>
        <a:bodyPr/>
        <a:lstStyle/>
        <a:p>
          <a:r>
            <a:rPr lang="en-US" b="0" i="0"/>
            <a:t>What aspects of this process could be streamlined or improved?</a:t>
          </a:r>
          <a:endParaRPr lang="en-US"/>
        </a:p>
      </dgm:t>
    </dgm:pt>
    <dgm:pt modelId="{8D2BF6AA-BB50-47C5-BE09-E446C244950D}" type="parTrans" cxnId="{E0393661-522A-443B-B733-C4FA9E9506E9}">
      <dgm:prSet/>
      <dgm:spPr/>
      <dgm:t>
        <a:bodyPr/>
        <a:lstStyle/>
        <a:p>
          <a:endParaRPr lang="en-US"/>
        </a:p>
      </dgm:t>
    </dgm:pt>
    <dgm:pt modelId="{B499D9C3-434D-42F0-88E9-BB5E3FE2BB51}" type="sibTrans" cxnId="{E0393661-522A-443B-B733-C4FA9E9506E9}">
      <dgm:prSet/>
      <dgm:spPr/>
      <dgm:t>
        <a:bodyPr/>
        <a:lstStyle/>
        <a:p>
          <a:endParaRPr lang="en-US"/>
        </a:p>
      </dgm:t>
    </dgm:pt>
    <dgm:pt modelId="{956816E2-5BC0-4F4D-A0B8-71812E664B50}" type="pres">
      <dgm:prSet presAssocID="{E2F8A644-522E-4F21-AB83-0159D0F23862}" presName="vert0" presStyleCnt="0">
        <dgm:presLayoutVars>
          <dgm:dir/>
          <dgm:animOne val="branch"/>
          <dgm:animLvl val="lvl"/>
        </dgm:presLayoutVars>
      </dgm:prSet>
      <dgm:spPr/>
    </dgm:pt>
    <dgm:pt modelId="{7B4BD9C5-8F36-4A1C-9B61-BCCB8EDE39D3}" type="pres">
      <dgm:prSet presAssocID="{8C1CDFB2-96A9-4BF0-A1B6-140DEFEB68A8}" presName="thickLine" presStyleLbl="alignNode1" presStyleIdx="0" presStyleCnt="8"/>
      <dgm:spPr/>
    </dgm:pt>
    <dgm:pt modelId="{72E4B05B-8143-449B-A3EE-44C9A8B16EC7}" type="pres">
      <dgm:prSet presAssocID="{8C1CDFB2-96A9-4BF0-A1B6-140DEFEB68A8}" presName="horz1" presStyleCnt="0"/>
      <dgm:spPr/>
    </dgm:pt>
    <dgm:pt modelId="{FDB994A3-99F5-46C4-9E3A-B2F313A62AD6}" type="pres">
      <dgm:prSet presAssocID="{8C1CDFB2-96A9-4BF0-A1B6-140DEFEB68A8}" presName="tx1" presStyleLbl="revTx" presStyleIdx="0" presStyleCnt="8"/>
      <dgm:spPr/>
    </dgm:pt>
    <dgm:pt modelId="{52C226FD-06B9-4BA7-BA20-63D6F095EE45}" type="pres">
      <dgm:prSet presAssocID="{8C1CDFB2-96A9-4BF0-A1B6-140DEFEB68A8}" presName="vert1" presStyleCnt="0"/>
      <dgm:spPr/>
    </dgm:pt>
    <dgm:pt modelId="{F16C71C2-23EE-48A2-A862-29F2AD6E029B}" type="pres">
      <dgm:prSet presAssocID="{2533CDF2-2749-4517-8E7A-B0436F017D5E}" presName="thickLine" presStyleLbl="alignNode1" presStyleIdx="1" presStyleCnt="8"/>
      <dgm:spPr/>
    </dgm:pt>
    <dgm:pt modelId="{DD8E8780-873B-48A2-9F6A-5B6CAFF8B4E7}" type="pres">
      <dgm:prSet presAssocID="{2533CDF2-2749-4517-8E7A-B0436F017D5E}" presName="horz1" presStyleCnt="0"/>
      <dgm:spPr/>
    </dgm:pt>
    <dgm:pt modelId="{FDEB09F6-31D4-44C9-872F-F3268E107C44}" type="pres">
      <dgm:prSet presAssocID="{2533CDF2-2749-4517-8E7A-B0436F017D5E}" presName="tx1" presStyleLbl="revTx" presStyleIdx="1" presStyleCnt="8"/>
      <dgm:spPr/>
    </dgm:pt>
    <dgm:pt modelId="{28AF91EE-3BFD-4B3D-95C7-AA5A74D6F75E}" type="pres">
      <dgm:prSet presAssocID="{2533CDF2-2749-4517-8E7A-B0436F017D5E}" presName="vert1" presStyleCnt="0"/>
      <dgm:spPr/>
    </dgm:pt>
    <dgm:pt modelId="{F51F3F2B-CF2E-4AD4-85D8-BBDAD50CD933}" type="pres">
      <dgm:prSet presAssocID="{4440E314-0579-49F7-BD72-E31C31EAD7E9}" presName="thickLine" presStyleLbl="alignNode1" presStyleIdx="2" presStyleCnt="8"/>
      <dgm:spPr/>
    </dgm:pt>
    <dgm:pt modelId="{997D6184-8B1C-40A7-85AC-B07C16161989}" type="pres">
      <dgm:prSet presAssocID="{4440E314-0579-49F7-BD72-E31C31EAD7E9}" presName="horz1" presStyleCnt="0"/>
      <dgm:spPr/>
    </dgm:pt>
    <dgm:pt modelId="{84AEA9B1-E15D-4D99-A30F-B0F63DE7F91E}" type="pres">
      <dgm:prSet presAssocID="{4440E314-0579-49F7-BD72-E31C31EAD7E9}" presName="tx1" presStyleLbl="revTx" presStyleIdx="2" presStyleCnt="8"/>
      <dgm:spPr/>
    </dgm:pt>
    <dgm:pt modelId="{95283805-C148-43C9-8D45-4FC8EDFC9C44}" type="pres">
      <dgm:prSet presAssocID="{4440E314-0579-49F7-BD72-E31C31EAD7E9}" presName="vert1" presStyleCnt="0"/>
      <dgm:spPr/>
    </dgm:pt>
    <dgm:pt modelId="{A55DC677-E7F2-49E0-A2F5-2287BAE3D2FC}" type="pres">
      <dgm:prSet presAssocID="{B2215215-E34C-4E5F-B622-BB0955234C4A}" presName="thickLine" presStyleLbl="alignNode1" presStyleIdx="3" presStyleCnt="8"/>
      <dgm:spPr/>
    </dgm:pt>
    <dgm:pt modelId="{7D717D63-B75D-4053-8F82-3254092EC0A6}" type="pres">
      <dgm:prSet presAssocID="{B2215215-E34C-4E5F-B622-BB0955234C4A}" presName="horz1" presStyleCnt="0"/>
      <dgm:spPr/>
    </dgm:pt>
    <dgm:pt modelId="{B675D08B-5E6B-428D-BB02-A23C62712DCF}" type="pres">
      <dgm:prSet presAssocID="{B2215215-E34C-4E5F-B622-BB0955234C4A}" presName="tx1" presStyleLbl="revTx" presStyleIdx="3" presStyleCnt="8"/>
      <dgm:spPr/>
    </dgm:pt>
    <dgm:pt modelId="{D03D91E7-C1AA-4D39-86D6-FA416C294E54}" type="pres">
      <dgm:prSet presAssocID="{B2215215-E34C-4E5F-B622-BB0955234C4A}" presName="vert1" presStyleCnt="0"/>
      <dgm:spPr/>
    </dgm:pt>
    <dgm:pt modelId="{F66613E0-2D42-4101-8B06-EE5B1BD2AE50}" type="pres">
      <dgm:prSet presAssocID="{0EB8CD58-2CE9-4EE7-B236-D335C109EC45}" presName="thickLine" presStyleLbl="alignNode1" presStyleIdx="4" presStyleCnt="8"/>
      <dgm:spPr/>
    </dgm:pt>
    <dgm:pt modelId="{F43F6457-D971-4AE9-9E8B-8CFB07128626}" type="pres">
      <dgm:prSet presAssocID="{0EB8CD58-2CE9-4EE7-B236-D335C109EC45}" presName="horz1" presStyleCnt="0"/>
      <dgm:spPr/>
    </dgm:pt>
    <dgm:pt modelId="{453C57A3-2D4E-4722-8926-CFCA0F993290}" type="pres">
      <dgm:prSet presAssocID="{0EB8CD58-2CE9-4EE7-B236-D335C109EC45}" presName="tx1" presStyleLbl="revTx" presStyleIdx="4" presStyleCnt="8"/>
      <dgm:spPr/>
    </dgm:pt>
    <dgm:pt modelId="{E99624C3-60C1-4DD8-AE33-E49ACE5E1375}" type="pres">
      <dgm:prSet presAssocID="{0EB8CD58-2CE9-4EE7-B236-D335C109EC45}" presName="vert1" presStyleCnt="0"/>
      <dgm:spPr/>
    </dgm:pt>
    <dgm:pt modelId="{D3EA691A-1479-4D93-9144-6BF9321E1E4D}" type="pres">
      <dgm:prSet presAssocID="{1959F1CA-1916-41F4-AB84-FF710C40B162}" presName="thickLine" presStyleLbl="alignNode1" presStyleIdx="5" presStyleCnt="8"/>
      <dgm:spPr/>
    </dgm:pt>
    <dgm:pt modelId="{629247CE-FD31-4E51-9770-7B8823DAE681}" type="pres">
      <dgm:prSet presAssocID="{1959F1CA-1916-41F4-AB84-FF710C40B162}" presName="horz1" presStyleCnt="0"/>
      <dgm:spPr/>
    </dgm:pt>
    <dgm:pt modelId="{596092C4-2E72-4645-96F2-6DD4084A1826}" type="pres">
      <dgm:prSet presAssocID="{1959F1CA-1916-41F4-AB84-FF710C40B162}" presName="tx1" presStyleLbl="revTx" presStyleIdx="5" presStyleCnt="8"/>
      <dgm:spPr/>
    </dgm:pt>
    <dgm:pt modelId="{A942AE5D-42C1-4B75-81CF-C6924178DDD0}" type="pres">
      <dgm:prSet presAssocID="{1959F1CA-1916-41F4-AB84-FF710C40B162}" presName="vert1" presStyleCnt="0"/>
      <dgm:spPr/>
    </dgm:pt>
    <dgm:pt modelId="{FC53B56C-392D-423F-B1E2-EBC6BE8B9E34}" type="pres">
      <dgm:prSet presAssocID="{58C5FD4C-7ACA-422F-B7AB-00190C6EA2A4}" presName="thickLine" presStyleLbl="alignNode1" presStyleIdx="6" presStyleCnt="8"/>
      <dgm:spPr/>
    </dgm:pt>
    <dgm:pt modelId="{0754022F-D810-4FA6-8D7E-5A103101CCCF}" type="pres">
      <dgm:prSet presAssocID="{58C5FD4C-7ACA-422F-B7AB-00190C6EA2A4}" presName="horz1" presStyleCnt="0"/>
      <dgm:spPr/>
    </dgm:pt>
    <dgm:pt modelId="{E48729AD-77CB-41F8-BFE1-1DB2867E71C4}" type="pres">
      <dgm:prSet presAssocID="{58C5FD4C-7ACA-422F-B7AB-00190C6EA2A4}" presName="tx1" presStyleLbl="revTx" presStyleIdx="6" presStyleCnt="8"/>
      <dgm:spPr/>
    </dgm:pt>
    <dgm:pt modelId="{593CDC7B-CE30-4F0E-BA7E-49BD9D999AB4}" type="pres">
      <dgm:prSet presAssocID="{58C5FD4C-7ACA-422F-B7AB-00190C6EA2A4}" presName="vert1" presStyleCnt="0"/>
      <dgm:spPr/>
    </dgm:pt>
    <dgm:pt modelId="{347FA763-4617-4CE3-8366-4E20509580C7}" type="pres">
      <dgm:prSet presAssocID="{774C3D38-14C2-4238-BF3D-ECCAE1BAB958}" presName="thickLine" presStyleLbl="alignNode1" presStyleIdx="7" presStyleCnt="8"/>
      <dgm:spPr/>
    </dgm:pt>
    <dgm:pt modelId="{CF6DA1CC-26FF-4407-A681-32C43230A0AE}" type="pres">
      <dgm:prSet presAssocID="{774C3D38-14C2-4238-BF3D-ECCAE1BAB958}" presName="horz1" presStyleCnt="0"/>
      <dgm:spPr/>
    </dgm:pt>
    <dgm:pt modelId="{5D19CA5B-7CDF-4851-B1D9-9E1C282481DE}" type="pres">
      <dgm:prSet presAssocID="{774C3D38-14C2-4238-BF3D-ECCAE1BAB958}" presName="tx1" presStyleLbl="revTx" presStyleIdx="7" presStyleCnt="8"/>
      <dgm:spPr/>
    </dgm:pt>
    <dgm:pt modelId="{8D2D3D18-B53A-413F-9BCF-6D0AEE013D07}" type="pres">
      <dgm:prSet presAssocID="{774C3D38-14C2-4238-BF3D-ECCAE1BAB958}" presName="vert1" presStyleCnt="0"/>
      <dgm:spPr/>
    </dgm:pt>
  </dgm:ptLst>
  <dgm:cxnLst>
    <dgm:cxn modelId="{71152D02-9971-41C6-AA79-9356CB013666}" type="presOf" srcId="{B2215215-E34C-4E5F-B622-BB0955234C4A}" destId="{B675D08B-5E6B-428D-BB02-A23C62712DCF}" srcOrd="0" destOrd="0" presId="urn:microsoft.com/office/officeart/2008/layout/LinedList"/>
    <dgm:cxn modelId="{568DD31B-62D5-46BE-BFDC-884251CCA1F6}" type="presOf" srcId="{1959F1CA-1916-41F4-AB84-FF710C40B162}" destId="{596092C4-2E72-4645-96F2-6DD4084A1826}" srcOrd="0" destOrd="0" presId="urn:microsoft.com/office/officeart/2008/layout/LinedList"/>
    <dgm:cxn modelId="{55E69522-1F2F-4295-AC04-7A912C1A7DF6}" type="presOf" srcId="{E2F8A644-522E-4F21-AB83-0159D0F23862}" destId="{956816E2-5BC0-4F4D-A0B8-71812E664B50}" srcOrd="0" destOrd="0" presId="urn:microsoft.com/office/officeart/2008/layout/LinedList"/>
    <dgm:cxn modelId="{F075985E-6A41-48AB-A4CB-CBF311AE3907}" type="presOf" srcId="{58C5FD4C-7ACA-422F-B7AB-00190C6EA2A4}" destId="{E48729AD-77CB-41F8-BFE1-1DB2867E71C4}" srcOrd="0" destOrd="0" presId="urn:microsoft.com/office/officeart/2008/layout/LinedList"/>
    <dgm:cxn modelId="{E0393661-522A-443B-B733-C4FA9E9506E9}" srcId="{E2F8A644-522E-4F21-AB83-0159D0F23862}" destId="{774C3D38-14C2-4238-BF3D-ECCAE1BAB958}" srcOrd="7" destOrd="0" parTransId="{8D2BF6AA-BB50-47C5-BE09-E446C244950D}" sibTransId="{B499D9C3-434D-42F0-88E9-BB5E3FE2BB51}"/>
    <dgm:cxn modelId="{1871D666-58CD-4C03-A188-E031B116C959}" srcId="{E2F8A644-522E-4F21-AB83-0159D0F23862}" destId="{1959F1CA-1916-41F4-AB84-FF710C40B162}" srcOrd="5" destOrd="0" parTransId="{494AFAAC-E158-4342-B5A2-D587131105A6}" sibTransId="{6D357A1C-6989-4116-A215-F9FCC8DFE78D}"/>
    <dgm:cxn modelId="{CFCE6069-2236-4CC7-ABD0-601603CE8FDA}" type="presOf" srcId="{2533CDF2-2749-4517-8E7A-B0436F017D5E}" destId="{FDEB09F6-31D4-44C9-872F-F3268E107C44}" srcOrd="0" destOrd="0" presId="urn:microsoft.com/office/officeart/2008/layout/LinedList"/>
    <dgm:cxn modelId="{300D506B-CC01-4210-9A54-6B9603C69202}" type="presOf" srcId="{0EB8CD58-2CE9-4EE7-B236-D335C109EC45}" destId="{453C57A3-2D4E-4722-8926-CFCA0F993290}" srcOrd="0" destOrd="0" presId="urn:microsoft.com/office/officeart/2008/layout/LinedList"/>
    <dgm:cxn modelId="{014CC16F-BD73-4406-86D3-B6DEC34DE72E}" srcId="{E2F8A644-522E-4F21-AB83-0159D0F23862}" destId="{0EB8CD58-2CE9-4EE7-B236-D335C109EC45}" srcOrd="4" destOrd="0" parTransId="{0F1237DD-ED4E-4A2D-A8D7-6FAD4C4BA4C5}" sibTransId="{41C054AD-AF98-461D-8FE6-D3AFD7CF3807}"/>
    <dgm:cxn modelId="{1311D171-F976-4DE6-9FDC-03FD8E1ADE36}" srcId="{E2F8A644-522E-4F21-AB83-0159D0F23862}" destId="{58C5FD4C-7ACA-422F-B7AB-00190C6EA2A4}" srcOrd="6" destOrd="0" parTransId="{C0ECD10F-681D-42CF-948D-1759065B73BA}" sibTransId="{E69725EE-CA0F-4ABD-A8DE-17705AC4EF8B}"/>
    <dgm:cxn modelId="{3A1E1977-1E1D-4D2D-9B01-BC9DD9FB192C}" type="presOf" srcId="{774C3D38-14C2-4238-BF3D-ECCAE1BAB958}" destId="{5D19CA5B-7CDF-4851-B1D9-9E1C282481DE}" srcOrd="0" destOrd="0" presId="urn:microsoft.com/office/officeart/2008/layout/LinedList"/>
    <dgm:cxn modelId="{1BB1E57A-3052-476E-8D5F-DA683E9FA18F}" srcId="{E2F8A644-522E-4F21-AB83-0159D0F23862}" destId="{8C1CDFB2-96A9-4BF0-A1B6-140DEFEB68A8}" srcOrd="0" destOrd="0" parTransId="{07626046-FE56-4087-B1B4-0E8B91B5CD77}" sibTransId="{0409976C-1E10-43F1-AC8B-B9990BA958F7}"/>
    <dgm:cxn modelId="{A1BCF7C8-E25E-43DD-AB6C-165CC2205A34}" srcId="{E2F8A644-522E-4F21-AB83-0159D0F23862}" destId="{2533CDF2-2749-4517-8E7A-B0436F017D5E}" srcOrd="1" destOrd="0" parTransId="{A2595269-FFDB-4B56-AD83-F2BC44F74FBC}" sibTransId="{601D457F-C944-4E6A-8576-C8857C22B000}"/>
    <dgm:cxn modelId="{94F824CA-752A-46B8-B74B-C56799CBD243}" type="presOf" srcId="{4440E314-0579-49F7-BD72-E31C31EAD7E9}" destId="{84AEA9B1-E15D-4D99-A30F-B0F63DE7F91E}" srcOrd="0" destOrd="0" presId="urn:microsoft.com/office/officeart/2008/layout/LinedList"/>
    <dgm:cxn modelId="{C1F361F3-5ED9-4DCB-B867-C517D959A1AC}" srcId="{E2F8A644-522E-4F21-AB83-0159D0F23862}" destId="{4440E314-0579-49F7-BD72-E31C31EAD7E9}" srcOrd="2" destOrd="0" parTransId="{62D8750E-CC7F-4EEA-AB20-7C0F85318D7E}" sibTransId="{C35FD207-A176-4006-9F28-ED8EB3F308C1}"/>
    <dgm:cxn modelId="{48331DFC-60D1-4FFF-B0A8-801E76EF4B62}" srcId="{E2F8A644-522E-4F21-AB83-0159D0F23862}" destId="{B2215215-E34C-4E5F-B622-BB0955234C4A}" srcOrd="3" destOrd="0" parTransId="{53905CB8-E1B9-42FE-8084-007E8716EE6E}" sibTransId="{F0444CD0-F304-43D6-B0DD-4426474D5EE8}"/>
    <dgm:cxn modelId="{50143AFD-5BAA-4B68-BB8E-ED973F588F60}" type="presOf" srcId="{8C1CDFB2-96A9-4BF0-A1B6-140DEFEB68A8}" destId="{FDB994A3-99F5-46C4-9E3A-B2F313A62AD6}" srcOrd="0" destOrd="0" presId="urn:microsoft.com/office/officeart/2008/layout/LinedList"/>
    <dgm:cxn modelId="{CCDEC14B-B049-44AB-908F-DDECDDBE2389}" type="presParOf" srcId="{956816E2-5BC0-4F4D-A0B8-71812E664B50}" destId="{7B4BD9C5-8F36-4A1C-9B61-BCCB8EDE39D3}" srcOrd="0" destOrd="0" presId="urn:microsoft.com/office/officeart/2008/layout/LinedList"/>
    <dgm:cxn modelId="{4BF95116-FFEF-4583-9505-0D8C3B2EFEC7}" type="presParOf" srcId="{956816E2-5BC0-4F4D-A0B8-71812E664B50}" destId="{72E4B05B-8143-449B-A3EE-44C9A8B16EC7}" srcOrd="1" destOrd="0" presId="urn:microsoft.com/office/officeart/2008/layout/LinedList"/>
    <dgm:cxn modelId="{BA672618-5926-433B-8C8C-F66D6259FF88}" type="presParOf" srcId="{72E4B05B-8143-449B-A3EE-44C9A8B16EC7}" destId="{FDB994A3-99F5-46C4-9E3A-B2F313A62AD6}" srcOrd="0" destOrd="0" presId="urn:microsoft.com/office/officeart/2008/layout/LinedList"/>
    <dgm:cxn modelId="{140D507B-3C66-4CFA-A163-879BFCA7C7F9}" type="presParOf" srcId="{72E4B05B-8143-449B-A3EE-44C9A8B16EC7}" destId="{52C226FD-06B9-4BA7-BA20-63D6F095EE45}" srcOrd="1" destOrd="0" presId="urn:microsoft.com/office/officeart/2008/layout/LinedList"/>
    <dgm:cxn modelId="{392EC214-9DD5-475A-AC8F-C42DFE349639}" type="presParOf" srcId="{956816E2-5BC0-4F4D-A0B8-71812E664B50}" destId="{F16C71C2-23EE-48A2-A862-29F2AD6E029B}" srcOrd="2" destOrd="0" presId="urn:microsoft.com/office/officeart/2008/layout/LinedList"/>
    <dgm:cxn modelId="{70A7DF3B-F55C-4019-93DF-E75C5AD3D7D3}" type="presParOf" srcId="{956816E2-5BC0-4F4D-A0B8-71812E664B50}" destId="{DD8E8780-873B-48A2-9F6A-5B6CAFF8B4E7}" srcOrd="3" destOrd="0" presId="urn:microsoft.com/office/officeart/2008/layout/LinedList"/>
    <dgm:cxn modelId="{7FECA5D5-41C8-40CD-9566-3E615AB09497}" type="presParOf" srcId="{DD8E8780-873B-48A2-9F6A-5B6CAFF8B4E7}" destId="{FDEB09F6-31D4-44C9-872F-F3268E107C44}" srcOrd="0" destOrd="0" presId="urn:microsoft.com/office/officeart/2008/layout/LinedList"/>
    <dgm:cxn modelId="{96DC858A-E0CD-4D59-96ED-E86FFB8C3DAF}" type="presParOf" srcId="{DD8E8780-873B-48A2-9F6A-5B6CAFF8B4E7}" destId="{28AF91EE-3BFD-4B3D-95C7-AA5A74D6F75E}" srcOrd="1" destOrd="0" presId="urn:microsoft.com/office/officeart/2008/layout/LinedList"/>
    <dgm:cxn modelId="{BC194634-522A-4C51-BD3B-774A58FCA81A}" type="presParOf" srcId="{956816E2-5BC0-4F4D-A0B8-71812E664B50}" destId="{F51F3F2B-CF2E-4AD4-85D8-BBDAD50CD933}" srcOrd="4" destOrd="0" presId="urn:microsoft.com/office/officeart/2008/layout/LinedList"/>
    <dgm:cxn modelId="{07288A8D-15D4-4407-85A9-3E40CA41F434}" type="presParOf" srcId="{956816E2-5BC0-4F4D-A0B8-71812E664B50}" destId="{997D6184-8B1C-40A7-85AC-B07C16161989}" srcOrd="5" destOrd="0" presId="urn:microsoft.com/office/officeart/2008/layout/LinedList"/>
    <dgm:cxn modelId="{B84C7060-B952-4145-94D2-06CB9FD5A79E}" type="presParOf" srcId="{997D6184-8B1C-40A7-85AC-B07C16161989}" destId="{84AEA9B1-E15D-4D99-A30F-B0F63DE7F91E}" srcOrd="0" destOrd="0" presId="urn:microsoft.com/office/officeart/2008/layout/LinedList"/>
    <dgm:cxn modelId="{54B0A111-8912-4E08-A4C8-28641605268E}" type="presParOf" srcId="{997D6184-8B1C-40A7-85AC-B07C16161989}" destId="{95283805-C148-43C9-8D45-4FC8EDFC9C44}" srcOrd="1" destOrd="0" presId="urn:microsoft.com/office/officeart/2008/layout/LinedList"/>
    <dgm:cxn modelId="{61A7EEF4-1109-4FD0-ADD8-C35FFD9537C9}" type="presParOf" srcId="{956816E2-5BC0-4F4D-A0B8-71812E664B50}" destId="{A55DC677-E7F2-49E0-A2F5-2287BAE3D2FC}" srcOrd="6" destOrd="0" presId="urn:microsoft.com/office/officeart/2008/layout/LinedList"/>
    <dgm:cxn modelId="{F5E3E3BC-58B7-4B0E-879E-6AB00EE2C48A}" type="presParOf" srcId="{956816E2-5BC0-4F4D-A0B8-71812E664B50}" destId="{7D717D63-B75D-4053-8F82-3254092EC0A6}" srcOrd="7" destOrd="0" presId="urn:microsoft.com/office/officeart/2008/layout/LinedList"/>
    <dgm:cxn modelId="{5452ABD6-2DA2-457D-A77E-AEBD5585CE19}" type="presParOf" srcId="{7D717D63-B75D-4053-8F82-3254092EC0A6}" destId="{B675D08B-5E6B-428D-BB02-A23C62712DCF}" srcOrd="0" destOrd="0" presId="urn:microsoft.com/office/officeart/2008/layout/LinedList"/>
    <dgm:cxn modelId="{533EF22E-6E8C-4C13-A9EE-A24042E4841A}" type="presParOf" srcId="{7D717D63-B75D-4053-8F82-3254092EC0A6}" destId="{D03D91E7-C1AA-4D39-86D6-FA416C294E54}" srcOrd="1" destOrd="0" presId="urn:microsoft.com/office/officeart/2008/layout/LinedList"/>
    <dgm:cxn modelId="{0BE24452-0B11-4FF6-B1C9-5032932E7CD4}" type="presParOf" srcId="{956816E2-5BC0-4F4D-A0B8-71812E664B50}" destId="{F66613E0-2D42-4101-8B06-EE5B1BD2AE50}" srcOrd="8" destOrd="0" presId="urn:microsoft.com/office/officeart/2008/layout/LinedList"/>
    <dgm:cxn modelId="{145E3C1C-3AB7-446F-90CD-F62FCD57AD7D}" type="presParOf" srcId="{956816E2-5BC0-4F4D-A0B8-71812E664B50}" destId="{F43F6457-D971-4AE9-9E8B-8CFB07128626}" srcOrd="9" destOrd="0" presId="urn:microsoft.com/office/officeart/2008/layout/LinedList"/>
    <dgm:cxn modelId="{6013AE61-725F-4FAC-A22C-ADEFCBB63536}" type="presParOf" srcId="{F43F6457-D971-4AE9-9E8B-8CFB07128626}" destId="{453C57A3-2D4E-4722-8926-CFCA0F993290}" srcOrd="0" destOrd="0" presId="urn:microsoft.com/office/officeart/2008/layout/LinedList"/>
    <dgm:cxn modelId="{4F4D08A1-B5EF-432A-ACD8-9215EF0C46BB}" type="presParOf" srcId="{F43F6457-D971-4AE9-9E8B-8CFB07128626}" destId="{E99624C3-60C1-4DD8-AE33-E49ACE5E1375}" srcOrd="1" destOrd="0" presId="urn:microsoft.com/office/officeart/2008/layout/LinedList"/>
    <dgm:cxn modelId="{3C7461BB-27E7-4CEE-967A-01A55A54E677}" type="presParOf" srcId="{956816E2-5BC0-4F4D-A0B8-71812E664B50}" destId="{D3EA691A-1479-4D93-9144-6BF9321E1E4D}" srcOrd="10" destOrd="0" presId="urn:microsoft.com/office/officeart/2008/layout/LinedList"/>
    <dgm:cxn modelId="{A820A2F3-28FC-46D1-B8C9-89CEA3824B44}" type="presParOf" srcId="{956816E2-5BC0-4F4D-A0B8-71812E664B50}" destId="{629247CE-FD31-4E51-9770-7B8823DAE681}" srcOrd="11" destOrd="0" presId="urn:microsoft.com/office/officeart/2008/layout/LinedList"/>
    <dgm:cxn modelId="{252E60AC-EE0C-4DA4-8E22-23B7CEB1B61C}" type="presParOf" srcId="{629247CE-FD31-4E51-9770-7B8823DAE681}" destId="{596092C4-2E72-4645-96F2-6DD4084A1826}" srcOrd="0" destOrd="0" presId="urn:microsoft.com/office/officeart/2008/layout/LinedList"/>
    <dgm:cxn modelId="{2A13F7AC-CDE4-495C-8EA1-7F1434181CC8}" type="presParOf" srcId="{629247CE-FD31-4E51-9770-7B8823DAE681}" destId="{A942AE5D-42C1-4B75-81CF-C6924178DDD0}" srcOrd="1" destOrd="0" presId="urn:microsoft.com/office/officeart/2008/layout/LinedList"/>
    <dgm:cxn modelId="{68E83201-72E8-4502-98F8-011471AFFB98}" type="presParOf" srcId="{956816E2-5BC0-4F4D-A0B8-71812E664B50}" destId="{FC53B56C-392D-423F-B1E2-EBC6BE8B9E34}" srcOrd="12" destOrd="0" presId="urn:microsoft.com/office/officeart/2008/layout/LinedList"/>
    <dgm:cxn modelId="{70CBC596-6C4D-4CE8-B49E-7B32F323915E}" type="presParOf" srcId="{956816E2-5BC0-4F4D-A0B8-71812E664B50}" destId="{0754022F-D810-4FA6-8D7E-5A103101CCCF}" srcOrd="13" destOrd="0" presId="urn:microsoft.com/office/officeart/2008/layout/LinedList"/>
    <dgm:cxn modelId="{08209289-6DD6-434F-B580-0933C4D43F40}" type="presParOf" srcId="{0754022F-D810-4FA6-8D7E-5A103101CCCF}" destId="{E48729AD-77CB-41F8-BFE1-1DB2867E71C4}" srcOrd="0" destOrd="0" presId="urn:microsoft.com/office/officeart/2008/layout/LinedList"/>
    <dgm:cxn modelId="{F31AB9F0-BCB8-45E6-A16D-7201C1240F2A}" type="presParOf" srcId="{0754022F-D810-4FA6-8D7E-5A103101CCCF}" destId="{593CDC7B-CE30-4F0E-BA7E-49BD9D999AB4}" srcOrd="1" destOrd="0" presId="urn:microsoft.com/office/officeart/2008/layout/LinedList"/>
    <dgm:cxn modelId="{C5FE71C2-45DA-407A-AE8D-D5E490D0516D}" type="presParOf" srcId="{956816E2-5BC0-4F4D-A0B8-71812E664B50}" destId="{347FA763-4617-4CE3-8366-4E20509580C7}" srcOrd="14" destOrd="0" presId="urn:microsoft.com/office/officeart/2008/layout/LinedList"/>
    <dgm:cxn modelId="{698F2163-81AC-4BDD-85D8-0C0C1EDB0132}" type="presParOf" srcId="{956816E2-5BC0-4F4D-A0B8-71812E664B50}" destId="{CF6DA1CC-26FF-4407-A681-32C43230A0AE}" srcOrd="15" destOrd="0" presId="urn:microsoft.com/office/officeart/2008/layout/LinedList"/>
    <dgm:cxn modelId="{37A580E0-C970-46FD-96E3-5CF140B44FDF}" type="presParOf" srcId="{CF6DA1CC-26FF-4407-A681-32C43230A0AE}" destId="{5D19CA5B-7CDF-4851-B1D9-9E1C282481DE}" srcOrd="0" destOrd="0" presId="urn:microsoft.com/office/officeart/2008/layout/LinedList"/>
    <dgm:cxn modelId="{31584295-ED6B-4059-BAA6-3894744D36B4}" type="presParOf" srcId="{CF6DA1CC-26FF-4407-A681-32C43230A0AE}" destId="{8D2D3D18-B53A-413F-9BCF-6D0AEE013D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211958-6F97-4900-860B-318118D5F61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66A6FF8-8F45-45E0-9710-E14A6C90A510}">
      <dgm:prSet/>
      <dgm:spPr/>
      <dgm:t>
        <a:bodyPr/>
        <a:lstStyle/>
        <a:p>
          <a:r>
            <a:rPr lang="en-US" b="0" i="0"/>
            <a:t>Some rewards that might be offered are:</a:t>
          </a:r>
          <a:endParaRPr lang="en-US"/>
        </a:p>
      </dgm:t>
    </dgm:pt>
    <dgm:pt modelId="{7A567DAB-2529-4F3F-B340-A51F326BA9F8}" type="parTrans" cxnId="{977DB493-FC43-4AB6-91EC-89218EEDEE01}">
      <dgm:prSet/>
      <dgm:spPr/>
      <dgm:t>
        <a:bodyPr/>
        <a:lstStyle/>
        <a:p>
          <a:endParaRPr lang="en-US"/>
        </a:p>
      </dgm:t>
    </dgm:pt>
    <dgm:pt modelId="{54F30360-0D9A-4549-A388-A86A57ADAF17}" type="sibTrans" cxnId="{977DB493-FC43-4AB6-91EC-89218EEDEE01}">
      <dgm:prSet/>
      <dgm:spPr/>
      <dgm:t>
        <a:bodyPr/>
        <a:lstStyle/>
        <a:p>
          <a:endParaRPr lang="en-US"/>
        </a:p>
      </dgm:t>
    </dgm:pt>
    <dgm:pt modelId="{4E927ABA-9323-4ABE-A234-C3EFCB8E4A08}">
      <dgm:prSet/>
      <dgm:spPr/>
      <dgm:t>
        <a:bodyPr/>
        <a:lstStyle/>
        <a:p>
          <a:r>
            <a:rPr lang="en-US" b="0" i="0"/>
            <a:t>An increase in compensation</a:t>
          </a:r>
          <a:endParaRPr lang="en-US"/>
        </a:p>
      </dgm:t>
    </dgm:pt>
    <dgm:pt modelId="{85DE047B-F931-41E4-90CD-B85A5487CF40}" type="parTrans" cxnId="{3FA7E00A-0AA8-4AC4-8103-455A80FAED22}">
      <dgm:prSet/>
      <dgm:spPr/>
      <dgm:t>
        <a:bodyPr/>
        <a:lstStyle/>
        <a:p>
          <a:endParaRPr lang="en-US"/>
        </a:p>
      </dgm:t>
    </dgm:pt>
    <dgm:pt modelId="{9D5C76DF-F47A-4746-92E1-D0737CC4E299}" type="sibTrans" cxnId="{3FA7E00A-0AA8-4AC4-8103-455A80FAED22}">
      <dgm:prSet/>
      <dgm:spPr/>
      <dgm:t>
        <a:bodyPr/>
        <a:lstStyle/>
        <a:p>
          <a:endParaRPr lang="en-US"/>
        </a:p>
      </dgm:t>
    </dgm:pt>
    <dgm:pt modelId="{E8F290C9-C8A6-49EB-9034-B710878AC6A6}">
      <dgm:prSet/>
      <dgm:spPr/>
      <dgm:t>
        <a:bodyPr/>
        <a:lstStyle/>
        <a:p>
          <a:r>
            <a:rPr lang="en-US" b="0" i="0"/>
            <a:t>A one-time bonus</a:t>
          </a:r>
          <a:endParaRPr lang="en-US"/>
        </a:p>
      </dgm:t>
    </dgm:pt>
    <dgm:pt modelId="{695921FD-168E-459B-B1BB-E64E19C45F4E}" type="parTrans" cxnId="{0DCBFA55-11CD-4D53-AA86-911E5A816308}">
      <dgm:prSet/>
      <dgm:spPr/>
      <dgm:t>
        <a:bodyPr/>
        <a:lstStyle/>
        <a:p>
          <a:endParaRPr lang="en-US"/>
        </a:p>
      </dgm:t>
    </dgm:pt>
    <dgm:pt modelId="{8C7BD28C-9538-4302-8B09-D5CB64699215}" type="sibTrans" cxnId="{0DCBFA55-11CD-4D53-AA86-911E5A816308}">
      <dgm:prSet/>
      <dgm:spPr/>
      <dgm:t>
        <a:bodyPr/>
        <a:lstStyle/>
        <a:p>
          <a:endParaRPr lang="en-US"/>
        </a:p>
      </dgm:t>
    </dgm:pt>
    <dgm:pt modelId="{D0D27027-7841-423D-A899-0778ED601D2C}">
      <dgm:prSet/>
      <dgm:spPr/>
      <dgm:t>
        <a:bodyPr/>
        <a:lstStyle/>
        <a:p>
          <a:r>
            <a:rPr lang="en-US" b="0" i="0"/>
            <a:t>Increased vacation time</a:t>
          </a:r>
          <a:endParaRPr lang="en-US"/>
        </a:p>
      </dgm:t>
    </dgm:pt>
    <dgm:pt modelId="{CAB98980-67DF-4BEA-B3D8-D43BAC79E32C}" type="parTrans" cxnId="{218279F3-F563-4F54-A41E-4D811AFC234E}">
      <dgm:prSet/>
      <dgm:spPr/>
      <dgm:t>
        <a:bodyPr/>
        <a:lstStyle/>
        <a:p>
          <a:endParaRPr lang="en-US"/>
        </a:p>
      </dgm:t>
    </dgm:pt>
    <dgm:pt modelId="{C093EA1C-ADFF-4B93-95AE-19CA78CB2002}" type="sibTrans" cxnId="{218279F3-F563-4F54-A41E-4D811AFC234E}">
      <dgm:prSet/>
      <dgm:spPr/>
      <dgm:t>
        <a:bodyPr/>
        <a:lstStyle/>
        <a:p>
          <a:endParaRPr lang="en-US"/>
        </a:p>
      </dgm:t>
    </dgm:pt>
    <dgm:pt modelId="{629BA884-1CBB-4611-B6BB-A56DE3A855A4}">
      <dgm:prSet/>
      <dgm:spPr/>
      <dgm:t>
        <a:bodyPr/>
        <a:lstStyle/>
        <a:p>
          <a:r>
            <a:rPr lang="en-US" b="0" i="0"/>
            <a:t>Special projects</a:t>
          </a:r>
          <a:endParaRPr lang="en-US"/>
        </a:p>
      </dgm:t>
    </dgm:pt>
    <dgm:pt modelId="{A9289C33-EEE2-49F5-91F0-8CC731019B4E}" type="parTrans" cxnId="{16F3F753-3EEF-4C35-89C4-508694FF6AF1}">
      <dgm:prSet/>
      <dgm:spPr/>
      <dgm:t>
        <a:bodyPr/>
        <a:lstStyle/>
        <a:p>
          <a:endParaRPr lang="en-US"/>
        </a:p>
      </dgm:t>
    </dgm:pt>
    <dgm:pt modelId="{B88425B3-D4B0-46A8-A752-BAB8EE860362}" type="sibTrans" cxnId="{16F3F753-3EEF-4C35-89C4-508694FF6AF1}">
      <dgm:prSet/>
      <dgm:spPr/>
      <dgm:t>
        <a:bodyPr/>
        <a:lstStyle/>
        <a:p>
          <a:endParaRPr lang="en-US"/>
        </a:p>
      </dgm:t>
    </dgm:pt>
    <dgm:pt modelId="{C94CF930-497A-4F99-9856-8341E0D1B643}">
      <dgm:prSet/>
      <dgm:spPr/>
      <dgm:t>
        <a:bodyPr/>
        <a:lstStyle/>
        <a:p>
          <a:r>
            <a:rPr lang="en-US" b="0" i="0"/>
            <a:t>A promotion</a:t>
          </a:r>
          <a:endParaRPr lang="en-US"/>
        </a:p>
      </dgm:t>
    </dgm:pt>
    <dgm:pt modelId="{0E26E814-CFC0-419F-9026-C2914A72765E}" type="parTrans" cxnId="{BCE41381-EBB7-4BEA-87B8-B0DADF6A60D9}">
      <dgm:prSet/>
      <dgm:spPr/>
      <dgm:t>
        <a:bodyPr/>
        <a:lstStyle/>
        <a:p>
          <a:endParaRPr lang="en-US"/>
        </a:p>
      </dgm:t>
    </dgm:pt>
    <dgm:pt modelId="{549E67D6-0766-480E-882A-8FB360C9DE0E}" type="sibTrans" cxnId="{BCE41381-EBB7-4BEA-87B8-B0DADF6A60D9}">
      <dgm:prSet/>
      <dgm:spPr/>
      <dgm:t>
        <a:bodyPr/>
        <a:lstStyle/>
        <a:p>
          <a:endParaRPr lang="en-US"/>
        </a:p>
      </dgm:t>
    </dgm:pt>
    <dgm:pt modelId="{82DE059C-8E55-4CD8-8743-17B0C182489F}">
      <dgm:prSet/>
      <dgm:spPr/>
      <dgm:t>
        <a:bodyPr/>
        <a:lstStyle/>
        <a:p>
          <a:r>
            <a:rPr lang="en-US" b="0" i="0"/>
            <a:t>A positive written review</a:t>
          </a:r>
          <a:endParaRPr lang="en-US"/>
        </a:p>
      </dgm:t>
    </dgm:pt>
    <dgm:pt modelId="{E6CF431E-2760-453D-A61A-F49D589827BB}" type="parTrans" cxnId="{5EE501C4-F8FF-4CA8-8AF6-07009289FB3E}">
      <dgm:prSet/>
      <dgm:spPr/>
      <dgm:t>
        <a:bodyPr/>
        <a:lstStyle/>
        <a:p>
          <a:endParaRPr lang="en-US"/>
        </a:p>
      </dgm:t>
    </dgm:pt>
    <dgm:pt modelId="{263C1539-AFEF-474B-9D4D-454C8BB98F82}" type="sibTrans" cxnId="{5EE501C4-F8FF-4CA8-8AF6-07009289FB3E}">
      <dgm:prSet/>
      <dgm:spPr/>
      <dgm:t>
        <a:bodyPr/>
        <a:lstStyle/>
        <a:p>
          <a:endParaRPr lang="en-US"/>
        </a:p>
      </dgm:t>
    </dgm:pt>
    <dgm:pt modelId="{788C17D5-D566-4269-83D0-33875FEEBB20}">
      <dgm:prSet/>
      <dgm:spPr/>
      <dgm:t>
        <a:bodyPr/>
        <a:lstStyle/>
        <a:p>
          <a:r>
            <a:rPr lang="en-US" b="0" i="0"/>
            <a:t>Company-wide acknowledgment</a:t>
          </a:r>
          <a:endParaRPr lang="en-US"/>
        </a:p>
      </dgm:t>
    </dgm:pt>
    <dgm:pt modelId="{F8B2579C-B58C-4860-AE4C-D9864C659F16}" type="parTrans" cxnId="{5FA5AACA-D323-40A6-9F96-268A3B2938B9}">
      <dgm:prSet/>
      <dgm:spPr/>
      <dgm:t>
        <a:bodyPr/>
        <a:lstStyle/>
        <a:p>
          <a:endParaRPr lang="en-US"/>
        </a:p>
      </dgm:t>
    </dgm:pt>
    <dgm:pt modelId="{DF16CD02-D643-4AD2-BBD1-76271F4368FA}" type="sibTrans" cxnId="{5FA5AACA-D323-40A6-9F96-268A3B2938B9}">
      <dgm:prSet/>
      <dgm:spPr/>
      <dgm:t>
        <a:bodyPr/>
        <a:lstStyle/>
        <a:p>
          <a:endParaRPr lang="en-US"/>
        </a:p>
      </dgm:t>
    </dgm:pt>
    <dgm:pt modelId="{1FF079FD-DD3D-43E2-917C-EF8E65021211}" type="pres">
      <dgm:prSet presAssocID="{EF211958-6F97-4900-860B-318118D5F61B}" presName="vert0" presStyleCnt="0">
        <dgm:presLayoutVars>
          <dgm:dir/>
          <dgm:animOne val="branch"/>
          <dgm:animLvl val="lvl"/>
        </dgm:presLayoutVars>
      </dgm:prSet>
      <dgm:spPr/>
    </dgm:pt>
    <dgm:pt modelId="{ED581269-6A6E-4246-90D2-16D21E6AEDA7}" type="pres">
      <dgm:prSet presAssocID="{D66A6FF8-8F45-45E0-9710-E14A6C90A510}" presName="thickLine" presStyleLbl="alignNode1" presStyleIdx="0" presStyleCnt="8"/>
      <dgm:spPr/>
    </dgm:pt>
    <dgm:pt modelId="{C63B4CAE-FEE4-4374-BF42-8B3CC6973D7C}" type="pres">
      <dgm:prSet presAssocID="{D66A6FF8-8F45-45E0-9710-E14A6C90A510}" presName="horz1" presStyleCnt="0"/>
      <dgm:spPr/>
    </dgm:pt>
    <dgm:pt modelId="{07A65365-A45E-43ED-A150-CBC9926F8137}" type="pres">
      <dgm:prSet presAssocID="{D66A6FF8-8F45-45E0-9710-E14A6C90A510}" presName="tx1" presStyleLbl="revTx" presStyleIdx="0" presStyleCnt="8"/>
      <dgm:spPr/>
    </dgm:pt>
    <dgm:pt modelId="{37A7D3A6-7C62-4F17-8CB2-142626EED209}" type="pres">
      <dgm:prSet presAssocID="{D66A6FF8-8F45-45E0-9710-E14A6C90A510}" presName="vert1" presStyleCnt="0"/>
      <dgm:spPr/>
    </dgm:pt>
    <dgm:pt modelId="{196C9490-3CA5-4CDD-B97B-C5A1C7C11DB1}" type="pres">
      <dgm:prSet presAssocID="{4E927ABA-9323-4ABE-A234-C3EFCB8E4A08}" presName="thickLine" presStyleLbl="alignNode1" presStyleIdx="1" presStyleCnt="8"/>
      <dgm:spPr/>
    </dgm:pt>
    <dgm:pt modelId="{FF467340-8D87-4016-9F37-E06F8089FF17}" type="pres">
      <dgm:prSet presAssocID="{4E927ABA-9323-4ABE-A234-C3EFCB8E4A08}" presName="horz1" presStyleCnt="0"/>
      <dgm:spPr/>
    </dgm:pt>
    <dgm:pt modelId="{A092DFB5-0B39-4A54-8FC1-73DE3C2F62A9}" type="pres">
      <dgm:prSet presAssocID="{4E927ABA-9323-4ABE-A234-C3EFCB8E4A08}" presName="tx1" presStyleLbl="revTx" presStyleIdx="1" presStyleCnt="8"/>
      <dgm:spPr/>
    </dgm:pt>
    <dgm:pt modelId="{C2601FB3-5663-4018-BF60-7F77D1DD7A7F}" type="pres">
      <dgm:prSet presAssocID="{4E927ABA-9323-4ABE-A234-C3EFCB8E4A08}" presName="vert1" presStyleCnt="0"/>
      <dgm:spPr/>
    </dgm:pt>
    <dgm:pt modelId="{E68BAC25-FC60-4A8B-BCA8-EC72D015E590}" type="pres">
      <dgm:prSet presAssocID="{E8F290C9-C8A6-49EB-9034-B710878AC6A6}" presName="thickLine" presStyleLbl="alignNode1" presStyleIdx="2" presStyleCnt="8"/>
      <dgm:spPr/>
    </dgm:pt>
    <dgm:pt modelId="{A56EEFC4-105D-45E2-9E5A-313A64699C53}" type="pres">
      <dgm:prSet presAssocID="{E8F290C9-C8A6-49EB-9034-B710878AC6A6}" presName="horz1" presStyleCnt="0"/>
      <dgm:spPr/>
    </dgm:pt>
    <dgm:pt modelId="{5BD8046D-5A63-440F-967F-7E7214EAF689}" type="pres">
      <dgm:prSet presAssocID="{E8F290C9-C8A6-49EB-9034-B710878AC6A6}" presName="tx1" presStyleLbl="revTx" presStyleIdx="2" presStyleCnt="8"/>
      <dgm:spPr/>
    </dgm:pt>
    <dgm:pt modelId="{26B42CAD-8054-42A7-87C8-21E71C4AAAFA}" type="pres">
      <dgm:prSet presAssocID="{E8F290C9-C8A6-49EB-9034-B710878AC6A6}" presName="vert1" presStyleCnt="0"/>
      <dgm:spPr/>
    </dgm:pt>
    <dgm:pt modelId="{39B00F40-FA70-4EBB-B957-3DC5C12D273E}" type="pres">
      <dgm:prSet presAssocID="{D0D27027-7841-423D-A899-0778ED601D2C}" presName="thickLine" presStyleLbl="alignNode1" presStyleIdx="3" presStyleCnt="8"/>
      <dgm:spPr/>
    </dgm:pt>
    <dgm:pt modelId="{0A937453-1065-4395-9892-454B1499D2C9}" type="pres">
      <dgm:prSet presAssocID="{D0D27027-7841-423D-A899-0778ED601D2C}" presName="horz1" presStyleCnt="0"/>
      <dgm:spPr/>
    </dgm:pt>
    <dgm:pt modelId="{820681FB-BC57-4C80-A574-4AC4A02298B4}" type="pres">
      <dgm:prSet presAssocID="{D0D27027-7841-423D-A899-0778ED601D2C}" presName="tx1" presStyleLbl="revTx" presStyleIdx="3" presStyleCnt="8"/>
      <dgm:spPr/>
    </dgm:pt>
    <dgm:pt modelId="{F9165CA7-BED1-4046-BB5B-610EBF058BDE}" type="pres">
      <dgm:prSet presAssocID="{D0D27027-7841-423D-A899-0778ED601D2C}" presName="vert1" presStyleCnt="0"/>
      <dgm:spPr/>
    </dgm:pt>
    <dgm:pt modelId="{CBEAE157-B407-4CC9-9604-8799B6685BD2}" type="pres">
      <dgm:prSet presAssocID="{629BA884-1CBB-4611-B6BB-A56DE3A855A4}" presName="thickLine" presStyleLbl="alignNode1" presStyleIdx="4" presStyleCnt="8"/>
      <dgm:spPr/>
    </dgm:pt>
    <dgm:pt modelId="{2748FAFD-8652-4054-B6E2-FE70A0ECC655}" type="pres">
      <dgm:prSet presAssocID="{629BA884-1CBB-4611-B6BB-A56DE3A855A4}" presName="horz1" presStyleCnt="0"/>
      <dgm:spPr/>
    </dgm:pt>
    <dgm:pt modelId="{2973151C-F2D2-4D61-9778-D729BE0BBF87}" type="pres">
      <dgm:prSet presAssocID="{629BA884-1CBB-4611-B6BB-A56DE3A855A4}" presName="tx1" presStyleLbl="revTx" presStyleIdx="4" presStyleCnt="8"/>
      <dgm:spPr/>
    </dgm:pt>
    <dgm:pt modelId="{DCA2B0C8-00F1-4FCD-8023-23700EE17E35}" type="pres">
      <dgm:prSet presAssocID="{629BA884-1CBB-4611-B6BB-A56DE3A855A4}" presName="vert1" presStyleCnt="0"/>
      <dgm:spPr/>
    </dgm:pt>
    <dgm:pt modelId="{12CB607A-B7B7-43FC-8608-FB1130E13716}" type="pres">
      <dgm:prSet presAssocID="{C94CF930-497A-4F99-9856-8341E0D1B643}" presName="thickLine" presStyleLbl="alignNode1" presStyleIdx="5" presStyleCnt="8"/>
      <dgm:spPr/>
    </dgm:pt>
    <dgm:pt modelId="{736025AA-776D-494B-A38D-F99AE608EDD4}" type="pres">
      <dgm:prSet presAssocID="{C94CF930-497A-4F99-9856-8341E0D1B643}" presName="horz1" presStyleCnt="0"/>
      <dgm:spPr/>
    </dgm:pt>
    <dgm:pt modelId="{12D8C74D-7828-4C29-88B9-D5BC087F53E8}" type="pres">
      <dgm:prSet presAssocID="{C94CF930-497A-4F99-9856-8341E0D1B643}" presName="tx1" presStyleLbl="revTx" presStyleIdx="5" presStyleCnt="8"/>
      <dgm:spPr/>
    </dgm:pt>
    <dgm:pt modelId="{F1E76157-1802-464E-ABEC-6142183F5F8B}" type="pres">
      <dgm:prSet presAssocID="{C94CF930-497A-4F99-9856-8341E0D1B643}" presName="vert1" presStyleCnt="0"/>
      <dgm:spPr/>
    </dgm:pt>
    <dgm:pt modelId="{FCDB275D-3503-4188-B0F5-6BAD0DF5CEE0}" type="pres">
      <dgm:prSet presAssocID="{82DE059C-8E55-4CD8-8743-17B0C182489F}" presName="thickLine" presStyleLbl="alignNode1" presStyleIdx="6" presStyleCnt="8"/>
      <dgm:spPr/>
    </dgm:pt>
    <dgm:pt modelId="{92D5B494-D813-4B70-B463-028B1DCF80F4}" type="pres">
      <dgm:prSet presAssocID="{82DE059C-8E55-4CD8-8743-17B0C182489F}" presName="horz1" presStyleCnt="0"/>
      <dgm:spPr/>
    </dgm:pt>
    <dgm:pt modelId="{34CC2CD9-1A1F-4555-AC54-5600DE978958}" type="pres">
      <dgm:prSet presAssocID="{82DE059C-8E55-4CD8-8743-17B0C182489F}" presName="tx1" presStyleLbl="revTx" presStyleIdx="6" presStyleCnt="8"/>
      <dgm:spPr/>
    </dgm:pt>
    <dgm:pt modelId="{84976D39-622A-4CCF-AE66-8FDFCB1B1BB7}" type="pres">
      <dgm:prSet presAssocID="{82DE059C-8E55-4CD8-8743-17B0C182489F}" presName="vert1" presStyleCnt="0"/>
      <dgm:spPr/>
    </dgm:pt>
    <dgm:pt modelId="{15C4F614-3704-4EE4-AC6D-913A98F922EF}" type="pres">
      <dgm:prSet presAssocID="{788C17D5-D566-4269-83D0-33875FEEBB20}" presName="thickLine" presStyleLbl="alignNode1" presStyleIdx="7" presStyleCnt="8"/>
      <dgm:spPr/>
    </dgm:pt>
    <dgm:pt modelId="{5719B182-C62C-43C4-B706-40C07D5F2BB3}" type="pres">
      <dgm:prSet presAssocID="{788C17D5-D566-4269-83D0-33875FEEBB20}" presName="horz1" presStyleCnt="0"/>
      <dgm:spPr/>
    </dgm:pt>
    <dgm:pt modelId="{AFFA8A09-38DD-4A55-A16C-111313344C32}" type="pres">
      <dgm:prSet presAssocID="{788C17D5-D566-4269-83D0-33875FEEBB20}" presName="tx1" presStyleLbl="revTx" presStyleIdx="7" presStyleCnt="8"/>
      <dgm:spPr/>
    </dgm:pt>
    <dgm:pt modelId="{8515EAA8-7D0F-4D5A-9555-12D1B41EE8EC}" type="pres">
      <dgm:prSet presAssocID="{788C17D5-D566-4269-83D0-33875FEEBB20}" presName="vert1" presStyleCnt="0"/>
      <dgm:spPr/>
    </dgm:pt>
  </dgm:ptLst>
  <dgm:cxnLst>
    <dgm:cxn modelId="{3FA7E00A-0AA8-4AC4-8103-455A80FAED22}" srcId="{EF211958-6F97-4900-860B-318118D5F61B}" destId="{4E927ABA-9323-4ABE-A234-C3EFCB8E4A08}" srcOrd="1" destOrd="0" parTransId="{85DE047B-F931-41E4-90CD-B85A5487CF40}" sibTransId="{9D5C76DF-F47A-4746-92E1-D0737CC4E299}"/>
    <dgm:cxn modelId="{618D9A1E-E9B7-4E17-A45A-FA60A3EEA488}" type="presOf" srcId="{4E927ABA-9323-4ABE-A234-C3EFCB8E4A08}" destId="{A092DFB5-0B39-4A54-8FC1-73DE3C2F62A9}" srcOrd="0" destOrd="0" presId="urn:microsoft.com/office/officeart/2008/layout/LinedList"/>
    <dgm:cxn modelId="{96C36035-14BD-4FD6-95EE-359274240B9B}" type="presOf" srcId="{EF211958-6F97-4900-860B-318118D5F61B}" destId="{1FF079FD-DD3D-43E2-917C-EF8E65021211}" srcOrd="0" destOrd="0" presId="urn:microsoft.com/office/officeart/2008/layout/LinedList"/>
    <dgm:cxn modelId="{CBE46437-83FB-4B18-A1A4-28A4D816EFF8}" type="presOf" srcId="{C94CF930-497A-4F99-9856-8341E0D1B643}" destId="{12D8C74D-7828-4C29-88B9-D5BC087F53E8}" srcOrd="0" destOrd="0" presId="urn:microsoft.com/office/officeart/2008/layout/LinedList"/>
    <dgm:cxn modelId="{D0E84D6B-5FA2-4EAD-9AC5-7BF0CE5DDF5B}" type="presOf" srcId="{788C17D5-D566-4269-83D0-33875FEEBB20}" destId="{AFFA8A09-38DD-4A55-A16C-111313344C32}" srcOrd="0" destOrd="0" presId="urn:microsoft.com/office/officeart/2008/layout/LinedList"/>
    <dgm:cxn modelId="{16F3F753-3EEF-4C35-89C4-508694FF6AF1}" srcId="{EF211958-6F97-4900-860B-318118D5F61B}" destId="{629BA884-1CBB-4611-B6BB-A56DE3A855A4}" srcOrd="4" destOrd="0" parTransId="{A9289C33-EEE2-49F5-91F0-8CC731019B4E}" sibTransId="{B88425B3-D4B0-46A8-A752-BAB8EE860362}"/>
    <dgm:cxn modelId="{F238A655-FEF8-4319-8F39-81BDE69DBE65}" type="presOf" srcId="{D0D27027-7841-423D-A899-0778ED601D2C}" destId="{820681FB-BC57-4C80-A574-4AC4A02298B4}" srcOrd="0" destOrd="0" presId="urn:microsoft.com/office/officeart/2008/layout/LinedList"/>
    <dgm:cxn modelId="{0DCBFA55-11CD-4D53-AA86-911E5A816308}" srcId="{EF211958-6F97-4900-860B-318118D5F61B}" destId="{E8F290C9-C8A6-49EB-9034-B710878AC6A6}" srcOrd="2" destOrd="0" parTransId="{695921FD-168E-459B-B1BB-E64E19C45F4E}" sibTransId="{8C7BD28C-9538-4302-8B09-D5CB64699215}"/>
    <dgm:cxn modelId="{BCE41381-EBB7-4BEA-87B8-B0DADF6A60D9}" srcId="{EF211958-6F97-4900-860B-318118D5F61B}" destId="{C94CF930-497A-4F99-9856-8341E0D1B643}" srcOrd="5" destOrd="0" parTransId="{0E26E814-CFC0-419F-9026-C2914A72765E}" sibTransId="{549E67D6-0766-480E-882A-8FB360C9DE0E}"/>
    <dgm:cxn modelId="{4889D183-57F0-44F6-BD51-D5F552F15CCC}" type="presOf" srcId="{E8F290C9-C8A6-49EB-9034-B710878AC6A6}" destId="{5BD8046D-5A63-440F-967F-7E7214EAF689}" srcOrd="0" destOrd="0" presId="urn:microsoft.com/office/officeart/2008/layout/LinedList"/>
    <dgm:cxn modelId="{977DB493-FC43-4AB6-91EC-89218EEDEE01}" srcId="{EF211958-6F97-4900-860B-318118D5F61B}" destId="{D66A6FF8-8F45-45E0-9710-E14A6C90A510}" srcOrd="0" destOrd="0" parTransId="{7A567DAB-2529-4F3F-B340-A51F326BA9F8}" sibTransId="{54F30360-0D9A-4549-A388-A86A57ADAF17}"/>
    <dgm:cxn modelId="{5EE501C4-F8FF-4CA8-8AF6-07009289FB3E}" srcId="{EF211958-6F97-4900-860B-318118D5F61B}" destId="{82DE059C-8E55-4CD8-8743-17B0C182489F}" srcOrd="6" destOrd="0" parTransId="{E6CF431E-2760-453D-A61A-F49D589827BB}" sibTransId="{263C1539-AFEF-474B-9D4D-454C8BB98F82}"/>
    <dgm:cxn modelId="{E8C3C7C5-164C-4F7F-BB3C-7DAA76E0A9FA}" type="presOf" srcId="{82DE059C-8E55-4CD8-8743-17B0C182489F}" destId="{34CC2CD9-1A1F-4555-AC54-5600DE978958}" srcOrd="0" destOrd="0" presId="urn:microsoft.com/office/officeart/2008/layout/LinedList"/>
    <dgm:cxn modelId="{5FA5AACA-D323-40A6-9F96-268A3B2938B9}" srcId="{EF211958-6F97-4900-860B-318118D5F61B}" destId="{788C17D5-D566-4269-83D0-33875FEEBB20}" srcOrd="7" destOrd="0" parTransId="{F8B2579C-B58C-4860-AE4C-D9864C659F16}" sibTransId="{DF16CD02-D643-4AD2-BBD1-76271F4368FA}"/>
    <dgm:cxn modelId="{58C779E0-7CDF-48CE-95AC-51C87AEF6F41}" type="presOf" srcId="{629BA884-1CBB-4611-B6BB-A56DE3A855A4}" destId="{2973151C-F2D2-4D61-9778-D729BE0BBF87}" srcOrd="0" destOrd="0" presId="urn:microsoft.com/office/officeart/2008/layout/LinedList"/>
    <dgm:cxn modelId="{F9F517F3-FE51-4AB1-9AD4-0B82298CF912}" type="presOf" srcId="{D66A6FF8-8F45-45E0-9710-E14A6C90A510}" destId="{07A65365-A45E-43ED-A150-CBC9926F8137}" srcOrd="0" destOrd="0" presId="urn:microsoft.com/office/officeart/2008/layout/LinedList"/>
    <dgm:cxn modelId="{218279F3-F563-4F54-A41E-4D811AFC234E}" srcId="{EF211958-6F97-4900-860B-318118D5F61B}" destId="{D0D27027-7841-423D-A899-0778ED601D2C}" srcOrd="3" destOrd="0" parTransId="{CAB98980-67DF-4BEA-B3D8-D43BAC79E32C}" sibTransId="{C093EA1C-ADFF-4B93-95AE-19CA78CB2002}"/>
    <dgm:cxn modelId="{6BD55073-4F2C-413C-9409-5CB02BE97DFE}" type="presParOf" srcId="{1FF079FD-DD3D-43E2-917C-EF8E65021211}" destId="{ED581269-6A6E-4246-90D2-16D21E6AEDA7}" srcOrd="0" destOrd="0" presId="urn:microsoft.com/office/officeart/2008/layout/LinedList"/>
    <dgm:cxn modelId="{FC0C8AF4-141D-42C2-9FB3-695242724462}" type="presParOf" srcId="{1FF079FD-DD3D-43E2-917C-EF8E65021211}" destId="{C63B4CAE-FEE4-4374-BF42-8B3CC6973D7C}" srcOrd="1" destOrd="0" presId="urn:microsoft.com/office/officeart/2008/layout/LinedList"/>
    <dgm:cxn modelId="{A22C0348-85D9-4066-8A51-96BBA33821B3}" type="presParOf" srcId="{C63B4CAE-FEE4-4374-BF42-8B3CC6973D7C}" destId="{07A65365-A45E-43ED-A150-CBC9926F8137}" srcOrd="0" destOrd="0" presId="urn:microsoft.com/office/officeart/2008/layout/LinedList"/>
    <dgm:cxn modelId="{643B4A3E-76F1-4236-A353-2A90AF8861D0}" type="presParOf" srcId="{C63B4CAE-FEE4-4374-BF42-8B3CC6973D7C}" destId="{37A7D3A6-7C62-4F17-8CB2-142626EED209}" srcOrd="1" destOrd="0" presId="urn:microsoft.com/office/officeart/2008/layout/LinedList"/>
    <dgm:cxn modelId="{0508AB94-B2E9-46AA-97AB-71B6D9D7842A}" type="presParOf" srcId="{1FF079FD-DD3D-43E2-917C-EF8E65021211}" destId="{196C9490-3CA5-4CDD-B97B-C5A1C7C11DB1}" srcOrd="2" destOrd="0" presId="urn:microsoft.com/office/officeart/2008/layout/LinedList"/>
    <dgm:cxn modelId="{61D20166-D5FA-41E0-A046-3F7FE426D64E}" type="presParOf" srcId="{1FF079FD-DD3D-43E2-917C-EF8E65021211}" destId="{FF467340-8D87-4016-9F37-E06F8089FF17}" srcOrd="3" destOrd="0" presId="urn:microsoft.com/office/officeart/2008/layout/LinedList"/>
    <dgm:cxn modelId="{F186D193-2417-4D6E-8232-1A70380683EB}" type="presParOf" srcId="{FF467340-8D87-4016-9F37-E06F8089FF17}" destId="{A092DFB5-0B39-4A54-8FC1-73DE3C2F62A9}" srcOrd="0" destOrd="0" presId="urn:microsoft.com/office/officeart/2008/layout/LinedList"/>
    <dgm:cxn modelId="{5B38E02F-3CDD-480D-A666-96E74C0DDB77}" type="presParOf" srcId="{FF467340-8D87-4016-9F37-E06F8089FF17}" destId="{C2601FB3-5663-4018-BF60-7F77D1DD7A7F}" srcOrd="1" destOrd="0" presId="urn:microsoft.com/office/officeart/2008/layout/LinedList"/>
    <dgm:cxn modelId="{71032148-D3D4-4F40-A313-D3B47C35F0D0}" type="presParOf" srcId="{1FF079FD-DD3D-43E2-917C-EF8E65021211}" destId="{E68BAC25-FC60-4A8B-BCA8-EC72D015E590}" srcOrd="4" destOrd="0" presId="urn:microsoft.com/office/officeart/2008/layout/LinedList"/>
    <dgm:cxn modelId="{12773D9F-9444-4CAA-A351-EBD486FAC753}" type="presParOf" srcId="{1FF079FD-DD3D-43E2-917C-EF8E65021211}" destId="{A56EEFC4-105D-45E2-9E5A-313A64699C53}" srcOrd="5" destOrd="0" presId="urn:microsoft.com/office/officeart/2008/layout/LinedList"/>
    <dgm:cxn modelId="{1E07A2DF-A70C-49B3-AF71-8821A6E32EE0}" type="presParOf" srcId="{A56EEFC4-105D-45E2-9E5A-313A64699C53}" destId="{5BD8046D-5A63-440F-967F-7E7214EAF689}" srcOrd="0" destOrd="0" presId="urn:microsoft.com/office/officeart/2008/layout/LinedList"/>
    <dgm:cxn modelId="{AE1CF93D-197A-451C-89B2-C6D8DCD6C41F}" type="presParOf" srcId="{A56EEFC4-105D-45E2-9E5A-313A64699C53}" destId="{26B42CAD-8054-42A7-87C8-21E71C4AAAFA}" srcOrd="1" destOrd="0" presId="urn:microsoft.com/office/officeart/2008/layout/LinedList"/>
    <dgm:cxn modelId="{C38568F8-47A8-4070-9ABD-5F9904687640}" type="presParOf" srcId="{1FF079FD-DD3D-43E2-917C-EF8E65021211}" destId="{39B00F40-FA70-4EBB-B957-3DC5C12D273E}" srcOrd="6" destOrd="0" presId="urn:microsoft.com/office/officeart/2008/layout/LinedList"/>
    <dgm:cxn modelId="{1D159307-60B3-431F-A251-468C2095B941}" type="presParOf" srcId="{1FF079FD-DD3D-43E2-917C-EF8E65021211}" destId="{0A937453-1065-4395-9892-454B1499D2C9}" srcOrd="7" destOrd="0" presId="urn:microsoft.com/office/officeart/2008/layout/LinedList"/>
    <dgm:cxn modelId="{9334E1EA-82B7-452F-A3E3-598831C39AEA}" type="presParOf" srcId="{0A937453-1065-4395-9892-454B1499D2C9}" destId="{820681FB-BC57-4C80-A574-4AC4A02298B4}" srcOrd="0" destOrd="0" presId="urn:microsoft.com/office/officeart/2008/layout/LinedList"/>
    <dgm:cxn modelId="{B2A7BFC2-758A-41A9-8D25-A401B0447053}" type="presParOf" srcId="{0A937453-1065-4395-9892-454B1499D2C9}" destId="{F9165CA7-BED1-4046-BB5B-610EBF058BDE}" srcOrd="1" destOrd="0" presId="urn:microsoft.com/office/officeart/2008/layout/LinedList"/>
    <dgm:cxn modelId="{221FA051-34E7-48AD-8897-2168E22547F6}" type="presParOf" srcId="{1FF079FD-DD3D-43E2-917C-EF8E65021211}" destId="{CBEAE157-B407-4CC9-9604-8799B6685BD2}" srcOrd="8" destOrd="0" presId="urn:microsoft.com/office/officeart/2008/layout/LinedList"/>
    <dgm:cxn modelId="{B1ADFEF4-4241-4E8D-8C8E-47F33D706F8F}" type="presParOf" srcId="{1FF079FD-DD3D-43E2-917C-EF8E65021211}" destId="{2748FAFD-8652-4054-B6E2-FE70A0ECC655}" srcOrd="9" destOrd="0" presId="urn:microsoft.com/office/officeart/2008/layout/LinedList"/>
    <dgm:cxn modelId="{76B34CC5-7362-49F2-9EC2-272D9EBFB007}" type="presParOf" srcId="{2748FAFD-8652-4054-B6E2-FE70A0ECC655}" destId="{2973151C-F2D2-4D61-9778-D729BE0BBF87}" srcOrd="0" destOrd="0" presId="urn:microsoft.com/office/officeart/2008/layout/LinedList"/>
    <dgm:cxn modelId="{4CEB8E08-D3B2-4E54-8866-CA16866F029A}" type="presParOf" srcId="{2748FAFD-8652-4054-B6E2-FE70A0ECC655}" destId="{DCA2B0C8-00F1-4FCD-8023-23700EE17E35}" srcOrd="1" destOrd="0" presId="urn:microsoft.com/office/officeart/2008/layout/LinedList"/>
    <dgm:cxn modelId="{FB5A58C8-F818-46B2-9252-7972E7E9838E}" type="presParOf" srcId="{1FF079FD-DD3D-43E2-917C-EF8E65021211}" destId="{12CB607A-B7B7-43FC-8608-FB1130E13716}" srcOrd="10" destOrd="0" presId="urn:microsoft.com/office/officeart/2008/layout/LinedList"/>
    <dgm:cxn modelId="{7D141BB6-2519-4DD8-9CF7-555C1C26776A}" type="presParOf" srcId="{1FF079FD-DD3D-43E2-917C-EF8E65021211}" destId="{736025AA-776D-494B-A38D-F99AE608EDD4}" srcOrd="11" destOrd="0" presId="urn:microsoft.com/office/officeart/2008/layout/LinedList"/>
    <dgm:cxn modelId="{7E4E2EEC-56DB-4A31-A61C-A491810A3361}" type="presParOf" srcId="{736025AA-776D-494B-A38D-F99AE608EDD4}" destId="{12D8C74D-7828-4C29-88B9-D5BC087F53E8}" srcOrd="0" destOrd="0" presId="urn:microsoft.com/office/officeart/2008/layout/LinedList"/>
    <dgm:cxn modelId="{2A9481A7-3861-444D-B034-939E377738BB}" type="presParOf" srcId="{736025AA-776D-494B-A38D-F99AE608EDD4}" destId="{F1E76157-1802-464E-ABEC-6142183F5F8B}" srcOrd="1" destOrd="0" presId="urn:microsoft.com/office/officeart/2008/layout/LinedList"/>
    <dgm:cxn modelId="{6E128BC7-ECC4-42F8-8441-CBB0B8CF8E3B}" type="presParOf" srcId="{1FF079FD-DD3D-43E2-917C-EF8E65021211}" destId="{FCDB275D-3503-4188-B0F5-6BAD0DF5CEE0}" srcOrd="12" destOrd="0" presId="urn:microsoft.com/office/officeart/2008/layout/LinedList"/>
    <dgm:cxn modelId="{1613A9B4-3838-4F82-82BC-7CD50B7F7747}" type="presParOf" srcId="{1FF079FD-DD3D-43E2-917C-EF8E65021211}" destId="{92D5B494-D813-4B70-B463-028B1DCF80F4}" srcOrd="13" destOrd="0" presId="urn:microsoft.com/office/officeart/2008/layout/LinedList"/>
    <dgm:cxn modelId="{8761D60F-F01E-4FA7-9E9A-33ED5C6FF51D}" type="presParOf" srcId="{92D5B494-D813-4B70-B463-028B1DCF80F4}" destId="{34CC2CD9-1A1F-4555-AC54-5600DE978958}" srcOrd="0" destOrd="0" presId="urn:microsoft.com/office/officeart/2008/layout/LinedList"/>
    <dgm:cxn modelId="{F6C09D80-74FA-4D14-BB8F-CD1FF6AE0449}" type="presParOf" srcId="{92D5B494-D813-4B70-B463-028B1DCF80F4}" destId="{84976D39-622A-4CCF-AE66-8FDFCB1B1BB7}" srcOrd="1" destOrd="0" presId="urn:microsoft.com/office/officeart/2008/layout/LinedList"/>
    <dgm:cxn modelId="{E9C10AC8-265F-4E92-A429-7A3EB1A2BAE8}" type="presParOf" srcId="{1FF079FD-DD3D-43E2-917C-EF8E65021211}" destId="{15C4F614-3704-4EE4-AC6D-913A98F922EF}" srcOrd="14" destOrd="0" presId="urn:microsoft.com/office/officeart/2008/layout/LinedList"/>
    <dgm:cxn modelId="{6C7E2B51-B3BE-4DD3-BDE1-1624D3C43B5D}" type="presParOf" srcId="{1FF079FD-DD3D-43E2-917C-EF8E65021211}" destId="{5719B182-C62C-43C4-B706-40C07D5F2BB3}" srcOrd="15" destOrd="0" presId="urn:microsoft.com/office/officeart/2008/layout/LinedList"/>
    <dgm:cxn modelId="{5A621809-8100-48B1-B604-0F502CC59DFF}" type="presParOf" srcId="{5719B182-C62C-43C4-B706-40C07D5F2BB3}" destId="{AFFA8A09-38DD-4A55-A16C-111313344C32}" srcOrd="0" destOrd="0" presId="urn:microsoft.com/office/officeart/2008/layout/LinedList"/>
    <dgm:cxn modelId="{F4CC3E40-105F-48BA-90B7-6C9E9AC87C3F}" type="presParOf" srcId="{5719B182-C62C-43C4-B706-40C07D5F2BB3}" destId="{8515EAA8-7D0F-4D5A-9555-12D1B41EE8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DA41F8-C82B-4D74-96B5-6E74982D5E36}"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A83C05-D242-42A6-9C0B-9017A204C37B}">
      <dgm:prSet/>
      <dgm:spPr/>
      <dgm:t>
        <a:bodyPr/>
        <a:lstStyle/>
        <a:p>
          <a:r>
            <a:rPr lang="en-GB" dirty="0"/>
            <a:t>ARMSTRONG, A. (2011) Armstrong's Handbook of Strategic Human Resource Management. 5th ed. London: Kogan Page. </a:t>
          </a:r>
          <a:endParaRPr lang="en-US" dirty="0"/>
        </a:p>
      </dgm:t>
    </dgm:pt>
    <dgm:pt modelId="{461125AC-2018-42C7-B112-1ADB6D11C81D}" type="parTrans" cxnId="{6E205F6B-187C-494F-9C50-41F230F95BAA}">
      <dgm:prSet/>
      <dgm:spPr/>
      <dgm:t>
        <a:bodyPr/>
        <a:lstStyle/>
        <a:p>
          <a:endParaRPr lang="en-US"/>
        </a:p>
      </dgm:t>
    </dgm:pt>
    <dgm:pt modelId="{CFB427B2-C75F-43C4-AD48-1D1CFE2F2A9E}" type="sibTrans" cxnId="{6E205F6B-187C-494F-9C50-41F230F95BAA}">
      <dgm:prSet/>
      <dgm:spPr/>
      <dgm:t>
        <a:bodyPr/>
        <a:lstStyle/>
        <a:p>
          <a:endParaRPr lang="en-US"/>
        </a:p>
      </dgm:t>
    </dgm:pt>
    <dgm:pt modelId="{35187619-2A75-4A94-B73B-022598A5E050}">
      <dgm:prSet/>
      <dgm:spPr/>
      <dgm:t>
        <a:bodyPr/>
        <a:lstStyle/>
        <a:p>
          <a:r>
            <a:rPr lang="en-GB"/>
            <a:t>CAMPBELL, D., EDGAR, D. and STONEHOUSE, G. (2011) Business Strategy: An Introduction. 3rd ed. Basingstoke: Palgrave Macmillan. </a:t>
          </a:r>
          <a:endParaRPr lang="en-US"/>
        </a:p>
      </dgm:t>
    </dgm:pt>
    <dgm:pt modelId="{840F4150-CA7D-4764-A5BB-C8EEAE8CF36D}" type="parTrans" cxnId="{B63694DA-680D-4C95-87A1-1AAFFF69B4D5}">
      <dgm:prSet/>
      <dgm:spPr/>
      <dgm:t>
        <a:bodyPr/>
        <a:lstStyle/>
        <a:p>
          <a:endParaRPr lang="en-US"/>
        </a:p>
      </dgm:t>
    </dgm:pt>
    <dgm:pt modelId="{85BD0611-5890-437A-9A1D-08D9A46EF100}" type="sibTrans" cxnId="{B63694DA-680D-4C95-87A1-1AAFFF69B4D5}">
      <dgm:prSet/>
      <dgm:spPr/>
      <dgm:t>
        <a:bodyPr/>
        <a:lstStyle/>
        <a:p>
          <a:endParaRPr lang="en-US"/>
        </a:p>
      </dgm:t>
    </dgm:pt>
    <dgm:pt modelId="{E15F3175-4DAC-4433-96D9-31D94459AB5B}">
      <dgm:prSet/>
      <dgm:spPr/>
      <dgm:t>
        <a:bodyPr/>
        <a:lstStyle/>
        <a:p>
          <a:r>
            <a:rPr lang="en-GB"/>
            <a:t>KEW, J. and STREDWICK, J. (2013) Human Resource Management in a Business Context. 2nd ed. London: CIPD.</a:t>
          </a:r>
          <a:endParaRPr lang="en-US"/>
        </a:p>
      </dgm:t>
    </dgm:pt>
    <dgm:pt modelId="{52BA16C9-2A37-491B-8A7F-9D3484612D30}" type="parTrans" cxnId="{1655E17F-55A3-4128-AF58-CC86C955E59A}">
      <dgm:prSet/>
      <dgm:spPr/>
      <dgm:t>
        <a:bodyPr/>
        <a:lstStyle/>
        <a:p>
          <a:endParaRPr lang="en-US"/>
        </a:p>
      </dgm:t>
    </dgm:pt>
    <dgm:pt modelId="{74DF45D6-ECA8-4A8E-A038-C6456604DC0D}" type="sibTrans" cxnId="{1655E17F-55A3-4128-AF58-CC86C955E59A}">
      <dgm:prSet/>
      <dgm:spPr/>
      <dgm:t>
        <a:bodyPr/>
        <a:lstStyle/>
        <a:p>
          <a:endParaRPr lang="en-US"/>
        </a:p>
      </dgm:t>
    </dgm:pt>
    <dgm:pt modelId="{1C5E545F-B449-4F08-B4D2-1BD223CDAA82}">
      <dgm:prSet/>
      <dgm:spPr/>
      <dgm:t>
        <a:bodyPr/>
        <a:lstStyle/>
        <a:p>
          <a:r>
            <a:rPr lang="en-GB"/>
            <a:t>LEWIS, L.K. (2011) Organizational Change: Creating Change Through Strategic Communication. Chichester: Wiley-Blackwell.</a:t>
          </a:r>
          <a:endParaRPr lang="en-US"/>
        </a:p>
      </dgm:t>
    </dgm:pt>
    <dgm:pt modelId="{C53030B1-F9A1-4C66-9C3C-C5EABF6A37A7}" type="parTrans" cxnId="{BD421FD5-1206-449A-AB94-E4143DD785BC}">
      <dgm:prSet/>
      <dgm:spPr/>
      <dgm:t>
        <a:bodyPr/>
        <a:lstStyle/>
        <a:p>
          <a:endParaRPr lang="en-US"/>
        </a:p>
      </dgm:t>
    </dgm:pt>
    <dgm:pt modelId="{93B5E40A-B434-499E-A781-2F83A02D9587}" type="sibTrans" cxnId="{BD421FD5-1206-449A-AB94-E4143DD785BC}">
      <dgm:prSet/>
      <dgm:spPr/>
      <dgm:t>
        <a:bodyPr/>
        <a:lstStyle/>
        <a:p>
          <a:endParaRPr lang="en-US"/>
        </a:p>
      </dgm:t>
    </dgm:pt>
    <dgm:pt modelId="{F7D2BF28-0E12-4721-9A44-6ABF905551E4}" type="pres">
      <dgm:prSet presAssocID="{A5DA41F8-C82B-4D74-96B5-6E74982D5E36}" presName="root" presStyleCnt="0">
        <dgm:presLayoutVars>
          <dgm:dir/>
          <dgm:resizeHandles val="exact"/>
        </dgm:presLayoutVars>
      </dgm:prSet>
      <dgm:spPr/>
    </dgm:pt>
    <dgm:pt modelId="{4BDA62A1-CC1D-4ECC-B90C-7D624546AD12}" type="pres">
      <dgm:prSet presAssocID="{A5DA41F8-C82B-4D74-96B5-6E74982D5E36}" presName="container" presStyleCnt="0">
        <dgm:presLayoutVars>
          <dgm:dir/>
          <dgm:resizeHandles val="exact"/>
        </dgm:presLayoutVars>
      </dgm:prSet>
      <dgm:spPr/>
    </dgm:pt>
    <dgm:pt modelId="{D90192C3-A359-46FA-B9C6-C939EAF5D3C6}" type="pres">
      <dgm:prSet presAssocID="{77A83C05-D242-42A6-9C0B-9017A204C37B}" presName="compNode" presStyleCnt="0"/>
      <dgm:spPr/>
    </dgm:pt>
    <dgm:pt modelId="{63BA4A4F-7C4A-4A3C-A856-3E33F0155774}" type="pres">
      <dgm:prSet presAssocID="{77A83C05-D242-42A6-9C0B-9017A204C37B}" presName="iconBgRect" presStyleLbl="bgShp" presStyleIdx="0" presStyleCnt="4"/>
      <dgm:spPr/>
    </dgm:pt>
    <dgm:pt modelId="{44DE224C-45BC-4E4F-8F54-1DB9BFC1805D}" type="pres">
      <dgm:prSet presAssocID="{77A83C05-D242-42A6-9C0B-9017A204C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B80180DF-BDD1-4A05-B019-86B1AC66766E}" type="pres">
      <dgm:prSet presAssocID="{77A83C05-D242-42A6-9C0B-9017A204C37B}" presName="spaceRect" presStyleCnt="0"/>
      <dgm:spPr/>
    </dgm:pt>
    <dgm:pt modelId="{6C3883A3-644C-4757-BFC7-6072CDE25924}" type="pres">
      <dgm:prSet presAssocID="{77A83C05-D242-42A6-9C0B-9017A204C37B}" presName="textRect" presStyleLbl="revTx" presStyleIdx="0" presStyleCnt="4">
        <dgm:presLayoutVars>
          <dgm:chMax val="1"/>
          <dgm:chPref val="1"/>
        </dgm:presLayoutVars>
      </dgm:prSet>
      <dgm:spPr/>
    </dgm:pt>
    <dgm:pt modelId="{8F908A70-1A2B-4275-B9DA-12EEDA75F3B3}" type="pres">
      <dgm:prSet presAssocID="{CFB427B2-C75F-43C4-AD48-1D1CFE2F2A9E}" presName="sibTrans" presStyleLbl="sibTrans2D1" presStyleIdx="0" presStyleCnt="0"/>
      <dgm:spPr/>
    </dgm:pt>
    <dgm:pt modelId="{5A15B3C8-5A51-475D-9648-40495BB86BDD}" type="pres">
      <dgm:prSet presAssocID="{35187619-2A75-4A94-B73B-022598A5E050}" presName="compNode" presStyleCnt="0"/>
      <dgm:spPr/>
    </dgm:pt>
    <dgm:pt modelId="{875E5F38-596E-493F-967D-A734247C84FD}" type="pres">
      <dgm:prSet presAssocID="{35187619-2A75-4A94-B73B-022598A5E050}" presName="iconBgRect" presStyleLbl="bgShp" presStyleIdx="1" presStyleCnt="4"/>
      <dgm:spPr/>
    </dgm:pt>
    <dgm:pt modelId="{70782134-62CB-49E2-84FB-DB94D6079509}" type="pres">
      <dgm:prSet presAssocID="{35187619-2A75-4A94-B73B-022598A5E0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10046CD-18C6-4B04-9018-D8BC2407E53D}" type="pres">
      <dgm:prSet presAssocID="{35187619-2A75-4A94-B73B-022598A5E050}" presName="spaceRect" presStyleCnt="0"/>
      <dgm:spPr/>
    </dgm:pt>
    <dgm:pt modelId="{10CD370B-4CBE-4C59-920C-5B2B05B038B6}" type="pres">
      <dgm:prSet presAssocID="{35187619-2A75-4A94-B73B-022598A5E050}" presName="textRect" presStyleLbl="revTx" presStyleIdx="1" presStyleCnt="4">
        <dgm:presLayoutVars>
          <dgm:chMax val="1"/>
          <dgm:chPref val="1"/>
        </dgm:presLayoutVars>
      </dgm:prSet>
      <dgm:spPr/>
    </dgm:pt>
    <dgm:pt modelId="{C50EB3E5-9C8F-47B3-B8BE-4E70F47624D0}" type="pres">
      <dgm:prSet presAssocID="{85BD0611-5890-437A-9A1D-08D9A46EF100}" presName="sibTrans" presStyleLbl="sibTrans2D1" presStyleIdx="0" presStyleCnt="0"/>
      <dgm:spPr/>
    </dgm:pt>
    <dgm:pt modelId="{645BDAD3-49D9-4ECB-8C75-64BB6D7B9984}" type="pres">
      <dgm:prSet presAssocID="{E15F3175-4DAC-4433-96D9-31D94459AB5B}" presName="compNode" presStyleCnt="0"/>
      <dgm:spPr/>
    </dgm:pt>
    <dgm:pt modelId="{AC6A1076-09AA-47D8-A326-6C78C493183A}" type="pres">
      <dgm:prSet presAssocID="{E15F3175-4DAC-4433-96D9-31D94459AB5B}" presName="iconBgRect" presStyleLbl="bgShp" presStyleIdx="2" presStyleCnt="4"/>
      <dgm:spPr/>
    </dgm:pt>
    <dgm:pt modelId="{DD9A2F33-DFEB-4258-BCAB-DEE827974A67}" type="pres">
      <dgm:prSet presAssocID="{E15F3175-4DAC-4433-96D9-31D94459AB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17656A9A-707A-4CCB-9AF1-8322B9FF15CF}" type="pres">
      <dgm:prSet presAssocID="{E15F3175-4DAC-4433-96D9-31D94459AB5B}" presName="spaceRect" presStyleCnt="0"/>
      <dgm:spPr/>
    </dgm:pt>
    <dgm:pt modelId="{C9FA954E-E7A5-42DC-8965-9F6F21DC3668}" type="pres">
      <dgm:prSet presAssocID="{E15F3175-4DAC-4433-96D9-31D94459AB5B}" presName="textRect" presStyleLbl="revTx" presStyleIdx="2" presStyleCnt="4">
        <dgm:presLayoutVars>
          <dgm:chMax val="1"/>
          <dgm:chPref val="1"/>
        </dgm:presLayoutVars>
      </dgm:prSet>
      <dgm:spPr/>
    </dgm:pt>
    <dgm:pt modelId="{20FECFE0-D76B-4A8C-B736-9CBF0CDFBCC9}" type="pres">
      <dgm:prSet presAssocID="{74DF45D6-ECA8-4A8E-A038-C6456604DC0D}" presName="sibTrans" presStyleLbl="sibTrans2D1" presStyleIdx="0" presStyleCnt="0"/>
      <dgm:spPr/>
    </dgm:pt>
    <dgm:pt modelId="{C666C01F-048F-4571-A017-A985F3D10D83}" type="pres">
      <dgm:prSet presAssocID="{1C5E545F-B449-4F08-B4D2-1BD223CDAA82}" presName="compNode" presStyleCnt="0"/>
      <dgm:spPr/>
    </dgm:pt>
    <dgm:pt modelId="{4B610CDE-B600-4AD0-AE2D-8C4BA3F0CC08}" type="pres">
      <dgm:prSet presAssocID="{1C5E545F-B449-4F08-B4D2-1BD223CDAA82}" presName="iconBgRect" presStyleLbl="bgShp" presStyleIdx="3" presStyleCnt="4"/>
      <dgm:spPr/>
    </dgm:pt>
    <dgm:pt modelId="{AA6F8428-4C6B-4EBF-B99D-F21DA92CBACD}" type="pres">
      <dgm:prSet presAssocID="{1C5E545F-B449-4F08-B4D2-1BD223CDAA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72004E1E-AA53-4B77-9C69-AB1D5E0E420E}" type="pres">
      <dgm:prSet presAssocID="{1C5E545F-B449-4F08-B4D2-1BD223CDAA82}" presName="spaceRect" presStyleCnt="0"/>
      <dgm:spPr/>
    </dgm:pt>
    <dgm:pt modelId="{561D35E7-5877-45EA-8C67-5E54A58DF081}" type="pres">
      <dgm:prSet presAssocID="{1C5E545F-B449-4F08-B4D2-1BD223CDAA82}" presName="textRect" presStyleLbl="revTx" presStyleIdx="3" presStyleCnt="4">
        <dgm:presLayoutVars>
          <dgm:chMax val="1"/>
          <dgm:chPref val="1"/>
        </dgm:presLayoutVars>
      </dgm:prSet>
      <dgm:spPr/>
    </dgm:pt>
  </dgm:ptLst>
  <dgm:cxnLst>
    <dgm:cxn modelId="{23A3FC0C-FCB8-464F-AF99-FC7CFBCCCD3B}" type="presOf" srcId="{E15F3175-4DAC-4433-96D9-31D94459AB5B}" destId="{C9FA954E-E7A5-42DC-8965-9F6F21DC3668}" srcOrd="0" destOrd="0" presId="urn:microsoft.com/office/officeart/2018/2/layout/IconCircleList"/>
    <dgm:cxn modelId="{F6476B28-5F40-40DE-9A42-7E97F247CCF8}" type="presOf" srcId="{74DF45D6-ECA8-4A8E-A038-C6456604DC0D}" destId="{20FECFE0-D76B-4A8C-B736-9CBF0CDFBCC9}" srcOrd="0" destOrd="0" presId="urn:microsoft.com/office/officeart/2018/2/layout/IconCircleList"/>
    <dgm:cxn modelId="{F4E4392D-586E-4D23-BE87-737972FB2BCC}" type="presOf" srcId="{A5DA41F8-C82B-4D74-96B5-6E74982D5E36}" destId="{F7D2BF28-0E12-4721-9A44-6ABF905551E4}" srcOrd="0" destOrd="0" presId="urn:microsoft.com/office/officeart/2018/2/layout/IconCircleList"/>
    <dgm:cxn modelId="{0F048F36-6680-48C7-ACD2-3A7212B9C3B4}" type="presOf" srcId="{77A83C05-D242-42A6-9C0B-9017A204C37B}" destId="{6C3883A3-644C-4757-BFC7-6072CDE25924}" srcOrd="0" destOrd="0" presId="urn:microsoft.com/office/officeart/2018/2/layout/IconCircleList"/>
    <dgm:cxn modelId="{6E205F6B-187C-494F-9C50-41F230F95BAA}" srcId="{A5DA41F8-C82B-4D74-96B5-6E74982D5E36}" destId="{77A83C05-D242-42A6-9C0B-9017A204C37B}" srcOrd="0" destOrd="0" parTransId="{461125AC-2018-42C7-B112-1ADB6D11C81D}" sibTransId="{CFB427B2-C75F-43C4-AD48-1D1CFE2F2A9E}"/>
    <dgm:cxn modelId="{78EB584D-7D98-48F2-9992-9DC0F868C44B}" type="presOf" srcId="{CFB427B2-C75F-43C4-AD48-1D1CFE2F2A9E}" destId="{8F908A70-1A2B-4275-B9DA-12EEDA75F3B3}" srcOrd="0" destOrd="0" presId="urn:microsoft.com/office/officeart/2018/2/layout/IconCircleList"/>
    <dgm:cxn modelId="{1655E17F-55A3-4128-AF58-CC86C955E59A}" srcId="{A5DA41F8-C82B-4D74-96B5-6E74982D5E36}" destId="{E15F3175-4DAC-4433-96D9-31D94459AB5B}" srcOrd="2" destOrd="0" parTransId="{52BA16C9-2A37-491B-8A7F-9D3484612D30}" sibTransId="{74DF45D6-ECA8-4A8E-A038-C6456604DC0D}"/>
    <dgm:cxn modelId="{AAAA0797-2B25-43DC-8380-14D8C1BEC4C0}" type="presOf" srcId="{85BD0611-5890-437A-9A1D-08D9A46EF100}" destId="{C50EB3E5-9C8F-47B3-B8BE-4E70F47624D0}" srcOrd="0" destOrd="0" presId="urn:microsoft.com/office/officeart/2018/2/layout/IconCircleList"/>
    <dgm:cxn modelId="{BD421FD5-1206-449A-AB94-E4143DD785BC}" srcId="{A5DA41F8-C82B-4D74-96B5-6E74982D5E36}" destId="{1C5E545F-B449-4F08-B4D2-1BD223CDAA82}" srcOrd="3" destOrd="0" parTransId="{C53030B1-F9A1-4C66-9C3C-C5EABF6A37A7}" sibTransId="{93B5E40A-B434-499E-A781-2F83A02D9587}"/>
    <dgm:cxn modelId="{B63694DA-680D-4C95-87A1-1AAFFF69B4D5}" srcId="{A5DA41F8-C82B-4D74-96B5-6E74982D5E36}" destId="{35187619-2A75-4A94-B73B-022598A5E050}" srcOrd="1" destOrd="0" parTransId="{840F4150-CA7D-4764-A5BB-C8EEAE8CF36D}" sibTransId="{85BD0611-5890-437A-9A1D-08D9A46EF100}"/>
    <dgm:cxn modelId="{C754A2DC-19BA-4BAB-BAA6-A776304BADCE}" type="presOf" srcId="{1C5E545F-B449-4F08-B4D2-1BD223CDAA82}" destId="{561D35E7-5877-45EA-8C67-5E54A58DF081}" srcOrd="0" destOrd="0" presId="urn:microsoft.com/office/officeart/2018/2/layout/IconCircleList"/>
    <dgm:cxn modelId="{2A61D2DC-410B-44A0-9162-5E192FC51063}" type="presOf" srcId="{35187619-2A75-4A94-B73B-022598A5E050}" destId="{10CD370B-4CBE-4C59-920C-5B2B05B038B6}" srcOrd="0" destOrd="0" presId="urn:microsoft.com/office/officeart/2018/2/layout/IconCircleList"/>
    <dgm:cxn modelId="{1C0FE6CF-78B3-4468-91BF-5237B178EE94}" type="presParOf" srcId="{F7D2BF28-0E12-4721-9A44-6ABF905551E4}" destId="{4BDA62A1-CC1D-4ECC-B90C-7D624546AD12}" srcOrd="0" destOrd="0" presId="urn:microsoft.com/office/officeart/2018/2/layout/IconCircleList"/>
    <dgm:cxn modelId="{09C16801-DDA4-45C6-8839-121FA8072B1D}" type="presParOf" srcId="{4BDA62A1-CC1D-4ECC-B90C-7D624546AD12}" destId="{D90192C3-A359-46FA-B9C6-C939EAF5D3C6}" srcOrd="0" destOrd="0" presId="urn:microsoft.com/office/officeart/2018/2/layout/IconCircleList"/>
    <dgm:cxn modelId="{CAD2CABF-7A82-4EE7-8DF9-C0BBEDA8852E}" type="presParOf" srcId="{D90192C3-A359-46FA-B9C6-C939EAF5D3C6}" destId="{63BA4A4F-7C4A-4A3C-A856-3E33F0155774}" srcOrd="0" destOrd="0" presId="urn:microsoft.com/office/officeart/2018/2/layout/IconCircleList"/>
    <dgm:cxn modelId="{69CBD59B-6E35-4428-87B1-02B02FB80B43}" type="presParOf" srcId="{D90192C3-A359-46FA-B9C6-C939EAF5D3C6}" destId="{44DE224C-45BC-4E4F-8F54-1DB9BFC1805D}" srcOrd="1" destOrd="0" presId="urn:microsoft.com/office/officeart/2018/2/layout/IconCircleList"/>
    <dgm:cxn modelId="{1B3C6F2F-F345-4A7B-BC3F-1E815D22659C}" type="presParOf" srcId="{D90192C3-A359-46FA-B9C6-C939EAF5D3C6}" destId="{B80180DF-BDD1-4A05-B019-86B1AC66766E}" srcOrd="2" destOrd="0" presId="urn:microsoft.com/office/officeart/2018/2/layout/IconCircleList"/>
    <dgm:cxn modelId="{735BFC28-4122-465F-B32F-E2141B3C8FE7}" type="presParOf" srcId="{D90192C3-A359-46FA-B9C6-C939EAF5D3C6}" destId="{6C3883A3-644C-4757-BFC7-6072CDE25924}" srcOrd="3" destOrd="0" presId="urn:microsoft.com/office/officeart/2018/2/layout/IconCircleList"/>
    <dgm:cxn modelId="{AB179BEE-B546-44F3-B93B-7B44BD0564D8}" type="presParOf" srcId="{4BDA62A1-CC1D-4ECC-B90C-7D624546AD12}" destId="{8F908A70-1A2B-4275-B9DA-12EEDA75F3B3}" srcOrd="1" destOrd="0" presId="urn:microsoft.com/office/officeart/2018/2/layout/IconCircleList"/>
    <dgm:cxn modelId="{23E4F651-D8C3-4FC3-91DA-E7143D69AB58}" type="presParOf" srcId="{4BDA62A1-CC1D-4ECC-B90C-7D624546AD12}" destId="{5A15B3C8-5A51-475D-9648-40495BB86BDD}" srcOrd="2" destOrd="0" presId="urn:microsoft.com/office/officeart/2018/2/layout/IconCircleList"/>
    <dgm:cxn modelId="{C2E48448-DE6A-4004-A272-6EF1A0C12961}" type="presParOf" srcId="{5A15B3C8-5A51-475D-9648-40495BB86BDD}" destId="{875E5F38-596E-493F-967D-A734247C84FD}" srcOrd="0" destOrd="0" presId="urn:microsoft.com/office/officeart/2018/2/layout/IconCircleList"/>
    <dgm:cxn modelId="{EC7C56F8-C336-4495-A601-DBDB1FB27203}" type="presParOf" srcId="{5A15B3C8-5A51-475D-9648-40495BB86BDD}" destId="{70782134-62CB-49E2-84FB-DB94D6079509}" srcOrd="1" destOrd="0" presId="urn:microsoft.com/office/officeart/2018/2/layout/IconCircleList"/>
    <dgm:cxn modelId="{E2460828-24D0-4348-A2FE-018428BC63E2}" type="presParOf" srcId="{5A15B3C8-5A51-475D-9648-40495BB86BDD}" destId="{910046CD-18C6-4B04-9018-D8BC2407E53D}" srcOrd="2" destOrd="0" presId="urn:microsoft.com/office/officeart/2018/2/layout/IconCircleList"/>
    <dgm:cxn modelId="{ABE60607-042D-4D81-BFCF-6D2990F0D4A6}" type="presParOf" srcId="{5A15B3C8-5A51-475D-9648-40495BB86BDD}" destId="{10CD370B-4CBE-4C59-920C-5B2B05B038B6}" srcOrd="3" destOrd="0" presId="urn:microsoft.com/office/officeart/2018/2/layout/IconCircleList"/>
    <dgm:cxn modelId="{AEA65CF6-5998-4828-BD22-4315A9960B10}" type="presParOf" srcId="{4BDA62A1-CC1D-4ECC-B90C-7D624546AD12}" destId="{C50EB3E5-9C8F-47B3-B8BE-4E70F47624D0}" srcOrd="3" destOrd="0" presId="urn:microsoft.com/office/officeart/2018/2/layout/IconCircleList"/>
    <dgm:cxn modelId="{7C93210E-64D7-4CEE-9E16-3AAF8A76D34A}" type="presParOf" srcId="{4BDA62A1-CC1D-4ECC-B90C-7D624546AD12}" destId="{645BDAD3-49D9-4ECB-8C75-64BB6D7B9984}" srcOrd="4" destOrd="0" presId="urn:microsoft.com/office/officeart/2018/2/layout/IconCircleList"/>
    <dgm:cxn modelId="{0F21EA77-C9CC-4601-B2A6-C91BDAFE69B3}" type="presParOf" srcId="{645BDAD3-49D9-4ECB-8C75-64BB6D7B9984}" destId="{AC6A1076-09AA-47D8-A326-6C78C493183A}" srcOrd="0" destOrd="0" presId="urn:microsoft.com/office/officeart/2018/2/layout/IconCircleList"/>
    <dgm:cxn modelId="{0F8E91EA-88C3-4F05-BD59-31540DD1D7C8}" type="presParOf" srcId="{645BDAD3-49D9-4ECB-8C75-64BB6D7B9984}" destId="{DD9A2F33-DFEB-4258-BCAB-DEE827974A67}" srcOrd="1" destOrd="0" presId="urn:microsoft.com/office/officeart/2018/2/layout/IconCircleList"/>
    <dgm:cxn modelId="{A2BEEDBC-9481-4B25-8096-B3B73B4F3A70}" type="presParOf" srcId="{645BDAD3-49D9-4ECB-8C75-64BB6D7B9984}" destId="{17656A9A-707A-4CCB-9AF1-8322B9FF15CF}" srcOrd="2" destOrd="0" presId="urn:microsoft.com/office/officeart/2018/2/layout/IconCircleList"/>
    <dgm:cxn modelId="{4D2D3871-2742-457D-B8C9-219BE2081A5C}" type="presParOf" srcId="{645BDAD3-49D9-4ECB-8C75-64BB6D7B9984}" destId="{C9FA954E-E7A5-42DC-8965-9F6F21DC3668}" srcOrd="3" destOrd="0" presId="urn:microsoft.com/office/officeart/2018/2/layout/IconCircleList"/>
    <dgm:cxn modelId="{5904F273-4768-440D-B315-8F0CEA7673A8}" type="presParOf" srcId="{4BDA62A1-CC1D-4ECC-B90C-7D624546AD12}" destId="{20FECFE0-D76B-4A8C-B736-9CBF0CDFBCC9}" srcOrd="5" destOrd="0" presId="urn:microsoft.com/office/officeart/2018/2/layout/IconCircleList"/>
    <dgm:cxn modelId="{BADF0E82-F0E9-4DF4-B0F6-C26F49B11550}" type="presParOf" srcId="{4BDA62A1-CC1D-4ECC-B90C-7D624546AD12}" destId="{C666C01F-048F-4571-A017-A985F3D10D83}" srcOrd="6" destOrd="0" presId="urn:microsoft.com/office/officeart/2018/2/layout/IconCircleList"/>
    <dgm:cxn modelId="{D229030D-CC3D-443B-BF15-06972C1486CA}" type="presParOf" srcId="{C666C01F-048F-4571-A017-A985F3D10D83}" destId="{4B610CDE-B600-4AD0-AE2D-8C4BA3F0CC08}" srcOrd="0" destOrd="0" presId="urn:microsoft.com/office/officeart/2018/2/layout/IconCircleList"/>
    <dgm:cxn modelId="{5C9952DF-485D-4BD6-A67B-F481927B5839}" type="presParOf" srcId="{C666C01F-048F-4571-A017-A985F3D10D83}" destId="{AA6F8428-4C6B-4EBF-B99D-F21DA92CBACD}" srcOrd="1" destOrd="0" presId="urn:microsoft.com/office/officeart/2018/2/layout/IconCircleList"/>
    <dgm:cxn modelId="{04E757E2-499C-4A9C-8264-B14E2611D0D9}" type="presParOf" srcId="{C666C01F-048F-4571-A017-A985F3D10D83}" destId="{72004E1E-AA53-4B77-9C69-AB1D5E0E420E}" srcOrd="2" destOrd="0" presId="urn:microsoft.com/office/officeart/2018/2/layout/IconCircleList"/>
    <dgm:cxn modelId="{A7BD9B70-EC82-4D38-90F8-DCA1552C006D}" type="presParOf" srcId="{C666C01F-048F-4571-A017-A985F3D10D83}" destId="{561D35E7-5877-45EA-8C67-5E54A58DF08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46E7-0072-4FA5-B0A5-410501FDFBE3}">
      <dsp:nvSpPr>
        <dsp:cNvPr id="0" name=""/>
        <dsp:cNvSpPr/>
      </dsp:nvSpPr>
      <dsp:spPr>
        <a:xfrm>
          <a:off x="0" y="530003"/>
          <a:ext cx="2305089" cy="146373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EC0D35-D53B-4390-A891-31E2E14CB13C}">
      <dsp:nvSpPr>
        <dsp:cNvPr id="0" name=""/>
        <dsp:cNvSpPr/>
      </dsp:nvSpPr>
      <dsp:spPr>
        <a:xfrm>
          <a:off x="256120" y="773318"/>
          <a:ext cx="2305089" cy="146373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Breaking the goal down into monthly subgoals can smooth the process, giving the employee a more manageable task.</a:t>
          </a:r>
          <a:endParaRPr lang="en-US" sz="1200" kern="1200"/>
        </a:p>
      </dsp:txBody>
      <dsp:txXfrm>
        <a:off x="298991" y="816189"/>
        <a:ext cx="2219347" cy="1377989"/>
      </dsp:txXfrm>
    </dsp:sp>
    <dsp:sp modelId="{2E4CC647-59FB-495F-B74F-47308B845973}">
      <dsp:nvSpPr>
        <dsp:cNvPr id="0" name=""/>
        <dsp:cNvSpPr/>
      </dsp:nvSpPr>
      <dsp:spPr>
        <a:xfrm>
          <a:off x="2817330" y="530003"/>
          <a:ext cx="2305089" cy="146373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06AC6D-863D-4A31-9E6E-01A8D4C680F6}">
      <dsp:nvSpPr>
        <dsp:cNvPr id="0" name=""/>
        <dsp:cNvSpPr/>
      </dsp:nvSpPr>
      <dsp:spPr>
        <a:xfrm>
          <a:off x="3073451" y="773318"/>
          <a:ext cx="2305089" cy="146373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In holding monthly or quarterly meetings with the employee, management can more easily oversee this process.</a:t>
          </a:r>
          <a:endParaRPr lang="en-US" sz="1200" kern="1200"/>
        </a:p>
      </dsp:txBody>
      <dsp:txXfrm>
        <a:off x="3116322" y="816189"/>
        <a:ext cx="2219347" cy="1377989"/>
      </dsp:txXfrm>
    </dsp:sp>
    <dsp:sp modelId="{0D9C980E-9AF0-42BD-B0AB-045D5B6F2F36}">
      <dsp:nvSpPr>
        <dsp:cNvPr id="0" name=""/>
        <dsp:cNvSpPr/>
      </dsp:nvSpPr>
      <dsp:spPr>
        <a:xfrm>
          <a:off x="5634661" y="530003"/>
          <a:ext cx="2305089" cy="146373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6A38F4-A5EA-46BA-A7F8-06AA14E7D97F}">
      <dsp:nvSpPr>
        <dsp:cNvPr id="0" name=""/>
        <dsp:cNvSpPr/>
      </dsp:nvSpPr>
      <dsp:spPr>
        <a:xfrm>
          <a:off x="5890783" y="773318"/>
          <a:ext cx="2305089" cy="146373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Organizational goals can also shift during the year, and more frequent meetings can allow for new goals to be introduced that align more properly with organizational objectives.</a:t>
          </a:r>
          <a:endParaRPr lang="en-US" sz="1200" kern="1200"/>
        </a:p>
      </dsp:txBody>
      <dsp:txXfrm>
        <a:off x="5933654" y="816189"/>
        <a:ext cx="2219347" cy="13779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BD9C5-8F36-4A1C-9B61-BCCB8EDE39D3}">
      <dsp:nvSpPr>
        <dsp:cNvPr id="0" name=""/>
        <dsp:cNvSpPr/>
      </dsp:nvSpPr>
      <dsp:spPr>
        <a:xfrm>
          <a:off x="0" y="0"/>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994A3-99F5-46C4-9E3A-B2F313A62AD6}">
      <dsp:nvSpPr>
        <dsp:cNvPr id="0" name=""/>
        <dsp:cNvSpPr/>
      </dsp:nvSpPr>
      <dsp:spPr>
        <a:xfrm>
          <a:off x="0" y="0"/>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This evaluation should include questions such as:</a:t>
          </a:r>
          <a:endParaRPr lang="en-US" sz="1300" kern="1200"/>
        </a:p>
      </dsp:txBody>
      <dsp:txXfrm>
        <a:off x="0" y="0"/>
        <a:ext cx="5175384" cy="519013"/>
      </dsp:txXfrm>
    </dsp:sp>
    <dsp:sp modelId="{F16C71C2-23EE-48A2-A862-29F2AD6E029B}">
      <dsp:nvSpPr>
        <dsp:cNvPr id="0" name=""/>
        <dsp:cNvSpPr/>
      </dsp:nvSpPr>
      <dsp:spPr>
        <a:xfrm>
          <a:off x="0" y="519013"/>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EB09F6-31D4-44C9-872F-F3268E107C44}">
      <dsp:nvSpPr>
        <dsp:cNvPr id="0" name=""/>
        <dsp:cNvSpPr/>
      </dsp:nvSpPr>
      <dsp:spPr>
        <a:xfrm>
          <a:off x="0" y="519013"/>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Was the original goal realistic?</a:t>
          </a:r>
          <a:endParaRPr lang="en-US" sz="1300" kern="1200"/>
        </a:p>
      </dsp:txBody>
      <dsp:txXfrm>
        <a:off x="0" y="519013"/>
        <a:ext cx="5175384" cy="519013"/>
      </dsp:txXfrm>
    </dsp:sp>
    <dsp:sp modelId="{F51F3F2B-CF2E-4AD4-85D8-BBDAD50CD933}">
      <dsp:nvSpPr>
        <dsp:cNvPr id="0" name=""/>
        <dsp:cNvSpPr/>
      </dsp:nvSpPr>
      <dsp:spPr>
        <a:xfrm>
          <a:off x="0" y="1038026"/>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AEA9B1-E15D-4D99-A30F-B0F63DE7F91E}">
      <dsp:nvSpPr>
        <dsp:cNvPr id="0" name=""/>
        <dsp:cNvSpPr/>
      </dsp:nvSpPr>
      <dsp:spPr>
        <a:xfrm>
          <a:off x="0" y="1038026"/>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Was the goal in line with the organization’s objectives?</a:t>
          </a:r>
          <a:endParaRPr lang="en-US" sz="1300" kern="1200"/>
        </a:p>
      </dsp:txBody>
      <dsp:txXfrm>
        <a:off x="0" y="1038026"/>
        <a:ext cx="5175384" cy="519013"/>
      </dsp:txXfrm>
    </dsp:sp>
    <dsp:sp modelId="{A55DC677-E7F2-49E0-A2F5-2287BAE3D2FC}">
      <dsp:nvSpPr>
        <dsp:cNvPr id="0" name=""/>
        <dsp:cNvSpPr/>
      </dsp:nvSpPr>
      <dsp:spPr>
        <a:xfrm>
          <a:off x="0" y="1557039"/>
          <a:ext cx="517538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75D08B-5E6B-428D-BB02-A23C62712DCF}">
      <dsp:nvSpPr>
        <dsp:cNvPr id="0" name=""/>
        <dsp:cNvSpPr/>
      </dsp:nvSpPr>
      <dsp:spPr>
        <a:xfrm>
          <a:off x="0" y="1557039"/>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Did the employee gain useful experience or skills?</a:t>
          </a:r>
          <a:endParaRPr lang="en-US" sz="1300" kern="1200"/>
        </a:p>
      </dsp:txBody>
      <dsp:txXfrm>
        <a:off x="0" y="1557039"/>
        <a:ext cx="5175384" cy="519013"/>
      </dsp:txXfrm>
    </dsp:sp>
    <dsp:sp modelId="{F66613E0-2D42-4101-8B06-EE5B1BD2AE50}">
      <dsp:nvSpPr>
        <dsp:cNvPr id="0" name=""/>
        <dsp:cNvSpPr/>
      </dsp:nvSpPr>
      <dsp:spPr>
        <a:xfrm>
          <a:off x="0" y="2076053"/>
          <a:ext cx="5175384"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3C57A3-2D4E-4722-8926-CFCA0F993290}">
      <dsp:nvSpPr>
        <dsp:cNvPr id="0" name=""/>
        <dsp:cNvSpPr/>
      </dsp:nvSpPr>
      <dsp:spPr>
        <a:xfrm>
          <a:off x="0" y="2076053"/>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How well did the employee complete their tasks?</a:t>
          </a:r>
          <a:endParaRPr lang="en-US" sz="1300" kern="1200"/>
        </a:p>
      </dsp:txBody>
      <dsp:txXfrm>
        <a:off x="0" y="2076053"/>
        <a:ext cx="5175384" cy="519013"/>
      </dsp:txXfrm>
    </dsp:sp>
    <dsp:sp modelId="{D3EA691A-1479-4D93-9144-6BF9321E1E4D}">
      <dsp:nvSpPr>
        <dsp:cNvPr id="0" name=""/>
        <dsp:cNvSpPr/>
      </dsp:nvSpPr>
      <dsp:spPr>
        <a:xfrm>
          <a:off x="0" y="2595066"/>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6092C4-2E72-4645-96F2-6DD4084A1826}">
      <dsp:nvSpPr>
        <dsp:cNvPr id="0" name=""/>
        <dsp:cNvSpPr/>
      </dsp:nvSpPr>
      <dsp:spPr>
        <a:xfrm>
          <a:off x="0" y="2595066"/>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Did the organization offer the proper support to achieve the goal?</a:t>
          </a:r>
          <a:endParaRPr lang="en-US" sz="1300" kern="1200"/>
        </a:p>
      </dsp:txBody>
      <dsp:txXfrm>
        <a:off x="0" y="2595066"/>
        <a:ext cx="5175384" cy="519013"/>
      </dsp:txXfrm>
    </dsp:sp>
    <dsp:sp modelId="{FC53B56C-392D-423F-B1E2-EBC6BE8B9E34}">
      <dsp:nvSpPr>
        <dsp:cNvPr id="0" name=""/>
        <dsp:cNvSpPr/>
      </dsp:nvSpPr>
      <dsp:spPr>
        <a:xfrm>
          <a:off x="0" y="3114079"/>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8729AD-77CB-41F8-BFE1-1DB2867E71C4}">
      <dsp:nvSpPr>
        <dsp:cNvPr id="0" name=""/>
        <dsp:cNvSpPr/>
      </dsp:nvSpPr>
      <dsp:spPr>
        <a:xfrm>
          <a:off x="0" y="3114079"/>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In what ways could future goals be set differently to ensure success?</a:t>
          </a:r>
          <a:endParaRPr lang="en-US" sz="1300" kern="1200"/>
        </a:p>
      </dsp:txBody>
      <dsp:txXfrm>
        <a:off x="0" y="3114079"/>
        <a:ext cx="5175384" cy="519013"/>
      </dsp:txXfrm>
    </dsp:sp>
    <dsp:sp modelId="{347FA763-4617-4CE3-8366-4E20509580C7}">
      <dsp:nvSpPr>
        <dsp:cNvPr id="0" name=""/>
        <dsp:cNvSpPr/>
      </dsp:nvSpPr>
      <dsp:spPr>
        <a:xfrm>
          <a:off x="0" y="3633092"/>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9CA5B-7CDF-4851-B1D9-9E1C282481DE}">
      <dsp:nvSpPr>
        <dsp:cNvPr id="0" name=""/>
        <dsp:cNvSpPr/>
      </dsp:nvSpPr>
      <dsp:spPr>
        <a:xfrm>
          <a:off x="0" y="3633092"/>
          <a:ext cx="5175384" cy="5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What aspects of this process could be streamlined or improved?</a:t>
          </a:r>
          <a:endParaRPr lang="en-US" sz="1300" kern="1200"/>
        </a:p>
      </dsp:txBody>
      <dsp:txXfrm>
        <a:off x="0" y="3633092"/>
        <a:ext cx="5175384" cy="5190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81269-6A6E-4246-90D2-16D21E6AEDA7}">
      <dsp:nvSpPr>
        <dsp:cNvPr id="0" name=""/>
        <dsp:cNvSpPr/>
      </dsp:nvSpPr>
      <dsp:spPr>
        <a:xfrm>
          <a:off x="0" y="0"/>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A65365-A45E-43ED-A150-CBC9926F8137}">
      <dsp:nvSpPr>
        <dsp:cNvPr id="0" name=""/>
        <dsp:cNvSpPr/>
      </dsp:nvSpPr>
      <dsp:spPr>
        <a:xfrm>
          <a:off x="0" y="0"/>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Some rewards that might be offered are:</a:t>
          </a:r>
          <a:endParaRPr lang="en-US" sz="1500" kern="1200"/>
        </a:p>
      </dsp:txBody>
      <dsp:txXfrm>
        <a:off x="0" y="0"/>
        <a:ext cx="4939867" cy="354882"/>
      </dsp:txXfrm>
    </dsp:sp>
    <dsp:sp modelId="{196C9490-3CA5-4CDD-B97B-C5A1C7C11DB1}">
      <dsp:nvSpPr>
        <dsp:cNvPr id="0" name=""/>
        <dsp:cNvSpPr/>
      </dsp:nvSpPr>
      <dsp:spPr>
        <a:xfrm>
          <a:off x="0" y="354882"/>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92DFB5-0B39-4A54-8FC1-73DE3C2F62A9}">
      <dsp:nvSpPr>
        <dsp:cNvPr id="0" name=""/>
        <dsp:cNvSpPr/>
      </dsp:nvSpPr>
      <dsp:spPr>
        <a:xfrm>
          <a:off x="0" y="354882"/>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An increase in compensation</a:t>
          </a:r>
          <a:endParaRPr lang="en-US" sz="1500" kern="1200"/>
        </a:p>
      </dsp:txBody>
      <dsp:txXfrm>
        <a:off x="0" y="354882"/>
        <a:ext cx="4939867" cy="354882"/>
      </dsp:txXfrm>
    </dsp:sp>
    <dsp:sp modelId="{E68BAC25-FC60-4A8B-BCA8-EC72D015E590}">
      <dsp:nvSpPr>
        <dsp:cNvPr id="0" name=""/>
        <dsp:cNvSpPr/>
      </dsp:nvSpPr>
      <dsp:spPr>
        <a:xfrm>
          <a:off x="0" y="709765"/>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D8046D-5A63-440F-967F-7E7214EAF689}">
      <dsp:nvSpPr>
        <dsp:cNvPr id="0" name=""/>
        <dsp:cNvSpPr/>
      </dsp:nvSpPr>
      <dsp:spPr>
        <a:xfrm>
          <a:off x="0" y="709765"/>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A one-time bonus</a:t>
          </a:r>
          <a:endParaRPr lang="en-US" sz="1500" kern="1200"/>
        </a:p>
      </dsp:txBody>
      <dsp:txXfrm>
        <a:off x="0" y="709765"/>
        <a:ext cx="4939867" cy="354882"/>
      </dsp:txXfrm>
    </dsp:sp>
    <dsp:sp modelId="{39B00F40-FA70-4EBB-B957-3DC5C12D273E}">
      <dsp:nvSpPr>
        <dsp:cNvPr id="0" name=""/>
        <dsp:cNvSpPr/>
      </dsp:nvSpPr>
      <dsp:spPr>
        <a:xfrm>
          <a:off x="0" y="1064648"/>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0681FB-BC57-4C80-A574-4AC4A02298B4}">
      <dsp:nvSpPr>
        <dsp:cNvPr id="0" name=""/>
        <dsp:cNvSpPr/>
      </dsp:nvSpPr>
      <dsp:spPr>
        <a:xfrm>
          <a:off x="0" y="1064648"/>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Increased vacation time</a:t>
          </a:r>
          <a:endParaRPr lang="en-US" sz="1500" kern="1200"/>
        </a:p>
      </dsp:txBody>
      <dsp:txXfrm>
        <a:off x="0" y="1064648"/>
        <a:ext cx="4939867" cy="354882"/>
      </dsp:txXfrm>
    </dsp:sp>
    <dsp:sp modelId="{CBEAE157-B407-4CC9-9604-8799B6685BD2}">
      <dsp:nvSpPr>
        <dsp:cNvPr id="0" name=""/>
        <dsp:cNvSpPr/>
      </dsp:nvSpPr>
      <dsp:spPr>
        <a:xfrm>
          <a:off x="0" y="1419531"/>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73151C-F2D2-4D61-9778-D729BE0BBF87}">
      <dsp:nvSpPr>
        <dsp:cNvPr id="0" name=""/>
        <dsp:cNvSpPr/>
      </dsp:nvSpPr>
      <dsp:spPr>
        <a:xfrm>
          <a:off x="0" y="1419531"/>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Special projects</a:t>
          </a:r>
          <a:endParaRPr lang="en-US" sz="1500" kern="1200"/>
        </a:p>
      </dsp:txBody>
      <dsp:txXfrm>
        <a:off x="0" y="1419531"/>
        <a:ext cx="4939867" cy="354882"/>
      </dsp:txXfrm>
    </dsp:sp>
    <dsp:sp modelId="{12CB607A-B7B7-43FC-8608-FB1130E13716}">
      <dsp:nvSpPr>
        <dsp:cNvPr id="0" name=""/>
        <dsp:cNvSpPr/>
      </dsp:nvSpPr>
      <dsp:spPr>
        <a:xfrm>
          <a:off x="0" y="1774414"/>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D8C74D-7828-4C29-88B9-D5BC087F53E8}">
      <dsp:nvSpPr>
        <dsp:cNvPr id="0" name=""/>
        <dsp:cNvSpPr/>
      </dsp:nvSpPr>
      <dsp:spPr>
        <a:xfrm>
          <a:off x="0" y="1774414"/>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A promotion</a:t>
          </a:r>
          <a:endParaRPr lang="en-US" sz="1500" kern="1200"/>
        </a:p>
      </dsp:txBody>
      <dsp:txXfrm>
        <a:off x="0" y="1774414"/>
        <a:ext cx="4939867" cy="354882"/>
      </dsp:txXfrm>
    </dsp:sp>
    <dsp:sp modelId="{FCDB275D-3503-4188-B0F5-6BAD0DF5CEE0}">
      <dsp:nvSpPr>
        <dsp:cNvPr id="0" name=""/>
        <dsp:cNvSpPr/>
      </dsp:nvSpPr>
      <dsp:spPr>
        <a:xfrm>
          <a:off x="0" y="2129297"/>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CC2CD9-1A1F-4555-AC54-5600DE978958}">
      <dsp:nvSpPr>
        <dsp:cNvPr id="0" name=""/>
        <dsp:cNvSpPr/>
      </dsp:nvSpPr>
      <dsp:spPr>
        <a:xfrm>
          <a:off x="0" y="2129297"/>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A positive written review</a:t>
          </a:r>
          <a:endParaRPr lang="en-US" sz="1500" kern="1200"/>
        </a:p>
      </dsp:txBody>
      <dsp:txXfrm>
        <a:off x="0" y="2129297"/>
        <a:ext cx="4939867" cy="354882"/>
      </dsp:txXfrm>
    </dsp:sp>
    <dsp:sp modelId="{15C4F614-3704-4EE4-AC6D-913A98F922EF}">
      <dsp:nvSpPr>
        <dsp:cNvPr id="0" name=""/>
        <dsp:cNvSpPr/>
      </dsp:nvSpPr>
      <dsp:spPr>
        <a:xfrm>
          <a:off x="0" y="2484180"/>
          <a:ext cx="49398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FA8A09-38DD-4A55-A16C-111313344C32}">
      <dsp:nvSpPr>
        <dsp:cNvPr id="0" name=""/>
        <dsp:cNvSpPr/>
      </dsp:nvSpPr>
      <dsp:spPr>
        <a:xfrm>
          <a:off x="0" y="2484180"/>
          <a:ext cx="4939867" cy="35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Company-wide acknowledgment</a:t>
          </a:r>
          <a:endParaRPr lang="en-US" sz="1500" kern="1200"/>
        </a:p>
      </dsp:txBody>
      <dsp:txXfrm>
        <a:off x="0" y="2484180"/>
        <a:ext cx="4939867" cy="3548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A4A4F-7C4A-4A3C-A856-3E33F0155774}">
      <dsp:nvSpPr>
        <dsp:cNvPr id="0" name=""/>
        <dsp:cNvSpPr/>
      </dsp:nvSpPr>
      <dsp:spPr>
        <a:xfrm>
          <a:off x="18535" y="68202"/>
          <a:ext cx="1080124" cy="108012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E224C-45BC-4E4F-8F54-1DB9BFC1805D}">
      <dsp:nvSpPr>
        <dsp:cNvPr id="0" name=""/>
        <dsp:cNvSpPr/>
      </dsp:nvSpPr>
      <dsp:spPr>
        <a:xfrm>
          <a:off x="245361" y="295028"/>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3883A3-644C-4757-BFC7-6072CDE25924}">
      <dsp:nvSpPr>
        <dsp:cNvPr id="0" name=""/>
        <dsp:cNvSpPr/>
      </dsp:nvSpPr>
      <dsp:spPr>
        <a:xfrm>
          <a:off x="1330115" y="68202"/>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dirty="0"/>
            <a:t>ARMSTRONG, A. (2011) Armstrong's Handbook of Strategic Human Resource Management. 5th ed. London: Kogan Page. </a:t>
          </a:r>
          <a:endParaRPr lang="en-US" sz="1300" kern="1200" dirty="0"/>
        </a:p>
      </dsp:txBody>
      <dsp:txXfrm>
        <a:off x="1330115" y="68202"/>
        <a:ext cx="2546008" cy="1080124"/>
      </dsp:txXfrm>
    </dsp:sp>
    <dsp:sp modelId="{875E5F38-596E-493F-967D-A734247C84FD}">
      <dsp:nvSpPr>
        <dsp:cNvPr id="0" name=""/>
        <dsp:cNvSpPr/>
      </dsp:nvSpPr>
      <dsp:spPr>
        <a:xfrm>
          <a:off x="4319747" y="68202"/>
          <a:ext cx="1080124" cy="108012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82134-62CB-49E2-84FB-DB94D6079509}">
      <dsp:nvSpPr>
        <dsp:cNvPr id="0" name=""/>
        <dsp:cNvSpPr/>
      </dsp:nvSpPr>
      <dsp:spPr>
        <a:xfrm>
          <a:off x="4546573" y="295028"/>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D370B-4CBE-4C59-920C-5B2B05B038B6}">
      <dsp:nvSpPr>
        <dsp:cNvPr id="0" name=""/>
        <dsp:cNvSpPr/>
      </dsp:nvSpPr>
      <dsp:spPr>
        <a:xfrm>
          <a:off x="5631327" y="68202"/>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CAMPBELL, D., EDGAR, D. and STONEHOUSE, G. (2011) Business Strategy: An Introduction. 3rd ed. Basingstoke: Palgrave Macmillan. </a:t>
          </a:r>
          <a:endParaRPr lang="en-US" sz="1300" kern="1200"/>
        </a:p>
      </dsp:txBody>
      <dsp:txXfrm>
        <a:off x="5631327" y="68202"/>
        <a:ext cx="2546008" cy="1080124"/>
      </dsp:txXfrm>
    </dsp:sp>
    <dsp:sp modelId="{AC6A1076-09AA-47D8-A326-6C78C493183A}">
      <dsp:nvSpPr>
        <dsp:cNvPr id="0" name=""/>
        <dsp:cNvSpPr/>
      </dsp:nvSpPr>
      <dsp:spPr>
        <a:xfrm>
          <a:off x="18535" y="1618726"/>
          <a:ext cx="1080124" cy="108012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A2F33-DFEB-4258-BCAB-DEE827974A67}">
      <dsp:nvSpPr>
        <dsp:cNvPr id="0" name=""/>
        <dsp:cNvSpPr/>
      </dsp:nvSpPr>
      <dsp:spPr>
        <a:xfrm>
          <a:off x="245361" y="1845552"/>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FA954E-E7A5-42DC-8965-9F6F21DC3668}">
      <dsp:nvSpPr>
        <dsp:cNvPr id="0" name=""/>
        <dsp:cNvSpPr/>
      </dsp:nvSpPr>
      <dsp:spPr>
        <a:xfrm>
          <a:off x="1330115" y="1618726"/>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KEW, J. and STREDWICK, J. (2013) Human Resource Management in a Business Context. 2nd ed. London: CIPD.</a:t>
          </a:r>
          <a:endParaRPr lang="en-US" sz="1300" kern="1200"/>
        </a:p>
      </dsp:txBody>
      <dsp:txXfrm>
        <a:off x="1330115" y="1618726"/>
        <a:ext cx="2546008" cy="1080124"/>
      </dsp:txXfrm>
    </dsp:sp>
    <dsp:sp modelId="{4B610CDE-B600-4AD0-AE2D-8C4BA3F0CC08}">
      <dsp:nvSpPr>
        <dsp:cNvPr id="0" name=""/>
        <dsp:cNvSpPr/>
      </dsp:nvSpPr>
      <dsp:spPr>
        <a:xfrm>
          <a:off x="4319747" y="1618726"/>
          <a:ext cx="1080124" cy="108012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F8428-4C6B-4EBF-B99D-F21DA92CBACD}">
      <dsp:nvSpPr>
        <dsp:cNvPr id="0" name=""/>
        <dsp:cNvSpPr/>
      </dsp:nvSpPr>
      <dsp:spPr>
        <a:xfrm>
          <a:off x="4546573" y="1845552"/>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1D35E7-5877-45EA-8C67-5E54A58DF081}">
      <dsp:nvSpPr>
        <dsp:cNvPr id="0" name=""/>
        <dsp:cNvSpPr/>
      </dsp:nvSpPr>
      <dsp:spPr>
        <a:xfrm>
          <a:off x="5631327" y="1618726"/>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LEWIS, L.K. (2011) Organizational Change: Creating Change Through Strategic Communication. Chichester: Wiley-Blackwell.</a:t>
          </a:r>
          <a:endParaRPr lang="en-US" sz="1300" kern="1200"/>
        </a:p>
      </dsp:txBody>
      <dsp:txXfrm>
        <a:off x="5631327" y="1618726"/>
        <a:ext cx="2546008" cy="108012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youtu.be/eT4tohLWeUw"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businessmanagementideas.com/notes/management-notes/employee-motivation/relationship-between-pay-and-performance/5103"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employment-studies.co.uk/system/files/resources/files/mp18.pdf" TargetMode="Externa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0D1JAPTda9c" TargetMode="Externa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peoplemanagingpeople.com/tools/performance-management-tools/" TargetMode="External"/><Relationship Id="rId2" Type="http://schemas.openxmlformats.org/officeDocument/2006/relationships/hyperlink" Target="https://bernardmarr.com/key-tools-and-techniques-for-performance-management/"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21550"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10 Lesson 9</a:t>
            </a:r>
            <a:endParaRPr lang="en-GB" altLang="en-US" sz="2400" b="1" dirty="0">
              <a:solidFill>
                <a:schemeClr val="tx1"/>
              </a:solidFill>
            </a:endParaRPr>
          </a:p>
          <a:p>
            <a:pPr eaLnBrk="1" hangingPunct="1"/>
            <a:r>
              <a:rPr lang="en-GB" altLang="en-US" sz="2400" b="1" dirty="0">
                <a:solidFill>
                  <a:schemeClr val="tx1"/>
                </a:solidFill>
              </a:rPr>
              <a:t>Performance Management and Reward</a:t>
            </a:r>
            <a:endParaRPr lang="en-GB" altLang="en-US" sz="2400" b="1"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pPr>
              <a:buFontTx/>
              <a:buChar char="-"/>
            </a:pPr>
            <a:r>
              <a:rPr lang="en-GB" dirty="0"/>
              <a:t>Performance Management and Reward </a:t>
            </a:r>
          </a:p>
          <a:p>
            <a:pPr>
              <a:buFontTx/>
              <a:buChar char="-"/>
            </a:pPr>
            <a:r>
              <a:rPr lang="en-GB" dirty="0"/>
              <a:t>Assessment feedback   </a:t>
            </a:r>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17/08/2023</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0ED67-C642-06F0-9E32-588BCDB775B1}"/>
              </a:ext>
            </a:extLst>
          </p:cNvPr>
          <p:cNvSpPr>
            <a:spLocks noGrp="1"/>
          </p:cNvSpPr>
          <p:nvPr>
            <p:ph type="title"/>
          </p:nvPr>
        </p:nvSpPr>
        <p:spPr>
          <a:xfrm>
            <a:off x="457200" y="274638"/>
            <a:ext cx="8229600" cy="1143000"/>
          </a:xfrm>
        </p:spPr>
        <p:txBody>
          <a:bodyPr wrap="square" anchor="ctr">
            <a:normAutofit/>
          </a:bodyPr>
          <a:lstStyle/>
          <a:p>
            <a:r>
              <a:rPr lang="en-GB" dirty="0"/>
              <a:t>Performance Management </a:t>
            </a:r>
          </a:p>
        </p:txBody>
      </p:sp>
      <p:sp>
        <p:nvSpPr>
          <p:cNvPr id="3" name="Content Placeholder 2">
            <a:extLst>
              <a:ext uri="{FF2B5EF4-FFF2-40B4-BE49-F238E27FC236}">
                <a16:creationId xmlns:a16="http://schemas.microsoft.com/office/drawing/2014/main" id="{A4CC15A4-2FD8-510A-E6F8-386C8E59B727}"/>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2200" b="0" i="0" dirty="0">
                <a:effectLst/>
              </a:rPr>
              <a:t>The CIPD define Performance Management (PM) as:</a:t>
            </a:r>
          </a:p>
          <a:p>
            <a:pPr marL="0" indent="0">
              <a:lnSpc>
                <a:spcPct val="90000"/>
              </a:lnSpc>
              <a:buNone/>
            </a:pPr>
            <a:r>
              <a:rPr lang="en-US" sz="2200" b="0" i="0" dirty="0">
                <a:effectLst/>
              </a:rPr>
              <a:t>“… a strategy which relates to every activity of the </a:t>
            </a:r>
            <a:r>
              <a:rPr lang="en-US" sz="2200" b="0" i="0" dirty="0" err="1">
                <a:effectLst/>
              </a:rPr>
              <a:t>organisation</a:t>
            </a:r>
            <a:r>
              <a:rPr lang="en-US" sz="2200" b="0" i="0" dirty="0">
                <a:effectLst/>
              </a:rPr>
              <a:t> set in the context of its human resources policies, culture, style and communications systems. The nature of the strategy depends on the </a:t>
            </a:r>
            <a:r>
              <a:rPr lang="en-US" sz="2200" b="0" i="0" dirty="0" err="1">
                <a:effectLst/>
              </a:rPr>
              <a:t>organisational</a:t>
            </a:r>
            <a:r>
              <a:rPr lang="en-US" sz="2200" b="0" i="0" dirty="0">
                <a:effectLst/>
              </a:rPr>
              <a:t> context and can vary from </a:t>
            </a:r>
            <a:r>
              <a:rPr lang="en-US" sz="2200" b="0" i="0" dirty="0" err="1">
                <a:effectLst/>
              </a:rPr>
              <a:t>organisation</a:t>
            </a:r>
            <a:r>
              <a:rPr lang="en-US" sz="2200" b="0" i="0" dirty="0">
                <a:effectLst/>
              </a:rPr>
              <a:t> to </a:t>
            </a:r>
            <a:r>
              <a:rPr lang="en-US" sz="2200" b="0" i="0" dirty="0" err="1">
                <a:effectLst/>
              </a:rPr>
              <a:t>organisation</a:t>
            </a:r>
            <a:r>
              <a:rPr lang="en-US" sz="2200" b="0" i="0" dirty="0">
                <a:effectLst/>
              </a:rPr>
              <a:t>.”</a:t>
            </a:r>
          </a:p>
          <a:p>
            <a:pPr>
              <a:lnSpc>
                <a:spcPct val="90000"/>
              </a:lnSpc>
            </a:pPr>
            <a:endParaRPr lang="en-GB" sz="2200" dirty="0"/>
          </a:p>
        </p:txBody>
      </p:sp>
      <p:pic>
        <p:nvPicPr>
          <p:cNvPr id="7" name="Content Placeholder 6">
            <a:extLst>
              <a:ext uri="{FF2B5EF4-FFF2-40B4-BE49-F238E27FC236}">
                <a16:creationId xmlns:a16="http://schemas.microsoft.com/office/drawing/2014/main" id="{FE0FD399-21B4-486A-7D9A-EC84E85FE163}"/>
              </a:ext>
            </a:extLst>
          </p:cNvPr>
          <p:cNvPicPr>
            <a:picLocks noGrp="1" noChangeAspect="1"/>
          </p:cNvPicPr>
          <p:nvPr>
            <p:ph sz="half" idx="2"/>
          </p:nvPr>
        </p:nvPicPr>
        <p:blipFill>
          <a:blip r:embed="rId2"/>
          <a:stretch>
            <a:fillRect/>
          </a:stretch>
        </p:blipFill>
        <p:spPr>
          <a:xfrm>
            <a:off x="4648200" y="2083680"/>
            <a:ext cx="4038600" cy="3022081"/>
          </a:xfrm>
          <a:prstGeom prst="rect">
            <a:avLst/>
          </a:prstGeom>
          <a:noFill/>
        </p:spPr>
      </p:pic>
      <p:sp>
        <p:nvSpPr>
          <p:cNvPr id="5" name="Date Placeholder 4">
            <a:extLst>
              <a:ext uri="{FF2B5EF4-FFF2-40B4-BE49-F238E27FC236}">
                <a16:creationId xmlns:a16="http://schemas.microsoft.com/office/drawing/2014/main" id="{4FE9E1A5-39F1-A645-3143-7C49D9838BB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17/08/2023</a:t>
            </a:fld>
            <a:endParaRPr lang="en-GB" altLang="en-US" sz="900"/>
          </a:p>
        </p:txBody>
      </p:sp>
      <p:sp>
        <p:nvSpPr>
          <p:cNvPr id="6" name="Slide Number Placeholder 5">
            <a:extLst>
              <a:ext uri="{FF2B5EF4-FFF2-40B4-BE49-F238E27FC236}">
                <a16:creationId xmlns:a16="http://schemas.microsoft.com/office/drawing/2014/main" id="{A592250C-997B-B209-54CD-27BCC033375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112201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690F-A4D7-4A47-AEA8-B93314DD7EBB}"/>
              </a:ext>
            </a:extLst>
          </p:cNvPr>
          <p:cNvSpPr>
            <a:spLocks noGrp="1"/>
          </p:cNvSpPr>
          <p:nvPr>
            <p:ph type="title"/>
          </p:nvPr>
        </p:nvSpPr>
        <p:spPr>
          <a:xfrm>
            <a:off x="457200" y="274638"/>
            <a:ext cx="8229600" cy="1143000"/>
          </a:xfrm>
        </p:spPr>
        <p:txBody>
          <a:bodyPr wrap="square" anchor="ctr">
            <a:normAutofit/>
          </a:bodyPr>
          <a:lstStyle/>
          <a:p>
            <a:r>
              <a:rPr lang="en-US"/>
              <a:t>What is Performance ?</a:t>
            </a:r>
            <a:endParaRPr lang="en-GB"/>
          </a:p>
        </p:txBody>
      </p:sp>
      <p:sp>
        <p:nvSpPr>
          <p:cNvPr id="3" name="Content Placeholder 2">
            <a:extLst>
              <a:ext uri="{FF2B5EF4-FFF2-40B4-BE49-F238E27FC236}">
                <a16:creationId xmlns:a16="http://schemas.microsoft.com/office/drawing/2014/main" id="{1A957E2A-26BF-467D-B414-75B708E9A801}"/>
              </a:ext>
            </a:extLst>
          </p:cNvPr>
          <p:cNvSpPr>
            <a:spLocks noGrp="1"/>
          </p:cNvSpPr>
          <p:nvPr>
            <p:ph sz="half" idx="1"/>
          </p:nvPr>
        </p:nvSpPr>
        <p:spPr>
          <a:xfrm>
            <a:off x="457200" y="1600201"/>
            <a:ext cx="4038600" cy="3989040"/>
          </a:xfrm>
        </p:spPr>
        <p:txBody>
          <a:bodyPr wrap="square" anchor="t">
            <a:normAutofit/>
          </a:bodyPr>
          <a:lstStyle/>
          <a:p>
            <a:pPr>
              <a:buFont typeface="Wingdings" panose="05000000000000000000" pitchFamily="2" charset="2"/>
              <a:buChar char="q"/>
            </a:pPr>
            <a:r>
              <a:rPr lang="en-US"/>
              <a:t>How are we doing ? </a:t>
            </a:r>
          </a:p>
          <a:p>
            <a:pPr>
              <a:buFont typeface="Wingdings" panose="05000000000000000000" pitchFamily="2" charset="2"/>
              <a:buChar char="q"/>
            </a:pPr>
            <a:r>
              <a:rPr lang="en-US"/>
              <a:t>How is the organization doing ?</a:t>
            </a:r>
          </a:p>
          <a:p>
            <a:pPr>
              <a:buFont typeface="Wingdings" panose="05000000000000000000" pitchFamily="2" charset="2"/>
              <a:buChar char="q"/>
            </a:pPr>
            <a:endParaRPr lang="en-US"/>
          </a:p>
          <a:p>
            <a:endParaRPr lang="en-GB"/>
          </a:p>
        </p:txBody>
      </p:sp>
      <p:pic>
        <p:nvPicPr>
          <p:cNvPr id="6" name="Picture 5">
            <a:extLst>
              <a:ext uri="{FF2B5EF4-FFF2-40B4-BE49-F238E27FC236}">
                <a16:creationId xmlns:a16="http://schemas.microsoft.com/office/drawing/2014/main" id="{B52DEC18-7A3A-C851-4930-6B30604E647C}"/>
              </a:ext>
            </a:extLst>
          </p:cNvPr>
          <p:cNvPicPr>
            <a:picLocks noChangeAspect="1"/>
          </p:cNvPicPr>
          <p:nvPr/>
        </p:nvPicPr>
        <p:blipFill>
          <a:blip r:embed="rId2"/>
          <a:stretch>
            <a:fillRect/>
          </a:stretch>
        </p:blipFill>
        <p:spPr>
          <a:xfrm>
            <a:off x="4648200" y="2238695"/>
            <a:ext cx="4038600" cy="2712052"/>
          </a:xfrm>
          <a:prstGeom prst="rect">
            <a:avLst/>
          </a:prstGeom>
          <a:noFill/>
        </p:spPr>
      </p:pic>
      <p:sp>
        <p:nvSpPr>
          <p:cNvPr id="11" name="Date Placeholder 4">
            <a:extLst>
              <a:ext uri="{FF2B5EF4-FFF2-40B4-BE49-F238E27FC236}">
                <a16:creationId xmlns:a16="http://schemas.microsoft.com/office/drawing/2014/main" id="{6B296252-4FB7-7798-F009-7E1D5A61E32E}"/>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3" name="Slide Number Placeholder 5">
            <a:extLst>
              <a:ext uri="{FF2B5EF4-FFF2-40B4-BE49-F238E27FC236}">
                <a16:creationId xmlns:a16="http://schemas.microsoft.com/office/drawing/2014/main" id="{731FF77E-ED58-F775-FE9B-EC552FC507EA}"/>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7</a:t>
            </a:fld>
            <a:endParaRPr lang="en-GB" altLang="en-US"/>
          </a:p>
        </p:txBody>
      </p:sp>
    </p:spTree>
    <p:extLst>
      <p:ext uri="{BB962C8B-B14F-4D97-AF65-F5344CB8AC3E}">
        <p14:creationId xmlns:p14="http://schemas.microsoft.com/office/powerpoint/2010/main" val="3291644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B18FE-152B-EDE9-6284-0F5A0ABB7C71}"/>
              </a:ext>
            </a:extLst>
          </p:cNvPr>
          <p:cNvSpPr>
            <a:spLocks noGrp="1"/>
          </p:cNvSpPr>
          <p:nvPr>
            <p:ph type="title"/>
          </p:nvPr>
        </p:nvSpPr>
        <p:spPr/>
        <p:txBody>
          <a:bodyPr/>
          <a:lstStyle/>
          <a:p>
            <a:r>
              <a:rPr lang="en-GB" dirty="0"/>
              <a:t>Success in Performance management </a:t>
            </a:r>
          </a:p>
        </p:txBody>
      </p:sp>
      <p:sp>
        <p:nvSpPr>
          <p:cNvPr id="3" name="Content Placeholder 2">
            <a:extLst>
              <a:ext uri="{FF2B5EF4-FFF2-40B4-BE49-F238E27FC236}">
                <a16:creationId xmlns:a16="http://schemas.microsoft.com/office/drawing/2014/main" id="{E47343E0-0FBB-E4D1-22CE-2BF286F6B071}"/>
              </a:ext>
            </a:extLst>
          </p:cNvPr>
          <p:cNvSpPr>
            <a:spLocks noGrp="1"/>
          </p:cNvSpPr>
          <p:nvPr>
            <p:ph idx="1"/>
          </p:nvPr>
        </p:nvSpPr>
        <p:spPr/>
        <p:txBody>
          <a:bodyPr/>
          <a:lstStyle/>
          <a:p>
            <a:pPr marL="0" indent="0" algn="l">
              <a:buNone/>
            </a:pPr>
            <a:r>
              <a:rPr lang="en-GB" sz="2000" b="0" i="0" dirty="0">
                <a:solidFill>
                  <a:srgbClr val="363F49"/>
                </a:solidFill>
                <a:effectLst/>
                <a:latin typeface="Arial" panose="020B0604020202020204" pitchFamily="34" charset="0"/>
              </a:rPr>
              <a:t>According to the CIPD:</a:t>
            </a:r>
          </a:p>
          <a:p>
            <a:pPr marL="0" indent="0" algn="l">
              <a:buNone/>
            </a:pPr>
            <a:r>
              <a:rPr lang="en-GB" sz="2000" b="0" i="1" dirty="0">
                <a:solidFill>
                  <a:srgbClr val="363F49"/>
                </a:solidFill>
                <a:effectLst/>
                <a:latin typeface="Arial" panose="020B0604020202020204" pitchFamily="34" charset="0"/>
              </a:rPr>
              <a:t>“</a:t>
            </a:r>
            <a:r>
              <a:rPr lang="en-GB" sz="2000" b="0" i="0" dirty="0">
                <a:solidFill>
                  <a:srgbClr val="363F49"/>
                </a:solidFill>
                <a:effectLst/>
                <a:latin typeface="Arial" panose="020B0604020202020204" pitchFamily="34" charset="0"/>
              </a:rPr>
              <a:t>The keys to the successful introduction and application of performance management are:</a:t>
            </a:r>
          </a:p>
          <a:p>
            <a:pPr algn="l">
              <a:buFont typeface="Wingdings" panose="05000000000000000000" pitchFamily="2" charset="2"/>
              <a:buChar char="Ø"/>
            </a:pPr>
            <a:r>
              <a:rPr lang="en-GB" sz="2000" b="0" i="0" dirty="0">
                <a:solidFill>
                  <a:srgbClr val="363F49"/>
                </a:solidFill>
                <a:effectLst/>
                <a:latin typeface="Arial" panose="020B0604020202020204" pitchFamily="34" charset="0"/>
              </a:rPr>
              <a:t>Being clear about what is meant by performance.</a:t>
            </a:r>
          </a:p>
          <a:p>
            <a:pPr algn="l">
              <a:buFont typeface="Wingdings" panose="05000000000000000000" pitchFamily="2" charset="2"/>
              <a:buChar char="Ø"/>
            </a:pPr>
            <a:r>
              <a:rPr lang="en-GB" sz="2000" b="0" i="0" dirty="0">
                <a:solidFill>
                  <a:srgbClr val="363F49"/>
                </a:solidFill>
                <a:effectLst/>
                <a:latin typeface="Arial" panose="020B0604020202020204" pitchFamily="34" charset="0"/>
              </a:rPr>
              <a:t>Understanding what the organisation is and needs to be in its performance culture.</a:t>
            </a:r>
          </a:p>
          <a:p>
            <a:pPr algn="l">
              <a:buFont typeface="Wingdings" panose="05000000000000000000" pitchFamily="2" charset="2"/>
              <a:buChar char="Ø"/>
            </a:pPr>
            <a:r>
              <a:rPr lang="en-GB" sz="2000" b="0" i="0" dirty="0">
                <a:solidFill>
                  <a:srgbClr val="363F49"/>
                </a:solidFill>
                <a:effectLst/>
                <a:latin typeface="Arial" panose="020B0604020202020204" pitchFamily="34" charset="0"/>
              </a:rPr>
              <a:t>Being very focused on how individual employees will benefit and play their part in the process.</a:t>
            </a:r>
          </a:p>
          <a:p>
            <a:pPr algn="l">
              <a:buFont typeface="Wingdings" panose="05000000000000000000" pitchFamily="2" charset="2"/>
              <a:buChar char="Ø"/>
            </a:pPr>
            <a:r>
              <a:rPr lang="en-GB" sz="2000" b="0" i="0" dirty="0">
                <a:solidFill>
                  <a:srgbClr val="363F49"/>
                </a:solidFill>
                <a:effectLst/>
                <a:latin typeface="Arial" panose="020B0604020202020204" pitchFamily="34" charset="0"/>
              </a:rPr>
              <a:t>Understanding that it is a tool for line managers and its success will depend on their ability to use it effectively.</a:t>
            </a:r>
          </a:p>
          <a:p>
            <a:endParaRPr lang="en-GB" dirty="0"/>
          </a:p>
        </p:txBody>
      </p:sp>
      <p:sp>
        <p:nvSpPr>
          <p:cNvPr id="4" name="Date Placeholder 3">
            <a:extLst>
              <a:ext uri="{FF2B5EF4-FFF2-40B4-BE49-F238E27FC236}">
                <a16:creationId xmlns:a16="http://schemas.microsoft.com/office/drawing/2014/main" id="{FFF9A186-C126-3931-1B7A-A5B1AD19EFB5}"/>
              </a:ext>
            </a:extLst>
          </p:cNvPr>
          <p:cNvSpPr>
            <a:spLocks noGrp="1"/>
          </p:cNvSpPr>
          <p:nvPr>
            <p:ph type="dt" sz="half" idx="10"/>
          </p:nvPr>
        </p:nvSpPr>
        <p:spPr/>
        <p:txBody>
          <a:bodyPr/>
          <a:lstStyle/>
          <a:p>
            <a:pPr>
              <a:defRPr/>
            </a:pPr>
            <a:fld id="{2303D31F-598B-47EE-BA37-93F097A3D676}" type="datetime1">
              <a:rPr lang="en-GB" altLang="en-US" smtClean="0"/>
              <a:pPr>
                <a:defRPr/>
              </a:pPr>
              <a:t>17/08/2023</a:t>
            </a:fld>
            <a:endParaRPr lang="en-GB" altLang="en-US"/>
          </a:p>
        </p:txBody>
      </p:sp>
      <p:sp>
        <p:nvSpPr>
          <p:cNvPr id="5" name="Slide Number Placeholder 4">
            <a:extLst>
              <a:ext uri="{FF2B5EF4-FFF2-40B4-BE49-F238E27FC236}">
                <a16:creationId xmlns:a16="http://schemas.microsoft.com/office/drawing/2014/main" id="{2C5D0D3E-FCCD-C6BC-D702-442C913EA91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1821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19143-C99F-4B04-B5F2-EC6FC1F19E10}"/>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What is performance Management in an Organisation ?</a:t>
            </a:r>
          </a:p>
        </p:txBody>
      </p:sp>
      <p:pic>
        <p:nvPicPr>
          <p:cNvPr id="5" name="Picture 4">
            <a:extLst>
              <a:ext uri="{FF2B5EF4-FFF2-40B4-BE49-F238E27FC236}">
                <a16:creationId xmlns:a16="http://schemas.microsoft.com/office/drawing/2014/main" id="{F515F0CA-0A8B-018E-5A2C-161520C704E5}"/>
              </a:ext>
            </a:extLst>
          </p:cNvPr>
          <p:cNvPicPr>
            <a:picLocks noChangeAspect="1"/>
          </p:cNvPicPr>
          <p:nvPr/>
        </p:nvPicPr>
        <p:blipFill>
          <a:blip r:embed="rId2"/>
          <a:stretch>
            <a:fillRect/>
          </a:stretch>
        </p:blipFill>
        <p:spPr>
          <a:xfrm>
            <a:off x="457200" y="2383141"/>
            <a:ext cx="4038600" cy="2423160"/>
          </a:xfrm>
          <a:prstGeom prst="rect">
            <a:avLst/>
          </a:prstGeom>
          <a:noFill/>
        </p:spPr>
      </p:pic>
      <p:sp>
        <p:nvSpPr>
          <p:cNvPr id="3" name="Content Placeholder 2">
            <a:extLst>
              <a:ext uri="{FF2B5EF4-FFF2-40B4-BE49-F238E27FC236}">
                <a16:creationId xmlns:a16="http://schemas.microsoft.com/office/drawing/2014/main" id="{630DC8E4-69AF-4C00-B249-2E7CCD7EBB65}"/>
              </a:ext>
            </a:extLst>
          </p:cNvPr>
          <p:cNvSpPr>
            <a:spLocks noGrp="1"/>
          </p:cNvSpPr>
          <p:nvPr>
            <p:ph sz="half" idx="2"/>
          </p:nvPr>
        </p:nvSpPr>
        <p:spPr>
          <a:xfrm>
            <a:off x="4648200" y="1600201"/>
            <a:ext cx="4038600" cy="3989040"/>
          </a:xfrm>
        </p:spPr>
        <p:txBody>
          <a:bodyPr wrap="square" anchor="t">
            <a:normAutofit/>
          </a:bodyPr>
          <a:lstStyle/>
          <a:p>
            <a:pPr>
              <a:lnSpc>
                <a:spcPct val="90000"/>
              </a:lnSpc>
              <a:buFont typeface="Wingdings" panose="05000000000000000000" pitchFamily="2" charset="2"/>
              <a:buChar char="v"/>
            </a:pPr>
            <a:r>
              <a:rPr lang="en-US" sz="2000"/>
              <a:t>Performance management is an ongoing process of communication between a supervisor and an employee that occurs throughout the year, in support of accomplishing the strategic objectives of the organization. The communication process includes clarifying expectations, setting objectives, identifying goals, providing feedback, and reviewing results.</a:t>
            </a:r>
            <a:endParaRPr lang="en-GB" sz="2000"/>
          </a:p>
        </p:txBody>
      </p:sp>
      <p:sp>
        <p:nvSpPr>
          <p:cNvPr id="10" name="Date Placeholder 4">
            <a:extLst>
              <a:ext uri="{FF2B5EF4-FFF2-40B4-BE49-F238E27FC236}">
                <a16:creationId xmlns:a16="http://schemas.microsoft.com/office/drawing/2014/main" id="{5EDD9ED9-B46B-3D2E-BCB8-CB08C62C39D6}"/>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2" name="Slide Number Placeholder 5">
            <a:extLst>
              <a:ext uri="{FF2B5EF4-FFF2-40B4-BE49-F238E27FC236}">
                <a16:creationId xmlns:a16="http://schemas.microsoft.com/office/drawing/2014/main" id="{B728BE70-29EE-2A65-E826-0F9485D2A6B0}"/>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9</a:t>
            </a:fld>
            <a:endParaRPr lang="en-GB" altLang="en-US"/>
          </a:p>
        </p:txBody>
      </p:sp>
    </p:spTree>
    <p:extLst>
      <p:ext uri="{BB962C8B-B14F-4D97-AF65-F5344CB8AC3E}">
        <p14:creationId xmlns:p14="http://schemas.microsoft.com/office/powerpoint/2010/main" val="1270097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D92B8-EF8C-4674-B89C-109488DA209F}"/>
              </a:ext>
            </a:extLst>
          </p:cNvPr>
          <p:cNvSpPr>
            <a:spLocks noGrp="1"/>
          </p:cNvSpPr>
          <p:nvPr>
            <p:ph type="title"/>
          </p:nvPr>
        </p:nvSpPr>
        <p:spPr>
          <a:xfrm>
            <a:off x="457200" y="274638"/>
            <a:ext cx="8229600" cy="1143000"/>
          </a:xfrm>
        </p:spPr>
        <p:txBody>
          <a:bodyPr vert="horz" wrap="square" lIns="68580" tIns="34290" rIns="68580" bIns="34290" numCol="1" rtlCol="0" anchor="ctr" anchorCtr="0" compatLnSpc="1">
            <a:prstTxWarp prst="textNoShape">
              <a:avLst/>
            </a:prstTxWarp>
            <a:normAutofit/>
          </a:bodyPr>
          <a:lstStyle/>
          <a:p>
            <a:r>
              <a:rPr lang="en-US"/>
              <a:t>Performance Management cycle </a:t>
            </a:r>
          </a:p>
        </p:txBody>
      </p:sp>
      <p:pic>
        <p:nvPicPr>
          <p:cNvPr id="4" name="Content Placeholder 3">
            <a:extLst>
              <a:ext uri="{FF2B5EF4-FFF2-40B4-BE49-F238E27FC236}">
                <a16:creationId xmlns:a16="http://schemas.microsoft.com/office/drawing/2014/main" id="{5D107C12-F0EE-4D76-9507-D83EC21AEC46}"/>
              </a:ext>
            </a:extLst>
          </p:cNvPr>
          <p:cNvPicPr>
            <a:picLocks noGrp="1" noChangeAspect="1"/>
          </p:cNvPicPr>
          <p:nvPr>
            <p:ph idx="1"/>
          </p:nvPr>
        </p:nvPicPr>
        <p:blipFill>
          <a:blip r:embed="rId2"/>
          <a:stretch>
            <a:fillRect/>
          </a:stretch>
        </p:blipFill>
        <p:spPr>
          <a:xfrm>
            <a:off x="1960645" y="1600201"/>
            <a:ext cx="5222709" cy="3917032"/>
          </a:xfrm>
          <a:prstGeom prst="rect">
            <a:avLst/>
          </a:prstGeom>
          <a:noFill/>
        </p:spPr>
      </p:pic>
      <p:sp>
        <p:nvSpPr>
          <p:cNvPr id="9" name="Date Placeholder 3">
            <a:extLst>
              <a:ext uri="{FF2B5EF4-FFF2-40B4-BE49-F238E27FC236}">
                <a16:creationId xmlns:a16="http://schemas.microsoft.com/office/drawing/2014/main" id="{6502B357-79A8-BD45-D3D9-EFFFF4CEF5B7}"/>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17/08/2023</a:t>
            </a:fld>
            <a:endParaRPr lang="en-GB" altLang="en-US"/>
          </a:p>
        </p:txBody>
      </p:sp>
      <p:sp>
        <p:nvSpPr>
          <p:cNvPr id="11" name="Slide Number Placeholder 4">
            <a:extLst>
              <a:ext uri="{FF2B5EF4-FFF2-40B4-BE49-F238E27FC236}">
                <a16:creationId xmlns:a16="http://schemas.microsoft.com/office/drawing/2014/main" id="{F9C446A8-D594-21E9-73B9-F54C47D96983}"/>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10</a:t>
            </a:fld>
            <a:endParaRPr lang="en-GB" altLang="en-US"/>
          </a:p>
        </p:txBody>
      </p:sp>
    </p:spTree>
    <p:extLst>
      <p:ext uri="{BB962C8B-B14F-4D97-AF65-F5344CB8AC3E}">
        <p14:creationId xmlns:p14="http://schemas.microsoft.com/office/powerpoint/2010/main" val="2911671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AE796-ED4B-42B4-B86D-18C0215ED8FF}"/>
              </a:ext>
            </a:extLst>
          </p:cNvPr>
          <p:cNvSpPr>
            <a:spLocks noGrp="1"/>
          </p:cNvSpPr>
          <p:nvPr>
            <p:ph type="title"/>
          </p:nvPr>
        </p:nvSpPr>
        <p:spPr>
          <a:xfrm>
            <a:off x="457200" y="274638"/>
            <a:ext cx="8229600" cy="1143000"/>
          </a:xfrm>
        </p:spPr>
        <p:txBody>
          <a:bodyPr wrap="square" anchor="ctr">
            <a:normAutofit/>
          </a:bodyPr>
          <a:lstStyle/>
          <a:p>
            <a:r>
              <a:rPr lang="en-GB" dirty="0"/>
              <a:t>Planning </a:t>
            </a:r>
          </a:p>
        </p:txBody>
      </p:sp>
      <p:pic>
        <p:nvPicPr>
          <p:cNvPr id="5" name="Picture 4" descr="White puzzle with one red piece">
            <a:extLst>
              <a:ext uri="{FF2B5EF4-FFF2-40B4-BE49-F238E27FC236}">
                <a16:creationId xmlns:a16="http://schemas.microsoft.com/office/drawing/2014/main" id="{CD7D09EF-B7B3-4E0B-A585-62D669678A8C}"/>
              </a:ext>
            </a:extLst>
          </p:cNvPr>
          <p:cNvPicPr>
            <a:picLocks noChangeAspect="1"/>
          </p:cNvPicPr>
          <p:nvPr/>
        </p:nvPicPr>
        <p:blipFill rotWithShape="1">
          <a:blip r:embed="rId2"/>
          <a:srcRect l="22308" r="20743"/>
          <a:stretch/>
        </p:blipFill>
        <p:spPr>
          <a:xfrm>
            <a:off x="457200" y="1600201"/>
            <a:ext cx="4038600" cy="3989040"/>
          </a:xfrm>
          <a:prstGeom prst="rect">
            <a:avLst/>
          </a:prstGeom>
          <a:noFill/>
          <a:effectLst/>
        </p:spPr>
      </p:pic>
      <p:sp>
        <p:nvSpPr>
          <p:cNvPr id="3" name="Content Placeholder 2">
            <a:extLst>
              <a:ext uri="{FF2B5EF4-FFF2-40B4-BE49-F238E27FC236}">
                <a16:creationId xmlns:a16="http://schemas.microsoft.com/office/drawing/2014/main" id="{4E517656-CA23-474F-A97A-F70885D77079}"/>
              </a:ext>
            </a:extLst>
          </p:cNvPr>
          <p:cNvSpPr>
            <a:spLocks noGrp="1"/>
          </p:cNvSpPr>
          <p:nvPr>
            <p:ph sz="half" idx="2"/>
          </p:nvPr>
        </p:nvSpPr>
        <p:spPr>
          <a:xfrm>
            <a:off x="4648200" y="1600201"/>
            <a:ext cx="4038600" cy="3989040"/>
          </a:xfrm>
        </p:spPr>
        <p:txBody>
          <a:bodyPr wrap="square" anchor="t">
            <a:normAutofit/>
          </a:bodyPr>
          <a:lstStyle/>
          <a:p>
            <a:pPr>
              <a:lnSpc>
                <a:spcPct val="90000"/>
              </a:lnSpc>
              <a:buFont typeface="Arial" panose="020B0604020202020204" pitchFamily="34" charset="0"/>
              <a:buChar char="•"/>
            </a:pPr>
            <a:r>
              <a:rPr lang="en-US" sz="1500" b="1"/>
              <a:t>Specific</a:t>
            </a:r>
            <a:r>
              <a:rPr lang="en-US" sz="1500"/>
              <a:t> - The goal is clearly outlined, with detailed information such as what is to be achieved, how well it must be done, and why it is important.</a:t>
            </a:r>
          </a:p>
          <a:p>
            <a:pPr>
              <a:lnSpc>
                <a:spcPct val="90000"/>
              </a:lnSpc>
              <a:buFont typeface="Arial" panose="020B0604020202020204" pitchFamily="34" charset="0"/>
              <a:buChar char="•"/>
            </a:pPr>
            <a:r>
              <a:rPr lang="en-US" sz="1500" b="1"/>
              <a:t>Measurable</a:t>
            </a:r>
            <a:r>
              <a:rPr lang="en-US" sz="1500"/>
              <a:t> - The goal must have a definite and measurable indicator to tell if it has been achieved.</a:t>
            </a:r>
          </a:p>
          <a:p>
            <a:pPr>
              <a:lnSpc>
                <a:spcPct val="90000"/>
              </a:lnSpc>
              <a:buFont typeface="Arial" panose="020B0604020202020204" pitchFamily="34" charset="0"/>
              <a:buChar char="•"/>
            </a:pPr>
            <a:r>
              <a:rPr lang="en-US" sz="1500" b="1"/>
              <a:t>Achievable</a:t>
            </a:r>
            <a:r>
              <a:rPr lang="en-US" sz="1500"/>
              <a:t> - While the goal should stretch the employee, it should not be so lofty as to not be realistically achievable at all.</a:t>
            </a:r>
          </a:p>
          <a:p>
            <a:pPr>
              <a:lnSpc>
                <a:spcPct val="90000"/>
              </a:lnSpc>
              <a:buFont typeface="Arial" panose="020B0604020202020204" pitchFamily="34" charset="0"/>
              <a:buChar char="•"/>
            </a:pPr>
            <a:r>
              <a:rPr lang="en-US" sz="1500" b="1"/>
              <a:t>Relevant</a:t>
            </a:r>
            <a:r>
              <a:rPr lang="en-US" sz="1500"/>
              <a:t> - The goal is in line with both the employee’s job and the overall goals of the organization.</a:t>
            </a:r>
          </a:p>
          <a:p>
            <a:pPr>
              <a:lnSpc>
                <a:spcPct val="90000"/>
              </a:lnSpc>
              <a:buFont typeface="Arial" panose="020B0604020202020204" pitchFamily="34" charset="0"/>
              <a:buChar char="•"/>
            </a:pPr>
            <a:r>
              <a:rPr lang="en-US" sz="1500" b="1"/>
              <a:t>Time-bound</a:t>
            </a:r>
            <a:r>
              <a:rPr lang="en-US" sz="1500"/>
              <a:t> - There should be a definite timeline as to when this goal should be completed.</a:t>
            </a:r>
          </a:p>
          <a:p>
            <a:pPr>
              <a:lnSpc>
                <a:spcPct val="90000"/>
              </a:lnSpc>
            </a:pPr>
            <a:endParaRPr lang="en-GB" sz="1500"/>
          </a:p>
        </p:txBody>
      </p:sp>
      <p:sp>
        <p:nvSpPr>
          <p:cNvPr id="10" name="Date Placeholder 4">
            <a:extLst>
              <a:ext uri="{FF2B5EF4-FFF2-40B4-BE49-F238E27FC236}">
                <a16:creationId xmlns:a16="http://schemas.microsoft.com/office/drawing/2014/main" id="{588B3B71-34E4-5105-89F6-0D25575F5DB9}"/>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2" name="Slide Number Placeholder 5">
            <a:extLst>
              <a:ext uri="{FF2B5EF4-FFF2-40B4-BE49-F238E27FC236}">
                <a16:creationId xmlns:a16="http://schemas.microsoft.com/office/drawing/2014/main" id="{D46D9FDF-01D5-CB30-2447-67ED0E02B00E}"/>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11</a:t>
            </a:fld>
            <a:endParaRPr lang="en-GB" altLang="en-US"/>
          </a:p>
        </p:txBody>
      </p:sp>
    </p:spTree>
    <p:extLst>
      <p:ext uri="{BB962C8B-B14F-4D97-AF65-F5344CB8AC3E}">
        <p14:creationId xmlns:p14="http://schemas.microsoft.com/office/powerpoint/2010/main" val="2582412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AF0D-C6CE-4954-AC2E-C9D13DE06CBC}"/>
              </a:ext>
            </a:extLst>
          </p:cNvPr>
          <p:cNvSpPr>
            <a:spLocks noGrp="1"/>
          </p:cNvSpPr>
          <p:nvPr>
            <p:ph type="title"/>
          </p:nvPr>
        </p:nvSpPr>
        <p:spPr>
          <a:xfrm>
            <a:off x="457200" y="274638"/>
            <a:ext cx="8229600" cy="1143000"/>
          </a:xfrm>
        </p:spPr>
        <p:txBody>
          <a:bodyPr wrap="square" anchor="ctr">
            <a:normAutofit/>
          </a:bodyPr>
          <a:lstStyle/>
          <a:p>
            <a:r>
              <a:rPr lang="en-GB"/>
              <a:t>Monitoring </a:t>
            </a:r>
          </a:p>
        </p:txBody>
      </p:sp>
      <p:pic>
        <p:nvPicPr>
          <p:cNvPr id="4" name="Content Placeholder 3">
            <a:extLst>
              <a:ext uri="{FF2B5EF4-FFF2-40B4-BE49-F238E27FC236}">
                <a16:creationId xmlns:a16="http://schemas.microsoft.com/office/drawing/2014/main" id="{AC7F2EA1-2332-8CB8-334D-3C6CEAE566A2}"/>
              </a:ext>
            </a:extLst>
          </p:cNvPr>
          <p:cNvPicPr>
            <a:picLocks noGrp="1" noChangeAspect="1"/>
          </p:cNvPicPr>
          <p:nvPr>
            <p:ph sz="half" idx="1"/>
          </p:nvPr>
        </p:nvPicPr>
        <p:blipFill>
          <a:blip r:embed="rId2"/>
          <a:stretch>
            <a:fillRect/>
          </a:stretch>
        </p:blipFill>
        <p:spPr>
          <a:xfrm>
            <a:off x="457200" y="2133788"/>
            <a:ext cx="4038600" cy="2921865"/>
          </a:xfrm>
          <a:prstGeom prst="rect">
            <a:avLst/>
          </a:prstGeom>
          <a:noFill/>
        </p:spPr>
      </p:pic>
      <p:sp>
        <p:nvSpPr>
          <p:cNvPr id="3" name="Content Placeholder 2">
            <a:extLst>
              <a:ext uri="{FF2B5EF4-FFF2-40B4-BE49-F238E27FC236}">
                <a16:creationId xmlns:a16="http://schemas.microsoft.com/office/drawing/2014/main" id="{8F4F7703-22A8-44B1-A19E-07838C4F539D}"/>
              </a:ext>
            </a:extLst>
          </p:cNvPr>
          <p:cNvSpPr>
            <a:spLocks noGrp="1"/>
          </p:cNvSpPr>
          <p:nvPr>
            <p:ph sz="half" idx="2"/>
          </p:nvPr>
        </p:nvSpPr>
        <p:spPr>
          <a:xfrm>
            <a:off x="4648200" y="1600201"/>
            <a:ext cx="4038600" cy="3989040"/>
          </a:xfrm>
        </p:spPr>
        <p:txBody>
          <a:bodyPr wrap="square" anchor="t">
            <a:normAutofit/>
          </a:bodyPr>
          <a:lstStyle/>
          <a:p>
            <a:pPr>
              <a:lnSpc>
                <a:spcPct val="90000"/>
              </a:lnSpc>
              <a:buFont typeface="Courier New" panose="02070309020205020404" pitchFamily="49" charset="0"/>
              <a:buChar char="o"/>
            </a:pPr>
            <a:r>
              <a:rPr lang="en-US" sz="1500" dirty="0"/>
              <a:t>In the performance management cycle model, monitoring is a key function in achieving the goals set out in the planning stage.</a:t>
            </a:r>
          </a:p>
          <a:p>
            <a:pPr>
              <a:lnSpc>
                <a:spcPct val="90000"/>
              </a:lnSpc>
              <a:buFont typeface="Courier New" panose="02070309020205020404" pitchFamily="49" charset="0"/>
              <a:buChar char="o"/>
            </a:pPr>
            <a:r>
              <a:rPr lang="en-US" sz="1500" dirty="0"/>
              <a:t>The monitoring will not be as effective, however, if it is only done once or twice during the year. It is advised that management meets with employees on a monthly or quarterly basis to check in on progress, offer help if needed, assist in solving any problems that might have arisen, and adjust goals, if necessary.</a:t>
            </a:r>
          </a:p>
          <a:p>
            <a:pPr>
              <a:lnSpc>
                <a:spcPct val="90000"/>
              </a:lnSpc>
              <a:buFont typeface="Courier New" panose="02070309020205020404" pitchFamily="49" charset="0"/>
              <a:buChar char="o"/>
            </a:pPr>
            <a:r>
              <a:rPr lang="en-US" sz="1500" dirty="0"/>
              <a:t>In a yearly goal setting, problems often arise from poor planning and a lack of motivation. Having a large, far-off goal can be intimidating, or can seem so far off that the employee does not take the proper, actionable steps.</a:t>
            </a:r>
          </a:p>
          <a:p>
            <a:pPr>
              <a:lnSpc>
                <a:spcPct val="90000"/>
              </a:lnSpc>
            </a:pPr>
            <a:endParaRPr lang="en-GB" sz="1500" dirty="0"/>
          </a:p>
        </p:txBody>
      </p:sp>
      <p:sp>
        <p:nvSpPr>
          <p:cNvPr id="10" name="Date Placeholder 4">
            <a:extLst>
              <a:ext uri="{FF2B5EF4-FFF2-40B4-BE49-F238E27FC236}">
                <a16:creationId xmlns:a16="http://schemas.microsoft.com/office/drawing/2014/main" id="{7E6D65DF-F603-3556-0E10-D0A30F775B8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9AA435C7-A362-C5B8-FAAE-18084EFFEB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12</a:t>
            </a:fld>
            <a:endParaRPr lang="en-GB" altLang="en-US"/>
          </a:p>
        </p:txBody>
      </p:sp>
    </p:spTree>
    <p:extLst>
      <p:ext uri="{BB962C8B-B14F-4D97-AF65-F5344CB8AC3E}">
        <p14:creationId xmlns:p14="http://schemas.microsoft.com/office/powerpoint/2010/main" val="3697332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AF0D-C6CE-4954-AC2E-C9D13DE06CBC}"/>
              </a:ext>
            </a:extLst>
          </p:cNvPr>
          <p:cNvSpPr>
            <a:spLocks noGrp="1"/>
          </p:cNvSpPr>
          <p:nvPr>
            <p:ph type="title"/>
          </p:nvPr>
        </p:nvSpPr>
        <p:spPr>
          <a:xfrm>
            <a:off x="1037674" y="1118899"/>
            <a:ext cx="7288583" cy="1182335"/>
          </a:xfrm>
        </p:spPr>
        <p:txBody>
          <a:bodyPr anchor="ctr">
            <a:normAutofit/>
          </a:bodyPr>
          <a:lstStyle/>
          <a:p>
            <a:r>
              <a:rPr lang="en-GB" sz="3000" dirty="0"/>
              <a:t>Monitoring </a:t>
            </a:r>
          </a:p>
        </p:txBody>
      </p:sp>
      <p:graphicFrame>
        <p:nvGraphicFramePr>
          <p:cNvPr id="5" name="Content Placeholder 2">
            <a:extLst>
              <a:ext uri="{FF2B5EF4-FFF2-40B4-BE49-F238E27FC236}">
                <a16:creationId xmlns:a16="http://schemas.microsoft.com/office/drawing/2014/main" id="{441B239E-4B6A-449C-8026-AECD1C869D49}"/>
              </a:ext>
            </a:extLst>
          </p:cNvPr>
          <p:cNvGraphicFramePr>
            <a:graphicFrameLocks noGrp="1"/>
          </p:cNvGraphicFramePr>
          <p:nvPr>
            <p:ph idx="1"/>
            <p:extLst>
              <p:ext uri="{D42A27DB-BD31-4B8C-83A1-F6EECF244321}">
                <p14:modId xmlns:p14="http://schemas.microsoft.com/office/powerpoint/2010/main" val="1455624498"/>
              </p:ext>
            </p:extLst>
          </p:nvPr>
        </p:nvGraphicFramePr>
        <p:xfrm>
          <a:off x="483042" y="2819235"/>
          <a:ext cx="8195872" cy="2767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9694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8DD98-F3AC-42BC-97EB-4045524B0001}"/>
              </a:ext>
            </a:extLst>
          </p:cNvPr>
          <p:cNvSpPr>
            <a:spLocks noGrp="1"/>
          </p:cNvSpPr>
          <p:nvPr>
            <p:ph type="title"/>
          </p:nvPr>
        </p:nvSpPr>
        <p:spPr>
          <a:xfrm>
            <a:off x="3724073" y="1329201"/>
            <a:ext cx="4939868" cy="964620"/>
          </a:xfrm>
        </p:spPr>
        <p:txBody>
          <a:bodyPr anchor="b">
            <a:normAutofit/>
          </a:bodyPr>
          <a:lstStyle/>
          <a:p>
            <a:r>
              <a:rPr lang="en-GB"/>
              <a:t>Think of </a:t>
            </a:r>
            <a:endParaRPr lang="en-GB" dirty="0"/>
          </a:p>
        </p:txBody>
      </p:sp>
      <p:sp>
        <p:nvSpPr>
          <p:cNvPr id="3" name="Content Placeholder 2">
            <a:extLst>
              <a:ext uri="{FF2B5EF4-FFF2-40B4-BE49-F238E27FC236}">
                <a16:creationId xmlns:a16="http://schemas.microsoft.com/office/drawing/2014/main" id="{FDF6164B-5576-4497-AE40-939E1EAB1CF1}"/>
              </a:ext>
            </a:extLst>
          </p:cNvPr>
          <p:cNvSpPr>
            <a:spLocks noGrp="1"/>
          </p:cNvSpPr>
          <p:nvPr>
            <p:ph idx="1"/>
          </p:nvPr>
        </p:nvSpPr>
        <p:spPr>
          <a:xfrm>
            <a:off x="3724074" y="2686051"/>
            <a:ext cx="4939867" cy="2839064"/>
          </a:xfrm>
        </p:spPr>
        <p:txBody>
          <a:bodyPr>
            <a:normAutofit/>
          </a:bodyPr>
          <a:lstStyle/>
          <a:p>
            <a:pPr marL="0" indent="0">
              <a:buNone/>
            </a:pPr>
            <a:r>
              <a:rPr lang="en-GB" sz="2000" b="1" dirty="0"/>
              <a:t>SOSTAC</a:t>
            </a:r>
          </a:p>
          <a:p>
            <a:pPr marL="0" indent="0">
              <a:lnSpc>
                <a:spcPct val="150000"/>
              </a:lnSpc>
              <a:buNone/>
            </a:pPr>
            <a:r>
              <a:rPr lang="en-GB" sz="1500" b="1" dirty="0"/>
              <a:t>Situation</a:t>
            </a:r>
            <a:r>
              <a:rPr lang="en-GB" sz="1500" dirty="0"/>
              <a:t> : Are we now ?</a:t>
            </a:r>
          </a:p>
          <a:p>
            <a:pPr marL="0" indent="0">
              <a:lnSpc>
                <a:spcPct val="150000"/>
              </a:lnSpc>
              <a:buNone/>
            </a:pPr>
            <a:r>
              <a:rPr lang="en-GB" sz="1500" b="1" dirty="0"/>
              <a:t>Objectives</a:t>
            </a:r>
            <a:r>
              <a:rPr lang="en-GB" sz="1500" dirty="0"/>
              <a:t> : Where are we going ?</a:t>
            </a:r>
          </a:p>
          <a:p>
            <a:pPr marL="0" indent="0">
              <a:lnSpc>
                <a:spcPct val="150000"/>
              </a:lnSpc>
              <a:buNone/>
            </a:pPr>
            <a:r>
              <a:rPr lang="en-GB" sz="1500" b="1" dirty="0"/>
              <a:t>Strategic</a:t>
            </a:r>
            <a:r>
              <a:rPr lang="en-GB" sz="1500" dirty="0"/>
              <a:t> : How do we get there ?</a:t>
            </a:r>
          </a:p>
          <a:p>
            <a:pPr marL="0" indent="0">
              <a:lnSpc>
                <a:spcPct val="150000"/>
              </a:lnSpc>
              <a:buNone/>
            </a:pPr>
            <a:r>
              <a:rPr lang="en-GB" sz="1500" b="1" dirty="0"/>
              <a:t>Tactics</a:t>
            </a:r>
            <a:r>
              <a:rPr lang="en-GB" sz="1500" dirty="0"/>
              <a:t> : What are the resources we need to get there ?</a:t>
            </a:r>
          </a:p>
          <a:p>
            <a:pPr marL="0" indent="0">
              <a:lnSpc>
                <a:spcPct val="150000"/>
              </a:lnSpc>
              <a:buNone/>
            </a:pPr>
            <a:r>
              <a:rPr lang="en-GB" sz="1500" b="1" dirty="0"/>
              <a:t>Actions</a:t>
            </a:r>
            <a:r>
              <a:rPr lang="en-GB" sz="1500" dirty="0"/>
              <a:t> : Are we going doing thigs right ? </a:t>
            </a:r>
          </a:p>
          <a:p>
            <a:pPr marL="0" indent="0">
              <a:lnSpc>
                <a:spcPct val="150000"/>
              </a:lnSpc>
              <a:buNone/>
            </a:pPr>
            <a:r>
              <a:rPr lang="en-GB" sz="1500" b="1" dirty="0"/>
              <a:t>Control </a:t>
            </a:r>
            <a:r>
              <a:rPr lang="en-GB" sz="1500" dirty="0"/>
              <a:t>: Are we there ? </a:t>
            </a:r>
          </a:p>
        </p:txBody>
      </p:sp>
      <p:pic>
        <p:nvPicPr>
          <p:cNvPr id="15" name="Picture 4" descr="Large skydiving group mid-air">
            <a:extLst>
              <a:ext uri="{FF2B5EF4-FFF2-40B4-BE49-F238E27FC236}">
                <a16:creationId xmlns:a16="http://schemas.microsoft.com/office/drawing/2014/main" id="{DF8577E6-AA8A-4AF6-876F-19F5D684422D}"/>
              </a:ext>
            </a:extLst>
          </p:cNvPr>
          <p:cNvPicPr>
            <a:picLocks noChangeAspect="1"/>
          </p:cNvPicPr>
          <p:nvPr/>
        </p:nvPicPr>
        <p:blipFill rotWithShape="1">
          <a:blip r:embed="rId2"/>
          <a:srcRect l="28109" r="26941"/>
          <a:stretch/>
        </p:blipFill>
        <p:spPr>
          <a:xfrm>
            <a:off x="16" y="857257"/>
            <a:ext cx="3476678" cy="5143493"/>
          </a:xfrm>
          <a:prstGeom prst="rect">
            <a:avLst/>
          </a:prstGeom>
          <a:effectLst/>
        </p:spPr>
      </p:pic>
    </p:spTree>
    <p:extLst>
      <p:ext uri="{BB962C8B-B14F-4D97-AF65-F5344CB8AC3E}">
        <p14:creationId xmlns:p14="http://schemas.microsoft.com/office/powerpoint/2010/main" val="2494758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CFC5F-441C-4EEB-8733-C17931593539}"/>
              </a:ext>
            </a:extLst>
          </p:cNvPr>
          <p:cNvSpPr>
            <a:spLocks noGrp="1"/>
          </p:cNvSpPr>
          <p:nvPr>
            <p:ph type="title"/>
          </p:nvPr>
        </p:nvSpPr>
        <p:spPr>
          <a:xfrm>
            <a:off x="476251" y="1337867"/>
            <a:ext cx="2563994" cy="4187361"/>
          </a:xfrm>
        </p:spPr>
        <p:txBody>
          <a:bodyPr anchor="ctr">
            <a:normAutofit/>
          </a:bodyPr>
          <a:lstStyle/>
          <a:p>
            <a:r>
              <a:rPr lang="en-GB" sz="4050"/>
              <a:t>Reviewing </a:t>
            </a:r>
          </a:p>
        </p:txBody>
      </p:sp>
      <p:graphicFrame>
        <p:nvGraphicFramePr>
          <p:cNvPr id="5" name="Content Placeholder 2">
            <a:extLst>
              <a:ext uri="{FF2B5EF4-FFF2-40B4-BE49-F238E27FC236}">
                <a16:creationId xmlns:a16="http://schemas.microsoft.com/office/drawing/2014/main" id="{2C752609-3418-431D-9F8F-7B54C8336138}"/>
              </a:ext>
            </a:extLst>
          </p:cNvPr>
          <p:cNvGraphicFramePr>
            <a:graphicFrameLocks noGrp="1"/>
          </p:cNvGraphicFramePr>
          <p:nvPr>
            <p:ph idx="1"/>
          </p:nvPr>
        </p:nvGraphicFramePr>
        <p:xfrm>
          <a:off x="3486014" y="1337867"/>
          <a:ext cx="5175384" cy="415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0401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3E7F-66D5-4794-8C0F-58A99F10814F}"/>
              </a:ext>
            </a:extLst>
          </p:cNvPr>
          <p:cNvSpPr>
            <a:spLocks noGrp="1"/>
          </p:cNvSpPr>
          <p:nvPr>
            <p:ph type="title"/>
          </p:nvPr>
        </p:nvSpPr>
        <p:spPr>
          <a:xfrm>
            <a:off x="3724073" y="1329201"/>
            <a:ext cx="4939868" cy="964620"/>
          </a:xfrm>
        </p:spPr>
        <p:txBody>
          <a:bodyPr anchor="b">
            <a:normAutofit/>
          </a:bodyPr>
          <a:lstStyle/>
          <a:p>
            <a:r>
              <a:rPr lang="en-GB" dirty="0"/>
              <a:t>Reward</a:t>
            </a:r>
          </a:p>
        </p:txBody>
      </p:sp>
      <p:pic>
        <p:nvPicPr>
          <p:cNvPr id="6" name="Picture 5">
            <a:extLst>
              <a:ext uri="{FF2B5EF4-FFF2-40B4-BE49-F238E27FC236}">
                <a16:creationId xmlns:a16="http://schemas.microsoft.com/office/drawing/2014/main" id="{1E6709A6-FF3E-4913-A032-C6D965C4A73A}"/>
              </a:ext>
            </a:extLst>
          </p:cNvPr>
          <p:cNvPicPr>
            <a:picLocks noChangeAspect="1"/>
          </p:cNvPicPr>
          <p:nvPr/>
        </p:nvPicPr>
        <p:blipFill rotWithShape="1">
          <a:blip r:embed="rId2"/>
          <a:srcRect l="30186" r="24694" b="-1"/>
          <a:stretch/>
        </p:blipFill>
        <p:spPr>
          <a:xfrm>
            <a:off x="16" y="857257"/>
            <a:ext cx="3476678" cy="5143493"/>
          </a:xfrm>
          <a:prstGeom prst="rect">
            <a:avLst/>
          </a:prstGeom>
          <a:effectLst/>
        </p:spPr>
      </p:pic>
      <p:graphicFrame>
        <p:nvGraphicFramePr>
          <p:cNvPr id="5" name="Content Placeholder 2">
            <a:extLst>
              <a:ext uri="{FF2B5EF4-FFF2-40B4-BE49-F238E27FC236}">
                <a16:creationId xmlns:a16="http://schemas.microsoft.com/office/drawing/2014/main" id="{DE6088C1-02A9-432E-B4D1-BD385E05DDCE}"/>
              </a:ext>
            </a:extLst>
          </p:cNvPr>
          <p:cNvGraphicFramePr>
            <a:graphicFrameLocks noGrp="1"/>
          </p:cNvGraphicFramePr>
          <p:nvPr>
            <p:ph idx="1"/>
          </p:nvPr>
        </p:nvGraphicFramePr>
        <p:xfrm>
          <a:off x="3724074" y="2686051"/>
          <a:ext cx="4939867" cy="2839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6993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421DF-E2AC-4B51-A662-61948C9ED5EB}"/>
              </a:ext>
            </a:extLst>
          </p:cNvPr>
          <p:cNvSpPr>
            <a:spLocks noGrp="1"/>
          </p:cNvSpPr>
          <p:nvPr>
            <p:ph type="title"/>
          </p:nvPr>
        </p:nvSpPr>
        <p:spPr>
          <a:xfrm>
            <a:off x="457200" y="274638"/>
            <a:ext cx="8229600" cy="1143000"/>
          </a:xfrm>
        </p:spPr>
        <p:txBody>
          <a:bodyPr wrap="square" anchor="ctr">
            <a:normAutofit/>
          </a:bodyPr>
          <a:lstStyle/>
          <a:p>
            <a:r>
              <a:rPr lang="en-GB"/>
              <a:t>Performance Appraisal </a:t>
            </a:r>
          </a:p>
        </p:txBody>
      </p:sp>
      <p:sp>
        <p:nvSpPr>
          <p:cNvPr id="3" name="Content Placeholder 2">
            <a:extLst>
              <a:ext uri="{FF2B5EF4-FFF2-40B4-BE49-F238E27FC236}">
                <a16:creationId xmlns:a16="http://schemas.microsoft.com/office/drawing/2014/main" id="{464DC206-7B3F-417B-8756-7F19C3B9A089}"/>
              </a:ext>
            </a:extLst>
          </p:cNvPr>
          <p:cNvSpPr>
            <a:spLocks noGrp="1"/>
          </p:cNvSpPr>
          <p:nvPr>
            <p:ph sz="half" idx="1"/>
          </p:nvPr>
        </p:nvSpPr>
        <p:spPr>
          <a:xfrm>
            <a:off x="457200" y="1600201"/>
            <a:ext cx="4038600" cy="3989040"/>
          </a:xfrm>
        </p:spPr>
        <p:txBody>
          <a:bodyPr wrap="square" anchor="t">
            <a:normAutofit/>
          </a:bodyPr>
          <a:lstStyle/>
          <a:p>
            <a:pPr fontAlgn="t">
              <a:lnSpc>
                <a:spcPct val="90000"/>
              </a:lnSpc>
              <a:buFont typeface="Wingdings" panose="05000000000000000000" pitchFamily="2" charset="2"/>
              <a:buChar char="q"/>
            </a:pPr>
            <a:r>
              <a:rPr lang="en-US" sz="1800" dirty="0"/>
              <a:t>A performance appraisal is the periodic assessment of an employee’s job performance as measured by the competency expectations set out by the organization. The performance assessment often includes both the core competencies required by the organization and also the competencies specific to the employee’s job.</a:t>
            </a:r>
          </a:p>
          <a:p>
            <a:pPr marL="0" indent="0">
              <a:lnSpc>
                <a:spcPct val="90000"/>
              </a:lnSpc>
              <a:buNone/>
            </a:pPr>
            <a:br>
              <a:rPr lang="en-US" sz="1800" dirty="0"/>
            </a:br>
            <a:endParaRPr lang="en-GB" sz="1800" dirty="0"/>
          </a:p>
        </p:txBody>
      </p:sp>
      <p:pic>
        <p:nvPicPr>
          <p:cNvPr id="4" name="Content Placeholder 3">
            <a:extLst>
              <a:ext uri="{FF2B5EF4-FFF2-40B4-BE49-F238E27FC236}">
                <a16:creationId xmlns:a16="http://schemas.microsoft.com/office/drawing/2014/main" id="{385DA921-35A7-4BA4-3B15-DC97E4D24EE6}"/>
              </a:ext>
            </a:extLst>
          </p:cNvPr>
          <p:cNvPicPr>
            <a:picLocks noGrp="1" noChangeAspect="1"/>
          </p:cNvPicPr>
          <p:nvPr>
            <p:ph sz="half" idx="2"/>
          </p:nvPr>
        </p:nvPicPr>
        <p:blipFill>
          <a:blip r:embed="rId2"/>
          <a:stretch>
            <a:fillRect/>
          </a:stretch>
        </p:blipFill>
        <p:spPr>
          <a:xfrm>
            <a:off x="4648200" y="2467670"/>
            <a:ext cx="4038600" cy="2254102"/>
          </a:xfrm>
          <a:prstGeom prst="rect">
            <a:avLst/>
          </a:prstGeom>
          <a:noFill/>
        </p:spPr>
      </p:pic>
      <p:sp>
        <p:nvSpPr>
          <p:cNvPr id="10" name="Date Placeholder 4">
            <a:extLst>
              <a:ext uri="{FF2B5EF4-FFF2-40B4-BE49-F238E27FC236}">
                <a16:creationId xmlns:a16="http://schemas.microsoft.com/office/drawing/2014/main" id="{7D38F84A-1EED-8D2C-383F-68449F9A0D5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70BB1460-278A-9730-2951-E19A3DCF5A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17</a:t>
            </a:fld>
            <a:endParaRPr lang="en-GB" altLang="en-US"/>
          </a:p>
        </p:txBody>
      </p:sp>
    </p:spTree>
    <p:extLst>
      <p:ext uri="{BB962C8B-B14F-4D97-AF65-F5344CB8AC3E}">
        <p14:creationId xmlns:p14="http://schemas.microsoft.com/office/powerpoint/2010/main" val="920820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DF2A1-DF80-4925-A693-03600753BF8D}"/>
              </a:ext>
            </a:extLst>
          </p:cNvPr>
          <p:cNvSpPr>
            <a:spLocks noGrp="1"/>
          </p:cNvSpPr>
          <p:nvPr>
            <p:ph type="title"/>
          </p:nvPr>
        </p:nvSpPr>
        <p:spPr>
          <a:xfrm>
            <a:off x="457200" y="274638"/>
            <a:ext cx="8229600" cy="1143000"/>
          </a:xfrm>
        </p:spPr>
        <p:txBody>
          <a:bodyPr wrap="square" anchor="ctr">
            <a:normAutofit/>
          </a:bodyPr>
          <a:lstStyle/>
          <a:p>
            <a:r>
              <a:rPr lang="en-GB"/>
              <a:t>Employer benefits </a:t>
            </a:r>
          </a:p>
        </p:txBody>
      </p:sp>
      <p:sp>
        <p:nvSpPr>
          <p:cNvPr id="3" name="Content Placeholder 2">
            <a:extLst>
              <a:ext uri="{FF2B5EF4-FFF2-40B4-BE49-F238E27FC236}">
                <a16:creationId xmlns:a16="http://schemas.microsoft.com/office/drawing/2014/main" id="{C516F680-D677-4971-98A9-4C65AC0159F6}"/>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Wingdings" panose="05000000000000000000" pitchFamily="2" charset="2"/>
              <a:buChar char="v"/>
            </a:pPr>
            <a:r>
              <a:rPr lang="en-US" sz="1500" dirty="0"/>
              <a:t>Identify where management can improve working conditions in order to increase productivity and work quality.</a:t>
            </a:r>
          </a:p>
          <a:p>
            <a:pPr>
              <a:lnSpc>
                <a:spcPct val="90000"/>
              </a:lnSpc>
              <a:buFont typeface="Wingdings" panose="05000000000000000000" pitchFamily="2" charset="2"/>
              <a:buChar char="v"/>
            </a:pPr>
            <a:r>
              <a:rPr lang="en-US" sz="1500" dirty="0"/>
              <a:t>Address behavioral issues before they impact departmental productivity.</a:t>
            </a:r>
          </a:p>
          <a:p>
            <a:pPr>
              <a:lnSpc>
                <a:spcPct val="90000"/>
              </a:lnSpc>
              <a:buFont typeface="Wingdings" panose="05000000000000000000" pitchFamily="2" charset="2"/>
              <a:buChar char="v"/>
            </a:pPr>
            <a:r>
              <a:rPr lang="en-US" sz="1500" dirty="0"/>
              <a:t>Encourage employees to contribute more by recognizing their talents and skills</a:t>
            </a:r>
          </a:p>
          <a:p>
            <a:pPr>
              <a:lnSpc>
                <a:spcPct val="90000"/>
              </a:lnSpc>
              <a:buFont typeface="Wingdings" panose="05000000000000000000" pitchFamily="2" charset="2"/>
              <a:buChar char="v"/>
            </a:pPr>
            <a:r>
              <a:rPr lang="en-US" sz="1500" dirty="0"/>
              <a:t>Support employees in skill and career development</a:t>
            </a:r>
          </a:p>
          <a:p>
            <a:pPr>
              <a:lnSpc>
                <a:spcPct val="90000"/>
              </a:lnSpc>
              <a:buFont typeface="Wingdings" panose="05000000000000000000" pitchFamily="2" charset="2"/>
              <a:buChar char="v"/>
            </a:pPr>
            <a:r>
              <a:rPr lang="en-US" sz="1500" dirty="0"/>
              <a:t>Improve strategic decision-making in situations that require layoffs, succession planning, or filling open roles internally</a:t>
            </a:r>
          </a:p>
          <a:p>
            <a:pPr>
              <a:lnSpc>
                <a:spcPct val="90000"/>
              </a:lnSpc>
            </a:pPr>
            <a:endParaRPr lang="en-GB" sz="1500" dirty="0"/>
          </a:p>
        </p:txBody>
      </p:sp>
      <p:pic>
        <p:nvPicPr>
          <p:cNvPr id="4" name="Content Placeholder 3">
            <a:extLst>
              <a:ext uri="{FF2B5EF4-FFF2-40B4-BE49-F238E27FC236}">
                <a16:creationId xmlns:a16="http://schemas.microsoft.com/office/drawing/2014/main" id="{30E49D37-B607-0B98-22FC-EFF11233FDE9}"/>
              </a:ext>
            </a:extLst>
          </p:cNvPr>
          <p:cNvPicPr>
            <a:picLocks noGrp="1" noChangeAspect="1"/>
          </p:cNvPicPr>
          <p:nvPr>
            <p:ph sz="half" idx="2"/>
          </p:nvPr>
        </p:nvPicPr>
        <p:blipFill rotWithShape="1">
          <a:blip r:embed="rId2"/>
          <a:srcRect l="21912" r="21580" b="-1"/>
          <a:stretch/>
        </p:blipFill>
        <p:spPr>
          <a:xfrm>
            <a:off x="4648200" y="1600201"/>
            <a:ext cx="4038600" cy="3989040"/>
          </a:xfrm>
          <a:prstGeom prst="rect">
            <a:avLst/>
          </a:prstGeom>
          <a:noFill/>
        </p:spPr>
      </p:pic>
      <p:sp>
        <p:nvSpPr>
          <p:cNvPr id="10" name="Date Placeholder 4">
            <a:extLst>
              <a:ext uri="{FF2B5EF4-FFF2-40B4-BE49-F238E27FC236}">
                <a16:creationId xmlns:a16="http://schemas.microsoft.com/office/drawing/2014/main" id="{81E705ED-3702-5986-8C9C-D35A44EB4D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E68C239A-D357-341A-B998-79118071041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18</a:t>
            </a:fld>
            <a:endParaRPr lang="en-GB" altLang="en-US"/>
          </a:p>
        </p:txBody>
      </p:sp>
    </p:spTree>
    <p:extLst>
      <p:ext uri="{BB962C8B-B14F-4D97-AF65-F5344CB8AC3E}">
        <p14:creationId xmlns:p14="http://schemas.microsoft.com/office/powerpoint/2010/main" val="515549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E914-4D3A-4CAB-9238-9DC0486CA747}"/>
              </a:ext>
            </a:extLst>
          </p:cNvPr>
          <p:cNvSpPr>
            <a:spLocks noGrp="1"/>
          </p:cNvSpPr>
          <p:nvPr>
            <p:ph type="title"/>
          </p:nvPr>
        </p:nvSpPr>
        <p:spPr>
          <a:xfrm>
            <a:off x="457200" y="274638"/>
            <a:ext cx="8229600" cy="1143000"/>
          </a:xfrm>
        </p:spPr>
        <p:txBody>
          <a:bodyPr wrap="square" anchor="ctr">
            <a:normAutofit/>
          </a:bodyPr>
          <a:lstStyle/>
          <a:p>
            <a:r>
              <a:rPr lang="en-GB"/>
              <a:t>Employee benefit </a:t>
            </a:r>
          </a:p>
        </p:txBody>
      </p:sp>
      <p:pic>
        <p:nvPicPr>
          <p:cNvPr id="4" name="Content Placeholder 3">
            <a:extLst>
              <a:ext uri="{FF2B5EF4-FFF2-40B4-BE49-F238E27FC236}">
                <a16:creationId xmlns:a16="http://schemas.microsoft.com/office/drawing/2014/main" id="{211E10A9-7E8E-A8A2-2167-4A6E25E06F7B}"/>
              </a:ext>
            </a:extLst>
          </p:cNvPr>
          <p:cNvPicPr>
            <a:picLocks noGrp="1" noChangeAspect="1"/>
          </p:cNvPicPr>
          <p:nvPr>
            <p:ph sz="half" idx="1"/>
          </p:nvPr>
        </p:nvPicPr>
        <p:blipFill>
          <a:blip r:embed="rId2"/>
          <a:stretch>
            <a:fillRect/>
          </a:stretch>
        </p:blipFill>
        <p:spPr>
          <a:xfrm>
            <a:off x="457200" y="2394244"/>
            <a:ext cx="4038600" cy="2400954"/>
          </a:xfrm>
          <a:prstGeom prst="rect">
            <a:avLst/>
          </a:prstGeom>
          <a:noFill/>
        </p:spPr>
      </p:pic>
      <p:sp>
        <p:nvSpPr>
          <p:cNvPr id="3" name="Content Placeholder 2">
            <a:extLst>
              <a:ext uri="{FF2B5EF4-FFF2-40B4-BE49-F238E27FC236}">
                <a16:creationId xmlns:a16="http://schemas.microsoft.com/office/drawing/2014/main" id="{1235FE65-FC1B-4974-AD3A-52861A09E1F2}"/>
              </a:ext>
            </a:extLst>
          </p:cNvPr>
          <p:cNvSpPr>
            <a:spLocks noGrp="1"/>
          </p:cNvSpPr>
          <p:nvPr>
            <p:ph sz="half" idx="2"/>
          </p:nvPr>
        </p:nvSpPr>
        <p:spPr>
          <a:xfrm>
            <a:off x="4648200" y="1600201"/>
            <a:ext cx="4038600" cy="3989040"/>
          </a:xfrm>
        </p:spPr>
        <p:txBody>
          <a:bodyPr wrap="square" anchor="t">
            <a:normAutofit/>
          </a:bodyPr>
          <a:lstStyle/>
          <a:p>
            <a:pPr>
              <a:lnSpc>
                <a:spcPct val="90000"/>
              </a:lnSpc>
              <a:buFont typeface="Arial" panose="020B0604020202020204" pitchFamily="34" charset="0"/>
              <a:buChar char="•"/>
            </a:pPr>
            <a:r>
              <a:rPr lang="en-US" sz="1500"/>
              <a:t>Recognize and acknowledge the achievements and contributions made by an employee.</a:t>
            </a:r>
          </a:p>
          <a:p>
            <a:pPr>
              <a:lnSpc>
                <a:spcPct val="90000"/>
              </a:lnSpc>
              <a:buFont typeface="Arial" panose="020B0604020202020204" pitchFamily="34" charset="0"/>
              <a:buChar char="•"/>
            </a:pPr>
            <a:r>
              <a:rPr lang="en-US" sz="1500"/>
              <a:t>Recognize the opportunity for promotion or bonus.</a:t>
            </a:r>
          </a:p>
          <a:p>
            <a:pPr>
              <a:lnSpc>
                <a:spcPct val="90000"/>
              </a:lnSpc>
              <a:buFont typeface="Arial" panose="020B0604020202020204" pitchFamily="34" charset="0"/>
              <a:buChar char="•"/>
            </a:pPr>
            <a:r>
              <a:rPr lang="en-US" sz="1500"/>
              <a:t>Identify and support the need for additional training or education to continue career development.</a:t>
            </a:r>
          </a:p>
          <a:p>
            <a:pPr>
              <a:lnSpc>
                <a:spcPct val="90000"/>
              </a:lnSpc>
              <a:buFont typeface="Arial" panose="020B0604020202020204" pitchFamily="34" charset="0"/>
              <a:buChar char="•"/>
            </a:pPr>
            <a:r>
              <a:rPr lang="en-US" sz="1500"/>
              <a:t>Determine the specific areas where skills can be improved.</a:t>
            </a:r>
          </a:p>
          <a:p>
            <a:pPr>
              <a:lnSpc>
                <a:spcPct val="90000"/>
              </a:lnSpc>
              <a:buFont typeface="Arial" panose="020B0604020202020204" pitchFamily="34" charset="0"/>
              <a:buChar char="•"/>
            </a:pPr>
            <a:r>
              <a:rPr lang="en-US" sz="1500"/>
              <a:t>Motivate an employee and help them feel involved and invested in their career development.</a:t>
            </a:r>
          </a:p>
          <a:p>
            <a:pPr>
              <a:lnSpc>
                <a:spcPct val="90000"/>
              </a:lnSpc>
              <a:buFont typeface="Arial" panose="020B0604020202020204" pitchFamily="34" charset="0"/>
              <a:buChar char="•"/>
            </a:pPr>
            <a:r>
              <a:rPr lang="en-US" sz="1500"/>
              <a:t>Open discussion to an employee’s long-term goals.</a:t>
            </a:r>
          </a:p>
          <a:p>
            <a:pPr>
              <a:lnSpc>
                <a:spcPct val="90000"/>
              </a:lnSpc>
            </a:pPr>
            <a:endParaRPr lang="en-GB" sz="1500"/>
          </a:p>
        </p:txBody>
      </p:sp>
      <p:sp>
        <p:nvSpPr>
          <p:cNvPr id="10" name="Date Placeholder 4">
            <a:extLst>
              <a:ext uri="{FF2B5EF4-FFF2-40B4-BE49-F238E27FC236}">
                <a16:creationId xmlns:a16="http://schemas.microsoft.com/office/drawing/2014/main" id="{3A66350D-9308-C5E4-DB6C-0BFB8E32AA6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EAAE0720-6648-F918-CE8E-C423A45CCD9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19</a:t>
            </a:fld>
            <a:endParaRPr lang="en-GB" altLang="en-US"/>
          </a:p>
        </p:txBody>
      </p:sp>
    </p:spTree>
    <p:extLst>
      <p:ext uri="{BB962C8B-B14F-4D97-AF65-F5344CB8AC3E}">
        <p14:creationId xmlns:p14="http://schemas.microsoft.com/office/powerpoint/2010/main" val="3108739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B6BF6-E5D9-4BC8-985E-4C36DB0486D1}"/>
              </a:ext>
            </a:extLst>
          </p:cNvPr>
          <p:cNvSpPr>
            <a:spLocks noGrp="1"/>
          </p:cNvSpPr>
          <p:nvPr>
            <p:ph type="title"/>
          </p:nvPr>
        </p:nvSpPr>
        <p:spPr>
          <a:xfrm>
            <a:off x="457200" y="274638"/>
            <a:ext cx="8229600" cy="1143000"/>
          </a:xfrm>
        </p:spPr>
        <p:txBody>
          <a:bodyPr wrap="square" anchor="ctr">
            <a:normAutofit/>
          </a:bodyPr>
          <a:lstStyle/>
          <a:p>
            <a:r>
              <a:rPr lang="en-GB"/>
              <a:t>Appraisals methods </a:t>
            </a:r>
          </a:p>
        </p:txBody>
      </p:sp>
      <p:sp>
        <p:nvSpPr>
          <p:cNvPr id="3" name="Content Placeholder 2">
            <a:extLst>
              <a:ext uri="{FF2B5EF4-FFF2-40B4-BE49-F238E27FC236}">
                <a16:creationId xmlns:a16="http://schemas.microsoft.com/office/drawing/2014/main" id="{D33F0658-0477-437E-AC46-C6A810A7D3A9}"/>
              </a:ext>
            </a:extLst>
          </p:cNvPr>
          <p:cNvSpPr>
            <a:spLocks noGrp="1"/>
          </p:cNvSpPr>
          <p:nvPr>
            <p:ph sz="half" idx="1"/>
          </p:nvPr>
        </p:nvSpPr>
        <p:spPr>
          <a:xfrm>
            <a:off x="457200" y="1600201"/>
            <a:ext cx="4038600" cy="3989040"/>
          </a:xfrm>
        </p:spPr>
        <p:txBody>
          <a:bodyPr wrap="square" anchor="t">
            <a:normAutofit/>
          </a:bodyPr>
          <a:lstStyle/>
          <a:p>
            <a:r>
              <a:rPr lang="en-GB"/>
              <a:t>Self-evaluation</a:t>
            </a:r>
          </a:p>
          <a:p>
            <a:r>
              <a:rPr lang="en-GB"/>
              <a:t>360-degree feedback</a:t>
            </a:r>
          </a:p>
          <a:p>
            <a:r>
              <a:rPr lang="en-GB"/>
              <a:t>540 degree feedback</a:t>
            </a:r>
          </a:p>
          <a:p>
            <a:r>
              <a:rPr lang="en-GB"/>
              <a:t>Ratings scale</a:t>
            </a:r>
          </a:p>
          <a:p>
            <a:r>
              <a:rPr lang="en-GB"/>
              <a:t>Management by objectives</a:t>
            </a:r>
          </a:p>
          <a:p>
            <a:r>
              <a:rPr lang="en-GB"/>
              <a:t>Shadowing / Peer observations </a:t>
            </a:r>
          </a:p>
          <a:p>
            <a:pPr marL="0" indent="0">
              <a:buNone/>
            </a:pPr>
            <a:endParaRPr lang="en-GB"/>
          </a:p>
        </p:txBody>
      </p:sp>
      <p:pic>
        <p:nvPicPr>
          <p:cNvPr id="4" name="Content Placeholder 3">
            <a:extLst>
              <a:ext uri="{FF2B5EF4-FFF2-40B4-BE49-F238E27FC236}">
                <a16:creationId xmlns:a16="http://schemas.microsoft.com/office/drawing/2014/main" id="{87B4055B-46D0-CDD2-B304-8D06E65F52A9}"/>
              </a:ext>
            </a:extLst>
          </p:cNvPr>
          <p:cNvPicPr>
            <a:picLocks noGrp="1" noChangeAspect="1"/>
          </p:cNvPicPr>
          <p:nvPr>
            <p:ph sz="half" idx="2"/>
          </p:nvPr>
        </p:nvPicPr>
        <p:blipFill>
          <a:blip r:embed="rId2"/>
          <a:stretch>
            <a:fillRect/>
          </a:stretch>
        </p:blipFill>
        <p:spPr>
          <a:xfrm>
            <a:off x="4648200" y="2054710"/>
            <a:ext cx="4038600" cy="3080021"/>
          </a:xfrm>
          <a:prstGeom prst="rect">
            <a:avLst/>
          </a:prstGeom>
          <a:noFill/>
        </p:spPr>
      </p:pic>
      <p:sp>
        <p:nvSpPr>
          <p:cNvPr id="10" name="Date Placeholder 4">
            <a:extLst>
              <a:ext uri="{FF2B5EF4-FFF2-40B4-BE49-F238E27FC236}">
                <a16:creationId xmlns:a16="http://schemas.microsoft.com/office/drawing/2014/main" id="{EF62774F-56AE-6C22-41B1-FAD4BE1C925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56917EA4-7B9D-BC6A-608F-D4D0AFF5C25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20</a:t>
            </a:fld>
            <a:endParaRPr lang="en-GB" altLang="en-US"/>
          </a:p>
        </p:txBody>
      </p:sp>
    </p:spTree>
    <p:extLst>
      <p:ext uri="{BB962C8B-B14F-4D97-AF65-F5344CB8AC3E}">
        <p14:creationId xmlns:p14="http://schemas.microsoft.com/office/powerpoint/2010/main" val="685136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9B2DF-2678-4ECD-ACDE-5A0AE148C375}"/>
              </a:ext>
            </a:extLst>
          </p:cNvPr>
          <p:cNvSpPr>
            <a:spLocks noGrp="1"/>
          </p:cNvSpPr>
          <p:nvPr>
            <p:ph type="title"/>
          </p:nvPr>
        </p:nvSpPr>
        <p:spPr>
          <a:xfrm>
            <a:off x="3724073" y="1329201"/>
            <a:ext cx="4939868" cy="964620"/>
          </a:xfrm>
        </p:spPr>
        <p:txBody>
          <a:bodyPr anchor="b">
            <a:normAutofit/>
          </a:bodyPr>
          <a:lstStyle/>
          <a:p>
            <a:r>
              <a:rPr lang="en-GB"/>
              <a:t>Self evaluation </a:t>
            </a:r>
            <a:endParaRPr lang="en-GB" dirty="0"/>
          </a:p>
        </p:txBody>
      </p:sp>
      <p:sp>
        <p:nvSpPr>
          <p:cNvPr id="3" name="Content Placeholder 2">
            <a:extLst>
              <a:ext uri="{FF2B5EF4-FFF2-40B4-BE49-F238E27FC236}">
                <a16:creationId xmlns:a16="http://schemas.microsoft.com/office/drawing/2014/main" id="{CE9F1C54-F9C2-4DDF-B8F5-3C2FE7E56599}"/>
              </a:ext>
            </a:extLst>
          </p:cNvPr>
          <p:cNvSpPr>
            <a:spLocks noGrp="1"/>
          </p:cNvSpPr>
          <p:nvPr>
            <p:ph idx="1"/>
          </p:nvPr>
        </p:nvSpPr>
        <p:spPr>
          <a:xfrm>
            <a:off x="3724074" y="2686051"/>
            <a:ext cx="4939867" cy="2839064"/>
          </a:xfrm>
        </p:spPr>
        <p:txBody>
          <a:bodyPr>
            <a:normAutofit/>
          </a:bodyPr>
          <a:lstStyle/>
          <a:p>
            <a:r>
              <a:rPr lang="en-US" sz="1275">
                <a:latin typeface="NexusSans"/>
              </a:rPr>
              <a:t>This is closely related to self-monitoring. Self-evaluation differs from self-monitoring in the use of external comparisons and reinforcers. It has been used frequently and very effectively in universities and colleges (e.g., Shapiro, DuPaul, &amp; Bradley-Klug, 1998). Self-evaluation requires students to rate a behavior at set intervals (Shapiro &amp; Cole, 1994). For example, students might rate their behavior on a scale of 1 (did not follow directions or finish work) to 5 (followed all directions and finished all work). Students’ ratings are then compared to the evaluation of an external observer (e.g., teacher, paraprofessional), and students receive points or tokens based on how closely they match the external rating. After students have attained consistently accurate ratings, the external matching is faded and children self-award points based on their self-evaluation.</a:t>
            </a:r>
            <a:r>
              <a:rPr lang="en-GB" sz="1275"/>
              <a:t>stly known as a self assessment </a:t>
            </a:r>
          </a:p>
        </p:txBody>
      </p:sp>
      <p:pic>
        <p:nvPicPr>
          <p:cNvPr id="5" name="Picture 4" descr="White bulbs with a yellow one standing out">
            <a:extLst>
              <a:ext uri="{FF2B5EF4-FFF2-40B4-BE49-F238E27FC236}">
                <a16:creationId xmlns:a16="http://schemas.microsoft.com/office/drawing/2014/main" id="{FA0C8955-712F-4A39-AE1C-712EE8773A06}"/>
              </a:ext>
            </a:extLst>
          </p:cNvPr>
          <p:cNvPicPr>
            <a:picLocks noChangeAspect="1"/>
          </p:cNvPicPr>
          <p:nvPr/>
        </p:nvPicPr>
        <p:blipFill rotWithShape="1">
          <a:blip r:embed="rId2"/>
          <a:srcRect l="19505" r="35375" b="-1"/>
          <a:stretch/>
        </p:blipFill>
        <p:spPr>
          <a:xfrm>
            <a:off x="16" y="857257"/>
            <a:ext cx="3476678" cy="5143493"/>
          </a:xfrm>
          <a:prstGeom prst="rect">
            <a:avLst/>
          </a:prstGeom>
          <a:effectLst/>
        </p:spPr>
      </p:pic>
    </p:spTree>
    <p:extLst>
      <p:ext uri="{BB962C8B-B14F-4D97-AF65-F5344CB8AC3E}">
        <p14:creationId xmlns:p14="http://schemas.microsoft.com/office/powerpoint/2010/main" val="1774613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9F64-F65C-4196-921F-4F6D49400431}"/>
              </a:ext>
            </a:extLst>
          </p:cNvPr>
          <p:cNvSpPr>
            <a:spLocks noGrp="1"/>
          </p:cNvSpPr>
          <p:nvPr>
            <p:ph type="title"/>
          </p:nvPr>
        </p:nvSpPr>
        <p:spPr>
          <a:xfrm>
            <a:off x="457200" y="274638"/>
            <a:ext cx="8229600" cy="1143000"/>
          </a:xfrm>
        </p:spPr>
        <p:txBody>
          <a:bodyPr wrap="square" anchor="ctr">
            <a:normAutofit/>
          </a:bodyPr>
          <a:lstStyle/>
          <a:p>
            <a:r>
              <a:rPr lang="en-GB"/>
              <a:t>360 degree feedback </a:t>
            </a:r>
          </a:p>
        </p:txBody>
      </p:sp>
      <p:sp>
        <p:nvSpPr>
          <p:cNvPr id="3" name="Content Placeholder 2">
            <a:extLst>
              <a:ext uri="{FF2B5EF4-FFF2-40B4-BE49-F238E27FC236}">
                <a16:creationId xmlns:a16="http://schemas.microsoft.com/office/drawing/2014/main" id="{6E10BFC5-623F-4488-B694-E7334A1BB858}"/>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Wingdings" panose="05000000000000000000" pitchFamily="2" charset="2"/>
              <a:buChar char="Ø"/>
            </a:pPr>
            <a:r>
              <a:rPr lang="en-US" sz="2000" b="1" dirty="0"/>
              <a:t>360 degree feedback</a:t>
            </a:r>
            <a:r>
              <a:rPr lang="en-US" sz="2000" dirty="0"/>
              <a:t>, also known as multi-rater feedback, is a system in which anonymous feedback is gathered about a member of staff from various people they have working relationships with. This is usually their managers, peers, direct reports, subordinates - hence the name "360 degree".</a:t>
            </a:r>
          </a:p>
        </p:txBody>
      </p:sp>
      <p:pic>
        <p:nvPicPr>
          <p:cNvPr id="4" name="Content Placeholder 3">
            <a:extLst>
              <a:ext uri="{FF2B5EF4-FFF2-40B4-BE49-F238E27FC236}">
                <a16:creationId xmlns:a16="http://schemas.microsoft.com/office/drawing/2014/main" id="{DA106720-F983-1801-3029-470349DD741D}"/>
              </a:ext>
            </a:extLst>
          </p:cNvPr>
          <p:cNvPicPr>
            <a:picLocks noGrp="1" noChangeAspect="1"/>
          </p:cNvPicPr>
          <p:nvPr>
            <p:ph sz="half" idx="2"/>
          </p:nvPr>
        </p:nvPicPr>
        <p:blipFill>
          <a:blip r:embed="rId2"/>
          <a:stretch>
            <a:fillRect/>
          </a:stretch>
        </p:blipFill>
        <p:spPr>
          <a:xfrm>
            <a:off x="4648200" y="2505883"/>
            <a:ext cx="4038600" cy="2177676"/>
          </a:xfrm>
          <a:prstGeom prst="rect">
            <a:avLst/>
          </a:prstGeom>
          <a:noFill/>
        </p:spPr>
      </p:pic>
      <p:sp>
        <p:nvSpPr>
          <p:cNvPr id="10" name="Date Placeholder 4">
            <a:extLst>
              <a:ext uri="{FF2B5EF4-FFF2-40B4-BE49-F238E27FC236}">
                <a16:creationId xmlns:a16="http://schemas.microsoft.com/office/drawing/2014/main" id="{56367932-70A4-50BF-35D7-EAFC4A3E241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9A52C6BB-5140-149E-A508-642E41A5586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22</a:t>
            </a:fld>
            <a:endParaRPr lang="en-GB" altLang="en-US"/>
          </a:p>
        </p:txBody>
      </p:sp>
    </p:spTree>
    <p:extLst>
      <p:ext uri="{BB962C8B-B14F-4D97-AF65-F5344CB8AC3E}">
        <p14:creationId xmlns:p14="http://schemas.microsoft.com/office/powerpoint/2010/main" val="714605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F765C-8279-4EAE-A7D0-D79858661DC5}"/>
              </a:ext>
            </a:extLst>
          </p:cNvPr>
          <p:cNvSpPr>
            <a:spLocks noGrp="1"/>
          </p:cNvSpPr>
          <p:nvPr>
            <p:ph type="title"/>
          </p:nvPr>
        </p:nvSpPr>
        <p:spPr>
          <a:xfrm>
            <a:off x="457200" y="274638"/>
            <a:ext cx="8229600" cy="1143000"/>
          </a:xfrm>
        </p:spPr>
        <p:txBody>
          <a:bodyPr wrap="square" anchor="ctr">
            <a:normAutofit/>
          </a:bodyPr>
          <a:lstStyle/>
          <a:p>
            <a:r>
              <a:rPr lang="en-GB"/>
              <a:t>360 feedback </a:t>
            </a:r>
          </a:p>
        </p:txBody>
      </p:sp>
      <p:sp>
        <p:nvSpPr>
          <p:cNvPr id="3" name="Content Placeholder 2">
            <a:extLst>
              <a:ext uri="{FF2B5EF4-FFF2-40B4-BE49-F238E27FC236}">
                <a16:creationId xmlns:a16="http://schemas.microsoft.com/office/drawing/2014/main" id="{CC2DC3BB-796F-4737-8259-FE5C6D79D4FA}"/>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200"/>
              <a:t>360-degree feedback aims to help each person understand their strengths and weaknesses and shed light on the aspects of their work requiring coaching or specific assistance. It should be noted that the entire process for receiving feedback must be supervised by a manager, coach, or trainer</a:t>
            </a:r>
            <a:endParaRPr lang="en-GB" sz="2200"/>
          </a:p>
          <a:p>
            <a:pPr>
              <a:lnSpc>
                <a:spcPct val="90000"/>
              </a:lnSpc>
            </a:pPr>
            <a:endParaRPr lang="en-GB" sz="2200"/>
          </a:p>
        </p:txBody>
      </p:sp>
      <p:pic>
        <p:nvPicPr>
          <p:cNvPr id="4" name="Picture 3">
            <a:extLst>
              <a:ext uri="{FF2B5EF4-FFF2-40B4-BE49-F238E27FC236}">
                <a16:creationId xmlns:a16="http://schemas.microsoft.com/office/drawing/2014/main" id="{89C424D4-90A3-165F-9393-4F0AE754FCBC}"/>
              </a:ext>
            </a:extLst>
          </p:cNvPr>
          <p:cNvPicPr>
            <a:picLocks noChangeAspect="1"/>
          </p:cNvPicPr>
          <p:nvPr/>
        </p:nvPicPr>
        <p:blipFill>
          <a:blip r:embed="rId2"/>
          <a:stretch>
            <a:fillRect/>
          </a:stretch>
        </p:blipFill>
        <p:spPr>
          <a:xfrm>
            <a:off x="4648200" y="2505883"/>
            <a:ext cx="4038600" cy="2177676"/>
          </a:xfrm>
          <a:prstGeom prst="rect">
            <a:avLst/>
          </a:prstGeom>
          <a:noFill/>
        </p:spPr>
      </p:pic>
      <p:sp>
        <p:nvSpPr>
          <p:cNvPr id="9" name="Date Placeholder 4">
            <a:extLst>
              <a:ext uri="{FF2B5EF4-FFF2-40B4-BE49-F238E27FC236}">
                <a16:creationId xmlns:a16="http://schemas.microsoft.com/office/drawing/2014/main" id="{5C046734-6603-9AC2-F02A-30887BB5C7A2}"/>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1" name="Slide Number Placeholder 5">
            <a:extLst>
              <a:ext uri="{FF2B5EF4-FFF2-40B4-BE49-F238E27FC236}">
                <a16:creationId xmlns:a16="http://schemas.microsoft.com/office/drawing/2014/main" id="{66A5B50F-0637-9C77-BEA5-9038265DCE6C}"/>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23</a:t>
            </a:fld>
            <a:endParaRPr lang="en-GB" altLang="en-US"/>
          </a:p>
        </p:txBody>
      </p:sp>
    </p:spTree>
    <p:extLst>
      <p:ext uri="{BB962C8B-B14F-4D97-AF65-F5344CB8AC3E}">
        <p14:creationId xmlns:p14="http://schemas.microsoft.com/office/powerpoint/2010/main" val="2669950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F2930-9D6A-4C0F-A61E-7F864CC99233}"/>
              </a:ext>
            </a:extLst>
          </p:cNvPr>
          <p:cNvSpPr>
            <a:spLocks noGrp="1"/>
          </p:cNvSpPr>
          <p:nvPr>
            <p:ph type="title"/>
          </p:nvPr>
        </p:nvSpPr>
        <p:spPr>
          <a:xfrm>
            <a:off x="457200" y="274638"/>
            <a:ext cx="8229600" cy="1143000"/>
          </a:xfrm>
        </p:spPr>
        <p:txBody>
          <a:bodyPr wrap="square" anchor="ctr">
            <a:normAutofit/>
          </a:bodyPr>
          <a:lstStyle/>
          <a:p>
            <a:r>
              <a:rPr lang="en-GB"/>
              <a:t>Benefits of 360 degree feedback </a:t>
            </a:r>
          </a:p>
        </p:txBody>
      </p:sp>
      <p:sp>
        <p:nvSpPr>
          <p:cNvPr id="3" name="Content Placeholder 2">
            <a:extLst>
              <a:ext uri="{FF2B5EF4-FFF2-40B4-BE49-F238E27FC236}">
                <a16:creationId xmlns:a16="http://schemas.microsoft.com/office/drawing/2014/main" id="{5548BF9C-126A-4B39-BD65-A1064E1EFF8D}"/>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a:t>Encourages a culture of performance</a:t>
            </a:r>
          </a:p>
          <a:p>
            <a:pPr>
              <a:lnSpc>
                <a:spcPct val="90000"/>
              </a:lnSpc>
            </a:pPr>
            <a:r>
              <a:rPr lang="en-GB" sz="2400"/>
              <a:t>Increased self awareness</a:t>
            </a:r>
          </a:p>
          <a:p>
            <a:pPr>
              <a:lnSpc>
                <a:spcPct val="90000"/>
              </a:lnSpc>
            </a:pPr>
            <a:r>
              <a:rPr lang="en-GB" sz="2400"/>
              <a:t>Create a sincere dialogue between the employer and employee</a:t>
            </a:r>
          </a:p>
          <a:p>
            <a:pPr>
              <a:lnSpc>
                <a:spcPct val="90000"/>
              </a:lnSpc>
            </a:pPr>
            <a:r>
              <a:rPr lang="en-GB" sz="2400"/>
              <a:t>Encourage the search of new skills</a:t>
            </a:r>
          </a:p>
          <a:p>
            <a:pPr>
              <a:lnSpc>
                <a:spcPct val="90000"/>
              </a:lnSpc>
            </a:pPr>
            <a:r>
              <a:rPr lang="en-GB" sz="2400"/>
              <a:t>Promotes transparency and honesty</a:t>
            </a:r>
          </a:p>
          <a:p>
            <a:pPr>
              <a:lnSpc>
                <a:spcPct val="90000"/>
              </a:lnSpc>
            </a:pPr>
            <a:endParaRPr lang="en-GB" sz="2400"/>
          </a:p>
        </p:txBody>
      </p:sp>
      <p:pic>
        <p:nvPicPr>
          <p:cNvPr id="4" name="Content Placeholder 3">
            <a:extLst>
              <a:ext uri="{FF2B5EF4-FFF2-40B4-BE49-F238E27FC236}">
                <a16:creationId xmlns:a16="http://schemas.microsoft.com/office/drawing/2014/main" id="{4E42AE92-1481-69D9-A578-9F26A30B516F}"/>
              </a:ext>
            </a:extLst>
          </p:cNvPr>
          <p:cNvPicPr>
            <a:picLocks noGrp="1" noChangeAspect="1"/>
          </p:cNvPicPr>
          <p:nvPr>
            <p:ph sz="half" idx="2"/>
          </p:nvPr>
        </p:nvPicPr>
        <p:blipFill>
          <a:blip r:embed="rId2"/>
          <a:stretch>
            <a:fillRect/>
          </a:stretch>
        </p:blipFill>
        <p:spPr>
          <a:xfrm>
            <a:off x="4648200" y="2505883"/>
            <a:ext cx="4038600" cy="2177676"/>
          </a:xfrm>
          <a:prstGeom prst="rect">
            <a:avLst/>
          </a:prstGeom>
          <a:noFill/>
        </p:spPr>
      </p:pic>
      <p:sp>
        <p:nvSpPr>
          <p:cNvPr id="10" name="Date Placeholder 4">
            <a:extLst>
              <a:ext uri="{FF2B5EF4-FFF2-40B4-BE49-F238E27FC236}">
                <a16:creationId xmlns:a16="http://schemas.microsoft.com/office/drawing/2014/main" id="{9CD6BB7D-D692-321B-BB24-4EC1238B585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9B05F48D-16BC-8435-D1F8-13948C49434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24</a:t>
            </a:fld>
            <a:endParaRPr lang="en-GB" altLang="en-US"/>
          </a:p>
        </p:txBody>
      </p:sp>
    </p:spTree>
    <p:extLst>
      <p:ext uri="{BB962C8B-B14F-4D97-AF65-F5344CB8AC3E}">
        <p14:creationId xmlns:p14="http://schemas.microsoft.com/office/powerpoint/2010/main" val="3382528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ADBC-CF5B-41B5-84D5-3B34B15B9EC5}"/>
              </a:ext>
            </a:extLst>
          </p:cNvPr>
          <p:cNvSpPr>
            <a:spLocks noGrp="1"/>
          </p:cNvSpPr>
          <p:nvPr>
            <p:ph type="title"/>
          </p:nvPr>
        </p:nvSpPr>
        <p:spPr>
          <a:xfrm>
            <a:off x="457200" y="274638"/>
            <a:ext cx="8229600" cy="1143000"/>
          </a:xfrm>
        </p:spPr>
        <p:txBody>
          <a:bodyPr wrap="square" anchor="ctr">
            <a:normAutofit/>
          </a:bodyPr>
          <a:lstStyle/>
          <a:p>
            <a:r>
              <a:rPr lang="en-GB"/>
              <a:t>360 degree feedback </a:t>
            </a:r>
          </a:p>
        </p:txBody>
      </p:sp>
      <p:sp>
        <p:nvSpPr>
          <p:cNvPr id="3" name="Content Placeholder 2">
            <a:extLst>
              <a:ext uri="{FF2B5EF4-FFF2-40B4-BE49-F238E27FC236}">
                <a16:creationId xmlns:a16="http://schemas.microsoft.com/office/drawing/2014/main" id="{8A2E32E9-5A29-49F0-BFAF-697EBF09E560}"/>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t>Watch : </a:t>
            </a:r>
            <a:r>
              <a:rPr lang="en-GB" dirty="0">
                <a:hlinkClick r:id="rId2"/>
              </a:rPr>
              <a:t>https://youtu.be/eT4tohLWeUw</a:t>
            </a:r>
            <a:endParaRPr lang="en-GB" dirty="0"/>
          </a:p>
        </p:txBody>
      </p:sp>
      <p:pic>
        <p:nvPicPr>
          <p:cNvPr id="4" name="Content Placeholder 3">
            <a:extLst>
              <a:ext uri="{FF2B5EF4-FFF2-40B4-BE49-F238E27FC236}">
                <a16:creationId xmlns:a16="http://schemas.microsoft.com/office/drawing/2014/main" id="{B4675405-9C39-838D-94E5-BA773047BF91}"/>
              </a:ext>
            </a:extLst>
          </p:cNvPr>
          <p:cNvPicPr>
            <a:picLocks noGrp="1" noChangeAspect="1"/>
          </p:cNvPicPr>
          <p:nvPr>
            <p:ph sz="half" idx="2"/>
          </p:nvPr>
        </p:nvPicPr>
        <p:blipFill>
          <a:blip r:embed="rId3"/>
          <a:stretch>
            <a:fillRect/>
          </a:stretch>
        </p:blipFill>
        <p:spPr>
          <a:xfrm>
            <a:off x="5210175" y="2809081"/>
            <a:ext cx="2914650" cy="1571625"/>
          </a:xfrm>
          <a:prstGeom prst="rect">
            <a:avLst/>
          </a:prstGeom>
        </p:spPr>
      </p:pic>
      <p:sp>
        <p:nvSpPr>
          <p:cNvPr id="10" name="Date Placeholder 4">
            <a:extLst>
              <a:ext uri="{FF2B5EF4-FFF2-40B4-BE49-F238E27FC236}">
                <a16:creationId xmlns:a16="http://schemas.microsoft.com/office/drawing/2014/main" id="{D31F54FA-2E35-9650-CA58-29EE20418A94}"/>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2" name="Slide Number Placeholder 5">
            <a:extLst>
              <a:ext uri="{FF2B5EF4-FFF2-40B4-BE49-F238E27FC236}">
                <a16:creationId xmlns:a16="http://schemas.microsoft.com/office/drawing/2014/main" id="{AF842DD5-1EDC-584A-59EB-E5B809A317DC}"/>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25</a:t>
            </a:fld>
            <a:endParaRPr lang="en-GB" altLang="en-US"/>
          </a:p>
        </p:txBody>
      </p:sp>
    </p:spTree>
    <p:extLst>
      <p:ext uri="{BB962C8B-B14F-4D97-AF65-F5344CB8AC3E}">
        <p14:creationId xmlns:p14="http://schemas.microsoft.com/office/powerpoint/2010/main" val="12478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9382-80B7-4837-91F7-11F2050266B2}"/>
              </a:ext>
            </a:extLst>
          </p:cNvPr>
          <p:cNvSpPr>
            <a:spLocks noGrp="1"/>
          </p:cNvSpPr>
          <p:nvPr>
            <p:ph type="title"/>
          </p:nvPr>
        </p:nvSpPr>
        <p:spPr>
          <a:xfrm>
            <a:off x="457200" y="274638"/>
            <a:ext cx="8229600" cy="1143000"/>
          </a:xfrm>
        </p:spPr>
        <p:txBody>
          <a:bodyPr wrap="square" anchor="ctr">
            <a:normAutofit/>
          </a:bodyPr>
          <a:lstStyle/>
          <a:p>
            <a:r>
              <a:rPr lang="en-GB"/>
              <a:t>540 degree feedback </a:t>
            </a:r>
          </a:p>
        </p:txBody>
      </p:sp>
      <p:sp>
        <p:nvSpPr>
          <p:cNvPr id="3" name="Content Placeholder 2">
            <a:extLst>
              <a:ext uri="{FF2B5EF4-FFF2-40B4-BE49-F238E27FC236}">
                <a16:creationId xmlns:a16="http://schemas.microsoft.com/office/drawing/2014/main" id="{222AC676-785D-4CCE-BB95-8975B6C5364B}"/>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Wingdings" panose="05000000000000000000" pitchFamily="2" charset="2"/>
              <a:buChar char="Ø"/>
            </a:pPr>
            <a:r>
              <a:rPr lang="en-US" sz="2000" b="1" dirty="0"/>
              <a:t>540 degree feedback </a:t>
            </a:r>
            <a:r>
              <a:rPr lang="en-US" sz="2000" dirty="0"/>
              <a:t>is an employee performance appraisal method with multiple appraisers. 540 degree feedback includes not only superiors, peers, subordinates, self and even suppliers as well as vendors. The person receives feedback from all the persons he/she has interacted with during the course of fulfilling his/her job responsibilities.</a:t>
            </a:r>
          </a:p>
          <a:p>
            <a:pPr>
              <a:lnSpc>
                <a:spcPct val="90000"/>
              </a:lnSpc>
            </a:pPr>
            <a:endParaRPr lang="en-GB" sz="2000" dirty="0"/>
          </a:p>
        </p:txBody>
      </p:sp>
      <p:pic>
        <p:nvPicPr>
          <p:cNvPr id="4" name="Content Placeholder 3">
            <a:extLst>
              <a:ext uri="{FF2B5EF4-FFF2-40B4-BE49-F238E27FC236}">
                <a16:creationId xmlns:a16="http://schemas.microsoft.com/office/drawing/2014/main" id="{E5BC4D13-9DBF-146B-7854-37B75D2EB3C8}"/>
              </a:ext>
            </a:extLst>
          </p:cNvPr>
          <p:cNvPicPr>
            <a:picLocks noGrp="1" noChangeAspect="1"/>
          </p:cNvPicPr>
          <p:nvPr>
            <p:ph sz="half" idx="2"/>
          </p:nvPr>
        </p:nvPicPr>
        <p:blipFill>
          <a:blip r:embed="rId2"/>
          <a:stretch>
            <a:fillRect/>
          </a:stretch>
        </p:blipFill>
        <p:spPr>
          <a:xfrm>
            <a:off x="4648200" y="1654782"/>
            <a:ext cx="4038600" cy="3879877"/>
          </a:xfrm>
          <a:prstGeom prst="rect">
            <a:avLst/>
          </a:prstGeom>
          <a:noFill/>
        </p:spPr>
      </p:pic>
      <p:sp>
        <p:nvSpPr>
          <p:cNvPr id="10" name="Date Placeholder 4">
            <a:extLst>
              <a:ext uri="{FF2B5EF4-FFF2-40B4-BE49-F238E27FC236}">
                <a16:creationId xmlns:a16="http://schemas.microsoft.com/office/drawing/2014/main" id="{038AAD2E-902F-CAF0-E3CF-6877E700AD5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2FD0E0EA-A1B7-4418-7FA1-EB9A6295E68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26</a:t>
            </a:fld>
            <a:endParaRPr lang="en-GB" altLang="en-US"/>
          </a:p>
        </p:txBody>
      </p:sp>
    </p:spTree>
    <p:extLst>
      <p:ext uri="{BB962C8B-B14F-4D97-AF65-F5344CB8AC3E}">
        <p14:creationId xmlns:p14="http://schemas.microsoft.com/office/powerpoint/2010/main" val="3825365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A6175-531D-43E2-891B-8B72AEEB2642}"/>
              </a:ext>
            </a:extLst>
          </p:cNvPr>
          <p:cNvSpPr>
            <a:spLocks noGrp="1"/>
          </p:cNvSpPr>
          <p:nvPr>
            <p:ph type="title"/>
          </p:nvPr>
        </p:nvSpPr>
        <p:spPr>
          <a:xfrm>
            <a:off x="457200" y="274638"/>
            <a:ext cx="8229600" cy="1143000"/>
          </a:xfrm>
        </p:spPr>
        <p:txBody>
          <a:bodyPr vert="horz" wrap="square" lIns="68580" tIns="34290" rIns="68580" bIns="34290" numCol="1" rtlCol="0" anchor="ctr" anchorCtr="0" compatLnSpc="1">
            <a:prstTxWarp prst="textNoShape">
              <a:avLst/>
            </a:prstTxWarp>
            <a:normAutofit/>
          </a:bodyPr>
          <a:lstStyle/>
          <a:p>
            <a:r>
              <a:rPr lang="en-US"/>
              <a:t>Who is involved ?</a:t>
            </a:r>
          </a:p>
        </p:txBody>
      </p:sp>
      <p:pic>
        <p:nvPicPr>
          <p:cNvPr id="4" name="Content Placeholder 3">
            <a:extLst>
              <a:ext uri="{FF2B5EF4-FFF2-40B4-BE49-F238E27FC236}">
                <a16:creationId xmlns:a16="http://schemas.microsoft.com/office/drawing/2014/main" id="{4D3E42BB-4D7F-4320-ABA8-8322F361832F}"/>
              </a:ext>
            </a:extLst>
          </p:cNvPr>
          <p:cNvPicPr>
            <a:picLocks noGrp="1" noChangeAspect="1"/>
          </p:cNvPicPr>
          <p:nvPr>
            <p:ph idx="1"/>
          </p:nvPr>
        </p:nvPicPr>
        <p:blipFill>
          <a:blip r:embed="rId2"/>
          <a:stretch>
            <a:fillRect/>
          </a:stretch>
        </p:blipFill>
        <p:spPr>
          <a:xfrm>
            <a:off x="2542450" y="1600201"/>
            <a:ext cx="4059100" cy="3917032"/>
          </a:xfrm>
          <a:prstGeom prst="rect">
            <a:avLst/>
          </a:prstGeom>
          <a:noFill/>
        </p:spPr>
      </p:pic>
      <p:sp>
        <p:nvSpPr>
          <p:cNvPr id="9" name="Date Placeholder 3">
            <a:extLst>
              <a:ext uri="{FF2B5EF4-FFF2-40B4-BE49-F238E27FC236}">
                <a16:creationId xmlns:a16="http://schemas.microsoft.com/office/drawing/2014/main" id="{3D4D7340-92B4-787D-87EB-A6574943843E}"/>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17/08/2023</a:t>
            </a:fld>
            <a:endParaRPr lang="en-GB" altLang="en-US"/>
          </a:p>
        </p:txBody>
      </p:sp>
      <p:sp>
        <p:nvSpPr>
          <p:cNvPr id="11" name="Slide Number Placeholder 4">
            <a:extLst>
              <a:ext uri="{FF2B5EF4-FFF2-40B4-BE49-F238E27FC236}">
                <a16:creationId xmlns:a16="http://schemas.microsoft.com/office/drawing/2014/main" id="{46F6F234-DF51-1ECF-0883-ADD2CAD236CA}"/>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27</a:t>
            </a:fld>
            <a:endParaRPr lang="en-GB" altLang="en-US"/>
          </a:p>
        </p:txBody>
      </p:sp>
    </p:spTree>
    <p:extLst>
      <p:ext uri="{BB962C8B-B14F-4D97-AF65-F5344CB8AC3E}">
        <p14:creationId xmlns:p14="http://schemas.microsoft.com/office/powerpoint/2010/main" val="3914916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122C1-9BFE-44A1-A67D-75069871D39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Difference between 360 and 540 degree feedback </a:t>
            </a:r>
          </a:p>
        </p:txBody>
      </p:sp>
      <p:sp>
        <p:nvSpPr>
          <p:cNvPr id="3" name="Content Placeholder 2">
            <a:extLst>
              <a:ext uri="{FF2B5EF4-FFF2-40B4-BE49-F238E27FC236}">
                <a16:creationId xmlns:a16="http://schemas.microsoft.com/office/drawing/2014/main" id="{4B5B746B-B072-498A-8E6A-94DDA0CEB48B}"/>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Wingdings" panose="05000000000000000000" pitchFamily="2" charset="2"/>
              <a:buChar char="Ø"/>
            </a:pPr>
            <a:r>
              <a:rPr lang="en-US" sz="2000" dirty="0"/>
              <a:t>540 degree feedback is an upgrade to 360 degree feedback. It has all the elements of 360 degree feedback system with the addition of external appraisers in the form of stakeholders like customers or clients. It helps in identifying problems which was not possible through 360 degree feedback or any other traditional feedback system.</a:t>
            </a:r>
            <a:endParaRPr lang="en-GB" sz="2000" dirty="0"/>
          </a:p>
        </p:txBody>
      </p:sp>
      <p:pic>
        <p:nvPicPr>
          <p:cNvPr id="4" name="Content Placeholder 3">
            <a:extLst>
              <a:ext uri="{FF2B5EF4-FFF2-40B4-BE49-F238E27FC236}">
                <a16:creationId xmlns:a16="http://schemas.microsoft.com/office/drawing/2014/main" id="{668F4BE2-C088-D081-E280-32AEAAA02F01}"/>
              </a:ext>
            </a:extLst>
          </p:cNvPr>
          <p:cNvPicPr>
            <a:picLocks noGrp="1" noChangeAspect="1"/>
          </p:cNvPicPr>
          <p:nvPr>
            <p:ph sz="half" idx="2"/>
          </p:nvPr>
        </p:nvPicPr>
        <p:blipFill>
          <a:blip r:embed="rId2"/>
          <a:stretch>
            <a:fillRect/>
          </a:stretch>
        </p:blipFill>
        <p:spPr>
          <a:xfrm>
            <a:off x="4648200" y="2809438"/>
            <a:ext cx="4038600" cy="1570566"/>
          </a:xfrm>
          <a:prstGeom prst="rect">
            <a:avLst/>
          </a:prstGeom>
          <a:noFill/>
        </p:spPr>
      </p:pic>
      <p:sp>
        <p:nvSpPr>
          <p:cNvPr id="10" name="Date Placeholder 4">
            <a:extLst>
              <a:ext uri="{FF2B5EF4-FFF2-40B4-BE49-F238E27FC236}">
                <a16:creationId xmlns:a16="http://schemas.microsoft.com/office/drawing/2014/main" id="{8D4710C6-096C-1884-53B3-D574125D5F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BE790B38-B36C-6056-4008-F4D86990C41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28</a:t>
            </a:fld>
            <a:endParaRPr lang="en-GB" altLang="en-US"/>
          </a:p>
        </p:txBody>
      </p:sp>
    </p:spTree>
    <p:extLst>
      <p:ext uri="{BB962C8B-B14F-4D97-AF65-F5344CB8AC3E}">
        <p14:creationId xmlns:p14="http://schemas.microsoft.com/office/powerpoint/2010/main" val="29989442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EDD7-3DEA-4A41-9DC2-537B137AB01C}"/>
              </a:ext>
            </a:extLst>
          </p:cNvPr>
          <p:cNvSpPr>
            <a:spLocks noGrp="1"/>
          </p:cNvSpPr>
          <p:nvPr>
            <p:ph type="title"/>
          </p:nvPr>
        </p:nvSpPr>
        <p:spPr>
          <a:xfrm>
            <a:off x="457200" y="274638"/>
            <a:ext cx="8229600" cy="1143000"/>
          </a:xfrm>
        </p:spPr>
        <p:txBody>
          <a:bodyPr wrap="square" anchor="ctr">
            <a:normAutofit/>
          </a:bodyPr>
          <a:lstStyle/>
          <a:p>
            <a:r>
              <a:rPr lang="en-GB" sz="4100"/>
              <a:t>Management by Objectives MBO</a:t>
            </a:r>
          </a:p>
        </p:txBody>
      </p:sp>
      <p:sp>
        <p:nvSpPr>
          <p:cNvPr id="3" name="Content Placeholder 2">
            <a:extLst>
              <a:ext uri="{FF2B5EF4-FFF2-40B4-BE49-F238E27FC236}">
                <a16:creationId xmlns:a16="http://schemas.microsoft.com/office/drawing/2014/main" id="{2A1C379B-47C5-4909-BF4F-E9DF00AF6A98}"/>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Wingdings" panose="05000000000000000000" pitchFamily="2" charset="2"/>
              <a:buChar char="Ø"/>
            </a:pPr>
            <a:r>
              <a:rPr lang="en-US" sz="1800" dirty="0"/>
              <a:t>Management by objectives (MBO) is a strategic management model that aims to improve the performance of an organization by clearly defining objectives that are agreed to by both management and employees. According to the theory, having a say in goal setting and action plans encourages participation and commitment among employees, as well as aligning objectives across the </a:t>
            </a:r>
            <a:r>
              <a:rPr lang="en-US" sz="1800" dirty="0" err="1"/>
              <a:t>organisation</a:t>
            </a:r>
            <a:r>
              <a:rPr lang="en-US" sz="1800" dirty="0"/>
              <a:t>.</a:t>
            </a:r>
            <a:endParaRPr lang="en-GB" sz="1800" dirty="0"/>
          </a:p>
        </p:txBody>
      </p:sp>
      <p:pic>
        <p:nvPicPr>
          <p:cNvPr id="4" name="Content Placeholder 3">
            <a:extLst>
              <a:ext uri="{FF2B5EF4-FFF2-40B4-BE49-F238E27FC236}">
                <a16:creationId xmlns:a16="http://schemas.microsoft.com/office/drawing/2014/main" id="{7C26CF6E-8872-A6BB-E6B9-3353535CCAD9}"/>
              </a:ext>
            </a:extLst>
          </p:cNvPr>
          <p:cNvPicPr>
            <a:picLocks noGrp="1" noChangeAspect="1"/>
          </p:cNvPicPr>
          <p:nvPr>
            <p:ph sz="half" idx="2"/>
          </p:nvPr>
        </p:nvPicPr>
        <p:blipFill>
          <a:blip r:embed="rId2"/>
          <a:stretch>
            <a:fillRect/>
          </a:stretch>
        </p:blipFill>
        <p:spPr>
          <a:xfrm>
            <a:off x="4648200" y="2532960"/>
            <a:ext cx="4038600" cy="2123521"/>
          </a:xfrm>
          <a:prstGeom prst="rect">
            <a:avLst/>
          </a:prstGeom>
          <a:noFill/>
        </p:spPr>
      </p:pic>
      <p:sp>
        <p:nvSpPr>
          <p:cNvPr id="10" name="Date Placeholder 4">
            <a:extLst>
              <a:ext uri="{FF2B5EF4-FFF2-40B4-BE49-F238E27FC236}">
                <a16:creationId xmlns:a16="http://schemas.microsoft.com/office/drawing/2014/main" id="{3C2AB287-505F-35F2-DA1A-0CF79743707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0746B2A1-9B22-9ED0-96DE-21592A5091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29</a:t>
            </a:fld>
            <a:endParaRPr lang="en-GB" altLang="en-US"/>
          </a:p>
        </p:txBody>
      </p:sp>
    </p:spTree>
    <p:extLst>
      <p:ext uri="{BB962C8B-B14F-4D97-AF65-F5344CB8AC3E}">
        <p14:creationId xmlns:p14="http://schemas.microsoft.com/office/powerpoint/2010/main" val="10511238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EDD7-3DEA-4A41-9DC2-537B137AB01C}"/>
              </a:ext>
            </a:extLst>
          </p:cNvPr>
          <p:cNvSpPr>
            <a:spLocks noGrp="1"/>
          </p:cNvSpPr>
          <p:nvPr>
            <p:ph type="title"/>
          </p:nvPr>
        </p:nvSpPr>
        <p:spPr>
          <a:xfrm>
            <a:off x="457200" y="274638"/>
            <a:ext cx="8229600" cy="1143000"/>
          </a:xfrm>
        </p:spPr>
        <p:txBody>
          <a:bodyPr wrap="square" anchor="ctr">
            <a:normAutofit/>
          </a:bodyPr>
          <a:lstStyle/>
          <a:p>
            <a:r>
              <a:rPr lang="en-GB" sz="4100"/>
              <a:t>Management by Objectives MBO</a:t>
            </a:r>
          </a:p>
        </p:txBody>
      </p:sp>
      <p:sp>
        <p:nvSpPr>
          <p:cNvPr id="3" name="Content Placeholder 2">
            <a:extLst>
              <a:ext uri="{FF2B5EF4-FFF2-40B4-BE49-F238E27FC236}">
                <a16:creationId xmlns:a16="http://schemas.microsoft.com/office/drawing/2014/main" id="{2A1C379B-47C5-4909-BF4F-E9DF00AF6A98}"/>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Arial" panose="020B0604020202020204" pitchFamily="34" charset="0"/>
              <a:buChar char="•"/>
            </a:pPr>
            <a:r>
              <a:rPr lang="en-US" sz="1500"/>
              <a:t>Management by objectives (MBO) is a strategic management model that aims to improve organizational performance by clearly defining objectives that are agreed to by both management and employees.</a:t>
            </a:r>
          </a:p>
          <a:p>
            <a:pPr>
              <a:lnSpc>
                <a:spcPct val="90000"/>
              </a:lnSpc>
              <a:buFont typeface="Arial" panose="020B0604020202020204" pitchFamily="34" charset="0"/>
              <a:buChar char="•"/>
            </a:pPr>
            <a:r>
              <a:rPr lang="en-US" sz="1500"/>
              <a:t>According to the theory, having a say in goal setting and action plans encourages participation and commitment among employees, as well as aligning objectives across the organization.</a:t>
            </a:r>
          </a:p>
          <a:p>
            <a:pPr>
              <a:lnSpc>
                <a:spcPct val="90000"/>
              </a:lnSpc>
              <a:buFont typeface="Arial" panose="020B0604020202020204" pitchFamily="34" charset="0"/>
              <a:buChar char="•"/>
            </a:pPr>
            <a:r>
              <a:rPr lang="en-US" sz="1500"/>
              <a:t>Critics of MBO argue that it leads to employees trying to achieve the set goals by any means necessary, often at the cost of the company.</a:t>
            </a:r>
          </a:p>
          <a:p>
            <a:pPr marL="0" indent="0">
              <a:lnSpc>
                <a:spcPct val="90000"/>
              </a:lnSpc>
              <a:buNone/>
            </a:pPr>
            <a:endParaRPr lang="en-GB" sz="1500"/>
          </a:p>
        </p:txBody>
      </p:sp>
      <p:pic>
        <p:nvPicPr>
          <p:cNvPr id="4" name="Content Placeholder 3">
            <a:extLst>
              <a:ext uri="{FF2B5EF4-FFF2-40B4-BE49-F238E27FC236}">
                <a16:creationId xmlns:a16="http://schemas.microsoft.com/office/drawing/2014/main" id="{C3B31881-329D-2484-6F37-73C4853F09B4}"/>
              </a:ext>
            </a:extLst>
          </p:cNvPr>
          <p:cNvPicPr>
            <a:picLocks noGrp="1" noChangeAspect="1"/>
          </p:cNvPicPr>
          <p:nvPr>
            <p:ph sz="half" idx="2"/>
          </p:nvPr>
        </p:nvPicPr>
        <p:blipFill>
          <a:blip r:embed="rId2"/>
          <a:stretch>
            <a:fillRect/>
          </a:stretch>
        </p:blipFill>
        <p:spPr>
          <a:xfrm>
            <a:off x="4648200" y="2532960"/>
            <a:ext cx="4038600" cy="2123521"/>
          </a:xfrm>
          <a:prstGeom prst="rect">
            <a:avLst/>
          </a:prstGeom>
          <a:noFill/>
        </p:spPr>
      </p:pic>
      <p:sp>
        <p:nvSpPr>
          <p:cNvPr id="10" name="Date Placeholder 4">
            <a:extLst>
              <a:ext uri="{FF2B5EF4-FFF2-40B4-BE49-F238E27FC236}">
                <a16:creationId xmlns:a16="http://schemas.microsoft.com/office/drawing/2014/main" id="{EB835423-1666-9ABB-28D5-79A6DF25C5F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8290C04D-ECDD-82AC-3CB9-046D408DC50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30</a:t>
            </a:fld>
            <a:endParaRPr lang="en-GB" altLang="en-US"/>
          </a:p>
        </p:txBody>
      </p:sp>
    </p:spTree>
    <p:extLst>
      <p:ext uri="{BB962C8B-B14F-4D97-AF65-F5344CB8AC3E}">
        <p14:creationId xmlns:p14="http://schemas.microsoft.com/office/powerpoint/2010/main" val="21299235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DAF5-5B64-3C65-FDA4-61B8D5757192}"/>
              </a:ext>
            </a:extLst>
          </p:cNvPr>
          <p:cNvSpPr>
            <a:spLocks noGrp="1"/>
          </p:cNvSpPr>
          <p:nvPr>
            <p:ph type="title"/>
          </p:nvPr>
        </p:nvSpPr>
        <p:spPr/>
        <p:txBody>
          <a:bodyPr/>
          <a:lstStyle/>
          <a:p>
            <a:r>
              <a:rPr lang="en-GB" dirty="0"/>
              <a:t>MBO in practice </a:t>
            </a:r>
          </a:p>
        </p:txBody>
      </p:sp>
      <p:sp>
        <p:nvSpPr>
          <p:cNvPr id="3" name="Content Placeholder 2">
            <a:extLst>
              <a:ext uri="{FF2B5EF4-FFF2-40B4-BE49-F238E27FC236}">
                <a16:creationId xmlns:a16="http://schemas.microsoft.com/office/drawing/2014/main" id="{80540480-3752-D5F6-3236-AC7E6B9DCE37}"/>
              </a:ext>
            </a:extLst>
          </p:cNvPr>
          <p:cNvSpPr>
            <a:spLocks noGrp="1"/>
          </p:cNvSpPr>
          <p:nvPr>
            <p:ph idx="1"/>
          </p:nvPr>
        </p:nvSpPr>
        <p:spPr/>
        <p:txBody>
          <a:bodyPr/>
          <a:lstStyle/>
          <a:p>
            <a:pPr>
              <a:buFont typeface="+mj-lt"/>
              <a:buAutoNum type="arabicPeriod"/>
            </a:pPr>
            <a:r>
              <a:rPr lang="en-US" sz="1600" dirty="0">
                <a:latin typeface="SourceSansPro"/>
              </a:rPr>
              <a:t>The </a:t>
            </a:r>
            <a:r>
              <a:rPr lang="en-US" sz="1600" b="1" dirty="0">
                <a:latin typeface="SourceSansPro"/>
              </a:rPr>
              <a:t>first step </a:t>
            </a:r>
            <a:r>
              <a:rPr lang="en-US" sz="1600" dirty="0">
                <a:latin typeface="SourceSansPro"/>
              </a:rPr>
              <a:t>is to either determine or revise organizational objectives for the entire company. This broad overview should be derived from the firm's mission and vision.</a:t>
            </a:r>
          </a:p>
          <a:p>
            <a:pPr>
              <a:buFont typeface="+mj-lt"/>
              <a:buAutoNum type="arabicPeriod"/>
            </a:pPr>
            <a:r>
              <a:rPr lang="en-US" sz="1600" dirty="0">
                <a:latin typeface="SourceSansPro"/>
              </a:rPr>
              <a:t>The </a:t>
            </a:r>
            <a:r>
              <a:rPr lang="en-US" sz="1600" b="1" dirty="0">
                <a:latin typeface="SourceSansPro"/>
              </a:rPr>
              <a:t>second step </a:t>
            </a:r>
            <a:r>
              <a:rPr lang="en-US" sz="1600" dirty="0">
                <a:latin typeface="SourceSansPro"/>
              </a:rPr>
              <a:t>is to translate the organizational objectives to employees. In 1981, George T. Doran used the acronym SMART (specific, measurable, acceptable, realistic, time-bound) to express the concept.</a:t>
            </a:r>
            <a:r>
              <a:rPr lang="en-US" sz="1600" baseline="30000" dirty="0">
                <a:latin typeface="SourceSansPro"/>
              </a:rPr>
              <a:t>2</a:t>
            </a:r>
            <a:endParaRPr lang="en-US" sz="1600" dirty="0">
              <a:latin typeface="SourceSansPro"/>
            </a:endParaRPr>
          </a:p>
          <a:p>
            <a:pPr>
              <a:buFont typeface="+mj-lt"/>
              <a:buAutoNum type="arabicPeriod"/>
            </a:pPr>
            <a:r>
              <a:rPr lang="en-US" sz="1600" b="1" dirty="0">
                <a:latin typeface="SourceSansPro"/>
              </a:rPr>
              <a:t>Step three</a:t>
            </a:r>
            <a:r>
              <a:rPr lang="en-US" sz="1600" dirty="0">
                <a:latin typeface="SourceSansPro"/>
              </a:rPr>
              <a:t> is stimulating the participation of employees in setting individual objectives. After the organization's objectives are shared with employees, from the top to the bottom, employees should be encouraged to help set their own objectives to achieve these larger organizational objectives. This gives employees greater motivation since they have greater empowerment.</a:t>
            </a:r>
          </a:p>
          <a:p>
            <a:pPr>
              <a:buFont typeface="+mj-lt"/>
              <a:buAutoNum type="arabicPeriod"/>
            </a:pPr>
            <a:r>
              <a:rPr lang="en-US" sz="1600" b="1" dirty="0">
                <a:latin typeface="SourceSansPro"/>
              </a:rPr>
              <a:t>Step four </a:t>
            </a:r>
            <a:r>
              <a:rPr lang="en-US" sz="1600" dirty="0">
                <a:latin typeface="SourceSansPro"/>
              </a:rPr>
              <a:t>involves monitoring the progress of employees. In step two, a key component of the objectives was that they are measurable for employees and managers to determine how well they are met.</a:t>
            </a:r>
          </a:p>
          <a:p>
            <a:pPr>
              <a:buFont typeface="+mj-lt"/>
              <a:buAutoNum type="arabicPeriod"/>
            </a:pPr>
            <a:r>
              <a:rPr lang="en-US" sz="1600" b="1" dirty="0">
                <a:latin typeface="SourceSansPro"/>
              </a:rPr>
              <a:t>The fifth step </a:t>
            </a:r>
            <a:r>
              <a:rPr lang="en-US" sz="1600" dirty="0">
                <a:latin typeface="SourceSansPro"/>
              </a:rPr>
              <a:t>is to evaluate and reward employee progress. This step includes honest feedback on what was achieved and not achieved for each employee.</a:t>
            </a:r>
          </a:p>
          <a:p>
            <a:endParaRPr lang="en-GB" dirty="0"/>
          </a:p>
        </p:txBody>
      </p:sp>
      <p:sp>
        <p:nvSpPr>
          <p:cNvPr id="4" name="Date Placeholder 3">
            <a:extLst>
              <a:ext uri="{FF2B5EF4-FFF2-40B4-BE49-F238E27FC236}">
                <a16:creationId xmlns:a16="http://schemas.microsoft.com/office/drawing/2014/main" id="{A83D535A-D486-2472-B6F7-4B89A9E75ACB}"/>
              </a:ext>
            </a:extLst>
          </p:cNvPr>
          <p:cNvSpPr>
            <a:spLocks noGrp="1"/>
          </p:cNvSpPr>
          <p:nvPr>
            <p:ph type="dt" sz="half" idx="10"/>
          </p:nvPr>
        </p:nvSpPr>
        <p:spPr/>
        <p:txBody>
          <a:bodyPr/>
          <a:lstStyle/>
          <a:p>
            <a:pPr>
              <a:defRPr/>
            </a:pPr>
            <a:fld id="{2303D31F-598B-47EE-BA37-93F097A3D676}" type="datetime1">
              <a:rPr lang="en-GB" altLang="en-US" smtClean="0"/>
              <a:pPr>
                <a:defRPr/>
              </a:pPr>
              <a:t>17/08/2023</a:t>
            </a:fld>
            <a:endParaRPr lang="en-GB" altLang="en-US"/>
          </a:p>
        </p:txBody>
      </p:sp>
      <p:sp>
        <p:nvSpPr>
          <p:cNvPr id="5" name="Slide Number Placeholder 4">
            <a:extLst>
              <a:ext uri="{FF2B5EF4-FFF2-40B4-BE49-F238E27FC236}">
                <a16:creationId xmlns:a16="http://schemas.microsoft.com/office/drawing/2014/main" id="{465FE4B1-1BDE-762C-65CE-278C77FC4635}"/>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587775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D875-C4DD-4285-B1A3-F761F4792846}"/>
              </a:ext>
            </a:extLst>
          </p:cNvPr>
          <p:cNvSpPr>
            <a:spLocks noGrp="1"/>
          </p:cNvSpPr>
          <p:nvPr>
            <p:ph type="title"/>
          </p:nvPr>
        </p:nvSpPr>
        <p:spPr>
          <a:xfrm>
            <a:off x="457200" y="274638"/>
            <a:ext cx="8229600" cy="1143000"/>
          </a:xfrm>
        </p:spPr>
        <p:txBody>
          <a:bodyPr wrap="square" anchor="ctr">
            <a:normAutofit/>
          </a:bodyPr>
          <a:lstStyle/>
          <a:p>
            <a:r>
              <a:rPr lang="en-GB"/>
              <a:t>Appraisal process </a:t>
            </a:r>
          </a:p>
        </p:txBody>
      </p:sp>
      <p:pic>
        <p:nvPicPr>
          <p:cNvPr id="4" name="Content Placeholder 3">
            <a:extLst>
              <a:ext uri="{FF2B5EF4-FFF2-40B4-BE49-F238E27FC236}">
                <a16:creationId xmlns:a16="http://schemas.microsoft.com/office/drawing/2014/main" id="{7ABE8748-8A63-0B5A-5903-2107D19F4941}"/>
              </a:ext>
            </a:extLst>
          </p:cNvPr>
          <p:cNvPicPr>
            <a:picLocks noGrp="1" noChangeAspect="1"/>
          </p:cNvPicPr>
          <p:nvPr>
            <p:ph sz="half" idx="1"/>
          </p:nvPr>
        </p:nvPicPr>
        <p:blipFill>
          <a:blip r:embed="rId2"/>
          <a:stretch>
            <a:fillRect/>
          </a:stretch>
        </p:blipFill>
        <p:spPr>
          <a:xfrm>
            <a:off x="457200" y="2139301"/>
            <a:ext cx="4038600" cy="2910840"/>
          </a:xfrm>
          <a:prstGeom prst="rect">
            <a:avLst/>
          </a:prstGeom>
          <a:noFill/>
        </p:spPr>
      </p:pic>
      <p:sp>
        <p:nvSpPr>
          <p:cNvPr id="3" name="Content Placeholder 2">
            <a:extLst>
              <a:ext uri="{FF2B5EF4-FFF2-40B4-BE49-F238E27FC236}">
                <a16:creationId xmlns:a16="http://schemas.microsoft.com/office/drawing/2014/main" id="{0E6E8D5F-2E4C-4782-99DB-4465D85934CF}"/>
              </a:ext>
            </a:extLst>
          </p:cNvPr>
          <p:cNvSpPr>
            <a:spLocks noGrp="1"/>
          </p:cNvSpPr>
          <p:nvPr>
            <p:ph sz="half" idx="2"/>
          </p:nvPr>
        </p:nvSpPr>
        <p:spPr>
          <a:xfrm>
            <a:off x="4648200" y="1600201"/>
            <a:ext cx="4038600" cy="3989040"/>
          </a:xfrm>
        </p:spPr>
        <p:txBody>
          <a:bodyPr wrap="square" anchor="t">
            <a:normAutofit/>
          </a:bodyPr>
          <a:lstStyle/>
          <a:p>
            <a:pPr>
              <a:lnSpc>
                <a:spcPct val="90000"/>
              </a:lnSpc>
              <a:buFont typeface="+mj-lt"/>
              <a:buAutoNum type="arabicPeriod"/>
            </a:pPr>
            <a:r>
              <a:rPr lang="en-US" sz="1300"/>
              <a:t>The assessment process is usually facilitated by Human Resources, who assist managers and supervisors in conducting the individual appraisals within their departments.</a:t>
            </a:r>
          </a:p>
          <a:p>
            <a:pPr>
              <a:lnSpc>
                <a:spcPct val="90000"/>
              </a:lnSpc>
              <a:buFont typeface="+mj-lt"/>
              <a:buAutoNum type="arabicPeriod"/>
            </a:pPr>
            <a:r>
              <a:rPr lang="en-US" sz="1300"/>
              <a:t>An assessment method should be established.</a:t>
            </a:r>
          </a:p>
          <a:p>
            <a:pPr>
              <a:lnSpc>
                <a:spcPct val="90000"/>
              </a:lnSpc>
              <a:buFont typeface="+mj-lt"/>
              <a:buAutoNum type="arabicPeriod"/>
            </a:pPr>
            <a:r>
              <a:rPr lang="en-US" sz="1300"/>
              <a:t>Required competencies and job expectations need to be drafted for each employee.</a:t>
            </a:r>
          </a:p>
          <a:p>
            <a:pPr>
              <a:lnSpc>
                <a:spcPct val="90000"/>
              </a:lnSpc>
              <a:buFont typeface="+mj-lt"/>
              <a:buAutoNum type="arabicPeriod"/>
            </a:pPr>
            <a:r>
              <a:rPr lang="en-US" sz="1300"/>
              <a:t>Individual appraisals on employee performance are conducted.</a:t>
            </a:r>
          </a:p>
          <a:p>
            <a:pPr>
              <a:lnSpc>
                <a:spcPct val="90000"/>
              </a:lnSpc>
              <a:buFont typeface="+mj-lt"/>
              <a:buAutoNum type="arabicPeriod"/>
            </a:pPr>
            <a:r>
              <a:rPr lang="en-US" sz="1300"/>
              <a:t>A one on one interview is scheduled between the manager and employee to discuss the review.</a:t>
            </a:r>
          </a:p>
          <a:p>
            <a:pPr>
              <a:lnSpc>
                <a:spcPct val="90000"/>
              </a:lnSpc>
              <a:buFont typeface="+mj-lt"/>
              <a:buAutoNum type="arabicPeriod"/>
            </a:pPr>
            <a:r>
              <a:rPr lang="en-US" sz="1300"/>
              <a:t>Future goals should be discussed between employee and manager.</a:t>
            </a:r>
          </a:p>
          <a:p>
            <a:pPr>
              <a:lnSpc>
                <a:spcPct val="90000"/>
              </a:lnSpc>
              <a:buFont typeface="+mj-lt"/>
              <a:buAutoNum type="arabicPeriod"/>
            </a:pPr>
            <a:r>
              <a:rPr lang="en-US" sz="1300"/>
              <a:t>A signed-off version of the performance review is archived.</a:t>
            </a:r>
          </a:p>
          <a:p>
            <a:pPr>
              <a:lnSpc>
                <a:spcPct val="90000"/>
              </a:lnSpc>
              <a:buFont typeface="+mj-lt"/>
              <a:buAutoNum type="arabicPeriod"/>
            </a:pPr>
            <a:r>
              <a:rPr lang="en-US" sz="1300"/>
              <a:t>Appraisal information is utilized by human resources for appropriate organizational purposes, such as reporting, promotions, bonuses or succession planning.</a:t>
            </a:r>
          </a:p>
          <a:p>
            <a:pPr>
              <a:lnSpc>
                <a:spcPct val="90000"/>
              </a:lnSpc>
            </a:pPr>
            <a:endParaRPr lang="en-GB" sz="1300"/>
          </a:p>
        </p:txBody>
      </p:sp>
      <p:sp>
        <p:nvSpPr>
          <p:cNvPr id="10" name="Date Placeholder 4">
            <a:extLst>
              <a:ext uri="{FF2B5EF4-FFF2-40B4-BE49-F238E27FC236}">
                <a16:creationId xmlns:a16="http://schemas.microsoft.com/office/drawing/2014/main" id="{680C0476-5834-805E-9906-93279EC9E72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331825F9-F09D-A282-2D5A-15C457FB1BE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32</a:t>
            </a:fld>
            <a:endParaRPr lang="en-GB" altLang="en-US"/>
          </a:p>
        </p:txBody>
      </p:sp>
    </p:spTree>
    <p:extLst>
      <p:ext uri="{BB962C8B-B14F-4D97-AF65-F5344CB8AC3E}">
        <p14:creationId xmlns:p14="http://schemas.microsoft.com/office/powerpoint/2010/main" val="18384279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3FEC-F54F-2ACA-B536-1FD5B26523A3}"/>
              </a:ext>
            </a:extLst>
          </p:cNvPr>
          <p:cNvSpPr>
            <a:spLocks noGrp="1"/>
          </p:cNvSpPr>
          <p:nvPr>
            <p:ph type="ctrTitle"/>
          </p:nvPr>
        </p:nvSpPr>
        <p:spPr>
          <a:xfrm>
            <a:off x="683568" y="1988840"/>
            <a:ext cx="7772400" cy="1470025"/>
          </a:xfrm>
        </p:spPr>
        <p:txBody>
          <a:bodyPr wrap="square" anchor="ctr">
            <a:normAutofit/>
          </a:bodyPr>
          <a:lstStyle/>
          <a:p>
            <a:r>
              <a:rPr lang="en-GB" dirty="0"/>
              <a:t>Further Reading </a:t>
            </a:r>
          </a:p>
        </p:txBody>
      </p:sp>
      <p:sp>
        <p:nvSpPr>
          <p:cNvPr id="10" name="Subtitle 2">
            <a:extLst>
              <a:ext uri="{FF2B5EF4-FFF2-40B4-BE49-F238E27FC236}">
                <a16:creationId xmlns:a16="http://schemas.microsoft.com/office/drawing/2014/main" id="{CC149ADB-6BD1-EAFB-49CE-21E972D7B1A8}"/>
              </a:ext>
            </a:extLst>
          </p:cNvPr>
          <p:cNvSpPr>
            <a:spLocks noGrp="1"/>
          </p:cNvSpPr>
          <p:nvPr>
            <p:ph type="subTitle" idx="1"/>
          </p:nvPr>
        </p:nvSpPr>
        <p:spPr>
          <a:xfrm>
            <a:off x="1369368" y="3744615"/>
            <a:ext cx="6400800" cy="1752600"/>
          </a:xfrm>
        </p:spPr>
        <p:txBody>
          <a:bodyPr/>
          <a:lstStyle/>
          <a:p>
            <a:r>
              <a:rPr lang="en-US" dirty="0"/>
              <a:t>Lesson 9 </a:t>
            </a:r>
          </a:p>
        </p:txBody>
      </p:sp>
      <p:sp>
        <p:nvSpPr>
          <p:cNvPr id="4" name="Date Placeholder 3">
            <a:extLst>
              <a:ext uri="{FF2B5EF4-FFF2-40B4-BE49-F238E27FC236}">
                <a16:creationId xmlns:a16="http://schemas.microsoft.com/office/drawing/2014/main" id="{B92468BF-603C-E91E-A024-29CCB90C8C7D}"/>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17/08/2023</a:t>
            </a:fld>
            <a:endParaRPr lang="en-GB" altLang="en-US" sz="900"/>
          </a:p>
        </p:txBody>
      </p:sp>
      <p:sp>
        <p:nvSpPr>
          <p:cNvPr id="5" name="Slide Number Placeholder 4">
            <a:extLst>
              <a:ext uri="{FF2B5EF4-FFF2-40B4-BE49-F238E27FC236}">
                <a16:creationId xmlns:a16="http://schemas.microsoft.com/office/drawing/2014/main" id="{3BDEFA43-24D5-BD4A-41A8-544A1746357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6670461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DCB6-0864-4245-9832-B354CA8199CD}"/>
              </a:ext>
            </a:extLst>
          </p:cNvPr>
          <p:cNvSpPr>
            <a:spLocks noGrp="1"/>
          </p:cNvSpPr>
          <p:nvPr>
            <p:ph type="title"/>
          </p:nvPr>
        </p:nvSpPr>
        <p:spPr>
          <a:xfrm>
            <a:off x="457200" y="274638"/>
            <a:ext cx="8229600" cy="1143000"/>
          </a:xfrm>
        </p:spPr>
        <p:txBody>
          <a:bodyPr wrap="square" anchor="ctr">
            <a:normAutofit/>
          </a:bodyPr>
          <a:lstStyle/>
          <a:p>
            <a:r>
              <a:rPr lang="en-GB"/>
              <a:t>Performance related pay  </a:t>
            </a:r>
          </a:p>
        </p:txBody>
      </p:sp>
      <p:sp>
        <p:nvSpPr>
          <p:cNvPr id="3" name="Content Placeholder 2">
            <a:extLst>
              <a:ext uri="{FF2B5EF4-FFF2-40B4-BE49-F238E27FC236}">
                <a16:creationId xmlns:a16="http://schemas.microsoft.com/office/drawing/2014/main" id="{7F812BD1-07B0-4392-ACD1-5CD330AE85C9}"/>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highlight>
                  <a:srgbClr val="FFFF00"/>
                </a:highlight>
              </a:rPr>
              <a:t>Further Reading </a:t>
            </a:r>
            <a:endParaRPr lang="en-GB" dirty="0">
              <a:highlight>
                <a:srgbClr val="FFFF00"/>
              </a:highlight>
              <a:hlinkClick r:id="rId2"/>
            </a:endParaRPr>
          </a:p>
          <a:p>
            <a:r>
              <a:rPr lang="en-GB" sz="2000" dirty="0">
                <a:hlinkClick r:id="rId2"/>
              </a:rPr>
              <a:t>https://www.businessmanagementideas.com/notes/management-notes/employee-motivation/relationship-between-pay-and-performance/5103</a:t>
            </a:r>
            <a:endParaRPr lang="en-GB" sz="2000" dirty="0"/>
          </a:p>
        </p:txBody>
      </p:sp>
      <p:pic>
        <p:nvPicPr>
          <p:cNvPr id="4" name="Content Placeholder 3">
            <a:extLst>
              <a:ext uri="{FF2B5EF4-FFF2-40B4-BE49-F238E27FC236}">
                <a16:creationId xmlns:a16="http://schemas.microsoft.com/office/drawing/2014/main" id="{384E35CC-8102-C03B-99CF-6765A88C3466}"/>
              </a:ext>
            </a:extLst>
          </p:cNvPr>
          <p:cNvPicPr>
            <a:picLocks noGrp="1" noChangeAspect="1"/>
          </p:cNvPicPr>
          <p:nvPr>
            <p:ph sz="half" idx="2"/>
          </p:nvPr>
        </p:nvPicPr>
        <p:blipFill>
          <a:blip r:embed="rId3"/>
          <a:stretch>
            <a:fillRect/>
          </a:stretch>
        </p:blipFill>
        <p:spPr>
          <a:xfrm>
            <a:off x="5238750" y="2794794"/>
            <a:ext cx="2857500" cy="1600200"/>
          </a:xfrm>
          <a:prstGeom prst="rect">
            <a:avLst/>
          </a:prstGeom>
        </p:spPr>
      </p:pic>
      <p:sp>
        <p:nvSpPr>
          <p:cNvPr id="10" name="Date Placeholder 4">
            <a:extLst>
              <a:ext uri="{FF2B5EF4-FFF2-40B4-BE49-F238E27FC236}">
                <a16:creationId xmlns:a16="http://schemas.microsoft.com/office/drawing/2014/main" id="{58F23A36-FC40-CBE3-38D3-468D2D448F16}"/>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2" name="Slide Number Placeholder 5">
            <a:extLst>
              <a:ext uri="{FF2B5EF4-FFF2-40B4-BE49-F238E27FC236}">
                <a16:creationId xmlns:a16="http://schemas.microsoft.com/office/drawing/2014/main" id="{AF711A8A-E932-85A5-26E5-37151EAEAE37}"/>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36</a:t>
            </a:fld>
            <a:endParaRPr lang="en-GB" altLang="en-US"/>
          </a:p>
        </p:txBody>
      </p:sp>
    </p:spTree>
    <p:extLst>
      <p:ext uri="{BB962C8B-B14F-4D97-AF65-F5344CB8AC3E}">
        <p14:creationId xmlns:p14="http://schemas.microsoft.com/office/powerpoint/2010/main" val="5678848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F6864-2443-47E1-9345-D0E39D613132}"/>
              </a:ext>
            </a:extLst>
          </p:cNvPr>
          <p:cNvSpPr>
            <a:spLocks noGrp="1"/>
          </p:cNvSpPr>
          <p:nvPr>
            <p:ph type="title"/>
          </p:nvPr>
        </p:nvSpPr>
        <p:spPr>
          <a:xfrm>
            <a:off x="457200" y="274638"/>
            <a:ext cx="8229600" cy="1143000"/>
          </a:xfrm>
        </p:spPr>
        <p:txBody>
          <a:bodyPr wrap="square" anchor="ctr">
            <a:normAutofit/>
          </a:bodyPr>
          <a:lstStyle/>
          <a:p>
            <a:r>
              <a:rPr lang="en-GB" dirty="0"/>
              <a:t>Performance and Pay </a:t>
            </a:r>
          </a:p>
        </p:txBody>
      </p:sp>
      <p:sp>
        <p:nvSpPr>
          <p:cNvPr id="3" name="Content Placeholder 2">
            <a:extLst>
              <a:ext uri="{FF2B5EF4-FFF2-40B4-BE49-F238E27FC236}">
                <a16:creationId xmlns:a16="http://schemas.microsoft.com/office/drawing/2014/main" id="{7B69A085-5CC9-43A3-B66C-314444F41EAA}"/>
              </a:ext>
            </a:extLst>
          </p:cNvPr>
          <p:cNvSpPr>
            <a:spLocks noGrp="1"/>
          </p:cNvSpPr>
          <p:nvPr>
            <p:ph sz="half" idx="1"/>
          </p:nvPr>
        </p:nvSpPr>
        <p:spPr>
          <a:xfrm>
            <a:off x="457200" y="1600201"/>
            <a:ext cx="4038600" cy="3989040"/>
          </a:xfrm>
        </p:spPr>
        <p:txBody>
          <a:bodyPr wrap="square" anchor="t">
            <a:normAutofit/>
          </a:bodyPr>
          <a:lstStyle/>
          <a:p>
            <a:endParaRPr lang="en-GB" sz="1600" dirty="0">
              <a:hlinkClick r:id="rId2"/>
            </a:endParaRPr>
          </a:p>
          <a:p>
            <a:pPr marL="0" indent="0">
              <a:buNone/>
            </a:pPr>
            <a:r>
              <a:rPr lang="en-GB" sz="1600" dirty="0"/>
              <a:t>Further Reading : </a:t>
            </a:r>
            <a:endParaRPr lang="en-GB" sz="1600" dirty="0">
              <a:hlinkClick r:id="rId2"/>
            </a:endParaRPr>
          </a:p>
          <a:p>
            <a:r>
              <a:rPr lang="en-GB" sz="1600" dirty="0">
                <a:hlinkClick r:id="rId2"/>
              </a:rPr>
              <a:t>https://www.employment-studies.co.uk/system/files/resources/files/mp18.pdf</a:t>
            </a:r>
            <a:endParaRPr lang="en-GB" sz="1600" dirty="0"/>
          </a:p>
        </p:txBody>
      </p:sp>
      <p:pic>
        <p:nvPicPr>
          <p:cNvPr id="4" name="Content Placeholder 3">
            <a:extLst>
              <a:ext uri="{FF2B5EF4-FFF2-40B4-BE49-F238E27FC236}">
                <a16:creationId xmlns:a16="http://schemas.microsoft.com/office/drawing/2014/main" id="{6173BC9B-90EB-EDBB-20FD-A0469EA5128E}"/>
              </a:ext>
            </a:extLst>
          </p:cNvPr>
          <p:cNvPicPr>
            <a:picLocks noGrp="1" noChangeAspect="1"/>
          </p:cNvPicPr>
          <p:nvPr>
            <p:ph sz="half" idx="2"/>
          </p:nvPr>
        </p:nvPicPr>
        <p:blipFill rotWithShape="1">
          <a:blip r:embed="rId3"/>
          <a:srcRect l="18544" r="28719" b="1"/>
          <a:stretch/>
        </p:blipFill>
        <p:spPr>
          <a:xfrm>
            <a:off x="4648200" y="1600201"/>
            <a:ext cx="4038600" cy="3989040"/>
          </a:xfrm>
          <a:prstGeom prst="rect">
            <a:avLst/>
          </a:prstGeom>
          <a:noFill/>
        </p:spPr>
      </p:pic>
      <p:sp>
        <p:nvSpPr>
          <p:cNvPr id="10" name="Date Placeholder 4">
            <a:extLst>
              <a:ext uri="{FF2B5EF4-FFF2-40B4-BE49-F238E27FC236}">
                <a16:creationId xmlns:a16="http://schemas.microsoft.com/office/drawing/2014/main" id="{F75AB775-4259-8A75-2B87-0AB771106B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17/08/2023</a:t>
            </a:fld>
            <a:endParaRPr lang="en-GB" altLang="en-US" sz="900"/>
          </a:p>
        </p:txBody>
      </p:sp>
      <p:sp>
        <p:nvSpPr>
          <p:cNvPr id="12" name="Slide Number Placeholder 5">
            <a:extLst>
              <a:ext uri="{FF2B5EF4-FFF2-40B4-BE49-F238E27FC236}">
                <a16:creationId xmlns:a16="http://schemas.microsoft.com/office/drawing/2014/main" id="{319E4AE9-618B-0520-1026-D526A0389B7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37</a:t>
            </a:fld>
            <a:endParaRPr lang="en-GB" altLang="en-US"/>
          </a:p>
        </p:txBody>
      </p:sp>
    </p:spTree>
    <p:extLst>
      <p:ext uri="{BB962C8B-B14F-4D97-AF65-F5344CB8AC3E}">
        <p14:creationId xmlns:p14="http://schemas.microsoft.com/office/powerpoint/2010/main" val="18006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6706-E4E2-4BFD-AB6B-506D377E22F8}"/>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Video to Understand performance related pay </a:t>
            </a:r>
          </a:p>
        </p:txBody>
      </p:sp>
      <p:sp>
        <p:nvSpPr>
          <p:cNvPr id="3" name="Content Placeholder 2">
            <a:extLst>
              <a:ext uri="{FF2B5EF4-FFF2-40B4-BE49-F238E27FC236}">
                <a16:creationId xmlns:a16="http://schemas.microsoft.com/office/drawing/2014/main" id="{CC8E9DF0-2FC4-41D3-9DBB-124AAB3E1D4B}"/>
              </a:ext>
            </a:extLst>
          </p:cNvPr>
          <p:cNvSpPr>
            <a:spLocks noGrp="1"/>
          </p:cNvSpPr>
          <p:nvPr>
            <p:ph sz="half" idx="1"/>
          </p:nvPr>
        </p:nvSpPr>
        <p:spPr>
          <a:xfrm>
            <a:off x="457200" y="1600201"/>
            <a:ext cx="4038600" cy="3989040"/>
          </a:xfrm>
        </p:spPr>
        <p:txBody>
          <a:bodyPr wrap="square" anchor="t">
            <a:normAutofit/>
          </a:bodyPr>
          <a:lstStyle/>
          <a:p>
            <a:r>
              <a:rPr lang="en-GB" dirty="0">
                <a:hlinkClick r:id="rId2"/>
              </a:rPr>
              <a:t>https://www.youtube.com/watch?v=0D1JAPTda9c</a:t>
            </a:r>
            <a:endParaRPr lang="en-GB" dirty="0"/>
          </a:p>
        </p:txBody>
      </p:sp>
      <p:pic>
        <p:nvPicPr>
          <p:cNvPr id="4" name="Picture 3">
            <a:extLst>
              <a:ext uri="{FF2B5EF4-FFF2-40B4-BE49-F238E27FC236}">
                <a16:creationId xmlns:a16="http://schemas.microsoft.com/office/drawing/2014/main" id="{796EDF26-6A92-1A5A-B7E9-4760A9839658}"/>
              </a:ext>
            </a:extLst>
          </p:cNvPr>
          <p:cNvPicPr>
            <a:picLocks noChangeAspect="1"/>
          </p:cNvPicPr>
          <p:nvPr/>
        </p:nvPicPr>
        <p:blipFill rotWithShape="1">
          <a:blip r:embed="rId3"/>
          <a:srcRect l="18935" r="8477"/>
          <a:stretch/>
        </p:blipFill>
        <p:spPr>
          <a:xfrm>
            <a:off x="4648200" y="1600201"/>
            <a:ext cx="4038600" cy="3989040"/>
          </a:xfrm>
          <a:prstGeom prst="rect">
            <a:avLst/>
          </a:prstGeom>
          <a:noFill/>
        </p:spPr>
      </p:pic>
      <p:sp>
        <p:nvSpPr>
          <p:cNvPr id="9" name="Date Placeholder 4">
            <a:extLst>
              <a:ext uri="{FF2B5EF4-FFF2-40B4-BE49-F238E27FC236}">
                <a16:creationId xmlns:a16="http://schemas.microsoft.com/office/drawing/2014/main" id="{15F88073-134A-C7E0-55C4-B5244BF975CF}"/>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17/08/2023</a:t>
            </a:fld>
            <a:endParaRPr lang="en-GB" altLang="en-US"/>
          </a:p>
        </p:txBody>
      </p:sp>
      <p:sp>
        <p:nvSpPr>
          <p:cNvPr id="11" name="Slide Number Placeholder 5">
            <a:extLst>
              <a:ext uri="{FF2B5EF4-FFF2-40B4-BE49-F238E27FC236}">
                <a16:creationId xmlns:a16="http://schemas.microsoft.com/office/drawing/2014/main" id="{EFC28B59-572E-769B-918E-C4D9C8F3215A}"/>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38</a:t>
            </a:fld>
            <a:endParaRPr lang="en-GB" altLang="en-US"/>
          </a:p>
        </p:txBody>
      </p:sp>
    </p:spTree>
    <p:extLst>
      <p:ext uri="{BB962C8B-B14F-4D97-AF65-F5344CB8AC3E}">
        <p14:creationId xmlns:p14="http://schemas.microsoft.com/office/powerpoint/2010/main" val="7399193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A81E-F6B0-6CBD-90F3-A0DC70A0334D}"/>
              </a:ext>
            </a:extLst>
          </p:cNvPr>
          <p:cNvSpPr>
            <a:spLocks noGrp="1"/>
          </p:cNvSpPr>
          <p:nvPr>
            <p:ph type="title"/>
          </p:nvPr>
        </p:nvSpPr>
        <p:spPr/>
        <p:txBody>
          <a:bodyPr/>
          <a:lstStyle/>
          <a:p>
            <a:r>
              <a:rPr lang="en-GB" dirty="0"/>
              <a:t>Useful links to Performance Management </a:t>
            </a:r>
          </a:p>
        </p:txBody>
      </p:sp>
      <p:sp>
        <p:nvSpPr>
          <p:cNvPr id="3" name="Content Placeholder 2">
            <a:extLst>
              <a:ext uri="{FF2B5EF4-FFF2-40B4-BE49-F238E27FC236}">
                <a16:creationId xmlns:a16="http://schemas.microsoft.com/office/drawing/2014/main" id="{DF57975C-D9B3-392F-4803-9BC7E2117E6E}"/>
              </a:ext>
            </a:extLst>
          </p:cNvPr>
          <p:cNvSpPr>
            <a:spLocks noGrp="1"/>
          </p:cNvSpPr>
          <p:nvPr>
            <p:ph idx="1"/>
          </p:nvPr>
        </p:nvSpPr>
        <p:spPr/>
        <p:txBody>
          <a:bodyPr/>
          <a:lstStyle/>
          <a:p>
            <a:pPr marL="0" indent="0">
              <a:buNone/>
            </a:pPr>
            <a:r>
              <a:rPr lang="en-GB" dirty="0">
                <a:highlight>
                  <a:srgbClr val="FFFF00"/>
                </a:highlight>
              </a:rPr>
              <a:t>Please read through </a:t>
            </a:r>
          </a:p>
          <a:p>
            <a:r>
              <a:rPr lang="en-GB" dirty="0">
                <a:hlinkClick r:id="rId2"/>
              </a:rPr>
              <a:t>https://bernardmarr.com/key-tools-and-techniques-for-performance-management/</a:t>
            </a:r>
            <a:endParaRPr lang="en-GB" dirty="0"/>
          </a:p>
          <a:p>
            <a:r>
              <a:rPr lang="en-GB" dirty="0">
                <a:hlinkClick r:id="rId3"/>
              </a:rPr>
              <a:t>https://peoplemanagingpeople.com/tools/performance-management-tools/</a:t>
            </a:r>
            <a:endParaRPr lang="en-GB" dirty="0"/>
          </a:p>
          <a:p>
            <a:endParaRPr lang="en-GB" dirty="0"/>
          </a:p>
        </p:txBody>
      </p:sp>
      <p:sp>
        <p:nvSpPr>
          <p:cNvPr id="4" name="Date Placeholder 3">
            <a:extLst>
              <a:ext uri="{FF2B5EF4-FFF2-40B4-BE49-F238E27FC236}">
                <a16:creationId xmlns:a16="http://schemas.microsoft.com/office/drawing/2014/main" id="{A6ED6777-141B-C778-9DED-F4E33595F64B}"/>
              </a:ext>
            </a:extLst>
          </p:cNvPr>
          <p:cNvSpPr>
            <a:spLocks noGrp="1"/>
          </p:cNvSpPr>
          <p:nvPr>
            <p:ph type="dt" sz="half" idx="10"/>
          </p:nvPr>
        </p:nvSpPr>
        <p:spPr/>
        <p:txBody>
          <a:bodyPr/>
          <a:lstStyle/>
          <a:p>
            <a:pPr>
              <a:defRPr/>
            </a:pPr>
            <a:fld id="{2303D31F-598B-47EE-BA37-93F097A3D676}" type="datetime1">
              <a:rPr lang="en-GB" altLang="en-US" smtClean="0"/>
              <a:pPr>
                <a:defRPr/>
              </a:pPr>
              <a:t>17/08/2023</a:t>
            </a:fld>
            <a:endParaRPr lang="en-GB" altLang="en-US"/>
          </a:p>
        </p:txBody>
      </p:sp>
      <p:sp>
        <p:nvSpPr>
          <p:cNvPr id="5" name="Slide Number Placeholder 4">
            <a:extLst>
              <a:ext uri="{FF2B5EF4-FFF2-40B4-BE49-F238E27FC236}">
                <a16:creationId xmlns:a16="http://schemas.microsoft.com/office/drawing/2014/main" id="{2B66B840-A436-4B67-CB17-F6DF0A6439CF}"/>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10557290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42F7F-2699-BA6A-5657-1DB1EE753ACB}"/>
              </a:ext>
            </a:extLst>
          </p:cNvPr>
          <p:cNvSpPr>
            <a:spLocks noGrp="1"/>
          </p:cNvSpPr>
          <p:nvPr>
            <p:ph type="title"/>
          </p:nvPr>
        </p:nvSpPr>
        <p:spPr/>
        <p:txBody>
          <a:bodyPr/>
          <a:lstStyle/>
          <a:p>
            <a:r>
              <a:rPr lang="en-GB" dirty="0"/>
              <a:t>Read the papers and make your own notes </a:t>
            </a:r>
          </a:p>
        </p:txBody>
      </p:sp>
      <p:sp>
        <p:nvSpPr>
          <p:cNvPr id="3" name="Content Placeholder 2">
            <a:extLst>
              <a:ext uri="{FF2B5EF4-FFF2-40B4-BE49-F238E27FC236}">
                <a16:creationId xmlns:a16="http://schemas.microsoft.com/office/drawing/2014/main" id="{0FFBFF3F-C955-DD3B-4A0F-ACB02B31D7EE}"/>
              </a:ext>
            </a:extLst>
          </p:cNvPr>
          <p:cNvSpPr>
            <a:spLocks noGrp="1"/>
          </p:cNvSpPr>
          <p:nvPr>
            <p:ph idx="1"/>
          </p:nvPr>
        </p:nvSpPr>
        <p:spPr/>
        <p:txBody>
          <a:bodyPr/>
          <a:lstStyle/>
          <a:p>
            <a:pPr algn="l">
              <a:buFont typeface="Wingdings" panose="05000000000000000000" pitchFamily="2" charset="2"/>
              <a:buChar char="Ø"/>
            </a:pPr>
            <a:r>
              <a:rPr lang="en-GB" sz="1800" b="0" i="0" dirty="0">
                <a:solidFill>
                  <a:srgbClr val="363F49"/>
                </a:solidFill>
                <a:effectLst/>
                <a:latin typeface="Arial" panose="020B0604020202020204" pitchFamily="34" charset="0"/>
              </a:rPr>
              <a:t>performance and development reviews</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learning and development</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coaching</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objectives and performance standards</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competences and competencies</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measurement</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pay</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teams</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360-degree feedback</a:t>
            </a:r>
          </a:p>
          <a:p>
            <a:pPr algn="l">
              <a:buFont typeface="Wingdings" panose="05000000000000000000" pitchFamily="2" charset="2"/>
              <a:buChar char="Ø"/>
            </a:pPr>
            <a:r>
              <a:rPr lang="en-GB" sz="1800" b="0" i="0" dirty="0">
                <a:solidFill>
                  <a:srgbClr val="363F49"/>
                </a:solidFill>
                <a:effectLst/>
                <a:latin typeface="Arial" panose="020B0604020202020204" pitchFamily="34" charset="0"/>
              </a:rPr>
              <a:t>performance problem solving.</a:t>
            </a:r>
          </a:p>
          <a:p>
            <a:endParaRPr lang="en-GB" dirty="0"/>
          </a:p>
        </p:txBody>
      </p:sp>
      <p:sp>
        <p:nvSpPr>
          <p:cNvPr id="4" name="Date Placeholder 3">
            <a:extLst>
              <a:ext uri="{FF2B5EF4-FFF2-40B4-BE49-F238E27FC236}">
                <a16:creationId xmlns:a16="http://schemas.microsoft.com/office/drawing/2014/main" id="{033C5C2F-7DA4-2826-A46B-E4C3F9823262}"/>
              </a:ext>
            </a:extLst>
          </p:cNvPr>
          <p:cNvSpPr>
            <a:spLocks noGrp="1"/>
          </p:cNvSpPr>
          <p:nvPr>
            <p:ph type="dt" sz="half" idx="10"/>
          </p:nvPr>
        </p:nvSpPr>
        <p:spPr/>
        <p:txBody>
          <a:bodyPr/>
          <a:lstStyle/>
          <a:p>
            <a:pPr>
              <a:defRPr/>
            </a:pPr>
            <a:fld id="{2303D31F-598B-47EE-BA37-93F097A3D676}" type="datetime1">
              <a:rPr lang="en-GB" altLang="en-US" smtClean="0"/>
              <a:pPr>
                <a:defRPr/>
              </a:pPr>
              <a:t>17/08/2023</a:t>
            </a:fld>
            <a:endParaRPr lang="en-GB" altLang="en-US"/>
          </a:p>
        </p:txBody>
      </p:sp>
      <p:sp>
        <p:nvSpPr>
          <p:cNvPr id="5" name="Slide Number Placeholder 4">
            <a:extLst>
              <a:ext uri="{FF2B5EF4-FFF2-40B4-BE49-F238E27FC236}">
                <a16:creationId xmlns:a16="http://schemas.microsoft.com/office/drawing/2014/main" id="{FAB103F4-2F8A-E64F-CCE2-AB2E24B6F9BD}"/>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202926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fontScale="90000"/>
          </a:bodyPr>
          <a:lstStyle/>
          <a:p>
            <a:r>
              <a:rPr lang="en-GB" dirty="0"/>
              <a:t>Session 2 – Assignment Support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 </a:t>
            </a:r>
          </a:p>
        </p:txBody>
      </p:sp>
    </p:spTree>
    <p:extLst>
      <p:ext uri="{BB962C8B-B14F-4D97-AF65-F5344CB8AC3E}">
        <p14:creationId xmlns:p14="http://schemas.microsoft.com/office/powerpoint/2010/main" val="2342016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5F9D-0FC4-47FD-B06A-14EF8C21250D}"/>
              </a:ext>
            </a:extLst>
          </p:cNvPr>
          <p:cNvSpPr>
            <a:spLocks noGrp="1"/>
          </p:cNvSpPr>
          <p:nvPr>
            <p:ph type="title"/>
          </p:nvPr>
        </p:nvSpPr>
        <p:spPr>
          <a:xfrm>
            <a:off x="1037674" y="1118899"/>
            <a:ext cx="7288583" cy="1182335"/>
          </a:xfrm>
        </p:spPr>
        <p:txBody>
          <a:bodyPr anchor="ctr">
            <a:normAutofit/>
          </a:bodyPr>
          <a:lstStyle/>
          <a:p>
            <a:r>
              <a:rPr lang="en-GB" sz="3000" dirty="0"/>
              <a:t>References </a:t>
            </a:r>
          </a:p>
        </p:txBody>
      </p:sp>
      <p:graphicFrame>
        <p:nvGraphicFramePr>
          <p:cNvPr id="14" name="Content Placeholder 2">
            <a:extLst>
              <a:ext uri="{FF2B5EF4-FFF2-40B4-BE49-F238E27FC236}">
                <a16:creationId xmlns:a16="http://schemas.microsoft.com/office/drawing/2014/main" id="{565A2620-847F-4D06-A186-D8B76EE03B42}"/>
              </a:ext>
            </a:extLst>
          </p:cNvPr>
          <p:cNvGraphicFramePr>
            <a:graphicFrameLocks noGrp="1"/>
          </p:cNvGraphicFramePr>
          <p:nvPr>
            <p:ph idx="1"/>
          </p:nvPr>
        </p:nvGraphicFramePr>
        <p:xfrm>
          <a:off x="483042" y="2819235"/>
          <a:ext cx="8195872" cy="2767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231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1F2927C-72CA-9D5B-B9FB-3F140F93DBAF}"/>
              </a:ext>
            </a:extLst>
          </p:cNvPr>
          <p:cNvSpPr>
            <a:spLocks noGrp="1"/>
          </p:cNvSpPr>
          <p:nvPr>
            <p:ph type="title"/>
          </p:nvPr>
        </p:nvSpPr>
        <p:spPr>
          <a:xfrm>
            <a:off x="457200" y="274638"/>
            <a:ext cx="8229600" cy="1143000"/>
          </a:xfrm>
        </p:spPr>
        <p:txBody>
          <a:bodyPr/>
          <a:lstStyle/>
          <a:p>
            <a:r>
              <a:rPr lang="en-US" dirty="0"/>
              <a:t>Hello to a new journey </a:t>
            </a:r>
            <a:r>
              <a:rPr lang="en-US" dirty="0">
                <a:sym typeface="Wingdings" panose="05000000000000000000" pitchFamily="2" charset="2"/>
              </a:rPr>
              <a:t> </a:t>
            </a:r>
            <a:endParaRPr lang="en-US" dirty="0"/>
          </a:p>
        </p:txBody>
      </p:sp>
      <p:pic>
        <p:nvPicPr>
          <p:cNvPr id="6" name="Content Placeholder 5">
            <a:extLst>
              <a:ext uri="{FF2B5EF4-FFF2-40B4-BE49-F238E27FC236}">
                <a16:creationId xmlns:a16="http://schemas.microsoft.com/office/drawing/2014/main" id="{F9F42EB8-EBD9-45B9-C63E-C1DA1620600A}"/>
              </a:ext>
            </a:extLst>
          </p:cNvPr>
          <p:cNvPicPr>
            <a:picLocks noGrp="1" noChangeAspect="1"/>
          </p:cNvPicPr>
          <p:nvPr>
            <p:ph idx="1"/>
          </p:nvPr>
        </p:nvPicPr>
        <p:blipFill>
          <a:blip r:embed="rId2"/>
          <a:stretch>
            <a:fillRect/>
          </a:stretch>
        </p:blipFill>
        <p:spPr>
          <a:xfrm>
            <a:off x="847215" y="1600201"/>
            <a:ext cx="7449570" cy="3917032"/>
          </a:xfrm>
          <a:prstGeom prst="rect">
            <a:avLst/>
          </a:prstGeom>
          <a:noFill/>
        </p:spPr>
      </p:pic>
      <p:sp>
        <p:nvSpPr>
          <p:cNvPr id="4" name="Date Placeholder 3">
            <a:extLst>
              <a:ext uri="{FF2B5EF4-FFF2-40B4-BE49-F238E27FC236}">
                <a16:creationId xmlns:a16="http://schemas.microsoft.com/office/drawing/2014/main" id="{9AEB04E6-3BB6-A6FD-F5C4-895DD223B3C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17/08/2023</a:t>
            </a:fld>
            <a:endParaRPr lang="en-GB" altLang="en-US" sz="900"/>
          </a:p>
        </p:txBody>
      </p:sp>
      <p:sp>
        <p:nvSpPr>
          <p:cNvPr id="5" name="Slide Number Placeholder 4">
            <a:extLst>
              <a:ext uri="{FF2B5EF4-FFF2-40B4-BE49-F238E27FC236}">
                <a16:creationId xmlns:a16="http://schemas.microsoft.com/office/drawing/2014/main" id="{DCC0D3CD-078C-A56E-6E1E-D9E018C7863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43</a:t>
            </a:fld>
            <a:endParaRPr lang="en-GB" altLang="en-US"/>
          </a:p>
        </p:txBody>
      </p:sp>
    </p:spTree>
    <p:extLst>
      <p:ext uri="{BB962C8B-B14F-4D97-AF65-F5344CB8AC3E}">
        <p14:creationId xmlns:p14="http://schemas.microsoft.com/office/powerpoint/2010/main" val="3006155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3438</TotalTime>
  <Words>2256</Words>
  <Application>Microsoft Office PowerPoint</Application>
  <PresentationFormat>On-screen Show (4:3)</PresentationFormat>
  <Paragraphs>239</Paragraphs>
  <Slides>43</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Aharoni</vt:lpstr>
      <vt:lpstr>Arial</vt:lpstr>
      <vt:lpstr>Calibri</vt:lpstr>
      <vt:lpstr>Courier New</vt:lpstr>
      <vt:lpstr>Myriad Pro</vt:lpstr>
      <vt:lpstr>NexusSans</vt:lpstr>
      <vt:lpstr>SourceSansPro</vt:lpstr>
      <vt:lpstr>Verdana</vt:lpstr>
      <vt:lpstr>Wingdings</vt:lpstr>
      <vt:lpstr>20140311PresentationUWTSDTemplate</vt:lpstr>
      <vt:lpstr>LCLM5002</vt:lpstr>
      <vt:lpstr>Class Management </vt:lpstr>
      <vt:lpstr>Aim of the Unit </vt:lpstr>
      <vt:lpstr>Learning outcome </vt:lpstr>
      <vt:lpstr>Session 1 </vt:lpstr>
      <vt:lpstr>Performance Management </vt:lpstr>
      <vt:lpstr>What is Performance ?</vt:lpstr>
      <vt:lpstr>Success in Performance management </vt:lpstr>
      <vt:lpstr>What is performance Management in an Organisation ?</vt:lpstr>
      <vt:lpstr>Performance Management cycle </vt:lpstr>
      <vt:lpstr>Planning </vt:lpstr>
      <vt:lpstr>Monitoring </vt:lpstr>
      <vt:lpstr>Monitoring </vt:lpstr>
      <vt:lpstr>Think of </vt:lpstr>
      <vt:lpstr>Reviewing </vt:lpstr>
      <vt:lpstr>Reward</vt:lpstr>
      <vt:lpstr>Performance Appraisal </vt:lpstr>
      <vt:lpstr>Employer benefits </vt:lpstr>
      <vt:lpstr>Employee benefit </vt:lpstr>
      <vt:lpstr>Appraisals methods </vt:lpstr>
      <vt:lpstr>Self evaluation </vt:lpstr>
      <vt:lpstr>360 degree feedback </vt:lpstr>
      <vt:lpstr>360 feedback </vt:lpstr>
      <vt:lpstr>Benefits of 360 degree feedback </vt:lpstr>
      <vt:lpstr>360 degree feedback </vt:lpstr>
      <vt:lpstr>540 degree feedback </vt:lpstr>
      <vt:lpstr>Who is involved ?</vt:lpstr>
      <vt:lpstr>Difference between 360 and 540 degree feedback </vt:lpstr>
      <vt:lpstr>Management by Objectives MBO</vt:lpstr>
      <vt:lpstr>Management by Objectives MBO</vt:lpstr>
      <vt:lpstr>MBO in practice </vt:lpstr>
      <vt:lpstr>Appraisal process </vt:lpstr>
      <vt:lpstr>Do you have any question as yet ?</vt:lpstr>
      <vt:lpstr>Break </vt:lpstr>
      <vt:lpstr>Further Reading </vt:lpstr>
      <vt:lpstr>Performance related pay  </vt:lpstr>
      <vt:lpstr>Performance and Pay </vt:lpstr>
      <vt:lpstr>Video to Understand performance related pay </vt:lpstr>
      <vt:lpstr>Useful links to Performance Management </vt:lpstr>
      <vt:lpstr>Read the papers and make your own notes </vt:lpstr>
      <vt:lpstr>Session 2 – Assignment Support   </vt:lpstr>
      <vt:lpstr>References </vt:lpstr>
      <vt:lpstr>Hello to a new journey 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102</cp:revision>
  <cp:lastPrinted>2018-07-09T15:27:01Z</cp:lastPrinted>
  <dcterms:created xsi:type="dcterms:W3CDTF">2002-10-07T19:43:58Z</dcterms:created>
  <dcterms:modified xsi:type="dcterms:W3CDTF">2023-08-17T08:55:23Z</dcterms:modified>
</cp:coreProperties>
</file>