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</p:sldIdLst>
  <p:sldSz cx="15125700" cy="10693400"/>
  <p:notesSz cx="15125700" cy="106934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BCECE7D-858B-49F3-84E9-F46683300CC6}" v="2" dt="2026-10-26T01:43:57.051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322" autoAdjust="0"/>
    <p:restoredTop sz="94660"/>
  </p:normalViewPr>
  <p:slideViewPr>
    <p:cSldViewPr>
      <p:cViewPr>
        <p:scale>
          <a:sx n="75" d="100"/>
          <a:sy n="75" d="100"/>
        </p:scale>
        <p:origin x="682" y="-62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vi marepogu" userId="1d1fd4bae49b8d84" providerId="LiveId" clId="{0CE2F22E-16FC-491C-BF42-683C9821D601}"/>
    <pc:docChg chg="modSld modShowInfo">
      <pc:chgData name="ravi marepogu" userId="1d1fd4bae49b8d84" providerId="LiveId" clId="{0CE2F22E-16FC-491C-BF42-683C9821D601}" dt="2026-10-26T02:02:49.159" v="33" actId="20577"/>
      <pc:docMkLst>
        <pc:docMk/>
      </pc:docMkLst>
      <pc:sldChg chg="addSp delSp modSp mod">
        <pc:chgData name="ravi marepogu" userId="1d1fd4bae49b8d84" providerId="LiveId" clId="{0CE2F22E-16FC-491C-BF42-683C9821D601}" dt="2026-10-26T02:02:49.159" v="33" actId="20577"/>
        <pc:sldMkLst>
          <pc:docMk/>
          <pc:sldMk cId="0" sldId="256"/>
        </pc:sldMkLst>
        <pc:spChg chg="mod">
          <ac:chgData name="ravi marepogu" userId="1d1fd4bae49b8d84" providerId="LiveId" clId="{0CE2F22E-16FC-491C-BF42-683C9821D601}" dt="2026-10-19T15:56:09.350" v="0" actId="1076"/>
          <ac:spMkLst>
            <pc:docMk/>
            <pc:sldMk cId="0" sldId="256"/>
            <ac:spMk id="2" creationId="{00000000-0000-0000-0000-000000000000}"/>
          </ac:spMkLst>
        </pc:spChg>
        <pc:spChg chg="mod">
          <ac:chgData name="ravi marepogu" userId="1d1fd4bae49b8d84" providerId="LiveId" clId="{0CE2F22E-16FC-491C-BF42-683C9821D601}" dt="2026-10-26T02:02:49.159" v="33" actId="20577"/>
          <ac:spMkLst>
            <pc:docMk/>
            <pc:sldMk cId="0" sldId="256"/>
            <ac:spMk id="3" creationId="{00000000-0000-0000-0000-000000000000}"/>
          </ac:spMkLst>
        </pc:spChg>
        <pc:spChg chg="add del mod">
          <ac:chgData name="ravi marepogu" userId="1d1fd4bae49b8d84" providerId="LiveId" clId="{0CE2F22E-16FC-491C-BF42-683C9821D601}" dt="2026-10-26T01:43:58.143" v="31"/>
          <ac:spMkLst>
            <pc:docMk/>
            <pc:sldMk cId="0" sldId="256"/>
            <ac:spMk id="94" creationId="{BC230A21-A718-3BE1-1FCA-B722B8763658}"/>
          </ac:spMkLst>
        </pc:spChg>
        <pc:grpChg chg="mod">
          <ac:chgData name="ravi marepogu" userId="1d1fd4bae49b8d84" providerId="LiveId" clId="{0CE2F22E-16FC-491C-BF42-683C9821D601}" dt="2026-10-19T15:56:41.612" v="6" actId="14100"/>
          <ac:grpSpMkLst>
            <pc:docMk/>
            <pc:sldMk cId="0" sldId="256"/>
            <ac:grpSpMk id="4" creationId="{00000000-0000-0000-0000-000000000000}"/>
          </ac:grpSpMkLst>
        </pc:gr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134903" y="3314954"/>
            <a:ext cx="12862243" cy="224561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500" b="1" i="0">
                <a:solidFill>
                  <a:schemeClr val="bg1"/>
                </a:solidFill>
                <a:latin typeface="Tahoma"/>
                <a:cs typeface="Tahom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2269807" y="5988304"/>
            <a:ext cx="10592435" cy="2673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500" b="1" i="0">
                <a:solidFill>
                  <a:schemeClr val="bg1"/>
                </a:solidFill>
                <a:latin typeface="Tahoma"/>
                <a:cs typeface="Tahom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500" b="1" i="0">
                <a:solidFill>
                  <a:schemeClr val="bg1"/>
                </a:solidFill>
                <a:latin typeface="Tahoma"/>
                <a:cs typeface="Tahom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756602" y="2459482"/>
            <a:ext cx="658244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7793005" y="2459482"/>
            <a:ext cx="658244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500" b="1" i="0">
                <a:solidFill>
                  <a:schemeClr val="bg1"/>
                </a:solidFill>
                <a:latin typeface="Tahoma"/>
                <a:cs typeface="Tahom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5116175" cy="10692765"/>
          </a:xfrm>
          <a:custGeom>
            <a:avLst/>
            <a:gdLst/>
            <a:ahLst/>
            <a:cxnLst/>
            <a:rect l="l" t="t" r="r" b="b"/>
            <a:pathLst>
              <a:path w="15116175" h="10692765">
                <a:moveTo>
                  <a:pt x="0" y="10692383"/>
                </a:moveTo>
                <a:lnTo>
                  <a:pt x="0" y="0"/>
                </a:lnTo>
                <a:lnTo>
                  <a:pt x="15116173" y="0"/>
                </a:lnTo>
                <a:lnTo>
                  <a:pt x="15116173" y="10692383"/>
                </a:lnTo>
                <a:lnTo>
                  <a:pt x="0" y="10692383"/>
                </a:lnTo>
                <a:close/>
              </a:path>
            </a:pathLst>
          </a:custGeom>
          <a:solidFill>
            <a:srgbClr val="F4F1E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247649" y="209550"/>
            <a:ext cx="14620875" cy="1152525"/>
          </a:xfrm>
          <a:custGeom>
            <a:avLst/>
            <a:gdLst/>
            <a:ahLst/>
            <a:cxnLst/>
            <a:rect l="l" t="t" r="r" b="b"/>
            <a:pathLst>
              <a:path w="14620875" h="1152525">
                <a:moveTo>
                  <a:pt x="14487523" y="1152524"/>
                </a:moveTo>
                <a:lnTo>
                  <a:pt x="133349" y="1152524"/>
                </a:lnTo>
                <a:lnTo>
                  <a:pt x="126798" y="1152364"/>
                </a:lnTo>
                <a:lnTo>
                  <a:pt x="88432" y="1144733"/>
                </a:lnTo>
                <a:lnTo>
                  <a:pt x="53906" y="1126278"/>
                </a:lnTo>
                <a:lnTo>
                  <a:pt x="26246" y="1098618"/>
                </a:lnTo>
                <a:lnTo>
                  <a:pt x="7791" y="1064091"/>
                </a:lnTo>
                <a:lnTo>
                  <a:pt x="160" y="1025726"/>
                </a:lnTo>
                <a:lnTo>
                  <a:pt x="0" y="1019174"/>
                </a:lnTo>
                <a:lnTo>
                  <a:pt x="0" y="133349"/>
                </a:lnTo>
                <a:lnTo>
                  <a:pt x="5740" y="94640"/>
                </a:lnTo>
                <a:lnTo>
                  <a:pt x="22473" y="59264"/>
                </a:lnTo>
                <a:lnTo>
                  <a:pt x="48752" y="30267"/>
                </a:lnTo>
                <a:lnTo>
                  <a:pt x="82319" y="10150"/>
                </a:lnTo>
                <a:lnTo>
                  <a:pt x="120279" y="640"/>
                </a:lnTo>
                <a:lnTo>
                  <a:pt x="133349" y="0"/>
                </a:lnTo>
                <a:lnTo>
                  <a:pt x="14487523" y="0"/>
                </a:lnTo>
                <a:lnTo>
                  <a:pt x="14526231" y="5740"/>
                </a:lnTo>
                <a:lnTo>
                  <a:pt x="14561607" y="22473"/>
                </a:lnTo>
                <a:lnTo>
                  <a:pt x="14590605" y="48752"/>
                </a:lnTo>
                <a:lnTo>
                  <a:pt x="14610720" y="82319"/>
                </a:lnTo>
                <a:lnTo>
                  <a:pt x="14620232" y="120279"/>
                </a:lnTo>
                <a:lnTo>
                  <a:pt x="14620873" y="133349"/>
                </a:lnTo>
                <a:lnTo>
                  <a:pt x="14620873" y="1019174"/>
                </a:lnTo>
                <a:lnTo>
                  <a:pt x="14615131" y="1057884"/>
                </a:lnTo>
                <a:lnTo>
                  <a:pt x="14598398" y="1093260"/>
                </a:lnTo>
                <a:lnTo>
                  <a:pt x="14572119" y="1122257"/>
                </a:lnTo>
                <a:lnTo>
                  <a:pt x="14538553" y="1142374"/>
                </a:lnTo>
                <a:lnTo>
                  <a:pt x="14500593" y="1151884"/>
                </a:lnTo>
                <a:lnTo>
                  <a:pt x="14487523" y="1152524"/>
                </a:lnTo>
                <a:close/>
              </a:path>
            </a:pathLst>
          </a:custGeom>
          <a:solidFill>
            <a:srgbClr val="0E4B5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g object 18"/>
          <p:cNvSpPr/>
          <p:nvPr/>
        </p:nvSpPr>
        <p:spPr>
          <a:xfrm>
            <a:off x="533399" y="1000124"/>
            <a:ext cx="12820650" cy="19050"/>
          </a:xfrm>
          <a:custGeom>
            <a:avLst/>
            <a:gdLst/>
            <a:ahLst/>
            <a:cxnLst/>
            <a:rect l="l" t="t" r="r" b="b"/>
            <a:pathLst>
              <a:path w="12820650" h="19050">
                <a:moveTo>
                  <a:pt x="12820648" y="19049"/>
                </a:moveTo>
                <a:lnTo>
                  <a:pt x="0" y="19049"/>
                </a:lnTo>
                <a:lnTo>
                  <a:pt x="0" y="0"/>
                </a:lnTo>
                <a:lnTo>
                  <a:pt x="12820648" y="0"/>
                </a:lnTo>
                <a:lnTo>
                  <a:pt x="12820648" y="19049"/>
                </a:lnTo>
                <a:close/>
              </a:path>
            </a:pathLst>
          </a:custGeom>
          <a:solidFill>
            <a:srgbClr val="E76F2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20699" y="239755"/>
            <a:ext cx="10993755" cy="73215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500" b="1" i="0">
                <a:solidFill>
                  <a:schemeClr val="bg1"/>
                </a:solidFill>
                <a:latin typeface="Tahoma"/>
                <a:cs typeface="Tahom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756602" y="2459482"/>
            <a:ext cx="13618845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5144897" y="9944862"/>
            <a:ext cx="4842256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756602" y="9944862"/>
            <a:ext cx="3480371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0895076" y="9944862"/>
            <a:ext cx="3480371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hyperlink" Target="https://health.gov/healthypeople" TargetMode="External"/><Relationship Id="rId5" Type="http://schemas.openxmlformats.org/officeDocument/2006/relationships/image" Target="../media/image4.png"/><Relationship Id="rId10" Type="http://schemas.openxmlformats.org/officeDocument/2006/relationships/hyperlink" Target="https://www.cdc.gov/obesity/data/adult.html" TargetMode="External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425449" y="180291"/>
            <a:ext cx="11089005" cy="739946"/>
          </a:xfrm>
          <a:prstGeom prst="rect">
            <a:avLst/>
          </a:prstGeom>
        </p:spPr>
        <p:txBody>
          <a:bodyPr vert="horz" wrap="square" lIns="0" tIns="72390" rIns="0" bIns="0" rtlCol="0">
            <a:spAutoFit/>
          </a:bodyPr>
          <a:lstStyle/>
          <a:p>
            <a:pPr marL="12700" marR="5080">
              <a:lnSpc>
                <a:spcPts val="2550"/>
              </a:lnSpc>
              <a:spcBef>
                <a:spcPts val="570"/>
              </a:spcBef>
            </a:pPr>
            <a:r>
              <a:rPr spc="-160" dirty="0"/>
              <a:t>Social</a:t>
            </a:r>
            <a:r>
              <a:rPr spc="-95" dirty="0"/>
              <a:t> </a:t>
            </a:r>
            <a:r>
              <a:rPr spc="-150" dirty="0"/>
              <a:t>Determinants</a:t>
            </a:r>
            <a:r>
              <a:rPr spc="-105" dirty="0"/>
              <a:t> </a:t>
            </a:r>
            <a:r>
              <a:rPr spc="-75" dirty="0"/>
              <a:t>of</a:t>
            </a:r>
            <a:r>
              <a:rPr spc="-325" dirty="0"/>
              <a:t> </a:t>
            </a:r>
            <a:r>
              <a:rPr spc="-150" dirty="0"/>
              <a:t>Health</a:t>
            </a:r>
            <a:r>
              <a:rPr spc="-185" dirty="0"/>
              <a:t> </a:t>
            </a:r>
            <a:r>
              <a:rPr spc="-190" dirty="0"/>
              <a:t>and</a:t>
            </a:r>
            <a:r>
              <a:rPr spc="-155" dirty="0"/>
              <a:t> </a:t>
            </a:r>
            <a:r>
              <a:rPr spc="-150" dirty="0"/>
              <a:t>Obesity</a:t>
            </a:r>
            <a:r>
              <a:rPr spc="-204" dirty="0"/>
              <a:t> </a:t>
            </a:r>
            <a:r>
              <a:rPr spc="-210" dirty="0"/>
              <a:t>among</a:t>
            </a:r>
            <a:r>
              <a:rPr spc="-295" dirty="0"/>
              <a:t> </a:t>
            </a:r>
            <a:r>
              <a:rPr spc="-150" dirty="0"/>
              <a:t>Adults</a:t>
            </a:r>
            <a:r>
              <a:rPr spc="-110" dirty="0"/>
              <a:t> </a:t>
            </a:r>
            <a:r>
              <a:rPr spc="-35" dirty="0"/>
              <a:t>in</a:t>
            </a:r>
            <a:r>
              <a:rPr spc="-175" dirty="0"/>
              <a:t> </a:t>
            </a:r>
            <a:r>
              <a:rPr spc="-155" dirty="0"/>
              <a:t>the</a:t>
            </a:r>
            <a:r>
              <a:rPr spc="-135" dirty="0"/>
              <a:t> United</a:t>
            </a:r>
            <a:r>
              <a:rPr spc="-155" dirty="0"/>
              <a:t> </a:t>
            </a:r>
            <a:r>
              <a:rPr spc="-95" dirty="0"/>
              <a:t>States</a:t>
            </a:r>
            <a:r>
              <a:rPr sz="1850" spc="-95" dirty="0"/>
              <a:t>: </a:t>
            </a:r>
            <a:r>
              <a:rPr spc="-165" dirty="0"/>
              <a:t>Implications</a:t>
            </a:r>
            <a:r>
              <a:rPr spc="-105" dirty="0"/>
              <a:t> </a:t>
            </a:r>
            <a:r>
              <a:rPr spc="-95" dirty="0"/>
              <a:t>for</a:t>
            </a:r>
            <a:r>
              <a:rPr spc="-175" dirty="0"/>
              <a:t> </a:t>
            </a:r>
            <a:r>
              <a:rPr spc="-150" dirty="0"/>
              <a:t>Health</a:t>
            </a:r>
            <a:r>
              <a:rPr spc="-180" dirty="0"/>
              <a:t> </a:t>
            </a:r>
            <a:r>
              <a:rPr spc="-190" dirty="0"/>
              <a:t>and</a:t>
            </a:r>
            <a:r>
              <a:rPr spc="-150" dirty="0"/>
              <a:t> </a:t>
            </a:r>
            <a:r>
              <a:rPr spc="-160" dirty="0"/>
              <a:t>Social</a:t>
            </a:r>
            <a:r>
              <a:rPr spc="-90" dirty="0"/>
              <a:t> </a:t>
            </a:r>
            <a:r>
              <a:rPr spc="-145" dirty="0"/>
              <a:t>Care</a:t>
            </a:r>
            <a:r>
              <a:rPr spc="-130" dirty="0"/>
              <a:t> </a:t>
            </a:r>
            <a:r>
              <a:rPr spc="-10" dirty="0"/>
              <a:t>Practice</a:t>
            </a:r>
            <a:endParaRPr sz="1850" dirty="0"/>
          </a:p>
        </p:txBody>
      </p:sp>
      <p:grpSp>
        <p:nvGrpSpPr>
          <p:cNvPr id="4" name="object 4"/>
          <p:cNvGrpSpPr/>
          <p:nvPr/>
        </p:nvGrpSpPr>
        <p:grpSpPr>
          <a:xfrm>
            <a:off x="13603604" y="447673"/>
            <a:ext cx="829627" cy="693421"/>
            <a:chOff x="13732191" y="440055"/>
            <a:chExt cx="701040" cy="701040"/>
          </a:xfrm>
        </p:grpSpPr>
        <p:sp>
          <p:nvSpPr>
            <p:cNvPr id="5" name="object 5"/>
            <p:cNvSpPr/>
            <p:nvPr/>
          </p:nvSpPr>
          <p:spPr>
            <a:xfrm>
              <a:off x="13732191" y="440055"/>
              <a:ext cx="701040" cy="701040"/>
            </a:xfrm>
            <a:custGeom>
              <a:avLst/>
              <a:gdLst/>
              <a:ahLst/>
              <a:cxnLst/>
              <a:rect l="l" t="t" r="r" b="b"/>
              <a:pathLst>
                <a:path w="701040" h="701040">
                  <a:moveTo>
                    <a:pt x="350519" y="701039"/>
                  </a:moveTo>
                  <a:lnTo>
                    <a:pt x="307610" y="698403"/>
                  </a:lnTo>
                  <a:lnTo>
                    <a:pt x="265350" y="690535"/>
                  </a:lnTo>
                  <a:lnTo>
                    <a:pt x="224371" y="677553"/>
                  </a:lnTo>
                  <a:lnTo>
                    <a:pt x="185285" y="659650"/>
                  </a:lnTo>
                  <a:lnTo>
                    <a:pt x="148685" y="637098"/>
                  </a:lnTo>
                  <a:lnTo>
                    <a:pt x="115124" y="610238"/>
                  </a:lnTo>
                  <a:lnTo>
                    <a:pt x="85104" y="579472"/>
                  </a:lnTo>
                  <a:lnTo>
                    <a:pt x="59073" y="545258"/>
                  </a:lnTo>
                  <a:lnTo>
                    <a:pt x="37425" y="508115"/>
                  </a:lnTo>
                  <a:lnTo>
                    <a:pt x="20489" y="468606"/>
                  </a:lnTo>
                  <a:lnTo>
                    <a:pt x="8517" y="427321"/>
                  </a:lnTo>
                  <a:lnTo>
                    <a:pt x="1687" y="384876"/>
                  </a:lnTo>
                  <a:lnTo>
                    <a:pt x="0" y="350519"/>
                  </a:lnTo>
                  <a:lnTo>
                    <a:pt x="105" y="341915"/>
                  </a:lnTo>
                  <a:lnTo>
                    <a:pt x="3793" y="299087"/>
                  </a:lnTo>
                  <a:lnTo>
                    <a:pt x="12696" y="257034"/>
                  </a:lnTo>
                  <a:lnTo>
                    <a:pt x="26681" y="216381"/>
                  </a:lnTo>
                  <a:lnTo>
                    <a:pt x="45538" y="177746"/>
                  </a:lnTo>
                  <a:lnTo>
                    <a:pt x="68979" y="141715"/>
                  </a:lnTo>
                  <a:lnTo>
                    <a:pt x="96655" y="108824"/>
                  </a:lnTo>
                  <a:lnTo>
                    <a:pt x="128152" y="79564"/>
                  </a:lnTo>
                  <a:lnTo>
                    <a:pt x="162994" y="54380"/>
                  </a:lnTo>
                  <a:lnTo>
                    <a:pt x="200653" y="33653"/>
                  </a:lnTo>
                  <a:lnTo>
                    <a:pt x="240565" y="17692"/>
                  </a:lnTo>
                  <a:lnTo>
                    <a:pt x="282136" y="6735"/>
                  </a:lnTo>
                  <a:lnTo>
                    <a:pt x="324736" y="949"/>
                  </a:lnTo>
                  <a:lnTo>
                    <a:pt x="350519" y="0"/>
                  </a:lnTo>
                  <a:lnTo>
                    <a:pt x="359124" y="105"/>
                  </a:lnTo>
                  <a:lnTo>
                    <a:pt x="401951" y="3793"/>
                  </a:lnTo>
                  <a:lnTo>
                    <a:pt x="444005" y="12696"/>
                  </a:lnTo>
                  <a:lnTo>
                    <a:pt x="484658" y="26681"/>
                  </a:lnTo>
                  <a:lnTo>
                    <a:pt x="523292" y="45538"/>
                  </a:lnTo>
                  <a:lnTo>
                    <a:pt x="559324" y="68979"/>
                  </a:lnTo>
                  <a:lnTo>
                    <a:pt x="592215" y="96655"/>
                  </a:lnTo>
                  <a:lnTo>
                    <a:pt x="621475" y="128152"/>
                  </a:lnTo>
                  <a:lnTo>
                    <a:pt x="646659" y="162994"/>
                  </a:lnTo>
                  <a:lnTo>
                    <a:pt x="667386" y="200653"/>
                  </a:lnTo>
                  <a:lnTo>
                    <a:pt x="683347" y="240565"/>
                  </a:lnTo>
                  <a:lnTo>
                    <a:pt x="694304" y="282136"/>
                  </a:lnTo>
                  <a:lnTo>
                    <a:pt x="700090" y="324736"/>
                  </a:lnTo>
                  <a:lnTo>
                    <a:pt x="701039" y="350519"/>
                  </a:lnTo>
                  <a:lnTo>
                    <a:pt x="700934" y="359124"/>
                  </a:lnTo>
                  <a:lnTo>
                    <a:pt x="697246" y="401951"/>
                  </a:lnTo>
                  <a:lnTo>
                    <a:pt x="688343" y="444005"/>
                  </a:lnTo>
                  <a:lnTo>
                    <a:pt x="674358" y="484658"/>
                  </a:lnTo>
                  <a:lnTo>
                    <a:pt x="655501" y="523292"/>
                  </a:lnTo>
                  <a:lnTo>
                    <a:pt x="632060" y="559324"/>
                  </a:lnTo>
                  <a:lnTo>
                    <a:pt x="604384" y="592215"/>
                  </a:lnTo>
                  <a:lnTo>
                    <a:pt x="572887" y="621475"/>
                  </a:lnTo>
                  <a:lnTo>
                    <a:pt x="538045" y="646659"/>
                  </a:lnTo>
                  <a:lnTo>
                    <a:pt x="500386" y="667386"/>
                  </a:lnTo>
                  <a:lnTo>
                    <a:pt x="460474" y="683347"/>
                  </a:lnTo>
                  <a:lnTo>
                    <a:pt x="418903" y="694304"/>
                  </a:lnTo>
                  <a:lnTo>
                    <a:pt x="376303" y="700090"/>
                  </a:lnTo>
                  <a:lnTo>
                    <a:pt x="350519" y="701039"/>
                  </a:lnTo>
                  <a:close/>
                </a:path>
              </a:pathLst>
            </a:custGeom>
            <a:solidFill>
              <a:srgbClr val="FFFFFF">
                <a:alpha val="11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3816011" y="607695"/>
              <a:ext cx="152400" cy="152399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13755051" y="775334"/>
              <a:ext cx="274320" cy="198120"/>
            </a:xfrm>
            <a:custGeom>
              <a:avLst/>
              <a:gdLst/>
              <a:ahLst/>
              <a:cxnLst/>
              <a:rect l="l" t="t" r="r" b="b"/>
              <a:pathLst>
                <a:path w="274319" h="198119">
                  <a:moveTo>
                    <a:pt x="274319" y="198119"/>
                  </a:moveTo>
                  <a:lnTo>
                    <a:pt x="0" y="198119"/>
                  </a:lnTo>
                  <a:lnTo>
                    <a:pt x="3809" y="137583"/>
                  </a:lnTo>
                  <a:lnTo>
                    <a:pt x="15239" y="88053"/>
                  </a:lnTo>
                  <a:lnTo>
                    <a:pt x="34289" y="49529"/>
                  </a:lnTo>
                  <a:lnTo>
                    <a:pt x="60959" y="22013"/>
                  </a:lnTo>
                  <a:lnTo>
                    <a:pt x="137159" y="0"/>
                  </a:lnTo>
                  <a:lnTo>
                    <a:pt x="179069" y="5503"/>
                  </a:lnTo>
                  <a:lnTo>
                    <a:pt x="240029" y="49529"/>
                  </a:lnTo>
                  <a:lnTo>
                    <a:pt x="259079" y="88053"/>
                  </a:lnTo>
                  <a:lnTo>
                    <a:pt x="270509" y="137583"/>
                  </a:lnTo>
                  <a:lnTo>
                    <a:pt x="274319" y="19811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4197011" y="607695"/>
              <a:ext cx="152400" cy="152399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14136051" y="775334"/>
              <a:ext cx="274320" cy="198120"/>
            </a:xfrm>
            <a:custGeom>
              <a:avLst/>
              <a:gdLst/>
              <a:ahLst/>
              <a:cxnLst/>
              <a:rect l="l" t="t" r="r" b="b"/>
              <a:pathLst>
                <a:path w="274319" h="198119">
                  <a:moveTo>
                    <a:pt x="274319" y="198119"/>
                  </a:moveTo>
                  <a:lnTo>
                    <a:pt x="0" y="198119"/>
                  </a:lnTo>
                  <a:lnTo>
                    <a:pt x="3809" y="137583"/>
                  </a:lnTo>
                  <a:lnTo>
                    <a:pt x="15239" y="88053"/>
                  </a:lnTo>
                  <a:lnTo>
                    <a:pt x="34289" y="49529"/>
                  </a:lnTo>
                  <a:lnTo>
                    <a:pt x="60959" y="22013"/>
                  </a:lnTo>
                  <a:lnTo>
                    <a:pt x="137159" y="0"/>
                  </a:lnTo>
                  <a:lnTo>
                    <a:pt x="179069" y="5503"/>
                  </a:lnTo>
                  <a:lnTo>
                    <a:pt x="240029" y="49529"/>
                  </a:lnTo>
                  <a:lnTo>
                    <a:pt x="259079" y="88053"/>
                  </a:lnTo>
                  <a:lnTo>
                    <a:pt x="270509" y="137583"/>
                  </a:lnTo>
                  <a:lnTo>
                    <a:pt x="274319" y="19811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13914114" y="762948"/>
              <a:ext cx="337820" cy="271780"/>
            </a:xfrm>
            <a:custGeom>
              <a:avLst/>
              <a:gdLst/>
              <a:ahLst/>
              <a:cxnLst/>
              <a:rect l="l" t="t" r="r" b="b"/>
              <a:pathLst>
                <a:path w="337819" h="271780">
                  <a:moveTo>
                    <a:pt x="168596" y="271466"/>
                  </a:moveTo>
                  <a:lnTo>
                    <a:pt x="110197" y="232757"/>
                  </a:lnTo>
                  <a:lnTo>
                    <a:pt x="63501" y="197705"/>
                  </a:lnTo>
                  <a:lnTo>
                    <a:pt x="29242" y="164482"/>
                  </a:lnTo>
                  <a:lnTo>
                    <a:pt x="8150" y="131258"/>
                  </a:lnTo>
                  <a:lnTo>
                    <a:pt x="206" y="90703"/>
                  </a:lnTo>
                  <a:lnTo>
                    <a:pt x="0" y="85179"/>
                  </a:lnTo>
                  <a:lnTo>
                    <a:pt x="675" y="74090"/>
                  </a:lnTo>
                  <a:lnTo>
                    <a:pt x="14063" y="38011"/>
                  </a:lnTo>
                  <a:lnTo>
                    <a:pt x="46938" y="8911"/>
                  </a:lnTo>
                  <a:lnTo>
                    <a:pt x="84374" y="0"/>
                  </a:lnTo>
                  <a:lnTo>
                    <a:pt x="95463" y="675"/>
                  </a:lnTo>
                  <a:lnTo>
                    <a:pt x="131542" y="14063"/>
                  </a:lnTo>
                  <a:lnTo>
                    <a:pt x="160642" y="46938"/>
                  </a:lnTo>
                  <a:lnTo>
                    <a:pt x="168596" y="73346"/>
                  </a:lnTo>
                  <a:lnTo>
                    <a:pt x="169347" y="67843"/>
                  </a:lnTo>
                  <a:lnTo>
                    <a:pt x="185391" y="32864"/>
                  </a:lnTo>
                  <a:lnTo>
                    <a:pt x="220345" y="6299"/>
                  </a:lnTo>
                  <a:lnTo>
                    <a:pt x="252819" y="0"/>
                  </a:lnTo>
                  <a:lnTo>
                    <a:pt x="258343" y="206"/>
                  </a:lnTo>
                  <a:lnTo>
                    <a:pt x="299850" y="14510"/>
                  </a:lnTo>
                  <a:lnTo>
                    <a:pt x="326027" y="42719"/>
                  </a:lnTo>
                  <a:lnTo>
                    <a:pt x="337193" y="85179"/>
                  </a:lnTo>
                  <a:lnTo>
                    <a:pt x="336987" y="90703"/>
                  </a:lnTo>
                  <a:lnTo>
                    <a:pt x="329043" y="131258"/>
                  </a:lnTo>
                  <a:lnTo>
                    <a:pt x="307951" y="164482"/>
                  </a:lnTo>
                  <a:lnTo>
                    <a:pt x="273691" y="197705"/>
                  </a:lnTo>
                  <a:lnTo>
                    <a:pt x="226996" y="232757"/>
                  </a:lnTo>
                  <a:lnTo>
                    <a:pt x="168596" y="271466"/>
                  </a:lnTo>
                  <a:close/>
                </a:path>
              </a:pathLst>
            </a:custGeom>
            <a:solidFill>
              <a:srgbClr val="E76F2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" name="object 3"/>
          <p:cNvSpPr txBox="1"/>
          <p:nvPr/>
        </p:nvSpPr>
        <p:spPr>
          <a:xfrm>
            <a:off x="625976" y="998530"/>
            <a:ext cx="10316847" cy="400751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653539" algn="l"/>
                <a:tab pos="3743325" algn="l"/>
                <a:tab pos="5379720" algn="l"/>
                <a:tab pos="7767955" algn="l"/>
              </a:tabLst>
            </a:pPr>
            <a:r>
              <a:rPr sz="1250" b="1" spc="-55" dirty="0">
                <a:solidFill>
                  <a:srgbClr val="FFFFFF"/>
                </a:solidFill>
                <a:latin typeface="Century Gothic"/>
                <a:cs typeface="Century Gothic"/>
              </a:rPr>
              <a:t>Student</a:t>
            </a:r>
            <a:r>
              <a:rPr sz="1250" b="1" spc="-50" dirty="0">
                <a:solidFill>
                  <a:srgbClr val="FFFFFF"/>
                </a:solidFill>
                <a:latin typeface="Century Gothic"/>
                <a:cs typeface="Century Gothic"/>
              </a:rPr>
              <a:t> </a:t>
            </a:r>
            <a:r>
              <a:rPr sz="1250" b="1" spc="-120" dirty="0">
                <a:solidFill>
                  <a:srgbClr val="FFFFFF"/>
                </a:solidFill>
                <a:latin typeface="Century Gothic"/>
                <a:cs typeface="Century Gothic"/>
              </a:rPr>
              <a:t>name:</a:t>
            </a:r>
            <a:r>
              <a:rPr sz="1250" b="1" spc="-50" dirty="0">
                <a:solidFill>
                  <a:srgbClr val="FFFFFF"/>
                </a:solidFill>
                <a:latin typeface="Century Gothic"/>
                <a:cs typeface="Century Gothic"/>
              </a:rPr>
              <a:t> </a:t>
            </a:r>
            <a:r>
              <a:rPr sz="1250" spc="-10" dirty="0">
                <a:solidFill>
                  <a:srgbClr val="FFFFFF"/>
                </a:solidFill>
                <a:latin typeface="Calibri"/>
                <a:cs typeface="Calibri"/>
              </a:rPr>
              <a:t>Akhila</a:t>
            </a:r>
            <a:r>
              <a:rPr sz="1250" dirty="0">
                <a:solidFill>
                  <a:srgbClr val="FFFFFF"/>
                </a:solidFill>
                <a:latin typeface="Calibri"/>
                <a:cs typeface="Calibri"/>
              </a:rPr>
              <a:t>	</a:t>
            </a:r>
            <a:r>
              <a:rPr sz="1250" b="1" spc="-55" dirty="0">
                <a:solidFill>
                  <a:srgbClr val="FFFFFF"/>
                </a:solidFill>
                <a:latin typeface="Century Gothic"/>
                <a:cs typeface="Century Gothic"/>
              </a:rPr>
              <a:t>Student</a:t>
            </a:r>
            <a:r>
              <a:rPr sz="1250" b="1" spc="-40" dirty="0">
                <a:solidFill>
                  <a:srgbClr val="FFFFFF"/>
                </a:solidFill>
                <a:latin typeface="Century Gothic"/>
                <a:cs typeface="Century Gothic"/>
              </a:rPr>
              <a:t> </a:t>
            </a:r>
            <a:r>
              <a:rPr sz="1250" b="1" spc="-85" dirty="0">
                <a:solidFill>
                  <a:srgbClr val="FFFFFF"/>
                </a:solidFill>
                <a:latin typeface="Century Gothic"/>
                <a:cs typeface="Century Gothic"/>
              </a:rPr>
              <a:t>number:</a:t>
            </a:r>
            <a:r>
              <a:rPr sz="1250" b="1" spc="-35" dirty="0">
                <a:solidFill>
                  <a:srgbClr val="FFFFFF"/>
                </a:solidFill>
                <a:latin typeface="Century Gothic"/>
                <a:cs typeface="Century Gothic"/>
              </a:rPr>
              <a:t> </a:t>
            </a:r>
            <a:r>
              <a:rPr lang="en-IN" sz="1250" b="1" spc="-10" dirty="0">
                <a:solidFill>
                  <a:srgbClr val="FFFFFF"/>
                </a:solidFill>
                <a:latin typeface="Calibri"/>
                <a:cs typeface="Calibri"/>
              </a:rPr>
              <a:t>2526734</a:t>
            </a:r>
            <a:r>
              <a:rPr sz="1250" dirty="0">
                <a:solidFill>
                  <a:srgbClr val="FFFFFF"/>
                </a:solidFill>
                <a:latin typeface="Calibri"/>
                <a:cs typeface="Calibri"/>
              </a:rPr>
              <a:t>	</a:t>
            </a:r>
            <a:r>
              <a:rPr sz="1250" b="1" spc="-70" dirty="0">
                <a:solidFill>
                  <a:srgbClr val="FFFFFF"/>
                </a:solidFill>
                <a:latin typeface="Century Gothic"/>
                <a:cs typeface="Century Gothic"/>
              </a:rPr>
              <a:t>E-</a:t>
            </a:r>
            <a:r>
              <a:rPr sz="1250" b="1" spc="-80" dirty="0">
                <a:solidFill>
                  <a:srgbClr val="FFFFFF"/>
                </a:solidFill>
                <a:latin typeface="Century Gothic"/>
                <a:cs typeface="Century Gothic"/>
              </a:rPr>
              <a:t>mail:</a:t>
            </a:r>
            <a:r>
              <a:rPr sz="1250" b="1" spc="-45" dirty="0">
                <a:solidFill>
                  <a:srgbClr val="FFFFFF"/>
                </a:solidFill>
                <a:latin typeface="Century Gothic"/>
                <a:cs typeface="Century Gothic"/>
              </a:rPr>
              <a:t> </a:t>
            </a:r>
            <a:r>
              <a:rPr lang="en-IN" sz="1250" b="1" spc="-45" dirty="0">
                <a:solidFill>
                  <a:srgbClr val="FFFFFF"/>
                </a:solidFill>
                <a:latin typeface="Calibri"/>
                <a:cs typeface="Calibri"/>
              </a:rPr>
              <a:t>akhilakancharla30@gmail.com</a:t>
            </a:r>
            <a:r>
              <a:rPr sz="1250" dirty="0">
                <a:solidFill>
                  <a:srgbClr val="FFFFFF"/>
                </a:solidFill>
                <a:latin typeface="Calibri"/>
                <a:cs typeface="Calibri"/>
              </a:rPr>
              <a:t>	</a:t>
            </a:r>
            <a:r>
              <a:rPr sz="1250" b="1" spc="-55" dirty="0">
                <a:solidFill>
                  <a:srgbClr val="FFFFFF"/>
                </a:solidFill>
                <a:latin typeface="Century Gothic"/>
                <a:cs typeface="Century Gothic"/>
              </a:rPr>
              <a:t>Supervisor:</a:t>
            </a:r>
            <a:r>
              <a:rPr lang="en-IN" sz="1250" b="1" spc="-55" dirty="0">
                <a:solidFill>
                  <a:srgbClr val="FFFFFF"/>
                </a:solidFill>
                <a:latin typeface="Century Gothic"/>
                <a:cs typeface="Century Gothic"/>
              </a:rPr>
              <a:t> dr  Tonia </a:t>
            </a:r>
            <a:r>
              <a:rPr lang="en-IN" sz="1250" b="1" spc="-55" dirty="0" err="1">
                <a:solidFill>
                  <a:srgbClr val="FFFFFF"/>
                </a:solidFill>
                <a:latin typeface="Century Gothic"/>
                <a:cs typeface="Century Gothic"/>
              </a:rPr>
              <a:t>babalola</a:t>
            </a:r>
            <a:r>
              <a:rPr sz="1250" b="1" spc="-5" dirty="0">
                <a:solidFill>
                  <a:srgbClr val="FFFFFF"/>
                </a:solidFill>
                <a:latin typeface="Century Gothic"/>
                <a:cs typeface="Century Gothic"/>
              </a:rPr>
              <a:t> </a:t>
            </a:r>
            <a:r>
              <a:rPr sz="1250" dirty="0">
                <a:solidFill>
                  <a:srgbClr val="FFFFFF"/>
                </a:solidFill>
                <a:latin typeface="Calibri"/>
                <a:cs typeface="Calibri"/>
              </a:rPr>
              <a:t>[SUPERVISOR</a:t>
            </a:r>
            <a:r>
              <a:rPr sz="1250" spc="7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50" spc="-10" dirty="0">
                <a:solidFill>
                  <a:srgbClr val="FFFFFF"/>
                </a:solidFill>
                <a:latin typeface="Calibri"/>
                <a:cs typeface="Calibri"/>
              </a:rPr>
              <a:t>NAME]</a:t>
            </a:r>
            <a:r>
              <a:rPr sz="1250" dirty="0">
                <a:solidFill>
                  <a:srgbClr val="FFFFFF"/>
                </a:solidFill>
                <a:latin typeface="Calibri"/>
                <a:cs typeface="Calibri"/>
              </a:rPr>
              <a:t>	</a:t>
            </a:r>
            <a:r>
              <a:rPr sz="1250" b="1" spc="-100" dirty="0" err="1">
                <a:solidFill>
                  <a:srgbClr val="FFFFFF"/>
                </a:solidFill>
                <a:latin typeface="Century Gothic"/>
                <a:cs typeface="Century Gothic"/>
              </a:rPr>
              <a:t>Programme</a:t>
            </a:r>
            <a:r>
              <a:rPr lang="en-IN" sz="1250" b="1" spc="-100" dirty="0">
                <a:solidFill>
                  <a:srgbClr val="FFFFFF"/>
                </a:solidFill>
                <a:latin typeface="Century Gothic"/>
                <a:cs typeface="Century Gothic"/>
              </a:rPr>
              <a:t>; practiced based research   lchs7008</a:t>
            </a:r>
            <a:endParaRPr sz="1250" dirty="0">
              <a:latin typeface="Calibri"/>
              <a:cs typeface="Calibri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247649" y="1495424"/>
            <a:ext cx="3762375" cy="6838950"/>
            <a:chOff x="247649" y="1495424"/>
            <a:chExt cx="3762375" cy="6838950"/>
          </a:xfrm>
        </p:grpSpPr>
        <p:sp>
          <p:nvSpPr>
            <p:cNvPr id="12" name="object 12"/>
            <p:cNvSpPr/>
            <p:nvPr/>
          </p:nvSpPr>
          <p:spPr>
            <a:xfrm>
              <a:off x="247649" y="1495424"/>
              <a:ext cx="3762375" cy="6838950"/>
            </a:xfrm>
            <a:custGeom>
              <a:avLst/>
              <a:gdLst/>
              <a:ahLst/>
              <a:cxnLst/>
              <a:rect l="l" t="t" r="r" b="b"/>
              <a:pathLst>
                <a:path w="3762375" h="6838950">
                  <a:moveTo>
                    <a:pt x="3655579" y="6838948"/>
                  </a:moveTo>
                  <a:lnTo>
                    <a:pt x="106794" y="6838948"/>
                  </a:lnTo>
                  <a:lnTo>
                    <a:pt x="99362" y="6838216"/>
                  </a:lnTo>
                  <a:lnTo>
                    <a:pt x="57038" y="6823854"/>
                  </a:lnTo>
                  <a:lnTo>
                    <a:pt x="23432" y="6794391"/>
                  </a:lnTo>
                  <a:lnTo>
                    <a:pt x="3660" y="6754308"/>
                  </a:lnTo>
                  <a:lnTo>
                    <a:pt x="0" y="6732154"/>
                  </a:lnTo>
                  <a:lnTo>
                    <a:pt x="0" y="6724649"/>
                  </a:lnTo>
                  <a:lnTo>
                    <a:pt x="0" y="106794"/>
                  </a:lnTo>
                  <a:lnTo>
                    <a:pt x="11572" y="63625"/>
                  </a:lnTo>
                  <a:lnTo>
                    <a:pt x="38784" y="28170"/>
                  </a:lnTo>
                  <a:lnTo>
                    <a:pt x="77493" y="5828"/>
                  </a:lnTo>
                  <a:lnTo>
                    <a:pt x="106794" y="0"/>
                  </a:lnTo>
                  <a:lnTo>
                    <a:pt x="3655579" y="0"/>
                  </a:lnTo>
                  <a:lnTo>
                    <a:pt x="3698748" y="11572"/>
                  </a:lnTo>
                  <a:lnTo>
                    <a:pt x="3734203" y="38784"/>
                  </a:lnTo>
                  <a:lnTo>
                    <a:pt x="3756545" y="77492"/>
                  </a:lnTo>
                  <a:lnTo>
                    <a:pt x="3762374" y="106794"/>
                  </a:lnTo>
                  <a:lnTo>
                    <a:pt x="3762374" y="6732154"/>
                  </a:lnTo>
                  <a:lnTo>
                    <a:pt x="3750801" y="6775323"/>
                  </a:lnTo>
                  <a:lnTo>
                    <a:pt x="3723589" y="6810778"/>
                  </a:lnTo>
                  <a:lnTo>
                    <a:pt x="3684881" y="6833119"/>
                  </a:lnTo>
                  <a:lnTo>
                    <a:pt x="3663012" y="6838216"/>
                  </a:lnTo>
                  <a:lnTo>
                    <a:pt x="3655579" y="683894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438149" y="1981199"/>
              <a:ext cx="3381375" cy="28575"/>
            </a:xfrm>
            <a:custGeom>
              <a:avLst/>
              <a:gdLst/>
              <a:ahLst/>
              <a:cxnLst/>
              <a:rect l="l" t="t" r="r" b="b"/>
              <a:pathLst>
                <a:path w="3381375" h="28575">
                  <a:moveTo>
                    <a:pt x="3381374" y="28574"/>
                  </a:moveTo>
                  <a:lnTo>
                    <a:pt x="0" y="28574"/>
                  </a:lnTo>
                  <a:lnTo>
                    <a:pt x="0" y="0"/>
                  </a:lnTo>
                  <a:lnTo>
                    <a:pt x="3381374" y="0"/>
                  </a:lnTo>
                  <a:lnTo>
                    <a:pt x="3381374" y="28574"/>
                  </a:lnTo>
                  <a:close/>
                </a:path>
              </a:pathLst>
            </a:custGeom>
            <a:solidFill>
              <a:srgbClr val="E76F2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457187" y="2162187"/>
              <a:ext cx="57150" cy="1838325"/>
            </a:xfrm>
            <a:custGeom>
              <a:avLst/>
              <a:gdLst/>
              <a:ahLst/>
              <a:cxnLst/>
              <a:rect l="l" t="t" r="r" b="b"/>
              <a:pathLst>
                <a:path w="57150" h="1838325">
                  <a:moveTo>
                    <a:pt x="57150" y="1805952"/>
                  </a:moveTo>
                  <a:lnTo>
                    <a:pt x="32372" y="1781162"/>
                  </a:lnTo>
                  <a:lnTo>
                    <a:pt x="24790" y="1781162"/>
                  </a:lnTo>
                  <a:lnTo>
                    <a:pt x="0" y="1805952"/>
                  </a:lnTo>
                  <a:lnTo>
                    <a:pt x="0" y="1813534"/>
                  </a:lnTo>
                  <a:lnTo>
                    <a:pt x="24790" y="1838312"/>
                  </a:lnTo>
                  <a:lnTo>
                    <a:pt x="32372" y="1838312"/>
                  </a:lnTo>
                  <a:lnTo>
                    <a:pt x="57150" y="1813534"/>
                  </a:lnTo>
                  <a:lnTo>
                    <a:pt x="57150" y="1809737"/>
                  </a:lnTo>
                  <a:lnTo>
                    <a:pt x="57150" y="1805952"/>
                  </a:lnTo>
                  <a:close/>
                </a:path>
                <a:path w="57150" h="1838325">
                  <a:moveTo>
                    <a:pt x="57150" y="1148727"/>
                  </a:moveTo>
                  <a:lnTo>
                    <a:pt x="32372" y="1123937"/>
                  </a:lnTo>
                  <a:lnTo>
                    <a:pt x="24790" y="1123937"/>
                  </a:lnTo>
                  <a:lnTo>
                    <a:pt x="0" y="1148727"/>
                  </a:lnTo>
                  <a:lnTo>
                    <a:pt x="0" y="1156309"/>
                  </a:lnTo>
                  <a:lnTo>
                    <a:pt x="24790" y="1181087"/>
                  </a:lnTo>
                  <a:lnTo>
                    <a:pt x="32372" y="1181087"/>
                  </a:lnTo>
                  <a:lnTo>
                    <a:pt x="57150" y="1156309"/>
                  </a:lnTo>
                  <a:lnTo>
                    <a:pt x="57150" y="1152512"/>
                  </a:lnTo>
                  <a:lnTo>
                    <a:pt x="57150" y="1148727"/>
                  </a:lnTo>
                  <a:close/>
                </a:path>
                <a:path w="57150" h="1838325">
                  <a:moveTo>
                    <a:pt x="57150" y="691527"/>
                  </a:moveTo>
                  <a:lnTo>
                    <a:pt x="32372" y="666737"/>
                  </a:lnTo>
                  <a:lnTo>
                    <a:pt x="24790" y="666737"/>
                  </a:lnTo>
                  <a:lnTo>
                    <a:pt x="0" y="691527"/>
                  </a:lnTo>
                  <a:lnTo>
                    <a:pt x="0" y="699109"/>
                  </a:lnTo>
                  <a:lnTo>
                    <a:pt x="24790" y="723887"/>
                  </a:lnTo>
                  <a:lnTo>
                    <a:pt x="32372" y="723887"/>
                  </a:lnTo>
                  <a:lnTo>
                    <a:pt x="57150" y="699109"/>
                  </a:lnTo>
                  <a:lnTo>
                    <a:pt x="57150" y="695312"/>
                  </a:lnTo>
                  <a:lnTo>
                    <a:pt x="57150" y="691527"/>
                  </a:lnTo>
                  <a:close/>
                </a:path>
                <a:path w="57150" h="1838325">
                  <a:moveTo>
                    <a:pt x="57150" y="24777"/>
                  </a:moveTo>
                  <a:lnTo>
                    <a:pt x="32372" y="0"/>
                  </a:lnTo>
                  <a:lnTo>
                    <a:pt x="24790" y="0"/>
                  </a:lnTo>
                  <a:lnTo>
                    <a:pt x="0" y="24777"/>
                  </a:lnTo>
                  <a:lnTo>
                    <a:pt x="0" y="32359"/>
                  </a:lnTo>
                  <a:lnTo>
                    <a:pt x="24790" y="57137"/>
                  </a:lnTo>
                  <a:lnTo>
                    <a:pt x="32372" y="57137"/>
                  </a:lnTo>
                  <a:lnTo>
                    <a:pt x="57150" y="32359"/>
                  </a:lnTo>
                  <a:lnTo>
                    <a:pt x="57150" y="28575"/>
                  </a:lnTo>
                  <a:lnTo>
                    <a:pt x="57150" y="24777"/>
                  </a:lnTo>
                  <a:close/>
                </a:path>
              </a:pathLst>
            </a:custGeom>
            <a:solidFill>
              <a:srgbClr val="1C2A3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" name="object 15"/>
          <p:cNvSpPr txBox="1"/>
          <p:nvPr/>
        </p:nvSpPr>
        <p:spPr>
          <a:xfrm>
            <a:off x="425450" y="2058987"/>
            <a:ext cx="3358515" cy="272034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202565" marR="5080">
              <a:lnSpc>
                <a:spcPct val="105800"/>
              </a:lnSpc>
              <a:spcBef>
                <a:spcPts val="20"/>
              </a:spcBef>
            </a:pP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Obesity</a:t>
            </a:r>
            <a:r>
              <a:rPr sz="1300" spc="-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spc="-10" dirty="0">
                <a:solidFill>
                  <a:srgbClr val="1C2A33"/>
                </a:solidFill>
                <a:latin typeface="Calibri"/>
                <a:cs typeface="Calibri"/>
              </a:rPr>
              <a:t>affected </a:t>
            </a:r>
            <a:r>
              <a:rPr sz="1300" b="1" spc="-75" dirty="0">
                <a:solidFill>
                  <a:srgbClr val="0E4B5C"/>
                </a:solidFill>
                <a:latin typeface="Century Gothic"/>
                <a:cs typeface="Century Gothic"/>
              </a:rPr>
              <a:t>42.4%</a:t>
            </a:r>
            <a:r>
              <a:rPr sz="1300" b="1" spc="-70" dirty="0">
                <a:solidFill>
                  <a:srgbClr val="0E4B5C"/>
                </a:solidFill>
                <a:latin typeface="Century Gothic"/>
                <a:cs typeface="Century Gothic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of</a:t>
            </a:r>
            <a:r>
              <a:rPr sz="1300" spc="-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US</a:t>
            </a:r>
            <a:r>
              <a:rPr sz="1300" spc="-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adults</a:t>
            </a:r>
            <a:r>
              <a:rPr sz="1300" spc="-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in</a:t>
            </a:r>
            <a:r>
              <a:rPr sz="1300" spc="-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spc="-10" dirty="0">
                <a:solidFill>
                  <a:srgbClr val="1C2A33"/>
                </a:solidFill>
                <a:latin typeface="Calibri"/>
                <a:cs typeface="Calibri"/>
              </a:rPr>
              <a:t>2017–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2018,</a:t>
            </a:r>
            <a:r>
              <a:rPr sz="1300" spc="-1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with</a:t>
            </a:r>
            <a:r>
              <a:rPr sz="1300" spc="-1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severe</a:t>
            </a:r>
            <a:r>
              <a:rPr sz="1300" spc="-1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obesity</a:t>
            </a:r>
            <a:r>
              <a:rPr sz="1300" spc="-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at</a:t>
            </a:r>
            <a:r>
              <a:rPr sz="1300" spc="-1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9.2%</a:t>
            </a:r>
            <a:r>
              <a:rPr sz="1300" spc="-1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(Hales</a:t>
            </a:r>
            <a:r>
              <a:rPr sz="1300" spc="-1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et</a:t>
            </a:r>
            <a:r>
              <a:rPr sz="1300" spc="-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spc="-20" dirty="0">
                <a:solidFill>
                  <a:srgbClr val="1C2A33"/>
                </a:solidFill>
                <a:latin typeface="Calibri"/>
                <a:cs typeface="Calibri"/>
              </a:rPr>
              <a:t>al., </a:t>
            </a:r>
            <a:r>
              <a:rPr sz="1300" spc="-10" dirty="0">
                <a:solidFill>
                  <a:srgbClr val="1C2A33"/>
                </a:solidFill>
                <a:latin typeface="Calibri"/>
                <a:cs typeface="Calibri"/>
              </a:rPr>
              <a:t>2020).</a:t>
            </a:r>
            <a:endParaRPr sz="1300" dirty="0">
              <a:latin typeface="Calibri"/>
              <a:cs typeface="Calibri"/>
            </a:endParaRPr>
          </a:p>
          <a:p>
            <a:pPr marL="202565" marR="341630">
              <a:lnSpc>
                <a:spcPct val="105800"/>
              </a:lnSpc>
              <a:spcBef>
                <a:spcPts val="300"/>
              </a:spcBef>
            </a:pP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It</a:t>
            </a:r>
            <a:r>
              <a:rPr sz="1300" spc="-1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is linked</a:t>
            </a:r>
            <a:r>
              <a:rPr sz="1300" spc="-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to about</a:t>
            </a:r>
            <a:r>
              <a:rPr sz="1300" spc="-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b="1" spc="-70" dirty="0">
                <a:solidFill>
                  <a:srgbClr val="0E4B5C"/>
                </a:solidFill>
                <a:latin typeface="Century Gothic"/>
                <a:cs typeface="Century Gothic"/>
              </a:rPr>
              <a:t>$173 </a:t>
            </a:r>
            <a:r>
              <a:rPr sz="1300" b="1" spc="-50" dirty="0">
                <a:solidFill>
                  <a:srgbClr val="0E4B5C"/>
                </a:solidFill>
                <a:latin typeface="Century Gothic"/>
                <a:cs typeface="Century Gothic"/>
              </a:rPr>
              <a:t>billion</a:t>
            </a:r>
            <a:r>
              <a:rPr sz="1300" b="1" spc="-70" dirty="0">
                <a:solidFill>
                  <a:srgbClr val="0E4B5C"/>
                </a:solidFill>
                <a:latin typeface="Century Gothic"/>
                <a:cs typeface="Century Gothic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in </a:t>
            </a:r>
            <a:r>
              <a:rPr sz="1300" spc="-10" dirty="0">
                <a:solidFill>
                  <a:srgbClr val="1C2A33"/>
                </a:solidFill>
                <a:latin typeface="Calibri"/>
                <a:cs typeface="Calibri"/>
              </a:rPr>
              <a:t>annual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medical</a:t>
            </a:r>
            <a:r>
              <a:rPr sz="1300" spc="-1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costs</a:t>
            </a:r>
            <a:r>
              <a:rPr sz="1300" spc="-1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(CDC,</a:t>
            </a:r>
            <a:r>
              <a:rPr sz="1300" spc="-10" dirty="0">
                <a:solidFill>
                  <a:srgbClr val="1C2A33"/>
                </a:solidFill>
                <a:latin typeface="Calibri"/>
                <a:cs typeface="Calibri"/>
              </a:rPr>
              <a:t> 2022).</a:t>
            </a:r>
            <a:endParaRPr sz="1300" dirty="0">
              <a:latin typeface="Calibri"/>
              <a:cs typeface="Calibri"/>
            </a:endParaRPr>
          </a:p>
          <a:p>
            <a:pPr marL="202565" marR="229870">
              <a:lnSpc>
                <a:spcPct val="103400"/>
              </a:lnSpc>
              <a:spcBef>
                <a:spcPts val="335"/>
              </a:spcBef>
            </a:pP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Rates</a:t>
            </a:r>
            <a:r>
              <a:rPr sz="1300" spc="-2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differ</a:t>
            </a:r>
            <a:r>
              <a:rPr sz="1300" spc="-2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by</a:t>
            </a:r>
            <a:r>
              <a:rPr sz="1300" spc="-2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spc="-10" dirty="0">
                <a:solidFill>
                  <a:srgbClr val="1C2A33"/>
                </a:solidFill>
                <a:latin typeface="Calibri"/>
                <a:cs typeface="Calibri"/>
              </a:rPr>
              <a:t>ethnicity,</a:t>
            </a:r>
            <a:r>
              <a:rPr sz="1300" spc="-2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income,</a:t>
            </a:r>
            <a:r>
              <a:rPr sz="1300" spc="-2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spc="-10" dirty="0">
                <a:solidFill>
                  <a:srgbClr val="1C2A33"/>
                </a:solidFill>
                <a:latin typeface="Calibri"/>
                <a:cs typeface="Calibri"/>
              </a:rPr>
              <a:t>education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and</a:t>
            </a:r>
            <a:r>
              <a:rPr sz="1300" spc="-1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state</a:t>
            </a:r>
            <a:r>
              <a:rPr sz="1300" spc="-1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(Ogden</a:t>
            </a:r>
            <a:r>
              <a:rPr sz="1300" spc="-1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et</a:t>
            </a:r>
            <a:r>
              <a:rPr sz="1300" spc="-1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al.,</a:t>
            </a:r>
            <a:r>
              <a:rPr sz="1300" spc="-1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2017;</a:t>
            </a:r>
            <a:r>
              <a:rPr sz="1300" spc="-1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Hales</a:t>
            </a:r>
            <a:r>
              <a:rPr sz="1300" spc="-1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et</a:t>
            </a:r>
            <a:r>
              <a:rPr sz="1300" spc="-1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spc="-20" dirty="0">
                <a:solidFill>
                  <a:srgbClr val="1C2A33"/>
                </a:solidFill>
                <a:latin typeface="Calibri"/>
                <a:cs typeface="Calibri"/>
              </a:rPr>
              <a:t>al.,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2018;</a:t>
            </a:r>
            <a:r>
              <a:rPr sz="1300" spc="-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TFAH,</a:t>
            </a:r>
            <a:r>
              <a:rPr sz="1300" spc="-3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spc="-10" dirty="0">
                <a:solidFill>
                  <a:srgbClr val="1C2A33"/>
                </a:solidFill>
                <a:latin typeface="Calibri"/>
                <a:cs typeface="Calibri"/>
              </a:rPr>
              <a:t>2023).</a:t>
            </a:r>
            <a:endParaRPr sz="1300" dirty="0">
              <a:latin typeface="Calibri"/>
              <a:cs typeface="Calibri"/>
            </a:endParaRPr>
          </a:p>
          <a:p>
            <a:pPr marL="202565" marR="129539">
              <a:lnSpc>
                <a:spcPct val="105800"/>
              </a:lnSpc>
              <a:spcBef>
                <a:spcPts val="300"/>
              </a:spcBef>
            </a:pP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Obesity</a:t>
            </a:r>
            <a:r>
              <a:rPr sz="1300" spc="-1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is also</a:t>
            </a:r>
            <a:r>
              <a:rPr sz="1300" spc="-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a rising</a:t>
            </a:r>
            <a:r>
              <a:rPr sz="1300" spc="-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global concern </a:t>
            </a:r>
            <a:r>
              <a:rPr sz="1300" spc="-10" dirty="0">
                <a:solidFill>
                  <a:srgbClr val="1C2A33"/>
                </a:solidFill>
                <a:latin typeface="Calibri"/>
                <a:cs typeface="Calibri"/>
              </a:rPr>
              <a:t>(World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Obesity</a:t>
            </a:r>
            <a:r>
              <a:rPr sz="1300" spc="-3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Federation,</a:t>
            </a:r>
            <a:r>
              <a:rPr sz="1300" spc="-3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spc="-10" dirty="0">
                <a:solidFill>
                  <a:srgbClr val="1C2A33"/>
                </a:solidFill>
                <a:latin typeface="Calibri"/>
                <a:cs typeface="Calibri"/>
              </a:rPr>
              <a:t>2023).</a:t>
            </a:r>
            <a:endParaRPr sz="1300" dirty="0">
              <a:latin typeface="Calibri"/>
              <a:cs typeface="Calibri"/>
            </a:endParaRPr>
          </a:p>
          <a:p>
            <a:pPr marL="12700" marR="104775">
              <a:lnSpc>
                <a:spcPct val="105000"/>
              </a:lnSpc>
              <a:spcBef>
                <a:spcPts val="815"/>
              </a:spcBef>
            </a:pPr>
            <a:r>
              <a:rPr sz="1250" b="1" spc="-60" dirty="0">
                <a:solidFill>
                  <a:srgbClr val="0E4B5C"/>
                </a:solidFill>
                <a:latin typeface="Century Gothic"/>
                <a:cs typeface="Century Gothic"/>
              </a:rPr>
              <a:t>Adult</a:t>
            </a:r>
            <a:r>
              <a:rPr sz="1250" b="1" spc="-65" dirty="0">
                <a:solidFill>
                  <a:srgbClr val="0E4B5C"/>
                </a:solidFill>
                <a:latin typeface="Century Gothic"/>
                <a:cs typeface="Century Gothic"/>
              </a:rPr>
              <a:t> </a:t>
            </a:r>
            <a:r>
              <a:rPr sz="1250" b="1" spc="-80" dirty="0">
                <a:solidFill>
                  <a:srgbClr val="0E4B5C"/>
                </a:solidFill>
                <a:latin typeface="Century Gothic"/>
                <a:cs typeface="Century Gothic"/>
              </a:rPr>
              <a:t>obesity</a:t>
            </a:r>
            <a:r>
              <a:rPr sz="1250" b="1" spc="-65" dirty="0">
                <a:solidFill>
                  <a:srgbClr val="0E4B5C"/>
                </a:solidFill>
                <a:latin typeface="Century Gothic"/>
                <a:cs typeface="Century Gothic"/>
              </a:rPr>
              <a:t> </a:t>
            </a:r>
            <a:r>
              <a:rPr sz="1250" b="1" spc="-130" dirty="0">
                <a:solidFill>
                  <a:srgbClr val="0E4B5C"/>
                </a:solidFill>
                <a:latin typeface="Century Gothic"/>
                <a:cs typeface="Century Gothic"/>
              </a:rPr>
              <a:t>prevalence</a:t>
            </a:r>
            <a:r>
              <a:rPr sz="1250" b="1" spc="-65" dirty="0">
                <a:solidFill>
                  <a:srgbClr val="0E4B5C"/>
                </a:solidFill>
                <a:latin typeface="Century Gothic"/>
                <a:cs typeface="Century Gothic"/>
              </a:rPr>
              <a:t> </a:t>
            </a:r>
            <a:r>
              <a:rPr sz="1250" b="1" spc="-150" dirty="0">
                <a:solidFill>
                  <a:srgbClr val="0E4B5C"/>
                </a:solidFill>
                <a:latin typeface="Century Gothic"/>
                <a:cs typeface="Century Gothic"/>
              </a:rPr>
              <a:t>by</a:t>
            </a:r>
            <a:r>
              <a:rPr sz="1250" b="1" spc="-65" dirty="0">
                <a:solidFill>
                  <a:srgbClr val="0E4B5C"/>
                </a:solidFill>
                <a:latin typeface="Century Gothic"/>
                <a:cs typeface="Century Gothic"/>
              </a:rPr>
              <a:t> </a:t>
            </a:r>
            <a:r>
              <a:rPr sz="1250" b="1" spc="-70" dirty="0">
                <a:solidFill>
                  <a:srgbClr val="0E4B5C"/>
                </a:solidFill>
                <a:latin typeface="Century Gothic"/>
                <a:cs typeface="Century Gothic"/>
              </a:rPr>
              <a:t>ethnicity,</a:t>
            </a:r>
            <a:r>
              <a:rPr sz="1250" b="1" spc="-65" dirty="0">
                <a:solidFill>
                  <a:srgbClr val="0E4B5C"/>
                </a:solidFill>
                <a:latin typeface="Century Gothic"/>
                <a:cs typeface="Century Gothic"/>
              </a:rPr>
              <a:t> </a:t>
            </a:r>
            <a:r>
              <a:rPr sz="1250" b="1" spc="-20" dirty="0">
                <a:solidFill>
                  <a:srgbClr val="0E4B5C"/>
                </a:solidFill>
                <a:latin typeface="Century Gothic"/>
                <a:cs typeface="Century Gothic"/>
              </a:rPr>
              <a:t>US,</a:t>
            </a:r>
            <a:r>
              <a:rPr sz="1250" b="1" spc="-65" dirty="0">
                <a:solidFill>
                  <a:srgbClr val="0E4B5C"/>
                </a:solidFill>
                <a:latin typeface="Century Gothic"/>
                <a:cs typeface="Century Gothic"/>
              </a:rPr>
              <a:t> </a:t>
            </a:r>
            <a:r>
              <a:rPr sz="1250" b="1" spc="-20" dirty="0">
                <a:solidFill>
                  <a:srgbClr val="0E4B5C"/>
                </a:solidFill>
                <a:latin typeface="Century Gothic"/>
                <a:cs typeface="Century Gothic"/>
              </a:rPr>
              <a:t>2017–</a:t>
            </a:r>
            <a:r>
              <a:rPr sz="1250" b="1" spc="-60" dirty="0">
                <a:solidFill>
                  <a:srgbClr val="0E4B5C"/>
                </a:solidFill>
                <a:latin typeface="Century Gothic"/>
                <a:cs typeface="Century Gothic"/>
              </a:rPr>
              <a:t>2018</a:t>
            </a:r>
            <a:r>
              <a:rPr sz="1250" b="1" spc="-50" dirty="0">
                <a:solidFill>
                  <a:srgbClr val="0E4B5C"/>
                </a:solidFill>
                <a:latin typeface="Century Gothic"/>
                <a:cs typeface="Century Gothic"/>
              </a:rPr>
              <a:t> </a:t>
            </a:r>
            <a:r>
              <a:rPr sz="1250" b="1" spc="-25" dirty="0">
                <a:solidFill>
                  <a:srgbClr val="0E4B5C"/>
                </a:solidFill>
                <a:latin typeface="Century Gothic"/>
                <a:cs typeface="Century Gothic"/>
              </a:rPr>
              <a:t>(%)</a:t>
            </a:r>
            <a:endParaRPr sz="1250" dirty="0">
              <a:latin typeface="Century Gothic"/>
              <a:cs typeface="Century Gothic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1657337" y="4829174"/>
            <a:ext cx="1828800" cy="685800"/>
          </a:xfrm>
          <a:custGeom>
            <a:avLst/>
            <a:gdLst/>
            <a:ahLst/>
            <a:cxnLst/>
            <a:rect l="l" t="t" r="r" b="b"/>
            <a:pathLst>
              <a:path w="1828800" h="685800">
                <a:moveTo>
                  <a:pt x="1609725" y="511835"/>
                </a:moveTo>
                <a:lnTo>
                  <a:pt x="1593202" y="495300"/>
                </a:lnTo>
                <a:lnTo>
                  <a:pt x="35585" y="495300"/>
                </a:lnTo>
                <a:lnTo>
                  <a:pt x="19050" y="511835"/>
                </a:lnTo>
                <a:lnTo>
                  <a:pt x="19050" y="666750"/>
                </a:lnTo>
                <a:lnTo>
                  <a:pt x="19050" y="669277"/>
                </a:lnTo>
                <a:lnTo>
                  <a:pt x="35585" y="685800"/>
                </a:lnTo>
                <a:lnTo>
                  <a:pt x="1593202" y="685800"/>
                </a:lnTo>
                <a:lnTo>
                  <a:pt x="1609725" y="669277"/>
                </a:lnTo>
                <a:lnTo>
                  <a:pt x="1609725" y="511835"/>
                </a:lnTo>
                <a:close/>
              </a:path>
              <a:path w="1828800" h="685800">
                <a:moveTo>
                  <a:pt x="1704975" y="264185"/>
                </a:moveTo>
                <a:lnTo>
                  <a:pt x="1688452" y="247650"/>
                </a:lnTo>
                <a:lnTo>
                  <a:pt x="35585" y="247650"/>
                </a:lnTo>
                <a:lnTo>
                  <a:pt x="19050" y="264185"/>
                </a:lnTo>
                <a:lnTo>
                  <a:pt x="19050" y="419100"/>
                </a:lnTo>
                <a:lnTo>
                  <a:pt x="19050" y="421627"/>
                </a:lnTo>
                <a:lnTo>
                  <a:pt x="35585" y="438150"/>
                </a:lnTo>
                <a:lnTo>
                  <a:pt x="1688452" y="438150"/>
                </a:lnTo>
                <a:lnTo>
                  <a:pt x="1704975" y="421627"/>
                </a:lnTo>
                <a:lnTo>
                  <a:pt x="1704975" y="264185"/>
                </a:lnTo>
                <a:close/>
              </a:path>
              <a:path w="1828800" h="685800">
                <a:moveTo>
                  <a:pt x="1828800" y="16535"/>
                </a:moveTo>
                <a:lnTo>
                  <a:pt x="1812277" y="0"/>
                </a:lnTo>
                <a:lnTo>
                  <a:pt x="16535" y="0"/>
                </a:lnTo>
                <a:lnTo>
                  <a:pt x="0" y="16535"/>
                </a:lnTo>
                <a:lnTo>
                  <a:pt x="0" y="171450"/>
                </a:lnTo>
                <a:lnTo>
                  <a:pt x="0" y="173977"/>
                </a:lnTo>
                <a:lnTo>
                  <a:pt x="16535" y="190500"/>
                </a:lnTo>
                <a:lnTo>
                  <a:pt x="1812277" y="190500"/>
                </a:lnTo>
                <a:lnTo>
                  <a:pt x="1828800" y="173977"/>
                </a:lnTo>
                <a:lnTo>
                  <a:pt x="1828800" y="16535"/>
                </a:lnTo>
                <a:close/>
              </a:path>
            </a:pathLst>
          </a:custGeom>
          <a:solidFill>
            <a:srgbClr val="0E4B5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 txBox="1"/>
          <p:nvPr/>
        </p:nvSpPr>
        <p:spPr>
          <a:xfrm>
            <a:off x="3311525" y="4742179"/>
            <a:ext cx="520700" cy="768350"/>
          </a:xfrm>
          <a:prstGeom prst="rect">
            <a:avLst/>
          </a:prstGeom>
        </p:spPr>
        <p:txBody>
          <a:bodyPr vert="horz" wrap="square" lIns="0" tIns="77470" rIns="0" bIns="0" rtlCol="0">
            <a:spAutoFit/>
          </a:bodyPr>
          <a:lstStyle/>
          <a:p>
            <a:pPr marL="234950">
              <a:lnSpc>
                <a:spcPct val="100000"/>
              </a:lnSpc>
              <a:spcBef>
                <a:spcPts val="610"/>
              </a:spcBef>
            </a:pPr>
            <a:r>
              <a:rPr sz="1200" b="1" spc="-50" dirty="0">
                <a:solidFill>
                  <a:srgbClr val="1C2A33"/>
                </a:solidFill>
                <a:latin typeface="Century Gothic"/>
                <a:cs typeface="Century Gothic"/>
              </a:rPr>
              <a:t>49.6</a:t>
            </a:r>
            <a:endParaRPr sz="1200">
              <a:latin typeface="Century Gothic"/>
              <a:cs typeface="Century Gothic"/>
            </a:endParaRPr>
          </a:p>
          <a:p>
            <a:pPr marL="107314">
              <a:lnSpc>
                <a:spcPct val="100000"/>
              </a:lnSpc>
              <a:spcBef>
                <a:spcPts val="509"/>
              </a:spcBef>
            </a:pPr>
            <a:r>
              <a:rPr sz="1200" b="1" spc="-20" dirty="0">
                <a:solidFill>
                  <a:srgbClr val="1C2A33"/>
                </a:solidFill>
                <a:latin typeface="Century Gothic"/>
                <a:cs typeface="Century Gothic"/>
              </a:rPr>
              <a:t>44.8</a:t>
            </a:r>
            <a:endParaRPr sz="1200">
              <a:latin typeface="Century Gothic"/>
              <a:cs typeface="Century Gothic"/>
            </a:endParaRPr>
          </a:p>
          <a:p>
            <a:pPr marL="12700">
              <a:lnSpc>
                <a:spcPct val="100000"/>
              </a:lnSpc>
              <a:spcBef>
                <a:spcPts val="509"/>
              </a:spcBef>
            </a:pPr>
            <a:r>
              <a:rPr sz="1200" b="1" spc="-20" dirty="0">
                <a:solidFill>
                  <a:srgbClr val="1C2A33"/>
                </a:solidFill>
                <a:latin typeface="Century Gothic"/>
                <a:cs typeface="Century Gothic"/>
              </a:rPr>
              <a:t>42.2</a:t>
            </a:r>
            <a:endParaRPr sz="1200">
              <a:latin typeface="Century Gothic"/>
              <a:cs typeface="Century Gothic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1676399" y="5572124"/>
            <a:ext cx="657225" cy="190500"/>
          </a:xfrm>
          <a:custGeom>
            <a:avLst/>
            <a:gdLst/>
            <a:ahLst/>
            <a:cxnLst/>
            <a:rect l="l" t="t" r="r" b="b"/>
            <a:pathLst>
              <a:path w="657225" h="190500">
                <a:moveTo>
                  <a:pt x="640701" y="190499"/>
                </a:moveTo>
                <a:lnTo>
                  <a:pt x="16523" y="190499"/>
                </a:lnTo>
                <a:lnTo>
                  <a:pt x="14093" y="190015"/>
                </a:lnTo>
                <a:lnTo>
                  <a:pt x="0" y="173976"/>
                </a:lnTo>
                <a:lnTo>
                  <a:pt x="0" y="171449"/>
                </a:lnTo>
                <a:lnTo>
                  <a:pt x="0" y="16523"/>
                </a:lnTo>
                <a:lnTo>
                  <a:pt x="16523" y="0"/>
                </a:lnTo>
                <a:lnTo>
                  <a:pt x="640701" y="0"/>
                </a:lnTo>
                <a:lnTo>
                  <a:pt x="657224" y="16523"/>
                </a:lnTo>
                <a:lnTo>
                  <a:pt x="657224" y="173976"/>
                </a:lnTo>
                <a:lnTo>
                  <a:pt x="643131" y="190015"/>
                </a:lnTo>
                <a:lnTo>
                  <a:pt x="640701" y="190499"/>
                </a:lnTo>
                <a:close/>
              </a:path>
            </a:pathLst>
          </a:custGeom>
          <a:solidFill>
            <a:srgbClr val="0E4B5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 txBox="1"/>
          <p:nvPr/>
        </p:nvSpPr>
        <p:spPr>
          <a:xfrm>
            <a:off x="425450" y="4742179"/>
            <a:ext cx="1436370" cy="12122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229235">
              <a:lnSpc>
                <a:spcPct val="135400"/>
              </a:lnSpc>
              <a:spcBef>
                <a:spcPts val="100"/>
              </a:spcBef>
            </a:pPr>
            <a:r>
              <a:rPr sz="1200" dirty="0">
                <a:solidFill>
                  <a:srgbClr val="1C2A33"/>
                </a:solidFill>
                <a:latin typeface="Calibri"/>
                <a:cs typeface="Calibri"/>
              </a:rPr>
              <a:t>Non-Hispanic </a:t>
            </a:r>
            <a:r>
              <a:rPr sz="1200" spc="-10" dirty="0">
                <a:solidFill>
                  <a:srgbClr val="1C2A33"/>
                </a:solidFill>
                <a:latin typeface="Calibri"/>
                <a:cs typeface="Calibri"/>
              </a:rPr>
              <a:t>Black Hispanic</a:t>
            </a:r>
            <a:endParaRPr sz="1200">
              <a:latin typeface="Calibri"/>
              <a:cs typeface="Calibri"/>
            </a:endParaRPr>
          </a:p>
          <a:p>
            <a:pPr marL="12700" marR="5080">
              <a:lnSpc>
                <a:spcPct val="127600"/>
              </a:lnSpc>
              <a:spcBef>
                <a:spcPts val="110"/>
              </a:spcBef>
            </a:pPr>
            <a:r>
              <a:rPr sz="1200" dirty="0">
                <a:solidFill>
                  <a:srgbClr val="1C2A33"/>
                </a:solidFill>
                <a:latin typeface="Calibri"/>
                <a:cs typeface="Calibri"/>
              </a:rPr>
              <a:t>Non-Hispanic </a:t>
            </a:r>
            <a:r>
              <a:rPr sz="1200" spc="-20" dirty="0">
                <a:solidFill>
                  <a:srgbClr val="1C2A33"/>
                </a:solidFill>
                <a:latin typeface="Calibri"/>
                <a:cs typeface="Calibri"/>
              </a:rPr>
              <a:t>White </a:t>
            </a:r>
            <a:r>
              <a:rPr sz="1200" dirty="0">
                <a:solidFill>
                  <a:srgbClr val="1C2A33"/>
                </a:solidFill>
                <a:latin typeface="Calibri"/>
                <a:cs typeface="Calibri"/>
              </a:rPr>
              <a:t>Non-Hispanic </a:t>
            </a:r>
            <a:r>
              <a:rPr sz="1200" spc="-10" dirty="0">
                <a:solidFill>
                  <a:srgbClr val="1C2A33"/>
                </a:solidFill>
                <a:latin typeface="Calibri"/>
                <a:cs typeface="Calibri"/>
              </a:rPr>
              <a:t>Asian </a:t>
            </a:r>
            <a:r>
              <a:rPr sz="1050" dirty="0">
                <a:solidFill>
                  <a:srgbClr val="546666"/>
                </a:solidFill>
                <a:latin typeface="Calibri"/>
                <a:cs typeface="Calibri"/>
              </a:rPr>
              <a:t>Source:</a:t>
            </a:r>
            <a:r>
              <a:rPr sz="1050" spc="-15" dirty="0">
                <a:solidFill>
                  <a:srgbClr val="546666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546666"/>
                </a:solidFill>
                <a:latin typeface="Calibri"/>
                <a:cs typeface="Calibri"/>
              </a:rPr>
              <a:t>Hales</a:t>
            </a:r>
            <a:r>
              <a:rPr sz="1050" spc="-10" dirty="0">
                <a:solidFill>
                  <a:srgbClr val="546666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546666"/>
                </a:solidFill>
                <a:latin typeface="Calibri"/>
                <a:cs typeface="Calibri"/>
              </a:rPr>
              <a:t>et</a:t>
            </a:r>
            <a:r>
              <a:rPr sz="1050" spc="-15" dirty="0">
                <a:solidFill>
                  <a:srgbClr val="546666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546666"/>
                </a:solidFill>
                <a:latin typeface="Calibri"/>
                <a:cs typeface="Calibri"/>
              </a:rPr>
              <a:t>al.</a:t>
            </a:r>
            <a:r>
              <a:rPr sz="1050" spc="-10" dirty="0">
                <a:solidFill>
                  <a:srgbClr val="546666"/>
                </a:solidFill>
                <a:latin typeface="Calibri"/>
                <a:cs typeface="Calibri"/>
              </a:rPr>
              <a:t> (2020)</a:t>
            </a:r>
            <a:endParaRPr sz="1050">
              <a:latin typeface="Calibri"/>
              <a:cs typeface="Calibri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2378074" y="5549899"/>
            <a:ext cx="29845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50" dirty="0">
                <a:solidFill>
                  <a:srgbClr val="1C2A33"/>
                </a:solidFill>
                <a:latin typeface="Century Gothic"/>
                <a:cs typeface="Century Gothic"/>
              </a:rPr>
              <a:t>17.4</a:t>
            </a:r>
            <a:endParaRPr sz="1200">
              <a:latin typeface="Century Gothic"/>
              <a:cs typeface="Century Gothic"/>
            </a:endParaRPr>
          </a:p>
        </p:txBody>
      </p:sp>
      <p:grpSp>
        <p:nvGrpSpPr>
          <p:cNvPr id="21" name="object 21"/>
          <p:cNvGrpSpPr/>
          <p:nvPr/>
        </p:nvGrpSpPr>
        <p:grpSpPr>
          <a:xfrm>
            <a:off x="638704" y="5984345"/>
            <a:ext cx="2546350" cy="1750060"/>
            <a:chOff x="638704" y="5984345"/>
            <a:chExt cx="2546350" cy="1750060"/>
          </a:xfrm>
        </p:grpSpPr>
        <p:pic>
          <p:nvPicPr>
            <p:cNvPr id="22" name="object 22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38704" y="5984345"/>
              <a:ext cx="1981552" cy="470076"/>
            </a:xfrm>
            <a:prstGeom prst="rect">
              <a:avLst/>
            </a:prstGeom>
          </p:spPr>
        </p:pic>
        <p:sp>
          <p:nvSpPr>
            <p:cNvPr id="23" name="object 23"/>
            <p:cNvSpPr/>
            <p:nvPr/>
          </p:nvSpPr>
          <p:spPr>
            <a:xfrm>
              <a:off x="835024" y="6781799"/>
              <a:ext cx="2349500" cy="952500"/>
            </a:xfrm>
            <a:custGeom>
              <a:avLst/>
              <a:gdLst/>
              <a:ahLst/>
              <a:cxnLst/>
              <a:rect l="l" t="t" r="r" b="b"/>
              <a:pathLst>
                <a:path w="2349500" h="952500">
                  <a:moveTo>
                    <a:pt x="2290169" y="952499"/>
                  </a:moveTo>
                  <a:lnTo>
                    <a:pt x="59330" y="952499"/>
                  </a:lnTo>
                  <a:lnTo>
                    <a:pt x="55201" y="952093"/>
                  </a:lnTo>
                  <a:lnTo>
                    <a:pt x="15650" y="930952"/>
                  </a:lnTo>
                  <a:lnTo>
                    <a:pt x="0" y="893169"/>
                  </a:lnTo>
                  <a:lnTo>
                    <a:pt x="0" y="59330"/>
                  </a:lnTo>
                  <a:lnTo>
                    <a:pt x="15650" y="21546"/>
                  </a:lnTo>
                  <a:lnTo>
                    <a:pt x="55201" y="406"/>
                  </a:lnTo>
                  <a:lnTo>
                    <a:pt x="59330" y="0"/>
                  </a:lnTo>
                  <a:lnTo>
                    <a:pt x="63500" y="0"/>
                  </a:lnTo>
                  <a:lnTo>
                    <a:pt x="2290169" y="0"/>
                  </a:lnTo>
                  <a:lnTo>
                    <a:pt x="2327952" y="15650"/>
                  </a:lnTo>
                  <a:lnTo>
                    <a:pt x="2349093" y="55201"/>
                  </a:lnTo>
                  <a:lnTo>
                    <a:pt x="2349499" y="59330"/>
                  </a:lnTo>
                  <a:lnTo>
                    <a:pt x="2349499" y="893169"/>
                  </a:lnTo>
                  <a:lnTo>
                    <a:pt x="2333849" y="930952"/>
                  </a:lnTo>
                  <a:lnTo>
                    <a:pt x="2294298" y="952093"/>
                  </a:lnTo>
                  <a:lnTo>
                    <a:pt x="2290169" y="952499"/>
                  </a:lnTo>
                  <a:close/>
                </a:path>
              </a:pathLst>
            </a:custGeom>
            <a:solidFill>
              <a:srgbClr val="E9F2F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962024" y="7162799"/>
              <a:ext cx="508000" cy="349250"/>
            </a:xfrm>
            <a:custGeom>
              <a:avLst/>
              <a:gdLst/>
              <a:ahLst/>
              <a:cxnLst/>
              <a:rect l="l" t="t" r="r" b="b"/>
              <a:pathLst>
                <a:path w="508000" h="349250">
                  <a:moveTo>
                    <a:pt x="508000" y="349250"/>
                  </a:moveTo>
                  <a:lnTo>
                    <a:pt x="0" y="349250"/>
                  </a:lnTo>
                  <a:lnTo>
                    <a:pt x="0" y="0"/>
                  </a:lnTo>
                  <a:lnTo>
                    <a:pt x="508000" y="0"/>
                  </a:lnTo>
                  <a:lnTo>
                    <a:pt x="508000" y="349250"/>
                  </a:lnTo>
                  <a:close/>
                </a:path>
              </a:pathLst>
            </a:custGeom>
            <a:solidFill>
              <a:srgbClr val="E76F2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923924" y="6984999"/>
              <a:ext cx="584200" cy="190500"/>
            </a:xfrm>
            <a:custGeom>
              <a:avLst/>
              <a:gdLst/>
              <a:ahLst/>
              <a:cxnLst/>
              <a:rect l="l" t="t" r="r" b="b"/>
              <a:pathLst>
                <a:path w="584200" h="190500">
                  <a:moveTo>
                    <a:pt x="584200" y="190500"/>
                  </a:moveTo>
                  <a:lnTo>
                    <a:pt x="0" y="190500"/>
                  </a:lnTo>
                  <a:lnTo>
                    <a:pt x="292100" y="0"/>
                  </a:lnTo>
                  <a:lnTo>
                    <a:pt x="584200" y="190500"/>
                  </a:lnTo>
                  <a:close/>
                </a:path>
              </a:pathLst>
            </a:custGeom>
            <a:solidFill>
              <a:srgbClr val="B4531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1152525" y="7327899"/>
              <a:ext cx="127000" cy="184150"/>
            </a:xfrm>
            <a:custGeom>
              <a:avLst/>
              <a:gdLst/>
              <a:ahLst/>
              <a:cxnLst/>
              <a:rect l="l" t="t" r="r" b="b"/>
              <a:pathLst>
                <a:path w="127000" h="184150">
                  <a:moveTo>
                    <a:pt x="127000" y="184150"/>
                  </a:moveTo>
                  <a:lnTo>
                    <a:pt x="0" y="184150"/>
                  </a:lnTo>
                  <a:lnTo>
                    <a:pt x="0" y="0"/>
                  </a:lnTo>
                  <a:lnTo>
                    <a:pt x="127000" y="0"/>
                  </a:lnTo>
                  <a:lnTo>
                    <a:pt x="127000" y="1841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1628775" y="7137399"/>
              <a:ext cx="666750" cy="374650"/>
            </a:xfrm>
            <a:custGeom>
              <a:avLst/>
              <a:gdLst/>
              <a:ahLst/>
              <a:cxnLst/>
              <a:rect l="l" t="t" r="r" b="b"/>
              <a:pathLst>
                <a:path w="666750" h="374650">
                  <a:moveTo>
                    <a:pt x="0" y="374650"/>
                  </a:moveTo>
                  <a:lnTo>
                    <a:pt x="666750" y="374650"/>
                  </a:lnTo>
                  <a:lnTo>
                    <a:pt x="666750" y="0"/>
                  </a:lnTo>
                  <a:lnTo>
                    <a:pt x="0" y="0"/>
                  </a:lnTo>
                  <a:lnTo>
                    <a:pt x="0" y="374650"/>
                  </a:lnTo>
                  <a:close/>
                </a:path>
              </a:pathLst>
            </a:custGeom>
            <a:solidFill>
              <a:srgbClr val="0E4B5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8" name="object 28"/>
          <p:cNvSpPr txBox="1"/>
          <p:nvPr/>
        </p:nvSpPr>
        <p:spPr>
          <a:xfrm>
            <a:off x="625976" y="6550072"/>
            <a:ext cx="1784350" cy="13843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750" spc="-10" dirty="0">
                <a:solidFill>
                  <a:srgbClr val="546666"/>
                </a:solidFill>
                <a:latin typeface="Calibri"/>
                <a:cs typeface="Calibri"/>
              </a:rPr>
              <a:t>Each</a:t>
            </a:r>
            <a:r>
              <a:rPr sz="750" spc="-20" dirty="0">
                <a:solidFill>
                  <a:srgbClr val="546666"/>
                </a:solidFill>
                <a:latin typeface="Calibri"/>
                <a:cs typeface="Calibri"/>
              </a:rPr>
              <a:t> </a:t>
            </a:r>
            <a:r>
              <a:rPr sz="750" spc="-10" dirty="0">
                <a:solidFill>
                  <a:srgbClr val="546666"/>
                </a:solidFill>
                <a:latin typeface="Calibri"/>
                <a:cs typeface="Calibri"/>
              </a:rPr>
              <a:t>figure</a:t>
            </a:r>
            <a:r>
              <a:rPr sz="750" spc="-20" dirty="0">
                <a:solidFill>
                  <a:srgbClr val="546666"/>
                </a:solidFill>
                <a:latin typeface="Calibri"/>
                <a:cs typeface="Calibri"/>
              </a:rPr>
              <a:t> </a:t>
            </a:r>
            <a:r>
              <a:rPr sz="750" dirty="0">
                <a:solidFill>
                  <a:srgbClr val="546666"/>
                </a:solidFill>
                <a:latin typeface="Calibri"/>
                <a:cs typeface="Calibri"/>
              </a:rPr>
              <a:t>=</a:t>
            </a:r>
            <a:r>
              <a:rPr sz="750" spc="-15" dirty="0">
                <a:solidFill>
                  <a:srgbClr val="546666"/>
                </a:solidFill>
                <a:latin typeface="Calibri"/>
                <a:cs typeface="Calibri"/>
              </a:rPr>
              <a:t> </a:t>
            </a:r>
            <a:r>
              <a:rPr sz="750" dirty="0">
                <a:solidFill>
                  <a:srgbClr val="546666"/>
                </a:solidFill>
                <a:latin typeface="Calibri"/>
                <a:cs typeface="Calibri"/>
              </a:rPr>
              <a:t>10%</a:t>
            </a:r>
            <a:r>
              <a:rPr sz="750" spc="-20" dirty="0">
                <a:solidFill>
                  <a:srgbClr val="546666"/>
                </a:solidFill>
                <a:latin typeface="Calibri"/>
                <a:cs typeface="Calibri"/>
              </a:rPr>
              <a:t> </a:t>
            </a:r>
            <a:r>
              <a:rPr sz="750" dirty="0">
                <a:solidFill>
                  <a:srgbClr val="546666"/>
                </a:solidFill>
                <a:latin typeface="Calibri"/>
                <a:cs typeface="Calibri"/>
              </a:rPr>
              <a:t>of</a:t>
            </a:r>
            <a:r>
              <a:rPr sz="750" spc="-15" dirty="0">
                <a:solidFill>
                  <a:srgbClr val="546666"/>
                </a:solidFill>
                <a:latin typeface="Calibri"/>
                <a:cs typeface="Calibri"/>
              </a:rPr>
              <a:t> </a:t>
            </a:r>
            <a:r>
              <a:rPr sz="750" spc="-10" dirty="0">
                <a:solidFill>
                  <a:srgbClr val="546666"/>
                </a:solidFill>
                <a:latin typeface="Calibri"/>
                <a:cs typeface="Calibri"/>
              </a:rPr>
              <a:t>adults</a:t>
            </a:r>
            <a:r>
              <a:rPr sz="750" spc="-20" dirty="0">
                <a:solidFill>
                  <a:srgbClr val="546666"/>
                </a:solidFill>
                <a:latin typeface="Calibri"/>
                <a:cs typeface="Calibri"/>
              </a:rPr>
              <a:t> </a:t>
            </a:r>
            <a:r>
              <a:rPr sz="750" spc="-10" dirty="0">
                <a:solidFill>
                  <a:srgbClr val="546666"/>
                </a:solidFill>
                <a:latin typeface="Calibri"/>
                <a:cs typeface="Calibri"/>
              </a:rPr>
              <a:t>(Hales</a:t>
            </a:r>
            <a:r>
              <a:rPr sz="750" spc="-20" dirty="0">
                <a:solidFill>
                  <a:srgbClr val="546666"/>
                </a:solidFill>
                <a:latin typeface="Calibri"/>
                <a:cs typeface="Calibri"/>
              </a:rPr>
              <a:t> </a:t>
            </a:r>
            <a:r>
              <a:rPr sz="750" dirty="0">
                <a:solidFill>
                  <a:srgbClr val="546666"/>
                </a:solidFill>
                <a:latin typeface="Calibri"/>
                <a:cs typeface="Calibri"/>
              </a:rPr>
              <a:t>et</a:t>
            </a:r>
            <a:r>
              <a:rPr sz="750" spc="-15" dirty="0">
                <a:solidFill>
                  <a:srgbClr val="546666"/>
                </a:solidFill>
                <a:latin typeface="Calibri"/>
                <a:cs typeface="Calibri"/>
              </a:rPr>
              <a:t> </a:t>
            </a:r>
            <a:r>
              <a:rPr sz="750" dirty="0">
                <a:solidFill>
                  <a:srgbClr val="546666"/>
                </a:solidFill>
                <a:latin typeface="Calibri"/>
                <a:cs typeface="Calibri"/>
              </a:rPr>
              <a:t>al.,</a:t>
            </a:r>
            <a:r>
              <a:rPr sz="750" spc="-20" dirty="0">
                <a:solidFill>
                  <a:srgbClr val="546666"/>
                </a:solidFill>
                <a:latin typeface="Calibri"/>
                <a:cs typeface="Calibri"/>
              </a:rPr>
              <a:t> 2020)</a:t>
            </a:r>
            <a:endParaRPr sz="750">
              <a:latin typeface="Calibri"/>
              <a:cs typeface="Calibri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1584325" y="7048500"/>
            <a:ext cx="755650" cy="88900"/>
          </a:xfrm>
          <a:prstGeom prst="rect">
            <a:avLst/>
          </a:prstGeom>
          <a:solidFill>
            <a:srgbClr val="297D8F"/>
          </a:solidFill>
        </p:spPr>
        <p:txBody>
          <a:bodyPr vert="horz" wrap="square" lIns="0" tIns="0" rIns="0" bIns="0" rtlCol="0">
            <a:spAutoFit/>
          </a:bodyPr>
          <a:lstStyle/>
          <a:p>
            <a:pPr marL="177165">
              <a:lnSpc>
                <a:spcPts val="670"/>
              </a:lnSpc>
            </a:pPr>
            <a:r>
              <a:rPr sz="600" b="1" spc="-30" dirty="0">
                <a:solidFill>
                  <a:srgbClr val="FFFFFF"/>
                </a:solidFill>
                <a:latin typeface="Century Gothic"/>
                <a:cs typeface="Century Gothic"/>
              </a:rPr>
              <a:t>FRESH</a:t>
            </a:r>
            <a:r>
              <a:rPr sz="600" b="1" spc="-10" dirty="0">
                <a:solidFill>
                  <a:srgbClr val="FFFFFF"/>
                </a:solidFill>
                <a:latin typeface="Century Gothic"/>
                <a:cs typeface="Century Gothic"/>
              </a:rPr>
              <a:t> </a:t>
            </a:r>
            <a:r>
              <a:rPr sz="600" b="1" spc="-20" dirty="0">
                <a:solidFill>
                  <a:srgbClr val="FFFFFF"/>
                </a:solidFill>
                <a:latin typeface="Century Gothic"/>
                <a:cs typeface="Century Gothic"/>
              </a:rPr>
              <a:t>FOOD</a:t>
            </a:r>
            <a:endParaRPr sz="600">
              <a:latin typeface="Century Gothic"/>
              <a:cs typeface="Century Gothic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2511375" y="7099200"/>
            <a:ext cx="378460" cy="116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" b="1" spc="-40" dirty="0">
                <a:solidFill>
                  <a:srgbClr val="B4531A"/>
                </a:solidFill>
                <a:latin typeface="Century Gothic"/>
                <a:cs typeface="Century Gothic"/>
              </a:rPr>
              <a:t>FAST</a:t>
            </a:r>
            <a:r>
              <a:rPr sz="600" b="1" spc="-15" dirty="0">
                <a:solidFill>
                  <a:srgbClr val="B4531A"/>
                </a:solidFill>
                <a:latin typeface="Century Gothic"/>
                <a:cs typeface="Century Gothic"/>
              </a:rPr>
              <a:t> </a:t>
            </a:r>
            <a:r>
              <a:rPr sz="600" b="1" spc="-50" dirty="0">
                <a:solidFill>
                  <a:srgbClr val="B4531A"/>
                </a:solidFill>
                <a:latin typeface="Century Gothic"/>
                <a:cs typeface="Century Gothic"/>
              </a:rPr>
              <a:t>FOOD</a:t>
            </a:r>
            <a:endParaRPr sz="600">
              <a:latin typeface="Century Gothic"/>
              <a:cs typeface="Century Gothic"/>
            </a:endParaRPr>
          </a:p>
        </p:txBody>
      </p:sp>
      <p:grpSp>
        <p:nvGrpSpPr>
          <p:cNvPr id="35" name="object 35"/>
          <p:cNvGrpSpPr/>
          <p:nvPr/>
        </p:nvGrpSpPr>
        <p:grpSpPr>
          <a:xfrm>
            <a:off x="1450975" y="7296150"/>
            <a:ext cx="139700" cy="215900"/>
            <a:chOff x="1450975" y="7296150"/>
            <a:chExt cx="139700" cy="215900"/>
          </a:xfrm>
        </p:grpSpPr>
        <p:sp>
          <p:nvSpPr>
            <p:cNvPr id="36" name="object 36"/>
            <p:cNvSpPr/>
            <p:nvPr/>
          </p:nvSpPr>
          <p:spPr>
            <a:xfrm>
              <a:off x="1508125" y="7404100"/>
              <a:ext cx="31750" cy="107950"/>
            </a:xfrm>
            <a:custGeom>
              <a:avLst/>
              <a:gdLst/>
              <a:ahLst/>
              <a:cxnLst/>
              <a:rect l="l" t="t" r="r" b="b"/>
              <a:pathLst>
                <a:path w="31750" h="107950">
                  <a:moveTo>
                    <a:pt x="31750" y="107950"/>
                  </a:moveTo>
                  <a:lnTo>
                    <a:pt x="0" y="107950"/>
                  </a:lnTo>
                  <a:lnTo>
                    <a:pt x="0" y="0"/>
                  </a:lnTo>
                  <a:lnTo>
                    <a:pt x="31750" y="0"/>
                  </a:lnTo>
                  <a:lnTo>
                    <a:pt x="31750" y="107950"/>
                  </a:lnTo>
                  <a:close/>
                </a:path>
              </a:pathLst>
            </a:custGeom>
            <a:solidFill>
              <a:srgbClr val="6A4A2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1450975" y="7296150"/>
              <a:ext cx="139700" cy="139700"/>
            </a:xfrm>
            <a:custGeom>
              <a:avLst/>
              <a:gdLst/>
              <a:ahLst/>
              <a:cxnLst/>
              <a:rect l="l" t="t" r="r" b="b"/>
              <a:pathLst>
                <a:path w="139700" h="139700">
                  <a:moveTo>
                    <a:pt x="74436" y="139699"/>
                  </a:moveTo>
                  <a:lnTo>
                    <a:pt x="65263" y="139699"/>
                  </a:lnTo>
                  <a:lnTo>
                    <a:pt x="60721" y="139252"/>
                  </a:lnTo>
                  <a:lnTo>
                    <a:pt x="23701" y="122484"/>
                  </a:lnTo>
                  <a:lnTo>
                    <a:pt x="2236" y="87975"/>
                  </a:lnTo>
                  <a:lnTo>
                    <a:pt x="0" y="74436"/>
                  </a:lnTo>
                  <a:lnTo>
                    <a:pt x="0" y="65263"/>
                  </a:lnTo>
                  <a:lnTo>
                    <a:pt x="14319" y="27229"/>
                  </a:lnTo>
                  <a:lnTo>
                    <a:pt x="47356" y="3561"/>
                  </a:lnTo>
                  <a:lnTo>
                    <a:pt x="65263" y="0"/>
                  </a:lnTo>
                  <a:lnTo>
                    <a:pt x="74436" y="0"/>
                  </a:lnTo>
                  <a:lnTo>
                    <a:pt x="112469" y="14319"/>
                  </a:lnTo>
                  <a:lnTo>
                    <a:pt x="136138" y="47356"/>
                  </a:lnTo>
                  <a:lnTo>
                    <a:pt x="139700" y="69850"/>
                  </a:lnTo>
                  <a:lnTo>
                    <a:pt x="139699" y="74436"/>
                  </a:lnTo>
                  <a:lnTo>
                    <a:pt x="125379" y="112469"/>
                  </a:lnTo>
                  <a:lnTo>
                    <a:pt x="92343" y="136138"/>
                  </a:lnTo>
                  <a:lnTo>
                    <a:pt x="74436" y="139699"/>
                  </a:lnTo>
                  <a:close/>
                </a:path>
              </a:pathLst>
            </a:custGeom>
            <a:solidFill>
              <a:srgbClr val="59A66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30" name="object 30"/>
          <p:cNvGrpSpPr/>
          <p:nvPr/>
        </p:nvGrpSpPr>
        <p:grpSpPr>
          <a:xfrm>
            <a:off x="1724025" y="7226300"/>
            <a:ext cx="1320800" cy="285750"/>
            <a:chOff x="1724025" y="7226300"/>
            <a:chExt cx="1320800" cy="285750"/>
          </a:xfrm>
        </p:grpSpPr>
        <p:sp>
          <p:nvSpPr>
            <p:cNvPr id="31" name="object 31"/>
            <p:cNvSpPr/>
            <p:nvPr/>
          </p:nvSpPr>
          <p:spPr>
            <a:xfrm>
              <a:off x="1724025" y="7239000"/>
              <a:ext cx="190500" cy="273050"/>
            </a:xfrm>
            <a:custGeom>
              <a:avLst/>
              <a:gdLst/>
              <a:ahLst/>
              <a:cxnLst/>
              <a:rect l="l" t="t" r="r" b="b"/>
              <a:pathLst>
                <a:path w="190500" h="273050">
                  <a:moveTo>
                    <a:pt x="190500" y="273049"/>
                  </a:moveTo>
                  <a:lnTo>
                    <a:pt x="0" y="273049"/>
                  </a:lnTo>
                  <a:lnTo>
                    <a:pt x="0" y="0"/>
                  </a:lnTo>
                  <a:lnTo>
                    <a:pt x="190500" y="0"/>
                  </a:lnTo>
                  <a:lnTo>
                    <a:pt x="190500" y="273049"/>
                  </a:lnTo>
                  <a:close/>
                </a:path>
              </a:pathLst>
            </a:custGeom>
            <a:solidFill>
              <a:srgbClr val="FFFFFF">
                <a:alpha val="84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2" name="object 32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022474" y="7302500"/>
              <a:ext cx="203200" cy="126999"/>
            </a:xfrm>
            <a:prstGeom prst="rect">
              <a:avLst/>
            </a:prstGeom>
          </p:spPr>
        </p:pic>
        <p:sp>
          <p:nvSpPr>
            <p:cNvPr id="33" name="object 33"/>
            <p:cNvSpPr/>
            <p:nvPr/>
          </p:nvSpPr>
          <p:spPr>
            <a:xfrm>
              <a:off x="2473325" y="7226300"/>
              <a:ext cx="571500" cy="285750"/>
            </a:xfrm>
            <a:custGeom>
              <a:avLst/>
              <a:gdLst/>
              <a:ahLst/>
              <a:cxnLst/>
              <a:rect l="l" t="t" r="r" b="b"/>
              <a:pathLst>
                <a:path w="571500" h="285750">
                  <a:moveTo>
                    <a:pt x="571500" y="285750"/>
                  </a:moveTo>
                  <a:lnTo>
                    <a:pt x="0" y="285750"/>
                  </a:lnTo>
                  <a:lnTo>
                    <a:pt x="0" y="0"/>
                  </a:lnTo>
                  <a:lnTo>
                    <a:pt x="571500" y="0"/>
                  </a:lnTo>
                  <a:lnTo>
                    <a:pt x="571500" y="285750"/>
                  </a:lnTo>
                  <a:close/>
                </a:path>
              </a:pathLst>
            </a:custGeom>
            <a:solidFill>
              <a:srgbClr val="8A97A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8" name="object 38"/>
          <p:cNvSpPr txBox="1"/>
          <p:nvPr/>
        </p:nvSpPr>
        <p:spPr>
          <a:xfrm>
            <a:off x="835025" y="7512050"/>
            <a:ext cx="2349500" cy="222250"/>
          </a:xfrm>
          <a:prstGeom prst="rect">
            <a:avLst/>
          </a:prstGeom>
          <a:solidFill>
            <a:srgbClr val="CFE3D1"/>
          </a:solidFill>
        </p:spPr>
        <p:txBody>
          <a:bodyPr vert="horz" wrap="square" lIns="0" tIns="63500" rIns="0" bIns="0" rtlCol="0">
            <a:spAutoFit/>
          </a:bodyPr>
          <a:lstStyle/>
          <a:p>
            <a:pPr marL="76200">
              <a:lnSpc>
                <a:spcPct val="100000"/>
              </a:lnSpc>
              <a:spcBef>
                <a:spcPts val="500"/>
              </a:spcBef>
            </a:pPr>
            <a:r>
              <a:rPr sz="650" dirty="0">
                <a:solidFill>
                  <a:srgbClr val="294A4F"/>
                </a:solidFill>
                <a:latin typeface="Calibri"/>
                <a:cs typeface="Calibri"/>
              </a:rPr>
              <a:t>Food</a:t>
            </a:r>
            <a:r>
              <a:rPr sz="650" spc="-20" dirty="0">
                <a:solidFill>
                  <a:srgbClr val="294A4F"/>
                </a:solidFill>
                <a:latin typeface="Calibri"/>
                <a:cs typeface="Calibri"/>
              </a:rPr>
              <a:t> </a:t>
            </a:r>
            <a:r>
              <a:rPr sz="650" dirty="0">
                <a:solidFill>
                  <a:srgbClr val="294A4F"/>
                </a:solidFill>
                <a:latin typeface="Calibri"/>
                <a:cs typeface="Calibri"/>
              </a:rPr>
              <a:t>access</a:t>
            </a:r>
            <a:r>
              <a:rPr sz="650" spc="-20" dirty="0">
                <a:solidFill>
                  <a:srgbClr val="294A4F"/>
                </a:solidFill>
                <a:latin typeface="Calibri"/>
                <a:cs typeface="Calibri"/>
              </a:rPr>
              <a:t> </a:t>
            </a:r>
            <a:r>
              <a:rPr sz="650" dirty="0">
                <a:solidFill>
                  <a:srgbClr val="294A4F"/>
                </a:solidFill>
                <a:latin typeface="Calibri"/>
                <a:cs typeface="Calibri"/>
              </a:rPr>
              <a:t>varies</a:t>
            </a:r>
            <a:r>
              <a:rPr sz="650" spc="-20" dirty="0">
                <a:solidFill>
                  <a:srgbClr val="294A4F"/>
                </a:solidFill>
                <a:latin typeface="Calibri"/>
                <a:cs typeface="Calibri"/>
              </a:rPr>
              <a:t> </a:t>
            </a:r>
            <a:r>
              <a:rPr sz="650" dirty="0">
                <a:solidFill>
                  <a:srgbClr val="294A4F"/>
                </a:solidFill>
                <a:latin typeface="Calibri"/>
                <a:cs typeface="Calibri"/>
              </a:rPr>
              <a:t>by</a:t>
            </a:r>
            <a:r>
              <a:rPr sz="650" spc="-15" dirty="0">
                <a:solidFill>
                  <a:srgbClr val="294A4F"/>
                </a:solidFill>
                <a:latin typeface="Calibri"/>
                <a:cs typeface="Calibri"/>
              </a:rPr>
              <a:t> </a:t>
            </a:r>
            <a:r>
              <a:rPr sz="650" dirty="0">
                <a:solidFill>
                  <a:srgbClr val="294A4F"/>
                </a:solidFill>
                <a:latin typeface="Calibri"/>
                <a:cs typeface="Calibri"/>
              </a:rPr>
              <a:t>neighbourhood</a:t>
            </a:r>
            <a:r>
              <a:rPr sz="650" spc="-20" dirty="0">
                <a:solidFill>
                  <a:srgbClr val="294A4F"/>
                </a:solidFill>
                <a:latin typeface="Calibri"/>
                <a:cs typeface="Calibri"/>
              </a:rPr>
              <a:t> </a:t>
            </a:r>
            <a:r>
              <a:rPr sz="650" spc="-10" dirty="0">
                <a:solidFill>
                  <a:srgbClr val="294A4F"/>
                </a:solidFill>
                <a:latin typeface="Calibri"/>
                <a:cs typeface="Calibri"/>
              </a:rPr>
              <a:t>(Larson</a:t>
            </a:r>
            <a:r>
              <a:rPr sz="650" spc="-20" dirty="0">
                <a:solidFill>
                  <a:srgbClr val="294A4F"/>
                </a:solidFill>
                <a:latin typeface="Calibri"/>
                <a:cs typeface="Calibri"/>
              </a:rPr>
              <a:t> </a:t>
            </a:r>
            <a:r>
              <a:rPr sz="650" dirty="0">
                <a:solidFill>
                  <a:srgbClr val="294A4F"/>
                </a:solidFill>
                <a:latin typeface="Calibri"/>
                <a:cs typeface="Calibri"/>
              </a:rPr>
              <a:t>et</a:t>
            </a:r>
            <a:r>
              <a:rPr sz="650" spc="-20" dirty="0">
                <a:solidFill>
                  <a:srgbClr val="294A4F"/>
                </a:solidFill>
                <a:latin typeface="Calibri"/>
                <a:cs typeface="Calibri"/>
              </a:rPr>
              <a:t> </a:t>
            </a:r>
            <a:r>
              <a:rPr sz="650" dirty="0">
                <a:solidFill>
                  <a:srgbClr val="294A4F"/>
                </a:solidFill>
                <a:latin typeface="Calibri"/>
                <a:cs typeface="Calibri"/>
              </a:rPr>
              <a:t>al.,</a:t>
            </a:r>
            <a:r>
              <a:rPr sz="650" spc="-15" dirty="0">
                <a:solidFill>
                  <a:srgbClr val="294A4F"/>
                </a:solidFill>
                <a:latin typeface="Calibri"/>
                <a:cs typeface="Calibri"/>
              </a:rPr>
              <a:t> </a:t>
            </a:r>
            <a:r>
              <a:rPr sz="650" spc="-10" dirty="0">
                <a:solidFill>
                  <a:srgbClr val="294A4F"/>
                </a:solidFill>
                <a:latin typeface="Calibri"/>
                <a:cs typeface="Calibri"/>
              </a:rPr>
              <a:t>2009)</a:t>
            </a:r>
            <a:endParaRPr sz="650">
              <a:latin typeface="Calibri"/>
              <a:cs typeface="Calibri"/>
            </a:endParaRPr>
          </a:p>
        </p:txBody>
      </p:sp>
      <p:grpSp>
        <p:nvGrpSpPr>
          <p:cNvPr id="39" name="object 39"/>
          <p:cNvGrpSpPr/>
          <p:nvPr/>
        </p:nvGrpSpPr>
        <p:grpSpPr>
          <a:xfrm>
            <a:off x="4143374" y="1495424"/>
            <a:ext cx="5476875" cy="6838950"/>
            <a:chOff x="4143374" y="1495424"/>
            <a:chExt cx="5476875" cy="6838950"/>
          </a:xfrm>
        </p:grpSpPr>
        <p:sp>
          <p:nvSpPr>
            <p:cNvPr id="40" name="object 40"/>
            <p:cNvSpPr/>
            <p:nvPr/>
          </p:nvSpPr>
          <p:spPr>
            <a:xfrm>
              <a:off x="4143374" y="1495424"/>
              <a:ext cx="5476875" cy="6838950"/>
            </a:xfrm>
            <a:custGeom>
              <a:avLst/>
              <a:gdLst/>
              <a:ahLst/>
              <a:cxnLst/>
              <a:rect l="l" t="t" r="r" b="b"/>
              <a:pathLst>
                <a:path w="5476875" h="6838950">
                  <a:moveTo>
                    <a:pt x="5370079" y="6838948"/>
                  </a:moveTo>
                  <a:lnTo>
                    <a:pt x="106795" y="6838948"/>
                  </a:lnTo>
                  <a:lnTo>
                    <a:pt x="99362" y="6838216"/>
                  </a:lnTo>
                  <a:lnTo>
                    <a:pt x="57038" y="6823854"/>
                  </a:lnTo>
                  <a:lnTo>
                    <a:pt x="23432" y="6794391"/>
                  </a:lnTo>
                  <a:lnTo>
                    <a:pt x="3660" y="6754308"/>
                  </a:lnTo>
                  <a:lnTo>
                    <a:pt x="0" y="6732154"/>
                  </a:lnTo>
                  <a:lnTo>
                    <a:pt x="0" y="6724649"/>
                  </a:lnTo>
                  <a:lnTo>
                    <a:pt x="0" y="106794"/>
                  </a:lnTo>
                  <a:lnTo>
                    <a:pt x="11572" y="63625"/>
                  </a:lnTo>
                  <a:lnTo>
                    <a:pt x="38784" y="28170"/>
                  </a:lnTo>
                  <a:lnTo>
                    <a:pt x="77492" y="5828"/>
                  </a:lnTo>
                  <a:lnTo>
                    <a:pt x="106795" y="0"/>
                  </a:lnTo>
                  <a:lnTo>
                    <a:pt x="5370079" y="0"/>
                  </a:lnTo>
                  <a:lnTo>
                    <a:pt x="5413248" y="11572"/>
                  </a:lnTo>
                  <a:lnTo>
                    <a:pt x="5448703" y="38784"/>
                  </a:lnTo>
                  <a:lnTo>
                    <a:pt x="5471044" y="77492"/>
                  </a:lnTo>
                  <a:lnTo>
                    <a:pt x="5476874" y="106794"/>
                  </a:lnTo>
                  <a:lnTo>
                    <a:pt x="5476874" y="6732154"/>
                  </a:lnTo>
                  <a:lnTo>
                    <a:pt x="5465301" y="6775323"/>
                  </a:lnTo>
                  <a:lnTo>
                    <a:pt x="5438089" y="6810778"/>
                  </a:lnTo>
                  <a:lnTo>
                    <a:pt x="5399380" y="6833119"/>
                  </a:lnTo>
                  <a:lnTo>
                    <a:pt x="5377512" y="6838216"/>
                  </a:lnTo>
                  <a:lnTo>
                    <a:pt x="5370079" y="683894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1" name="object 41"/>
            <p:cNvSpPr/>
            <p:nvPr/>
          </p:nvSpPr>
          <p:spPr>
            <a:xfrm>
              <a:off x="4333874" y="1981199"/>
              <a:ext cx="5095875" cy="28575"/>
            </a:xfrm>
            <a:custGeom>
              <a:avLst/>
              <a:gdLst/>
              <a:ahLst/>
              <a:cxnLst/>
              <a:rect l="l" t="t" r="r" b="b"/>
              <a:pathLst>
                <a:path w="5095875" h="28575">
                  <a:moveTo>
                    <a:pt x="5095874" y="28574"/>
                  </a:moveTo>
                  <a:lnTo>
                    <a:pt x="0" y="28574"/>
                  </a:lnTo>
                  <a:lnTo>
                    <a:pt x="0" y="0"/>
                  </a:lnTo>
                  <a:lnTo>
                    <a:pt x="5095874" y="0"/>
                  </a:lnTo>
                  <a:lnTo>
                    <a:pt x="5095874" y="28574"/>
                  </a:lnTo>
                  <a:close/>
                </a:path>
              </a:pathLst>
            </a:custGeom>
            <a:solidFill>
              <a:srgbClr val="E76F2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42" name="object 42"/>
          <p:cNvSpPr txBox="1"/>
          <p:nvPr/>
        </p:nvSpPr>
        <p:spPr>
          <a:xfrm>
            <a:off x="425449" y="1583018"/>
            <a:ext cx="7278370" cy="36258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  <a:tabLst>
                <a:tab pos="3907790" algn="l"/>
              </a:tabLst>
            </a:pPr>
            <a:r>
              <a:rPr sz="2200" b="1" spc="-434" dirty="0">
                <a:solidFill>
                  <a:srgbClr val="0E4B5C"/>
                </a:solidFill>
                <a:latin typeface="Tahoma"/>
                <a:cs typeface="Tahoma"/>
              </a:rPr>
              <a:t>1.</a:t>
            </a:r>
            <a:r>
              <a:rPr sz="2200" b="1" spc="-50" dirty="0">
                <a:solidFill>
                  <a:srgbClr val="0E4B5C"/>
                </a:solidFill>
                <a:latin typeface="Tahoma"/>
                <a:cs typeface="Tahoma"/>
              </a:rPr>
              <a:t> </a:t>
            </a:r>
            <a:r>
              <a:rPr sz="2150" b="1" spc="-10" dirty="0">
                <a:solidFill>
                  <a:srgbClr val="0E4B5C"/>
                </a:solidFill>
                <a:latin typeface="Tahoma"/>
                <a:cs typeface="Tahoma"/>
              </a:rPr>
              <a:t>Prevalence</a:t>
            </a:r>
            <a:r>
              <a:rPr sz="2150" b="1" dirty="0">
                <a:solidFill>
                  <a:srgbClr val="0E4B5C"/>
                </a:solidFill>
                <a:latin typeface="Tahoma"/>
                <a:cs typeface="Tahoma"/>
              </a:rPr>
              <a:t>	</a:t>
            </a:r>
            <a:r>
              <a:rPr sz="2200" b="1" spc="-310" dirty="0">
                <a:solidFill>
                  <a:srgbClr val="0E4B5C"/>
                </a:solidFill>
                <a:latin typeface="Tahoma"/>
                <a:cs typeface="Tahoma"/>
              </a:rPr>
              <a:t>2.</a:t>
            </a:r>
            <a:r>
              <a:rPr sz="2200" b="1" spc="-20" dirty="0">
                <a:solidFill>
                  <a:srgbClr val="0E4B5C"/>
                </a:solidFill>
                <a:latin typeface="Tahoma"/>
                <a:cs typeface="Tahoma"/>
              </a:rPr>
              <a:t> </a:t>
            </a:r>
            <a:r>
              <a:rPr sz="2150" b="1" spc="-135" dirty="0">
                <a:solidFill>
                  <a:srgbClr val="0E4B5C"/>
                </a:solidFill>
                <a:latin typeface="Tahoma"/>
                <a:cs typeface="Tahoma"/>
              </a:rPr>
              <a:t>Rationale</a:t>
            </a:r>
            <a:r>
              <a:rPr sz="2150" b="1" spc="-110" dirty="0">
                <a:solidFill>
                  <a:srgbClr val="0E4B5C"/>
                </a:solidFill>
                <a:latin typeface="Tahoma"/>
                <a:cs typeface="Tahoma"/>
              </a:rPr>
              <a:t> </a:t>
            </a:r>
            <a:r>
              <a:rPr sz="2150" b="1" spc="-45" dirty="0">
                <a:solidFill>
                  <a:srgbClr val="0E4B5C"/>
                </a:solidFill>
                <a:latin typeface="Tahoma"/>
                <a:cs typeface="Tahoma"/>
              </a:rPr>
              <a:t>of</a:t>
            </a:r>
            <a:r>
              <a:rPr sz="2150" b="1" spc="-275" dirty="0">
                <a:solidFill>
                  <a:srgbClr val="0E4B5C"/>
                </a:solidFill>
                <a:latin typeface="Tahoma"/>
                <a:cs typeface="Tahoma"/>
              </a:rPr>
              <a:t> </a:t>
            </a:r>
            <a:r>
              <a:rPr sz="2150" b="1" spc="-120" dirty="0">
                <a:solidFill>
                  <a:srgbClr val="0E4B5C"/>
                </a:solidFill>
                <a:latin typeface="Tahoma"/>
                <a:cs typeface="Tahoma"/>
              </a:rPr>
              <a:t>the</a:t>
            </a:r>
            <a:r>
              <a:rPr sz="2150" b="1" spc="-110" dirty="0">
                <a:solidFill>
                  <a:srgbClr val="0E4B5C"/>
                </a:solidFill>
                <a:latin typeface="Tahoma"/>
                <a:cs typeface="Tahoma"/>
              </a:rPr>
              <a:t> </a:t>
            </a:r>
            <a:r>
              <a:rPr sz="2150" b="1" spc="-90" dirty="0">
                <a:solidFill>
                  <a:srgbClr val="0E4B5C"/>
                </a:solidFill>
                <a:latin typeface="Tahoma"/>
                <a:cs typeface="Tahoma"/>
              </a:rPr>
              <a:t>research</a:t>
            </a:r>
            <a:endParaRPr sz="2150" dirty="0">
              <a:latin typeface="Tahoma"/>
              <a:cs typeface="Tahoma"/>
            </a:endParaRPr>
          </a:p>
        </p:txBody>
      </p:sp>
      <p:grpSp>
        <p:nvGrpSpPr>
          <p:cNvPr id="43" name="object 43"/>
          <p:cNvGrpSpPr/>
          <p:nvPr/>
        </p:nvGrpSpPr>
        <p:grpSpPr>
          <a:xfrm>
            <a:off x="4352924" y="2162174"/>
            <a:ext cx="2333625" cy="4099560"/>
            <a:chOff x="4352924" y="2162174"/>
            <a:chExt cx="2333625" cy="4099560"/>
          </a:xfrm>
        </p:grpSpPr>
        <p:sp>
          <p:nvSpPr>
            <p:cNvPr id="44" name="object 44"/>
            <p:cNvSpPr/>
            <p:nvPr/>
          </p:nvSpPr>
          <p:spPr>
            <a:xfrm>
              <a:off x="4352912" y="2162187"/>
              <a:ext cx="57150" cy="2257425"/>
            </a:xfrm>
            <a:custGeom>
              <a:avLst/>
              <a:gdLst/>
              <a:ahLst/>
              <a:cxnLst/>
              <a:rect l="l" t="t" r="r" b="b"/>
              <a:pathLst>
                <a:path w="57150" h="2257425">
                  <a:moveTo>
                    <a:pt x="57150" y="2225052"/>
                  </a:moveTo>
                  <a:lnTo>
                    <a:pt x="32372" y="2200262"/>
                  </a:lnTo>
                  <a:lnTo>
                    <a:pt x="24790" y="2200262"/>
                  </a:lnTo>
                  <a:lnTo>
                    <a:pt x="0" y="2225052"/>
                  </a:lnTo>
                  <a:lnTo>
                    <a:pt x="0" y="2232634"/>
                  </a:lnTo>
                  <a:lnTo>
                    <a:pt x="24790" y="2257412"/>
                  </a:lnTo>
                  <a:lnTo>
                    <a:pt x="32372" y="2257412"/>
                  </a:lnTo>
                  <a:lnTo>
                    <a:pt x="57150" y="2232634"/>
                  </a:lnTo>
                  <a:lnTo>
                    <a:pt x="57150" y="2228837"/>
                  </a:lnTo>
                  <a:lnTo>
                    <a:pt x="57150" y="2225052"/>
                  </a:lnTo>
                  <a:close/>
                </a:path>
                <a:path w="57150" h="2257425">
                  <a:moveTo>
                    <a:pt x="57150" y="1558302"/>
                  </a:moveTo>
                  <a:lnTo>
                    <a:pt x="32372" y="1533512"/>
                  </a:lnTo>
                  <a:lnTo>
                    <a:pt x="24790" y="1533512"/>
                  </a:lnTo>
                  <a:lnTo>
                    <a:pt x="0" y="1558302"/>
                  </a:lnTo>
                  <a:lnTo>
                    <a:pt x="0" y="1565884"/>
                  </a:lnTo>
                  <a:lnTo>
                    <a:pt x="24790" y="1590662"/>
                  </a:lnTo>
                  <a:lnTo>
                    <a:pt x="32372" y="1590662"/>
                  </a:lnTo>
                  <a:lnTo>
                    <a:pt x="57150" y="1565884"/>
                  </a:lnTo>
                  <a:lnTo>
                    <a:pt x="57150" y="1562087"/>
                  </a:lnTo>
                  <a:lnTo>
                    <a:pt x="57150" y="1558302"/>
                  </a:lnTo>
                  <a:close/>
                </a:path>
                <a:path w="57150" h="2257425">
                  <a:moveTo>
                    <a:pt x="57150" y="691527"/>
                  </a:moveTo>
                  <a:lnTo>
                    <a:pt x="32372" y="666737"/>
                  </a:lnTo>
                  <a:lnTo>
                    <a:pt x="24790" y="666737"/>
                  </a:lnTo>
                  <a:lnTo>
                    <a:pt x="0" y="691527"/>
                  </a:lnTo>
                  <a:lnTo>
                    <a:pt x="0" y="699109"/>
                  </a:lnTo>
                  <a:lnTo>
                    <a:pt x="24790" y="723887"/>
                  </a:lnTo>
                  <a:lnTo>
                    <a:pt x="32372" y="723887"/>
                  </a:lnTo>
                  <a:lnTo>
                    <a:pt x="57150" y="699109"/>
                  </a:lnTo>
                  <a:lnTo>
                    <a:pt x="57150" y="695312"/>
                  </a:lnTo>
                  <a:lnTo>
                    <a:pt x="57150" y="691527"/>
                  </a:lnTo>
                  <a:close/>
                </a:path>
                <a:path w="57150" h="2257425">
                  <a:moveTo>
                    <a:pt x="57150" y="24777"/>
                  </a:moveTo>
                  <a:lnTo>
                    <a:pt x="32372" y="0"/>
                  </a:lnTo>
                  <a:lnTo>
                    <a:pt x="24790" y="0"/>
                  </a:lnTo>
                  <a:lnTo>
                    <a:pt x="0" y="24777"/>
                  </a:lnTo>
                  <a:lnTo>
                    <a:pt x="0" y="32359"/>
                  </a:lnTo>
                  <a:lnTo>
                    <a:pt x="24790" y="57137"/>
                  </a:lnTo>
                  <a:lnTo>
                    <a:pt x="32372" y="57137"/>
                  </a:lnTo>
                  <a:lnTo>
                    <a:pt x="57150" y="32359"/>
                  </a:lnTo>
                  <a:lnTo>
                    <a:pt x="57150" y="28575"/>
                  </a:lnTo>
                  <a:lnTo>
                    <a:pt x="57150" y="24777"/>
                  </a:lnTo>
                  <a:close/>
                </a:path>
              </a:pathLst>
            </a:custGeom>
            <a:solidFill>
              <a:srgbClr val="1C2A3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5" name="object 45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362738" y="5092411"/>
              <a:ext cx="2323522" cy="1168977"/>
            </a:xfrm>
            <a:prstGeom prst="rect">
              <a:avLst/>
            </a:prstGeom>
          </p:spPr>
        </p:pic>
      </p:grpSp>
      <p:sp>
        <p:nvSpPr>
          <p:cNvPr id="46" name="object 46"/>
          <p:cNvSpPr txBox="1"/>
          <p:nvPr/>
        </p:nvSpPr>
        <p:spPr>
          <a:xfrm>
            <a:off x="4511675" y="2058987"/>
            <a:ext cx="4886960" cy="284480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 marR="294005">
              <a:lnSpc>
                <a:spcPct val="105800"/>
              </a:lnSpc>
              <a:spcBef>
                <a:spcPts val="20"/>
              </a:spcBef>
            </a:pPr>
            <a:r>
              <a:rPr sz="1300" b="1" spc="-105" dirty="0">
                <a:solidFill>
                  <a:srgbClr val="0E4B5C"/>
                </a:solidFill>
                <a:latin typeface="Century Gothic"/>
                <a:cs typeface="Century Gothic"/>
              </a:rPr>
              <a:t>Reason:</a:t>
            </a:r>
            <a:r>
              <a:rPr sz="1300" b="1" spc="-70" dirty="0">
                <a:solidFill>
                  <a:srgbClr val="0E4B5C"/>
                </a:solidFill>
                <a:latin typeface="Century Gothic"/>
                <a:cs typeface="Century Gothic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obesity</a:t>
            </a:r>
            <a:r>
              <a:rPr sz="1300" spc="-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raises the risk</a:t>
            </a:r>
            <a:r>
              <a:rPr sz="1300" spc="-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of type 2 diabetes, heart</a:t>
            </a:r>
            <a:r>
              <a:rPr sz="1300" spc="-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disease </a:t>
            </a:r>
            <a:r>
              <a:rPr sz="1300" spc="-25" dirty="0">
                <a:solidFill>
                  <a:srgbClr val="1C2A33"/>
                </a:solidFill>
                <a:latin typeface="Calibri"/>
                <a:cs typeface="Calibri"/>
              </a:rPr>
              <a:t>and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some</a:t>
            </a:r>
            <a:r>
              <a:rPr sz="1300" spc="-2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cancers</a:t>
            </a:r>
            <a:r>
              <a:rPr sz="1300" spc="-2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(Hruby</a:t>
            </a:r>
            <a:r>
              <a:rPr sz="1300" spc="-1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and</a:t>
            </a:r>
            <a:r>
              <a:rPr sz="1300" spc="-2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Hu,</a:t>
            </a:r>
            <a:r>
              <a:rPr sz="1300" spc="-2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2015),</a:t>
            </a:r>
            <a:r>
              <a:rPr sz="1300" spc="-1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yet</a:t>
            </a:r>
            <a:r>
              <a:rPr sz="1300" spc="-2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interventions</a:t>
            </a:r>
            <a:r>
              <a:rPr sz="1300" spc="-2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often</a:t>
            </a:r>
            <a:r>
              <a:rPr sz="1300" spc="-1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spc="-10" dirty="0">
                <a:solidFill>
                  <a:srgbClr val="1C2A33"/>
                </a:solidFill>
                <a:latin typeface="Calibri"/>
                <a:cs typeface="Calibri"/>
              </a:rPr>
              <a:t>target</a:t>
            </a:r>
            <a:endParaRPr sz="13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individual</a:t>
            </a:r>
            <a:r>
              <a:rPr sz="1300" spc="-1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behaviour</a:t>
            </a:r>
            <a:r>
              <a:rPr sz="1300" spc="-10" dirty="0">
                <a:solidFill>
                  <a:srgbClr val="1C2A33"/>
                </a:solidFill>
                <a:latin typeface="Calibri"/>
                <a:cs typeface="Calibri"/>
              </a:rPr>
              <a:t> alone.</a:t>
            </a:r>
            <a:endParaRPr sz="1300">
              <a:latin typeface="Calibri"/>
              <a:cs typeface="Calibri"/>
            </a:endParaRPr>
          </a:p>
          <a:p>
            <a:pPr marL="12700" marR="144145">
              <a:lnSpc>
                <a:spcPct val="104200"/>
              </a:lnSpc>
              <a:spcBef>
                <a:spcPts val="325"/>
              </a:spcBef>
            </a:pPr>
            <a:r>
              <a:rPr sz="1300" b="1" spc="-120" dirty="0">
                <a:solidFill>
                  <a:srgbClr val="0E4B5C"/>
                </a:solidFill>
                <a:latin typeface="Century Gothic"/>
                <a:cs typeface="Century Gothic"/>
              </a:rPr>
              <a:t>Importance</a:t>
            </a:r>
            <a:r>
              <a:rPr sz="1300" b="1" spc="-70" dirty="0">
                <a:solidFill>
                  <a:srgbClr val="0E4B5C"/>
                </a:solidFill>
                <a:latin typeface="Century Gothic"/>
                <a:cs typeface="Century Gothic"/>
              </a:rPr>
              <a:t> </a:t>
            </a:r>
            <a:r>
              <a:rPr sz="1300" b="1" spc="-150" dirty="0">
                <a:solidFill>
                  <a:srgbClr val="0E4B5C"/>
                </a:solidFill>
                <a:latin typeface="Century Gothic"/>
                <a:cs typeface="Century Gothic"/>
              </a:rPr>
              <a:t>and</a:t>
            </a:r>
            <a:r>
              <a:rPr sz="1300" b="1" spc="-70" dirty="0">
                <a:solidFill>
                  <a:srgbClr val="0E4B5C"/>
                </a:solidFill>
                <a:latin typeface="Century Gothic"/>
                <a:cs typeface="Century Gothic"/>
              </a:rPr>
              <a:t> </a:t>
            </a:r>
            <a:r>
              <a:rPr sz="1300" b="1" spc="-125" dirty="0">
                <a:solidFill>
                  <a:srgbClr val="0E4B5C"/>
                </a:solidFill>
                <a:latin typeface="Century Gothic"/>
                <a:cs typeface="Century Gothic"/>
              </a:rPr>
              <a:t>urgency:</a:t>
            </a:r>
            <a:r>
              <a:rPr sz="1300" b="1" spc="-70" dirty="0">
                <a:solidFill>
                  <a:srgbClr val="0E4B5C"/>
                </a:solidFill>
                <a:latin typeface="Century Gothic"/>
                <a:cs typeface="Century Gothic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persistent</a:t>
            </a:r>
            <a:r>
              <a:rPr sz="1300" spc="-1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disparities and</a:t>
            </a:r>
            <a:r>
              <a:rPr sz="1300" spc="-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high costs</a:t>
            </a:r>
            <a:r>
              <a:rPr sz="1300" spc="-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spc="-10" dirty="0">
                <a:solidFill>
                  <a:srgbClr val="1C2A33"/>
                </a:solidFill>
                <a:latin typeface="Calibri"/>
                <a:cs typeface="Calibri"/>
              </a:rPr>
              <a:t>suggest lifestyle-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only</a:t>
            </a:r>
            <a:r>
              <a:rPr sz="1300" spc="-1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approaches</a:t>
            </a:r>
            <a:r>
              <a:rPr sz="1300" spc="-1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are</a:t>
            </a:r>
            <a:r>
              <a:rPr sz="1300" spc="-1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insufficient</a:t>
            </a:r>
            <a:r>
              <a:rPr sz="1300" spc="-1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(Swinburn</a:t>
            </a:r>
            <a:r>
              <a:rPr sz="1300" spc="-1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et</a:t>
            </a:r>
            <a:r>
              <a:rPr sz="1300" spc="-1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al.,</a:t>
            </a:r>
            <a:r>
              <a:rPr sz="1300" spc="-10" dirty="0">
                <a:solidFill>
                  <a:srgbClr val="1C2A33"/>
                </a:solidFill>
                <a:latin typeface="Calibri"/>
                <a:cs typeface="Calibri"/>
              </a:rPr>
              <a:t> 2011),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because</a:t>
            </a:r>
            <a:r>
              <a:rPr sz="1300" spc="-1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inequities</a:t>
            </a:r>
            <a:r>
              <a:rPr sz="1300" spc="-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arise</a:t>
            </a:r>
            <a:r>
              <a:rPr sz="1300" spc="-1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from</a:t>
            </a:r>
            <a:r>
              <a:rPr sz="1300" spc="-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daily</a:t>
            </a:r>
            <a:r>
              <a:rPr sz="1300" spc="-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living</a:t>
            </a:r>
            <a:r>
              <a:rPr sz="1300" spc="-1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conditions</a:t>
            </a:r>
            <a:r>
              <a:rPr sz="1300" spc="-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(Marmot,</a:t>
            </a:r>
            <a:r>
              <a:rPr sz="1300" spc="-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spc="-10" dirty="0">
                <a:solidFill>
                  <a:srgbClr val="1C2A33"/>
                </a:solidFill>
                <a:latin typeface="Calibri"/>
                <a:cs typeface="Calibri"/>
              </a:rPr>
              <a:t>2005;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WHO,</a:t>
            </a:r>
            <a:r>
              <a:rPr sz="1300" spc="-3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spc="-10" dirty="0">
                <a:solidFill>
                  <a:srgbClr val="1C2A33"/>
                </a:solidFill>
                <a:latin typeface="Calibri"/>
                <a:cs typeface="Calibri"/>
              </a:rPr>
              <a:t>2008).</a:t>
            </a:r>
            <a:endParaRPr sz="1300">
              <a:latin typeface="Calibri"/>
              <a:cs typeface="Calibri"/>
            </a:endParaRPr>
          </a:p>
          <a:p>
            <a:pPr marL="12700" marR="58419" algn="just">
              <a:lnSpc>
                <a:spcPct val="105800"/>
              </a:lnSpc>
              <a:spcBef>
                <a:spcPts val="300"/>
              </a:spcBef>
            </a:pPr>
            <a:r>
              <a:rPr sz="1300" b="1" spc="-70" dirty="0">
                <a:solidFill>
                  <a:srgbClr val="0E4B5C"/>
                </a:solidFill>
                <a:latin typeface="Century Gothic"/>
                <a:cs typeface="Century Gothic"/>
              </a:rPr>
              <a:t>Originality:</a:t>
            </a:r>
            <a:r>
              <a:rPr sz="1300" b="1" spc="-25" dirty="0">
                <a:solidFill>
                  <a:srgbClr val="0E4B5C"/>
                </a:solidFill>
                <a:latin typeface="Century Gothic"/>
                <a:cs typeface="Century Gothic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this</a:t>
            </a:r>
            <a:r>
              <a:rPr sz="1300" spc="-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study identifies which</a:t>
            </a:r>
            <a:r>
              <a:rPr sz="1300" spc="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determinants carry most </a:t>
            </a:r>
            <a:r>
              <a:rPr sz="1300" spc="-10" dirty="0">
                <a:solidFill>
                  <a:srgbClr val="1C2A33"/>
                </a:solidFill>
                <a:latin typeface="Calibri"/>
                <a:cs typeface="Calibri"/>
              </a:rPr>
              <a:t>weight,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linking</a:t>
            </a:r>
            <a:r>
              <a:rPr sz="1300" spc="-1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evidence</a:t>
            </a:r>
            <a:r>
              <a:rPr sz="1300" spc="-1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on</a:t>
            </a:r>
            <a:r>
              <a:rPr sz="1300" spc="-1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poverty</a:t>
            </a:r>
            <a:r>
              <a:rPr sz="1300" spc="-1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and</a:t>
            </a:r>
            <a:r>
              <a:rPr sz="1300" spc="-1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food</a:t>
            </a:r>
            <a:r>
              <a:rPr sz="1300" spc="-1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access</a:t>
            </a:r>
            <a:r>
              <a:rPr sz="1300" spc="-1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(Drewnowski</a:t>
            </a:r>
            <a:r>
              <a:rPr sz="1300" spc="-1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and</a:t>
            </a:r>
            <a:r>
              <a:rPr sz="1300" spc="-1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spc="-10" dirty="0">
                <a:solidFill>
                  <a:srgbClr val="1C2A33"/>
                </a:solidFill>
                <a:latin typeface="Calibri"/>
                <a:cs typeface="Calibri"/>
              </a:rPr>
              <a:t>Specter,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2004;</a:t>
            </a:r>
            <a:r>
              <a:rPr sz="1300" spc="-1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spc="-25" dirty="0">
                <a:solidFill>
                  <a:srgbClr val="1C2A33"/>
                </a:solidFill>
                <a:latin typeface="Calibri"/>
                <a:cs typeface="Calibri"/>
              </a:rPr>
              <a:t>Walker,</a:t>
            </a:r>
            <a:r>
              <a:rPr sz="1300" spc="-1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Keane</a:t>
            </a:r>
            <a:r>
              <a:rPr sz="1300" spc="-1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and</a:t>
            </a:r>
            <a:r>
              <a:rPr sz="1300" spc="-1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Burke,</a:t>
            </a:r>
            <a:r>
              <a:rPr sz="1300" spc="-1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2010)</a:t>
            </a:r>
            <a:r>
              <a:rPr sz="1300" spc="-1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to</a:t>
            </a:r>
            <a:r>
              <a:rPr sz="1300" spc="-1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HSC</a:t>
            </a:r>
            <a:r>
              <a:rPr sz="1300" spc="-10" dirty="0">
                <a:solidFill>
                  <a:srgbClr val="1C2A33"/>
                </a:solidFill>
                <a:latin typeface="Calibri"/>
                <a:cs typeface="Calibri"/>
              </a:rPr>
              <a:t> practice.</a:t>
            </a:r>
            <a:endParaRPr sz="1300">
              <a:latin typeface="Calibri"/>
              <a:cs typeface="Calibri"/>
            </a:endParaRPr>
          </a:p>
          <a:p>
            <a:pPr marL="12700" marR="5080" algn="just">
              <a:lnSpc>
                <a:spcPct val="105800"/>
              </a:lnSpc>
              <a:spcBef>
                <a:spcPts val="300"/>
              </a:spcBef>
            </a:pPr>
            <a:r>
              <a:rPr sz="1300" b="1" spc="-105" dirty="0">
                <a:solidFill>
                  <a:srgbClr val="0E4B5C"/>
                </a:solidFill>
                <a:latin typeface="Century Gothic"/>
                <a:cs typeface="Century Gothic"/>
              </a:rPr>
              <a:t>Contrasting</a:t>
            </a:r>
            <a:r>
              <a:rPr sz="1300" b="1" spc="10" dirty="0">
                <a:solidFill>
                  <a:srgbClr val="0E4B5C"/>
                </a:solidFill>
                <a:latin typeface="Century Gothic"/>
                <a:cs typeface="Century Gothic"/>
              </a:rPr>
              <a:t> </a:t>
            </a:r>
            <a:r>
              <a:rPr sz="1300" b="1" spc="-90" dirty="0">
                <a:solidFill>
                  <a:srgbClr val="0E4B5C"/>
                </a:solidFill>
                <a:latin typeface="Century Gothic"/>
                <a:cs typeface="Century Gothic"/>
              </a:rPr>
              <a:t>view:</a:t>
            </a:r>
            <a:r>
              <a:rPr sz="1300" b="1" dirty="0">
                <a:solidFill>
                  <a:srgbClr val="0E4B5C"/>
                </a:solidFill>
                <a:latin typeface="Century Gothic"/>
                <a:cs typeface="Century Gothic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BMI</a:t>
            </a:r>
            <a:r>
              <a:rPr sz="1300" spc="-7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has</a:t>
            </a:r>
            <a:r>
              <a:rPr sz="1300" spc="-1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a</a:t>
            </a:r>
            <a:r>
              <a:rPr sz="1300" spc="1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heritable</a:t>
            </a:r>
            <a:r>
              <a:rPr sz="1300" spc="1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component</a:t>
            </a:r>
            <a:r>
              <a:rPr sz="1300" spc="2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(Elks</a:t>
            </a:r>
            <a:r>
              <a:rPr sz="1300" spc="1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et</a:t>
            </a:r>
            <a:r>
              <a:rPr sz="1300" spc="1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al.,</a:t>
            </a:r>
            <a:r>
              <a:rPr sz="1300" spc="1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2012)</a:t>
            </a:r>
            <a:r>
              <a:rPr sz="1300" spc="1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spc="-25" dirty="0">
                <a:solidFill>
                  <a:srgbClr val="1C2A33"/>
                </a:solidFill>
                <a:latin typeface="Calibri"/>
                <a:cs typeface="Calibri"/>
              </a:rPr>
              <a:t>and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personal</a:t>
            </a:r>
            <a:r>
              <a:rPr sz="1300" spc="-2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behaviour</a:t>
            </a:r>
            <a:r>
              <a:rPr sz="1300" spc="-2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spc="-10" dirty="0">
                <a:solidFill>
                  <a:srgbClr val="1C2A33"/>
                </a:solidFill>
                <a:latin typeface="Calibri"/>
                <a:cs typeface="Calibri"/>
              </a:rPr>
              <a:t>matters</a:t>
            </a:r>
            <a:r>
              <a:rPr sz="1300" spc="-1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(Hill,</a:t>
            </a:r>
            <a:r>
              <a:rPr sz="1300" spc="-2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spc="-10" dirty="0">
                <a:solidFill>
                  <a:srgbClr val="1C2A33"/>
                </a:solidFill>
                <a:latin typeface="Calibri"/>
                <a:cs typeface="Calibri"/>
              </a:rPr>
              <a:t>Wyatt</a:t>
            </a:r>
            <a:r>
              <a:rPr sz="1300" spc="-2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and</a:t>
            </a:r>
            <a:r>
              <a:rPr sz="1300" spc="-1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spc="-10" dirty="0">
                <a:solidFill>
                  <a:srgbClr val="1C2A33"/>
                </a:solidFill>
                <a:latin typeface="Calibri"/>
                <a:cs typeface="Calibri"/>
              </a:rPr>
              <a:t>Peters,</a:t>
            </a:r>
            <a:r>
              <a:rPr sz="1300" spc="-2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2012);</a:t>
            </a:r>
            <a:r>
              <a:rPr sz="1300" spc="-2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spc="-10" dirty="0">
                <a:solidFill>
                  <a:srgbClr val="1C2A33"/>
                </a:solidFill>
                <a:latin typeface="Calibri"/>
                <a:cs typeface="Calibri"/>
              </a:rPr>
              <a:t>determinants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interact</a:t>
            </a:r>
            <a:r>
              <a:rPr sz="1300" spc="-2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with</a:t>
            </a:r>
            <a:r>
              <a:rPr sz="1300" spc="-2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these</a:t>
            </a:r>
            <a:r>
              <a:rPr sz="1300" spc="-2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rather</a:t>
            </a:r>
            <a:r>
              <a:rPr sz="1300" spc="-2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than</a:t>
            </a:r>
            <a:r>
              <a:rPr sz="1300" spc="-2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1C2A33"/>
                </a:solidFill>
                <a:latin typeface="Calibri"/>
                <a:cs typeface="Calibri"/>
              </a:rPr>
              <a:t>replace</a:t>
            </a:r>
            <a:r>
              <a:rPr sz="1300" spc="-2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00" spc="-10" dirty="0">
                <a:solidFill>
                  <a:srgbClr val="1C2A33"/>
                </a:solidFill>
                <a:latin typeface="Calibri"/>
                <a:cs typeface="Calibri"/>
              </a:rPr>
              <a:t>them.</a:t>
            </a:r>
            <a:endParaRPr sz="1300">
              <a:latin typeface="Calibri"/>
              <a:cs typeface="Calibri"/>
            </a:endParaRPr>
          </a:p>
        </p:txBody>
      </p:sp>
      <p:grpSp>
        <p:nvGrpSpPr>
          <p:cNvPr id="65" name="object 65"/>
          <p:cNvGrpSpPr/>
          <p:nvPr/>
        </p:nvGrpSpPr>
        <p:grpSpPr>
          <a:xfrm>
            <a:off x="9753598" y="1495424"/>
            <a:ext cx="5114925" cy="3829050"/>
            <a:chOff x="9753598" y="1495424"/>
            <a:chExt cx="5114925" cy="3829050"/>
          </a:xfrm>
        </p:grpSpPr>
        <p:sp>
          <p:nvSpPr>
            <p:cNvPr id="66" name="object 66"/>
            <p:cNvSpPr/>
            <p:nvPr/>
          </p:nvSpPr>
          <p:spPr>
            <a:xfrm>
              <a:off x="9753598" y="1495424"/>
              <a:ext cx="5114925" cy="3829050"/>
            </a:xfrm>
            <a:custGeom>
              <a:avLst/>
              <a:gdLst/>
              <a:ahLst/>
              <a:cxnLst/>
              <a:rect l="l" t="t" r="r" b="b"/>
              <a:pathLst>
                <a:path w="5114925" h="3829050">
                  <a:moveTo>
                    <a:pt x="5008129" y="3829049"/>
                  </a:moveTo>
                  <a:lnTo>
                    <a:pt x="106795" y="3829049"/>
                  </a:lnTo>
                  <a:lnTo>
                    <a:pt x="99361" y="3828317"/>
                  </a:lnTo>
                  <a:lnTo>
                    <a:pt x="57037" y="3813955"/>
                  </a:lnTo>
                  <a:lnTo>
                    <a:pt x="23432" y="3784491"/>
                  </a:lnTo>
                  <a:lnTo>
                    <a:pt x="3659" y="3744408"/>
                  </a:lnTo>
                  <a:lnTo>
                    <a:pt x="0" y="3722254"/>
                  </a:lnTo>
                  <a:lnTo>
                    <a:pt x="0" y="3714749"/>
                  </a:lnTo>
                  <a:lnTo>
                    <a:pt x="0" y="106794"/>
                  </a:lnTo>
                  <a:lnTo>
                    <a:pt x="11571" y="63625"/>
                  </a:lnTo>
                  <a:lnTo>
                    <a:pt x="38784" y="28170"/>
                  </a:lnTo>
                  <a:lnTo>
                    <a:pt x="77492" y="5828"/>
                  </a:lnTo>
                  <a:lnTo>
                    <a:pt x="106795" y="0"/>
                  </a:lnTo>
                  <a:lnTo>
                    <a:pt x="5008129" y="0"/>
                  </a:lnTo>
                  <a:lnTo>
                    <a:pt x="5051298" y="11572"/>
                  </a:lnTo>
                  <a:lnTo>
                    <a:pt x="5086753" y="38784"/>
                  </a:lnTo>
                  <a:lnTo>
                    <a:pt x="5109094" y="77492"/>
                  </a:lnTo>
                  <a:lnTo>
                    <a:pt x="5114924" y="106794"/>
                  </a:lnTo>
                  <a:lnTo>
                    <a:pt x="5114924" y="3722254"/>
                  </a:lnTo>
                  <a:lnTo>
                    <a:pt x="5103350" y="3765423"/>
                  </a:lnTo>
                  <a:lnTo>
                    <a:pt x="5076139" y="3800878"/>
                  </a:lnTo>
                  <a:lnTo>
                    <a:pt x="5037431" y="3823220"/>
                  </a:lnTo>
                  <a:lnTo>
                    <a:pt x="5015562" y="3828317"/>
                  </a:lnTo>
                  <a:lnTo>
                    <a:pt x="5008129" y="382904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7" name="object 67"/>
            <p:cNvSpPr/>
            <p:nvPr/>
          </p:nvSpPr>
          <p:spPr>
            <a:xfrm>
              <a:off x="9944098" y="2305049"/>
              <a:ext cx="4733925" cy="28575"/>
            </a:xfrm>
            <a:custGeom>
              <a:avLst/>
              <a:gdLst/>
              <a:ahLst/>
              <a:cxnLst/>
              <a:rect l="l" t="t" r="r" b="b"/>
              <a:pathLst>
                <a:path w="4733925" h="28575">
                  <a:moveTo>
                    <a:pt x="4733924" y="28574"/>
                  </a:moveTo>
                  <a:lnTo>
                    <a:pt x="0" y="28574"/>
                  </a:lnTo>
                  <a:lnTo>
                    <a:pt x="0" y="0"/>
                  </a:lnTo>
                  <a:lnTo>
                    <a:pt x="4733924" y="0"/>
                  </a:lnTo>
                  <a:lnTo>
                    <a:pt x="4733924" y="28574"/>
                  </a:lnTo>
                  <a:close/>
                </a:path>
              </a:pathLst>
            </a:custGeom>
            <a:solidFill>
              <a:srgbClr val="E76F2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8" name="object 68"/>
          <p:cNvSpPr txBox="1"/>
          <p:nvPr/>
        </p:nvSpPr>
        <p:spPr>
          <a:xfrm>
            <a:off x="9931400" y="1583018"/>
            <a:ext cx="3672204" cy="685800"/>
          </a:xfrm>
          <a:prstGeom prst="rect">
            <a:avLst/>
          </a:prstGeom>
        </p:spPr>
        <p:txBody>
          <a:bodyPr vert="horz" wrap="square" lIns="0" tIns="34290" rIns="0" bIns="0" rtlCol="0">
            <a:spAutoFit/>
          </a:bodyPr>
          <a:lstStyle/>
          <a:p>
            <a:pPr marL="12700" marR="5080">
              <a:lnSpc>
                <a:spcPts val="2550"/>
              </a:lnSpc>
              <a:spcBef>
                <a:spcPts val="270"/>
              </a:spcBef>
            </a:pPr>
            <a:r>
              <a:rPr sz="2200" b="1" spc="-280" dirty="0">
                <a:solidFill>
                  <a:srgbClr val="0E4B5C"/>
                </a:solidFill>
                <a:latin typeface="Tahoma"/>
                <a:cs typeface="Tahoma"/>
              </a:rPr>
              <a:t>3.</a:t>
            </a:r>
            <a:r>
              <a:rPr sz="2200" b="1" spc="-10" dirty="0">
                <a:solidFill>
                  <a:srgbClr val="0E4B5C"/>
                </a:solidFill>
                <a:latin typeface="Tahoma"/>
                <a:cs typeface="Tahoma"/>
              </a:rPr>
              <a:t> </a:t>
            </a:r>
            <a:r>
              <a:rPr sz="2150" b="1" spc="-140" dirty="0">
                <a:solidFill>
                  <a:srgbClr val="0E4B5C"/>
                </a:solidFill>
                <a:latin typeface="Tahoma"/>
                <a:cs typeface="Tahoma"/>
              </a:rPr>
              <a:t>Research</a:t>
            </a:r>
            <a:r>
              <a:rPr sz="2150" b="1" spc="-145" dirty="0">
                <a:solidFill>
                  <a:srgbClr val="0E4B5C"/>
                </a:solidFill>
                <a:latin typeface="Tahoma"/>
                <a:cs typeface="Tahoma"/>
              </a:rPr>
              <a:t> question</a:t>
            </a:r>
            <a:r>
              <a:rPr sz="2200" b="1" spc="-145" dirty="0">
                <a:solidFill>
                  <a:srgbClr val="0E4B5C"/>
                </a:solidFill>
                <a:latin typeface="Tahoma"/>
                <a:cs typeface="Tahoma"/>
              </a:rPr>
              <a:t>,</a:t>
            </a:r>
            <a:r>
              <a:rPr sz="2200" b="1" spc="-15" dirty="0">
                <a:solidFill>
                  <a:srgbClr val="0E4B5C"/>
                </a:solidFill>
                <a:latin typeface="Tahoma"/>
                <a:cs typeface="Tahoma"/>
              </a:rPr>
              <a:t> </a:t>
            </a:r>
            <a:r>
              <a:rPr sz="2150" b="1" spc="-100" dirty="0">
                <a:solidFill>
                  <a:srgbClr val="0E4B5C"/>
                </a:solidFill>
                <a:latin typeface="Tahoma"/>
                <a:cs typeface="Tahoma"/>
              </a:rPr>
              <a:t>aim</a:t>
            </a:r>
            <a:r>
              <a:rPr sz="2150" b="1" spc="-204" dirty="0">
                <a:solidFill>
                  <a:srgbClr val="0E4B5C"/>
                </a:solidFill>
                <a:latin typeface="Tahoma"/>
                <a:cs typeface="Tahoma"/>
              </a:rPr>
              <a:t> </a:t>
            </a:r>
            <a:r>
              <a:rPr sz="2150" b="1" spc="-110" dirty="0">
                <a:solidFill>
                  <a:srgbClr val="0E4B5C"/>
                </a:solidFill>
                <a:latin typeface="Tahoma"/>
                <a:cs typeface="Tahoma"/>
              </a:rPr>
              <a:t>and </a:t>
            </a:r>
            <a:r>
              <a:rPr sz="2150" b="1" spc="-50" dirty="0">
                <a:solidFill>
                  <a:srgbClr val="0E4B5C"/>
                </a:solidFill>
                <a:latin typeface="Tahoma"/>
                <a:cs typeface="Tahoma"/>
              </a:rPr>
              <a:t>objectives</a:t>
            </a:r>
            <a:endParaRPr sz="2150">
              <a:latin typeface="Tahoma"/>
              <a:cs typeface="Tahoma"/>
            </a:endParaRPr>
          </a:p>
        </p:txBody>
      </p:sp>
      <p:sp>
        <p:nvSpPr>
          <p:cNvPr id="69" name="object 69"/>
          <p:cNvSpPr txBox="1"/>
          <p:nvPr/>
        </p:nvSpPr>
        <p:spPr>
          <a:xfrm>
            <a:off x="9931399" y="2387600"/>
            <a:ext cx="4575175" cy="27552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b="1" spc="-140" dirty="0">
                <a:solidFill>
                  <a:srgbClr val="0E4B5C"/>
                </a:solidFill>
                <a:latin typeface="Century Gothic"/>
                <a:cs typeface="Century Gothic"/>
              </a:rPr>
              <a:t>Research</a:t>
            </a:r>
            <a:r>
              <a:rPr sz="1350" b="1" spc="-75" dirty="0">
                <a:solidFill>
                  <a:srgbClr val="0E4B5C"/>
                </a:solidFill>
                <a:latin typeface="Century Gothic"/>
                <a:cs typeface="Century Gothic"/>
              </a:rPr>
              <a:t> </a:t>
            </a:r>
            <a:r>
              <a:rPr sz="1350" b="1" spc="-80" dirty="0">
                <a:solidFill>
                  <a:srgbClr val="0E4B5C"/>
                </a:solidFill>
                <a:latin typeface="Century Gothic"/>
                <a:cs typeface="Century Gothic"/>
              </a:rPr>
              <a:t>question:</a:t>
            </a:r>
            <a:r>
              <a:rPr sz="1350" b="1" spc="-75" dirty="0">
                <a:solidFill>
                  <a:srgbClr val="0E4B5C"/>
                </a:solidFill>
                <a:latin typeface="Century Gothic"/>
                <a:cs typeface="Century Gothic"/>
              </a:rPr>
              <a:t> </a:t>
            </a:r>
            <a:r>
              <a:rPr sz="1350" dirty="0">
                <a:solidFill>
                  <a:srgbClr val="1C2A33"/>
                </a:solidFill>
                <a:latin typeface="Calibri"/>
                <a:cs typeface="Calibri"/>
              </a:rPr>
              <a:t>Which</a:t>
            </a:r>
            <a:r>
              <a:rPr sz="1350" spc="-2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50" dirty="0">
                <a:solidFill>
                  <a:srgbClr val="1C2A33"/>
                </a:solidFill>
                <a:latin typeface="Calibri"/>
                <a:cs typeface="Calibri"/>
              </a:rPr>
              <a:t>social</a:t>
            </a:r>
            <a:r>
              <a:rPr sz="1350" spc="-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50" spc="-10" dirty="0">
                <a:solidFill>
                  <a:srgbClr val="1C2A33"/>
                </a:solidFill>
                <a:latin typeface="Calibri"/>
                <a:cs typeface="Calibri"/>
              </a:rPr>
              <a:t>determinants</a:t>
            </a:r>
            <a:r>
              <a:rPr sz="1350" spc="-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50" dirty="0">
                <a:solidFill>
                  <a:srgbClr val="1C2A33"/>
                </a:solidFill>
                <a:latin typeface="Calibri"/>
                <a:cs typeface="Calibri"/>
              </a:rPr>
              <a:t>of</a:t>
            </a:r>
            <a:r>
              <a:rPr sz="1350" spc="-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50" dirty="0">
                <a:solidFill>
                  <a:srgbClr val="1C2A33"/>
                </a:solidFill>
                <a:latin typeface="Calibri"/>
                <a:cs typeface="Calibri"/>
              </a:rPr>
              <a:t>health</a:t>
            </a:r>
            <a:r>
              <a:rPr sz="1350" spc="-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50" spc="-20" dirty="0">
                <a:solidFill>
                  <a:srgbClr val="1C2A33"/>
                </a:solidFill>
                <a:latin typeface="Calibri"/>
                <a:cs typeface="Calibri"/>
              </a:rPr>
              <a:t>most</a:t>
            </a:r>
            <a:endParaRPr sz="13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30"/>
              </a:spcBef>
            </a:pPr>
            <a:r>
              <a:rPr sz="1350" dirty="0">
                <a:solidFill>
                  <a:srgbClr val="1C2A33"/>
                </a:solidFill>
                <a:latin typeface="Calibri"/>
                <a:cs typeface="Calibri"/>
              </a:rPr>
              <a:t>influence</a:t>
            </a:r>
            <a:r>
              <a:rPr sz="1350" spc="-3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50" dirty="0">
                <a:solidFill>
                  <a:srgbClr val="1C2A33"/>
                </a:solidFill>
                <a:latin typeface="Calibri"/>
                <a:cs typeface="Calibri"/>
              </a:rPr>
              <a:t>obesity</a:t>
            </a:r>
            <a:r>
              <a:rPr sz="1350" spc="-3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50" dirty="0">
                <a:solidFill>
                  <a:srgbClr val="1C2A33"/>
                </a:solidFill>
                <a:latin typeface="Calibri"/>
                <a:cs typeface="Calibri"/>
              </a:rPr>
              <a:t>among</a:t>
            </a:r>
            <a:r>
              <a:rPr sz="1350" spc="-3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50" dirty="0">
                <a:solidFill>
                  <a:srgbClr val="1C2A33"/>
                </a:solidFill>
                <a:latin typeface="Calibri"/>
                <a:cs typeface="Calibri"/>
              </a:rPr>
              <a:t>adults</a:t>
            </a:r>
            <a:r>
              <a:rPr sz="1350" spc="-3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50" dirty="0">
                <a:solidFill>
                  <a:srgbClr val="1C2A33"/>
                </a:solidFill>
                <a:latin typeface="Calibri"/>
                <a:cs typeface="Calibri"/>
              </a:rPr>
              <a:t>in</a:t>
            </a:r>
            <a:r>
              <a:rPr sz="1350" spc="-3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50" dirty="0">
                <a:solidFill>
                  <a:srgbClr val="1C2A33"/>
                </a:solidFill>
                <a:latin typeface="Calibri"/>
                <a:cs typeface="Calibri"/>
              </a:rPr>
              <a:t>the</a:t>
            </a:r>
            <a:r>
              <a:rPr sz="1350" spc="-3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50" dirty="0">
                <a:solidFill>
                  <a:srgbClr val="1C2A33"/>
                </a:solidFill>
                <a:latin typeface="Calibri"/>
                <a:cs typeface="Calibri"/>
              </a:rPr>
              <a:t>United</a:t>
            </a:r>
            <a:r>
              <a:rPr sz="1350" spc="-3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50" spc="-10" dirty="0">
                <a:solidFill>
                  <a:srgbClr val="1C2A33"/>
                </a:solidFill>
                <a:latin typeface="Calibri"/>
                <a:cs typeface="Calibri"/>
              </a:rPr>
              <a:t>States,</a:t>
            </a:r>
            <a:r>
              <a:rPr sz="1350" spc="-3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50" dirty="0">
                <a:solidFill>
                  <a:srgbClr val="1C2A33"/>
                </a:solidFill>
                <a:latin typeface="Calibri"/>
                <a:cs typeface="Calibri"/>
              </a:rPr>
              <a:t>and</a:t>
            </a:r>
            <a:r>
              <a:rPr sz="1350" spc="-3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50" dirty="0">
                <a:solidFill>
                  <a:srgbClr val="1C2A33"/>
                </a:solidFill>
                <a:latin typeface="Calibri"/>
                <a:cs typeface="Calibri"/>
              </a:rPr>
              <a:t>how</a:t>
            </a:r>
            <a:r>
              <a:rPr sz="1350" spc="-25" dirty="0">
                <a:solidFill>
                  <a:srgbClr val="1C2A33"/>
                </a:solidFill>
                <a:latin typeface="Calibri"/>
                <a:cs typeface="Calibri"/>
              </a:rPr>
              <a:t> can</a:t>
            </a:r>
            <a:endParaRPr sz="13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350" dirty="0">
                <a:solidFill>
                  <a:srgbClr val="1C2A33"/>
                </a:solidFill>
                <a:latin typeface="Calibri"/>
                <a:cs typeface="Calibri"/>
              </a:rPr>
              <a:t>HSC</a:t>
            </a:r>
            <a:r>
              <a:rPr sz="1350" spc="-5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50" dirty="0">
                <a:solidFill>
                  <a:srgbClr val="1C2A33"/>
                </a:solidFill>
                <a:latin typeface="Calibri"/>
                <a:cs typeface="Calibri"/>
              </a:rPr>
              <a:t>practice</a:t>
            </a:r>
            <a:r>
              <a:rPr sz="1350" spc="-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50" dirty="0">
                <a:solidFill>
                  <a:srgbClr val="1C2A33"/>
                </a:solidFill>
                <a:latin typeface="Calibri"/>
                <a:cs typeface="Calibri"/>
              </a:rPr>
              <a:t>address</a:t>
            </a:r>
            <a:r>
              <a:rPr sz="1350" spc="-5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50" spc="-10" dirty="0">
                <a:solidFill>
                  <a:srgbClr val="1C2A33"/>
                </a:solidFill>
                <a:latin typeface="Calibri"/>
                <a:cs typeface="Calibri"/>
              </a:rPr>
              <a:t>them?</a:t>
            </a:r>
            <a:endParaRPr sz="13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405"/>
              </a:spcBef>
            </a:pPr>
            <a:r>
              <a:rPr sz="1350" b="1" spc="-90" dirty="0">
                <a:solidFill>
                  <a:srgbClr val="0E4B5C"/>
                </a:solidFill>
                <a:latin typeface="Century Gothic"/>
                <a:cs typeface="Century Gothic"/>
              </a:rPr>
              <a:t>Aim:</a:t>
            </a:r>
            <a:r>
              <a:rPr sz="1350" b="1" spc="-75" dirty="0">
                <a:solidFill>
                  <a:srgbClr val="0E4B5C"/>
                </a:solidFill>
                <a:latin typeface="Century Gothic"/>
                <a:cs typeface="Century Gothic"/>
              </a:rPr>
              <a:t> </a:t>
            </a:r>
            <a:r>
              <a:rPr sz="1350" spc="-60" dirty="0">
                <a:solidFill>
                  <a:srgbClr val="1C2A33"/>
                </a:solidFill>
                <a:latin typeface="Calibri"/>
                <a:cs typeface="Calibri"/>
              </a:rPr>
              <a:t>To</a:t>
            </a:r>
            <a:r>
              <a:rPr sz="1350" spc="-1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50" spc="-10" dirty="0">
                <a:solidFill>
                  <a:srgbClr val="1C2A33"/>
                </a:solidFill>
                <a:latin typeface="Calibri"/>
                <a:cs typeface="Calibri"/>
              </a:rPr>
              <a:t>examine </a:t>
            </a:r>
            <a:r>
              <a:rPr sz="1350" dirty="0">
                <a:solidFill>
                  <a:srgbClr val="1C2A33"/>
                </a:solidFill>
                <a:latin typeface="Calibri"/>
                <a:cs typeface="Calibri"/>
              </a:rPr>
              <a:t>the</a:t>
            </a:r>
            <a:r>
              <a:rPr sz="1350" spc="-1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50" dirty="0">
                <a:solidFill>
                  <a:srgbClr val="1C2A33"/>
                </a:solidFill>
                <a:latin typeface="Calibri"/>
                <a:cs typeface="Calibri"/>
              </a:rPr>
              <a:t>social</a:t>
            </a:r>
            <a:r>
              <a:rPr sz="1350" spc="-10" dirty="0">
                <a:solidFill>
                  <a:srgbClr val="1C2A33"/>
                </a:solidFill>
                <a:latin typeface="Calibri"/>
                <a:cs typeface="Calibri"/>
              </a:rPr>
              <a:t> determinants contributing</a:t>
            </a:r>
            <a:r>
              <a:rPr sz="1350" spc="-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50" dirty="0">
                <a:solidFill>
                  <a:srgbClr val="1C2A33"/>
                </a:solidFill>
                <a:latin typeface="Calibri"/>
                <a:cs typeface="Calibri"/>
              </a:rPr>
              <a:t>to</a:t>
            </a:r>
            <a:r>
              <a:rPr sz="1350" spc="-10" dirty="0">
                <a:solidFill>
                  <a:srgbClr val="1C2A33"/>
                </a:solidFill>
                <a:latin typeface="Calibri"/>
                <a:cs typeface="Calibri"/>
              </a:rPr>
              <a:t> adult</a:t>
            </a:r>
            <a:endParaRPr sz="13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350" dirty="0">
                <a:solidFill>
                  <a:srgbClr val="1C2A33"/>
                </a:solidFill>
                <a:latin typeface="Calibri"/>
                <a:cs typeface="Calibri"/>
              </a:rPr>
              <a:t>obesity</a:t>
            </a:r>
            <a:r>
              <a:rPr sz="1350" spc="-3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50" dirty="0">
                <a:solidFill>
                  <a:srgbClr val="1C2A33"/>
                </a:solidFill>
                <a:latin typeface="Calibri"/>
                <a:cs typeface="Calibri"/>
              </a:rPr>
              <a:t>in</a:t>
            </a:r>
            <a:r>
              <a:rPr sz="1350" spc="-3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50" dirty="0">
                <a:solidFill>
                  <a:srgbClr val="1C2A33"/>
                </a:solidFill>
                <a:latin typeface="Calibri"/>
                <a:cs typeface="Calibri"/>
              </a:rPr>
              <a:t>the</a:t>
            </a:r>
            <a:r>
              <a:rPr sz="1350" spc="-2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50" dirty="0">
                <a:solidFill>
                  <a:srgbClr val="1C2A33"/>
                </a:solidFill>
                <a:latin typeface="Calibri"/>
                <a:cs typeface="Calibri"/>
              </a:rPr>
              <a:t>US</a:t>
            </a:r>
            <a:r>
              <a:rPr sz="1350" spc="-3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50" dirty="0">
                <a:solidFill>
                  <a:srgbClr val="1C2A33"/>
                </a:solidFill>
                <a:latin typeface="Calibri"/>
                <a:cs typeface="Calibri"/>
              </a:rPr>
              <a:t>in</a:t>
            </a:r>
            <a:r>
              <a:rPr sz="1350" spc="-2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50" dirty="0">
                <a:solidFill>
                  <a:srgbClr val="1C2A33"/>
                </a:solidFill>
                <a:latin typeface="Calibri"/>
                <a:cs typeface="Calibri"/>
              </a:rPr>
              <a:t>order</a:t>
            </a:r>
            <a:r>
              <a:rPr sz="1350" spc="-3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50" dirty="0">
                <a:solidFill>
                  <a:srgbClr val="1C2A33"/>
                </a:solidFill>
                <a:latin typeface="Calibri"/>
                <a:cs typeface="Calibri"/>
              </a:rPr>
              <a:t>to</a:t>
            </a:r>
            <a:r>
              <a:rPr sz="1350" spc="-2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50" spc="-10" dirty="0">
                <a:solidFill>
                  <a:srgbClr val="1C2A33"/>
                </a:solidFill>
                <a:latin typeface="Calibri"/>
                <a:cs typeface="Calibri"/>
              </a:rPr>
              <a:t>inform</a:t>
            </a:r>
            <a:r>
              <a:rPr sz="1350" spc="-3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50" dirty="0">
                <a:solidFill>
                  <a:srgbClr val="1C2A33"/>
                </a:solidFill>
                <a:latin typeface="Calibri"/>
                <a:cs typeface="Calibri"/>
              </a:rPr>
              <a:t>equitable</a:t>
            </a:r>
            <a:r>
              <a:rPr sz="1350" spc="-2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50" dirty="0">
                <a:solidFill>
                  <a:srgbClr val="1C2A33"/>
                </a:solidFill>
                <a:latin typeface="Calibri"/>
                <a:cs typeface="Calibri"/>
              </a:rPr>
              <a:t>HSC</a:t>
            </a:r>
            <a:r>
              <a:rPr sz="1350" spc="-3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50" spc="-10" dirty="0">
                <a:solidFill>
                  <a:srgbClr val="1C2A33"/>
                </a:solidFill>
                <a:latin typeface="Calibri"/>
                <a:cs typeface="Calibri"/>
              </a:rPr>
              <a:t>interventions.</a:t>
            </a:r>
            <a:endParaRPr sz="13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405"/>
              </a:spcBef>
            </a:pPr>
            <a:r>
              <a:rPr sz="1350" b="1" spc="-30" dirty="0">
                <a:solidFill>
                  <a:srgbClr val="0E4B5C"/>
                </a:solidFill>
                <a:latin typeface="Century Gothic"/>
                <a:cs typeface="Century Gothic"/>
              </a:rPr>
              <a:t>Objectives:</a:t>
            </a:r>
            <a:endParaRPr sz="1350">
              <a:latin typeface="Century Gothic"/>
              <a:cs typeface="Century Gothic"/>
            </a:endParaRPr>
          </a:p>
          <a:p>
            <a:pPr marL="220345" marR="347345" indent="-168275">
              <a:lnSpc>
                <a:spcPct val="101899"/>
              </a:lnSpc>
              <a:spcBef>
                <a:spcPts val="75"/>
              </a:spcBef>
              <a:buAutoNum type="arabicPeriod"/>
              <a:tabLst>
                <a:tab pos="221615" algn="l"/>
              </a:tabLst>
            </a:pPr>
            <a:r>
              <a:rPr sz="1350" dirty="0">
                <a:solidFill>
                  <a:srgbClr val="1C2A33"/>
                </a:solidFill>
                <a:latin typeface="Calibri"/>
                <a:cs typeface="Calibri"/>
              </a:rPr>
              <a:t>Identify</a:t>
            </a:r>
            <a:r>
              <a:rPr sz="1350" spc="-2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50" dirty="0">
                <a:solidFill>
                  <a:srgbClr val="1C2A33"/>
                </a:solidFill>
                <a:latin typeface="Calibri"/>
                <a:cs typeface="Calibri"/>
              </a:rPr>
              <a:t>the</a:t>
            </a:r>
            <a:r>
              <a:rPr sz="1350" spc="-2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50" dirty="0">
                <a:solidFill>
                  <a:srgbClr val="1C2A33"/>
                </a:solidFill>
                <a:latin typeface="Calibri"/>
                <a:cs typeface="Calibri"/>
              </a:rPr>
              <a:t>key</a:t>
            </a:r>
            <a:r>
              <a:rPr sz="1350" spc="-2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50" dirty="0">
                <a:solidFill>
                  <a:srgbClr val="1C2A33"/>
                </a:solidFill>
                <a:latin typeface="Calibri"/>
                <a:cs typeface="Calibri"/>
              </a:rPr>
              <a:t>social</a:t>
            </a:r>
            <a:r>
              <a:rPr sz="1350" spc="-2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50" spc="-10" dirty="0">
                <a:solidFill>
                  <a:srgbClr val="1C2A33"/>
                </a:solidFill>
                <a:latin typeface="Calibri"/>
                <a:cs typeface="Calibri"/>
              </a:rPr>
              <a:t>determinants</a:t>
            </a:r>
            <a:r>
              <a:rPr sz="1350" spc="-2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50" spc="-10" dirty="0">
                <a:solidFill>
                  <a:srgbClr val="1C2A33"/>
                </a:solidFill>
                <a:latin typeface="Calibri"/>
                <a:cs typeface="Calibri"/>
              </a:rPr>
              <a:t>associated</a:t>
            </a:r>
            <a:r>
              <a:rPr sz="1350" spc="-2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50" dirty="0">
                <a:solidFill>
                  <a:srgbClr val="1C2A33"/>
                </a:solidFill>
                <a:latin typeface="Calibri"/>
                <a:cs typeface="Calibri"/>
              </a:rPr>
              <a:t>with</a:t>
            </a:r>
            <a:r>
              <a:rPr sz="1350" spc="-2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50" spc="-10" dirty="0">
                <a:solidFill>
                  <a:srgbClr val="1C2A33"/>
                </a:solidFill>
                <a:latin typeface="Calibri"/>
                <a:cs typeface="Calibri"/>
              </a:rPr>
              <a:t>adult 	obesity.</a:t>
            </a:r>
            <a:endParaRPr sz="1350">
              <a:latin typeface="Calibri"/>
              <a:cs typeface="Calibri"/>
            </a:endParaRPr>
          </a:p>
          <a:p>
            <a:pPr marL="220345" marR="182880" indent="-168275">
              <a:lnSpc>
                <a:spcPct val="101899"/>
              </a:lnSpc>
              <a:spcBef>
                <a:spcPts val="370"/>
              </a:spcBef>
              <a:buAutoNum type="arabicPeriod"/>
              <a:tabLst>
                <a:tab pos="221615" algn="l"/>
              </a:tabLst>
            </a:pPr>
            <a:r>
              <a:rPr sz="1350" dirty="0">
                <a:solidFill>
                  <a:srgbClr val="1C2A33"/>
                </a:solidFill>
                <a:latin typeface="Calibri"/>
                <a:cs typeface="Calibri"/>
              </a:rPr>
              <a:t>Analyse</a:t>
            </a:r>
            <a:r>
              <a:rPr sz="1350" spc="-3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50" dirty="0">
                <a:solidFill>
                  <a:srgbClr val="1C2A33"/>
                </a:solidFill>
                <a:latin typeface="Calibri"/>
                <a:cs typeface="Calibri"/>
              </a:rPr>
              <a:t>how</a:t>
            </a:r>
            <a:r>
              <a:rPr sz="1350" spc="-3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50" dirty="0">
                <a:solidFill>
                  <a:srgbClr val="1C2A33"/>
                </a:solidFill>
                <a:latin typeface="Calibri"/>
                <a:cs typeface="Calibri"/>
              </a:rPr>
              <a:t>these</a:t>
            </a:r>
            <a:r>
              <a:rPr sz="1350" spc="-2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50" spc="-10" dirty="0">
                <a:solidFill>
                  <a:srgbClr val="1C2A33"/>
                </a:solidFill>
                <a:latin typeface="Calibri"/>
                <a:cs typeface="Calibri"/>
              </a:rPr>
              <a:t>determinants</a:t>
            </a:r>
            <a:r>
              <a:rPr sz="1350" spc="-3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50" spc="-10" dirty="0">
                <a:solidFill>
                  <a:srgbClr val="1C2A33"/>
                </a:solidFill>
                <a:latin typeface="Calibri"/>
                <a:cs typeface="Calibri"/>
              </a:rPr>
              <a:t>create</a:t>
            </a:r>
            <a:r>
              <a:rPr sz="1350" spc="-3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50" dirty="0">
                <a:solidFill>
                  <a:srgbClr val="1C2A33"/>
                </a:solidFill>
                <a:latin typeface="Calibri"/>
                <a:cs typeface="Calibri"/>
              </a:rPr>
              <a:t>disparities</a:t>
            </a:r>
            <a:r>
              <a:rPr sz="1350" spc="-2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50" spc="-10" dirty="0">
                <a:solidFill>
                  <a:srgbClr val="1C2A33"/>
                </a:solidFill>
                <a:latin typeface="Calibri"/>
                <a:cs typeface="Calibri"/>
              </a:rPr>
              <a:t>between 	</a:t>
            </a:r>
            <a:r>
              <a:rPr sz="1350" dirty="0">
                <a:solidFill>
                  <a:srgbClr val="1C2A33"/>
                </a:solidFill>
                <a:latin typeface="Calibri"/>
                <a:cs typeface="Calibri"/>
              </a:rPr>
              <a:t>population</a:t>
            </a:r>
            <a:r>
              <a:rPr sz="1350" spc="-7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50" spc="-10" dirty="0">
                <a:solidFill>
                  <a:srgbClr val="1C2A33"/>
                </a:solidFill>
                <a:latin typeface="Calibri"/>
                <a:cs typeface="Calibri"/>
              </a:rPr>
              <a:t>groups.</a:t>
            </a:r>
            <a:endParaRPr sz="1350">
              <a:latin typeface="Calibri"/>
              <a:cs typeface="Calibri"/>
            </a:endParaRPr>
          </a:p>
          <a:p>
            <a:pPr marL="220345" marR="92075" indent="-168275">
              <a:lnSpc>
                <a:spcPct val="101899"/>
              </a:lnSpc>
              <a:spcBef>
                <a:spcPts val="375"/>
              </a:spcBef>
              <a:buAutoNum type="arabicPeriod"/>
              <a:tabLst>
                <a:tab pos="221615" algn="l"/>
              </a:tabLst>
            </a:pPr>
            <a:r>
              <a:rPr sz="1350" spc="-10" dirty="0">
                <a:solidFill>
                  <a:srgbClr val="1C2A33"/>
                </a:solidFill>
                <a:latin typeface="Calibri"/>
                <a:cs typeface="Calibri"/>
              </a:rPr>
              <a:t>Evaluate</a:t>
            </a:r>
            <a:r>
              <a:rPr sz="1350" spc="-3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50" spc="-25" dirty="0">
                <a:solidFill>
                  <a:srgbClr val="1C2A33"/>
                </a:solidFill>
                <a:latin typeface="Calibri"/>
                <a:cs typeface="Calibri"/>
              </a:rPr>
              <a:t>best-</a:t>
            </a:r>
            <a:r>
              <a:rPr sz="1350" dirty="0">
                <a:solidFill>
                  <a:srgbClr val="1C2A33"/>
                </a:solidFill>
                <a:latin typeface="Calibri"/>
                <a:cs typeface="Calibri"/>
              </a:rPr>
              <a:t>practice</a:t>
            </a:r>
            <a:r>
              <a:rPr sz="1350" spc="-3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50" spc="-10" dirty="0">
                <a:solidFill>
                  <a:srgbClr val="1C2A33"/>
                </a:solidFill>
                <a:latin typeface="Calibri"/>
                <a:cs typeface="Calibri"/>
              </a:rPr>
              <a:t>interventions</a:t>
            </a:r>
            <a:r>
              <a:rPr sz="1350" spc="-2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50" dirty="0">
                <a:solidFill>
                  <a:srgbClr val="1C2A33"/>
                </a:solidFill>
                <a:latin typeface="Calibri"/>
                <a:cs typeface="Calibri"/>
              </a:rPr>
              <a:t>and</a:t>
            </a:r>
            <a:r>
              <a:rPr sz="1350" spc="-3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50" dirty="0">
                <a:solidFill>
                  <a:srgbClr val="1C2A33"/>
                </a:solidFill>
                <a:latin typeface="Calibri"/>
                <a:cs typeface="Calibri"/>
              </a:rPr>
              <a:t>policies</a:t>
            </a:r>
            <a:r>
              <a:rPr sz="1350" spc="-3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50" dirty="0">
                <a:solidFill>
                  <a:srgbClr val="1C2A33"/>
                </a:solidFill>
                <a:latin typeface="Calibri"/>
                <a:cs typeface="Calibri"/>
              </a:rPr>
              <a:t>that</a:t>
            </a:r>
            <a:r>
              <a:rPr sz="1350" spc="-2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350" spc="-10" dirty="0">
                <a:solidFill>
                  <a:srgbClr val="1C2A33"/>
                </a:solidFill>
                <a:latin typeface="Calibri"/>
                <a:cs typeface="Calibri"/>
              </a:rPr>
              <a:t>address 	them.</a:t>
            </a:r>
            <a:endParaRPr sz="1350">
              <a:latin typeface="Calibri"/>
              <a:cs typeface="Calibri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4905474" y="5083249"/>
            <a:ext cx="1238250" cy="6883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650" b="1" spc="-75" dirty="0">
                <a:solidFill>
                  <a:srgbClr val="0E4B5C"/>
                </a:solidFill>
                <a:latin typeface="Century Gothic"/>
                <a:cs typeface="Century Gothic"/>
              </a:rPr>
              <a:t>Socio-</a:t>
            </a:r>
            <a:r>
              <a:rPr sz="650" b="1" spc="-85" dirty="0">
                <a:solidFill>
                  <a:srgbClr val="0E4B5C"/>
                </a:solidFill>
                <a:latin typeface="Century Gothic"/>
                <a:cs typeface="Century Gothic"/>
              </a:rPr>
              <a:t>economic</a:t>
            </a:r>
            <a:r>
              <a:rPr sz="650" b="1" spc="15" dirty="0">
                <a:solidFill>
                  <a:srgbClr val="0E4B5C"/>
                </a:solidFill>
                <a:latin typeface="Century Gothic"/>
                <a:cs typeface="Century Gothic"/>
              </a:rPr>
              <a:t> </a:t>
            </a:r>
            <a:r>
              <a:rPr sz="650" b="1" spc="-80" dirty="0">
                <a:solidFill>
                  <a:srgbClr val="0E4B5C"/>
                </a:solidFill>
                <a:latin typeface="Century Gothic"/>
                <a:cs typeface="Century Gothic"/>
              </a:rPr>
              <a:t>and</a:t>
            </a:r>
            <a:r>
              <a:rPr sz="650" b="1" spc="15" dirty="0">
                <a:solidFill>
                  <a:srgbClr val="0E4B5C"/>
                </a:solidFill>
                <a:latin typeface="Century Gothic"/>
                <a:cs typeface="Century Gothic"/>
              </a:rPr>
              <a:t> </a:t>
            </a:r>
            <a:r>
              <a:rPr sz="650" b="1" spc="-30" dirty="0">
                <a:solidFill>
                  <a:srgbClr val="0E4B5C"/>
                </a:solidFill>
                <a:latin typeface="Century Gothic"/>
                <a:cs typeface="Century Gothic"/>
              </a:rPr>
              <a:t>environmental</a:t>
            </a:r>
            <a:endParaRPr sz="650">
              <a:latin typeface="Century Gothic"/>
              <a:cs typeface="Century Gothic"/>
            </a:endParaRPr>
          </a:p>
          <a:p>
            <a:pPr marL="107314" marR="99695" algn="ctr">
              <a:lnSpc>
                <a:spcPct val="189400"/>
              </a:lnSpc>
            </a:pPr>
            <a:r>
              <a:rPr sz="650" b="1" spc="-45" dirty="0">
                <a:solidFill>
                  <a:srgbClr val="0E4B5C"/>
                </a:solidFill>
                <a:latin typeface="Century Gothic"/>
                <a:cs typeface="Century Gothic"/>
              </a:rPr>
              <a:t>Living</a:t>
            </a:r>
            <a:r>
              <a:rPr sz="650" b="1" spc="-5" dirty="0">
                <a:solidFill>
                  <a:srgbClr val="0E4B5C"/>
                </a:solidFill>
                <a:latin typeface="Century Gothic"/>
                <a:cs typeface="Century Gothic"/>
              </a:rPr>
              <a:t> </a:t>
            </a:r>
            <a:r>
              <a:rPr sz="650" b="1" spc="-80" dirty="0">
                <a:solidFill>
                  <a:srgbClr val="0E4B5C"/>
                </a:solidFill>
                <a:latin typeface="Century Gothic"/>
                <a:cs typeface="Century Gothic"/>
              </a:rPr>
              <a:t>and</a:t>
            </a:r>
            <a:r>
              <a:rPr sz="650" b="1" dirty="0">
                <a:solidFill>
                  <a:srgbClr val="0E4B5C"/>
                </a:solidFill>
                <a:latin typeface="Century Gothic"/>
                <a:cs typeface="Century Gothic"/>
              </a:rPr>
              <a:t> </a:t>
            </a:r>
            <a:r>
              <a:rPr sz="650" b="1" spc="-55" dirty="0">
                <a:solidFill>
                  <a:srgbClr val="0E4B5C"/>
                </a:solidFill>
                <a:latin typeface="Century Gothic"/>
                <a:cs typeface="Century Gothic"/>
              </a:rPr>
              <a:t>working</a:t>
            </a:r>
            <a:r>
              <a:rPr sz="650" b="1" dirty="0">
                <a:solidFill>
                  <a:srgbClr val="0E4B5C"/>
                </a:solidFill>
                <a:latin typeface="Century Gothic"/>
                <a:cs typeface="Century Gothic"/>
              </a:rPr>
              <a:t> </a:t>
            </a:r>
            <a:r>
              <a:rPr sz="650" b="1" spc="-45" dirty="0">
                <a:solidFill>
                  <a:srgbClr val="0E4B5C"/>
                </a:solidFill>
                <a:latin typeface="Century Gothic"/>
                <a:cs typeface="Century Gothic"/>
              </a:rPr>
              <a:t>conditions</a:t>
            </a:r>
            <a:r>
              <a:rPr sz="650" b="1" spc="500" dirty="0">
                <a:solidFill>
                  <a:srgbClr val="0E4B5C"/>
                </a:solidFill>
                <a:latin typeface="Century Gothic"/>
                <a:cs typeface="Century Gothic"/>
              </a:rPr>
              <a:t> </a:t>
            </a:r>
            <a:r>
              <a:rPr sz="650" b="1" spc="-65" dirty="0">
                <a:solidFill>
                  <a:srgbClr val="0E4B5C"/>
                </a:solidFill>
                <a:latin typeface="Century Gothic"/>
                <a:cs typeface="Century Gothic"/>
              </a:rPr>
              <a:t>Social</a:t>
            </a:r>
            <a:r>
              <a:rPr sz="650" b="1" spc="-10" dirty="0">
                <a:solidFill>
                  <a:srgbClr val="0E4B5C"/>
                </a:solidFill>
                <a:latin typeface="Century Gothic"/>
                <a:cs typeface="Century Gothic"/>
              </a:rPr>
              <a:t> </a:t>
            </a:r>
            <a:r>
              <a:rPr sz="650" b="1" spc="-80" dirty="0">
                <a:solidFill>
                  <a:srgbClr val="0E4B5C"/>
                </a:solidFill>
                <a:latin typeface="Century Gothic"/>
                <a:cs typeface="Century Gothic"/>
              </a:rPr>
              <a:t>and</a:t>
            </a:r>
            <a:r>
              <a:rPr sz="650" b="1" spc="-10" dirty="0">
                <a:solidFill>
                  <a:srgbClr val="0E4B5C"/>
                </a:solidFill>
                <a:latin typeface="Century Gothic"/>
                <a:cs typeface="Century Gothic"/>
              </a:rPr>
              <a:t> community</a:t>
            </a:r>
            <a:r>
              <a:rPr sz="650" b="1" spc="500" dirty="0">
                <a:solidFill>
                  <a:srgbClr val="0E4B5C"/>
                </a:solidFill>
                <a:latin typeface="Century Gothic"/>
                <a:cs typeface="Century Gothic"/>
              </a:rPr>
              <a:t> </a:t>
            </a:r>
            <a:r>
              <a:rPr sz="650" b="1" spc="-10" dirty="0">
                <a:solidFill>
                  <a:srgbClr val="FFFFFF"/>
                </a:solidFill>
                <a:latin typeface="Century Gothic"/>
                <a:cs typeface="Century Gothic"/>
              </a:rPr>
              <a:t>Lifestyle</a:t>
            </a:r>
            <a:endParaRPr sz="650">
              <a:latin typeface="Century Gothic"/>
              <a:cs typeface="Century Gothic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5359995" y="5978004"/>
            <a:ext cx="328930" cy="219075"/>
          </a:xfrm>
          <a:prstGeom prst="rect">
            <a:avLst/>
          </a:prstGeom>
        </p:spPr>
        <p:txBody>
          <a:bodyPr vert="horz" wrap="square" lIns="0" tIns="20320" rIns="0" bIns="0" rtlCol="0">
            <a:spAutoFit/>
          </a:bodyPr>
          <a:lstStyle/>
          <a:p>
            <a:pPr marL="64135" marR="5080" indent="-52069">
              <a:lnSpc>
                <a:spcPts val="740"/>
              </a:lnSpc>
              <a:spcBef>
                <a:spcPts val="160"/>
              </a:spcBef>
            </a:pPr>
            <a:r>
              <a:rPr sz="650" b="1" spc="-85" dirty="0">
                <a:solidFill>
                  <a:srgbClr val="FFFFFF"/>
                </a:solidFill>
                <a:latin typeface="Century Gothic"/>
                <a:cs typeface="Century Gothic"/>
              </a:rPr>
              <a:t>Age,</a:t>
            </a:r>
            <a:r>
              <a:rPr sz="650" b="1" spc="-25" dirty="0">
                <a:solidFill>
                  <a:srgbClr val="FFFFFF"/>
                </a:solidFill>
                <a:latin typeface="Century Gothic"/>
                <a:cs typeface="Century Gothic"/>
              </a:rPr>
              <a:t> </a:t>
            </a:r>
            <a:r>
              <a:rPr sz="650" b="1" spc="-65" dirty="0">
                <a:solidFill>
                  <a:srgbClr val="FFFFFF"/>
                </a:solidFill>
                <a:latin typeface="Century Gothic"/>
                <a:cs typeface="Century Gothic"/>
              </a:rPr>
              <a:t>sex,</a:t>
            </a:r>
            <a:r>
              <a:rPr sz="650" b="1" spc="500" dirty="0">
                <a:solidFill>
                  <a:srgbClr val="FFFFFF"/>
                </a:solidFill>
                <a:latin typeface="Century Gothic"/>
                <a:cs typeface="Century Gothic"/>
              </a:rPr>
              <a:t> </a:t>
            </a:r>
            <a:r>
              <a:rPr sz="650" b="1" spc="-10" dirty="0">
                <a:solidFill>
                  <a:srgbClr val="FFFFFF"/>
                </a:solidFill>
                <a:latin typeface="Century Gothic"/>
                <a:cs typeface="Century Gothic"/>
              </a:rPr>
              <a:t>genes</a:t>
            </a:r>
            <a:endParaRPr sz="650">
              <a:latin typeface="Century Gothic"/>
              <a:cs typeface="Century Gothic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6835775" y="5207000"/>
            <a:ext cx="2487295" cy="9112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 algn="just">
              <a:lnSpc>
                <a:spcPct val="100000"/>
              </a:lnSpc>
              <a:spcBef>
                <a:spcPts val="125"/>
              </a:spcBef>
            </a:pPr>
            <a:r>
              <a:rPr sz="1100" b="1" spc="-100" dirty="0">
                <a:solidFill>
                  <a:srgbClr val="0E4B5C"/>
                </a:solidFill>
                <a:latin typeface="Century Gothic"/>
                <a:cs typeface="Century Gothic"/>
              </a:rPr>
              <a:t>Layered</a:t>
            </a:r>
            <a:r>
              <a:rPr sz="1100" b="1" spc="-15" dirty="0">
                <a:solidFill>
                  <a:srgbClr val="0E4B5C"/>
                </a:solidFill>
                <a:latin typeface="Century Gothic"/>
                <a:cs typeface="Century Gothic"/>
              </a:rPr>
              <a:t> </a:t>
            </a:r>
            <a:r>
              <a:rPr sz="1100" b="1" spc="-70" dirty="0">
                <a:solidFill>
                  <a:srgbClr val="0E4B5C"/>
                </a:solidFill>
                <a:latin typeface="Century Gothic"/>
                <a:cs typeface="Century Gothic"/>
              </a:rPr>
              <a:t>framework</a:t>
            </a:r>
            <a:r>
              <a:rPr sz="1100" b="1" spc="-15" dirty="0">
                <a:solidFill>
                  <a:srgbClr val="0E4B5C"/>
                </a:solidFill>
                <a:latin typeface="Century Gothic"/>
                <a:cs typeface="Century Gothic"/>
              </a:rPr>
              <a:t> </a:t>
            </a:r>
            <a:r>
              <a:rPr sz="1100" dirty="0">
                <a:solidFill>
                  <a:srgbClr val="1C2A33"/>
                </a:solidFill>
                <a:latin typeface="Calibri"/>
                <a:cs typeface="Calibri"/>
              </a:rPr>
              <a:t>(Dahlgren</a:t>
            </a:r>
            <a:r>
              <a:rPr sz="1100" spc="5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100" spc="-25" dirty="0">
                <a:solidFill>
                  <a:srgbClr val="1C2A33"/>
                </a:solidFill>
                <a:latin typeface="Calibri"/>
                <a:cs typeface="Calibri"/>
              </a:rPr>
              <a:t>and</a:t>
            </a:r>
            <a:endParaRPr sz="1100" dirty="0">
              <a:latin typeface="Calibri"/>
              <a:cs typeface="Calibri"/>
            </a:endParaRPr>
          </a:p>
          <a:p>
            <a:pPr marL="12700" algn="just">
              <a:lnSpc>
                <a:spcPct val="100000"/>
              </a:lnSpc>
              <a:spcBef>
                <a:spcPts val="30"/>
              </a:spcBef>
            </a:pPr>
            <a:r>
              <a:rPr sz="1100" dirty="0">
                <a:solidFill>
                  <a:srgbClr val="1C2A33"/>
                </a:solidFill>
                <a:latin typeface="Calibri"/>
                <a:cs typeface="Calibri"/>
              </a:rPr>
              <a:t>Whitehead,</a:t>
            </a:r>
            <a:r>
              <a:rPr sz="1100" spc="7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1C2A33"/>
                </a:solidFill>
                <a:latin typeface="Calibri"/>
                <a:cs typeface="Calibri"/>
              </a:rPr>
              <a:t>1991)</a:t>
            </a:r>
            <a:r>
              <a:rPr sz="1100" spc="7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1C2A33"/>
                </a:solidFill>
                <a:latin typeface="Calibri"/>
                <a:cs typeface="Calibri"/>
              </a:rPr>
              <a:t>shows</a:t>
            </a:r>
            <a:r>
              <a:rPr sz="1100" spc="7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1C2A33"/>
                </a:solidFill>
                <a:latin typeface="Calibri"/>
                <a:cs typeface="Calibri"/>
              </a:rPr>
              <a:t>individual</a:t>
            </a:r>
            <a:r>
              <a:rPr sz="1100" spc="7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100" spc="-10" dirty="0">
                <a:solidFill>
                  <a:srgbClr val="1C2A33"/>
                </a:solidFill>
                <a:latin typeface="Calibri"/>
                <a:cs typeface="Calibri"/>
              </a:rPr>
              <a:t>factors</a:t>
            </a:r>
            <a:endParaRPr sz="1100" dirty="0">
              <a:latin typeface="Calibri"/>
              <a:cs typeface="Calibri"/>
            </a:endParaRPr>
          </a:p>
          <a:p>
            <a:pPr marL="12700" marR="221615" algn="just">
              <a:lnSpc>
                <a:spcPct val="108000"/>
              </a:lnSpc>
            </a:pPr>
            <a:r>
              <a:rPr sz="1100" dirty="0">
                <a:solidFill>
                  <a:srgbClr val="1C2A33"/>
                </a:solidFill>
                <a:latin typeface="Calibri"/>
                <a:cs typeface="Calibri"/>
              </a:rPr>
              <a:t>sitting</a:t>
            </a:r>
            <a:r>
              <a:rPr sz="1100" spc="6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1C2A33"/>
                </a:solidFill>
                <a:latin typeface="Calibri"/>
                <a:cs typeface="Calibri"/>
              </a:rPr>
              <a:t>within</a:t>
            </a:r>
            <a:r>
              <a:rPr sz="1100" spc="6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1C2A33"/>
                </a:solidFill>
                <a:latin typeface="Calibri"/>
                <a:cs typeface="Calibri"/>
              </a:rPr>
              <a:t>wider</a:t>
            </a:r>
            <a:r>
              <a:rPr sz="1100" spc="6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1C2A33"/>
                </a:solidFill>
                <a:latin typeface="Calibri"/>
                <a:cs typeface="Calibri"/>
              </a:rPr>
              <a:t>social</a:t>
            </a:r>
            <a:r>
              <a:rPr sz="1100" spc="6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1C2A33"/>
                </a:solidFill>
                <a:latin typeface="Calibri"/>
                <a:cs typeface="Calibri"/>
              </a:rPr>
              <a:t>conditions,</a:t>
            </a:r>
            <a:r>
              <a:rPr sz="1100" spc="6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100" spc="-50" dirty="0">
                <a:solidFill>
                  <a:srgbClr val="1C2A33"/>
                </a:solidFill>
                <a:latin typeface="Calibri"/>
                <a:cs typeface="Calibri"/>
              </a:rPr>
              <a:t>a</a:t>
            </a:r>
            <a:r>
              <a:rPr sz="1100" dirty="0">
                <a:solidFill>
                  <a:srgbClr val="1C2A33"/>
                </a:solidFill>
                <a:latin typeface="Calibri"/>
                <a:cs typeface="Calibri"/>
              </a:rPr>
              <a:t> pattern</a:t>
            </a:r>
            <a:r>
              <a:rPr sz="11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1C2A33"/>
                </a:solidFill>
                <a:latin typeface="Calibri"/>
                <a:cs typeface="Calibri"/>
              </a:rPr>
              <a:t>also</a:t>
            </a:r>
            <a:r>
              <a:rPr sz="11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1C2A33"/>
                </a:solidFill>
                <a:latin typeface="Calibri"/>
                <a:cs typeface="Calibri"/>
              </a:rPr>
              <a:t>seen</a:t>
            </a:r>
            <a:r>
              <a:rPr sz="1100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1C2A33"/>
                </a:solidFill>
                <a:latin typeface="Calibri"/>
                <a:cs typeface="Calibri"/>
              </a:rPr>
              <a:t>in</a:t>
            </a:r>
            <a:r>
              <a:rPr sz="11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1C2A33"/>
                </a:solidFill>
                <a:latin typeface="Calibri"/>
                <a:cs typeface="Calibri"/>
              </a:rPr>
              <a:t>the</a:t>
            </a:r>
            <a:r>
              <a:rPr sz="1100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1C2A33"/>
                </a:solidFill>
                <a:latin typeface="Calibri"/>
                <a:cs typeface="Calibri"/>
              </a:rPr>
              <a:t>social</a:t>
            </a:r>
            <a:r>
              <a:rPr sz="11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100" spc="-10" dirty="0">
                <a:solidFill>
                  <a:srgbClr val="1C2A33"/>
                </a:solidFill>
                <a:latin typeface="Calibri"/>
                <a:cs typeface="Calibri"/>
              </a:rPr>
              <a:t>gradient </a:t>
            </a:r>
            <a:r>
              <a:rPr sz="1100" dirty="0">
                <a:solidFill>
                  <a:srgbClr val="1C2A33"/>
                </a:solidFill>
                <a:latin typeface="Calibri"/>
                <a:cs typeface="Calibri"/>
              </a:rPr>
              <a:t>(Marmot,</a:t>
            </a:r>
            <a:r>
              <a:rPr sz="1100" spc="9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100" spc="-10" dirty="0">
                <a:solidFill>
                  <a:srgbClr val="1C2A33"/>
                </a:solidFill>
                <a:latin typeface="Calibri"/>
                <a:cs typeface="Calibri"/>
              </a:rPr>
              <a:t>2005).</a:t>
            </a:r>
            <a:endParaRPr sz="1100" dirty="0">
              <a:latin typeface="Calibri"/>
              <a:cs typeface="Calibri"/>
            </a:endParaRPr>
          </a:p>
        </p:txBody>
      </p:sp>
      <p:sp>
        <p:nvSpPr>
          <p:cNvPr id="50" name="object 50"/>
          <p:cNvSpPr/>
          <p:nvPr/>
        </p:nvSpPr>
        <p:spPr>
          <a:xfrm>
            <a:off x="4636216" y="6684092"/>
            <a:ext cx="424180" cy="424180"/>
          </a:xfrm>
          <a:custGeom>
            <a:avLst/>
            <a:gdLst/>
            <a:ahLst/>
            <a:cxnLst/>
            <a:rect l="l" t="t" r="r" b="b"/>
            <a:pathLst>
              <a:path w="424179" h="424179">
                <a:moveTo>
                  <a:pt x="218951" y="424016"/>
                </a:moveTo>
                <a:lnTo>
                  <a:pt x="205064" y="424016"/>
                </a:lnTo>
                <a:lnTo>
                  <a:pt x="198137" y="423675"/>
                </a:lnTo>
                <a:lnTo>
                  <a:pt x="157109" y="416902"/>
                </a:lnTo>
                <a:lnTo>
                  <a:pt x="118191" y="402255"/>
                </a:lnTo>
                <a:lnTo>
                  <a:pt x="82878" y="380297"/>
                </a:lnTo>
                <a:lnTo>
                  <a:pt x="52528" y="351871"/>
                </a:lnTo>
                <a:lnTo>
                  <a:pt x="28306" y="318071"/>
                </a:lnTo>
                <a:lnTo>
                  <a:pt x="11144" y="280195"/>
                </a:lnTo>
                <a:lnTo>
                  <a:pt x="1701" y="239698"/>
                </a:lnTo>
                <a:lnTo>
                  <a:pt x="0" y="218951"/>
                </a:lnTo>
                <a:lnTo>
                  <a:pt x="0" y="205064"/>
                </a:lnTo>
                <a:lnTo>
                  <a:pt x="5428" y="163837"/>
                </a:lnTo>
                <a:lnTo>
                  <a:pt x="18795" y="124461"/>
                </a:lnTo>
                <a:lnTo>
                  <a:pt x="39587" y="88449"/>
                </a:lnTo>
                <a:lnTo>
                  <a:pt x="67005" y="57185"/>
                </a:lnTo>
                <a:lnTo>
                  <a:pt x="99996" y="31872"/>
                </a:lnTo>
                <a:lnTo>
                  <a:pt x="137291" y="13480"/>
                </a:lnTo>
                <a:lnTo>
                  <a:pt x="177457" y="2719"/>
                </a:lnTo>
                <a:lnTo>
                  <a:pt x="205064" y="0"/>
                </a:lnTo>
                <a:lnTo>
                  <a:pt x="218951" y="0"/>
                </a:lnTo>
                <a:lnTo>
                  <a:pt x="260178" y="5428"/>
                </a:lnTo>
                <a:lnTo>
                  <a:pt x="299554" y="18795"/>
                </a:lnTo>
                <a:lnTo>
                  <a:pt x="335566" y="39587"/>
                </a:lnTo>
                <a:lnTo>
                  <a:pt x="366830" y="67005"/>
                </a:lnTo>
                <a:lnTo>
                  <a:pt x="392143" y="99996"/>
                </a:lnTo>
                <a:lnTo>
                  <a:pt x="410535" y="137291"/>
                </a:lnTo>
                <a:lnTo>
                  <a:pt x="421297" y="177457"/>
                </a:lnTo>
                <a:lnTo>
                  <a:pt x="424016" y="205064"/>
                </a:lnTo>
                <a:lnTo>
                  <a:pt x="424016" y="212008"/>
                </a:lnTo>
                <a:lnTo>
                  <a:pt x="424016" y="218951"/>
                </a:lnTo>
                <a:lnTo>
                  <a:pt x="418587" y="260178"/>
                </a:lnTo>
                <a:lnTo>
                  <a:pt x="405220" y="299554"/>
                </a:lnTo>
                <a:lnTo>
                  <a:pt x="384428" y="335566"/>
                </a:lnTo>
                <a:lnTo>
                  <a:pt x="357010" y="366830"/>
                </a:lnTo>
                <a:lnTo>
                  <a:pt x="324020" y="392143"/>
                </a:lnTo>
                <a:lnTo>
                  <a:pt x="286725" y="410535"/>
                </a:lnTo>
                <a:lnTo>
                  <a:pt x="246558" y="421297"/>
                </a:lnTo>
                <a:lnTo>
                  <a:pt x="225878" y="423675"/>
                </a:lnTo>
                <a:lnTo>
                  <a:pt x="218951" y="424016"/>
                </a:lnTo>
                <a:close/>
              </a:path>
            </a:pathLst>
          </a:custGeom>
          <a:solidFill>
            <a:srgbClr val="0E4B5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" name="object 51"/>
          <p:cNvSpPr txBox="1"/>
          <p:nvPr/>
        </p:nvSpPr>
        <p:spPr>
          <a:xfrm>
            <a:off x="4321175" y="6310715"/>
            <a:ext cx="5105400" cy="723900"/>
          </a:xfrm>
          <a:prstGeom prst="rect">
            <a:avLst/>
          </a:prstGeom>
        </p:spPr>
        <p:txBody>
          <a:bodyPr vert="horz" wrap="square" lIns="0" tIns="1028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10"/>
              </a:spcBef>
            </a:pPr>
            <a:r>
              <a:rPr sz="1250" b="1" spc="-70" dirty="0">
                <a:solidFill>
                  <a:srgbClr val="E76F29"/>
                </a:solidFill>
                <a:latin typeface="Century Gothic"/>
                <a:cs typeface="Century Gothic"/>
              </a:rPr>
              <a:t>Determinants</a:t>
            </a:r>
            <a:r>
              <a:rPr sz="1250" b="1" spc="-40" dirty="0">
                <a:solidFill>
                  <a:srgbClr val="E76F29"/>
                </a:solidFill>
                <a:latin typeface="Century Gothic"/>
                <a:cs typeface="Century Gothic"/>
              </a:rPr>
              <a:t> </a:t>
            </a:r>
            <a:r>
              <a:rPr sz="1250" b="1" spc="-130" dirty="0">
                <a:solidFill>
                  <a:srgbClr val="E76F29"/>
                </a:solidFill>
                <a:latin typeface="Century Gothic"/>
                <a:cs typeface="Century Gothic"/>
              </a:rPr>
              <a:t>examined</a:t>
            </a:r>
            <a:r>
              <a:rPr sz="1250" b="1" spc="-40" dirty="0">
                <a:solidFill>
                  <a:srgbClr val="E76F29"/>
                </a:solidFill>
                <a:latin typeface="Century Gothic"/>
                <a:cs typeface="Century Gothic"/>
              </a:rPr>
              <a:t> </a:t>
            </a:r>
            <a:r>
              <a:rPr sz="1250" b="1" spc="-85" dirty="0">
                <a:solidFill>
                  <a:srgbClr val="E76F29"/>
                </a:solidFill>
                <a:latin typeface="Century Gothic"/>
                <a:cs typeface="Century Gothic"/>
              </a:rPr>
              <a:t>(Healthy</a:t>
            </a:r>
            <a:r>
              <a:rPr sz="1250" b="1" spc="-40" dirty="0">
                <a:solidFill>
                  <a:srgbClr val="E76F29"/>
                </a:solidFill>
                <a:latin typeface="Century Gothic"/>
                <a:cs typeface="Century Gothic"/>
              </a:rPr>
              <a:t> </a:t>
            </a:r>
            <a:r>
              <a:rPr sz="1250" b="1" spc="-105" dirty="0">
                <a:solidFill>
                  <a:srgbClr val="E76F29"/>
                </a:solidFill>
                <a:latin typeface="Century Gothic"/>
                <a:cs typeface="Century Gothic"/>
              </a:rPr>
              <a:t>People</a:t>
            </a:r>
            <a:r>
              <a:rPr sz="1250" b="1" spc="-35" dirty="0">
                <a:solidFill>
                  <a:srgbClr val="E76F29"/>
                </a:solidFill>
                <a:latin typeface="Century Gothic"/>
                <a:cs typeface="Century Gothic"/>
              </a:rPr>
              <a:t> </a:t>
            </a:r>
            <a:r>
              <a:rPr sz="1250" b="1" spc="-55" dirty="0">
                <a:solidFill>
                  <a:srgbClr val="E76F29"/>
                </a:solidFill>
                <a:latin typeface="Century Gothic"/>
                <a:cs typeface="Century Gothic"/>
              </a:rPr>
              <a:t>2030,</a:t>
            </a:r>
            <a:r>
              <a:rPr sz="1250" b="1" spc="-40" dirty="0">
                <a:solidFill>
                  <a:srgbClr val="E76F29"/>
                </a:solidFill>
                <a:latin typeface="Century Gothic"/>
                <a:cs typeface="Century Gothic"/>
              </a:rPr>
              <a:t> </a:t>
            </a:r>
            <a:r>
              <a:rPr sz="1250" b="1" spc="-45" dirty="0">
                <a:solidFill>
                  <a:srgbClr val="E76F29"/>
                </a:solidFill>
                <a:latin typeface="Century Gothic"/>
                <a:cs typeface="Century Gothic"/>
              </a:rPr>
              <a:t>2020;</a:t>
            </a:r>
            <a:r>
              <a:rPr sz="1250" b="1" spc="-40" dirty="0">
                <a:solidFill>
                  <a:srgbClr val="E76F29"/>
                </a:solidFill>
                <a:latin typeface="Century Gothic"/>
                <a:cs typeface="Century Gothic"/>
              </a:rPr>
              <a:t> Hill-</a:t>
            </a:r>
            <a:r>
              <a:rPr sz="1250" b="1" spc="-75" dirty="0">
                <a:solidFill>
                  <a:srgbClr val="E76F29"/>
                </a:solidFill>
                <a:latin typeface="Century Gothic"/>
                <a:cs typeface="Century Gothic"/>
              </a:rPr>
              <a:t>Briggs</a:t>
            </a:r>
            <a:r>
              <a:rPr sz="1250" b="1" spc="-40" dirty="0">
                <a:solidFill>
                  <a:srgbClr val="E76F29"/>
                </a:solidFill>
                <a:latin typeface="Century Gothic"/>
                <a:cs typeface="Century Gothic"/>
              </a:rPr>
              <a:t> </a:t>
            </a:r>
            <a:r>
              <a:rPr sz="1250" b="1" spc="-60" dirty="0">
                <a:solidFill>
                  <a:srgbClr val="E76F29"/>
                </a:solidFill>
                <a:latin typeface="Century Gothic"/>
                <a:cs typeface="Century Gothic"/>
              </a:rPr>
              <a:t>et</a:t>
            </a:r>
            <a:r>
              <a:rPr sz="1250" b="1" spc="-35" dirty="0">
                <a:solidFill>
                  <a:srgbClr val="E76F29"/>
                </a:solidFill>
                <a:latin typeface="Century Gothic"/>
                <a:cs typeface="Century Gothic"/>
              </a:rPr>
              <a:t> </a:t>
            </a:r>
            <a:r>
              <a:rPr sz="1250" b="1" spc="-55" dirty="0">
                <a:solidFill>
                  <a:srgbClr val="E76F29"/>
                </a:solidFill>
                <a:latin typeface="Century Gothic"/>
                <a:cs typeface="Century Gothic"/>
              </a:rPr>
              <a:t>al.,</a:t>
            </a:r>
            <a:r>
              <a:rPr sz="1250" b="1" spc="-40" dirty="0">
                <a:solidFill>
                  <a:srgbClr val="E76F29"/>
                </a:solidFill>
                <a:latin typeface="Century Gothic"/>
                <a:cs typeface="Century Gothic"/>
              </a:rPr>
              <a:t> </a:t>
            </a:r>
            <a:r>
              <a:rPr sz="1250" b="1" spc="-10" dirty="0">
                <a:solidFill>
                  <a:srgbClr val="E76F29"/>
                </a:solidFill>
                <a:latin typeface="Century Gothic"/>
                <a:cs typeface="Century Gothic"/>
              </a:rPr>
              <a:t>2021)</a:t>
            </a:r>
            <a:endParaRPr sz="1250">
              <a:latin typeface="Century Gothic"/>
              <a:cs typeface="Century Gothic"/>
            </a:endParaRPr>
          </a:p>
          <a:p>
            <a:pPr marL="465455">
              <a:lnSpc>
                <a:spcPct val="100000"/>
              </a:lnSpc>
              <a:spcBef>
                <a:spcPts val="1010"/>
              </a:spcBef>
            </a:pPr>
            <a:r>
              <a:rPr sz="1900" b="1" spc="-50" dirty="0">
                <a:solidFill>
                  <a:srgbClr val="FFFFFF"/>
                </a:solidFill>
                <a:latin typeface="Century Gothic"/>
                <a:cs typeface="Century Gothic"/>
              </a:rPr>
              <a:t>$</a:t>
            </a:r>
            <a:endParaRPr sz="1900">
              <a:latin typeface="Century Gothic"/>
              <a:cs typeface="Century Gothic"/>
            </a:endParaRPr>
          </a:p>
        </p:txBody>
      </p:sp>
      <p:grpSp>
        <p:nvGrpSpPr>
          <p:cNvPr id="52" name="object 52"/>
          <p:cNvGrpSpPr/>
          <p:nvPr/>
        </p:nvGrpSpPr>
        <p:grpSpPr>
          <a:xfrm>
            <a:off x="5655391" y="6684092"/>
            <a:ext cx="3481704" cy="424180"/>
            <a:chOff x="5655391" y="6684092"/>
            <a:chExt cx="3481704" cy="424180"/>
          </a:xfrm>
        </p:grpSpPr>
        <p:sp>
          <p:nvSpPr>
            <p:cNvPr id="53" name="object 53"/>
            <p:cNvSpPr/>
            <p:nvPr/>
          </p:nvSpPr>
          <p:spPr>
            <a:xfrm>
              <a:off x="5655391" y="6684092"/>
              <a:ext cx="424180" cy="424180"/>
            </a:xfrm>
            <a:custGeom>
              <a:avLst/>
              <a:gdLst/>
              <a:ahLst/>
              <a:cxnLst/>
              <a:rect l="l" t="t" r="r" b="b"/>
              <a:pathLst>
                <a:path w="424179" h="424179">
                  <a:moveTo>
                    <a:pt x="218951" y="424016"/>
                  </a:moveTo>
                  <a:lnTo>
                    <a:pt x="205064" y="424016"/>
                  </a:lnTo>
                  <a:lnTo>
                    <a:pt x="198137" y="423675"/>
                  </a:lnTo>
                  <a:lnTo>
                    <a:pt x="157109" y="416902"/>
                  </a:lnTo>
                  <a:lnTo>
                    <a:pt x="118191" y="402255"/>
                  </a:lnTo>
                  <a:lnTo>
                    <a:pt x="82878" y="380297"/>
                  </a:lnTo>
                  <a:lnTo>
                    <a:pt x="52528" y="351871"/>
                  </a:lnTo>
                  <a:lnTo>
                    <a:pt x="28306" y="318071"/>
                  </a:lnTo>
                  <a:lnTo>
                    <a:pt x="11144" y="280195"/>
                  </a:lnTo>
                  <a:lnTo>
                    <a:pt x="1701" y="239698"/>
                  </a:lnTo>
                  <a:lnTo>
                    <a:pt x="0" y="218951"/>
                  </a:lnTo>
                  <a:lnTo>
                    <a:pt x="0" y="205064"/>
                  </a:lnTo>
                  <a:lnTo>
                    <a:pt x="5428" y="163837"/>
                  </a:lnTo>
                  <a:lnTo>
                    <a:pt x="18795" y="124461"/>
                  </a:lnTo>
                  <a:lnTo>
                    <a:pt x="39587" y="88449"/>
                  </a:lnTo>
                  <a:lnTo>
                    <a:pt x="67005" y="57185"/>
                  </a:lnTo>
                  <a:lnTo>
                    <a:pt x="99996" y="31872"/>
                  </a:lnTo>
                  <a:lnTo>
                    <a:pt x="137291" y="13480"/>
                  </a:lnTo>
                  <a:lnTo>
                    <a:pt x="177457" y="2719"/>
                  </a:lnTo>
                  <a:lnTo>
                    <a:pt x="205064" y="0"/>
                  </a:lnTo>
                  <a:lnTo>
                    <a:pt x="218951" y="0"/>
                  </a:lnTo>
                  <a:lnTo>
                    <a:pt x="260178" y="5428"/>
                  </a:lnTo>
                  <a:lnTo>
                    <a:pt x="299554" y="18795"/>
                  </a:lnTo>
                  <a:lnTo>
                    <a:pt x="335566" y="39587"/>
                  </a:lnTo>
                  <a:lnTo>
                    <a:pt x="366830" y="67005"/>
                  </a:lnTo>
                  <a:lnTo>
                    <a:pt x="392143" y="99996"/>
                  </a:lnTo>
                  <a:lnTo>
                    <a:pt x="410535" y="137291"/>
                  </a:lnTo>
                  <a:lnTo>
                    <a:pt x="421297" y="177457"/>
                  </a:lnTo>
                  <a:lnTo>
                    <a:pt x="424016" y="205064"/>
                  </a:lnTo>
                  <a:lnTo>
                    <a:pt x="424016" y="212008"/>
                  </a:lnTo>
                  <a:lnTo>
                    <a:pt x="424016" y="218951"/>
                  </a:lnTo>
                  <a:lnTo>
                    <a:pt x="418587" y="260178"/>
                  </a:lnTo>
                  <a:lnTo>
                    <a:pt x="405220" y="299554"/>
                  </a:lnTo>
                  <a:lnTo>
                    <a:pt x="384428" y="335566"/>
                  </a:lnTo>
                  <a:lnTo>
                    <a:pt x="357010" y="366830"/>
                  </a:lnTo>
                  <a:lnTo>
                    <a:pt x="324020" y="392143"/>
                  </a:lnTo>
                  <a:lnTo>
                    <a:pt x="286725" y="410535"/>
                  </a:lnTo>
                  <a:lnTo>
                    <a:pt x="246558" y="421297"/>
                  </a:lnTo>
                  <a:lnTo>
                    <a:pt x="225878" y="423675"/>
                  </a:lnTo>
                  <a:lnTo>
                    <a:pt x="218951" y="424016"/>
                  </a:lnTo>
                  <a:close/>
                </a:path>
              </a:pathLst>
            </a:custGeom>
            <a:solidFill>
              <a:srgbClr val="0E4B5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4" name="object 54"/>
            <p:cNvSpPr/>
            <p:nvPr/>
          </p:nvSpPr>
          <p:spPr>
            <a:xfrm>
              <a:off x="5726060" y="6790096"/>
              <a:ext cx="283210" cy="127635"/>
            </a:xfrm>
            <a:custGeom>
              <a:avLst/>
              <a:gdLst/>
              <a:ahLst/>
              <a:cxnLst/>
              <a:rect l="l" t="t" r="r" b="b"/>
              <a:pathLst>
                <a:path w="283210" h="127634">
                  <a:moveTo>
                    <a:pt x="141338" y="127204"/>
                  </a:moveTo>
                  <a:lnTo>
                    <a:pt x="0" y="63602"/>
                  </a:lnTo>
                  <a:lnTo>
                    <a:pt x="141338" y="0"/>
                  </a:lnTo>
                  <a:lnTo>
                    <a:pt x="282677" y="63602"/>
                  </a:lnTo>
                  <a:lnTo>
                    <a:pt x="141338" y="127204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5" name="object 55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5789663" y="6910233"/>
              <a:ext cx="155472" cy="84803"/>
            </a:xfrm>
            <a:prstGeom prst="rect">
              <a:avLst/>
            </a:prstGeom>
          </p:spPr>
        </p:pic>
        <p:sp>
          <p:nvSpPr>
            <p:cNvPr id="56" name="object 56"/>
            <p:cNvSpPr/>
            <p:nvPr/>
          </p:nvSpPr>
          <p:spPr>
            <a:xfrm>
              <a:off x="6674566" y="6684092"/>
              <a:ext cx="424180" cy="424180"/>
            </a:xfrm>
            <a:custGeom>
              <a:avLst/>
              <a:gdLst/>
              <a:ahLst/>
              <a:cxnLst/>
              <a:rect l="l" t="t" r="r" b="b"/>
              <a:pathLst>
                <a:path w="424179" h="424179">
                  <a:moveTo>
                    <a:pt x="218951" y="424016"/>
                  </a:moveTo>
                  <a:lnTo>
                    <a:pt x="205064" y="424016"/>
                  </a:lnTo>
                  <a:lnTo>
                    <a:pt x="198137" y="423675"/>
                  </a:lnTo>
                  <a:lnTo>
                    <a:pt x="157109" y="416902"/>
                  </a:lnTo>
                  <a:lnTo>
                    <a:pt x="118191" y="402255"/>
                  </a:lnTo>
                  <a:lnTo>
                    <a:pt x="82878" y="380297"/>
                  </a:lnTo>
                  <a:lnTo>
                    <a:pt x="52528" y="351871"/>
                  </a:lnTo>
                  <a:lnTo>
                    <a:pt x="28306" y="318071"/>
                  </a:lnTo>
                  <a:lnTo>
                    <a:pt x="11144" y="280195"/>
                  </a:lnTo>
                  <a:lnTo>
                    <a:pt x="1701" y="239698"/>
                  </a:lnTo>
                  <a:lnTo>
                    <a:pt x="0" y="218951"/>
                  </a:lnTo>
                  <a:lnTo>
                    <a:pt x="0" y="205064"/>
                  </a:lnTo>
                  <a:lnTo>
                    <a:pt x="5428" y="163837"/>
                  </a:lnTo>
                  <a:lnTo>
                    <a:pt x="18795" y="124461"/>
                  </a:lnTo>
                  <a:lnTo>
                    <a:pt x="39587" y="88449"/>
                  </a:lnTo>
                  <a:lnTo>
                    <a:pt x="67005" y="57185"/>
                  </a:lnTo>
                  <a:lnTo>
                    <a:pt x="99996" y="31872"/>
                  </a:lnTo>
                  <a:lnTo>
                    <a:pt x="137291" y="13480"/>
                  </a:lnTo>
                  <a:lnTo>
                    <a:pt x="177457" y="2719"/>
                  </a:lnTo>
                  <a:lnTo>
                    <a:pt x="205064" y="0"/>
                  </a:lnTo>
                  <a:lnTo>
                    <a:pt x="218951" y="0"/>
                  </a:lnTo>
                  <a:lnTo>
                    <a:pt x="260178" y="5428"/>
                  </a:lnTo>
                  <a:lnTo>
                    <a:pt x="299554" y="18795"/>
                  </a:lnTo>
                  <a:lnTo>
                    <a:pt x="335566" y="39587"/>
                  </a:lnTo>
                  <a:lnTo>
                    <a:pt x="366830" y="67005"/>
                  </a:lnTo>
                  <a:lnTo>
                    <a:pt x="392143" y="99996"/>
                  </a:lnTo>
                  <a:lnTo>
                    <a:pt x="410535" y="137291"/>
                  </a:lnTo>
                  <a:lnTo>
                    <a:pt x="421297" y="177457"/>
                  </a:lnTo>
                  <a:lnTo>
                    <a:pt x="424016" y="205064"/>
                  </a:lnTo>
                  <a:lnTo>
                    <a:pt x="424016" y="212008"/>
                  </a:lnTo>
                  <a:lnTo>
                    <a:pt x="424016" y="218951"/>
                  </a:lnTo>
                  <a:lnTo>
                    <a:pt x="418587" y="260178"/>
                  </a:lnTo>
                  <a:lnTo>
                    <a:pt x="405220" y="299554"/>
                  </a:lnTo>
                  <a:lnTo>
                    <a:pt x="384428" y="335566"/>
                  </a:lnTo>
                  <a:lnTo>
                    <a:pt x="357010" y="366830"/>
                  </a:lnTo>
                  <a:lnTo>
                    <a:pt x="324020" y="392143"/>
                  </a:lnTo>
                  <a:lnTo>
                    <a:pt x="286725" y="410535"/>
                  </a:lnTo>
                  <a:lnTo>
                    <a:pt x="246558" y="421297"/>
                  </a:lnTo>
                  <a:lnTo>
                    <a:pt x="225878" y="423675"/>
                  </a:lnTo>
                  <a:lnTo>
                    <a:pt x="218951" y="424016"/>
                  </a:lnTo>
                  <a:close/>
                </a:path>
              </a:pathLst>
            </a:custGeom>
            <a:solidFill>
              <a:srgbClr val="0E4B5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7" name="object 57"/>
            <p:cNvSpPr/>
            <p:nvPr/>
          </p:nvSpPr>
          <p:spPr>
            <a:xfrm>
              <a:off x="6766433" y="6776084"/>
              <a:ext cx="240665" cy="240029"/>
            </a:xfrm>
            <a:custGeom>
              <a:avLst/>
              <a:gdLst/>
              <a:ahLst/>
              <a:cxnLst/>
              <a:rect l="l" t="t" r="r" b="b"/>
              <a:pathLst>
                <a:path w="240665" h="240029">
                  <a:moveTo>
                    <a:pt x="240271" y="85090"/>
                  </a:moveTo>
                  <a:lnTo>
                    <a:pt x="155473" y="85090"/>
                  </a:lnTo>
                  <a:lnTo>
                    <a:pt x="155473" y="0"/>
                  </a:lnTo>
                  <a:lnTo>
                    <a:pt x="84797" y="0"/>
                  </a:lnTo>
                  <a:lnTo>
                    <a:pt x="84797" y="85090"/>
                  </a:lnTo>
                  <a:lnTo>
                    <a:pt x="0" y="85090"/>
                  </a:lnTo>
                  <a:lnTo>
                    <a:pt x="0" y="154940"/>
                  </a:lnTo>
                  <a:lnTo>
                    <a:pt x="84797" y="154940"/>
                  </a:lnTo>
                  <a:lnTo>
                    <a:pt x="84797" y="240030"/>
                  </a:lnTo>
                  <a:lnTo>
                    <a:pt x="155473" y="240030"/>
                  </a:lnTo>
                  <a:lnTo>
                    <a:pt x="155473" y="154940"/>
                  </a:lnTo>
                  <a:lnTo>
                    <a:pt x="240271" y="154940"/>
                  </a:lnTo>
                  <a:lnTo>
                    <a:pt x="240271" y="8509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8" name="object 58"/>
            <p:cNvSpPr/>
            <p:nvPr/>
          </p:nvSpPr>
          <p:spPr>
            <a:xfrm>
              <a:off x="7693741" y="6684092"/>
              <a:ext cx="424180" cy="424180"/>
            </a:xfrm>
            <a:custGeom>
              <a:avLst/>
              <a:gdLst/>
              <a:ahLst/>
              <a:cxnLst/>
              <a:rect l="l" t="t" r="r" b="b"/>
              <a:pathLst>
                <a:path w="424179" h="424179">
                  <a:moveTo>
                    <a:pt x="218951" y="424016"/>
                  </a:moveTo>
                  <a:lnTo>
                    <a:pt x="205064" y="424016"/>
                  </a:lnTo>
                  <a:lnTo>
                    <a:pt x="198137" y="423675"/>
                  </a:lnTo>
                  <a:lnTo>
                    <a:pt x="157109" y="416902"/>
                  </a:lnTo>
                  <a:lnTo>
                    <a:pt x="118191" y="402255"/>
                  </a:lnTo>
                  <a:lnTo>
                    <a:pt x="82878" y="380297"/>
                  </a:lnTo>
                  <a:lnTo>
                    <a:pt x="52528" y="351871"/>
                  </a:lnTo>
                  <a:lnTo>
                    <a:pt x="28306" y="318071"/>
                  </a:lnTo>
                  <a:lnTo>
                    <a:pt x="11144" y="280195"/>
                  </a:lnTo>
                  <a:lnTo>
                    <a:pt x="1701" y="239698"/>
                  </a:lnTo>
                  <a:lnTo>
                    <a:pt x="0" y="218951"/>
                  </a:lnTo>
                  <a:lnTo>
                    <a:pt x="0" y="205064"/>
                  </a:lnTo>
                  <a:lnTo>
                    <a:pt x="5428" y="163837"/>
                  </a:lnTo>
                  <a:lnTo>
                    <a:pt x="18795" y="124461"/>
                  </a:lnTo>
                  <a:lnTo>
                    <a:pt x="39587" y="88449"/>
                  </a:lnTo>
                  <a:lnTo>
                    <a:pt x="67005" y="57185"/>
                  </a:lnTo>
                  <a:lnTo>
                    <a:pt x="99996" y="31872"/>
                  </a:lnTo>
                  <a:lnTo>
                    <a:pt x="137291" y="13480"/>
                  </a:lnTo>
                  <a:lnTo>
                    <a:pt x="177457" y="2719"/>
                  </a:lnTo>
                  <a:lnTo>
                    <a:pt x="205064" y="0"/>
                  </a:lnTo>
                  <a:lnTo>
                    <a:pt x="218951" y="0"/>
                  </a:lnTo>
                  <a:lnTo>
                    <a:pt x="260178" y="5428"/>
                  </a:lnTo>
                  <a:lnTo>
                    <a:pt x="299554" y="18795"/>
                  </a:lnTo>
                  <a:lnTo>
                    <a:pt x="335566" y="39587"/>
                  </a:lnTo>
                  <a:lnTo>
                    <a:pt x="366830" y="67005"/>
                  </a:lnTo>
                  <a:lnTo>
                    <a:pt x="392143" y="99996"/>
                  </a:lnTo>
                  <a:lnTo>
                    <a:pt x="410535" y="137291"/>
                  </a:lnTo>
                  <a:lnTo>
                    <a:pt x="421297" y="177457"/>
                  </a:lnTo>
                  <a:lnTo>
                    <a:pt x="424016" y="205064"/>
                  </a:lnTo>
                  <a:lnTo>
                    <a:pt x="424016" y="212008"/>
                  </a:lnTo>
                  <a:lnTo>
                    <a:pt x="424016" y="218951"/>
                  </a:lnTo>
                  <a:lnTo>
                    <a:pt x="418587" y="260178"/>
                  </a:lnTo>
                  <a:lnTo>
                    <a:pt x="405220" y="299554"/>
                  </a:lnTo>
                  <a:lnTo>
                    <a:pt x="384428" y="335566"/>
                  </a:lnTo>
                  <a:lnTo>
                    <a:pt x="357010" y="366830"/>
                  </a:lnTo>
                  <a:lnTo>
                    <a:pt x="324020" y="392143"/>
                  </a:lnTo>
                  <a:lnTo>
                    <a:pt x="286725" y="410535"/>
                  </a:lnTo>
                  <a:lnTo>
                    <a:pt x="246558" y="421297"/>
                  </a:lnTo>
                  <a:lnTo>
                    <a:pt x="225878" y="423675"/>
                  </a:lnTo>
                  <a:lnTo>
                    <a:pt x="218951" y="424016"/>
                  </a:lnTo>
                  <a:close/>
                </a:path>
              </a:pathLst>
            </a:custGeom>
            <a:solidFill>
              <a:srgbClr val="0E4B5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9" name="object 59"/>
            <p:cNvSpPr/>
            <p:nvPr/>
          </p:nvSpPr>
          <p:spPr>
            <a:xfrm>
              <a:off x="7778544" y="6775962"/>
              <a:ext cx="254635" cy="226695"/>
            </a:xfrm>
            <a:custGeom>
              <a:avLst/>
              <a:gdLst/>
              <a:ahLst/>
              <a:cxnLst/>
              <a:rect l="l" t="t" r="r" b="b"/>
              <a:pathLst>
                <a:path w="254634" h="226695">
                  <a:moveTo>
                    <a:pt x="219075" y="226141"/>
                  </a:moveTo>
                  <a:lnTo>
                    <a:pt x="35334" y="226141"/>
                  </a:lnTo>
                  <a:lnTo>
                    <a:pt x="35334" y="113070"/>
                  </a:lnTo>
                  <a:lnTo>
                    <a:pt x="0" y="113070"/>
                  </a:lnTo>
                  <a:lnTo>
                    <a:pt x="127204" y="0"/>
                  </a:lnTo>
                  <a:lnTo>
                    <a:pt x="254409" y="113070"/>
                  </a:lnTo>
                  <a:lnTo>
                    <a:pt x="219075" y="113070"/>
                  </a:lnTo>
                  <a:lnTo>
                    <a:pt x="219075" y="226141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60"/>
            <p:cNvSpPr/>
            <p:nvPr/>
          </p:nvSpPr>
          <p:spPr>
            <a:xfrm>
              <a:off x="8712916" y="6684092"/>
              <a:ext cx="424180" cy="424180"/>
            </a:xfrm>
            <a:custGeom>
              <a:avLst/>
              <a:gdLst/>
              <a:ahLst/>
              <a:cxnLst/>
              <a:rect l="l" t="t" r="r" b="b"/>
              <a:pathLst>
                <a:path w="424179" h="424179">
                  <a:moveTo>
                    <a:pt x="218951" y="424016"/>
                  </a:moveTo>
                  <a:lnTo>
                    <a:pt x="205064" y="424016"/>
                  </a:lnTo>
                  <a:lnTo>
                    <a:pt x="198137" y="423675"/>
                  </a:lnTo>
                  <a:lnTo>
                    <a:pt x="157109" y="416902"/>
                  </a:lnTo>
                  <a:lnTo>
                    <a:pt x="118191" y="402255"/>
                  </a:lnTo>
                  <a:lnTo>
                    <a:pt x="82878" y="380297"/>
                  </a:lnTo>
                  <a:lnTo>
                    <a:pt x="52528" y="351871"/>
                  </a:lnTo>
                  <a:lnTo>
                    <a:pt x="28306" y="318071"/>
                  </a:lnTo>
                  <a:lnTo>
                    <a:pt x="11144" y="280195"/>
                  </a:lnTo>
                  <a:lnTo>
                    <a:pt x="1701" y="239698"/>
                  </a:lnTo>
                  <a:lnTo>
                    <a:pt x="0" y="218951"/>
                  </a:lnTo>
                  <a:lnTo>
                    <a:pt x="0" y="205064"/>
                  </a:lnTo>
                  <a:lnTo>
                    <a:pt x="5428" y="163837"/>
                  </a:lnTo>
                  <a:lnTo>
                    <a:pt x="18795" y="124461"/>
                  </a:lnTo>
                  <a:lnTo>
                    <a:pt x="39587" y="88449"/>
                  </a:lnTo>
                  <a:lnTo>
                    <a:pt x="67005" y="57185"/>
                  </a:lnTo>
                  <a:lnTo>
                    <a:pt x="99996" y="31872"/>
                  </a:lnTo>
                  <a:lnTo>
                    <a:pt x="137291" y="13480"/>
                  </a:lnTo>
                  <a:lnTo>
                    <a:pt x="177457" y="2719"/>
                  </a:lnTo>
                  <a:lnTo>
                    <a:pt x="205064" y="0"/>
                  </a:lnTo>
                  <a:lnTo>
                    <a:pt x="218951" y="0"/>
                  </a:lnTo>
                  <a:lnTo>
                    <a:pt x="260178" y="5428"/>
                  </a:lnTo>
                  <a:lnTo>
                    <a:pt x="299554" y="18795"/>
                  </a:lnTo>
                  <a:lnTo>
                    <a:pt x="335566" y="39587"/>
                  </a:lnTo>
                  <a:lnTo>
                    <a:pt x="366830" y="67005"/>
                  </a:lnTo>
                  <a:lnTo>
                    <a:pt x="392143" y="99996"/>
                  </a:lnTo>
                  <a:lnTo>
                    <a:pt x="410535" y="137291"/>
                  </a:lnTo>
                  <a:lnTo>
                    <a:pt x="421297" y="177457"/>
                  </a:lnTo>
                  <a:lnTo>
                    <a:pt x="424016" y="205064"/>
                  </a:lnTo>
                  <a:lnTo>
                    <a:pt x="424016" y="212008"/>
                  </a:lnTo>
                  <a:lnTo>
                    <a:pt x="424016" y="218951"/>
                  </a:lnTo>
                  <a:lnTo>
                    <a:pt x="418587" y="260178"/>
                  </a:lnTo>
                  <a:lnTo>
                    <a:pt x="405220" y="299554"/>
                  </a:lnTo>
                  <a:lnTo>
                    <a:pt x="384428" y="335566"/>
                  </a:lnTo>
                  <a:lnTo>
                    <a:pt x="357010" y="366830"/>
                  </a:lnTo>
                  <a:lnTo>
                    <a:pt x="324020" y="392143"/>
                  </a:lnTo>
                  <a:lnTo>
                    <a:pt x="286725" y="410535"/>
                  </a:lnTo>
                  <a:lnTo>
                    <a:pt x="246558" y="421297"/>
                  </a:lnTo>
                  <a:lnTo>
                    <a:pt x="225878" y="423675"/>
                  </a:lnTo>
                  <a:lnTo>
                    <a:pt x="218951" y="424016"/>
                  </a:lnTo>
                  <a:close/>
                </a:path>
              </a:pathLst>
            </a:custGeom>
            <a:solidFill>
              <a:srgbClr val="0E4B5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1" name="object 61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8804786" y="6790096"/>
              <a:ext cx="240275" cy="113070"/>
            </a:xfrm>
            <a:prstGeom prst="rect">
              <a:avLst/>
            </a:prstGeom>
          </p:spPr>
        </p:pic>
        <p:sp>
          <p:nvSpPr>
            <p:cNvPr id="62" name="object 62"/>
            <p:cNvSpPr/>
            <p:nvPr/>
          </p:nvSpPr>
          <p:spPr>
            <a:xfrm>
              <a:off x="8769451" y="6903167"/>
              <a:ext cx="311150" cy="99060"/>
            </a:xfrm>
            <a:custGeom>
              <a:avLst/>
              <a:gdLst/>
              <a:ahLst/>
              <a:cxnLst/>
              <a:rect l="l" t="t" r="r" b="b"/>
              <a:pathLst>
                <a:path w="311150" h="99059">
                  <a:moveTo>
                    <a:pt x="70669" y="70669"/>
                  </a:moveTo>
                  <a:lnTo>
                    <a:pt x="0" y="70669"/>
                  </a:lnTo>
                  <a:lnTo>
                    <a:pt x="4416" y="39751"/>
                  </a:lnTo>
                  <a:lnTo>
                    <a:pt x="17667" y="17667"/>
                  </a:lnTo>
                  <a:lnTo>
                    <a:pt x="39751" y="4416"/>
                  </a:lnTo>
                  <a:lnTo>
                    <a:pt x="70669" y="0"/>
                  </a:lnTo>
                  <a:lnTo>
                    <a:pt x="70669" y="70669"/>
                  </a:lnTo>
                  <a:close/>
                </a:path>
                <a:path w="311150" h="99059">
                  <a:moveTo>
                    <a:pt x="240275" y="98937"/>
                  </a:moveTo>
                  <a:lnTo>
                    <a:pt x="70669" y="98937"/>
                  </a:lnTo>
                  <a:lnTo>
                    <a:pt x="75969" y="55652"/>
                  </a:lnTo>
                  <a:lnTo>
                    <a:pt x="91870" y="24734"/>
                  </a:lnTo>
                  <a:lnTo>
                    <a:pt x="118371" y="6183"/>
                  </a:lnTo>
                  <a:lnTo>
                    <a:pt x="155472" y="0"/>
                  </a:lnTo>
                  <a:lnTo>
                    <a:pt x="192573" y="6183"/>
                  </a:lnTo>
                  <a:lnTo>
                    <a:pt x="219074" y="24734"/>
                  </a:lnTo>
                  <a:lnTo>
                    <a:pt x="234975" y="55652"/>
                  </a:lnTo>
                  <a:lnTo>
                    <a:pt x="240275" y="98937"/>
                  </a:lnTo>
                  <a:close/>
                </a:path>
                <a:path w="311150" h="99059">
                  <a:moveTo>
                    <a:pt x="310945" y="70669"/>
                  </a:moveTo>
                  <a:lnTo>
                    <a:pt x="240275" y="70669"/>
                  </a:lnTo>
                  <a:lnTo>
                    <a:pt x="240275" y="0"/>
                  </a:lnTo>
                  <a:lnTo>
                    <a:pt x="271193" y="4416"/>
                  </a:lnTo>
                  <a:lnTo>
                    <a:pt x="293277" y="17667"/>
                  </a:lnTo>
                  <a:lnTo>
                    <a:pt x="306528" y="39751"/>
                  </a:lnTo>
                  <a:lnTo>
                    <a:pt x="310945" y="7066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3" name="object 63"/>
          <p:cNvSpPr txBox="1"/>
          <p:nvPr/>
        </p:nvSpPr>
        <p:spPr>
          <a:xfrm>
            <a:off x="4546500" y="7273925"/>
            <a:ext cx="1622425" cy="3683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59690" marR="5080" indent="-47625">
              <a:lnSpc>
                <a:spcPct val="102299"/>
              </a:lnSpc>
              <a:spcBef>
                <a:spcPts val="95"/>
              </a:spcBef>
              <a:tabLst>
                <a:tab pos="1022350" algn="l"/>
              </a:tabLst>
            </a:pPr>
            <a:r>
              <a:rPr sz="1100" b="1" spc="-10" dirty="0">
                <a:solidFill>
                  <a:srgbClr val="0E4B5C"/>
                </a:solidFill>
                <a:latin typeface="Century Gothic"/>
                <a:cs typeface="Century Gothic"/>
              </a:rPr>
              <a:t>Economic</a:t>
            </a:r>
            <a:r>
              <a:rPr sz="1100" b="1" dirty="0">
                <a:solidFill>
                  <a:srgbClr val="0E4B5C"/>
                </a:solidFill>
                <a:latin typeface="Century Gothic"/>
                <a:cs typeface="Century Gothic"/>
              </a:rPr>
              <a:t>	</a:t>
            </a:r>
            <a:r>
              <a:rPr sz="1100" b="1" spc="-90" dirty="0">
                <a:solidFill>
                  <a:srgbClr val="0E4B5C"/>
                </a:solidFill>
                <a:latin typeface="Century Gothic"/>
                <a:cs typeface="Century Gothic"/>
              </a:rPr>
              <a:t>Education </a:t>
            </a:r>
            <a:r>
              <a:rPr sz="1100" b="1" spc="-10" dirty="0">
                <a:solidFill>
                  <a:srgbClr val="0E4B5C"/>
                </a:solidFill>
                <a:latin typeface="Century Gothic"/>
                <a:cs typeface="Century Gothic"/>
              </a:rPr>
              <a:t>stability</a:t>
            </a:r>
            <a:endParaRPr sz="1100">
              <a:latin typeface="Century Gothic"/>
              <a:cs typeface="Century Gothic"/>
            </a:endParaRPr>
          </a:p>
        </p:txBody>
      </p:sp>
      <p:sp>
        <p:nvSpPr>
          <p:cNvPr id="64" name="object 64"/>
          <p:cNvSpPr txBox="1"/>
          <p:nvPr/>
        </p:nvSpPr>
        <p:spPr>
          <a:xfrm>
            <a:off x="6546750" y="7273925"/>
            <a:ext cx="2796540" cy="3683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46685" marR="5080" indent="-134620">
              <a:lnSpc>
                <a:spcPct val="102299"/>
              </a:lnSpc>
              <a:spcBef>
                <a:spcPts val="95"/>
              </a:spcBef>
              <a:tabLst>
                <a:tab pos="887094" algn="l"/>
                <a:tab pos="1962150" algn="l"/>
              </a:tabLst>
            </a:pPr>
            <a:r>
              <a:rPr sz="1100" b="1" spc="-10" dirty="0">
                <a:solidFill>
                  <a:srgbClr val="0E4B5C"/>
                </a:solidFill>
                <a:latin typeface="Century Gothic"/>
                <a:cs typeface="Century Gothic"/>
              </a:rPr>
              <a:t>Healthcare</a:t>
            </a:r>
            <a:r>
              <a:rPr sz="1100" b="1" dirty="0">
                <a:solidFill>
                  <a:srgbClr val="0E4B5C"/>
                </a:solidFill>
                <a:latin typeface="Century Gothic"/>
                <a:cs typeface="Century Gothic"/>
              </a:rPr>
              <a:t>	</a:t>
            </a:r>
            <a:r>
              <a:rPr sz="1100" b="1" spc="-10" dirty="0">
                <a:solidFill>
                  <a:srgbClr val="0E4B5C"/>
                </a:solidFill>
                <a:latin typeface="Century Gothic"/>
                <a:cs typeface="Century Gothic"/>
              </a:rPr>
              <a:t>Neighbourhood</a:t>
            </a:r>
            <a:r>
              <a:rPr sz="1100" b="1" dirty="0">
                <a:solidFill>
                  <a:srgbClr val="0E4B5C"/>
                </a:solidFill>
                <a:latin typeface="Century Gothic"/>
                <a:cs typeface="Century Gothic"/>
              </a:rPr>
              <a:t>	</a:t>
            </a:r>
            <a:r>
              <a:rPr sz="1100" b="1" spc="-90" dirty="0">
                <a:solidFill>
                  <a:srgbClr val="0E4B5C"/>
                </a:solidFill>
                <a:latin typeface="Century Gothic"/>
                <a:cs typeface="Century Gothic"/>
              </a:rPr>
              <a:t>Social</a:t>
            </a:r>
            <a:r>
              <a:rPr sz="1100" b="1" spc="-35" dirty="0">
                <a:solidFill>
                  <a:srgbClr val="0E4B5C"/>
                </a:solidFill>
                <a:latin typeface="Century Gothic"/>
                <a:cs typeface="Century Gothic"/>
              </a:rPr>
              <a:t> </a:t>
            </a:r>
            <a:r>
              <a:rPr sz="1100" b="1" spc="-90" dirty="0">
                <a:solidFill>
                  <a:srgbClr val="0E4B5C"/>
                </a:solidFill>
                <a:latin typeface="Century Gothic"/>
                <a:cs typeface="Century Gothic"/>
              </a:rPr>
              <a:t>context </a:t>
            </a:r>
            <a:r>
              <a:rPr sz="1100" b="1" spc="-10" dirty="0">
                <a:solidFill>
                  <a:srgbClr val="0E4B5C"/>
                </a:solidFill>
                <a:latin typeface="Century Gothic"/>
                <a:cs typeface="Century Gothic"/>
              </a:rPr>
              <a:t>access</a:t>
            </a:r>
            <a:endParaRPr sz="1100">
              <a:latin typeface="Century Gothic"/>
              <a:cs typeface="Century Gothic"/>
            </a:endParaRPr>
          </a:p>
        </p:txBody>
      </p:sp>
      <p:grpSp>
        <p:nvGrpSpPr>
          <p:cNvPr id="70" name="object 70"/>
          <p:cNvGrpSpPr/>
          <p:nvPr/>
        </p:nvGrpSpPr>
        <p:grpSpPr>
          <a:xfrm>
            <a:off x="9753598" y="5457824"/>
            <a:ext cx="5114925" cy="2876550"/>
            <a:chOff x="9753598" y="5457824"/>
            <a:chExt cx="5114925" cy="2876550"/>
          </a:xfrm>
        </p:grpSpPr>
        <p:sp>
          <p:nvSpPr>
            <p:cNvPr id="71" name="object 71"/>
            <p:cNvSpPr/>
            <p:nvPr/>
          </p:nvSpPr>
          <p:spPr>
            <a:xfrm>
              <a:off x="9753598" y="5457824"/>
              <a:ext cx="5114925" cy="2876550"/>
            </a:xfrm>
            <a:custGeom>
              <a:avLst/>
              <a:gdLst/>
              <a:ahLst/>
              <a:cxnLst/>
              <a:rect l="l" t="t" r="r" b="b"/>
              <a:pathLst>
                <a:path w="5114925" h="2876550">
                  <a:moveTo>
                    <a:pt x="5008129" y="2876549"/>
                  </a:moveTo>
                  <a:lnTo>
                    <a:pt x="106795" y="2876549"/>
                  </a:lnTo>
                  <a:lnTo>
                    <a:pt x="99361" y="2875817"/>
                  </a:lnTo>
                  <a:lnTo>
                    <a:pt x="57037" y="2861455"/>
                  </a:lnTo>
                  <a:lnTo>
                    <a:pt x="23432" y="2831991"/>
                  </a:lnTo>
                  <a:lnTo>
                    <a:pt x="3659" y="2791909"/>
                  </a:lnTo>
                  <a:lnTo>
                    <a:pt x="0" y="2769754"/>
                  </a:lnTo>
                  <a:lnTo>
                    <a:pt x="0" y="2762249"/>
                  </a:lnTo>
                  <a:lnTo>
                    <a:pt x="0" y="106794"/>
                  </a:lnTo>
                  <a:lnTo>
                    <a:pt x="11571" y="63624"/>
                  </a:lnTo>
                  <a:lnTo>
                    <a:pt x="38784" y="28170"/>
                  </a:lnTo>
                  <a:lnTo>
                    <a:pt x="77492" y="5828"/>
                  </a:lnTo>
                  <a:lnTo>
                    <a:pt x="106795" y="0"/>
                  </a:lnTo>
                  <a:lnTo>
                    <a:pt x="5008129" y="0"/>
                  </a:lnTo>
                  <a:lnTo>
                    <a:pt x="5051298" y="11572"/>
                  </a:lnTo>
                  <a:lnTo>
                    <a:pt x="5086753" y="38784"/>
                  </a:lnTo>
                  <a:lnTo>
                    <a:pt x="5109094" y="77492"/>
                  </a:lnTo>
                  <a:lnTo>
                    <a:pt x="5114924" y="106794"/>
                  </a:lnTo>
                  <a:lnTo>
                    <a:pt x="5114924" y="2769754"/>
                  </a:lnTo>
                  <a:lnTo>
                    <a:pt x="5103350" y="2812924"/>
                  </a:lnTo>
                  <a:lnTo>
                    <a:pt x="5076139" y="2848378"/>
                  </a:lnTo>
                  <a:lnTo>
                    <a:pt x="5037431" y="2870719"/>
                  </a:lnTo>
                  <a:lnTo>
                    <a:pt x="5015562" y="2875817"/>
                  </a:lnTo>
                  <a:lnTo>
                    <a:pt x="5008129" y="287654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2" name="object 72"/>
            <p:cNvSpPr/>
            <p:nvPr/>
          </p:nvSpPr>
          <p:spPr>
            <a:xfrm>
              <a:off x="9944098" y="5943599"/>
              <a:ext cx="4733925" cy="28575"/>
            </a:xfrm>
            <a:custGeom>
              <a:avLst/>
              <a:gdLst/>
              <a:ahLst/>
              <a:cxnLst/>
              <a:rect l="l" t="t" r="r" b="b"/>
              <a:pathLst>
                <a:path w="4733925" h="28575">
                  <a:moveTo>
                    <a:pt x="4733924" y="28574"/>
                  </a:moveTo>
                  <a:lnTo>
                    <a:pt x="0" y="28574"/>
                  </a:lnTo>
                  <a:lnTo>
                    <a:pt x="0" y="0"/>
                  </a:lnTo>
                  <a:lnTo>
                    <a:pt x="4733924" y="0"/>
                  </a:lnTo>
                  <a:lnTo>
                    <a:pt x="4733924" y="28574"/>
                  </a:lnTo>
                  <a:close/>
                </a:path>
              </a:pathLst>
            </a:custGeom>
            <a:solidFill>
              <a:srgbClr val="E76F2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3" name="object 73"/>
          <p:cNvSpPr txBox="1"/>
          <p:nvPr/>
        </p:nvSpPr>
        <p:spPr>
          <a:xfrm>
            <a:off x="9931400" y="5545418"/>
            <a:ext cx="2346960" cy="36258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200" b="1" spc="-295" dirty="0">
                <a:solidFill>
                  <a:srgbClr val="0E4B5C"/>
                </a:solidFill>
                <a:latin typeface="Tahoma"/>
                <a:cs typeface="Tahoma"/>
              </a:rPr>
              <a:t>4.</a:t>
            </a:r>
            <a:r>
              <a:rPr sz="2200" b="1" spc="-20" dirty="0">
                <a:solidFill>
                  <a:srgbClr val="0E4B5C"/>
                </a:solidFill>
                <a:latin typeface="Tahoma"/>
                <a:cs typeface="Tahoma"/>
              </a:rPr>
              <a:t> </a:t>
            </a:r>
            <a:r>
              <a:rPr sz="2150" b="1" spc="-140" dirty="0">
                <a:solidFill>
                  <a:srgbClr val="0E4B5C"/>
                </a:solidFill>
                <a:latin typeface="Tahoma"/>
                <a:cs typeface="Tahoma"/>
              </a:rPr>
              <a:t>Research</a:t>
            </a:r>
            <a:r>
              <a:rPr sz="2150" b="1" spc="-155" dirty="0">
                <a:solidFill>
                  <a:srgbClr val="0E4B5C"/>
                </a:solidFill>
                <a:latin typeface="Tahoma"/>
                <a:cs typeface="Tahoma"/>
              </a:rPr>
              <a:t> </a:t>
            </a:r>
            <a:r>
              <a:rPr sz="2150" b="1" spc="-85" dirty="0">
                <a:solidFill>
                  <a:srgbClr val="0E4B5C"/>
                </a:solidFill>
                <a:latin typeface="Tahoma"/>
                <a:cs typeface="Tahoma"/>
              </a:rPr>
              <a:t>impact</a:t>
            </a:r>
            <a:endParaRPr sz="2150">
              <a:latin typeface="Tahoma"/>
              <a:cs typeface="Tahoma"/>
            </a:endParaRPr>
          </a:p>
        </p:txBody>
      </p:sp>
      <p:grpSp>
        <p:nvGrpSpPr>
          <p:cNvPr id="74" name="object 74"/>
          <p:cNvGrpSpPr/>
          <p:nvPr/>
        </p:nvGrpSpPr>
        <p:grpSpPr>
          <a:xfrm>
            <a:off x="9972672" y="6048374"/>
            <a:ext cx="4653280" cy="1457325"/>
            <a:chOff x="9972672" y="6048374"/>
            <a:chExt cx="4653280" cy="1457325"/>
          </a:xfrm>
        </p:grpSpPr>
        <p:sp>
          <p:nvSpPr>
            <p:cNvPr id="75" name="object 75"/>
            <p:cNvSpPr/>
            <p:nvPr/>
          </p:nvSpPr>
          <p:spPr>
            <a:xfrm>
              <a:off x="9972662" y="6134099"/>
              <a:ext cx="47625" cy="1371600"/>
            </a:xfrm>
            <a:custGeom>
              <a:avLst/>
              <a:gdLst/>
              <a:ahLst/>
              <a:cxnLst/>
              <a:rect l="l" t="t" r="r" b="b"/>
              <a:pathLst>
                <a:path w="47625" h="1371600">
                  <a:moveTo>
                    <a:pt x="47625" y="1344637"/>
                  </a:moveTo>
                  <a:lnTo>
                    <a:pt x="26974" y="1323975"/>
                  </a:lnTo>
                  <a:lnTo>
                    <a:pt x="20662" y="1323975"/>
                  </a:lnTo>
                  <a:lnTo>
                    <a:pt x="0" y="1344637"/>
                  </a:lnTo>
                  <a:lnTo>
                    <a:pt x="0" y="1350949"/>
                  </a:lnTo>
                  <a:lnTo>
                    <a:pt x="20662" y="1371600"/>
                  </a:lnTo>
                  <a:lnTo>
                    <a:pt x="26974" y="1371600"/>
                  </a:lnTo>
                  <a:lnTo>
                    <a:pt x="47625" y="1350949"/>
                  </a:lnTo>
                  <a:lnTo>
                    <a:pt x="47625" y="1347787"/>
                  </a:lnTo>
                  <a:lnTo>
                    <a:pt x="47625" y="1344637"/>
                  </a:lnTo>
                  <a:close/>
                </a:path>
                <a:path w="47625" h="1371600">
                  <a:moveTo>
                    <a:pt x="47625" y="906487"/>
                  </a:moveTo>
                  <a:lnTo>
                    <a:pt x="26974" y="885825"/>
                  </a:lnTo>
                  <a:lnTo>
                    <a:pt x="20662" y="885825"/>
                  </a:lnTo>
                  <a:lnTo>
                    <a:pt x="0" y="906487"/>
                  </a:lnTo>
                  <a:lnTo>
                    <a:pt x="0" y="912799"/>
                  </a:lnTo>
                  <a:lnTo>
                    <a:pt x="20662" y="933450"/>
                  </a:lnTo>
                  <a:lnTo>
                    <a:pt x="26974" y="933450"/>
                  </a:lnTo>
                  <a:lnTo>
                    <a:pt x="47625" y="912799"/>
                  </a:lnTo>
                  <a:lnTo>
                    <a:pt x="47625" y="909637"/>
                  </a:lnTo>
                  <a:lnTo>
                    <a:pt x="47625" y="906487"/>
                  </a:lnTo>
                  <a:close/>
                </a:path>
                <a:path w="47625" h="1371600">
                  <a:moveTo>
                    <a:pt x="47625" y="458812"/>
                  </a:moveTo>
                  <a:lnTo>
                    <a:pt x="26974" y="438150"/>
                  </a:lnTo>
                  <a:lnTo>
                    <a:pt x="20662" y="438150"/>
                  </a:lnTo>
                  <a:lnTo>
                    <a:pt x="0" y="458812"/>
                  </a:lnTo>
                  <a:lnTo>
                    <a:pt x="0" y="465124"/>
                  </a:lnTo>
                  <a:lnTo>
                    <a:pt x="20662" y="485775"/>
                  </a:lnTo>
                  <a:lnTo>
                    <a:pt x="26974" y="485775"/>
                  </a:lnTo>
                  <a:lnTo>
                    <a:pt x="47625" y="465124"/>
                  </a:lnTo>
                  <a:lnTo>
                    <a:pt x="47625" y="461962"/>
                  </a:lnTo>
                  <a:lnTo>
                    <a:pt x="47625" y="458812"/>
                  </a:lnTo>
                  <a:close/>
                </a:path>
                <a:path w="47625" h="1371600">
                  <a:moveTo>
                    <a:pt x="47625" y="20662"/>
                  </a:moveTo>
                  <a:lnTo>
                    <a:pt x="26974" y="0"/>
                  </a:lnTo>
                  <a:lnTo>
                    <a:pt x="20662" y="0"/>
                  </a:lnTo>
                  <a:lnTo>
                    <a:pt x="0" y="20662"/>
                  </a:lnTo>
                  <a:lnTo>
                    <a:pt x="0" y="26974"/>
                  </a:lnTo>
                  <a:lnTo>
                    <a:pt x="20662" y="47625"/>
                  </a:lnTo>
                  <a:lnTo>
                    <a:pt x="26974" y="47625"/>
                  </a:lnTo>
                  <a:lnTo>
                    <a:pt x="47625" y="26974"/>
                  </a:lnTo>
                  <a:lnTo>
                    <a:pt x="47625" y="23812"/>
                  </a:lnTo>
                  <a:lnTo>
                    <a:pt x="47625" y="20662"/>
                  </a:lnTo>
                  <a:close/>
                </a:path>
              </a:pathLst>
            </a:custGeom>
            <a:solidFill>
              <a:srgbClr val="1C2A3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6" name="object 76"/>
            <p:cNvSpPr/>
            <p:nvPr/>
          </p:nvSpPr>
          <p:spPr>
            <a:xfrm>
              <a:off x="13778162" y="6048374"/>
              <a:ext cx="847725" cy="1238250"/>
            </a:xfrm>
            <a:custGeom>
              <a:avLst/>
              <a:gdLst/>
              <a:ahLst/>
              <a:cxnLst/>
              <a:rect l="l" t="t" r="r" b="b"/>
              <a:pathLst>
                <a:path w="847725" h="1238250">
                  <a:moveTo>
                    <a:pt x="786331" y="1238249"/>
                  </a:moveTo>
                  <a:lnTo>
                    <a:pt x="60891" y="1238249"/>
                  </a:lnTo>
                  <a:lnTo>
                    <a:pt x="56653" y="1237832"/>
                  </a:lnTo>
                  <a:lnTo>
                    <a:pt x="16062" y="1216135"/>
                  </a:lnTo>
                  <a:lnTo>
                    <a:pt x="0" y="1177357"/>
                  </a:lnTo>
                  <a:lnTo>
                    <a:pt x="0" y="60891"/>
                  </a:lnTo>
                  <a:lnTo>
                    <a:pt x="16062" y="22114"/>
                  </a:lnTo>
                  <a:lnTo>
                    <a:pt x="56653" y="417"/>
                  </a:lnTo>
                  <a:lnTo>
                    <a:pt x="60891" y="0"/>
                  </a:lnTo>
                  <a:lnTo>
                    <a:pt x="65171" y="0"/>
                  </a:lnTo>
                  <a:lnTo>
                    <a:pt x="786331" y="0"/>
                  </a:lnTo>
                  <a:lnTo>
                    <a:pt x="825109" y="16062"/>
                  </a:lnTo>
                  <a:lnTo>
                    <a:pt x="846806" y="56653"/>
                  </a:lnTo>
                  <a:lnTo>
                    <a:pt x="847223" y="60891"/>
                  </a:lnTo>
                  <a:lnTo>
                    <a:pt x="847223" y="1177357"/>
                  </a:lnTo>
                  <a:lnTo>
                    <a:pt x="831161" y="1216135"/>
                  </a:lnTo>
                  <a:lnTo>
                    <a:pt x="790569" y="1237832"/>
                  </a:lnTo>
                  <a:lnTo>
                    <a:pt x="786331" y="1238249"/>
                  </a:lnTo>
                  <a:close/>
                </a:path>
              </a:pathLst>
            </a:custGeom>
            <a:solidFill>
              <a:srgbClr val="E9F2F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7" name="object 77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3973674" y="6243887"/>
              <a:ext cx="195513" cy="195513"/>
            </a:xfrm>
            <a:prstGeom prst="rect">
              <a:avLst/>
            </a:prstGeom>
          </p:spPr>
        </p:pic>
        <p:sp>
          <p:nvSpPr>
            <p:cNvPr id="78" name="object 78"/>
            <p:cNvSpPr/>
            <p:nvPr/>
          </p:nvSpPr>
          <p:spPr>
            <a:xfrm>
              <a:off x="13895469" y="6471986"/>
              <a:ext cx="352425" cy="293370"/>
            </a:xfrm>
            <a:custGeom>
              <a:avLst/>
              <a:gdLst/>
              <a:ahLst/>
              <a:cxnLst/>
              <a:rect l="l" t="t" r="r" b="b"/>
              <a:pathLst>
                <a:path w="352425" h="293370">
                  <a:moveTo>
                    <a:pt x="351923" y="293269"/>
                  </a:moveTo>
                  <a:lnTo>
                    <a:pt x="0" y="293269"/>
                  </a:lnTo>
                  <a:lnTo>
                    <a:pt x="2749" y="224534"/>
                  </a:lnTo>
                  <a:lnTo>
                    <a:pt x="10997" y="164964"/>
                  </a:lnTo>
                  <a:lnTo>
                    <a:pt x="24744" y="114558"/>
                  </a:lnTo>
                  <a:lnTo>
                    <a:pt x="43990" y="73317"/>
                  </a:lnTo>
                  <a:lnTo>
                    <a:pt x="68735" y="41241"/>
                  </a:lnTo>
                  <a:lnTo>
                    <a:pt x="134720" y="4582"/>
                  </a:lnTo>
                  <a:lnTo>
                    <a:pt x="175961" y="0"/>
                  </a:lnTo>
                  <a:lnTo>
                    <a:pt x="217202" y="4582"/>
                  </a:lnTo>
                  <a:lnTo>
                    <a:pt x="252945" y="18329"/>
                  </a:lnTo>
                  <a:lnTo>
                    <a:pt x="307933" y="73317"/>
                  </a:lnTo>
                  <a:lnTo>
                    <a:pt x="327179" y="114558"/>
                  </a:lnTo>
                  <a:lnTo>
                    <a:pt x="340926" y="164964"/>
                  </a:lnTo>
                  <a:lnTo>
                    <a:pt x="349174" y="224534"/>
                  </a:lnTo>
                  <a:lnTo>
                    <a:pt x="351923" y="293269"/>
                  </a:lnTo>
                  <a:close/>
                </a:path>
              </a:pathLst>
            </a:custGeom>
            <a:solidFill>
              <a:srgbClr val="E76F2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9" name="object 79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4293013" y="6485020"/>
              <a:ext cx="169444" cy="169444"/>
            </a:xfrm>
            <a:prstGeom prst="rect">
              <a:avLst/>
            </a:prstGeom>
          </p:spPr>
        </p:pic>
        <p:sp>
          <p:nvSpPr>
            <p:cNvPr id="80" name="object 80"/>
            <p:cNvSpPr/>
            <p:nvPr/>
          </p:nvSpPr>
          <p:spPr>
            <a:xfrm>
              <a:off x="14221324" y="6700085"/>
              <a:ext cx="313055" cy="260985"/>
            </a:xfrm>
            <a:custGeom>
              <a:avLst/>
              <a:gdLst/>
              <a:ahLst/>
              <a:cxnLst/>
              <a:rect l="l" t="t" r="r" b="b"/>
              <a:pathLst>
                <a:path w="313055" h="260984">
                  <a:moveTo>
                    <a:pt x="312821" y="260684"/>
                  </a:moveTo>
                  <a:lnTo>
                    <a:pt x="0" y="260684"/>
                  </a:lnTo>
                  <a:lnTo>
                    <a:pt x="3192" y="191523"/>
                  </a:lnTo>
                  <a:lnTo>
                    <a:pt x="12768" y="133002"/>
                  </a:lnTo>
                  <a:lnTo>
                    <a:pt x="28728" y="85121"/>
                  </a:lnTo>
                  <a:lnTo>
                    <a:pt x="51072" y="47880"/>
                  </a:lnTo>
                  <a:lnTo>
                    <a:pt x="79801" y="21280"/>
                  </a:lnTo>
                  <a:lnTo>
                    <a:pt x="114913" y="5320"/>
                  </a:lnTo>
                  <a:lnTo>
                    <a:pt x="156410" y="0"/>
                  </a:lnTo>
                  <a:lnTo>
                    <a:pt x="197907" y="5320"/>
                  </a:lnTo>
                  <a:lnTo>
                    <a:pt x="233019" y="21280"/>
                  </a:lnTo>
                  <a:lnTo>
                    <a:pt x="261748" y="47880"/>
                  </a:lnTo>
                  <a:lnTo>
                    <a:pt x="284092" y="85121"/>
                  </a:lnTo>
                  <a:lnTo>
                    <a:pt x="300052" y="133002"/>
                  </a:lnTo>
                  <a:lnTo>
                    <a:pt x="309628" y="191523"/>
                  </a:lnTo>
                  <a:lnTo>
                    <a:pt x="312821" y="260684"/>
                  </a:lnTo>
                  <a:close/>
                </a:path>
              </a:pathLst>
            </a:custGeom>
            <a:solidFill>
              <a:srgbClr val="0E4B5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1" name="object 81"/>
            <p:cNvSpPr/>
            <p:nvPr/>
          </p:nvSpPr>
          <p:spPr>
            <a:xfrm>
              <a:off x="14182222" y="6801100"/>
              <a:ext cx="117475" cy="29845"/>
            </a:xfrm>
            <a:custGeom>
              <a:avLst/>
              <a:gdLst/>
              <a:ahLst/>
              <a:cxnLst/>
              <a:rect l="l" t="t" r="r" b="b"/>
              <a:pathLst>
                <a:path w="117475" h="29845">
                  <a:moveTo>
                    <a:pt x="0" y="29326"/>
                  </a:moveTo>
                  <a:lnTo>
                    <a:pt x="31770" y="8961"/>
                  </a:lnTo>
                  <a:lnTo>
                    <a:pt x="61912" y="0"/>
                  </a:lnTo>
                  <a:lnTo>
                    <a:pt x="90424" y="2443"/>
                  </a:lnTo>
                  <a:lnTo>
                    <a:pt x="117307" y="16292"/>
                  </a:lnTo>
                </a:path>
              </a:pathLst>
            </a:custGeom>
            <a:ln w="26068">
              <a:solidFill>
                <a:srgbClr val="297D8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2" name="object 82"/>
            <p:cNvSpPr/>
            <p:nvPr/>
          </p:nvSpPr>
          <p:spPr>
            <a:xfrm>
              <a:off x="14057579" y="6911072"/>
              <a:ext cx="288925" cy="232410"/>
            </a:xfrm>
            <a:custGeom>
              <a:avLst/>
              <a:gdLst/>
              <a:ahLst/>
              <a:cxnLst/>
              <a:rect l="l" t="t" r="r" b="b"/>
              <a:pathLst>
                <a:path w="288925" h="232409">
                  <a:moveTo>
                    <a:pt x="144194" y="232175"/>
                  </a:moveTo>
                  <a:lnTo>
                    <a:pt x="83300" y="191341"/>
                  </a:lnTo>
                  <a:lnTo>
                    <a:pt x="38291" y="154784"/>
                  </a:lnTo>
                  <a:lnTo>
                    <a:pt x="10390" y="119449"/>
                  </a:lnTo>
                  <a:lnTo>
                    <a:pt x="818" y="82282"/>
                  </a:lnTo>
                  <a:lnTo>
                    <a:pt x="0" y="72850"/>
                  </a:lnTo>
                  <a:lnTo>
                    <a:pt x="577" y="63366"/>
                  </a:lnTo>
                  <a:lnTo>
                    <a:pt x="17777" y="24945"/>
                  </a:lnTo>
                  <a:lnTo>
                    <a:pt x="53424" y="2555"/>
                  </a:lnTo>
                  <a:lnTo>
                    <a:pt x="72162" y="0"/>
                  </a:lnTo>
                  <a:lnTo>
                    <a:pt x="81646" y="577"/>
                  </a:lnTo>
                  <a:lnTo>
                    <a:pt x="120067" y="17777"/>
                  </a:lnTo>
                  <a:lnTo>
                    <a:pt x="142457" y="53424"/>
                  </a:lnTo>
                  <a:lnTo>
                    <a:pt x="144194" y="62730"/>
                  </a:lnTo>
                  <a:lnTo>
                    <a:pt x="144836" y="58023"/>
                  </a:lnTo>
                  <a:lnTo>
                    <a:pt x="164856" y="20993"/>
                  </a:lnTo>
                  <a:lnTo>
                    <a:pt x="202074" y="1325"/>
                  </a:lnTo>
                  <a:lnTo>
                    <a:pt x="216226" y="0"/>
                  </a:lnTo>
                  <a:lnTo>
                    <a:pt x="220951" y="176"/>
                  </a:lnTo>
                  <a:lnTo>
                    <a:pt x="260281" y="15182"/>
                  </a:lnTo>
                  <a:lnTo>
                    <a:pt x="284646" y="49509"/>
                  </a:lnTo>
                  <a:lnTo>
                    <a:pt x="288389" y="72850"/>
                  </a:lnTo>
                  <a:lnTo>
                    <a:pt x="288212" y="77574"/>
                  </a:lnTo>
                  <a:lnTo>
                    <a:pt x="287571" y="82282"/>
                  </a:lnTo>
                  <a:lnTo>
                    <a:pt x="277999" y="119449"/>
                  </a:lnTo>
                  <a:lnTo>
                    <a:pt x="250097" y="154784"/>
                  </a:lnTo>
                  <a:lnTo>
                    <a:pt x="205088" y="191341"/>
                  </a:lnTo>
                  <a:lnTo>
                    <a:pt x="144194" y="232175"/>
                  </a:lnTo>
                  <a:close/>
                </a:path>
              </a:pathLst>
            </a:custGeom>
            <a:solidFill>
              <a:srgbClr val="E76F2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3" name="object 83"/>
          <p:cNvSpPr txBox="1"/>
          <p:nvPr/>
        </p:nvSpPr>
        <p:spPr>
          <a:xfrm>
            <a:off x="10121899" y="6026149"/>
            <a:ext cx="3265170" cy="1743710"/>
          </a:xfrm>
          <a:prstGeom prst="rect">
            <a:avLst/>
          </a:prstGeom>
        </p:spPr>
        <p:txBody>
          <a:bodyPr vert="horz" wrap="square" lIns="0" tIns="6350" rIns="0" bIns="0" rtlCol="0">
            <a:spAutoFit/>
          </a:bodyPr>
          <a:lstStyle/>
          <a:p>
            <a:pPr marL="12700" marR="194310">
              <a:lnSpc>
                <a:spcPct val="105000"/>
              </a:lnSpc>
              <a:spcBef>
                <a:spcPts val="50"/>
              </a:spcBef>
            </a:pPr>
            <a:r>
              <a:rPr sz="1250" b="1" spc="-85" dirty="0">
                <a:solidFill>
                  <a:srgbClr val="0E4B5C"/>
                </a:solidFill>
                <a:latin typeface="Century Gothic"/>
                <a:cs typeface="Century Gothic"/>
              </a:rPr>
              <a:t>Target</a:t>
            </a:r>
            <a:r>
              <a:rPr sz="1250" b="1" spc="-35" dirty="0">
                <a:solidFill>
                  <a:srgbClr val="0E4B5C"/>
                </a:solidFill>
                <a:latin typeface="Century Gothic"/>
                <a:cs typeface="Century Gothic"/>
              </a:rPr>
              <a:t> </a:t>
            </a:r>
            <a:r>
              <a:rPr sz="1250" b="1" spc="-80" dirty="0">
                <a:solidFill>
                  <a:srgbClr val="0E4B5C"/>
                </a:solidFill>
                <a:latin typeface="Century Gothic"/>
                <a:cs typeface="Century Gothic"/>
              </a:rPr>
              <a:t>population:</a:t>
            </a:r>
            <a:r>
              <a:rPr sz="1250" b="1" spc="-30" dirty="0">
                <a:solidFill>
                  <a:srgbClr val="0E4B5C"/>
                </a:solidFill>
                <a:latin typeface="Century Gothic"/>
                <a:cs typeface="Century Gothic"/>
              </a:rPr>
              <a:t> </a:t>
            </a:r>
            <a:r>
              <a:rPr sz="1250" dirty="0">
                <a:solidFill>
                  <a:srgbClr val="1C2A33"/>
                </a:solidFill>
                <a:latin typeface="Calibri"/>
                <a:cs typeface="Calibri"/>
              </a:rPr>
              <a:t>more</a:t>
            </a:r>
            <a:r>
              <a:rPr sz="125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250" dirty="0">
                <a:solidFill>
                  <a:srgbClr val="1C2A33"/>
                </a:solidFill>
                <a:latin typeface="Calibri"/>
                <a:cs typeface="Calibri"/>
              </a:rPr>
              <a:t>equitable</a:t>
            </a:r>
            <a:r>
              <a:rPr sz="125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250" dirty="0">
                <a:solidFill>
                  <a:srgbClr val="1C2A33"/>
                </a:solidFill>
                <a:latin typeface="Calibri"/>
                <a:cs typeface="Calibri"/>
              </a:rPr>
              <a:t>support</a:t>
            </a:r>
            <a:r>
              <a:rPr sz="125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250" spc="-25" dirty="0">
                <a:solidFill>
                  <a:srgbClr val="1C2A33"/>
                </a:solidFill>
                <a:latin typeface="Calibri"/>
                <a:cs typeface="Calibri"/>
              </a:rPr>
              <a:t>for </a:t>
            </a:r>
            <a:r>
              <a:rPr sz="1250" dirty="0">
                <a:solidFill>
                  <a:srgbClr val="1C2A33"/>
                </a:solidFill>
                <a:latin typeface="Calibri"/>
                <a:cs typeface="Calibri"/>
              </a:rPr>
              <a:t>adults</a:t>
            </a:r>
            <a:r>
              <a:rPr sz="1250" spc="2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250" dirty="0">
                <a:solidFill>
                  <a:srgbClr val="1C2A33"/>
                </a:solidFill>
                <a:latin typeface="Calibri"/>
                <a:cs typeface="Calibri"/>
              </a:rPr>
              <a:t>facing</a:t>
            </a:r>
            <a:r>
              <a:rPr sz="1250" spc="2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250" spc="-10" dirty="0">
                <a:solidFill>
                  <a:srgbClr val="1C2A33"/>
                </a:solidFill>
                <a:latin typeface="Calibri"/>
                <a:cs typeface="Calibri"/>
              </a:rPr>
              <a:t>disadvantage.</a:t>
            </a:r>
            <a:endParaRPr sz="1250">
              <a:latin typeface="Calibri"/>
              <a:cs typeface="Calibri"/>
            </a:endParaRPr>
          </a:p>
          <a:p>
            <a:pPr marL="12700" marR="247015">
              <a:lnSpc>
                <a:spcPct val="105000"/>
              </a:lnSpc>
              <a:spcBef>
                <a:spcPts val="300"/>
              </a:spcBef>
            </a:pPr>
            <a:r>
              <a:rPr sz="1250" b="1" spc="-85" dirty="0">
                <a:solidFill>
                  <a:srgbClr val="0E4B5C"/>
                </a:solidFill>
                <a:latin typeface="Century Gothic"/>
                <a:cs typeface="Century Gothic"/>
              </a:rPr>
              <a:t>Public</a:t>
            </a:r>
            <a:r>
              <a:rPr sz="1250" b="1" spc="-50" dirty="0">
                <a:solidFill>
                  <a:srgbClr val="0E4B5C"/>
                </a:solidFill>
                <a:latin typeface="Century Gothic"/>
                <a:cs typeface="Century Gothic"/>
              </a:rPr>
              <a:t> </a:t>
            </a:r>
            <a:r>
              <a:rPr sz="1250" b="1" spc="-65" dirty="0">
                <a:solidFill>
                  <a:srgbClr val="0E4B5C"/>
                </a:solidFill>
                <a:latin typeface="Century Gothic"/>
                <a:cs typeface="Century Gothic"/>
              </a:rPr>
              <a:t>health:</a:t>
            </a:r>
            <a:r>
              <a:rPr sz="1250" b="1" spc="-45" dirty="0">
                <a:solidFill>
                  <a:srgbClr val="0E4B5C"/>
                </a:solidFill>
                <a:latin typeface="Century Gothic"/>
                <a:cs typeface="Century Gothic"/>
              </a:rPr>
              <a:t> </a:t>
            </a:r>
            <a:r>
              <a:rPr sz="1250" spc="-10" dirty="0">
                <a:solidFill>
                  <a:srgbClr val="1C2A33"/>
                </a:solidFill>
                <a:latin typeface="Calibri"/>
                <a:cs typeface="Calibri"/>
              </a:rPr>
              <a:t>better-</a:t>
            </a:r>
            <a:r>
              <a:rPr sz="1250" dirty="0">
                <a:solidFill>
                  <a:srgbClr val="1C2A33"/>
                </a:solidFill>
                <a:latin typeface="Calibri"/>
                <a:cs typeface="Calibri"/>
              </a:rPr>
              <a:t>targeted</a:t>
            </a:r>
            <a:r>
              <a:rPr sz="1250" spc="2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250" dirty="0">
                <a:solidFill>
                  <a:srgbClr val="1C2A33"/>
                </a:solidFill>
                <a:latin typeface="Calibri"/>
                <a:cs typeface="Calibri"/>
              </a:rPr>
              <a:t>prevention</a:t>
            </a:r>
            <a:r>
              <a:rPr sz="1250" spc="2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250" spc="-25" dirty="0">
                <a:solidFill>
                  <a:srgbClr val="1C2A33"/>
                </a:solidFill>
                <a:latin typeface="Calibri"/>
                <a:cs typeface="Calibri"/>
              </a:rPr>
              <a:t>and </a:t>
            </a:r>
            <a:r>
              <a:rPr sz="1250" dirty="0">
                <a:solidFill>
                  <a:srgbClr val="1C2A33"/>
                </a:solidFill>
                <a:latin typeface="Calibri"/>
                <a:cs typeface="Calibri"/>
              </a:rPr>
              <a:t>reduced</a:t>
            </a:r>
            <a:r>
              <a:rPr sz="1250" spc="2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250" spc="-10" dirty="0">
                <a:solidFill>
                  <a:srgbClr val="1C2A33"/>
                </a:solidFill>
                <a:latin typeface="Calibri"/>
                <a:cs typeface="Calibri"/>
              </a:rPr>
              <a:t>inequalities.</a:t>
            </a:r>
            <a:endParaRPr sz="1250">
              <a:latin typeface="Calibri"/>
              <a:cs typeface="Calibri"/>
            </a:endParaRPr>
          </a:p>
          <a:p>
            <a:pPr marL="12700" marR="5080">
              <a:lnSpc>
                <a:spcPct val="105000"/>
              </a:lnSpc>
              <a:spcBef>
                <a:spcPts val="375"/>
              </a:spcBef>
            </a:pPr>
            <a:r>
              <a:rPr sz="1250" b="1" spc="-140" dirty="0">
                <a:solidFill>
                  <a:srgbClr val="0E4B5C"/>
                </a:solidFill>
                <a:latin typeface="Century Gothic"/>
                <a:cs typeface="Century Gothic"/>
              </a:rPr>
              <a:t>HSC</a:t>
            </a:r>
            <a:r>
              <a:rPr sz="1250" b="1" spc="-45" dirty="0">
                <a:solidFill>
                  <a:srgbClr val="0E4B5C"/>
                </a:solidFill>
                <a:latin typeface="Century Gothic"/>
                <a:cs typeface="Century Gothic"/>
              </a:rPr>
              <a:t> </a:t>
            </a:r>
            <a:r>
              <a:rPr sz="1250" b="1" spc="-95" dirty="0">
                <a:solidFill>
                  <a:srgbClr val="0E4B5C"/>
                </a:solidFill>
                <a:latin typeface="Century Gothic"/>
                <a:cs typeface="Century Gothic"/>
              </a:rPr>
              <a:t>services</a:t>
            </a:r>
            <a:r>
              <a:rPr sz="1250" b="1" spc="-45" dirty="0">
                <a:solidFill>
                  <a:srgbClr val="0E4B5C"/>
                </a:solidFill>
                <a:latin typeface="Century Gothic"/>
                <a:cs typeface="Century Gothic"/>
              </a:rPr>
              <a:t> </a:t>
            </a:r>
            <a:r>
              <a:rPr sz="1250" b="1" spc="-145" dirty="0">
                <a:solidFill>
                  <a:srgbClr val="0E4B5C"/>
                </a:solidFill>
                <a:latin typeface="Century Gothic"/>
                <a:cs typeface="Century Gothic"/>
              </a:rPr>
              <a:t>and</a:t>
            </a:r>
            <a:r>
              <a:rPr sz="1250" b="1" spc="-45" dirty="0">
                <a:solidFill>
                  <a:srgbClr val="0E4B5C"/>
                </a:solidFill>
                <a:latin typeface="Century Gothic"/>
                <a:cs typeface="Century Gothic"/>
              </a:rPr>
              <a:t> </a:t>
            </a:r>
            <a:r>
              <a:rPr sz="1250" b="1" spc="-90" dirty="0">
                <a:solidFill>
                  <a:srgbClr val="0E4B5C"/>
                </a:solidFill>
                <a:latin typeface="Century Gothic"/>
                <a:cs typeface="Century Gothic"/>
              </a:rPr>
              <a:t>policy:</a:t>
            </a:r>
            <a:r>
              <a:rPr sz="1250" b="1" spc="-45" dirty="0">
                <a:solidFill>
                  <a:srgbClr val="0E4B5C"/>
                </a:solidFill>
                <a:latin typeface="Century Gothic"/>
                <a:cs typeface="Century Gothic"/>
              </a:rPr>
              <a:t> </a:t>
            </a:r>
            <a:r>
              <a:rPr sz="1250" dirty="0">
                <a:solidFill>
                  <a:srgbClr val="1C2A33"/>
                </a:solidFill>
                <a:latin typeface="Calibri"/>
                <a:cs typeface="Calibri"/>
              </a:rPr>
              <a:t>evidence</a:t>
            </a:r>
            <a:r>
              <a:rPr sz="1250" spc="3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250" dirty="0">
                <a:solidFill>
                  <a:srgbClr val="1C2A33"/>
                </a:solidFill>
                <a:latin typeface="Calibri"/>
                <a:cs typeface="Calibri"/>
              </a:rPr>
              <a:t>for</a:t>
            </a:r>
            <a:r>
              <a:rPr sz="1250" spc="2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250" spc="-10" dirty="0">
                <a:solidFill>
                  <a:srgbClr val="1C2A33"/>
                </a:solidFill>
                <a:latin typeface="Calibri"/>
                <a:cs typeface="Calibri"/>
              </a:rPr>
              <a:t>community </a:t>
            </a:r>
            <a:r>
              <a:rPr sz="1250" dirty="0">
                <a:solidFill>
                  <a:srgbClr val="1C2A33"/>
                </a:solidFill>
                <a:latin typeface="Calibri"/>
                <a:cs typeface="Calibri"/>
              </a:rPr>
              <a:t>programmes</a:t>
            </a:r>
            <a:r>
              <a:rPr sz="1250" spc="1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250" dirty="0">
                <a:solidFill>
                  <a:srgbClr val="1C2A33"/>
                </a:solidFill>
                <a:latin typeface="Calibri"/>
                <a:cs typeface="Calibri"/>
              </a:rPr>
              <a:t>and</a:t>
            </a:r>
            <a:r>
              <a:rPr sz="1250" spc="1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250" dirty="0">
                <a:solidFill>
                  <a:srgbClr val="1C2A33"/>
                </a:solidFill>
                <a:latin typeface="Calibri"/>
                <a:cs typeface="Calibri"/>
              </a:rPr>
              <a:t>local</a:t>
            </a:r>
            <a:r>
              <a:rPr sz="1250" spc="2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250" dirty="0">
                <a:solidFill>
                  <a:srgbClr val="1C2A33"/>
                </a:solidFill>
                <a:latin typeface="Calibri"/>
                <a:cs typeface="Calibri"/>
              </a:rPr>
              <a:t>policy</a:t>
            </a:r>
            <a:r>
              <a:rPr sz="1250" spc="1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250" dirty="0">
                <a:solidFill>
                  <a:srgbClr val="1C2A33"/>
                </a:solidFill>
                <a:latin typeface="Calibri"/>
                <a:cs typeface="Calibri"/>
              </a:rPr>
              <a:t>on</a:t>
            </a:r>
            <a:r>
              <a:rPr sz="1250" spc="1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250" dirty="0">
                <a:solidFill>
                  <a:srgbClr val="1C2A33"/>
                </a:solidFill>
                <a:latin typeface="Calibri"/>
                <a:cs typeface="Calibri"/>
              </a:rPr>
              <a:t>food</a:t>
            </a:r>
            <a:r>
              <a:rPr sz="1250" spc="2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250" spc="-10" dirty="0">
                <a:solidFill>
                  <a:srgbClr val="1C2A33"/>
                </a:solidFill>
                <a:latin typeface="Calibri"/>
                <a:cs typeface="Calibri"/>
              </a:rPr>
              <a:t>access.</a:t>
            </a:r>
            <a:endParaRPr sz="1250">
              <a:latin typeface="Calibri"/>
              <a:cs typeface="Calibri"/>
            </a:endParaRPr>
          </a:p>
          <a:p>
            <a:pPr marL="12700" marR="408305">
              <a:lnSpc>
                <a:spcPct val="105000"/>
              </a:lnSpc>
              <a:spcBef>
                <a:spcPts val="300"/>
              </a:spcBef>
            </a:pPr>
            <a:r>
              <a:rPr sz="1250" b="1" spc="-140" dirty="0">
                <a:solidFill>
                  <a:srgbClr val="0E4B5C"/>
                </a:solidFill>
                <a:latin typeface="Century Gothic"/>
                <a:cs typeface="Century Gothic"/>
              </a:rPr>
              <a:t>HSC</a:t>
            </a:r>
            <a:r>
              <a:rPr sz="1250" b="1" spc="-30" dirty="0">
                <a:solidFill>
                  <a:srgbClr val="0E4B5C"/>
                </a:solidFill>
                <a:latin typeface="Century Gothic"/>
                <a:cs typeface="Century Gothic"/>
              </a:rPr>
              <a:t> </a:t>
            </a:r>
            <a:r>
              <a:rPr sz="1250" b="1" spc="-65" dirty="0">
                <a:solidFill>
                  <a:srgbClr val="0E4B5C"/>
                </a:solidFill>
                <a:latin typeface="Century Gothic"/>
                <a:cs typeface="Century Gothic"/>
              </a:rPr>
              <a:t>professionals:</a:t>
            </a:r>
            <a:r>
              <a:rPr sz="1250" b="1" spc="-25" dirty="0">
                <a:solidFill>
                  <a:srgbClr val="0E4B5C"/>
                </a:solidFill>
                <a:latin typeface="Century Gothic"/>
                <a:cs typeface="Century Gothic"/>
              </a:rPr>
              <a:t> </a:t>
            </a:r>
            <a:r>
              <a:rPr sz="1250" dirty="0">
                <a:solidFill>
                  <a:srgbClr val="1C2A33"/>
                </a:solidFill>
                <a:latin typeface="Calibri"/>
                <a:cs typeface="Calibri"/>
              </a:rPr>
              <a:t>holistic</a:t>
            </a:r>
            <a:r>
              <a:rPr sz="1250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250" dirty="0">
                <a:solidFill>
                  <a:srgbClr val="1C2A33"/>
                </a:solidFill>
                <a:latin typeface="Calibri"/>
                <a:cs typeface="Calibri"/>
              </a:rPr>
              <a:t>assessment</a:t>
            </a:r>
            <a:r>
              <a:rPr sz="1250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250" spc="-20" dirty="0">
                <a:solidFill>
                  <a:srgbClr val="1C2A33"/>
                </a:solidFill>
                <a:latin typeface="Calibri"/>
                <a:cs typeface="Calibri"/>
              </a:rPr>
              <a:t>that </a:t>
            </a:r>
            <a:r>
              <a:rPr sz="1250" dirty="0">
                <a:solidFill>
                  <a:srgbClr val="1C2A33"/>
                </a:solidFill>
                <a:latin typeface="Calibri"/>
                <a:cs typeface="Calibri"/>
              </a:rPr>
              <a:t>signposts</a:t>
            </a:r>
            <a:r>
              <a:rPr sz="1250" spc="3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250" dirty="0">
                <a:solidFill>
                  <a:srgbClr val="1C2A33"/>
                </a:solidFill>
                <a:latin typeface="Calibri"/>
                <a:cs typeface="Calibri"/>
              </a:rPr>
              <a:t>people</a:t>
            </a:r>
            <a:r>
              <a:rPr sz="1250" spc="3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250" dirty="0">
                <a:solidFill>
                  <a:srgbClr val="1C2A33"/>
                </a:solidFill>
                <a:latin typeface="Calibri"/>
                <a:cs typeface="Calibri"/>
              </a:rPr>
              <a:t>to</a:t>
            </a:r>
            <a:r>
              <a:rPr sz="1250" spc="3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250" dirty="0">
                <a:solidFill>
                  <a:srgbClr val="1C2A33"/>
                </a:solidFill>
                <a:latin typeface="Calibri"/>
                <a:cs typeface="Calibri"/>
              </a:rPr>
              <a:t>social</a:t>
            </a:r>
            <a:r>
              <a:rPr sz="1250" spc="3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1250" spc="-10" dirty="0">
                <a:solidFill>
                  <a:srgbClr val="1C2A33"/>
                </a:solidFill>
                <a:latin typeface="Calibri"/>
                <a:cs typeface="Calibri"/>
              </a:rPr>
              <a:t>support.</a:t>
            </a:r>
            <a:endParaRPr sz="1250">
              <a:latin typeface="Calibri"/>
              <a:cs typeface="Calibri"/>
            </a:endParaRPr>
          </a:p>
        </p:txBody>
      </p:sp>
      <p:grpSp>
        <p:nvGrpSpPr>
          <p:cNvPr id="84" name="object 84"/>
          <p:cNvGrpSpPr/>
          <p:nvPr/>
        </p:nvGrpSpPr>
        <p:grpSpPr>
          <a:xfrm>
            <a:off x="13999743" y="6582777"/>
            <a:ext cx="143510" cy="169545"/>
            <a:chOff x="13999743" y="6582777"/>
            <a:chExt cx="143510" cy="169545"/>
          </a:xfrm>
        </p:grpSpPr>
        <p:sp>
          <p:nvSpPr>
            <p:cNvPr id="85" name="object 85"/>
            <p:cNvSpPr/>
            <p:nvPr/>
          </p:nvSpPr>
          <p:spPr>
            <a:xfrm>
              <a:off x="13999743" y="6582777"/>
              <a:ext cx="143510" cy="169545"/>
            </a:xfrm>
            <a:custGeom>
              <a:avLst/>
              <a:gdLst/>
              <a:ahLst/>
              <a:cxnLst/>
              <a:rect l="l" t="t" r="r" b="b"/>
              <a:pathLst>
                <a:path w="143509" h="169545">
                  <a:moveTo>
                    <a:pt x="143376" y="169444"/>
                  </a:moveTo>
                  <a:lnTo>
                    <a:pt x="0" y="169444"/>
                  </a:lnTo>
                  <a:lnTo>
                    <a:pt x="0" y="0"/>
                  </a:lnTo>
                  <a:lnTo>
                    <a:pt x="143376" y="0"/>
                  </a:lnTo>
                  <a:lnTo>
                    <a:pt x="143376" y="169444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6" name="object 86"/>
            <p:cNvSpPr/>
            <p:nvPr/>
          </p:nvSpPr>
          <p:spPr>
            <a:xfrm>
              <a:off x="14038846" y="6602328"/>
              <a:ext cx="65405" cy="65405"/>
            </a:xfrm>
            <a:custGeom>
              <a:avLst/>
              <a:gdLst/>
              <a:ahLst/>
              <a:cxnLst/>
              <a:rect l="l" t="t" r="r" b="b"/>
              <a:pathLst>
                <a:path w="65405" h="65404">
                  <a:moveTo>
                    <a:pt x="0" y="32585"/>
                  </a:moveTo>
                  <a:lnTo>
                    <a:pt x="65171" y="32585"/>
                  </a:lnTo>
                </a:path>
                <a:path w="65405" h="65404">
                  <a:moveTo>
                    <a:pt x="32585" y="0"/>
                  </a:moveTo>
                  <a:lnTo>
                    <a:pt x="32585" y="65171"/>
                  </a:lnTo>
                </a:path>
              </a:pathLst>
            </a:custGeom>
            <a:ln w="26068">
              <a:solidFill>
                <a:srgbClr val="E76F2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87" name="object 87"/>
          <p:cNvGrpSpPr/>
          <p:nvPr/>
        </p:nvGrpSpPr>
        <p:grpSpPr>
          <a:xfrm>
            <a:off x="247649" y="8467725"/>
            <a:ext cx="14620875" cy="2019300"/>
            <a:chOff x="247649" y="8467725"/>
            <a:chExt cx="14620875" cy="2019300"/>
          </a:xfrm>
        </p:grpSpPr>
        <p:sp>
          <p:nvSpPr>
            <p:cNvPr id="88" name="object 88"/>
            <p:cNvSpPr/>
            <p:nvPr/>
          </p:nvSpPr>
          <p:spPr>
            <a:xfrm>
              <a:off x="247649" y="8467725"/>
              <a:ext cx="14620875" cy="2019300"/>
            </a:xfrm>
            <a:custGeom>
              <a:avLst/>
              <a:gdLst/>
              <a:ahLst/>
              <a:cxnLst/>
              <a:rect l="l" t="t" r="r" b="b"/>
              <a:pathLst>
                <a:path w="14620875" h="2019300">
                  <a:moveTo>
                    <a:pt x="14514078" y="2019298"/>
                  </a:moveTo>
                  <a:lnTo>
                    <a:pt x="106794" y="2019298"/>
                  </a:lnTo>
                  <a:lnTo>
                    <a:pt x="99362" y="2018565"/>
                  </a:lnTo>
                  <a:lnTo>
                    <a:pt x="57038" y="2004204"/>
                  </a:lnTo>
                  <a:lnTo>
                    <a:pt x="23432" y="1974739"/>
                  </a:lnTo>
                  <a:lnTo>
                    <a:pt x="3660" y="1934657"/>
                  </a:lnTo>
                  <a:lnTo>
                    <a:pt x="0" y="1912503"/>
                  </a:lnTo>
                  <a:lnTo>
                    <a:pt x="0" y="1904999"/>
                  </a:lnTo>
                  <a:lnTo>
                    <a:pt x="0" y="106794"/>
                  </a:lnTo>
                  <a:lnTo>
                    <a:pt x="11572" y="63624"/>
                  </a:lnTo>
                  <a:lnTo>
                    <a:pt x="38784" y="28169"/>
                  </a:lnTo>
                  <a:lnTo>
                    <a:pt x="77493" y="5827"/>
                  </a:lnTo>
                  <a:lnTo>
                    <a:pt x="106794" y="0"/>
                  </a:lnTo>
                  <a:lnTo>
                    <a:pt x="14514078" y="0"/>
                  </a:lnTo>
                  <a:lnTo>
                    <a:pt x="14557247" y="11570"/>
                  </a:lnTo>
                  <a:lnTo>
                    <a:pt x="14592702" y="38783"/>
                  </a:lnTo>
                  <a:lnTo>
                    <a:pt x="14615042" y="77491"/>
                  </a:lnTo>
                  <a:lnTo>
                    <a:pt x="14620872" y="106794"/>
                  </a:lnTo>
                  <a:lnTo>
                    <a:pt x="14620872" y="1912503"/>
                  </a:lnTo>
                  <a:lnTo>
                    <a:pt x="14609298" y="1955672"/>
                  </a:lnTo>
                  <a:lnTo>
                    <a:pt x="14582087" y="1991128"/>
                  </a:lnTo>
                  <a:lnTo>
                    <a:pt x="14543379" y="2013469"/>
                  </a:lnTo>
                  <a:lnTo>
                    <a:pt x="14521511" y="2018565"/>
                  </a:lnTo>
                  <a:lnTo>
                    <a:pt x="14514078" y="201929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9" name="object 89"/>
            <p:cNvSpPr/>
            <p:nvPr/>
          </p:nvSpPr>
          <p:spPr>
            <a:xfrm>
              <a:off x="438149" y="8839199"/>
              <a:ext cx="14239875" cy="28575"/>
            </a:xfrm>
            <a:custGeom>
              <a:avLst/>
              <a:gdLst/>
              <a:ahLst/>
              <a:cxnLst/>
              <a:rect l="l" t="t" r="r" b="b"/>
              <a:pathLst>
                <a:path w="14239875" h="28575">
                  <a:moveTo>
                    <a:pt x="14239873" y="28574"/>
                  </a:moveTo>
                  <a:lnTo>
                    <a:pt x="0" y="28574"/>
                  </a:lnTo>
                  <a:lnTo>
                    <a:pt x="0" y="0"/>
                  </a:lnTo>
                  <a:lnTo>
                    <a:pt x="14239873" y="0"/>
                  </a:lnTo>
                  <a:lnTo>
                    <a:pt x="14239873" y="28574"/>
                  </a:lnTo>
                  <a:close/>
                </a:path>
              </a:pathLst>
            </a:custGeom>
            <a:solidFill>
              <a:srgbClr val="E76F2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0" name="object 90"/>
          <p:cNvSpPr txBox="1"/>
          <p:nvPr/>
        </p:nvSpPr>
        <p:spPr>
          <a:xfrm>
            <a:off x="425449" y="8502525"/>
            <a:ext cx="1355090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54" dirty="0">
                <a:solidFill>
                  <a:srgbClr val="0E4B5C"/>
                </a:solidFill>
                <a:latin typeface="Tahoma"/>
                <a:cs typeface="Tahoma"/>
              </a:rPr>
              <a:t>5.</a:t>
            </a:r>
            <a:r>
              <a:rPr sz="1800" b="1" spc="-30" dirty="0">
                <a:solidFill>
                  <a:srgbClr val="0E4B5C"/>
                </a:solidFill>
                <a:latin typeface="Tahoma"/>
                <a:cs typeface="Tahoma"/>
              </a:rPr>
              <a:t> </a:t>
            </a:r>
            <a:r>
              <a:rPr sz="1750" b="1" spc="-105" dirty="0">
                <a:solidFill>
                  <a:srgbClr val="0E4B5C"/>
                </a:solidFill>
                <a:latin typeface="Tahoma"/>
                <a:cs typeface="Tahoma"/>
              </a:rPr>
              <a:t>References</a:t>
            </a:r>
            <a:endParaRPr sz="1750">
              <a:latin typeface="Tahoma"/>
              <a:cs typeface="Tahoma"/>
            </a:endParaRPr>
          </a:p>
        </p:txBody>
      </p:sp>
      <p:sp>
        <p:nvSpPr>
          <p:cNvPr id="91" name="object 91"/>
          <p:cNvSpPr txBox="1"/>
          <p:nvPr/>
        </p:nvSpPr>
        <p:spPr>
          <a:xfrm>
            <a:off x="425450" y="8893175"/>
            <a:ext cx="4573270" cy="135128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 marR="466090">
              <a:lnSpc>
                <a:spcPct val="101600"/>
              </a:lnSpc>
              <a:spcBef>
                <a:spcPts val="110"/>
              </a:spcBef>
            </a:pP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CDC</a:t>
            </a:r>
            <a:r>
              <a:rPr sz="800" spc="3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(2022)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Adult</a:t>
            </a:r>
            <a:r>
              <a:rPr sz="800" i="1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obesity</a:t>
            </a:r>
            <a:r>
              <a:rPr sz="800" i="1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facts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.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Atlanta:</a:t>
            </a:r>
            <a:r>
              <a:rPr sz="800" spc="3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Centers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for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Disease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Control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and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Prevention.</a:t>
            </a:r>
            <a:r>
              <a:rPr sz="800" spc="3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Available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spc="-25" dirty="0">
                <a:solidFill>
                  <a:srgbClr val="1C2A33"/>
                </a:solidFill>
                <a:latin typeface="Calibri"/>
                <a:cs typeface="Calibri"/>
              </a:rPr>
              <a:t>at:</a:t>
            </a:r>
            <a:r>
              <a:rPr sz="800" spc="50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  <a:hlinkClick r:id="rId10"/>
              </a:rPr>
              <a:t>https://www.cdc.gov/obesity/data/adult.html</a:t>
            </a:r>
            <a:r>
              <a:rPr sz="800" spc="13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(Accessed:</a:t>
            </a:r>
            <a:r>
              <a:rPr sz="800" spc="1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spc="-10" dirty="0">
                <a:solidFill>
                  <a:srgbClr val="1C2A33"/>
                </a:solidFill>
                <a:latin typeface="Calibri"/>
                <a:cs typeface="Calibri"/>
              </a:rPr>
              <a:t>[DATE]).</a:t>
            </a:r>
            <a:endParaRPr sz="800">
              <a:latin typeface="Calibri"/>
              <a:cs typeface="Calibri"/>
            </a:endParaRPr>
          </a:p>
          <a:p>
            <a:pPr marL="12700" marR="445134">
              <a:lnSpc>
                <a:spcPct val="101600"/>
              </a:lnSpc>
              <a:spcBef>
                <a:spcPts val="150"/>
              </a:spcBef>
            </a:pP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Dahlgren,</a:t>
            </a:r>
            <a:r>
              <a:rPr sz="800" spc="3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G.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and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Whitehead,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M.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(1991)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Policies</a:t>
            </a:r>
            <a:r>
              <a:rPr sz="800" i="1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and</a:t>
            </a:r>
            <a:r>
              <a:rPr sz="800" i="1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strategies</a:t>
            </a:r>
            <a:r>
              <a:rPr sz="800" i="1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to</a:t>
            </a:r>
            <a:r>
              <a:rPr sz="800" i="1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promote</a:t>
            </a:r>
            <a:r>
              <a:rPr sz="800" i="1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social</a:t>
            </a:r>
            <a:r>
              <a:rPr sz="800" i="1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equity</a:t>
            </a:r>
            <a:r>
              <a:rPr sz="800" i="1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in</a:t>
            </a:r>
            <a:r>
              <a:rPr sz="800" i="1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spc="-10" dirty="0">
                <a:solidFill>
                  <a:srgbClr val="1C2A33"/>
                </a:solidFill>
                <a:latin typeface="Calibri"/>
                <a:cs typeface="Calibri"/>
              </a:rPr>
              <a:t>health</a:t>
            </a:r>
            <a:r>
              <a:rPr sz="800" spc="-10" dirty="0">
                <a:solidFill>
                  <a:srgbClr val="1C2A33"/>
                </a:solidFill>
                <a:latin typeface="Calibri"/>
                <a:cs typeface="Calibri"/>
              </a:rPr>
              <a:t>.</a:t>
            </a:r>
            <a:r>
              <a:rPr sz="800" spc="50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Stockholm:</a:t>
            </a:r>
            <a:r>
              <a:rPr sz="800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Institute</a:t>
            </a:r>
            <a:r>
              <a:rPr sz="800" spc="5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for</a:t>
            </a:r>
            <a:r>
              <a:rPr sz="800" spc="5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Futures</a:t>
            </a:r>
            <a:r>
              <a:rPr sz="800" spc="5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spc="-10" dirty="0">
                <a:solidFill>
                  <a:srgbClr val="1C2A33"/>
                </a:solidFill>
                <a:latin typeface="Calibri"/>
                <a:cs typeface="Calibri"/>
              </a:rPr>
              <a:t>Studies.</a:t>
            </a:r>
            <a:endParaRPr sz="800">
              <a:latin typeface="Calibri"/>
              <a:cs typeface="Calibri"/>
            </a:endParaRPr>
          </a:p>
          <a:p>
            <a:pPr marL="12700" marR="51435">
              <a:lnSpc>
                <a:spcPct val="101600"/>
              </a:lnSpc>
              <a:spcBef>
                <a:spcPts val="145"/>
              </a:spcBef>
            </a:pP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Drewnowski,</a:t>
            </a:r>
            <a:r>
              <a:rPr sz="800" spc="3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A.</a:t>
            </a:r>
            <a:r>
              <a:rPr sz="800" spc="3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and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Specter,</a:t>
            </a:r>
            <a:r>
              <a:rPr sz="800" spc="3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S.E.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(2004)</a:t>
            </a:r>
            <a:r>
              <a:rPr sz="800" spc="3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'Poverty</a:t>
            </a:r>
            <a:r>
              <a:rPr sz="800" spc="3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and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obesity:</a:t>
            </a:r>
            <a:r>
              <a:rPr sz="800" spc="3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the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role</a:t>
            </a:r>
            <a:r>
              <a:rPr sz="800" spc="3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of</a:t>
            </a:r>
            <a:r>
              <a:rPr sz="800" spc="3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energy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density</a:t>
            </a:r>
            <a:r>
              <a:rPr sz="800" spc="3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and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energy</a:t>
            </a:r>
            <a:r>
              <a:rPr sz="800" spc="3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spc="-10" dirty="0">
                <a:solidFill>
                  <a:srgbClr val="1C2A33"/>
                </a:solidFill>
                <a:latin typeface="Calibri"/>
                <a:cs typeface="Calibri"/>
              </a:rPr>
              <a:t>costs',</a:t>
            </a:r>
            <a:r>
              <a:rPr sz="800" spc="50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American</a:t>
            </a:r>
            <a:r>
              <a:rPr sz="800" i="1" spc="5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Journal</a:t>
            </a:r>
            <a:r>
              <a:rPr sz="800" i="1" spc="5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of</a:t>
            </a:r>
            <a:r>
              <a:rPr sz="800" i="1" spc="5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Clinical</a:t>
            </a:r>
            <a:r>
              <a:rPr sz="800" i="1" spc="5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Nutrition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,</a:t>
            </a:r>
            <a:r>
              <a:rPr sz="800" spc="5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79(1),</a:t>
            </a:r>
            <a:r>
              <a:rPr sz="800" spc="5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pp.</a:t>
            </a:r>
            <a:r>
              <a:rPr sz="800" spc="5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6–</a:t>
            </a:r>
            <a:r>
              <a:rPr sz="800" spc="-25" dirty="0">
                <a:solidFill>
                  <a:srgbClr val="1C2A33"/>
                </a:solidFill>
                <a:latin typeface="Calibri"/>
                <a:cs typeface="Calibri"/>
              </a:rPr>
              <a:t>16.</a:t>
            </a:r>
            <a:endParaRPr sz="800">
              <a:latin typeface="Calibri"/>
              <a:cs typeface="Calibri"/>
            </a:endParaRPr>
          </a:p>
          <a:p>
            <a:pPr marL="12700" marR="149860">
              <a:lnSpc>
                <a:spcPct val="101600"/>
              </a:lnSpc>
              <a:spcBef>
                <a:spcPts val="225"/>
              </a:spcBef>
            </a:pP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Elks,</a:t>
            </a:r>
            <a:r>
              <a:rPr sz="800" spc="3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C.E.</a:t>
            </a:r>
            <a:r>
              <a:rPr sz="800" spc="3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et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al.</a:t>
            </a:r>
            <a:r>
              <a:rPr sz="800" spc="3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(2012)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'Variability</a:t>
            </a:r>
            <a:r>
              <a:rPr sz="800" spc="3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in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the</a:t>
            </a:r>
            <a:r>
              <a:rPr sz="800" spc="3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heritability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of</a:t>
            </a:r>
            <a:r>
              <a:rPr sz="800" spc="3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body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mass</a:t>
            </a:r>
            <a:r>
              <a:rPr sz="800" spc="3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index:</a:t>
            </a:r>
            <a:r>
              <a:rPr sz="800" spc="3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a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systematic</a:t>
            </a:r>
            <a:r>
              <a:rPr sz="800" spc="3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review',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Frontiers</a:t>
            </a:r>
            <a:r>
              <a:rPr sz="800" i="1" spc="3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spc="-25" dirty="0">
                <a:solidFill>
                  <a:srgbClr val="1C2A33"/>
                </a:solidFill>
                <a:latin typeface="Calibri"/>
                <a:cs typeface="Calibri"/>
              </a:rPr>
              <a:t>in</a:t>
            </a:r>
            <a:r>
              <a:rPr sz="800" i="1" spc="50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Endocrinology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,</a:t>
            </a:r>
            <a:r>
              <a:rPr sz="800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3,</a:t>
            </a:r>
            <a:r>
              <a:rPr sz="800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p.</a:t>
            </a:r>
            <a:r>
              <a:rPr sz="800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spc="-25" dirty="0">
                <a:solidFill>
                  <a:srgbClr val="1C2A33"/>
                </a:solidFill>
                <a:latin typeface="Calibri"/>
                <a:cs typeface="Calibri"/>
              </a:rPr>
              <a:t>29.</a:t>
            </a:r>
            <a:endParaRPr sz="800">
              <a:latin typeface="Calibri"/>
              <a:cs typeface="Calibri"/>
            </a:endParaRPr>
          </a:p>
          <a:p>
            <a:pPr marL="12700" marR="5080">
              <a:lnSpc>
                <a:spcPct val="101600"/>
              </a:lnSpc>
              <a:spcBef>
                <a:spcPts val="150"/>
              </a:spcBef>
            </a:pP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Hales,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C.M.</a:t>
            </a:r>
            <a:r>
              <a:rPr sz="800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et</a:t>
            </a:r>
            <a:r>
              <a:rPr sz="800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al.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(2018)</a:t>
            </a:r>
            <a:r>
              <a:rPr sz="800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'Differences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in</a:t>
            </a:r>
            <a:r>
              <a:rPr sz="800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obesity</a:t>
            </a:r>
            <a:r>
              <a:rPr sz="800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prevalence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by</a:t>
            </a:r>
            <a:r>
              <a:rPr sz="800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demographic</a:t>
            </a:r>
            <a:r>
              <a:rPr sz="800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characteristics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and</a:t>
            </a:r>
            <a:r>
              <a:rPr sz="800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spc="-10" dirty="0">
                <a:solidFill>
                  <a:srgbClr val="1C2A33"/>
                </a:solidFill>
                <a:latin typeface="Calibri"/>
                <a:cs typeface="Calibri"/>
              </a:rPr>
              <a:t>urbanization</a:t>
            </a:r>
            <a:r>
              <a:rPr sz="800" spc="50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level</a:t>
            </a:r>
            <a:r>
              <a:rPr sz="800" spc="5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among</a:t>
            </a:r>
            <a:r>
              <a:rPr sz="800" spc="6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adults</a:t>
            </a:r>
            <a:r>
              <a:rPr sz="800" spc="6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in</a:t>
            </a:r>
            <a:r>
              <a:rPr sz="800" spc="6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the</a:t>
            </a:r>
            <a:r>
              <a:rPr sz="800" spc="6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United</a:t>
            </a:r>
            <a:r>
              <a:rPr sz="800" spc="6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States,</a:t>
            </a:r>
            <a:r>
              <a:rPr sz="800" spc="6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2013–2016',</a:t>
            </a:r>
            <a:r>
              <a:rPr sz="800" spc="6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JAMA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,</a:t>
            </a:r>
            <a:r>
              <a:rPr sz="800" spc="6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319(23),</a:t>
            </a:r>
            <a:r>
              <a:rPr sz="800" spc="6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pp.</a:t>
            </a:r>
            <a:r>
              <a:rPr sz="800" spc="5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2419–</a:t>
            </a:r>
            <a:r>
              <a:rPr sz="800" spc="-10" dirty="0">
                <a:solidFill>
                  <a:srgbClr val="1C2A33"/>
                </a:solidFill>
                <a:latin typeface="Calibri"/>
                <a:cs typeface="Calibri"/>
              </a:rPr>
              <a:t>2429.</a:t>
            </a:r>
            <a:endParaRPr sz="800">
              <a:latin typeface="Calibri"/>
              <a:cs typeface="Calibri"/>
            </a:endParaRPr>
          </a:p>
        </p:txBody>
      </p:sp>
      <p:sp>
        <p:nvSpPr>
          <p:cNvPr id="92" name="object 92"/>
          <p:cNvSpPr txBox="1"/>
          <p:nvPr/>
        </p:nvSpPr>
        <p:spPr>
          <a:xfrm>
            <a:off x="5254624" y="8893175"/>
            <a:ext cx="4551680" cy="149415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 marR="5080">
              <a:lnSpc>
                <a:spcPct val="101600"/>
              </a:lnSpc>
              <a:spcBef>
                <a:spcPts val="110"/>
              </a:spcBef>
            </a:pP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Hales,</a:t>
            </a:r>
            <a:r>
              <a:rPr sz="800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C.M.</a:t>
            </a:r>
            <a:r>
              <a:rPr sz="800" spc="5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et</a:t>
            </a:r>
            <a:r>
              <a:rPr sz="800" spc="5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al.</a:t>
            </a:r>
            <a:r>
              <a:rPr sz="800" spc="5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(2020)</a:t>
            </a:r>
            <a:r>
              <a:rPr sz="800" spc="5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Prevalence</a:t>
            </a:r>
            <a:r>
              <a:rPr sz="800" i="1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of</a:t>
            </a:r>
            <a:r>
              <a:rPr sz="800" i="1" spc="5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obesity</a:t>
            </a:r>
            <a:r>
              <a:rPr sz="800" i="1" spc="5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and</a:t>
            </a:r>
            <a:r>
              <a:rPr sz="800" i="1" spc="5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severe</a:t>
            </a:r>
            <a:r>
              <a:rPr sz="800" i="1" spc="5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obesity</a:t>
            </a:r>
            <a:r>
              <a:rPr sz="800" i="1" spc="5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among</a:t>
            </a:r>
            <a:r>
              <a:rPr sz="800" i="1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adults:</a:t>
            </a:r>
            <a:r>
              <a:rPr sz="800" i="1" spc="5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United</a:t>
            </a:r>
            <a:r>
              <a:rPr sz="800" i="1" spc="5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States,</a:t>
            </a:r>
            <a:r>
              <a:rPr sz="800" i="1" spc="5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2017–</a:t>
            </a:r>
            <a:r>
              <a:rPr sz="800" i="1" spc="-10" dirty="0">
                <a:solidFill>
                  <a:srgbClr val="1C2A33"/>
                </a:solidFill>
                <a:latin typeface="Calibri"/>
                <a:cs typeface="Calibri"/>
              </a:rPr>
              <a:t>2018</a:t>
            </a:r>
            <a:r>
              <a:rPr sz="800" spc="-10" dirty="0">
                <a:solidFill>
                  <a:srgbClr val="1C2A33"/>
                </a:solidFill>
                <a:latin typeface="Calibri"/>
                <a:cs typeface="Calibri"/>
              </a:rPr>
              <a:t>.</a:t>
            </a:r>
            <a:r>
              <a:rPr sz="800" spc="50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NCHS</a:t>
            </a:r>
            <a:r>
              <a:rPr sz="800" spc="3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Data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Brief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No.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360.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Hyattsville,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MD: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National</a:t>
            </a:r>
            <a:r>
              <a:rPr sz="800" spc="3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Center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for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Health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spc="-10" dirty="0">
                <a:solidFill>
                  <a:srgbClr val="1C2A33"/>
                </a:solidFill>
                <a:latin typeface="Calibri"/>
                <a:cs typeface="Calibri"/>
              </a:rPr>
              <a:t>Statistics.</a:t>
            </a:r>
            <a:endParaRPr sz="800">
              <a:latin typeface="Calibri"/>
              <a:cs typeface="Calibri"/>
            </a:endParaRPr>
          </a:p>
          <a:p>
            <a:pPr marL="12700" marR="51435">
              <a:lnSpc>
                <a:spcPct val="101600"/>
              </a:lnSpc>
              <a:spcBef>
                <a:spcPts val="150"/>
              </a:spcBef>
            </a:pP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Healthy</a:t>
            </a:r>
            <a:r>
              <a:rPr sz="800" spc="5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People</a:t>
            </a:r>
            <a:r>
              <a:rPr sz="800" spc="5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2030</a:t>
            </a:r>
            <a:r>
              <a:rPr sz="800" spc="5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(2020)</a:t>
            </a:r>
            <a:r>
              <a:rPr sz="800" spc="5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Social</a:t>
            </a:r>
            <a:r>
              <a:rPr sz="800" i="1" spc="5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determinants</a:t>
            </a:r>
            <a:r>
              <a:rPr sz="800" i="1" spc="5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of</a:t>
            </a:r>
            <a:r>
              <a:rPr sz="800" i="1" spc="5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health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.</a:t>
            </a:r>
            <a:r>
              <a:rPr sz="800" spc="5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US</a:t>
            </a:r>
            <a:r>
              <a:rPr sz="800" spc="5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Department</a:t>
            </a:r>
            <a:r>
              <a:rPr sz="800" spc="5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of</a:t>
            </a:r>
            <a:r>
              <a:rPr sz="800" spc="5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Health</a:t>
            </a:r>
            <a:r>
              <a:rPr sz="800" spc="5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and</a:t>
            </a:r>
            <a:r>
              <a:rPr sz="800" spc="5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Human</a:t>
            </a:r>
            <a:r>
              <a:rPr sz="800" spc="5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spc="-10" dirty="0">
                <a:solidFill>
                  <a:srgbClr val="1C2A33"/>
                </a:solidFill>
                <a:latin typeface="Calibri"/>
                <a:cs typeface="Calibri"/>
              </a:rPr>
              <a:t>Services.</a:t>
            </a:r>
            <a:r>
              <a:rPr sz="800" spc="50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Available</a:t>
            </a:r>
            <a:r>
              <a:rPr sz="800" spc="7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at:</a:t>
            </a:r>
            <a:r>
              <a:rPr sz="800" spc="7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  <a:hlinkClick r:id="rId11"/>
              </a:rPr>
              <a:t>https://health.gov/healthypeople</a:t>
            </a:r>
            <a:r>
              <a:rPr sz="800" spc="7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(Accessed:</a:t>
            </a:r>
            <a:r>
              <a:rPr sz="800" spc="7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spc="-10" dirty="0">
                <a:solidFill>
                  <a:srgbClr val="1C2A33"/>
                </a:solidFill>
                <a:latin typeface="Calibri"/>
                <a:cs typeface="Calibri"/>
              </a:rPr>
              <a:t>[DATE]).</a:t>
            </a:r>
            <a:endParaRPr sz="800">
              <a:latin typeface="Calibri"/>
              <a:cs typeface="Calibri"/>
            </a:endParaRPr>
          </a:p>
          <a:p>
            <a:pPr marL="12700" marR="30480">
              <a:lnSpc>
                <a:spcPct val="113300"/>
              </a:lnSpc>
              <a:spcBef>
                <a:spcPts val="35"/>
              </a:spcBef>
            </a:pP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Hill,</a:t>
            </a:r>
            <a:r>
              <a:rPr sz="800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J.O.,</a:t>
            </a:r>
            <a:r>
              <a:rPr sz="800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Wyatt,</a:t>
            </a:r>
            <a:r>
              <a:rPr sz="800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H.R.</a:t>
            </a:r>
            <a:r>
              <a:rPr sz="800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and</a:t>
            </a:r>
            <a:r>
              <a:rPr sz="800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Peters,</a:t>
            </a:r>
            <a:r>
              <a:rPr sz="800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J.C.</a:t>
            </a:r>
            <a:r>
              <a:rPr sz="800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(2012)</a:t>
            </a:r>
            <a:r>
              <a:rPr sz="800" spc="5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'Energy</a:t>
            </a:r>
            <a:r>
              <a:rPr sz="800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balance</a:t>
            </a:r>
            <a:r>
              <a:rPr sz="800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and</a:t>
            </a:r>
            <a:r>
              <a:rPr sz="800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obesity',</a:t>
            </a:r>
            <a:r>
              <a:rPr sz="800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Circulation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,</a:t>
            </a:r>
            <a:r>
              <a:rPr sz="800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126(1),</a:t>
            </a:r>
            <a:r>
              <a:rPr sz="800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pp.</a:t>
            </a:r>
            <a:r>
              <a:rPr sz="800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126–</a:t>
            </a:r>
            <a:r>
              <a:rPr sz="800" spc="-20" dirty="0">
                <a:solidFill>
                  <a:srgbClr val="1C2A33"/>
                </a:solidFill>
                <a:latin typeface="Calibri"/>
                <a:cs typeface="Calibri"/>
              </a:rPr>
              <a:t>132.</a:t>
            </a:r>
            <a:r>
              <a:rPr sz="800" spc="50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Hill-Briggs,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spc="-10" dirty="0">
                <a:solidFill>
                  <a:srgbClr val="1C2A33"/>
                </a:solidFill>
                <a:latin typeface="Calibri"/>
                <a:cs typeface="Calibri"/>
              </a:rPr>
              <a:t>F.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et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al.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(2021)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'Social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determinants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of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health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and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diabetes: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a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scientific</a:t>
            </a:r>
            <a:r>
              <a:rPr sz="800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review',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Diabetes</a:t>
            </a:r>
            <a:r>
              <a:rPr sz="800" i="1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spc="-10" dirty="0">
                <a:solidFill>
                  <a:srgbClr val="1C2A33"/>
                </a:solidFill>
                <a:latin typeface="Calibri"/>
                <a:cs typeface="Calibri"/>
              </a:rPr>
              <a:t>Care</a:t>
            </a:r>
            <a:r>
              <a:rPr sz="800" spc="-10" dirty="0">
                <a:solidFill>
                  <a:srgbClr val="1C2A33"/>
                </a:solidFill>
                <a:latin typeface="Calibri"/>
                <a:cs typeface="Calibri"/>
              </a:rPr>
              <a:t>,</a:t>
            </a:r>
            <a:r>
              <a:rPr sz="800" spc="50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44(1),</a:t>
            </a:r>
            <a:r>
              <a:rPr sz="800" spc="8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pp.</a:t>
            </a:r>
            <a:r>
              <a:rPr sz="800" spc="8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258–</a:t>
            </a:r>
            <a:r>
              <a:rPr sz="800" spc="-20" dirty="0">
                <a:solidFill>
                  <a:srgbClr val="1C2A33"/>
                </a:solidFill>
                <a:latin typeface="Calibri"/>
                <a:cs typeface="Calibri"/>
              </a:rPr>
              <a:t>279.</a:t>
            </a:r>
            <a:endParaRPr sz="800">
              <a:latin typeface="Calibri"/>
              <a:cs typeface="Calibri"/>
            </a:endParaRPr>
          </a:p>
          <a:p>
            <a:pPr marL="12700" marR="78740">
              <a:lnSpc>
                <a:spcPct val="101600"/>
              </a:lnSpc>
              <a:spcBef>
                <a:spcPts val="150"/>
              </a:spcBef>
            </a:pP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Hruby,</a:t>
            </a:r>
            <a:r>
              <a:rPr sz="800" spc="3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A.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and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Hu,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F.B.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(2015)</a:t>
            </a:r>
            <a:r>
              <a:rPr sz="800" spc="3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'The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epidemiology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of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obesity: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a</a:t>
            </a:r>
            <a:r>
              <a:rPr sz="800" spc="3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big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picture',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PharmacoEconomics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,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33(7),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spc="-25" dirty="0">
                <a:solidFill>
                  <a:srgbClr val="1C2A33"/>
                </a:solidFill>
                <a:latin typeface="Calibri"/>
                <a:cs typeface="Calibri"/>
              </a:rPr>
              <a:t>pp.</a:t>
            </a:r>
            <a:r>
              <a:rPr sz="800" spc="50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673–</a:t>
            </a:r>
            <a:r>
              <a:rPr sz="800" spc="-20" dirty="0">
                <a:solidFill>
                  <a:srgbClr val="1C2A33"/>
                </a:solidFill>
                <a:latin typeface="Calibri"/>
                <a:cs typeface="Calibri"/>
              </a:rPr>
              <a:t>689.</a:t>
            </a:r>
            <a:endParaRPr sz="800">
              <a:latin typeface="Calibri"/>
              <a:cs typeface="Calibri"/>
            </a:endParaRPr>
          </a:p>
          <a:p>
            <a:pPr marL="12700" marR="240029">
              <a:lnSpc>
                <a:spcPct val="101600"/>
              </a:lnSpc>
              <a:spcBef>
                <a:spcPts val="150"/>
              </a:spcBef>
            </a:pP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Larson,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N.I.,</a:t>
            </a:r>
            <a:r>
              <a:rPr sz="800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Story,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spc="-25" dirty="0">
                <a:solidFill>
                  <a:srgbClr val="1C2A33"/>
                </a:solidFill>
                <a:latin typeface="Calibri"/>
                <a:cs typeface="Calibri"/>
              </a:rPr>
              <a:t>M.T.</a:t>
            </a:r>
            <a:r>
              <a:rPr sz="800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and</a:t>
            </a:r>
            <a:r>
              <a:rPr sz="800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Nelson,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M.C.</a:t>
            </a:r>
            <a:r>
              <a:rPr sz="800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(2009)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'Neighborhood</a:t>
            </a:r>
            <a:r>
              <a:rPr sz="800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environments:</a:t>
            </a:r>
            <a:r>
              <a:rPr sz="800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disparities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in</a:t>
            </a:r>
            <a:r>
              <a:rPr sz="800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access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spc="-25" dirty="0">
                <a:solidFill>
                  <a:srgbClr val="1C2A33"/>
                </a:solidFill>
                <a:latin typeface="Calibri"/>
                <a:cs typeface="Calibri"/>
              </a:rPr>
              <a:t>to</a:t>
            </a:r>
            <a:r>
              <a:rPr sz="800" spc="50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healthy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foods</a:t>
            </a:r>
            <a:r>
              <a:rPr sz="800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in</a:t>
            </a:r>
            <a:r>
              <a:rPr sz="800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the</a:t>
            </a:r>
            <a:r>
              <a:rPr sz="800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US',</a:t>
            </a:r>
            <a:r>
              <a:rPr sz="800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American</a:t>
            </a:r>
            <a:r>
              <a:rPr sz="800" i="1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Journal</a:t>
            </a:r>
            <a:r>
              <a:rPr sz="800" i="1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of</a:t>
            </a:r>
            <a:r>
              <a:rPr sz="800" i="1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Preventive</a:t>
            </a:r>
            <a:r>
              <a:rPr sz="800" i="1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Medicine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,</a:t>
            </a:r>
            <a:r>
              <a:rPr sz="800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36(1),</a:t>
            </a:r>
            <a:r>
              <a:rPr sz="800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pp.</a:t>
            </a:r>
            <a:r>
              <a:rPr sz="800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74–</a:t>
            </a:r>
            <a:r>
              <a:rPr sz="800" spc="-25" dirty="0">
                <a:solidFill>
                  <a:srgbClr val="1C2A33"/>
                </a:solidFill>
                <a:latin typeface="Calibri"/>
                <a:cs typeface="Calibri"/>
              </a:rPr>
              <a:t>81.</a:t>
            </a:r>
            <a:endParaRPr sz="800">
              <a:latin typeface="Calibri"/>
              <a:cs typeface="Calibri"/>
            </a:endParaRPr>
          </a:p>
        </p:txBody>
      </p:sp>
      <p:sp>
        <p:nvSpPr>
          <p:cNvPr id="93" name="object 93"/>
          <p:cNvSpPr txBox="1"/>
          <p:nvPr/>
        </p:nvSpPr>
        <p:spPr>
          <a:xfrm>
            <a:off x="10083799" y="8876029"/>
            <a:ext cx="4594225" cy="1406525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60"/>
              </a:spcBef>
            </a:pP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Marmot,</a:t>
            </a:r>
            <a:r>
              <a:rPr sz="800" spc="6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M.</a:t>
            </a:r>
            <a:r>
              <a:rPr sz="800" spc="6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(2005)</a:t>
            </a:r>
            <a:r>
              <a:rPr sz="800" spc="7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'Social</a:t>
            </a:r>
            <a:r>
              <a:rPr sz="800" spc="6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determinants</a:t>
            </a:r>
            <a:r>
              <a:rPr sz="800" spc="6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of</a:t>
            </a:r>
            <a:r>
              <a:rPr sz="800" spc="7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health</a:t>
            </a:r>
            <a:r>
              <a:rPr sz="800" spc="6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inequalities',</a:t>
            </a:r>
            <a:r>
              <a:rPr sz="800" spc="6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The</a:t>
            </a:r>
            <a:r>
              <a:rPr sz="800" i="1" spc="7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Lancet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,</a:t>
            </a:r>
            <a:r>
              <a:rPr sz="800" spc="6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365(9464),</a:t>
            </a:r>
            <a:r>
              <a:rPr sz="800" spc="7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pp.</a:t>
            </a:r>
            <a:r>
              <a:rPr sz="800" spc="6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1099–</a:t>
            </a:r>
            <a:r>
              <a:rPr sz="800" spc="-10" dirty="0">
                <a:solidFill>
                  <a:srgbClr val="1C2A33"/>
                </a:solidFill>
                <a:latin typeface="Calibri"/>
                <a:cs typeface="Calibri"/>
              </a:rPr>
              <a:t>1104.</a:t>
            </a:r>
            <a:endParaRPr sz="800">
              <a:latin typeface="Calibri"/>
              <a:cs typeface="Calibri"/>
            </a:endParaRPr>
          </a:p>
          <a:p>
            <a:pPr marL="12700" marR="46355">
              <a:lnSpc>
                <a:spcPct val="101600"/>
              </a:lnSpc>
              <a:spcBef>
                <a:spcPts val="150"/>
              </a:spcBef>
            </a:pP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Ogden,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C.L.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et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al.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(2017)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'Prevalence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of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obesity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among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adults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by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household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income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and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education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–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spc="-10" dirty="0">
                <a:solidFill>
                  <a:srgbClr val="1C2A33"/>
                </a:solidFill>
                <a:latin typeface="Calibri"/>
                <a:cs typeface="Calibri"/>
              </a:rPr>
              <a:t>United</a:t>
            </a:r>
            <a:r>
              <a:rPr sz="800" spc="50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States,</a:t>
            </a:r>
            <a:r>
              <a:rPr sz="800" spc="9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2011–2014',</a:t>
            </a:r>
            <a:r>
              <a:rPr sz="800" spc="9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MMWR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,</a:t>
            </a:r>
            <a:r>
              <a:rPr sz="800" spc="9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66(50),</a:t>
            </a:r>
            <a:r>
              <a:rPr sz="800" spc="9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pp.</a:t>
            </a:r>
            <a:r>
              <a:rPr sz="800" spc="9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1369–</a:t>
            </a:r>
            <a:r>
              <a:rPr sz="800" spc="-10" dirty="0">
                <a:solidFill>
                  <a:srgbClr val="1C2A33"/>
                </a:solidFill>
                <a:latin typeface="Calibri"/>
                <a:cs typeface="Calibri"/>
              </a:rPr>
              <a:t>1373.</a:t>
            </a:r>
            <a:endParaRPr sz="800">
              <a:latin typeface="Calibri"/>
              <a:cs typeface="Calibri"/>
            </a:endParaRPr>
          </a:p>
          <a:p>
            <a:pPr marL="12700" marR="5080">
              <a:lnSpc>
                <a:spcPct val="101600"/>
              </a:lnSpc>
              <a:spcBef>
                <a:spcPts val="150"/>
              </a:spcBef>
            </a:pP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Swinburn,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B.A.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et</a:t>
            </a:r>
            <a:r>
              <a:rPr sz="800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al.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(2011)</a:t>
            </a:r>
            <a:r>
              <a:rPr sz="800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'The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global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obesity</a:t>
            </a:r>
            <a:r>
              <a:rPr sz="800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pandemic: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shaped</a:t>
            </a:r>
            <a:r>
              <a:rPr sz="800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by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global</a:t>
            </a:r>
            <a:r>
              <a:rPr sz="800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drivers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and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local</a:t>
            </a:r>
            <a:r>
              <a:rPr sz="800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spc="-10" dirty="0">
                <a:solidFill>
                  <a:srgbClr val="1C2A33"/>
                </a:solidFill>
                <a:latin typeface="Calibri"/>
                <a:cs typeface="Calibri"/>
              </a:rPr>
              <a:t>environments',</a:t>
            </a:r>
            <a:r>
              <a:rPr sz="800" spc="50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The</a:t>
            </a:r>
            <a:r>
              <a:rPr sz="800" i="1" spc="7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Lancet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,</a:t>
            </a:r>
            <a:r>
              <a:rPr sz="800" spc="7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378(9793),</a:t>
            </a:r>
            <a:r>
              <a:rPr sz="800" spc="7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pp.</a:t>
            </a:r>
            <a:r>
              <a:rPr sz="800" spc="7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804–</a:t>
            </a:r>
            <a:r>
              <a:rPr sz="800" spc="-20" dirty="0">
                <a:solidFill>
                  <a:srgbClr val="1C2A33"/>
                </a:solidFill>
                <a:latin typeface="Calibri"/>
                <a:cs typeface="Calibri"/>
              </a:rPr>
              <a:t>814.</a:t>
            </a:r>
            <a:endParaRPr sz="8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65"/>
              </a:spcBef>
            </a:pP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TFAH</a:t>
            </a:r>
            <a:r>
              <a:rPr sz="800" spc="3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(2023)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The</a:t>
            </a:r>
            <a:r>
              <a:rPr sz="800" i="1" spc="3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State</a:t>
            </a:r>
            <a:r>
              <a:rPr sz="800" i="1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of</a:t>
            </a:r>
            <a:r>
              <a:rPr sz="800" i="1" spc="3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Obesity</a:t>
            </a:r>
            <a:r>
              <a:rPr sz="800" i="1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2023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.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Washington,</a:t>
            </a:r>
            <a:r>
              <a:rPr sz="800" spc="3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DC: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Trust</a:t>
            </a:r>
            <a:r>
              <a:rPr sz="800" spc="3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for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America's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spc="-10" dirty="0">
                <a:solidFill>
                  <a:srgbClr val="1C2A33"/>
                </a:solidFill>
                <a:latin typeface="Calibri"/>
                <a:cs typeface="Calibri"/>
              </a:rPr>
              <a:t>Health.</a:t>
            </a:r>
            <a:endParaRPr sz="800">
              <a:latin typeface="Calibri"/>
              <a:cs typeface="Calibri"/>
            </a:endParaRPr>
          </a:p>
          <a:p>
            <a:pPr marL="12700" marR="58419">
              <a:lnSpc>
                <a:spcPct val="101600"/>
              </a:lnSpc>
              <a:spcBef>
                <a:spcPts val="220"/>
              </a:spcBef>
            </a:pPr>
            <a:r>
              <a:rPr sz="800" spc="-10" dirty="0">
                <a:solidFill>
                  <a:srgbClr val="1C2A33"/>
                </a:solidFill>
                <a:latin typeface="Calibri"/>
                <a:cs typeface="Calibri"/>
              </a:rPr>
              <a:t>Walker,</a:t>
            </a:r>
            <a:r>
              <a:rPr sz="800" spc="3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R.E.,</a:t>
            </a:r>
            <a:r>
              <a:rPr sz="800" spc="3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Keane,</a:t>
            </a:r>
            <a:r>
              <a:rPr sz="800" spc="3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C.R.</a:t>
            </a:r>
            <a:r>
              <a:rPr sz="800" spc="3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and</a:t>
            </a:r>
            <a:r>
              <a:rPr sz="800" spc="3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Burke,</a:t>
            </a:r>
            <a:r>
              <a:rPr sz="800" spc="3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J.G.</a:t>
            </a:r>
            <a:r>
              <a:rPr sz="800" spc="3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(2010)</a:t>
            </a:r>
            <a:r>
              <a:rPr sz="800" spc="3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'Disparities</a:t>
            </a:r>
            <a:r>
              <a:rPr sz="800" spc="3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and</a:t>
            </a:r>
            <a:r>
              <a:rPr sz="800" spc="3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access</a:t>
            </a:r>
            <a:r>
              <a:rPr sz="800" spc="3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to</a:t>
            </a:r>
            <a:r>
              <a:rPr sz="800" spc="3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healthy</a:t>
            </a:r>
            <a:r>
              <a:rPr sz="800" spc="3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food</a:t>
            </a:r>
            <a:r>
              <a:rPr sz="800" spc="3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in</a:t>
            </a:r>
            <a:r>
              <a:rPr sz="800" spc="3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the</a:t>
            </a:r>
            <a:r>
              <a:rPr sz="800" spc="3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United</a:t>
            </a:r>
            <a:r>
              <a:rPr sz="800" spc="3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spc="-10" dirty="0">
                <a:solidFill>
                  <a:srgbClr val="1C2A33"/>
                </a:solidFill>
                <a:latin typeface="Calibri"/>
                <a:cs typeface="Calibri"/>
              </a:rPr>
              <a:t>States:</a:t>
            </a:r>
            <a:r>
              <a:rPr sz="800" spc="50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a</a:t>
            </a:r>
            <a:r>
              <a:rPr sz="800" spc="3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review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of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food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desert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literature',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Health</a:t>
            </a:r>
            <a:r>
              <a:rPr sz="800" i="1" spc="3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&amp;</a:t>
            </a:r>
            <a:r>
              <a:rPr sz="800" i="1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Place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,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16(5),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pp.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876–</a:t>
            </a:r>
            <a:r>
              <a:rPr sz="800" spc="-20" dirty="0">
                <a:solidFill>
                  <a:srgbClr val="1C2A33"/>
                </a:solidFill>
                <a:latin typeface="Calibri"/>
                <a:cs typeface="Calibri"/>
              </a:rPr>
              <a:t>884.</a:t>
            </a:r>
            <a:endParaRPr sz="8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65"/>
              </a:spcBef>
            </a:pP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WHO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(2008)</a:t>
            </a:r>
            <a:r>
              <a:rPr sz="800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Closing</a:t>
            </a:r>
            <a:r>
              <a:rPr sz="800" i="1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the</a:t>
            </a:r>
            <a:r>
              <a:rPr sz="800" i="1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gap</a:t>
            </a:r>
            <a:r>
              <a:rPr sz="800" i="1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in</a:t>
            </a:r>
            <a:r>
              <a:rPr sz="800" i="1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a</a:t>
            </a:r>
            <a:r>
              <a:rPr sz="800" i="1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generation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.</a:t>
            </a:r>
            <a:r>
              <a:rPr sz="800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Geneva:</a:t>
            </a:r>
            <a:r>
              <a:rPr sz="800" spc="4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World</a:t>
            </a:r>
            <a:r>
              <a:rPr sz="800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Health</a:t>
            </a:r>
            <a:r>
              <a:rPr sz="800" spc="45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spc="-10" dirty="0">
                <a:solidFill>
                  <a:srgbClr val="1C2A33"/>
                </a:solidFill>
                <a:latin typeface="Calibri"/>
                <a:cs typeface="Calibri"/>
              </a:rPr>
              <a:t>Organization.</a:t>
            </a:r>
            <a:endParaRPr sz="8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65"/>
              </a:spcBef>
            </a:pP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World</a:t>
            </a:r>
            <a:r>
              <a:rPr sz="800" spc="5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Obesity</a:t>
            </a:r>
            <a:r>
              <a:rPr sz="800" spc="5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Federation</a:t>
            </a:r>
            <a:r>
              <a:rPr sz="800" spc="5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(2023)</a:t>
            </a:r>
            <a:r>
              <a:rPr sz="800" spc="5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World</a:t>
            </a:r>
            <a:r>
              <a:rPr sz="800" i="1" spc="5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Obesity</a:t>
            </a:r>
            <a:r>
              <a:rPr sz="800" i="1" spc="5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Atlas</a:t>
            </a:r>
            <a:r>
              <a:rPr sz="800" i="1" spc="5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1C2A33"/>
                </a:solidFill>
                <a:latin typeface="Calibri"/>
                <a:cs typeface="Calibri"/>
              </a:rPr>
              <a:t>2023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.</a:t>
            </a:r>
            <a:r>
              <a:rPr sz="800" spc="5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London:</a:t>
            </a:r>
            <a:r>
              <a:rPr sz="800" spc="5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World</a:t>
            </a:r>
            <a:r>
              <a:rPr sz="800" spc="5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dirty="0">
                <a:solidFill>
                  <a:srgbClr val="1C2A33"/>
                </a:solidFill>
                <a:latin typeface="Calibri"/>
                <a:cs typeface="Calibri"/>
              </a:rPr>
              <a:t>Obesity</a:t>
            </a:r>
            <a:r>
              <a:rPr sz="800" spc="50" dirty="0">
                <a:solidFill>
                  <a:srgbClr val="1C2A33"/>
                </a:solidFill>
                <a:latin typeface="Calibri"/>
                <a:cs typeface="Calibri"/>
              </a:rPr>
              <a:t> </a:t>
            </a:r>
            <a:r>
              <a:rPr sz="800" spc="-10" dirty="0">
                <a:solidFill>
                  <a:srgbClr val="1C2A33"/>
                </a:solidFill>
                <a:latin typeface="Calibri"/>
                <a:cs typeface="Calibri"/>
              </a:rPr>
              <a:t>Federation.</a:t>
            </a:r>
            <a:endParaRPr sz="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1C2A33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64</TotalTime>
  <Words>1165</Words>
  <Application>Microsoft Office PowerPoint</Application>
  <PresentationFormat>Custom</PresentationFormat>
  <Paragraphs>66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Calibri</vt:lpstr>
      <vt:lpstr>Century Gothic</vt:lpstr>
      <vt:lpstr>Tahoma</vt:lpstr>
      <vt:lpstr>Office Theme</vt:lpstr>
      <vt:lpstr>Social Determinants of Health and Obesity among Adults in the United States: Implications for Health and Social Care Practice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Social Determinants of Health and Obesity among Adults in the United States: Implications for Health and Social Care Practice</dc:title>
  <cp:lastModifiedBy>ravi marepogu</cp:lastModifiedBy>
  <cp:revision>2</cp:revision>
  <dcterms:created xsi:type="dcterms:W3CDTF">2026-10-19T12:19:26Z</dcterms:created>
  <dcterms:modified xsi:type="dcterms:W3CDTF">2026-10-26T02:02:58Z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verter">
    <vt:lpwstr>SolidFramework v10.0.20290.1</vt:lpwstr>
  </property>
  <property fmtid="{D5CDD505-2E9C-101B-9397-08002B2CF9AE}" pid="3" name="Created">
    <vt:filetime>2026-10-13T00:00:00Z</vt:filetime>
  </property>
  <property fmtid="{D5CDD505-2E9C-101B-9397-08002B2CF9AE}" pid="4" name="Creator">
    <vt:lpwstr>Chromium</vt:lpwstr>
  </property>
  <property fmtid="{D5CDD505-2E9C-101B-9397-08002B2CF9AE}" pid="5" name="LastSaved">
    <vt:filetime>2026-10-19T00:00:00Z</vt:filetime>
  </property>
  <property fmtid="{D5CDD505-2E9C-101B-9397-08002B2CF9AE}" pid="6" name="Producer">
    <vt:lpwstr>Skia/PDF m141</vt:lpwstr>
  </property>
</Properties>
</file>