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5"/>
  </p:normalViewPr>
  <p:slideViewPr>
    <p:cSldViewPr>
      <p:cViewPr varScale="1">
        <p:scale>
          <a:sx n="105" d="100"/>
          <a:sy n="105" d="100"/>
        </p:scale>
        <p:origin x="640"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9405DD87-B474-42A4-B320-BB16C2130B0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D1D40B5-2D0C-4726-AE19-7DFABB78F864}">
      <dgm:prSet/>
      <dgm:spPr/>
      <dgm:t>
        <a:bodyPr/>
        <a:lstStyle/>
        <a:p>
          <a:r>
            <a:rPr lang="en-GB"/>
            <a:t>Generate knowledge about a complex emotion</a:t>
          </a:r>
          <a:endParaRPr lang="en-US"/>
        </a:p>
      </dgm:t>
    </dgm:pt>
    <dgm:pt modelId="{E454B1B0-4A82-4518-86FA-55029A7E5DDF}" type="parTrans" cxnId="{B9AD4ADF-3161-49E4-B640-89F7CC576800}">
      <dgm:prSet/>
      <dgm:spPr/>
      <dgm:t>
        <a:bodyPr/>
        <a:lstStyle/>
        <a:p>
          <a:endParaRPr lang="en-US"/>
        </a:p>
      </dgm:t>
    </dgm:pt>
    <dgm:pt modelId="{E5C81793-8207-491E-A696-BEBC7E03B54E}" type="sibTrans" cxnId="{B9AD4ADF-3161-49E4-B640-89F7CC576800}">
      <dgm:prSet/>
      <dgm:spPr/>
      <dgm:t>
        <a:bodyPr/>
        <a:lstStyle/>
        <a:p>
          <a:endParaRPr lang="en-US"/>
        </a:p>
      </dgm:t>
    </dgm:pt>
    <dgm:pt modelId="{1FBDCAB5-1D26-43A5-B0A3-8B8E2348C36D}">
      <dgm:prSet/>
      <dgm:spPr/>
      <dgm:t>
        <a:bodyPr/>
        <a:lstStyle/>
        <a:p>
          <a:r>
            <a:rPr lang="en-GB"/>
            <a:t>Help those who suffer uncomfortable and inhibiting symptoms</a:t>
          </a:r>
          <a:r>
            <a:rPr lang="en-US"/>
            <a:t> </a:t>
          </a:r>
        </a:p>
      </dgm:t>
    </dgm:pt>
    <dgm:pt modelId="{961BCC30-A10E-4D4E-99D7-80A9946ACD24}" type="parTrans" cxnId="{820B5B07-680D-4A12-8858-CB70FA21E3A1}">
      <dgm:prSet/>
      <dgm:spPr/>
      <dgm:t>
        <a:bodyPr/>
        <a:lstStyle/>
        <a:p>
          <a:endParaRPr lang="en-US"/>
        </a:p>
      </dgm:t>
    </dgm:pt>
    <dgm:pt modelId="{D09B1EE7-B5A1-4F0D-81E1-279A32CEC3AB}" type="sibTrans" cxnId="{820B5B07-680D-4A12-8858-CB70FA21E3A1}">
      <dgm:prSet/>
      <dgm:spPr/>
      <dgm:t>
        <a:bodyPr/>
        <a:lstStyle/>
        <a:p>
          <a:endParaRPr lang="en-US"/>
        </a:p>
      </dgm:t>
    </dgm:pt>
    <dgm:pt modelId="{D03E8357-F7B7-114A-9E8B-F934F9B484C9}" type="pres">
      <dgm:prSet presAssocID="{9405DD87-B474-42A4-B320-BB16C2130B04}" presName="linear" presStyleCnt="0">
        <dgm:presLayoutVars>
          <dgm:animLvl val="lvl"/>
          <dgm:resizeHandles val="exact"/>
        </dgm:presLayoutVars>
      </dgm:prSet>
      <dgm:spPr/>
    </dgm:pt>
    <dgm:pt modelId="{9945D8D2-4784-1E4B-9E83-EE15EF8682B9}" type="pres">
      <dgm:prSet presAssocID="{4D1D40B5-2D0C-4726-AE19-7DFABB78F864}" presName="parentText" presStyleLbl="node1" presStyleIdx="0" presStyleCnt="2">
        <dgm:presLayoutVars>
          <dgm:chMax val="0"/>
          <dgm:bulletEnabled val="1"/>
        </dgm:presLayoutVars>
      </dgm:prSet>
      <dgm:spPr/>
    </dgm:pt>
    <dgm:pt modelId="{1B306FBA-0B08-6D44-B43F-E43AE80F01FB}" type="pres">
      <dgm:prSet presAssocID="{E5C81793-8207-491E-A696-BEBC7E03B54E}" presName="spacer" presStyleCnt="0"/>
      <dgm:spPr/>
    </dgm:pt>
    <dgm:pt modelId="{51A3A331-D4F7-3741-AA45-E972D2B88035}" type="pres">
      <dgm:prSet presAssocID="{1FBDCAB5-1D26-43A5-B0A3-8B8E2348C36D}" presName="parentText" presStyleLbl="node1" presStyleIdx="1" presStyleCnt="2">
        <dgm:presLayoutVars>
          <dgm:chMax val="0"/>
          <dgm:bulletEnabled val="1"/>
        </dgm:presLayoutVars>
      </dgm:prSet>
      <dgm:spPr/>
    </dgm:pt>
  </dgm:ptLst>
  <dgm:cxnLst>
    <dgm:cxn modelId="{820B5B07-680D-4A12-8858-CB70FA21E3A1}" srcId="{9405DD87-B474-42A4-B320-BB16C2130B04}" destId="{1FBDCAB5-1D26-43A5-B0A3-8B8E2348C36D}" srcOrd="1" destOrd="0" parTransId="{961BCC30-A10E-4D4E-99D7-80A9946ACD24}" sibTransId="{D09B1EE7-B5A1-4F0D-81E1-279A32CEC3AB}"/>
    <dgm:cxn modelId="{924A8C32-5E12-0045-A8F5-9B70517866E5}" type="presOf" srcId="{1FBDCAB5-1D26-43A5-B0A3-8B8E2348C36D}" destId="{51A3A331-D4F7-3741-AA45-E972D2B88035}" srcOrd="0" destOrd="0" presId="urn:microsoft.com/office/officeart/2005/8/layout/vList2"/>
    <dgm:cxn modelId="{BEB2D7BF-FEBA-804A-BD78-A3CF6EEFF716}" type="presOf" srcId="{9405DD87-B474-42A4-B320-BB16C2130B04}" destId="{D03E8357-F7B7-114A-9E8B-F934F9B484C9}" srcOrd="0" destOrd="0" presId="urn:microsoft.com/office/officeart/2005/8/layout/vList2"/>
    <dgm:cxn modelId="{10FE43CB-4BCA-3243-A855-AF3FCC35719C}" type="presOf" srcId="{4D1D40B5-2D0C-4726-AE19-7DFABB78F864}" destId="{9945D8D2-4784-1E4B-9E83-EE15EF8682B9}" srcOrd="0" destOrd="0" presId="urn:microsoft.com/office/officeart/2005/8/layout/vList2"/>
    <dgm:cxn modelId="{B9AD4ADF-3161-49E4-B640-89F7CC576800}" srcId="{9405DD87-B474-42A4-B320-BB16C2130B04}" destId="{4D1D40B5-2D0C-4726-AE19-7DFABB78F864}" srcOrd="0" destOrd="0" parTransId="{E454B1B0-4A82-4518-86FA-55029A7E5DDF}" sibTransId="{E5C81793-8207-491E-A696-BEBC7E03B54E}"/>
    <dgm:cxn modelId="{54E86BC7-F457-C244-BB37-E52112DE58F0}" type="presParOf" srcId="{D03E8357-F7B7-114A-9E8B-F934F9B484C9}" destId="{9945D8D2-4784-1E4B-9E83-EE15EF8682B9}" srcOrd="0" destOrd="0" presId="urn:microsoft.com/office/officeart/2005/8/layout/vList2"/>
    <dgm:cxn modelId="{0B244F7B-7B79-2045-AB38-E6C4852869D5}" type="presParOf" srcId="{D03E8357-F7B7-114A-9E8B-F934F9B484C9}" destId="{1B306FBA-0B08-6D44-B43F-E43AE80F01FB}" srcOrd="1" destOrd="0" presId="urn:microsoft.com/office/officeart/2005/8/layout/vList2"/>
    <dgm:cxn modelId="{3EFA1018-FB46-5B4F-81C2-67DD53856521}" type="presParOf" srcId="{D03E8357-F7B7-114A-9E8B-F934F9B484C9}" destId="{51A3A331-D4F7-3741-AA45-E972D2B8803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4FD1BA-8145-49F4-90E0-19A944B98FD8}"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CEA704C-5A54-4339-965A-A00C8ADFEF29}">
      <dgm:prSet/>
      <dgm:spPr/>
      <dgm:t>
        <a:bodyPr/>
        <a:lstStyle/>
        <a:p>
          <a:pPr>
            <a:defRPr cap="all"/>
          </a:pPr>
          <a:r>
            <a:rPr lang="en-GB" b="1"/>
            <a:t>100%</a:t>
          </a:r>
          <a:endParaRPr lang="en-US"/>
        </a:p>
      </dgm:t>
    </dgm:pt>
    <dgm:pt modelId="{5A37EB45-783A-4458-B376-BEF8F0B37F29}" type="parTrans" cxnId="{BFDEA77D-DE0C-4A57-98DE-74BD6E312343}">
      <dgm:prSet/>
      <dgm:spPr/>
      <dgm:t>
        <a:bodyPr/>
        <a:lstStyle/>
        <a:p>
          <a:endParaRPr lang="en-US"/>
        </a:p>
      </dgm:t>
    </dgm:pt>
    <dgm:pt modelId="{842FC36B-9F41-4E89-A20D-FB1758FFB768}" type="sibTrans" cxnId="{BFDEA77D-DE0C-4A57-98DE-74BD6E312343}">
      <dgm:prSet/>
      <dgm:spPr/>
      <dgm:t>
        <a:bodyPr/>
        <a:lstStyle/>
        <a:p>
          <a:endParaRPr lang="en-US"/>
        </a:p>
      </dgm:t>
    </dgm:pt>
    <dgm:pt modelId="{1751A7B2-2674-4458-9A75-76687D4D205B}">
      <dgm:prSet/>
      <dgm:spPr/>
      <dgm:t>
        <a:bodyPr/>
        <a:lstStyle/>
        <a:p>
          <a:pPr>
            <a:defRPr cap="all"/>
          </a:pPr>
          <a:r>
            <a:rPr lang="en-GB" b="1"/>
            <a:t>TASK RELEVANT</a:t>
          </a:r>
          <a:endParaRPr lang="en-US"/>
        </a:p>
      </dgm:t>
    </dgm:pt>
    <dgm:pt modelId="{FFB5C537-5C9C-427A-A0CD-ABC541021323}" type="parTrans" cxnId="{8A56A99C-BCEF-47AD-9309-36CFD74D641C}">
      <dgm:prSet/>
      <dgm:spPr/>
      <dgm:t>
        <a:bodyPr/>
        <a:lstStyle/>
        <a:p>
          <a:endParaRPr lang="en-US"/>
        </a:p>
      </dgm:t>
    </dgm:pt>
    <dgm:pt modelId="{4D07C29F-8AB2-41AB-AF94-2F2C35C9E210}" type="sibTrans" cxnId="{8A56A99C-BCEF-47AD-9309-36CFD74D641C}">
      <dgm:prSet/>
      <dgm:spPr/>
      <dgm:t>
        <a:bodyPr/>
        <a:lstStyle/>
        <a:p>
          <a:endParaRPr lang="en-US"/>
        </a:p>
      </dgm:t>
    </dgm:pt>
    <dgm:pt modelId="{4C79E6AB-5139-4A27-B389-E54F7917AC90}">
      <dgm:prSet/>
      <dgm:spPr/>
      <dgm:t>
        <a:bodyPr/>
        <a:lstStyle/>
        <a:p>
          <a:pPr>
            <a:defRPr cap="all"/>
          </a:pPr>
          <a:r>
            <a:rPr lang="en-GB" b="1"/>
            <a:t>THOUGHTS</a:t>
          </a:r>
          <a:endParaRPr lang="en-US"/>
        </a:p>
      </dgm:t>
    </dgm:pt>
    <dgm:pt modelId="{BA2CAC04-CD96-443F-B8A8-4CBB998DB0C6}" type="parTrans" cxnId="{227B2642-3371-48F1-A9BC-90339ACC2F43}">
      <dgm:prSet/>
      <dgm:spPr/>
      <dgm:t>
        <a:bodyPr/>
        <a:lstStyle/>
        <a:p>
          <a:endParaRPr lang="en-US"/>
        </a:p>
      </dgm:t>
    </dgm:pt>
    <dgm:pt modelId="{07B74295-FCCE-4677-9E93-69BCDD423EF6}" type="sibTrans" cxnId="{227B2642-3371-48F1-A9BC-90339ACC2F43}">
      <dgm:prSet/>
      <dgm:spPr/>
      <dgm:t>
        <a:bodyPr/>
        <a:lstStyle/>
        <a:p>
          <a:endParaRPr lang="en-US"/>
        </a:p>
      </dgm:t>
    </dgm:pt>
    <dgm:pt modelId="{4A8A07B2-8CB3-494D-B33D-3EB9AFF970D7}" type="pres">
      <dgm:prSet presAssocID="{FF4FD1BA-8145-49F4-90E0-19A944B98FD8}" presName="root" presStyleCnt="0">
        <dgm:presLayoutVars>
          <dgm:dir/>
          <dgm:resizeHandles val="exact"/>
        </dgm:presLayoutVars>
      </dgm:prSet>
      <dgm:spPr/>
    </dgm:pt>
    <dgm:pt modelId="{CA0EB4DE-0D69-4A4C-A851-83963C68A5B0}" type="pres">
      <dgm:prSet presAssocID="{2CEA704C-5A54-4339-965A-A00C8ADFEF29}" presName="compNode" presStyleCnt="0"/>
      <dgm:spPr/>
    </dgm:pt>
    <dgm:pt modelId="{A33760F5-560D-4C66-B25E-037E610F14A6}" type="pres">
      <dgm:prSet presAssocID="{2CEA704C-5A54-4339-965A-A00C8ADFEF29}" presName="iconBgRect" presStyleLbl="bgShp" presStyleIdx="0" presStyleCnt="3"/>
      <dgm:spPr/>
    </dgm:pt>
    <dgm:pt modelId="{34DA62E0-9252-4E3A-AB36-FB6901A658BB}" type="pres">
      <dgm:prSet presAssocID="{2CEA704C-5A54-4339-965A-A00C8ADFEF2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ull Battery"/>
        </a:ext>
      </dgm:extLst>
    </dgm:pt>
    <dgm:pt modelId="{C3944A6B-AC04-482B-BA1F-B02C69733CC4}" type="pres">
      <dgm:prSet presAssocID="{2CEA704C-5A54-4339-965A-A00C8ADFEF29}" presName="spaceRect" presStyleCnt="0"/>
      <dgm:spPr/>
    </dgm:pt>
    <dgm:pt modelId="{4AA10CF8-50FB-40F9-80E1-DEBC17358CFE}" type="pres">
      <dgm:prSet presAssocID="{2CEA704C-5A54-4339-965A-A00C8ADFEF29}" presName="textRect" presStyleLbl="revTx" presStyleIdx="0" presStyleCnt="3">
        <dgm:presLayoutVars>
          <dgm:chMax val="1"/>
          <dgm:chPref val="1"/>
        </dgm:presLayoutVars>
      </dgm:prSet>
      <dgm:spPr/>
    </dgm:pt>
    <dgm:pt modelId="{9A3D474F-AC07-4B0F-B8D9-0F67E712C5AE}" type="pres">
      <dgm:prSet presAssocID="{842FC36B-9F41-4E89-A20D-FB1758FFB768}" presName="sibTrans" presStyleCnt="0"/>
      <dgm:spPr/>
    </dgm:pt>
    <dgm:pt modelId="{39A9B387-148B-4D98-8166-6D41D3E81777}" type="pres">
      <dgm:prSet presAssocID="{1751A7B2-2674-4458-9A75-76687D4D205B}" presName="compNode" presStyleCnt="0"/>
      <dgm:spPr/>
    </dgm:pt>
    <dgm:pt modelId="{B0F0F69D-803D-4F21-8E6E-F6C0F3E0E4AF}" type="pres">
      <dgm:prSet presAssocID="{1751A7B2-2674-4458-9A75-76687D4D205B}" presName="iconBgRect" presStyleLbl="bgShp" presStyleIdx="1" presStyleCnt="3"/>
      <dgm:spPr/>
    </dgm:pt>
    <dgm:pt modelId="{D33D4649-026B-4286-BC50-A342BBB87722}" type="pres">
      <dgm:prSet presAssocID="{1751A7B2-2674-4458-9A75-76687D4D205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09BCE71C-EC0C-48F7-ACDA-686F69982D8E}" type="pres">
      <dgm:prSet presAssocID="{1751A7B2-2674-4458-9A75-76687D4D205B}" presName="spaceRect" presStyleCnt="0"/>
      <dgm:spPr/>
    </dgm:pt>
    <dgm:pt modelId="{A186B09B-F089-4ECF-84AF-16C12B45C81A}" type="pres">
      <dgm:prSet presAssocID="{1751A7B2-2674-4458-9A75-76687D4D205B}" presName="textRect" presStyleLbl="revTx" presStyleIdx="1" presStyleCnt="3">
        <dgm:presLayoutVars>
          <dgm:chMax val="1"/>
          <dgm:chPref val="1"/>
        </dgm:presLayoutVars>
      </dgm:prSet>
      <dgm:spPr/>
    </dgm:pt>
    <dgm:pt modelId="{AAF8F1A3-1060-42FB-A16B-CA3DA5AE143A}" type="pres">
      <dgm:prSet presAssocID="{4D07C29F-8AB2-41AB-AF94-2F2C35C9E210}" presName="sibTrans" presStyleCnt="0"/>
      <dgm:spPr/>
    </dgm:pt>
    <dgm:pt modelId="{420C4056-EAEB-4559-B963-883E461736B0}" type="pres">
      <dgm:prSet presAssocID="{4C79E6AB-5139-4A27-B389-E54F7917AC90}" presName="compNode" presStyleCnt="0"/>
      <dgm:spPr/>
    </dgm:pt>
    <dgm:pt modelId="{284CF498-C46D-47F0-9E8B-78A90C65D534}" type="pres">
      <dgm:prSet presAssocID="{4C79E6AB-5139-4A27-B389-E54F7917AC90}" presName="iconBgRect" presStyleLbl="bgShp" presStyleIdx="2" presStyleCnt="3"/>
      <dgm:spPr/>
    </dgm:pt>
    <dgm:pt modelId="{82A4FE84-DEA1-4131-ACA9-A5DE00FBCF5F}" type="pres">
      <dgm:prSet presAssocID="{4C79E6AB-5139-4A27-B389-E54F7917AC9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FC809742-B908-45A7-B0B8-F6EC11F7F44D}" type="pres">
      <dgm:prSet presAssocID="{4C79E6AB-5139-4A27-B389-E54F7917AC90}" presName="spaceRect" presStyleCnt="0"/>
      <dgm:spPr/>
    </dgm:pt>
    <dgm:pt modelId="{ED98002B-1B91-46E3-8810-EAF6D057FC10}" type="pres">
      <dgm:prSet presAssocID="{4C79E6AB-5139-4A27-B389-E54F7917AC90}" presName="textRect" presStyleLbl="revTx" presStyleIdx="2" presStyleCnt="3">
        <dgm:presLayoutVars>
          <dgm:chMax val="1"/>
          <dgm:chPref val="1"/>
        </dgm:presLayoutVars>
      </dgm:prSet>
      <dgm:spPr/>
    </dgm:pt>
  </dgm:ptLst>
  <dgm:cxnLst>
    <dgm:cxn modelId="{EA5AFF1A-5E2E-42EF-959F-2A21505AAC97}" type="presOf" srcId="{4C79E6AB-5139-4A27-B389-E54F7917AC90}" destId="{ED98002B-1B91-46E3-8810-EAF6D057FC10}" srcOrd="0" destOrd="0" presId="urn:microsoft.com/office/officeart/2018/5/layout/IconCircleLabelList"/>
    <dgm:cxn modelId="{01A38834-9A91-4614-9276-B4237671AB6B}" type="presOf" srcId="{2CEA704C-5A54-4339-965A-A00C8ADFEF29}" destId="{4AA10CF8-50FB-40F9-80E1-DEBC17358CFE}" srcOrd="0" destOrd="0" presId="urn:microsoft.com/office/officeart/2018/5/layout/IconCircleLabelList"/>
    <dgm:cxn modelId="{227B2642-3371-48F1-A9BC-90339ACC2F43}" srcId="{FF4FD1BA-8145-49F4-90E0-19A944B98FD8}" destId="{4C79E6AB-5139-4A27-B389-E54F7917AC90}" srcOrd="2" destOrd="0" parTransId="{BA2CAC04-CD96-443F-B8A8-4CBB998DB0C6}" sibTransId="{07B74295-FCCE-4677-9E93-69BCDD423EF6}"/>
    <dgm:cxn modelId="{BFDEA77D-DE0C-4A57-98DE-74BD6E312343}" srcId="{FF4FD1BA-8145-49F4-90E0-19A944B98FD8}" destId="{2CEA704C-5A54-4339-965A-A00C8ADFEF29}" srcOrd="0" destOrd="0" parTransId="{5A37EB45-783A-4458-B376-BEF8F0B37F29}" sibTransId="{842FC36B-9F41-4E89-A20D-FB1758FFB768}"/>
    <dgm:cxn modelId="{8A56A99C-BCEF-47AD-9309-36CFD74D641C}" srcId="{FF4FD1BA-8145-49F4-90E0-19A944B98FD8}" destId="{1751A7B2-2674-4458-9A75-76687D4D205B}" srcOrd="1" destOrd="0" parTransId="{FFB5C537-5C9C-427A-A0CD-ABC541021323}" sibTransId="{4D07C29F-8AB2-41AB-AF94-2F2C35C9E210}"/>
    <dgm:cxn modelId="{5AE060DF-68C0-4495-AEDD-416980C32940}" type="presOf" srcId="{1751A7B2-2674-4458-9A75-76687D4D205B}" destId="{A186B09B-F089-4ECF-84AF-16C12B45C81A}" srcOrd="0" destOrd="0" presId="urn:microsoft.com/office/officeart/2018/5/layout/IconCircleLabelList"/>
    <dgm:cxn modelId="{25D54CFD-186F-4626-B9AA-5EFCD853457C}" type="presOf" srcId="{FF4FD1BA-8145-49F4-90E0-19A944B98FD8}" destId="{4A8A07B2-8CB3-494D-B33D-3EB9AFF970D7}" srcOrd="0" destOrd="0" presId="urn:microsoft.com/office/officeart/2018/5/layout/IconCircleLabelList"/>
    <dgm:cxn modelId="{53A1EECD-642B-4147-B6ED-4261485BA181}" type="presParOf" srcId="{4A8A07B2-8CB3-494D-B33D-3EB9AFF970D7}" destId="{CA0EB4DE-0D69-4A4C-A851-83963C68A5B0}" srcOrd="0" destOrd="0" presId="urn:microsoft.com/office/officeart/2018/5/layout/IconCircleLabelList"/>
    <dgm:cxn modelId="{9F17358E-3713-492F-889E-97F8E9EAE3CB}" type="presParOf" srcId="{CA0EB4DE-0D69-4A4C-A851-83963C68A5B0}" destId="{A33760F5-560D-4C66-B25E-037E610F14A6}" srcOrd="0" destOrd="0" presId="urn:microsoft.com/office/officeart/2018/5/layout/IconCircleLabelList"/>
    <dgm:cxn modelId="{850EDB1D-4943-4B96-A2EC-A173CFEDDEA2}" type="presParOf" srcId="{CA0EB4DE-0D69-4A4C-A851-83963C68A5B0}" destId="{34DA62E0-9252-4E3A-AB36-FB6901A658BB}" srcOrd="1" destOrd="0" presId="urn:microsoft.com/office/officeart/2018/5/layout/IconCircleLabelList"/>
    <dgm:cxn modelId="{F38A3040-ACC0-49A9-BFBF-00C6DE31E6B4}" type="presParOf" srcId="{CA0EB4DE-0D69-4A4C-A851-83963C68A5B0}" destId="{C3944A6B-AC04-482B-BA1F-B02C69733CC4}" srcOrd="2" destOrd="0" presId="urn:microsoft.com/office/officeart/2018/5/layout/IconCircleLabelList"/>
    <dgm:cxn modelId="{9D354026-FE21-419F-A703-3C7787CB5733}" type="presParOf" srcId="{CA0EB4DE-0D69-4A4C-A851-83963C68A5B0}" destId="{4AA10CF8-50FB-40F9-80E1-DEBC17358CFE}" srcOrd="3" destOrd="0" presId="urn:microsoft.com/office/officeart/2018/5/layout/IconCircleLabelList"/>
    <dgm:cxn modelId="{3E162637-CCFC-4345-9E98-8E82E92A2E2E}" type="presParOf" srcId="{4A8A07B2-8CB3-494D-B33D-3EB9AFF970D7}" destId="{9A3D474F-AC07-4B0F-B8D9-0F67E712C5AE}" srcOrd="1" destOrd="0" presId="urn:microsoft.com/office/officeart/2018/5/layout/IconCircleLabelList"/>
    <dgm:cxn modelId="{85B1EFE6-CF68-47EB-8F6B-F3C3609BE7F4}" type="presParOf" srcId="{4A8A07B2-8CB3-494D-B33D-3EB9AFF970D7}" destId="{39A9B387-148B-4D98-8166-6D41D3E81777}" srcOrd="2" destOrd="0" presId="urn:microsoft.com/office/officeart/2018/5/layout/IconCircleLabelList"/>
    <dgm:cxn modelId="{A2F023C3-F4B9-4A09-B543-008AB78E99C5}" type="presParOf" srcId="{39A9B387-148B-4D98-8166-6D41D3E81777}" destId="{B0F0F69D-803D-4F21-8E6E-F6C0F3E0E4AF}" srcOrd="0" destOrd="0" presId="urn:microsoft.com/office/officeart/2018/5/layout/IconCircleLabelList"/>
    <dgm:cxn modelId="{C5DC50FF-1C21-42DF-818D-013FF310F399}" type="presParOf" srcId="{39A9B387-148B-4D98-8166-6D41D3E81777}" destId="{D33D4649-026B-4286-BC50-A342BBB87722}" srcOrd="1" destOrd="0" presId="urn:microsoft.com/office/officeart/2018/5/layout/IconCircleLabelList"/>
    <dgm:cxn modelId="{DAA1BB63-3165-452C-B4B4-4A0E485838DC}" type="presParOf" srcId="{39A9B387-148B-4D98-8166-6D41D3E81777}" destId="{09BCE71C-EC0C-48F7-ACDA-686F69982D8E}" srcOrd="2" destOrd="0" presId="urn:microsoft.com/office/officeart/2018/5/layout/IconCircleLabelList"/>
    <dgm:cxn modelId="{8220C823-76FA-44AB-812F-38FCFFD858B9}" type="presParOf" srcId="{39A9B387-148B-4D98-8166-6D41D3E81777}" destId="{A186B09B-F089-4ECF-84AF-16C12B45C81A}" srcOrd="3" destOrd="0" presId="urn:microsoft.com/office/officeart/2018/5/layout/IconCircleLabelList"/>
    <dgm:cxn modelId="{9727A724-13C2-416C-86D9-A78BD37A863E}" type="presParOf" srcId="{4A8A07B2-8CB3-494D-B33D-3EB9AFF970D7}" destId="{AAF8F1A3-1060-42FB-A16B-CA3DA5AE143A}" srcOrd="3" destOrd="0" presId="urn:microsoft.com/office/officeart/2018/5/layout/IconCircleLabelList"/>
    <dgm:cxn modelId="{4CBD0190-65A0-46A7-BA8C-76611DEC183E}" type="presParOf" srcId="{4A8A07B2-8CB3-494D-B33D-3EB9AFF970D7}" destId="{420C4056-EAEB-4559-B963-883E461736B0}" srcOrd="4" destOrd="0" presId="urn:microsoft.com/office/officeart/2018/5/layout/IconCircleLabelList"/>
    <dgm:cxn modelId="{76791BFF-06AA-4124-8602-2BF7CC022706}" type="presParOf" srcId="{420C4056-EAEB-4559-B963-883E461736B0}" destId="{284CF498-C46D-47F0-9E8B-78A90C65D534}" srcOrd="0" destOrd="0" presId="urn:microsoft.com/office/officeart/2018/5/layout/IconCircleLabelList"/>
    <dgm:cxn modelId="{27771C81-06F1-4406-B25E-5451E47A375D}" type="presParOf" srcId="{420C4056-EAEB-4559-B963-883E461736B0}" destId="{82A4FE84-DEA1-4131-ACA9-A5DE00FBCF5F}" srcOrd="1" destOrd="0" presId="urn:microsoft.com/office/officeart/2018/5/layout/IconCircleLabelList"/>
    <dgm:cxn modelId="{BE6C2BC7-F783-4C09-8ABB-9551437CDB7B}" type="presParOf" srcId="{420C4056-EAEB-4559-B963-883E461736B0}" destId="{FC809742-B908-45A7-B0B8-F6EC11F7F44D}" srcOrd="2" destOrd="0" presId="urn:microsoft.com/office/officeart/2018/5/layout/IconCircleLabelList"/>
    <dgm:cxn modelId="{DC7B4E13-EB93-43B0-98F9-BFF2213BC630}" type="presParOf" srcId="{420C4056-EAEB-4559-B963-883E461736B0}" destId="{ED98002B-1B91-46E3-8810-EAF6D057FC1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5D8D2-4784-1E4B-9E83-EE15EF8682B9}">
      <dsp:nvSpPr>
        <dsp:cNvPr id="0" name=""/>
        <dsp:cNvSpPr/>
      </dsp:nvSpPr>
      <dsp:spPr>
        <a:xfrm>
          <a:off x="0" y="510870"/>
          <a:ext cx="5175384" cy="21996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Generate knowledge about a complex emotion</a:t>
          </a:r>
          <a:endParaRPr lang="en-US" sz="4000" kern="1200"/>
        </a:p>
      </dsp:txBody>
      <dsp:txXfrm>
        <a:off x="107376" y="618246"/>
        <a:ext cx="4960632" cy="1984848"/>
      </dsp:txXfrm>
    </dsp:sp>
    <dsp:sp modelId="{51A3A331-D4F7-3741-AA45-E972D2B88035}">
      <dsp:nvSpPr>
        <dsp:cNvPr id="0" name=""/>
        <dsp:cNvSpPr/>
      </dsp:nvSpPr>
      <dsp:spPr>
        <a:xfrm>
          <a:off x="0" y="2825670"/>
          <a:ext cx="5175384" cy="21996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Help those who suffer uncomfortable and inhibiting symptoms</a:t>
          </a:r>
          <a:r>
            <a:rPr lang="en-US" sz="4000" kern="1200"/>
            <a:t> </a:t>
          </a:r>
        </a:p>
      </dsp:txBody>
      <dsp:txXfrm>
        <a:off x="107376" y="2933046"/>
        <a:ext cx="4960632" cy="1984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3760F5-560D-4C66-B25E-037E610F14A6}">
      <dsp:nvSpPr>
        <dsp:cNvPr id="0" name=""/>
        <dsp:cNvSpPr/>
      </dsp:nvSpPr>
      <dsp:spPr>
        <a:xfrm>
          <a:off x="530099" y="691938"/>
          <a:ext cx="1406812" cy="1406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DA62E0-9252-4E3A-AB36-FB6901A658BB}">
      <dsp:nvSpPr>
        <dsp:cNvPr id="0" name=""/>
        <dsp:cNvSpPr/>
      </dsp:nvSpPr>
      <dsp:spPr>
        <a:xfrm>
          <a:off x="829912" y="991750"/>
          <a:ext cx="807187" cy="807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A10CF8-50FB-40F9-80E1-DEBC17358CFE}">
      <dsp:nvSpPr>
        <dsp:cNvPr id="0" name=""/>
        <dsp:cNvSpPr/>
      </dsp:nvSpPr>
      <dsp:spPr>
        <a:xfrm>
          <a:off x="80381" y="2536938"/>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b="1" kern="1200"/>
            <a:t>100%</a:t>
          </a:r>
          <a:endParaRPr lang="en-US" sz="2700" kern="1200"/>
        </a:p>
      </dsp:txBody>
      <dsp:txXfrm>
        <a:off x="80381" y="2536938"/>
        <a:ext cx="2306250" cy="720000"/>
      </dsp:txXfrm>
    </dsp:sp>
    <dsp:sp modelId="{B0F0F69D-803D-4F21-8E6E-F6C0F3E0E4AF}">
      <dsp:nvSpPr>
        <dsp:cNvPr id="0" name=""/>
        <dsp:cNvSpPr/>
      </dsp:nvSpPr>
      <dsp:spPr>
        <a:xfrm>
          <a:off x="3239943" y="691938"/>
          <a:ext cx="1406812" cy="1406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3D4649-026B-4286-BC50-A342BBB87722}">
      <dsp:nvSpPr>
        <dsp:cNvPr id="0" name=""/>
        <dsp:cNvSpPr/>
      </dsp:nvSpPr>
      <dsp:spPr>
        <a:xfrm>
          <a:off x="3539756" y="991750"/>
          <a:ext cx="807187" cy="807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86B09B-F089-4ECF-84AF-16C12B45C81A}">
      <dsp:nvSpPr>
        <dsp:cNvPr id="0" name=""/>
        <dsp:cNvSpPr/>
      </dsp:nvSpPr>
      <dsp:spPr>
        <a:xfrm>
          <a:off x="2790224" y="2536938"/>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b="1" kern="1200"/>
            <a:t>TASK RELEVANT</a:t>
          </a:r>
          <a:endParaRPr lang="en-US" sz="2700" kern="1200"/>
        </a:p>
      </dsp:txBody>
      <dsp:txXfrm>
        <a:off x="2790224" y="2536938"/>
        <a:ext cx="2306250" cy="720000"/>
      </dsp:txXfrm>
    </dsp:sp>
    <dsp:sp modelId="{284CF498-C46D-47F0-9E8B-78A90C65D534}">
      <dsp:nvSpPr>
        <dsp:cNvPr id="0" name=""/>
        <dsp:cNvSpPr/>
      </dsp:nvSpPr>
      <dsp:spPr>
        <a:xfrm>
          <a:off x="5949787" y="691938"/>
          <a:ext cx="1406812" cy="1406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A4FE84-DEA1-4131-ACA9-A5DE00FBCF5F}">
      <dsp:nvSpPr>
        <dsp:cNvPr id="0" name=""/>
        <dsp:cNvSpPr/>
      </dsp:nvSpPr>
      <dsp:spPr>
        <a:xfrm>
          <a:off x="6249600" y="991750"/>
          <a:ext cx="807187" cy="807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98002B-1B91-46E3-8810-EAF6D057FC10}">
      <dsp:nvSpPr>
        <dsp:cNvPr id="0" name=""/>
        <dsp:cNvSpPr/>
      </dsp:nvSpPr>
      <dsp:spPr>
        <a:xfrm>
          <a:off x="5500068" y="2536938"/>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b="1" kern="1200"/>
            <a:t>THOUGHTS</a:t>
          </a:r>
          <a:endParaRPr lang="en-US" sz="2700" kern="1200"/>
        </a:p>
      </dsp:txBody>
      <dsp:txXfrm>
        <a:off x="5500068" y="2536938"/>
        <a:ext cx="23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D0F6C0-BDA1-4021-89D4-37909FC41A63}" type="datetimeFigureOut">
              <a:rPr lang="en-US" smtClean="0"/>
              <a:t>1/31/25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DFBA8BB-6651-4A16-A34A-ABA95B2C4EB5}" type="slidenum">
              <a:rPr lang="en-US" smtClean="0"/>
              <a:t>‹#›</a:t>
            </a:fld>
            <a:endParaRPr lang="en-US"/>
          </a:p>
        </p:txBody>
      </p:sp>
    </p:spTree>
    <p:extLst>
      <p:ext uri="{BB962C8B-B14F-4D97-AF65-F5344CB8AC3E}">
        <p14:creationId xmlns:p14="http://schemas.microsoft.com/office/powerpoint/2010/main" val="2898585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C6EAC7D-5A89-47C2-8ABA-56C9C2DEF7A4}"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pPr>
            <a:endParaRPr lang="en-US" dirty="0"/>
          </a:p>
        </p:txBody>
      </p:sp>
      <p:sp>
        <p:nvSpPr>
          <p:cNvPr id="4" name="Slide Number Placeholder 3"/>
          <p:cNvSpPr>
            <a:spLocks noGrp="1"/>
          </p:cNvSpPr>
          <p:nvPr>
            <p:ph type="sldNum" sz="quarter" idx="10"/>
          </p:nvPr>
        </p:nvSpPr>
        <p:spPr/>
        <p:txBody>
          <a:bodyPr/>
          <a:lstStyle/>
          <a:p>
            <a:fld id="{EC6EAC7D-5A89-47C2-8ABA-56C9C2DEF7A4}" type="slidenum">
              <a:rPr lang="en-US" smtClean="0"/>
              <a:pPr/>
              <a:t>20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3874AD3-A843-4914-A1AB-AD0C5D41FE26}" type="datetimeFigureOut">
              <a:rPr lang="en-US" smtClean="0"/>
              <a:t>1/31/25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1006242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874AD3-A843-4914-A1AB-AD0C5D41FE26}" type="datetimeFigureOut">
              <a:rPr lang="en-US" smtClean="0"/>
              <a:t>1/31/25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3781722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874AD3-A843-4914-A1AB-AD0C5D41FE26}" type="datetimeFigureOut">
              <a:rPr lang="en-US" smtClean="0"/>
              <a:t>1/31/25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570932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874AD3-A843-4914-A1AB-AD0C5D41FE26}" type="datetimeFigureOut">
              <a:rPr lang="en-US" smtClean="0"/>
              <a:t>1/31/25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13382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3874AD3-A843-4914-A1AB-AD0C5D41FE26}" type="datetimeFigureOut">
              <a:rPr lang="en-US" smtClean="0"/>
              <a:t>1/31/25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1723911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874AD3-A843-4914-A1AB-AD0C5D41FE26}" type="datetimeFigureOut">
              <a:rPr lang="en-US" smtClean="0"/>
              <a:t>1/31/25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92268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874AD3-A843-4914-A1AB-AD0C5D41FE26}" type="datetimeFigureOut">
              <a:rPr lang="en-US" smtClean="0"/>
              <a:t>1/31/25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453123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874AD3-A843-4914-A1AB-AD0C5D41FE26}" type="datetimeFigureOut">
              <a:rPr lang="en-US" smtClean="0"/>
              <a:t>1/31/25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392054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874AD3-A843-4914-A1AB-AD0C5D41FE26}" type="datetimeFigureOut">
              <a:rPr lang="en-US" smtClean="0"/>
              <a:t>1/31/25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2707014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874AD3-A843-4914-A1AB-AD0C5D41FE26}" type="datetimeFigureOut">
              <a:rPr lang="en-US" smtClean="0"/>
              <a:t>1/31/25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1933250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874AD3-A843-4914-A1AB-AD0C5D41FE26}" type="datetimeFigureOut">
              <a:rPr lang="en-US" smtClean="0"/>
              <a:t>1/31/25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40B17-31DE-43A1-AFA1-19D8A63B65AA}" type="slidenum">
              <a:rPr lang="en-US" smtClean="0"/>
              <a:t>‹#›</a:t>
            </a:fld>
            <a:endParaRPr lang="en-US"/>
          </a:p>
        </p:txBody>
      </p:sp>
    </p:spTree>
    <p:extLst>
      <p:ext uri="{BB962C8B-B14F-4D97-AF65-F5344CB8AC3E}">
        <p14:creationId xmlns:p14="http://schemas.microsoft.com/office/powerpoint/2010/main" val="3485660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3543" y="0"/>
            <a:ext cx="9100457" cy="6879771"/>
          </a:xfrm>
          <a:prstGeom prst="rect">
            <a:avLst/>
          </a:prstGeom>
        </p:spPr>
      </p:pic>
      <p:sp>
        <p:nvSpPr>
          <p:cNvPr id="2" name="Title 1"/>
          <p:cNvSpPr>
            <a:spLocks noGrp="1"/>
          </p:cNvSpPr>
          <p:nvPr>
            <p:ph type="ctrTitle" hasCustomPrompt="1"/>
          </p:nvPr>
        </p:nvSpPr>
        <p:spPr>
          <a:xfrm>
            <a:off x="2590800" y="2286000"/>
            <a:ext cx="6180224" cy="1470025"/>
          </a:xfrm>
        </p:spPr>
        <p:txBody>
          <a:bodyPr anchor="t"/>
          <a:lstStyle>
            <a:lvl1pPr algn="r">
              <a:defRPr b="1" cap="small" baseline="0">
                <a:solidFill>
                  <a:srgbClr val="003300"/>
                </a:solidFill>
              </a:defRPr>
            </a:lvl1pPr>
          </a:lstStyle>
          <a:p>
            <a:r>
              <a:rPr lang="en-US" dirty="0"/>
              <a:t>Click to edit master title style</a:t>
            </a:r>
          </a:p>
        </p:txBody>
      </p:sp>
      <p:sp>
        <p:nvSpPr>
          <p:cNvPr id="3" name="Subtitle 2"/>
          <p:cNvSpPr>
            <a:spLocks noGrp="1"/>
          </p:cNvSpPr>
          <p:nvPr>
            <p:ph type="subTitle" idx="1"/>
          </p:nvPr>
        </p:nvSpPr>
        <p:spPr>
          <a:xfrm>
            <a:off x="3962400" y="4038600"/>
            <a:ext cx="4772528" cy="990600"/>
          </a:xfrm>
        </p:spPr>
        <p:txBody>
          <a:bodyPr>
            <a:normAutofit/>
          </a:bodyPr>
          <a:lstStyle>
            <a:lvl1pPr marL="0" indent="0" algn="r">
              <a:buNone/>
              <a:defRPr sz="2000" b="0">
                <a:solidFill>
                  <a:schemeClr val="tx1"/>
                </a:solidFill>
                <a:latin typeface="Georgia" pitchFamily="18"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pic>
        <p:nvPicPr>
          <p:cNvPr id="7" name="Picture 6"/>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0" y="1251"/>
            <a:ext cx="3721618" cy="6858000"/>
          </a:xfrm>
          <a:prstGeom prst="rect">
            <a:avLst/>
          </a:prstGeom>
        </p:spPr>
      </p:pic>
      <p:sp>
        <p:nvSpPr>
          <p:cNvPr id="10" name="Picture Placeholder 9"/>
          <p:cNvSpPr>
            <a:spLocks noGrp="1"/>
          </p:cNvSpPr>
          <p:nvPr>
            <p:ph type="pic" sz="quarter" idx="13" hasCustomPrompt="1"/>
          </p:nvPr>
        </p:nvSpPr>
        <p:spPr>
          <a:xfrm>
            <a:off x="6858000" y="5105400"/>
            <a:ext cx="1828800" cy="990600"/>
          </a:xfrm>
        </p:spPr>
        <p:txBody>
          <a:bodyPr>
            <a:normAutofit/>
          </a:bodyPr>
          <a:lstStyle>
            <a:lvl1pPr marL="0" indent="0" algn="ctr">
              <a:buNone/>
              <a:defRPr sz="2000" baseline="0"/>
            </a:lvl1pPr>
          </a:lstStyle>
          <a:p>
            <a:r>
              <a:rPr lang="en-US" dirty="0"/>
              <a:t>Company Logo</a:t>
            </a:r>
          </a:p>
        </p:txBody>
      </p:sp>
    </p:spTree>
    <p:extLst>
      <p:ext uri="{BB962C8B-B14F-4D97-AF65-F5344CB8AC3E}">
        <p14:creationId xmlns:p14="http://schemas.microsoft.com/office/powerpoint/2010/main" val="784659623"/>
      </p:ext>
    </p:extLst>
  </p:cSld>
  <p:clrMapOvr>
    <a:masterClrMapping/>
  </p:clrMapOvr>
  <p:transition spd="slow">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874AD3-A843-4914-A1AB-AD0C5D41FE26}" type="datetimeFigureOut">
              <a:rPr lang="en-US" smtClean="0"/>
              <a:t>1/31/25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B40B17-31DE-43A1-AFA1-19D8A63B65AA}" type="slidenum">
              <a:rPr lang="en-US" smtClean="0"/>
              <a:t>‹#›</a:t>
            </a:fld>
            <a:endParaRPr lang="en-US"/>
          </a:p>
        </p:txBody>
      </p:sp>
    </p:spTree>
    <p:extLst>
      <p:ext uri="{BB962C8B-B14F-4D97-AF65-F5344CB8AC3E}">
        <p14:creationId xmlns:p14="http://schemas.microsoft.com/office/powerpoint/2010/main" val="2987315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notesSlide" Target="../notesSlides/notesSlide1.xml"/><Relationship Id="rId4"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sciencedirect.com/science/article/pii/S1469029202000109"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sciencedirect.com/science/article/pii/S1469029202000109"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custDataLst>
              <p:tags r:id="rId2"/>
            </p:custDataLst>
          </p:nvPr>
        </p:nvSpPr>
        <p:spPr/>
        <p:txBody>
          <a:bodyPr>
            <a:normAutofit fontScale="90000"/>
          </a:bodyPr>
          <a:lstStyle/>
          <a:p>
            <a:r>
              <a:rPr lang="en-GB" dirty="0"/>
              <a:t>Introduction to Stress and Anxiety in the Outdoors</a:t>
            </a:r>
            <a:endParaRPr lang="en-US" dirty="0"/>
          </a:p>
        </p:txBody>
      </p:sp>
      <p:sp>
        <p:nvSpPr>
          <p:cNvPr id="3" name="Subtitle 2"/>
          <p:cNvSpPr>
            <a:spLocks noGrp="1"/>
          </p:cNvSpPr>
          <p:nvPr>
            <p:ph type="subTitle" idx="1"/>
            <p:custDataLst>
              <p:tags r:id="rId3"/>
            </p:custDataLst>
          </p:nvPr>
        </p:nvSpPr>
        <p:spPr/>
        <p:txBody>
          <a:bodyPr>
            <a:normAutofit/>
          </a:bodyPr>
          <a:lstStyle/>
          <a:p>
            <a:r>
              <a:rPr lang="en-GB" sz="2400" dirty="0">
                <a:latin typeface="+mn-lt"/>
              </a:rPr>
              <a:t>Psychology of Personal Adventure</a:t>
            </a:r>
          </a:p>
          <a:p>
            <a:r>
              <a:rPr lang="en-GB" sz="2400" dirty="0">
                <a:latin typeface="+mn-lt"/>
              </a:rPr>
              <a:t>Alison Connaughton</a:t>
            </a:r>
            <a:endParaRPr lang="en-US" sz="2400" dirty="0">
              <a:latin typeface="+mn-lt"/>
            </a:endParaRPr>
          </a:p>
        </p:txBody>
      </p:sp>
    </p:spTree>
    <p:custDataLst>
      <p:tags r:id="rId1"/>
    </p:custDataLst>
    <p:extLst>
      <p:ext uri="{BB962C8B-B14F-4D97-AF65-F5344CB8AC3E}">
        <p14:creationId xmlns:p14="http://schemas.microsoft.com/office/powerpoint/2010/main" val="452748901"/>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8" name="Rectangle 51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0" name="Freeform: Shape 512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515125" y="1153572"/>
            <a:ext cx="2400300" cy="4461163"/>
          </a:xfrm>
        </p:spPr>
        <p:txBody>
          <a:bodyPr>
            <a:normAutofit/>
          </a:bodyPr>
          <a:lstStyle/>
          <a:p>
            <a:pPr eaLnBrk="1" hangingPunct="1"/>
            <a:r>
              <a:rPr lang="en-GB" sz="4100">
                <a:solidFill>
                  <a:srgbClr val="FFFFFF"/>
                </a:solidFill>
              </a:rPr>
              <a:t>At the end of this lecture you should be able to:</a:t>
            </a:r>
            <a:endParaRPr lang="en-US" sz="4100">
              <a:solidFill>
                <a:srgbClr val="FFFFFF"/>
              </a:solidFill>
            </a:endParaRPr>
          </a:p>
        </p:txBody>
      </p:sp>
      <p:sp>
        <p:nvSpPr>
          <p:cNvPr id="5132" name="Arc 51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23" name="Rectangle 3"/>
          <p:cNvSpPr>
            <a:spLocks noGrp="1" noChangeArrowheads="1"/>
          </p:cNvSpPr>
          <p:nvPr>
            <p:ph type="body" idx="1"/>
          </p:nvPr>
        </p:nvSpPr>
        <p:spPr>
          <a:xfrm>
            <a:off x="3335481" y="591344"/>
            <a:ext cx="5179868" cy="5585619"/>
          </a:xfrm>
        </p:spPr>
        <p:txBody>
          <a:bodyPr anchor="ctr">
            <a:normAutofit/>
          </a:bodyPr>
          <a:lstStyle/>
          <a:p>
            <a:pPr eaLnBrk="1" hangingPunct="1">
              <a:lnSpc>
                <a:spcPct val="90000"/>
              </a:lnSpc>
            </a:pPr>
            <a:r>
              <a:rPr lang="en-GB" sz="2700"/>
              <a:t>Differentiate between trait and state anxiety </a:t>
            </a:r>
          </a:p>
          <a:p>
            <a:pPr eaLnBrk="1" hangingPunct="1">
              <a:lnSpc>
                <a:spcPct val="90000"/>
              </a:lnSpc>
            </a:pPr>
            <a:r>
              <a:rPr lang="en-GB" sz="2700"/>
              <a:t>Understand two early uni-dimensional anxiety theories</a:t>
            </a:r>
          </a:p>
          <a:p>
            <a:pPr eaLnBrk="1" hangingPunct="1">
              <a:lnSpc>
                <a:spcPct val="90000"/>
              </a:lnSpc>
            </a:pPr>
            <a:r>
              <a:rPr lang="en-GB" sz="2700"/>
              <a:t>Explain criticisms of the theories presented</a:t>
            </a:r>
          </a:p>
          <a:p>
            <a:pPr eaLnBrk="1" hangingPunct="1">
              <a:lnSpc>
                <a:spcPct val="90000"/>
              </a:lnSpc>
            </a:pPr>
            <a:r>
              <a:rPr lang="en-GB" sz="2700"/>
              <a:t>Provide examples of inventories used to measure anxiety</a:t>
            </a:r>
          </a:p>
          <a:p>
            <a:pPr eaLnBrk="1" hangingPunct="1">
              <a:lnSpc>
                <a:spcPct val="90000"/>
              </a:lnSpc>
            </a:pPr>
            <a:r>
              <a:rPr lang="en-GB" sz="2700"/>
              <a:t>Understand how cognitive and somatic anxiety can be reduced using the matching hypothesis</a:t>
            </a:r>
          </a:p>
          <a:p>
            <a:pPr eaLnBrk="1" hangingPunct="1">
              <a:lnSpc>
                <a:spcPct val="90000"/>
              </a:lnSpc>
            </a:pPr>
            <a:endParaRPr lang="en-US" sz="2700"/>
          </a:p>
        </p:txBody>
      </p:sp>
    </p:spTree>
    <p:extLst>
      <p:ext uri="{BB962C8B-B14F-4D97-AF65-F5344CB8AC3E}">
        <p14:creationId xmlns:p14="http://schemas.microsoft.com/office/powerpoint/2010/main" val="1433558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p:cNvSpPr>
            <a:spLocks noGrp="1" noChangeArrowheads="1"/>
          </p:cNvSpPr>
          <p:nvPr>
            <p:ph type="title"/>
          </p:nvPr>
        </p:nvSpPr>
        <p:spPr>
          <a:xfrm>
            <a:off x="476250" y="640823"/>
            <a:ext cx="2563994" cy="5583148"/>
          </a:xfrm>
        </p:spPr>
        <p:txBody>
          <a:bodyPr anchor="ctr">
            <a:normAutofit/>
          </a:bodyPr>
          <a:lstStyle/>
          <a:p>
            <a:pPr eaLnBrk="1" hangingPunct="1">
              <a:lnSpc>
                <a:spcPct val="90000"/>
              </a:lnSpc>
            </a:pPr>
            <a:br>
              <a:rPr lang="en-GB" sz="4300" b="1" u="sng">
                <a:cs typeface="Times New Roman" pitchFamily="18" charset="0"/>
              </a:rPr>
            </a:br>
            <a:r>
              <a:rPr lang="en-GB" sz="4300" b="1" u="sng">
                <a:cs typeface="Times New Roman" pitchFamily="18" charset="0"/>
              </a:rPr>
              <a:t>Why Study Stress &amp; Anxiety </a:t>
            </a:r>
            <a:r>
              <a:rPr lang="en-GB" sz="4300" u="sng">
                <a:cs typeface="Times New Roman" pitchFamily="18" charset="0"/>
              </a:rPr>
              <a:t>(Jones, 1991)</a:t>
            </a:r>
            <a:br>
              <a:rPr lang="en-GB" sz="4300" b="1" u="sng">
                <a:cs typeface="Times New Roman" pitchFamily="18" charset="0"/>
              </a:rPr>
            </a:br>
            <a:r>
              <a:rPr lang="en-GB" sz="4300">
                <a:cs typeface="Times New Roman" pitchFamily="18" charset="0"/>
              </a:rPr>
              <a:t> </a:t>
            </a:r>
            <a:br>
              <a:rPr lang="en-GB" sz="4300">
                <a:cs typeface="Times New Roman" pitchFamily="18" charset="0"/>
              </a:rPr>
            </a:br>
            <a:endParaRPr lang="en-US" sz="4300">
              <a:cs typeface="Times New Roman" pitchFamily="18" charset="0"/>
            </a:endParaRPr>
          </a:p>
        </p:txBody>
      </p:sp>
      <p:sp>
        <p:nvSpPr>
          <p:cNvPr id="9227"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221" name="Rectangle 3">
            <a:extLst>
              <a:ext uri="{FF2B5EF4-FFF2-40B4-BE49-F238E27FC236}">
                <a16:creationId xmlns:a16="http://schemas.microsoft.com/office/drawing/2014/main" id="{47912A24-334D-276D-40C1-C95F67B3C465}"/>
              </a:ext>
            </a:extLst>
          </p:cNvPr>
          <p:cNvGraphicFramePr/>
          <p:nvPr>
            <p:extLst>
              <p:ext uri="{D42A27DB-BD31-4B8C-83A1-F6EECF244321}">
                <p14:modId xmlns:p14="http://schemas.microsoft.com/office/powerpoint/2010/main" val="229367720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3699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p:cNvSpPr>
            <a:spLocks noGrp="1" noChangeArrowheads="1"/>
          </p:cNvSpPr>
          <p:nvPr>
            <p:ph type="title"/>
          </p:nvPr>
        </p:nvSpPr>
        <p:spPr>
          <a:xfrm>
            <a:off x="630936" y="548640"/>
            <a:ext cx="2700645" cy="5431536"/>
          </a:xfrm>
        </p:spPr>
        <p:txBody>
          <a:bodyPr>
            <a:normAutofit/>
          </a:bodyPr>
          <a:lstStyle/>
          <a:p>
            <a:pPr eaLnBrk="1" hangingPunct="1"/>
            <a:r>
              <a:rPr lang="en-GB" sz="4700" u="sng">
                <a:cs typeface="Times New Roman" pitchFamily="18" charset="0"/>
              </a:rPr>
              <a:t>Origins: Clinical and Test Anxiety</a:t>
            </a:r>
            <a:endParaRPr lang="en-US" sz="4700" u="sng">
              <a:cs typeface="Times New Roman" pitchFamily="18" charset="0"/>
            </a:endParaRPr>
          </a:p>
        </p:txBody>
      </p:sp>
      <p:sp>
        <p:nvSpPr>
          <p:cNvPr id="2663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7" name="Rectangle 3"/>
          <p:cNvSpPr>
            <a:spLocks noGrp="1" noChangeArrowheads="1"/>
          </p:cNvSpPr>
          <p:nvPr>
            <p:ph type="body" idx="1"/>
          </p:nvPr>
        </p:nvSpPr>
        <p:spPr>
          <a:xfrm>
            <a:off x="3844813" y="552091"/>
            <a:ext cx="4668251" cy="5431536"/>
          </a:xfrm>
        </p:spPr>
        <p:txBody>
          <a:bodyPr anchor="ctr">
            <a:normAutofit/>
          </a:bodyPr>
          <a:lstStyle/>
          <a:p>
            <a:pPr eaLnBrk="1" hangingPunct="1">
              <a:buFont typeface="Wingdings" pitchFamily="2" charset="2"/>
              <a:buNone/>
            </a:pPr>
            <a:endParaRPr lang="en-IE" sz="1900">
              <a:cs typeface="Times New Roman" pitchFamily="18" charset="0"/>
            </a:endParaRPr>
          </a:p>
          <a:p>
            <a:pPr eaLnBrk="1" hangingPunct="1"/>
            <a:r>
              <a:rPr lang="en-GB" sz="1900">
                <a:cs typeface="Times New Roman" pitchFamily="18" charset="0"/>
              </a:rPr>
              <a:t> Educational and clinical psychology literature to build a theoretical underpinning. </a:t>
            </a:r>
            <a:endParaRPr lang="en-US" sz="1900">
              <a:cs typeface="Times New Roman" pitchFamily="18" charset="0"/>
            </a:endParaRPr>
          </a:p>
          <a:p>
            <a:pPr eaLnBrk="1" hangingPunct="1"/>
            <a:endParaRPr lang="en-US" sz="1900">
              <a:cs typeface="Times New Roman" pitchFamily="18" charset="0"/>
            </a:endParaRPr>
          </a:p>
          <a:p>
            <a:pPr eaLnBrk="1" hangingPunct="1"/>
            <a:r>
              <a:rPr lang="en-GB" sz="1900">
                <a:cs typeface="Times New Roman" pitchFamily="18" charset="0"/>
              </a:rPr>
              <a:t>  Separation of competitive anxiety (Davidson &amp; Schwartz, 1976; Liebert &amp; Morris, 1967). </a:t>
            </a:r>
            <a:endParaRPr lang="en-US" sz="1900">
              <a:cs typeface="Times New Roman" pitchFamily="18" charset="0"/>
            </a:endParaRPr>
          </a:p>
          <a:p>
            <a:pPr eaLnBrk="1" hangingPunct="1"/>
            <a:endParaRPr lang="en-US" sz="1900"/>
          </a:p>
        </p:txBody>
      </p:sp>
    </p:spTree>
    <p:extLst>
      <p:ext uri="{BB962C8B-B14F-4D97-AF65-F5344CB8AC3E}">
        <p14:creationId xmlns:p14="http://schemas.microsoft.com/office/powerpoint/2010/main" val="2939105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662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p:cNvSpPr>
            <a:spLocks noGrp="1" noChangeArrowheads="1"/>
          </p:cNvSpPr>
          <p:nvPr>
            <p:ph type="title"/>
          </p:nvPr>
        </p:nvSpPr>
        <p:spPr>
          <a:xfrm>
            <a:off x="628650" y="365125"/>
            <a:ext cx="7886700" cy="1325563"/>
          </a:xfrm>
        </p:spPr>
        <p:txBody>
          <a:bodyPr>
            <a:normAutofit/>
          </a:bodyPr>
          <a:lstStyle/>
          <a:p>
            <a:pPr eaLnBrk="1" hangingPunct="1">
              <a:lnSpc>
                <a:spcPct val="90000"/>
              </a:lnSpc>
            </a:pPr>
            <a:r>
              <a:rPr lang="en-GB" sz="2900" b="1" dirty="0">
                <a:cs typeface="Times New Roman" pitchFamily="18" charset="0"/>
              </a:rPr>
              <a:t>Definition of Terms</a:t>
            </a:r>
            <a:br>
              <a:rPr lang="en-GB" sz="2900" b="1" dirty="0">
                <a:cs typeface="Times New Roman" pitchFamily="18" charset="0"/>
              </a:rPr>
            </a:br>
            <a:r>
              <a:rPr lang="en-GB" sz="2900" dirty="0">
                <a:cs typeface="Times New Roman" pitchFamily="18" charset="0"/>
              </a:rPr>
              <a:t> </a:t>
            </a:r>
            <a:br>
              <a:rPr lang="en-GB" sz="2900" dirty="0">
                <a:cs typeface="Times New Roman" pitchFamily="18" charset="0"/>
              </a:rPr>
            </a:br>
            <a:endParaRPr lang="en-US" sz="2900">
              <a:cs typeface="Times New Roman" pitchFamily="18" charset="0"/>
            </a:endParaRPr>
          </a:p>
        </p:txBody>
      </p:sp>
      <p:sp>
        <p:nvSpPr>
          <p:cNvPr id="1024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9" name="Rectangle 3"/>
          <p:cNvSpPr>
            <a:spLocks noGrp="1" noChangeArrowheads="1"/>
          </p:cNvSpPr>
          <p:nvPr>
            <p:ph type="body" idx="1"/>
          </p:nvPr>
        </p:nvSpPr>
        <p:spPr>
          <a:xfrm>
            <a:off x="628650" y="1929384"/>
            <a:ext cx="7886700" cy="4251960"/>
          </a:xfrm>
        </p:spPr>
        <p:txBody>
          <a:bodyPr>
            <a:normAutofit/>
          </a:bodyPr>
          <a:lstStyle/>
          <a:p>
            <a:pPr eaLnBrk="1" hangingPunct="1">
              <a:buFont typeface="Wingdings" pitchFamily="2" charset="2"/>
              <a:buNone/>
            </a:pPr>
            <a:r>
              <a:rPr lang="en-GB" sz="1900">
                <a:cs typeface="Times New Roman" pitchFamily="18" charset="0"/>
              </a:rPr>
              <a:t>Anxiety…..</a:t>
            </a:r>
          </a:p>
          <a:p>
            <a:pPr eaLnBrk="1" hangingPunct="1"/>
            <a:r>
              <a:rPr lang="en-GB" sz="1900">
                <a:cs typeface="Times New Roman" pitchFamily="18" charset="0"/>
              </a:rPr>
              <a:t>Combines mental &amp; physical characteristics?</a:t>
            </a:r>
          </a:p>
          <a:p>
            <a:pPr eaLnBrk="1" hangingPunct="1">
              <a:buFont typeface="Wingdings" pitchFamily="2" charset="2"/>
              <a:buNone/>
            </a:pPr>
            <a:r>
              <a:rPr lang="en-GB" sz="1900">
                <a:cs typeface="Times New Roman" pitchFamily="18" charset="0"/>
              </a:rPr>
              <a:t> </a:t>
            </a:r>
          </a:p>
          <a:p>
            <a:pPr eaLnBrk="1" hangingPunct="1"/>
            <a:r>
              <a:rPr lang="en-GB" sz="1900" b="1">
                <a:cs typeface="Times New Roman" pitchFamily="18" charset="0"/>
              </a:rPr>
              <a:t>Anxiety is Multidimensional </a:t>
            </a:r>
            <a:endParaRPr lang="en-GB" sz="1900">
              <a:cs typeface="Times New Roman" pitchFamily="18" charset="0"/>
            </a:endParaRPr>
          </a:p>
          <a:p>
            <a:pPr eaLnBrk="1" hangingPunct="1"/>
            <a:r>
              <a:rPr lang="en-GB" sz="1900">
                <a:cs typeface="Times New Roman" pitchFamily="18" charset="0"/>
              </a:rPr>
              <a:t>(e.g. Lacey, 1967)</a:t>
            </a:r>
          </a:p>
          <a:p>
            <a:pPr eaLnBrk="1" hangingPunct="1">
              <a:buFont typeface="Wingdings" pitchFamily="2" charset="2"/>
              <a:buNone/>
            </a:pPr>
            <a:endParaRPr lang="en-GB" sz="1900">
              <a:cs typeface="Times New Roman" pitchFamily="18" charset="0"/>
            </a:endParaRPr>
          </a:p>
          <a:p>
            <a:pPr eaLnBrk="1" hangingPunct="1"/>
            <a:r>
              <a:rPr lang="en-GB" sz="1900" b="1">
                <a:cs typeface="Times New Roman" pitchFamily="18" charset="0"/>
              </a:rPr>
              <a:t>Cognitive:  		Mental </a:t>
            </a:r>
          </a:p>
          <a:p>
            <a:pPr eaLnBrk="1" hangingPunct="1"/>
            <a:r>
              <a:rPr lang="en-GB" sz="1900" b="1">
                <a:cs typeface="Times New Roman" pitchFamily="18" charset="0"/>
              </a:rPr>
              <a:t>Somatic:  		Physical</a:t>
            </a:r>
          </a:p>
          <a:p>
            <a:pPr eaLnBrk="1" hangingPunct="1"/>
            <a:r>
              <a:rPr lang="en-GB" sz="1900" b="1">
                <a:cs typeface="Times New Roman" pitchFamily="18" charset="0"/>
              </a:rPr>
              <a:t>Behavioural:  		Observed Activity</a:t>
            </a:r>
            <a:r>
              <a:rPr lang="en-GB" sz="1900">
                <a:cs typeface="Times New Roman" pitchFamily="18" charset="0"/>
              </a:rPr>
              <a:t> </a:t>
            </a:r>
          </a:p>
          <a:p>
            <a:pPr eaLnBrk="1" hangingPunct="1"/>
            <a:endParaRPr lang="en-US" sz="1900"/>
          </a:p>
        </p:txBody>
      </p:sp>
    </p:spTree>
    <p:extLst>
      <p:ext uri="{BB962C8B-B14F-4D97-AF65-F5344CB8AC3E}">
        <p14:creationId xmlns:p14="http://schemas.microsoft.com/office/powerpoint/2010/main" val="15320275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21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21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9219">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9219">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92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endParaRPr lang="en-US"/>
          </a:p>
        </p:txBody>
      </p:sp>
      <p:graphicFrame>
        <p:nvGraphicFramePr>
          <p:cNvPr id="1026" name="Object 4"/>
          <p:cNvGraphicFramePr>
            <a:graphicFrameLocks noGrp="1" noChangeAspect="1"/>
          </p:cNvGraphicFramePr>
          <p:nvPr>
            <p:ph type="body" idx="1"/>
          </p:nvPr>
        </p:nvGraphicFramePr>
        <p:xfrm>
          <a:off x="468313" y="0"/>
          <a:ext cx="8382000" cy="6400800"/>
        </p:xfrm>
        <a:graphic>
          <a:graphicData uri="http://schemas.openxmlformats.org/presentationml/2006/ole">
            <mc:AlternateContent xmlns:mc="http://schemas.openxmlformats.org/markup-compatibility/2006">
              <mc:Choice xmlns:v="urn:schemas-microsoft-com:vml" Requires="v">
                <p:oleObj name="MS Org Chart" r:id="rId2" imgW="3644640" imgH="3904920" progId="OrgPlusWOPX.4">
                  <p:embed/>
                </p:oleObj>
              </mc:Choice>
              <mc:Fallback>
                <p:oleObj name="MS Org Chart" r:id="rId2" imgW="3644640" imgH="3904920" progId="OrgPlusWOPX.4">
                  <p:embed/>
                  <p:pic>
                    <p:nvPicPr>
                      <p:cNvPr id="0" na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0"/>
                        <a:ext cx="8382000" cy="640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426744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4" name="Freeform: Shape 1127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66" name="Rectangle 2"/>
          <p:cNvSpPr>
            <a:spLocks noGrp="1" noChangeArrowheads="1"/>
          </p:cNvSpPr>
          <p:nvPr>
            <p:ph type="title"/>
          </p:nvPr>
        </p:nvSpPr>
        <p:spPr>
          <a:xfrm>
            <a:off x="628650" y="365125"/>
            <a:ext cx="7886700" cy="1325563"/>
          </a:xfrm>
        </p:spPr>
        <p:txBody>
          <a:bodyPr>
            <a:normAutofit/>
          </a:bodyPr>
          <a:lstStyle/>
          <a:p>
            <a:pPr eaLnBrk="1" hangingPunct="1"/>
            <a:r>
              <a:rPr lang="en-GB" b="1">
                <a:cs typeface="Times New Roman" pitchFamily="18" charset="0"/>
              </a:rPr>
              <a:t>Therefore</a:t>
            </a:r>
            <a:r>
              <a:rPr lang="en-GB">
                <a:cs typeface="Times New Roman" pitchFamily="18" charset="0"/>
              </a:rPr>
              <a:t>…</a:t>
            </a:r>
            <a:endParaRPr lang="en-US">
              <a:cs typeface="Times New Roman" pitchFamily="18" charset="0"/>
            </a:endParaRPr>
          </a:p>
        </p:txBody>
      </p:sp>
      <p:sp>
        <p:nvSpPr>
          <p:cNvPr id="11276" name="Arc 112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267" name="Rectangle 3"/>
          <p:cNvSpPr>
            <a:spLocks noGrp="1" noChangeArrowheads="1"/>
          </p:cNvSpPr>
          <p:nvPr>
            <p:ph type="body" idx="1"/>
          </p:nvPr>
        </p:nvSpPr>
        <p:spPr>
          <a:xfrm>
            <a:off x="628650" y="1825625"/>
            <a:ext cx="7886700" cy="4351338"/>
          </a:xfrm>
        </p:spPr>
        <p:txBody>
          <a:bodyPr>
            <a:normAutofit/>
          </a:bodyPr>
          <a:lstStyle/>
          <a:p>
            <a:pPr eaLnBrk="1" hangingPunct="1">
              <a:buFont typeface="Wingdings" pitchFamily="2" charset="2"/>
              <a:buNone/>
            </a:pPr>
            <a:endParaRPr lang="en-GB" dirty="0">
              <a:cs typeface="Times New Roman" pitchFamily="18" charset="0"/>
            </a:endParaRPr>
          </a:p>
          <a:p>
            <a:pPr eaLnBrk="1" hangingPunct="1"/>
            <a:r>
              <a:rPr lang="en-GB" b="1" dirty="0">
                <a:cs typeface="Times New Roman" pitchFamily="18" charset="0"/>
              </a:rPr>
              <a:t>Anxiety</a:t>
            </a:r>
            <a:r>
              <a:rPr lang="en-GB" dirty="0">
                <a:cs typeface="Times New Roman" pitchFamily="18" charset="0"/>
              </a:rPr>
              <a:t> is a </a:t>
            </a:r>
            <a:r>
              <a:rPr lang="en-GB" b="1" dirty="0">
                <a:cs typeface="Times New Roman" pitchFamily="18" charset="0"/>
              </a:rPr>
              <a:t>negative</a:t>
            </a:r>
            <a:r>
              <a:rPr lang="en-GB" dirty="0">
                <a:cs typeface="Times New Roman" pitchFamily="18" charset="0"/>
              </a:rPr>
              <a:t> </a:t>
            </a:r>
            <a:r>
              <a:rPr lang="en-GB" b="1" dirty="0">
                <a:cs typeface="Times New Roman" pitchFamily="18" charset="0"/>
              </a:rPr>
              <a:t>response</a:t>
            </a:r>
            <a:r>
              <a:rPr lang="en-GB" dirty="0">
                <a:cs typeface="Times New Roman" pitchFamily="18" charset="0"/>
              </a:rPr>
              <a:t> to a </a:t>
            </a:r>
            <a:r>
              <a:rPr lang="en-GB" b="1" dirty="0">
                <a:cs typeface="Times New Roman" pitchFamily="18" charset="0"/>
              </a:rPr>
              <a:t>stimulus</a:t>
            </a:r>
            <a:r>
              <a:rPr lang="en-GB" dirty="0">
                <a:cs typeface="Times New Roman" pitchFamily="18" charset="0"/>
              </a:rPr>
              <a:t>, </a:t>
            </a:r>
          </a:p>
          <a:p>
            <a:pPr eaLnBrk="1" hangingPunct="1"/>
            <a:r>
              <a:rPr lang="en-GB" dirty="0">
                <a:cs typeface="Times New Roman" pitchFamily="18" charset="0"/>
              </a:rPr>
              <a:t>with </a:t>
            </a:r>
            <a:r>
              <a:rPr lang="en-GB" b="1" dirty="0">
                <a:cs typeface="Times New Roman" pitchFamily="18" charset="0"/>
              </a:rPr>
              <a:t>stress</a:t>
            </a:r>
            <a:r>
              <a:rPr lang="en-GB" dirty="0">
                <a:cs typeface="Times New Roman" pitchFamily="18" charset="0"/>
              </a:rPr>
              <a:t> as the </a:t>
            </a:r>
            <a:r>
              <a:rPr lang="en-GB" b="1" dirty="0">
                <a:cs typeface="Times New Roman" pitchFamily="18" charset="0"/>
              </a:rPr>
              <a:t>stimulus</a:t>
            </a:r>
          </a:p>
          <a:p>
            <a:pPr eaLnBrk="1" hangingPunct="1"/>
            <a:endParaRPr lang="en-GB" b="1" dirty="0">
              <a:cs typeface="Times New Roman" pitchFamily="18" charset="0"/>
            </a:endParaRPr>
          </a:p>
          <a:p>
            <a:pPr eaLnBrk="1" hangingPunct="1"/>
            <a:r>
              <a:rPr lang="en-GB" b="1" dirty="0">
                <a:cs typeface="Times New Roman" pitchFamily="18" charset="0"/>
              </a:rPr>
              <a:t>Change of thinking over last 15+ years…</a:t>
            </a:r>
            <a:endParaRPr lang="en-GB" dirty="0">
              <a:cs typeface="Times New Roman" pitchFamily="18" charset="0"/>
            </a:endParaRPr>
          </a:p>
          <a:p>
            <a:pPr eaLnBrk="1" hangingPunct="1"/>
            <a:endParaRPr lang="en-US" dirty="0"/>
          </a:p>
        </p:txBody>
      </p:sp>
    </p:spTree>
    <p:extLst>
      <p:ext uri="{BB962C8B-B14F-4D97-AF65-F5344CB8AC3E}">
        <p14:creationId xmlns:p14="http://schemas.microsoft.com/office/powerpoint/2010/main" val="2105740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5"/>
          <p:cNvSpPr>
            <a:spLocks noGrp="1" noChangeArrowheads="1"/>
          </p:cNvSpPr>
          <p:nvPr>
            <p:ph type="title"/>
          </p:nvPr>
        </p:nvSpPr>
        <p:spPr>
          <a:xfrm>
            <a:off x="762000" y="533400"/>
            <a:ext cx="8077200" cy="1143000"/>
          </a:xfrm>
        </p:spPr>
        <p:txBody>
          <a:bodyPr>
            <a:normAutofit fontScale="90000"/>
          </a:bodyPr>
          <a:lstStyle/>
          <a:p>
            <a:pPr eaLnBrk="1" hangingPunct="1"/>
            <a:r>
              <a:rPr lang="en-US" sz="2500" b="1" dirty="0">
                <a:solidFill>
                  <a:schemeClr val="tx1"/>
                </a:solidFill>
              </a:rPr>
              <a:t>Jones (1995) Model of Facilitative</a:t>
            </a:r>
            <a:br>
              <a:rPr lang="en-US" sz="2500" b="1" dirty="0">
                <a:solidFill>
                  <a:schemeClr val="tx1"/>
                </a:solidFill>
              </a:rPr>
            </a:br>
            <a:r>
              <a:rPr lang="en-US" sz="2500" b="1" dirty="0">
                <a:solidFill>
                  <a:schemeClr val="tx1"/>
                </a:solidFill>
              </a:rPr>
              <a:t>and Debilitative Anxiety</a:t>
            </a:r>
            <a:br>
              <a:rPr lang="en-US" sz="2500" b="1" dirty="0">
                <a:solidFill>
                  <a:schemeClr val="bg1"/>
                </a:solidFill>
              </a:rPr>
            </a:br>
            <a:endParaRPr lang="en-GB" sz="2500" b="1" dirty="0">
              <a:solidFill>
                <a:schemeClr val="bg1"/>
              </a:solidFill>
            </a:endParaRPr>
          </a:p>
        </p:txBody>
      </p:sp>
      <p:pic>
        <p:nvPicPr>
          <p:cNvPr id="52228" name="Picture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l="906" t="1018" r="906" b="1273"/>
          <a:stretch>
            <a:fillRect/>
          </a:stretch>
        </p:blipFill>
        <p:spPr>
          <a:xfrm>
            <a:off x="611188" y="1557338"/>
            <a:ext cx="8137525" cy="4538662"/>
          </a:xfrm>
          <a:noFill/>
        </p:spPr>
      </p:pic>
    </p:spTree>
    <p:extLst>
      <p:ext uri="{BB962C8B-B14F-4D97-AF65-F5344CB8AC3E}">
        <p14:creationId xmlns:p14="http://schemas.microsoft.com/office/powerpoint/2010/main" val="38461724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2228"/>
                                        </p:tgtEl>
                                        <p:attrNameLst>
                                          <p:attrName>style.visibility</p:attrName>
                                        </p:attrNameLst>
                                      </p:cBhvr>
                                      <p:to>
                                        <p:strVal val="visible"/>
                                      </p:to>
                                    </p:set>
                                    <p:animEffect transition="in" filter="box(out)">
                                      <p:cBhvr>
                                        <p:cTn id="7" dur="500"/>
                                        <p:tgtEl>
                                          <p:spTgt spid="52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2" name="Rectangle 1332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ChangeArrowheads="1"/>
          </p:cNvSpPr>
          <p:nvPr>
            <p:ph type="title"/>
          </p:nvPr>
        </p:nvSpPr>
        <p:spPr>
          <a:xfrm>
            <a:off x="628650" y="365125"/>
            <a:ext cx="7886700" cy="1325563"/>
          </a:xfrm>
        </p:spPr>
        <p:txBody>
          <a:bodyPr>
            <a:normAutofit/>
          </a:bodyPr>
          <a:lstStyle/>
          <a:p>
            <a:pPr eaLnBrk="1" hangingPunct="1">
              <a:lnSpc>
                <a:spcPct val="90000"/>
              </a:lnSpc>
            </a:pPr>
            <a:r>
              <a:rPr lang="en-GB" sz="3300" b="1" u="sng">
                <a:cs typeface="Times New Roman" pitchFamily="18" charset="0"/>
              </a:rPr>
              <a:t>Relationship with Performance</a:t>
            </a:r>
            <a:br>
              <a:rPr lang="en-GB" sz="3300" b="1" u="sng">
                <a:cs typeface="Times New Roman" pitchFamily="18" charset="0"/>
              </a:rPr>
            </a:br>
            <a:r>
              <a:rPr lang="en-GB" sz="3300">
                <a:cs typeface="Times New Roman" pitchFamily="18" charset="0"/>
              </a:rPr>
              <a:t>Ideal mental state for optimal performance</a:t>
            </a:r>
            <a:r>
              <a:rPr lang="en-US" sz="3300"/>
              <a:t> </a:t>
            </a:r>
          </a:p>
        </p:txBody>
      </p:sp>
      <p:sp>
        <p:nvSpPr>
          <p:cNvPr id="1332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318" name="Text Box 5">
            <a:extLst>
              <a:ext uri="{FF2B5EF4-FFF2-40B4-BE49-F238E27FC236}">
                <a16:creationId xmlns:a16="http://schemas.microsoft.com/office/drawing/2014/main" id="{F7F1563D-9E4A-8D3A-8063-B5964526186E}"/>
              </a:ext>
            </a:extLst>
          </p:cNvPr>
          <p:cNvGraphicFramePr/>
          <p:nvPr>
            <p:extLst>
              <p:ext uri="{D42A27DB-BD31-4B8C-83A1-F6EECF244321}">
                <p14:modId xmlns:p14="http://schemas.microsoft.com/office/powerpoint/2010/main" val="1244490328"/>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7508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p:cNvSpPr>
            <a:spLocks noGrp="1" noChangeArrowheads="1"/>
          </p:cNvSpPr>
          <p:nvPr>
            <p:ph type="title"/>
          </p:nvPr>
        </p:nvSpPr>
        <p:spPr>
          <a:xfrm>
            <a:off x="630936" y="548640"/>
            <a:ext cx="2700645" cy="5431536"/>
          </a:xfrm>
        </p:spPr>
        <p:txBody>
          <a:bodyPr>
            <a:normAutofit/>
          </a:bodyPr>
          <a:lstStyle/>
          <a:p>
            <a:pPr eaLnBrk="1" hangingPunct="1"/>
            <a:r>
              <a:rPr lang="en-GB" sz="4300"/>
              <a:t>Definitions</a:t>
            </a:r>
            <a:endParaRPr lang="en-US" sz="4300"/>
          </a:p>
        </p:txBody>
      </p:sp>
      <p:sp>
        <p:nvSpPr>
          <p:cNvPr id="1844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Rectangle 3"/>
          <p:cNvSpPr>
            <a:spLocks noGrp="1" noChangeArrowheads="1"/>
          </p:cNvSpPr>
          <p:nvPr>
            <p:ph type="body" idx="1"/>
          </p:nvPr>
        </p:nvSpPr>
        <p:spPr>
          <a:xfrm>
            <a:off x="3844813" y="552091"/>
            <a:ext cx="4668251" cy="5431536"/>
          </a:xfrm>
        </p:spPr>
        <p:txBody>
          <a:bodyPr anchor="ctr">
            <a:normAutofit/>
          </a:bodyPr>
          <a:lstStyle/>
          <a:p>
            <a:pPr marL="0" indent="0" eaLnBrk="1" hangingPunct="1">
              <a:buNone/>
            </a:pPr>
            <a:r>
              <a:rPr lang="en-GB" sz="1900" b="1" i="1" dirty="0">
                <a:cs typeface="Times New Roman" pitchFamily="18" charset="0"/>
              </a:rPr>
              <a:t>Anxiety</a:t>
            </a:r>
          </a:p>
          <a:p>
            <a:pPr eaLnBrk="1" hangingPunct="1"/>
            <a:r>
              <a:rPr lang="en-GB" sz="1900" dirty="0">
                <a:cs typeface="Times New Roman" pitchFamily="18" charset="0"/>
              </a:rPr>
              <a:t>Anxiety can be defined as a negative cognitive/somatic emotional state, as a result of a negative cognitive appraisal from a stress demand (Jones, 1995).</a:t>
            </a:r>
          </a:p>
          <a:p>
            <a:pPr eaLnBrk="1" hangingPunct="1">
              <a:buFont typeface="Wingdings" pitchFamily="2" charset="2"/>
              <a:buNone/>
            </a:pPr>
            <a:endParaRPr lang="en-GB" sz="1900" dirty="0">
              <a:cs typeface="Times New Roman" pitchFamily="18" charset="0"/>
            </a:endParaRPr>
          </a:p>
          <a:p>
            <a:pPr marL="0" indent="0" eaLnBrk="1" hangingPunct="1">
              <a:buNone/>
            </a:pPr>
            <a:r>
              <a:rPr lang="en-GB" sz="1900" b="1" i="1" dirty="0">
                <a:cs typeface="Times New Roman" pitchFamily="18" charset="0"/>
              </a:rPr>
              <a:t>Stress</a:t>
            </a:r>
          </a:p>
          <a:p>
            <a:pPr eaLnBrk="1" hangingPunct="1"/>
            <a:r>
              <a:rPr lang="en-GB" sz="1900" dirty="0">
                <a:cs typeface="Times New Roman" pitchFamily="18" charset="0"/>
              </a:rPr>
              <a:t>Stress is regarded as a state in which some demand is placed upon the individual, who is then required to react in some way in order to be able to cope with the situation (Jones, 1990).</a:t>
            </a:r>
          </a:p>
          <a:p>
            <a:pPr eaLnBrk="1" hangingPunct="1"/>
            <a:endParaRPr lang="en-US" sz="1900" dirty="0"/>
          </a:p>
        </p:txBody>
      </p:sp>
    </p:spTree>
    <p:extLst>
      <p:ext uri="{BB962C8B-B14F-4D97-AF65-F5344CB8AC3E}">
        <p14:creationId xmlns:p14="http://schemas.microsoft.com/office/powerpoint/2010/main" val="6023082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762000" y="457200"/>
            <a:ext cx="8077200" cy="1143000"/>
          </a:xfrm>
        </p:spPr>
        <p:txBody>
          <a:bodyPr>
            <a:normAutofit fontScale="90000"/>
          </a:bodyPr>
          <a:lstStyle/>
          <a:p>
            <a:pPr eaLnBrk="1" hangingPunct="1"/>
            <a:r>
              <a:rPr lang="en-GB" sz="2900" b="1" dirty="0">
                <a:cs typeface="Times New Roman" pitchFamily="18" charset="0"/>
              </a:rPr>
              <a:t>State-trait theory of anxiety</a:t>
            </a:r>
            <a:r>
              <a:rPr lang="en-GB" sz="2900" dirty="0">
                <a:cs typeface="Times New Roman" pitchFamily="18" charset="0"/>
              </a:rPr>
              <a:t> – two types of anxiety (</a:t>
            </a:r>
            <a:r>
              <a:rPr lang="en-GB" sz="2900" dirty="0" err="1">
                <a:cs typeface="Times New Roman" pitchFamily="18" charset="0"/>
              </a:rPr>
              <a:t>Spielberger</a:t>
            </a:r>
            <a:r>
              <a:rPr lang="en-GB" sz="2900" dirty="0">
                <a:cs typeface="Times New Roman" pitchFamily="18" charset="0"/>
              </a:rPr>
              <a:t>, 1966)</a:t>
            </a:r>
            <a:br>
              <a:rPr lang="en-GB" sz="2900" dirty="0">
                <a:cs typeface="Times New Roman" pitchFamily="18" charset="0"/>
              </a:rPr>
            </a:br>
            <a:endParaRPr lang="en-US" sz="2900" dirty="0">
              <a:cs typeface="Times New Roman" pitchFamily="18" charset="0"/>
            </a:endParaRPr>
          </a:p>
        </p:txBody>
      </p:sp>
      <p:sp>
        <p:nvSpPr>
          <p:cNvPr id="19459" name="Rectangle 3"/>
          <p:cNvSpPr>
            <a:spLocks noGrp="1" noChangeArrowheads="1"/>
          </p:cNvSpPr>
          <p:nvPr>
            <p:ph type="body" idx="1"/>
          </p:nvPr>
        </p:nvSpPr>
        <p:spPr/>
        <p:txBody>
          <a:bodyPr/>
          <a:lstStyle/>
          <a:p>
            <a:pPr eaLnBrk="1" hangingPunct="1">
              <a:lnSpc>
                <a:spcPct val="90000"/>
              </a:lnSpc>
            </a:pPr>
            <a:r>
              <a:rPr lang="en-GB" sz="2400" b="1">
                <a:solidFill>
                  <a:schemeClr val="tx2"/>
                </a:solidFill>
                <a:cs typeface="Times New Roman" pitchFamily="18" charset="0"/>
              </a:rPr>
              <a:t>Trait anxiety</a:t>
            </a:r>
            <a:r>
              <a:rPr lang="en-GB" sz="2400">
                <a:cs typeface="Times New Roman" pitchFamily="18" charset="0"/>
              </a:rPr>
              <a:t> is a relatively stable part of our personality. A predisposition to interpret situations as threatening and to respond with increased state anxiety.</a:t>
            </a:r>
          </a:p>
          <a:p>
            <a:pPr eaLnBrk="1" hangingPunct="1">
              <a:lnSpc>
                <a:spcPct val="90000"/>
              </a:lnSpc>
            </a:pPr>
            <a:endParaRPr lang="en-GB" sz="2400">
              <a:cs typeface="Times New Roman" pitchFamily="18" charset="0"/>
            </a:endParaRPr>
          </a:p>
          <a:p>
            <a:pPr eaLnBrk="1" hangingPunct="1">
              <a:lnSpc>
                <a:spcPct val="90000"/>
              </a:lnSpc>
            </a:pPr>
            <a:r>
              <a:rPr lang="en-GB" sz="2400" b="1">
                <a:solidFill>
                  <a:schemeClr val="tx2"/>
                </a:solidFill>
                <a:cs typeface="Times New Roman" pitchFamily="18" charset="0"/>
              </a:rPr>
              <a:t>State anxiety</a:t>
            </a:r>
            <a:r>
              <a:rPr lang="en-GB" sz="2400">
                <a:cs typeface="Times New Roman" pitchFamily="18" charset="0"/>
              </a:rPr>
              <a:t> is an emotional state that is experienced in response to our immediate environment and is characterised by apprehension and tension, and accompanied by an increase in physiological arousal.</a:t>
            </a:r>
          </a:p>
          <a:p>
            <a:pPr eaLnBrk="1" hangingPunct="1">
              <a:lnSpc>
                <a:spcPct val="90000"/>
              </a:lnSpc>
            </a:pPr>
            <a:endParaRPr lang="en-US" sz="2400"/>
          </a:p>
        </p:txBody>
      </p:sp>
    </p:spTree>
    <p:extLst>
      <p:ext uri="{BB962C8B-B14F-4D97-AF65-F5344CB8AC3E}">
        <p14:creationId xmlns:p14="http://schemas.microsoft.com/office/powerpoint/2010/main" val="24995863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dissolve">
                                      <p:cBhvr>
                                        <p:cTn id="12" dur="5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838200" y="457200"/>
            <a:ext cx="8077200" cy="1143000"/>
          </a:xfrm>
        </p:spPr>
        <p:txBody>
          <a:bodyPr>
            <a:normAutofit fontScale="90000"/>
          </a:bodyPr>
          <a:lstStyle/>
          <a:p>
            <a:pPr eaLnBrk="1" hangingPunct="1"/>
            <a:r>
              <a:rPr lang="en-GB" sz="2900" b="1" dirty="0" err="1">
                <a:cs typeface="Times New Roman" pitchFamily="18" charset="0"/>
              </a:rPr>
              <a:t>Uni</a:t>
            </a:r>
            <a:r>
              <a:rPr lang="en-GB" sz="2900" b="1" dirty="0">
                <a:cs typeface="Times New Roman" pitchFamily="18" charset="0"/>
              </a:rPr>
              <a:t>-dimensional construct theories</a:t>
            </a:r>
            <a:br>
              <a:rPr lang="en-GB" sz="2900" b="1" dirty="0">
                <a:cs typeface="Times New Roman" pitchFamily="18" charset="0"/>
              </a:rPr>
            </a:br>
            <a:r>
              <a:rPr lang="en-GB" sz="2900" dirty="0">
                <a:cs typeface="Times New Roman" pitchFamily="18" charset="0"/>
              </a:rPr>
              <a:t>Drive theory (Hull, 1943; Spence &amp; Spence, 1966)</a:t>
            </a:r>
            <a:br>
              <a:rPr lang="en-GB" sz="2900" dirty="0">
                <a:cs typeface="Times New Roman" pitchFamily="18" charset="0"/>
              </a:rPr>
            </a:br>
            <a:endParaRPr lang="en-US" sz="2900" dirty="0">
              <a:cs typeface="Times New Roman" pitchFamily="18" charset="0"/>
            </a:endParaRPr>
          </a:p>
        </p:txBody>
      </p:sp>
      <p:sp>
        <p:nvSpPr>
          <p:cNvPr id="16387" name="Rectangle 3"/>
          <p:cNvSpPr>
            <a:spLocks noGrp="1" noChangeArrowheads="1"/>
          </p:cNvSpPr>
          <p:nvPr>
            <p:ph type="body" idx="1"/>
          </p:nvPr>
        </p:nvSpPr>
        <p:spPr/>
        <p:txBody>
          <a:bodyPr>
            <a:normAutofit fontScale="92500" lnSpcReduction="10000"/>
          </a:bodyPr>
          <a:lstStyle/>
          <a:p>
            <a:pPr eaLnBrk="1" hangingPunct="1"/>
            <a:r>
              <a:rPr lang="en-GB" dirty="0"/>
              <a:t>High</a:t>
            </a:r>
          </a:p>
          <a:p>
            <a:pPr eaLnBrk="1" hangingPunct="1"/>
            <a:endParaRPr lang="en-GB" dirty="0"/>
          </a:p>
          <a:p>
            <a:pPr eaLnBrk="1" hangingPunct="1"/>
            <a:endParaRPr lang="en-GB" dirty="0"/>
          </a:p>
          <a:p>
            <a:pPr eaLnBrk="1" hangingPunct="1"/>
            <a:r>
              <a:rPr lang="en-GB" sz="1800" b="1" dirty="0">
                <a:solidFill>
                  <a:schemeClr val="tx2"/>
                </a:solidFill>
              </a:rPr>
              <a:t>Performance</a:t>
            </a:r>
          </a:p>
          <a:p>
            <a:pPr eaLnBrk="1" hangingPunct="1"/>
            <a:endParaRPr lang="en-GB" dirty="0"/>
          </a:p>
          <a:p>
            <a:pPr eaLnBrk="1" hangingPunct="1"/>
            <a:endParaRPr lang="en-GB" dirty="0"/>
          </a:p>
          <a:p>
            <a:pPr eaLnBrk="1" hangingPunct="1"/>
            <a:endParaRPr lang="en-GB" dirty="0"/>
          </a:p>
          <a:p>
            <a:pPr eaLnBrk="1" hangingPunct="1"/>
            <a:endParaRPr lang="en-GB" dirty="0"/>
          </a:p>
          <a:p>
            <a:pPr eaLnBrk="1" hangingPunct="1"/>
            <a:r>
              <a:rPr lang="en-GB" dirty="0"/>
              <a:t>Low		</a:t>
            </a:r>
            <a:r>
              <a:rPr lang="en-GB" sz="2000" b="1" dirty="0">
                <a:solidFill>
                  <a:schemeClr val="tx2"/>
                </a:solidFill>
              </a:rPr>
              <a:t>Arousal</a:t>
            </a:r>
            <a:r>
              <a:rPr lang="en-GB" dirty="0"/>
              <a:t>		High</a:t>
            </a:r>
            <a:endParaRPr lang="en-US" dirty="0"/>
          </a:p>
        </p:txBody>
      </p:sp>
      <p:sp>
        <p:nvSpPr>
          <p:cNvPr id="16388" name="Line 4"/>
          <p:cNvSpPr>
            <a:spLocks noChangeShapeType="1"/>
          </p:cNvSpPr>
          <p:nvPr/>
        </p:nvSpPr>
        <p:spPr bwMode="auto">
          <a:xfrm>
            <a:off x="2291255" y="1981200"/>
            <a:ext cx="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6389" name="Line 5"/>
          <p:cNvSpPr>
            <a:spLocks noChangeShapeType="1"/>
          </p:cNvSpPr>
          <p:nvPr/>
        </p:nvSpPr>
        <p:spPr bwMode="auto">
          <a:xfrm>
            <a:off x="2286000" y="5105400"/>
            <a:ext cx="4648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6390" name="Line 6"/>
          <p:cNvSpPr>
            <a:spLocks noChangeShapeType="1"/>
          </p:cNvSpPr>
          <p:nvPr/>
        </p:nvSpPr>
        <p:spPr bwMode="auto">
          <a:xfrm flipV="1">
            <a:off x="2286000" y="1981200"/>
            <a:ext cx="441960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32327009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11188" y="0"/>
            <a:ext cx="7772400" cy="2514600"/>
          </a:xfrm>
        </p:spPr>
        <p:txBody>
          <a:bodyPr/>
          <a:lstStyle/>
          <a:p>
            <a:pPr eaLnBrk="1" hangingPunct="1"/>
            <a:br>
              <a:rPr lang="en-GB" sz="1100" b="1">
                <a:cs typeface="Times New Roman" pitchFamily="18" charset="0"/>
              </a:rPr>
            </a:br>
            <a:r>
              <a:rPr lang="en-GB" sz="2100" b="1">
                <a:cs typeface="Times New Roman" pitchFamily="18" charset="0"/>
              </a:rPr>
              <a:t>Increases in arousal (Drive) improve performance if the sport skill is well learnt</a:t>
            </a:r>
            <a:br>
              <a:rPr lang="en-GB" sz="2100" b="1">
                <a:cs typeface="Times New Roman" pitchFamily="18" charset="0"/>
              </a:rPr>
            </a:br>
            <a:r>
              <a:rPr lang="en-GB" sz="2100" b="1">
                <a:cs typeface="Times New Roman" pitchFamily="18" charset="0"/>
              </a:rPr>
              <a:t> </a:t>
            </a:r>
            <a:r>
              <a:rPr lang="en-GB" sz="2100" b="1">
                <a:solidFill>
                  <a:srgbClr val="0000FF"/>
                </a:solidFill>
                <a:cs typeface="Times New Roman" pitchFamily="18" charset="0"/>
              </a:rPr>
              <a:t>Positive linear relationship - arousal and performance</a:t>
            </a:r>
            <a:r>
              <a:rPr lang="en-GB" sz="2100" b="1">
                <a:cs typeface="Times New Roman" pitchFamily="18" charset="0"/>
              </a:rPr>
              <a:t> </a:t>
            </a:r>
            <a:br>
              <a:rPr lang="en-GB" sz="2100" b="1">
                <a:cs typeface="Times New Roman" pitchFamily="18" charset="0"/>
              </a:rPr>
            </a:br>
            <a:br>
              <a:rPr lang="en-GB" sz="2100" b="1">
                <a:cs typeface="Times New Roman" pitchFamily="18" charset="0"/>
              </a:rPr>
            </a:br>
            <a:r>
              <a:rPr lang="en-GB" sz="2100" b="1">
                <a:cs typeface="Times New Roman" pitchFamily="18" charset="0"/>
              </a:rPr>
              <a:t>Intuitive sense:</a:t>
            </a:r>
            <a:r>
              <a:rPr lang="en-GB" sz="2100">
                <a:cs typeface="Times New Roman" pitchFamily="18" charset="0"/>
              </a:rPr>
              <a:t> </a:t>
            </a:r>
            <a:r>
              <a:rPr lang="en-GB" sz="2100">
                <a:solidFill>
                  <a:srgbClr val="0000FF"/>
                </a:solidFill>
                <a:cs typeface="Times New Roman" pitchFamily="18" charset="0"/>
              </a:rPr>
              <a:t>boxing, weightlifting, sumo wrestling</a:t>
            </a:r>
            <a:br>
              <a:rPr lang="en-GB" sz="2100">
                <a:solidFill>
                  <a:srgbClr val="0000FF"/>
                </a:solidFill>
                <a:cs typeface="Times New Roman" pitchFamily="18" charset="0"/>
              </a:rPr>
            </a:br>
            <a:r>
              <a:rPr lang="en-GB" sz="2100">
                <a:solidFill>
                  <a:srgbClr val="0000FF"/>
                </a:solidFill>
                <a:cs typeface="Times New Roman" pitchFamily="18" charset="0"/>
              </a:rPr>
              <a:t>Criticised on several grounds: </a:t>
            </a:r>
            <a:br>
              <a:rPr lang="en-IE" sz="2100">
                <a:solidFill>
                  <a:srgbClr val="0000FF"/>
                </a:solidFill>
                <a:cs typeface="Times New Roman" pitchFamily="18" charset="0"/>
              </a:rPr>
            </a:br>
            <a:r>
              <a:rPr lang="en-IE" sz="2100">
                <a:solidFill>
                  <a:srgbClr val="0000FF"/>
                </a:solidFill>
                <a:cs typeface="Times New Roman" pitchFamily="18" charset="0"/>
              </a:rPr>
              <a:t>                       </a:t>
            </a:r>
            <a:r>
              <a:rPr lang="en-IE" sz="2100" b="1">
                <a:solidFill>
                  <a:srgbClr val="0000FF"/>
                </a:solidFill>
                <a:cs typeface="Times New Roman" pitchFamily="18" charset="0"/>
              </a:rPr>
              <a:t> How about in an outdoor setting????</a:t>
            </a:r>
            <a:endParaRPr lang="en-US" sz="2100" b="1">
              <a:solidFill>
                <a:srgbClr val="0000FF"/>
              </a:solidFill>
              <a:cs typeface="Times New Roman" pitchFamily="18" charset="0"/>
            </a:endParaRPr>
          </a:p>
        </p:txBody>
      </p:sp>
      <p:sp>
        <p:nvSpPr>
          <p:cNvPr id="21507" name="Rectangle 3"/>
          <p:cNvSpPr>
            <a:spLocks noGrp="1" noChangeArrowheads="1"/>
          </p:cNvSpPr>
          <p:nvPr>
            <p:ph type="body" idx="1"/>
          </p:nvPr>
        </p:nvSpPr>
        <p:spPr>
          <a:xfrm>
            <a:off x="1042988" y="2819400"/>
            <a:ext cx="7872412" cy="3733800"/>
          </a:xfrm>
        </p:spPr>
        <p:txBody>
          <a:bodyPr/>
          <a:lstStyle/>
          <a:p>
            <a:pPr marL="533400" indent="-533400" algn="just" eaLnBrk="1" hangingPunct="1">
              <a:lnSpc>
                <a:spcPct val="90000"/>
              </a:lnSpc>
              <a:buFont typeface="Wingdings" pitchFamily="2" charset="2"/>
              <a:buNone/>
            </a:pPr>
            <a:r>
              <a:rPr lang="en-GB" sz="1800" b="1" dirty="0">
                <a:cs typeface="Times New Roman" pitchFamily="18" charset="0"/>
              </a:rPr>
              <a:t>(</a:t>
            </a:r>
            <a:r>
              <a:rPr lang="en-GB" sz="1800" b="1" dirty="0" err="1">
                <a:cs typeface="Times New Roman" pitchFamily="18" charset="0"/>
              </a:rPr>
              <a:t>i</a:t>
            </a:r>
            <a:r>
              <a:rPr lang="en-GB" sz="1800" b="1" dirty="0">
                <a:cs typeface="Times New Roman" pitchFamily="18" charset="0"/>
              </a:rPr>
              <a:t>)         </a:t>
            </a:r>
            <a:r>
              <a:rPr lang="en-GB" sz="2000" b="1" dirty="0">
                <a:cs typeface="Times New Roman" pitchFamily="18" charset="0"/>
              </a:rPr>
              <a:t>  </a:t>
            </a:r>
            <a:r>
              <a:rPr lang="en-GB" sz="2000" dirty="0">
                <a:cs typeface="Times New Roman" pitchFamily="18" charset="0"/>
              </a:rPr>
              <a:t>Failure to find consistent support for the theory </a:t>
            </a:r>
          </a:p>
          <a:p>
            <a:pPr marL="1714500" lvl="3" indent="-342900" algn="just" eaLnBrk="1" hangingPunct="1">
              <a:lnSpc>
                <a:spcPct val="90000"/>
              </a:lnSpc>
              <a:buFont typeface="Wingdings" pitchFamily="2" charset="2"/>
              <a:buNone/>
            </a:pPr>
            <a:r>
              <a:rPr lang="en-GB" b="1" dirty="0">
                <a:cs typeface="Times New Roman" pitchFamily="18" charset="0"/>
              </a:rPr>
              <a:t>					  (Martens, 1971, 1974) </a:t>
            </a:r>
            <a:endParaRPr lang="en-IE" dirty="0">
              <a:cs typeface="Times New Roman" pitchFamily="18" charset="0"/>
            </a:endParaRPr>
          </a:p>
          <a:p>
            <a:pPr marL="533400" indent="-533400" algn="just" eaLnBrk="1" hangingPunct="1">
              <a:lnSpc>
                <a:spcPct val="90000"/>
              </a:lnSpc>
              <a:buFont typeface="Wingdings" pitchFamily="2" charset="2"/>
              <a:buNone/>
            </a:pPr>
            <a:r>
              <a:rPr lang="en-GB" sz="2000" dirty="0">
                <a:cs typeface="Times New Roman" pitchFamily="18" charset="0"/>
              </a:rPr>
              <a:t>(ii)         Does not accommodate effects of complex tasks </a:t>
            </a:r>
          </a:p>
          <a:p>
            <a:pPr marL="2171700" lvl="4" indent="-342900" algn="just" eaLnBrk="1" hangingPunct="1">
              <a:lnSpc>
                <a:spcPct val="90000"/>
              </a:lnSpc>
              <a:buFont typeface="Wingdings" pitchFamily="2" charset="2"/>
              <a:buNone/>
            </a:pPr>
            <a:r>
              <a:rPr lang="en-GB" sz="1600" b="1" dirty="0">
                <a:cs typeface="Times New Roman" pitchFamily="18" charset="0"/>
              </a:rPr>
              <a:t>                                             	</a:t>
            </a:r>
            <a:r>
              <a:rPr lang="en-GB" sz="2400" b="1" dirty="0">
                <a:cs typeface="Times New Roman" pitchFamily="18" charset="0"/>
              </a:rPr>
              <a:t>(Martens, 1971)</a:t>
            </a:r>
            <a:endParaRPr lang="en-IE" sz="2400" dirty="0">
              <a:cs typeface="Times New Roman" pitchFamily="18" charset="0"/>
            </a:endParaRPr>
          </a:p>
          <a:p>
            <a:pPr marL="533400" indent="-533400" algn="just" eaLnBrk="1" hangingPunct="1">
              <a:lnSpc>
                <a:spcPct val="90000"/>
              </a:lnSpc>
              <a:buFont typeface="Wingdings" pitchFamily="2" charset="2"/>
              <a:buNone/>
            </a:pPr>
            <a:r>
              <a:rPr lang="en-GB" sz="2000" dirty="0">
                <a:cs typeface="Times New Roman" pitchFamily="18" charset="0"/>
              </a:rPr>
              <a:t>(iii)     	Habit hierarchy of correct and incorrect responses in 		most motor skills 		</a:t>
            </a:r>
            <a:r>
              <a:rPr lang="en-GB" sz="2000" b="1" dirty="0">
                <a:cs typeface="Times New Roman" pitchFamily="18" charset="0"/>
              </a:rPr>
              <a:t>(Martens, 1974)</a:t>
            </a:r>
            <a:r>
              <a:rPr lang="en-GB" sz="2000" dirty="0">
                <a:cs typeface="Times New Roman" pitchFamily="18" charset="0"/>
              </a:rPr>
              <a:t> </a:t>
            </a:r>
            <a:endParaRPr lang="en-IE" sz="2000" dirty="0">
              <a:cs typeface="Times New Roman" pitchFamily="18" charset="0"/>
            </a:endParaRPr>
          </a:p>
          <a:p>
            <a:pPr marL="533400" indent="-533400" algn="just" eaLnBrk="1" hangingPunct="1">
              <a:lnSpc>
                <a:spcPct val="90000"/>
              </a:lnSpc>
              <a:buFont typeface="Wingdings" pitchFamily="2" charset="2"/>
              <a:buNone/>
            </a:pPr>
            <a:r>
              <a:rPr lang="en-GB" sz="2000" dirty="0">
                <a:cs typeface="Times New Roman" pitchFamily="18" charset="0"/>
              </a:rPr>
              <a:t>(iv)   		Cognitive psychological perspective - fails to consider 		thought or appraisal 		</a:t>
            </a:r>
            <a:r>
              <a:rPr lang="en-GB" sz="2000" b="1" dirty="0">
                <a:cs typeface="Times New Roman" pitchFamily="18" charset="0"/>
              </a:rPr>
              <a:t>(Gill, 1994)</a:t>
            </a:r>
            <a:endParaRPr lang="en-IE" sz="2000" dirty="0">
              <a:cs typeface="Times New Roman" pitchFamily="18" charset="0"/>
            </a:endParaRPr>
          </a:p>
          <a:p>
            <a:pPr marL="533400" indent="-533400" algn="just" eaLnBrk="1" hangingPunct="1">
              <a:lnSpc>
                <a:spcPct val="90000"/>
              </a:lnSpc>
              <a:buFont typeface="Wingdings" pitchFamily="2" charset="2"/>
              <a:buNone/>
            </a:pPr>
            <a:r>
              <a:rPr lang="en-GB" sz="2000" dirty="0">
                <a:cs typeface="Times New Roman" pitchFamily="18" charset="0"/>
              </a:rPr>
              <a:t>(v)  		Arousal based explanation of anxiety performance 			relationship</a:t>
            </a:r>
            <a:endParaRPr lang="en-IE" sz="2000" dirty="0">
              <a:cs typeface="Times New Roman" pitchFamily="18" charset="0"/>
            </a:endParaRPr>
          </a:p>
          <a:p>
            <a:pPr marL="533400" indent="-533400" eaLnBrk="1" hangingPunct="1">
              <a:lnSpc>
                <a:spcPct val="90000"/>
              </a:lnSpc>
              <a:buFont typeface="Wingdings" pitchFamily="2" charset="2"/>
              <a:buNone/>
            </a:pPr>
            <a:r>
              <a:rPr lang="en-GB" sz="2000" dirty="0">
                <a:cs typeface="Times New Roman" pitchFamily="18" charset="0"/>
              </a:rPr>
              <a:t> </a:t>
            </a:r>
          </a:p>
          <a:p>
            <a:pPr marL="533400" indent="-533400" eaLnBrk="1" hangingPunct="1">
              <a:lnSpc>
                <a:spcPct val="90000"/>
              </a:lnSpc>
              <a:buFont typeface="Wingdings" pitchFamily="2" charset="2"/>
              <a:buNone/>
            </a:pPr>
            <a:endParaRPr lang="en-GB" sz="1800" dirty="0">
              <a:cs typeface="Times New Roman" pitchFamily="18" charset="0"/>
            </a:endParaRPr>
          </a:p>
          <a:p>
            <a:pPr marL="533400" indent="-533400" eaLnBrk="1" hangingPunct="1">
              <a:lnSpc>
                <a:spcPct val="90000"/>
              </a:lnSpc>
            </a:pPr>
            <a:endParaRPr lang="en-US" sz="1800" dirty="0"/>
          </a:p>
        </p:txBody>
      </p:sp>
    </p:spTree>
    <p:extLst>
      <p:ext uri="{BB962C8B-B14F-4D97-AF65-F5344CB8AC3E}">
        <p14:creationId xmlns:p14="http://schemas.microsoft.com/office/powerpoint/2010/main" val="26262020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arn(outVertical)">
                                      <p:cBhvr>
                                        <p:cTn id="7" dur="500"/>
                                        <p:tgtEl>
                                          <p:spTgt spid="21507">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21507">
                                            <p:txEl>
                                              <p:pRg st="1" end="1"/>
                                            </p:txEl>
                                          </p:spTgt>
                                        </p:tgtEl>
                                        <p:attrNameLst>
                                          <p:attrName>style.visibility</p:attrName>
                                        </p:attrNameLst>
                                      </p:cBhvr>
                                      <p:to>
                                        <p:strVal val="visible"/>
                                      </p:to>
                                    </p:set>
                                    <p:animEffect transition="in" filter="barn(outVertical)">
                                      <p:cBhvr>
                                        <p:cTn id="10" dur="500"/>
                                        <p:tgtEl>
                                          <p:spTgt spid="21507">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6" presetClass="entr" presetSubtype="37"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animEffect transition="in" filter="barn(outVertical)">
                                      <p:cBhvr>
                                        <p:cTn id="15" dur="500"/>
                                        <p:tgtEl>
                                          <p:spTgt spid="21507">
                                            <p:txEl>
                                              <p:pRg st="2" end="2"/>
                                            </p:txEl>
                                          </p:spTgt>
                                        </p:tgtEl>
                                      </p:cBhvr>
                                    </p:animEffect>
                                  </p:childTnLst>
                                </p:cTn>
                              </p:par>
                              <p:par>
                                <p:cTn id="16" presetID="16" presetClass="entr" presetSubtype="37" fill="hold" grpId="0" nodeType="withEffect">
                                  <p:stCondLst>
                                    <p:cond delay="0"/>
                                  </p:stCondLst>
                                  <p:childTnLst>
                                    <p:set>
                                      <p:cBhvr>
                                        <p:cTn id="17" dur="1" fill="hold">
                                          <p:stCondLst>
                                            <p:cond delay="0"/>
                                          </p:stCondLst>
                                        </p:cTn>
                                        <p:tgtEl>
                                          <p:spTgt spid="21507">
                                            <p:txEl>
                                              <p:pRg st="3" end="3"/>
                                            </p:txEl>
                                          </p:spTgt>
                                        </p:tgtEl>
                                        <p:attrNameLst>
                                          <p:attrName>style.visibility</p:attrName>
                                        </p:attrNameLst>
                                      </p:cBhvr>
                                      <p:to>
                                        <p:strVal val="visible"/>
                                      </p:to>
                                    </p:set>
                                    <p:animEffect transition="in" filter="barn(outVertical)">
                                      <p:cBhvr>
                                        <p:cTn id="18" dur="500"/>
                                        <p:tgtEl>
                                          <p:spTgt spid="21507">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37"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animEffect transition="in" filter="barn(outVertical)">
                                      <p:cBhvr>
                                        <p:cTn id="23" dur="500"/>
                                        <p:tgtEl>
                                          <p:spTgt spid="21507">
                                            <p:txEl>
                                              <p:pRg st="4" end="4"/>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6" presetClass="entr" presetSubtype="37" fill="hold" grpId="0" nodeType="clickEffect">
                                  <p:stCondLst>
                                    <p:cond delay="0"/>
                                  </p:stCondLst>
                                  <p:childTnLst>
                                    <p:set>
                                      <p:cBhvr>
                                        <p:cTn id="27" dur="1" fill="hold">
                                          <p:stCondLst>
                                            <p:cond delay="0"/>
                                          </p:stCondLst>
                                        </p:cTn>
                                        <p:tgtEl>
                                          <p:spTgt spid="21507">
                                            <p:txEl>
                                              <p:pRg st="5" end="5"/>
                                            </p:txEl>
                                          </p:spTgt>
                                        </p:tgtEl>
                                        <p:attrNameLst>
                                          <p:attrName>style.visibility</p:attrName>
                                        </p:attrNameLst>
                                      </p:cBhvr>
                                      <p:to>
                                        <p:strVal val="visible"/>
                                      </p:to>
                                    </p:set>
                                    <p:animEffect transition="in" filter="barn(outVertical)">
                                      <p:cBhvr>
                                        <p:cTn id="28" dur="500"/>
                                        <p:tgtEl>
                                          <p:spTgt spid="21507">
                                            <p:txEl>
                                              <p:pRg st="5" end="5"/>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6" presetClass="entr" presetSubtype="37" fill="hold" grpId="0" nodeType="clickEffect">
                                  <p:stCondLst>
                                    <p:cond delay="0"/>
                                  </p:stCondLst>
                                  <p:childTnLst>
                                    <p:set>
                                      <p:cBhvr>
                                        <p:cTn id="32" dur="1" fill="hold">
                                          <p:stCondLst>
                                            <p:cond delay="0"/>
                                          </p:stCondLst>
                                        </p:cTn>
                                        <p:tgtEl>
                                          <p:spTgt spid="21507">
                                            <p:txEl>
                                              <p:pRg st="6" end="6"/>
                                            </p:txEl>
                                          </p:spTgt>
                                        </p:tgtEl>
                                        <p:attrNameLst>
                                          <p:attrName>style.visibility</p:attrName>
                                        </p:attrNameLst>
                                      </p:cBhvr>
                                      <p:to>
                                        <p:strVal val="visible"/>
                                      </p:to>
                                    </p:set>
                                    <p:animEffect transition="in" filter="barn(outVertical)">
                                      <p:cBhvr>
                                        <p:cTn id="33" dur="500"/>
                                        <p:tgtEl>
                                          <p:spTgt spid="21507">
                                            <p:txEl>
                                              <p:pRg st="6" end="6"/>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6" presetClass="entr" presetSubtype="37" fill="hold" grpId="0" nodeType="clickEffect">
                                  <p:stCondLst>
                                    <p:cond delay="0"/>
                                  </p:stCondLst>
                                  <p:childTnLst>
                                    <p:set>
                                      <p:cBhvr>
                                        <p:cTn id="37" dur="1" fill="hold">
                                          <p:stCondLst>
                                            <p:cond delay="0"/>
                                          </p:stCondLst>
                                        </p:cTn>
                                        <p:tgtEl>
                                          <p:spTgt spid="21507">
                                            <p:txEl>
                                              <p:pRg st="7" end="7"/>
                                            </p:txEl>
                                          </p:spTgt>
                                        </p:tgtEl>
                                        <p:attrNameLst>
                                          <p:attrName>style.visibility</p:attrName>
                                        </p:attrNameLst>
                                      </p:cBhvr>
                                      <p:to>
                                        <p:strVal val="visible"/>
                                      </p:to>
                                    </p:set>
                                    <p:animEffect transition="in" filter="barn(outVertical)">
                                      <p:cBhvr>
                                        <p:cTn id="38" dur="500"/>
                                        <p:tgtEl>
                                          <p:spTgt spid="215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2536" name="Rectangle 225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p:cNvSpPr>
            <a:spLocks noGrp="1" noChangeArrowheads="1"/>
          </p:cNvSpPr>
          <p:nvPr>
            <p:ph type="title"/>
          </p:nvPr>
        </p:nvSpPr>
        <p:spPr>
          <a:xfrm>
            <a:off x="628650" y="365125"/>
            <a:ext cx="7886700" cy="1325563"/>
          </a:xfrm>
        </p:spPr>
        <p:txBody>
          <a:bodyPr>
            <a:normAutofit/>
          </a:bodyPr>
          <a:lstStyle/>
          <a:p>
            <a:pPr eaLnBrk="1" hangingPunct="1">
              <a:lnSpc>
                <a:spcPct val="90000"/>
              </a:lnSpc>
            </a:pPr>
            <a:r>
              <a:rPr lang="en-GB" sz="2900">
                <a:cs typeface="Times New Roman" pitchFamily="18" charset="0"/>
              </a:rPr>
              <a:t>Superseded by the inverted-U hypothesis </a:t>
            </a:r>
            <a:r>
              <a:rPr lang="en-GB" sz="2900" b="1">
                <a:cs typeface="Times New Roman" pitchFamily="18" charset="0"/>
              </a:rPr>
              <a:t>(Hebb, 1955; Yerkes &amp; Dodson, 1908) </a:t>
            </a:r>
            <a:br>
              <a:rPr lang="en-GB" sz="2900">
                <a:cs typeface="Times New Roman" pitchFamily="18" charset="0"/>
              </a:rPr>
            </a:br>
            <a:endParaRPr lang="en-US" sz="2900">
              <a:cs typeface="Times New Roman" pitchFamily="18" charset="0"/>
            </a:endParaRPr>
          </a:p>
        </p:txBody>
      </p:sp>
      <p:sp>
        <p:nvSpPr>
          <p:cNvPr id="225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1" name="Rectangle 3"/>
          <p:cNvSpPr>
            <a:spLocks noGrp="1" noChangeArrowheads="1"/>
          </p:cNvSpPr>
          <p:nvPr>
            <p:ph type="body" idx="1"/>
          </p:nvPr>
        </p:nvSpPr>
        <p:spPr>
          <a:xfrm>
            <a:off x="628650" y="1929384"/>
            <a:ext cx="7886700" cy="4251960"/>
          </a:xfrm>
        </p:spPr>
        <p:txBody>
          <a:bodyPr>
            <a:normAutofit/>
          </a:bodyPr>
          <a:lstStyle/>
          <a:p>
            <a:pPr marL="533400" indent="-533400" eaLnBrk="1" hangingPunct="1"/>
            <a:r>
              <a:rPr lang="en-GB" sz="1900">
                <a:cs typeface="Times New Roman" pitchFamily="18" charset="0"/>
              </a:rPr>
              <a:t>Notion of optimal arousal levels - that produces 	maximum performance. </a:t>
            </a:r>
          </a:p>
          <a:p>
            <a:pPr marL="533400" indent="-533400" eaLnBrk="1" hangingPunct="1">
              <a:buFont typeface="Wingdings" pitchFamily="2" charset="2"/>
              <a:buNone/>
            </a:pPr>
            <a:r>
              <a:rPr lang="en-GB" sz="1900">
                <a:latin typeface="Symbol" pitchFamily="18" charset="2"/>
                <a:cs typeface="Times New Roman" pitchFamily="18" charset="0"/>
              </a:rPr>
              <a:t>·</a:t>
            </a:r>
            <a:r>
              <a:rPr lang="en-GB" sz="1900">
                <a:cs typeface="Times New Roman" pitchFamily="18" charset="0"/>
              </a:rPr>
              <a:t>      Above and below this optimum predicted to </a:t>
            </a:r>
          </a:p>
          <a:p>
            <a:pPr marL="533400" indent="-533400" eaLnBrk="1" hangingPunct="1">
              <a:buFont typeface="Wingdings" pitchFamily="2" charset="2"/>
              <a:buNone/>
            </a:pPr>
            <a:r>
              <a:rPr lang="en-GB" sz="1900">
                <a:cs typeface="Times New Roman" pitchFamily="18" charset="0"/>
              </a:rPr>
              <a:t>produce inferior performance</a:t>
            </a:r>
          </a:p>
          <a:p>
            <a:pPr marL="533400" indent="-533400" eaLnBrk="1" hangingPunct="1"/>
            <a:r>
              <a:rPr lang="en-GB" sz="1900">
                <a:cs typeface="Times New Roman" pitchFamily="18" charset="0"/>
              </a:rPr>
              <a:t>Optimum level decreases as performance complexity increases. </a:t>
            </a:r>
          </a:p>
          <a:p>
            <a:pPr marL="533400" indent="-533400" eaLnBrk="1" hangingPunct="1"/>
            <a:endParaRPr lang="en-GB" sz="1900" b="1">
              <a:cs typeface="Times New Roman" pitchFamily="18" charset="0"/>
            </a:endParaRPr>
          </a:p>
          <a:p>
            <a:pPr marL="533400" indent="-533400" eaLnBrk="1" hangingPunct="1"/>
            <a:r>
              <a:rPr lang="en-GB" sz="1900" b="1">
                <a:cs typeface="Times New Roman" pitchFamily="18" charset="0"/>
              </a:rPr>
              <a:t>The inverted-U hypothesis had intuitive appeal in predicting sports performance</a:t>
            </a:r>
            <a:endParaRPr lang="en-IE" sz="1900">
              <a:cs typeface="Times New Roman" pitchFamily="18" charset="0"/>
            </a:endParaRPr>
          </a:p>
          <a:p>
            <a:pPr marL="533400" indent="-533400" eaLnBrk="1" hangingPunct="1">
              <a:buFont typeface="Wingdings" pitchFamily="2" charset="2"/>
              <a:buAutoNum type="arabicPeriod"/>
            </a:pPr>
            <a:r>
              <a:rPr lang="en-GB" sz="1900">
                <a:cs typeface="Times New Roman" pitchFamily="18" charset="0"/>
              </a:rPr>
              <a:t>Advocated that anxiety affected performance</a:t>
            </a:r>
            <a:endParaRPr lang="en-IE" sz="1900">
              <a:cs typeface="Times New Roman" pitchFamily="18" charset="0"/>
            </a:endParaRPr>
          </a:p>
          <a:p>
            <a:pPr marL="533400" indent="-533400" eaLnBrk="1" hangingPunct="1">
              <a:buFont typeface="Wingdings" pitchFamily="2" charset="2"/>
              <a:buAutoNum type="arabicPeriod"/>
            </a:pPr>
            <a:r>
              <a:rPr lang="en-GB" sz="1900">
                <a:cs typeface="Times New Roman" pitchFamily="18" charset="0"/>
              </a:rPr>
              <a:t>Changes in anxiety  - changes in arousal </a:t>
            </a:r>
            <a:endParaRPr lang="en-IE" sz="1900">
              <a:cs typeface="Times New Roman" pitchFamily="18" charset="0"/>
            </a:endParaRPr>
          </a:p>
        </p:txBody>
      </p:sp>
    </p:spTree>
    <p:extLst>
      <p:ext uri="{BB962C8B-B14F-4D97-AF65-F5344CB8AC3E}">
        <p14:creationId xmlns:p14="http://schemas.microsoft.com/office/powerpoint/2010/main" val="34896713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wipe(left)">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wipe(left)">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wipe(left)">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wipe(left)">
                                      <p:cBhvr>
                                        <p:cTn id="22" dur="500"/>
                                        <p:tgtEl>
                                          <p:spTgt spid="2253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animEffect transition="in" filter="wipe(left)">
                                      <p:cBhvr>
                                        <p:cTn id="27" dur="500"/>
                                        <p:tgtEl>
                                          <p:spTgt spid="2253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2531">
                                            <p:txEl>
                                              <p:pRg st="6" end="6"/>
                                            </p:txEl>
                                          </p:spTgt>
                                        </p:tgtEl>
                                        <p:attrNameLst>
                                          <p:attrName>style.visibility</p:attrName>
                                        </p:attrNameLst>
                                      </p:cBhvr>
                                      <p:to>
                                        <p:strVal val="visible"/>
                                      </p:to>
                                    </p:set>
                                    <p:animEffect transition="in" filter="wipe(left)">
                                      <p:cBhvr>
                                        <p:cTn id="32" dur="500"/>
                                        <p:tgtEl>
                                          <p:spTgt spid="22531">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2531">
                                            <p:txEl>
                                              <p:pRg st="7" end="7"/>
                                            </p:txEl>
                                          </p:spTgt>
                                        </p:tgtEl>
                                        <p:attrNameLst>
                                          <p:attrName>style.visibility</p:attrName>
                                        </p:attrNameLst>
                                      </p:cBhvr>
                                      <p:to>
                                        <p:strVal val="visible"/>
                                      </p:to>
                                    </p:set>
                                    <p:animEffect transition="in" filter="wipe(left)">
                                      <p:cBhvr>
                                        <p:cTn id="37" dur="500"/>
                                        <p:tgtEl>
                                          <p:spTgt spid="225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dirty="0"/>
              <a:t>Inverted U Hypothesis</a:t>
            </a:r>
            <a:endParaRPr lang="en-US" dirty="0"/>
          </a:p>
        </p:txBody>
      </p:sp>
      <p:sp>
        <p:nvSpPr>
          <p:cNvPr id="19459" name="Rectangle 3"/>
          <p:cNvSpPr>
            <a:spLocks noGrp="1" noChangeArrowheads="1"/>
          </p:cNvSpPr>
          <p:nvPr>
            <p:ph type="body" idx="1"/>
          </p:nvPr>
        </p:nvSpPr>
        <p:spPr>
          <a:xfrm>
            <a:off x="990600" y="1600200"/>
            <a:ext cx="7696200" cy="4530725"/>
          </a:xfrm>
        </p:spPr>
        <p:txBody>
          <a:bodyPr/>
          <a:lstStyle/>
          <a:p>
            <a:pPr eaLnBrk="1" hangingPunct="1">
              <a:lnSpc>
                <a:spcPct val="90000"/>
              </a:lnSpc>
            </a:pPr>
            <a:endParaRPr lang="en-GB" sz="2400" dirty="0">
              <a:solidFill>
                <a:srgbClr val="0000FF"/>
              </a:solidFill>
            </a:endParaRPr>
          </a:p>
          <a:p>
            <a:pPr eaLnBrk="1" hangingPunct="1">
              <a:lnSpc>
                <a:spcPct val="90000"/>
              </a:lnSpc>
            </a:pPr>
            <a:endParaRPr lang="en-GB" sz="2400" dirty="0">
              <a:solidFill>
                <a:srgbClr val="0000FF"/>
              </a:solidFill>
            </a:endParaRPr>
          </a:p>
          <a:p>
            <a:pPr eaLnBrk="1" hangingPunct="1">
              <a:lnSpc>
                <a:spcPct val="90000"/>
              </a:lnSpc>
              <a:buFont typeface="Wingdings" pitchFamily="2" charset="2"/>
              <a:buNone/>
            </a:pPr>
            <a:r>
              <a:rPr lang="en-GB" sz="2400" dirty="0">
                <a:solidFill>
                  <a:srgbClr val="0000FF"/>
                </a:solidFill>
              </a:rPr>
              <a:t>           High</a:t>
            </a:r>
            <a:endParaRPr lang="en-GB" sz="2400" dirty="0">
              <a:solidFill>
                <a:schemeClr val="bg2"/>
              </a:solidFill>
            </a:endParaRPr>
          </a:p>
          <a:p>
            <a:pPr eaLnBrk="1" hangingPunct="1">
              <a:lnSpc>
                <a:spcPct val="90000"/>
              </a:lnSpc>
            </a:pPr>
            <a:endParaRPr lang="en-GB" sz="1800" b="1" dirty="0">
              <a:solidFill>
                <a:schemeClr val="tx2"/>
              </a:solidFill>
            </a:endParaRPr>
          </a:p>
          <a:p>
            <a:pPr eaLnBrk="1" hangingPunct="1">
              <a:lnSpc>
                <a:spcPct val="90000"/>
              </a:lnSpc>
            </a:pPr>
            <a:endParaRPr lang="en-GB" sz="1800" b="1" dirty="0">
              <a:solidFill>
                <a:schemeClr val="tx2"/>
              </a:solidFill>
            </a:endParaRPr>
          </a:p>
          <a:p>
            <a:pPr eaLnBrk="1" hangingPunct="1">
              <a:lnSpc>
                <a:spcPct val="90000"/>
              </a:lnSpc>
            </a:pPr>
            <a:endParaRPr lang="en-GB" sz="1800" b="1" dirty="0">
              <a:solidFill>
                <a:schemeClr val="tx2"/>
              </a:solidFill>
            </a:endParaRPr>
          </a:p>
          <a:p>
            <a:pPr eaLnBrk="1" hangingPunct="1">
              <a:lnSpc>
                <a:spcPct val="90000"/>
              </a:lnSpc>
            </a:pPr>
            <a:endParaRPr lang="en-GB" sz="1800" b="1" dirty="0">
              <a:solidFill>
                <a:schemeClr val="tx2"/>
              </a:solidFill>
            </a:endParaRPr>
          </a:p>
          <a:p>
            <a:pPr eaLnBrk="1" hangingPunct="1">
              <a:lnSpc>
                <a:spcPct val="90000"/>
              </a:lnSpc>
            </a:pPr>
            <a:r>
              <a:rPr lang="en-GB" sz="1800" b="1" dirty="0">
                <a:solidFill>
                  <a:schemeClr val="tx2"/>
                </a:solidFill>
              </a:rPr>
              <a:t>Performance</a:t>
            </a:r>
          </a:p>
          <a:p>
            <a:pPr eaLnBrk="1" hangingPunct="1">
              <a:lnSpc>
                <a:spcPct val="90000"/>
              </a:lnSpc>
            </a:pPr>
            <a:endParaRPr lang="en-GB" sz="2400" dirty="0">
              <a:solidFill>
                <a:schemeClr val="folHlink"/>
              </a:solidFill>
            </a:endParaRPr>
          </a:p>
          <a:p>
            <a:pPr eaLnBrk="1" hangingPunct="1">
              <a:lnSpc>
                <a:spcPct val="90000"/>
              </a:lnSpc>
            </a:pPr>
            <a:endParaRPr lang="en-GB" sz="2400" dirty="0">
              <a:solidFill>
                <a:schemeClr val="folHlink"/>
              </a:solidFill>
            </a:endParaRPr>
          </a:p>
          <a:p>
            <a:pPr eaLnBrk="1" hangingPunct="1">
              <a:lnSpc>
                <a:spcPct val="90000"/>
              </a:lnSpc>
            </a:pPr>
            <a:endParaRPr lang="en-GB" sz="2400" dirty="0">
              <a:solidFill>
                <a:schemeClr val="folHlink"/>
              </a:solidFill>
            </a:endParaRPr>
          </a:p>
          <a:p>
            <a:pPr lvl="3" eaLnBrk="1" hangingPunct="1">
              <a:lnSpc>
                <a:spcPct val="90000"/>
              </a:lnSpc>
              <a:buFont typeface="Wingdings" pitchFamily="2" charset="2"/>
              <a:buNone/>
            </a:pPr>
            <a:r>
              <a:rPr lang="en-GB" sz="2400" dirty="0">
                <a:solidFill>
                  <a:srgbClr val="0000FF"/>
                </a:solidFill>
              </a:rPr>
              <a:t>Low	</a:t>
            </a:r>
            <a:r>
              <a:rPr lang="en-GB" sz="2400" b="1" dirty="0">
                <a:solidFill>
                  <a:schemeClr val="tx2"/>
                </a:solidFill>
              </a:rPr>
              <a:t>Arousal</a:t>
            </a:r>
            <a:r>
              <a:rPr lang="en-GB" sz="2400" dirty="0">
                <a:solidFill>
                  <a:schemeClr val="bg2"/>
                </a:solidFill>
              </a:rPr>
              <a:t>	</a:t>
            </a:r>
            <a:r>
              <a:rPr lang="en-GB" sz="2400" dirty="0">
                <a:solidFill>
                  <a:srgbClr val="0000FF"/>
                </a:solidFill>
              </a:rPr>
              <a:t>High</a:t>
            </a:r>
            <a:endParaRPr lang="en-US" sz="2400" dirty="0">
              <a:solidFill>
                <a:srgbClr val="0000FF"/>
              </a:solidFill>
            </a:endParaRPr>
          </a:p>
        </p:txBody>
      </p:sp>
      <p:sp>
        <p:nvSpPr>
          <p:cNvPr id="19460" name="Line 4"/>
          <p:cNvSpPr>
            <a:spLocks noChangeShapeType="1"/>
          </p:cNvSpPr>
          <p:nvPr/>
        </p:nvSpPr>
        <p:spPr bwMode="auto">
          <a:xfrm>
            <a:off x="2667000" y="2438400"/>
            <a:ext cx="0" cy="3048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9461" name="Line 5"/>
          <p:cNvSpPr>
            <a:spLocks noChangeShapeType="1"/>
          </p:cNvSpPr>
          <p:nvPr/>
        </p:nvSpPr>
        <p:spPr bwMode="auto">
          <a:xfrm>
            <a:off x="2667000" y="5486400"/>
            <a:ext cx="3505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9462" name="Freeform 7"/>
          <p:cNvSpPr>
            <a:spLocks/>
          </p:cNvSpPr>
          <p:nvPr/>
        </p:nvSpPr>
        <p:spPr bwMode="auto">
          <a:xfrm>
            <a:off x="3276600" y="2667000"/>
            <a:ext cx="2286000" cy="2362200"/>
          </a:xfrm>
          <a:custGeom>
            <a:avLst/>
            <a:gdLst>
              <a:gd name="T0" fmla="*/ 0 w 1440"/>
              <a:gd name="T1" fmla="*/ 2147483647 h 1488"/>
              <a:gd name="T2" fmla="*/ 967740069 w 1440"/>
              <a:gd name="T3" fmla="*/ 846772619 h 1488"/>
              <a:gd name="T4" fmla="*/ 2147483647 w 1440"/>
              <a:gd name="T5" fmla="*/ 483870040 h 1488"/>
              <a:gd name="T6" fmla="*/ 2147483647 w 1440"/>
              <a:gd name="T7" fmla="*/ 2147483647 h 1488"/>
              <a:gd name="T8" fmla="*/ 0 60000 65536"/>
              <a:gd name="T9" fmla="*/ 0 60000 65536"/>
              <a:gd name="T10" fmla="*/ 0 60000 65536"/>
              <a:gd name="T11" fmla="*/ 0 60000 65536"/>
              <a:gd name="T12" fmla="*/ 0 w 1440"/>
              <a:gd name="T13" fmla="*/ 0 h 1488"/>
              <a:gd name="T14" fmla="*/ 1440 w 1440"/>
              <a:gd name="T15" fmla="*/ 1488 h 1488"/>
            </a:gdLst>
            <a:ahLst/>
            <a:cxnLst>
              <a:cxn ang="T8">
                <a:pos x="T0" y="T1"/>
              </a:cxn>
              <a:cxn ang="T9">
                <a:pos x="T2" y="T3"/>
              </a:cxn>
              <a:cxn ang="T10">
                <a:pos x="T4" y="T5"/>
              </a:cxn>
              <a:cxn ang="T11">
                <a:pos x="T6" y="T7"/>
              </a:cxn>
            </a:cxnLst>
            <a:rect l="T12" t="T13" r="T14" b="T15"/>
            <a:pathLst>
              <a:path w="1440" h="1488">
                <a:moveTo>
                  <a:pt x="0" y="1440"/>
                </a:moveTo>
                <a:cubicBezTo>
                  <a:pt x="112" y="992"/>
                  <a:pt x="224" y="544"/>
                  <a:pt x="384" y="336"/>
                </a:cubicBezTo>
                <a:cubicBezTo>
                  <a:pt x="544" y="128"/>
                  <a:pt x="784" y="0"/>
                  <a:pt x="960" y="192"/>
                </a:cubicBezTo>
                <a:cubicBezTo>
                  <a:pt x="1136" y="384"/>
                  <a:pt x="1288" y="936"/>
                  <a:pt x="1440" y="1488"/>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p>
            <a:endParaRPr lang="en-US"/>
          </a:p>
        </p:txBody>
      </p:sp>
    </p:spTree>
    <p:extLst>
      <p:ext uri="{BB962C8B-B14F-4D97-AF65-F5344CB8AC3E}">
        <p14:creationId xmlns:p14="http://schemas.microsoft.com/office/powerpoint/2010/main" val="3345998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4584" name="Rectangle 2458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p:cNvSpPr>
            <a:spLocks noGrp="1" noChangeArrowheads="1"/>
          </p:cNvSpPr>
          <p:nvPr>
            <p:ph type="title"/>
          </p:nvPr>
        </p:nvSpPr>
        <p:spPr>
          <a:xfrm>
            <a:off x="628650" y="365125"/>
            <a:ext cx="7886700" cy="1325563"/>
          </a:xfrm>
        </p:spPr>
        <p:txBody>
          <a:bodyPr>
            <a:normAutofit/>
          </a:bodyPr>
          <a:lstStyle/>
          <a:p>
            <a:pPr eaLnBrk="1" hangingPunct="1"/>
            <a:r>
              <a:rPr lang="en-GB" sz="4700"/>
              <a:t>Criticisms Include</a:t>
            </a:r>
            <a:endParaRPr lang="en-US" sz="4700"/>
          </a:p>
        </p:txBody>
      </p:sp>
      <p:sp>
        <p:nvSpPr>
          <p:cNvPr id="2458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Rectangle 3"/>
          <p:cNvSpPr>
            <a:spLocks noGrp="1" noChangeArrowheads="1"/>
          </p:cNvSpPr>
          <p:nvPr>
            <p:ph type="body" idx="1"/>
          </p:nvPr>
        </p:nvSpPr>
        <p:spPr>
          <a:xfrm>
            <a:off x="628650" y="1929384"/>
            <a:ext cx="7886700" cy="4251960"/>
          </a:xfrm>
        </p:spPr>
        <p:txBody>
          <a:bodyPr>
            <a:normAutofit/>
          </a:bodyPr>
          <a:lstStyle/>
          <a:p>
            <a:pPr eaLnBrk="1" hangingPunct="1"/>
            <a:r>
              <a:rPr lang="en-GB" sz="1900">
                <a:cs typeface="Times New Roman" pitchFamily="18" charset="0"/>
              </a:rPr>
              <a:t>(i)   The lack of clear empirical support </a:t>
            </a:r>
            <a:r>
              <a:rPr lang="en-GB" sz="1900" b="1">
                <a:cs typeface="Times New Roman" pitchFamily="18" charset="0"/>
              </a:rPr>
              <a:t>(Neiss, 1988)</a:t>
            </a:r>
            <a:r>
              <a:rPr lang="en-GB" sz="1900">
                <a:cs typeface="Times New Roman" pitchFamily="18" charset="0"/>
              </a:rPr>
              <a:t> </a:t>
            </a:r>
            <a:endParaRPr lang="en-IE" sz="1900">
              <a:cs typeface="Times New Roman" pitchFamily="18" charset="0"/>
            </a:endParaRPr>
          </a:p>
          <a:p>
            <a:pPr eaLnBrk="1" hangingPunct="1"/>
            <a:r>
              <a:rPr lang="en-GB" sz="1900">
                <a:cs typeface="Times New Roman" pitchFamily="18" charset="0"/>
              </a:rPr>
              <a:t>(ii) General effects on global performance effectiveness rather than specific effects upon information-processing efficiency </a:t>
            </a:r>
            <a:r>
              <a:rPr lang="en-GB" sz="1900" b="1">
                <a:cs typeface="Times New Roman" pitchFamily="18" charset="0"/>
              </a:rPr>
              <a:t>(Eysenck, 1984)</a:t>
            </a:r>
            <a:endParaRPr lang="en-IE" sz="1900">
              <a:cs typeface="Times New Roman" pitchFamily="18" charset="0"/>
            </a:endParaRPr>
          </a:p>
          <a:p>
            <a:pPr eaLnBrk="1" hangingPunct="1"/>
            <a:r>
              <a:rPr lang="en-GB" sz="1900" b="1">
                <a:cs typeface="Times New Roman" pitchFamily="18" charset="0"/>
              </a:rPr>
              <a:t>(iii)   </a:t>
            </a:r>
            <a:r>
              <a:rPr lang="en-GB" sz="1900">
                <a:cs typeface="Times New Roman" pitchFamily="18" charset="0"/>
              </a:rPr>
              <a:t>Complexity of the relationship between arousal and subcomponents of performance </a:t>
            </a:r>
            <a:r>
              <a:rPr lang="en-GB" sz="1900" b="1">
                <a:cs typeface="Times New Roman" pitchFamily="18" charset="0"/>
              </a:rPr>
              <a:t>(Hockey &amp; Hamilton, 1983)</a:t>
            </a:r>
            <a:endParaRPr lang="en-IE" sz="1900">
              <a:cs typeface="Times New Roman" pitchFamily="18" charset="0"/>
            </a:endParaRPr>
          </a:p>
          <a:p>
            <a:pPr eaLnBrk="1" hangingPunct="1"/>
            <a:r>
              <a:rPr lang="en-GB" sz="1900">
                <a:cs typeface="Times New Roman" pitchFamily="18" charset="0"/>
              </a:rPr>
              <a:t>(iv)  Unrealistic to assume that once over aroused and performance declines, a reduction in arousal will regain optimum performance </a:t>
            </a:r>
            <a:r>
              <a:rPr lang="en-GB" sz="1900" b="1">
                <a:cs typeface="Times New Roman" pitchFamily="18" charset="0"/>
              </a:rPr>
              <a:t>(Hardy, 1990)</a:t>
            </a:r>
            <a:r>
              <a:rPr lang="en-GB" sz="1900">
                <a:cs typeface="Times New Roman" pitchFamily="18" charset="0"/>
              </a:rPr>
              <a:t> </a:t>
            </a:r>
            <a:endParaRPr lang="en-IE" sz="1900">
              <a:cs typeface="Times New Roman" pitchFamily="18" charset="0"/>
            </a:endParaRPr>
          </a:p>
          <a:p>
            <a:pPr eaLnBrk="1" hangingPunct="1"/>
            <a:r>
              <a:rPr lang="en-GB" sz="1900">
                <a:cs typeface="Times New Roman" pitchFamily="18" charset="0"/>
              </a:rPr>
              <a:t>(v)  Performance is impaired at arousal levels above and below the optimum </a:t>
            </a:r>
            <a:r>
              <a:rPr lang="en-GB" sz="1900" b="1">
                <a:cs typeface="Times New Roman" pitchFamily="18" charset="0"/>
              </a:rPr>
              <a:t>(Eysenck, 1984; Landers, 1980).</a:t>
            </a:r>
            <a:endParaRPr lang="en-IE" sz="1900">
              <a:cs typeface="Times New Roman" pitchFamily="18" charset="0"/>
            </a:endParaRPr>
          </a:p>
          <a:p>
            <a:pPr eaLnBrk="1" hangingPunct="1">
              <a:buFont typeface="Wingdings" pitchFamily="2" charset="2"/>
              <a:buNone/>
            </a:pPr>
            <a:endParaRPr lang="en-GB" sz="1900">
              <a:cs typeface="Times New Roman" pitchFamily="18" charset="0"/>
            </a:endParaRPr>
          </a:p>
          <a:p>
            <a:pPr eaLnBrk="1" hangingPunct="1"/>
            <a:endParaRPr lang="en-GB" sz="1900" b="1">
              <a:cs typeface="Times New Roman" pitchFamily="18" charset="0"/>
            </a:endParaRPr>
          </a:p>
          <a:p>
            <a:pPr eaLnBrk="1" hangingPunct="1"/>
            <a:endParaRPr lang="en-GB" sz="1900" b="1">
              <a:cs typeface="Times New Roman" pitchFamily="18" charset="0"/>
            </a:endParaRPr>
          </a:p>
          <a:p>
            <a:pPr eaLnBrk="1" hangingPunct="1"/>
            <a:endParaRPr lang="en-US" sz="1900"/>
          </a:p>
        </p:txBody>
      </p:sp>
    </p:spTree>
    <p:extLst>
      <p:ext uri="{BB962C8B-B14F-4D97-AF65-F5344CB8AC3E}">
        <p14:creationId xmlns:p14="http://schemas.microsoft.com/office/powerpoint/2010/main" val="20511550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wipe(left)">
                                      <p:cBhvr>
                                        <p:cTn id="7" dur="500"/>
                                        <p:tgtEl>
                                          <p:spTgt spid="245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4579">
                                            <p:txEl>
                                              <p:pRg st="1" end="1"/>
                                            </p:txEl>
                                          </p:spTgt>
                                        </p:tgtEl>
                                        <p:attrNameLst>
                                          <p:attrName>style.visibility</p:attrName>
                                        </p:attrNameLst>
                                      </p:cBhvr>
                                      <p:to>
                                        <p:strVal val="visible"/>
                                      </p:to>
                                    </p:set>
                                    <p:animEffect transition="in" filter="wipe(left)">
                                      <p:cBhvr>
                                        <p:cTn id="12" dur="500"/>
                                        <p:tgtEl>
                                          <p:spTgt spid="2457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4579">
                                            <p:txEl>
                                              <p:pRg st="2" end="2"/>
                                            </p:txEl>
                                          </p:spTgt>
                                        </p:tgtEl>
                                        <p:attrNameLst>
                                          <p:attrName>style.visibility</p:attrName>
                                        </p:attrNameLst>
                                      </p:cBhvr>
                                      <p:to>
                                        <p:strVal val="visible"/>
                                      </p:to>
                                    </p:set>
                                    <p:animEffect transition="in" filter="wipe(left)">
                                      <p:cBhvr>
                                        <p:cTn id="17" dur="500"/>
                                        <p:tgtEl>
                                          <p:spTgt spid="2457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4579">
                                            <p:txEl>
                                              <p:pRg st="3" end="3"/>
                                            </p:txEl>
                                          </p:spTgt>
                                        </p:tgtEl>
                                        <p:attrNameLst>
                                          <p:attrName>style.visibility</p:attrName>
                                        </p:attrNameLst>
                                      </p:cBhvr>
                                      <p:to>
                                        <p:strVal val="visible"/>
                                      </p:to>
                                    </p:set>
                                    <p:animEffect transition="in" filter="wipe(left)">
                                      <p:cBhvr>
                                        <p:cTn id="22" dur="500"/>
                                        <p:tgtEl>
                                          <p:spTgt spid="2457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4579">
                                            <p:txEl>
                                              <p:pRg st="4" end="4"/>
                                            </p:txEl>
                                          </p:spTgt>
                                        </p:tgtEl>
                                        <p:attrNameLst>
                                          <p:attrName>style.visibility</p:attrName>
                                        </p:attrNameLst>
                                      </p:cBhvr>
                                      <p:to>
                                        <p:strVal val="visible"/>
                                      </p:to>
                                    </p:set>
                                    <p:animEffect transition="in" filter="wipe(left)">
                                      <p:cBhvr>
                                        <p:cTn id="27" dur="500"/>
                                        <p:tgtEl>
                                          <p:spTgt spid="245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5"/>
          <p:cNvSpPr>
            <a:spLocks noGrp="1" noChangeArrowheads="1"/>
          </p:cNvSpPr>
          <p:nvPr>
            <p:ph type="title"/>
          </p:nvPr>
        </p:nvSpPr>
        <p:spPr/>
        <p:txBody>
          <a:bodyPr/>
          <a:lstStyle/>
          <a:p>
            <a:pPr eaLnBrk="1" hangingPunct="1"/>
            <a:endParaRPr lang="en-US"/>
          </a:p>
        </p:txBody>
      </p:sp>
      <p:pic>
        <p:nvPicPr>
          <p:cNvPr id="54276" name="Picture 4"/>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a:stretch>
            <a:fillRect/>
          </a:stretch>
        </p:blipFill>
        <p:spPr>
          <a:xfrm>
            <a:off x="323850" y="333375"/>
            <a:ext cx="8569325" cy="6264275"/>
          </a:xfrm>
          <a:noFill/>
        </p:spPr>
      </p:pic>
    </p:spTree>
    <p:extLst>
      <p:ext uri="{BB962C8B-B14F-4D97-AF65-F5344CB8AC3E}">
        <p14:creationId xmlns:p14="http://schemas.microsoft.com/office/powerpoint/2010/main" val="13345415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ox(out)">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z="3800"/>
              <a:t>Recognising symptoms of state anxiety</a:t>
            </a:r>
          </a:p>
        </p:txBody>
      </p:sp>
      <p:sp>
        <p:nvSpPr>
          <p:cNvPr id="49155" name="Rectangle 3"/>
          <p:cNvSpPr>
            <a:spLocks noGrp="1" noChangeArrowheads="1"/>
          </p:cNvSpPr>
          <p:nvPr>
            <p:ph type="body" idx="1"/>
          </p:nvPr>
        </p:nvSpPr>
        <p:spPr>
          <a:xfrm>
            <a:off x="685800" y="1371600"/>
            <a:ext cx="7772400" cy="5153025"/>
          </a:xfrm>
        </p:spPr>
        <p:txBody>
          <a:bodyPr/>
          <a:lstStyle/>
          <a:p>
            <a:pPr algn="ctr" eaLnBrk="1" hangingPunct="1">
              <a:lnSpc>
                <a:spcPct val="80000"/>
              </a:lnSpc>
            </a:pPr>
            <a:r>
              <a:rPr lang="en-GB" sz="2400" dirty="0"/>
              <a:t>Cold clammy hands</a:t>
            </a:r>
          </a:p>
          <a:p>
            <a:pPr algn="ctr" eaLnBrk="1" hangingPunct="1">
              <a:lnSpc>
                <a:spcPct val="80000"/>
              </a:lnSpc>
            </a:pPr>
            <a:r>
              <a:rPr lang="en-GB" sz="2400" dirty="0"/>
              <a:t>Profuse sweating</a:t>
            </a:r>
          </a:p>
          <a:p>
            <a:pPr algn="ctr" eaLnBrk="1" hangingPunct="1">
              <a:lnSpc>
                <a:spcPct val="80000"/>
              </a:lnSpc>
            </a:pPr>
            <a:r>
              <a:rPr lang="en-GB" sz="2400" dirty="0"/>
              <a:t>Dazed look in eyes</a:t>
            </a:r>
          </a:p>
          <a:p>
            <a:pPr algn="ctr" eaLnBrk="1" hangingPunct="1">
              <a:lnSpc>
                <a:spcPct val="80000"/>
              </a:lnSpc>
            </a:pPr>
            <a:r>
              <a:rPr lang="en-GB" sz="2400" dirty="0"/>
              <a:t>Negative self talk</a:t>
            </a:r>
          </a:p>
          <a:p>
            <a:pPr algn="ctr" eaLnBrk="1" hangingPunct="1">
              <a:lnSpc>
                <a:spcPct val="80000"/>
              </a:lnSpc>
            </a:pPr>
            <a:r>
              <a:rPr lang="en-GB" sz="2400" dirty="0"/>
              <a:t>Feel ill</a:t>
            </a:r>
          </a:p>
          <a:p>
            <a:pPr algn="ctr" eaLnBrk="1" hangingPunct="1">
              <a:lnSpc>
                <a:spcPct val="80000"/>
              </a:lnSpc>
            </a:pPr>
            <a:r>
              <a:rPr lang="en-GB" sz="2400" dirty="0"/>
              <a:t>Dry mouth</a:t>
            </a:r>
          </a:p>
          <a:p>
            <a:pPr algn="ctr" eaLnBrk="1" hangingPunct="1">
              <a:lnSpc>
                <a:spcPct val="80000"/>
              </a:lnSpc>
            </a:pPr>
            <a:r>
              <a:rPr lang="en-GB" sz="2400" dirty="0"/>
              <a:t>Difficulty sleeping</a:t>
            </a:r>
          </a:p>
          <a:p>
            <a:pPr algn="ctr" eaLnBrk="1" hangingPunct="1">
              <a:lnSpc>
                <a:spcPct val="80000"/>
              </a:lnSpc>
            </a:pPr>
            <a:r>
              <a:rPr lang="en-GB" sz="2400" dirty="0"/>
              <a:t>Increased muscle tension</a:t>
            </a:r>
          </a:p>
          <a:p>
            <a:pPr algn="ctr" eaLnBrk="1" hangingPunct="1">
              <a:lnSpc>
                <a:spcPct val="80000"/>
              </a:lnSpc>
            </a:pPr>
            <a:r>
              <a:rPr lang="en-GB" sz="2400" dirty="0"/>
              <a:t>Butterflies in stomach</a:t>
            </a:r>
          </a:p>
          <a:p>
            <a:pPr algn="ctr" eaLnBrk="1" hangingPunct="1">
              <a:lnSpc>
                <a:spcPct val="80000"/>
              </a:lnSpc>
            </a:pPr>
            <a:r>
              <a:rPr lang="en-GB" sz="2400" dirty="0"/>
              <a:t>Inability to concentrate</a:t>
            </a:r>
          </a:p>
          <a:p>
            <a:pPr algn="ctr" eaLnBrk="1" hangingPunct="1">
              <a:lnSpc>
                <a:spcPct val="80000"/>
              </a:lnSpc>
            </a:pPr>
            <a:r>
              <a:rPr lang="en-GB" sz="2400" dirty="0"/>
              <a:t>Consistently better performance in a non-evaluative situation.</a:t>
            </a:r>
          </a:p>
        </p:txBody>
      </p:sp>
    </p:spTree>
    <p:extLst>
      <p:ext uri="{BB962C8B-B14F-4D97-AF65-F5344CB8AC3E}">
        <p14:creationId xmlns:p14="http://schemas.microsoft.com/office/powerpoint/2010/main" val="2342211935"/>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p:cTn id="7" dur="1000" fill="hold"/>
                                        <p:tgtEl>
                                          <p:spTgt spid="49154"/>
                                        </p:tgtEl>
                                        <p:attrNameLst>
                                          <p:attrName>ppt_x</p:attrName>
                                        </p:attrNameLst>
                                      </p:cBhvr>
                                      <p:tavLst>
                                        <p:tav tm="0">
                                          <p:val>
                                            <p:strVal val="#ppt_x-.2"/>
                                          </p:val>
                                        </p:tav>
                                        <p:tav tm="100000">
                                          <p:val>
                                            <p:strVal val="#ppt_x"/>
                                          </p:val>
                                        </p:tav>
                                      </p:tavLst>
                                    </p:anim>
                                    <p:anim calcmode="lin" valueType="num">
                                      <p:cBhvr>
                                        <p:cTn id="8" dur="1000" fill="hold"/>
                                        <p:tgtEl>
                                          <p:spTgt spid="4915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915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fade">
                                      <p:cBhvr>
                                        <p:cTn id="14" dur="500"/>
                                        <p:tgtEl>
                                          <p:spTgt spid="49155">
                                            <p:txEl>
                                              <p:pRg st="0" end="0"/>
                                            </p:txEl>
                                          </p:spTgt>
                                        </p:tgtEl>
                                      </p:cBhvr>
                                    </p:animEffect>
                                    <p:anim calcmode="lin" valueType="num">
                                      <p:cBhvr>
                                        <p:cTn id="15"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915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9155">
                                            <p:txEl>
                                              <p:pRg st="1" end="1"/>
                                            </p:txEl>
                                          </p:spTgt>
                                        </p:tgtEl>
                                        <p:attrNameLst>
                                          <p:attrName>style.visibility</p:attrName>
                                        </p:attrNameLst>
                                      </p:cBhvr>
                                      <p:to>
                                        <p:strVal val="visible"/>
                                      </p:to>
                                    </p:set>
                                    <p:animEffect transition="in" filter="fade">
                                      <p:cBhvr>
                                        <p:cTn id="21" dur="500"/>
                                        <p:tgtEl>
                                          <p:spTgt spid="49155">
                                            <p:txEl>
                                              <p:pRg st="1" end="1"/>
                                            </p:txEl>
                                          </p:spTgt>
                                        </p:tgtEl>
                                      </p:cBhvr>
                                    </p:animEffect>
                                    <p:anim calcmode="lin" valueType="num">
                                      <p:cBhvr>
                                        <p:cTn id="22"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915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9155">
                                            <p:txEl>
                                              <p:pRg st="2" end="2"/>
                                            </p:txEl>
                                          </p:spTgt>
                                        </p:tgtEl>
                                        <p:attrNameLst>
                                          <p:attrName>style.visibility</p:attrName>
                                        </p:attrNameLst>
                                      </p:cBhvr>
                                      <p:to>
                                        <p:strVal val="visible"/>
                                      </p:to>
                                    </p:set>
                                    <p:animEffect transition="in" filter="fade">
                                      <p:cBhvr>
                                        <p:cTn id="28" dur="500"/>
                                        <p:tgtEl>
                                          <p:spTgt spid="49155">
                                            <p:txEl>
                                              <p:pRg st="2" end="2"/>
                                            </p:txEl>
                                          </p:spTgt>
                                        </p:tgtEl>
                                      </p:cBhvr>
                                    </p:animEffect>
                                    <p:anim calcmode="lin" valueType="num">
                                      <p:cBhvr>
                                        <p:cTn id="29"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915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9155">
                                            <p:txEl>
                                              <p:pRg st="3" end="3"/>
                                            </p:txEl>
                                          </p:spTgt>
                                        </p:tgtEl>
                                        <p:attrNameLst>
                                          <p:attrName>style.visibility</p:attrName>
                                        </p:attrNameLst>
                                      </p:cBhvr>
                                      <p:to>
                                        <p:strVal val="visible"/>
                                      </p:to>
                                    </p:set>
                                    <p:animEffect transition="in" filter="fade">
                                      <p:cBhvr>
                                        <p:cTn id="35" dur="500"/>
                                        <p:tgtEl>
                                          <p:spTgt spid="49155">
                                            <p:txEl>
                                              <p:pRg st="3" end="3"/>
                                            </p:txEl>
                                          </p:spTgt>
                                        </p:tgtEl>
                                      </p:cBhvr>
                                    </p:animEffect>
                                    <p:anim calcmode="lin" valueType="num">
                                      <p:cBhvr>
                                        <p:cTn id="36"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9155">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9155">
                                            <p:txEl>
                                              <p:pRg st="4" end="4"/>
                                            </p:txEl>
                                          </p:spTgt>
                                        </p:tgtEl>
                                        <p:attrNameLst>
                                          <p:attrName>style.visibility</p:attrName>
                                        </p:attrNameLst>
                                      </p:cBhvr>
                                      <p:to>
                                        <p:strVal val="visible"/>
                                      </p:to>
                                    </p:set>
                                    <p:animEffect transition="in" filter="fade">
                                      <p:cBhvr>
                                        <p:cTn id="42" dur="500"/>
                                        <p:tgtEl>
                                          <p:spTgt spid="49155">
                                            <p:txEl>
                                              <p:pRg st="4" end="4"/>
                                            </p:txEl>
                                          </p:spTgt>
                                        </p:tgtEl>
                                      </p:cBhvr>
                                    </p:animEffect>
                                    <p:anim calcmode="lin" valueType="num">
                                      <p:cBhvr>
                                        <p:cTn id="43"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915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9155">
                                            <p:txEl>
                                              <p:pRg st="5" end="5"/>
                                            </p:txEl>
                                          </p:spTgt>
                                        </p:tgtEl>
                                        <p:attrNameLst>
                                          <p:attrName>style.visibility</p:attrName>
                                        </p:attrNameLst>
                                      </p:cBhvr>
                                      <p:to>
                                        <p:strVal val="visible"/>
                                      </p:to>
                                    </p:set>
                                    <p:animEffect transition="in" filter="fade">
                                      <p:cBhvr>
                                        <p:cTn id="49" dur="500"/>
                                        <p:tgtEl>
                                          <p:spTgt spid="49155">
                                            <p:txEl>
                                              <p:pRg st="5" end="5"/>
                                            </p:txEl>
                                          </p:spTgt>
                                        </p:tgtEl>
                                      </p:cBhvr>
                                    </p:animEffect>
                                    <p:anim calcmode="lin" valueType="num">
                                      <p:cBhvr>
                                        <p:cTn id="50"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915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9155">
                                            <p:txEl>
                                              <p:pRg st="6" end="6"/>
                                            </p:txEl>
                                          </p:spTgt>
                                        </p:tgtEl>
                                        <p:attrNameLst>
                                          <p:attrName>style.visibility</p:attrName>
                                        </p:attrNameLst>
                                      </p:cBhvr>
                                      <p:to>
                                        <p:strVal val="visible"/>
                                      </p:to>
                                    </p:set>
                                    <p:animEffect transition="in" filter="fade">
                                      <p:cBhvr>
                                        <p:cTn id="56" dur="500"/>
                                        <p:tgtEl>
                                          <p:spTgt spid="49155">
                                            <p:txEl>
                                              <p:pRg st="6" end="6"/>
                                            </p:txEl>
                                          </p:spTgt>
                                        </p:tgtEl>
                                      </p:cBhvr>
                                    </p:animEffect>
                                    <p:anim calcmode="lin" valueType="num">
                                      <p:cBhvr>
                                        <p:cTn id="5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49155">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9155">
                                            <p:txEl>
                                              <p:pRg st="7" end="7"/>
                                            </p:txEl>
                                          </p:spTgt>
                                        </p:tgtEl>
                                        <p:attrNameLst>
                                          <p:attrName>style.visibility</p:attrName>
                                        </p:attrNameLst>
                                      </p:cBhvr>
                                      <p:to>
                                        <p:strVal val="visible"/>
                                      </p:to>
                                    </p:set>
                                    <p:animEffect transition="in" filter="fade">
                                      <p:cBhvr>
                                        <p:cTn id="63" dur="500"/>
                                        <p:tgtEl>
                                          <p:spTgt spid="49155">
                                            <p:txEl>
                                              <p:pRg st="7" end="7"/>
                                            </p:txEl>
                                          </p:spTgt>
                                        </p:tgtEl>
                                      </p:cBhvr>
                                    </p:animEffect>
                                    <p:anim calcmode="lin" valueType="num">
                                      <p:cBhvr>
                                        <p:cTn id="64" dur="500" fill="hold"/>
                                        <p:tgtEl>
                                          <p:spTgt spid="49155">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49155">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9155">
                                            <p:txEl>
                                              <p:pRg st="8" end="8"/>
                                            </p:txEl>
                                          </p:spTgt>
                                        </p:tgtEl>
                                        <p:attrNameLst>
                                          <p:attrName>style.visibility</p:attrName>
                                        </p:attrNameLst>
                                      </p:cBhvr>
                                      <p:to>
                                        <p:strVal val="visible"/>
                                      </p:to>
                                    </p:set>
                                    <p:animEffect transition="in" filter="fade">
                                      <p:cBhvr>
                                        <p:cTn id="70" dur="500"/>
                                        <p:tgtEl>
                                          <p:spTgt spid="49155">
                                            <p:txEl>
                                              <p:pRg st="8" end="8"/>
                                            </p:txEl>
                                          </p:spTgt>
                                        </p:tgtEl>
                                      </p:cBhvr>
                                    </p:animEffect>
                                    <p:anim calcmode="lin" valueType="num">
                                      <p:cBhvr>
                                        <p:cTn id="71" dur="500" fill="hold"/>
                                        <p:tgtEl>
                                          <p:spTgt spid="49155">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49155">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9155">
                                            <p:txEl>
                                              <p:pRg st="9" end="9"/>
                                            </p:txEl>
                                          </p:spTgt>
                                        </p:tgtEl>
                                        <p:attrNameLst>
                                          <p:attrName>style.visibility</p:attrName>
                                        </p:attrNameLst>
                                      </p:cBhvr>
                                      <p:to>
                                        <p:strVal val="visible"/>
                                      </p:to>
                                    </p:set>
                                    <p:animEffect transition="in" filter="fade">
                                      <p:cBhvr>
                                        <p:cTn id="77" dur="500"/>
                                        <p:tgtEl>
                                          <p:spTgt spid="49155">
                                            <p:txEl>
                                              <p:pRg st="9" end="9"/>
                                            </p:txEl>
                                          </p:spTgt>
                                        </p:tgtEl>
                                      </p:cBhvr>
                                    </p:animEffect>
                                    <p:anim calcmode="lin" valueType="num">
                                      <p:cBhvr>
                                        <p:cTn id="78" dur="500" fill="hold"/>
                                        <p:tgtEl>
                                          <p:spTgt spid="49155">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49155">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9155">
                                            <p:txEl>
                                              <p:pRg st="10" end="10"/>
                                            </p:txEl>
                                          </p:spTgt>
                                        </p:tgtEl>
                                        <p:attrNameLst>
                                          <p:attrName>style.visibility</p:attrName>
                                        </p:attrNameLst>
                                      </p:cBhvr>
                                      <p:to>
                                        <p:strVal val="visible"/>
                                      </p:to>
                                    </p:set>
                                    <p:animEffect transition="in" filter="fade">
                                      <p:cBhvr>
                                        <p:cTn id="84" dur="500"/>
                                        <p:tgtEl>
                                          <p:spTgt spid="49155">
                                            <p:txEl>
                                              <p:pRg st="10" end="10"/>
                                            </p:txEl>
                                          </p:spTgt>
                                        </p:tgtEl>
                                      </p:cBhvr>
                                    </p:animEffect>
                                    <p:anim calcmode="lin" valueType="num">
                                      <p:cBhvr>
                                        <p:cTn id="85" dur="500" fill="hold"/>
                                        <p:tgtEl>
                                          <p:spTgt spid="49155">
                                            <p:txEl>
                                              <p:pRg st="10" end="10"/>
                                            </p:txEl>
                                          </p:spTgt>
                                        </p:tgtEl>
                                        <p:attrNameLst>
                                          <p:attrName>ppt_x</p:attrName>
                                        </p:attrNameLst>
                                      </p:cBhvr>
                                      <p:tavLst>
                                        <p:tav tm="0">
                                          <p:val>
                                            <p:strVal val="#ppt_x"/>
                                          </p:val>
                                        </p:tav>
                                        <p:tav tm="100000">
                                          <p:val>
                                            <p:strVal val="#ppt_x"/>
                                          </p:val>
                                        </p:tav>
                                      </p:tavLst>
                                    </p:anim>
                                    <p:anim calcmode="lin" valueType="num">
                                      <p:cBhvr>
                                        <p:cTn id="86" dur="500" fill="hold"/>
                                        <p:tgtEl>
                                          <p:spTgt spid="49155">
                                            <p:txEl>
                                              <p:pRg st="10" end="1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p:cNvSpPr>
            <a:spLocks noGrp="1" noChangeArrowheads="1"/>
          </p:cNvSpPr>
          <p:nvPr>
            <p:ph type="title"/>
          </p:nvPr>
        </p:nvSpPr>
        <p:spPr>
          <a:xfrm>
            <a:off x="628650" y="365125"/>
            <a:ext cx="7886700" cy="1325563"/>
          </a:xfrm>
        </p:spPr>
        <p:txBody>
          <a:bodyPr>
            <a:normAutofit/>
          </a:bodyPr>
          <a:lstStyle/>
          <a:p>
            <a:pPr eaLnBrk="1" hangingPunct="1">
              <a:lnSpc>
                <a:spcPct val="90000"/>
              </a:lnSpc>
            </a:pPr>
            <a:r>
              <a:rPr lang="en-GB" sz="4000">
                <a:cs typeface="Times New Roman" pitchFamily="18" charset="0"/>
              </a:rPr>
              <a:t>Anxiety multidimensional in nature – (needed an appropriate scale)</a:t>
            </a:r>
            <a:endParaRPr lang="en-US" sz="4000">
              <a:cs typeface="Times New Roman" pitchFamily="18" charset="0"/>
            </a:endParaRPr>
          </a:p>
        </p:txBody>
      </p:sp>
      <p:sp>
        <p:nvSpPr>
          <p:cNvPr id="2868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5" name="Rectangle 3"/>
          <p:cNvSpPr>
            <a:spLocks noGrp="1" noChangeArrowheads="1"/>
          </p:cNvSpPr>
          <p:nvPr>
            <p:ph type="body" idx="1"/>
          </p:nvPr>
        </p:nvSpPr>
        <p:spPr>
          <a:xfrm>
            <a:off x="628650" y="1929384"/>
            <a:ext cx="7886700" cy="4251960"/>
          </a:xfrm>
        </p:spPr>
        <p:txBody>
          <a:bodyPr>
            <a:normAutofit/>
          </a:bodyPr>
          <a:lstStyle/>
          <a:p>
            <a:pPr eaLnBrk="1" hangingPunct="1">
              <a:buFont typeface="Wingdings" pitchFamily="2" charset="2"/>
              <a:buNone/>
            </a:pPr>
            <a:r>
              <a:rPr lang="en-GB" sz="1900">
                <a:cs typeface="Times New Roman" pitchFamily="18" charset="0"/>
              </a:rPr>
              <a:t>Martens et al. (1982, 1990) </a:t>
            </a:r>
            <a:r>
              <a:rPr lang="en-GB" sz="1900" b="1">
                <a:cs typeface="Times New Roman" pitchFamily="18" charset="0"/>
              </a:rPr>
              <a:t>C</a:t>
            </a:r>
            <a:r>
              <a:rPr lang="en-GB" sz="1900">
                <a:cs typeface="Times New Roman" pitchFamily="18" charset="0"/>
              </a:rPr>
              <a:t>ompetitive </a:t>
            </a:r>
            <a:r>
              <a:rPr lang="en-GB" sz="1900" b="1">
                <a:cs typeface="Times New Roman" pitchFamily="18" charset="0"/>
              </a:rPr>
              <a:t>S</a:t>
            </a:r>
            <a:r>
              <a:rPr lang="en-GB" sz="1900">
                <a:cs typeface="Times New Roman" pitchFamily="18" charset="0"/>
              </a:rPr>
              <a:t>tate </a:t>
            </a:r>
            <a:r>
              <a:rPr lang="en-GB" sz="1900" b="1">
                <a:cs typeface="Times New Roman" pitchFamily="18" charset="0"/>
              </a:rPr>
              <a:t>A</a:t>
            </a:r>
            <a:r>
              <a:rPr lang="en-GB" sz="1900">
                <a:cs typeface="Times New Roman" pitchFamily="18" charset="0"/>
              </a:rPr>
              <a:t>nxiety </a:t>
            </a:r>
            <a:r>
              <a:rPr lang="en-GB" sz="1900" b="1">
                <a:cs typeface="Times New Roman" pitchFamily="18" charset="0"/>
              </a:rPr>
              <a:t>I</a:t>
            </a:r>
            <a:r>
              <a:rPr lang="en-GB" sz="1900">
                <a:cs typeface="Times New Roman" pitchFamily="18" charset="0"/>
              </a:rPr>
              <a:t>nventory-</a:t>
            </a:r>
            <a:r>
              <a:rPr lang="en-GB" sz="1900" b="1">
                <a:cs typeface="Times New Roman" pitchFamily="18" charset="0"/>
              </a:rPr>
              <a:t>2</a:t>
            </a:r>
            <a:r>
              <a:rPr lang="en-GB" sz="1900">
                <a:cs typeface="Times New Roman" pitchFamily="18" charset="0"/>
              </a:rPr>
              <a:t> (CASI-2)</a:t>
            </a:r>
            <a:endParaRPr lang="en-IE" sz="1900">
              <a:cs typeface="Times New Roman" pitchFamily="18" charset="0"/>
            </a:endParaRPr>
          </a:p>
          <a:p>
            <a:pPr eaLnBrk="1" hangingPunct="1"/>
            <a:r>
              <a:rPr lang="en-GB" sz="1900">
                <a:cs typeface="Times New Roman" pitchFamily="18" charset="0"/>
              </a:rPr>
              <a:t>Originally designed to measure cognitive and somatic components</a:t>
            </a:r>
            <a:endParaRPr lang="en-IE" sz="1900">
              <a:cs typeface="Times New Roman" pitchFamily="18" charset="0"/>
            </a:endParaRPr>
          </a:p>
          <a:p>
            <a:pPr eaLnBrk="1" hangingPunct="1">
              <a:buFont typeface="Wingdings" pitchFamily="2" charset="2"/>
              <a:buNone/>
            </a:pPr>
            <a:r>
              <a:rPr lang="en-GB" sz="1900" b="1" i="1">
                <a:cs typeface="Times New Roman" pitchFamily="18" charset="0"/>
              </a:rPr>
              <a:t>Support for this:</a:t>
            </a:r>
            <a:endParaRPr lang="en-IE" sz="1900">
              <a:cs typeface="Times New Roman" pitchFamily="18" charset="0"/>
            </a:endParaRPr>
          </a:p>
          <a:p>
            <a:pPr eaLnBrk="1" hangingPunct="1">
              <a:buFont typeface="Wingdings" pitchFamily="2" charset="2"/>
              <a:buNone/>
            </a:pPr>
            <a:r>
              <a:rPr lang="en-GB" sz="1900" b="1">
                <a:cs typeface="Times New Roman" pitchFamily="18" charset="0"/>
              </a:rPr>
              <a:t>Different antecedents </a:t>
            </a:r>
            <a:endParaRPr lang="en-IE" sz="1900">
              <a:cs typeface="Times New Roman" pitchFamily="18" charset="0"/>
            </a:endParaRPr>
          </a:p>
          <a:p>
            <a:pPr eaLnBrk="1" hangingPunct="1"/>
            <a:r>
              <a:rPr lang="en-GB" sz="1900">
                <a:cs typeface="Times New Roman" pitchFamily="18" charset="0"/>
              </a:rPr>
              <a:t>(Gould, Petlichkoff, &amp; Weinberg, 1984; Jones, Swain, &amp; Cale, 1990; 1991) </a:t>
            </a:r>
            <a:endParaRPr lang="en-IE" sz="1900">
              <a:cs typeface="Times New Roman" pitchFamily="18" charset="0"/>
            </a:endParaRPr>
          </a:p>
          <a:p>
            <a:pPr eaLnBrk="1" hangingPunct="1">
              <a:buFont typeface="Wingdings" pitchFamily="2" charset="2"/>
              <a:buNone/>
            </a:pPr>
            <a:r>
              <a:rPr lang="en-GB" sz="1900" b="1">
                <a:cs typeface="Times New Roman" pitchFamily="18" charset="0"/>
              </a:rPr>
              <a:t>Different temporal characteristics </a:t>
            </a:r>
            <a:endParaRPr lang="en-IE" sz="1900">
              <a:cs typeface="Times New Roman" pitchFamily="18" charset="0"/>
            </a:endParaRPr>
          </a:p>
          <a:p>
            <a:pPr eaLnBrk="1" hangingPunct="1"/>
            <a:r>
              <a:rPr lang="en-GB" sz="1900">
                <a:cs typeface="Times New Roman" pitchFamily="18" charset="0"/>
              </a:rPr>
              <a:t>(Gould et al., 1984; Jones &amp; Cale, 1989; </a:t>
            </a:r>
            <a:endParaRPr lang="en-IE" sz="1900">
              <a:cs typeface="Times New Roman" pitchFamily="18" charset="0"/>
            </a:endParaRPr>
          </a:p>
          <a:p>
            <a:pPr eaLnBrk="1" hangingPunct="1"/>
            <a:r>
              <a:rPr lang="en-GB" sz="1900">
                <a:cs typeface="Times New Roman" pitchFamily="18" charset="0"/>
              </a:rPr>
              <a:t>Martens et al., 1990)</a:t>
            </a:r>
            <a:endParaRPr lang="en-IE" sz="1900">
              <a:cs typeface="Times New Roman" pitchFamily="18" charset="0"/>
            </a:endParaRPr>
          </a:p>
          <a:p>
            <a:pPr eaLnBrk="1" hangingPunct="1">
              <a:buFont typeface="Wingdings" pitchFamily="2" charset="2"/>
              <a:buNone/>
            </a:pPr>
            <a:r>
              <a:rPr lang="en-GB" sz="1900" b="1">
                <a:cs typeface="Times New Roman" pitchFamily="18" charset="0"/>
              </a:rPr>
              <a:t>Respond to different interventions </a:t>
            </a:r>
            <a:endParaRPr lang="en-IE" sz="1900">
              <a:cs typeface="Times New Roman" pitchFamily="18" charset="0"/>
            </a:endParaRPr>
          </a:p>
          <a:p>
            <a:pPr eaLnBrk="1" hangingPunct="1"/>
            <a:r>
              <a:rPr lang="en-GB" sz="1900">
                <a:cs typeface="Times New Roman" pitchFamily="18" charset="0"/>
              </a:rPr>
              <a:t>(Burton, 1990)</a:t>
            </a:r>
            <a:endParaRPr lang="en-IE" sz="1900">
              <a:cs typeface="Times New Roman" pitchFamily="18" charset="0"/>
            </a:endParaRPr>
          </a:p>
          <a:p>
            <a:pPr eaLnBrk="1" hangingPunct="1">
              <a:buFont typeface="Wingdings" pitchFamily="2" charset="2"/>
              <a:buNone/>
            </a:pPr>
            <a:endParaRPr lang="en-US" sz="1900"/>
          </a:p>
        </p:txBody>
      </p:sp>
    </p:spTree>
    <p:extLst>
      <p:ext uri="{BB962C8B-B14F-4D97-AF65-F5344CB8AC3E}">
        <p14:creationId xmlns:p14="http://schemas.microsoft.com/office/powerpoint/2010/main" val="23151238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wipe(left)">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wipe(left)">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wipe(left)">
                                      <p:cBhvr>
                                        <p:cTn id="17" dur="500"/>
                                        <p:tgtEl>
                                          <p:spTgt spid="286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wipe(left)">
                                      <p:cBhvr>
                                        <p:cTn id="22" dur="500"/>
                                        <p:tgtEl>
                                          <p:spTgt spid="2867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wipe(left)">
                                      <p:cBhvr>
                                        <p:cTn id="27" dur="500"/>
                                        <p:tgtEl>
                                          <p:spTgt spid="2867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wipe(left)">
                                      <p:cBhvr>
                                        <p:cTn id="32" dur="500"/>
                                        <p:tgtEl>
                                          <p:spTgt spid="2867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wipe(left)">
                                      <p:cBhvr>
                                        <p:cTn id="37" dur="500"/>
                                        <p:tgtEl>
                                          <p:spTgt spid="2867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28675">
                                            <p:txEl>
                                              <p:pRg st="7" end="7"/>
                                            </p:txEl>
                                          </p:spTgt>
                                        </p:tgtEl>
                                        <p:attrNameLst>
                                          <p:attrName>style.visibility</p:attrName>
                                        </p:attrNameLst>
                                      </p:cBhvr>
                                      <p:to>
                                        <p:strVal val="visible"/>
                                      </p:to>
                                    </p:set>
                                    <p:animEffect transition="in" filter="wipe(left)">
                                      <p:cBhvr>
                                        <p:cTn id="42" dur="500"/>
                                        <p:tgtEl>
                                          <p:spTgt spid="2867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28675">
                                            <p:txEl>
                                              <p:pRg st="8" end="8"/>
                                            </p:txEl>
                                          </p:spTgt>
                                        </p:tgtEl>
                                        <p:attrNameLst>
                                          <p:attrName>style.visibility</p:attrName>
                                        </p:attrNameLst>
                                      </p:cBhvr>
                                      <p:to>
                                        <p:strVal val="visible"/>
                                      </p:to>
                                    </p:set>
                                    <p:animEffect transition="in" filter="wipe(left)">
                                      <p:cBhvr>
                                        <p:cTn id="47" dur="500"/>
                                        <p:tgtEl>
                                          <p:spTgt spid="2867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28675">
                                            <p:txEl>
                                              <p:pRg st="9" end="9"/>
                                            </p:txEl>
                                          </p:spTgt>
                                        </p:tgtEl>
                                        <p:attrNameLst>
                                          <p:attrName>style.visibility</p:attrName>
                                        </p:attrNameLst>
                                      </p:cBhvr>
                                      <p:to>
                                        <p:strVal val="visible"/>
                                      </p:to>
                                    </p:set>
                                    <p:animEffect transition="in" filter="wipe(left)">
                                      <p:cBhvr>
                                        <p:cTn id="52" dur="500"/>
                                        <p:tgtEl>
                                          <p:spTgt spid="2867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custDataLst>
              <p:tags r:id="rId2"/>
            </p:custDataLst>
          </p:nvPr>
        </p:nvSpPr>
        <p:spPr>
          <a:xfrm>
            <a:off x="630936" y="548640"/>
            <a:ext cx="2700645" cy="5431536"/>
          </a:xfrm>
        </p:spPr>
        <p:txBody>
          <a:bodyPr>
            <a:normAutofit/>
          </a:bodyPr>
          <a:lstStyle/>
          <a:p>
            <a:r>
              <a:rPr lang="en-GB" sz="3300"/>
              <a:t>Measurement of Anxiety…</a:t>
            </a:r>
            <a:endParaRPr lang="en-US" sz="3300"/>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custDataLst>
              <p:tags r:id="rId3"/>
            </p:custDataLst>
          </p:nvPr>
        </p:nvSpPr>
        <p:spPr>
          <a:xfrm>
            <a:off x="3844813" y="552091"/>
            <a:ext cx="4668251" cy="5431536"/>
          </a:xfrm>
        </p:spPr>
        <p:txBody>
          <a:bodyPr anchor="ctr">
            <a:normAutofit/>
          </a:bodyPr>
          <a:lstStyle/>
          <a:p>
            <a:r>
              <a:rPr lang="en-GB" sz="1900"/>
              <a:t>CSAI-2</a:t>
            </a:r>
          </a:p>
          <a:p>
            <a:endParaRPr lang="en-GB" sz="1900"/>
          </a:p>
          <a:p>
            <a:pPr marL="0" indent="0">
              <a:buNone/>
            </a:pPr>
            <a:r>
              <a:rPr lang="en-GB" sz="1900"/>
              <a:t>Other measures:</a:t>
            </a:r>
          </a:p>
          <a:p>
            <a:r>
              <a:rPr lang="en-GB" sz="1900"/>
              <a:t>Trait &amp; State Measures</a:t>
            </a:r>
          </a:p>
          <a:p>
            <a:r>
              <a:rPr lang="en-GB" sz="1900"/>
              <a:t>Temporal patterning</a:t>
            </a:r>
          </a:p>
          <a:p>
            <a:r>
              <a:rPr lang="en-GB" sz="1900"/>
              <a:t>Direction</a:t>
            </a:r>
          </a:p>
          <a:p>
            <a:r>
              <a:rPr lang="en-GB" sz="1900"/>
              <a:t>Frequency of cognitive intrusions</a:t>
            </a:r>
          </a:p>
          <a:p>
            <a:pPr marL="0" indent="0">
              <a:buNone/>
            </a:pPr>
            <a:endParaRPr lang="en-US" sz="1900"/>
          </a:p>
        </p:txBody>
      </p:sp>
    </p:spTree>
    <p:custDataLst>
      <p:tags r:id="rId1"/>
    </p:custDataLst>
    <p:extLst>
      <p:ext uri="{BB962C8B-B14F-4D97-AF65-F5344CB8AC3E}">
        <p14:creationId xmlns:p14="http://schemas.microsoft.com/office/powerpoint/2010/main" val="571280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800" name="Rectangle 3379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p:cNvSpPr>
            <a:spLocks noGrp="1" noChangeArrowheads="1"/>
          </p:cNvSpPr>
          <p:nvPr>
            <p:ph type="title"/>
          </p:nvPr>
        </p:nvSpPr>
        <p:spPr>
          <a:xfrm>
            <a:off x="628650" y="365125"/>
            <a:ext cx="7886700" cy="1325563"/>
          </a:xfrm>
        </p:spPr>
        <p:txBody>
          <a:bodyPr>
            <a:normAutofit/>
          </a:bodyPr>
          <a:lstStyle/>
          <a:p>
            <a:pPr eaLnBrk="1" hangingPunct="1"/>
            <a:r>
              <a:rPr lang="en-GB" sz="4700">
                <a:ea typeface="ＭＳ Ｐゴシック" pitchFamily="34" charset="-128"/>
              </a:rPr>
              <a:t>Question 1:</a:t>
            </a:r>
          </a:p>
        </p:txBody>
      </p:sp>
      <p:sp>
        <p:nvSpPr>
          <p:cNvPr id="3380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5" name="Rectangle 3"/>
          <p:cNvSpPr>
            <a:spLocks noGrp="1" noChangeArrowheads="1"/>
          </p:cNvSpPr>
          <p:nvPr>
            <p:ph type="body" idx="1"/>
          </p:nvPr>
        </p:nvSpPr>
        <p:spPr>
          <a:xfrm>
            <a:off x="628650" y="1929384"/>
            <a:ext cx="7886700" cy="4251960"/>
          </a:xfrm>
        </p:spPr>
        <p:txBody>
          <a:bodyPr>
            <a:normAutofit/>
          </a:bodyPr>
          <a:lstStyle/>
          <a:p>
            <a:pPr eaLnBrk="1" hangingPunct="1"/>
            <a:r>
              <a:rPr lang="en-GB" sz="1900">
                <a:ea typeface="ＭＳ Ｐゴシック" pitchFamily="34" charset="-128"/>
              </a:rPr>
              <a:t>Complete the Competitive State Anxiety Inventory – 2 (CSAI-2) retrospectively.</a:t>
            </a:r>
          </a:p>
          <a:p>
            <a:pPr eaLnBrk="1" hangingPunct="1"/>
            <a:r>
              <a:rPr lang="en-GB" sz="1900">
                <a:ea typeface="ＭＳ Ｐゴシック" pitchFamily="34" charset="-128"/>
              </a:rPr>
              <a:t>Think back to an important event / challenging situation and how you felt just prior to this….</a:t>
            </a:r>
          </a:p>
          <a:p>
            <a:pPr eaLnBrk="1" hangingPunct="1"/>
            <a:r>
              <a:rPr lang="en-GB" sz="1900">
                <a:ea typeface="ＭＳ Ｐゴシック" pitchFamily="34" charset="-128"/>
              </a:rPr>
              <a:t>Scoring of CSAI-2</a:t>
            </a:r>
          </a:p>
          <a:p>
            <a:pPr eaLnBrk="1" hangingPunct="1">
              <a:buFont typeface="Wingdings" pitchFamily="2" charset="2"/>
              <a:buNone/>
            </a:pPr>
            <a:r>
              <a:rPr lang="en-GB" sz="1900">
                <a:ea typeface="ＭＳ Ｐゴシック" pitchFamily="34" charset="-128"/>
              </a:rPr>
              <a:t>Self Confidence (3, 6, 9, 12, 15, 18, 21, 24, 27)</a:t>
            </a:r>
          </a:p>
          <a:p>
            <a:pPr eaLnBrk="1" hangingPunct="1">
              <a:buFont typeface="Wingdings" pitchFamily="2" charset="2"/>
              <a:buNone/>
            </a:pPr>
            <a:r>
              <a:rPr lang="en-GB" sz="1900">
                <a:ea typeface="ＭＳ Ｐゴシック" pitchFamily="34" charset="-128"/>
              </a:rPr>
              <a:t>Cognitive (1, 4, 7, 10, 13, 16, 19, 22, 25)</a:t>
            </a:r>
          </a:p>
          <a:p>
            <a:pPr eaLnBrk="1" hangingPunct="1">
              <a:buFont typeface="Wingdings" pitchFamily="2" charset="2"/>
              <a:buNone/>
            </a:pPr>
            <a:r>
              <a:rPr lang="en-GB" sz="1900">
                <a:ea typeface="ＭＳ Ｐゴシック" pitchFamily="34" charset="-128"/>
              </a:rPr>
              <a:t>Somatic (2, 5, 8, 11, 14*, 17, 20, 23, 26)</a:t>
            </a:r>
          </a:p>
          <a:p>
            <a:pPr eaLnBrk="1" hangingPunct="1"/>
            <a:r>
              <a:rPr lang="en-GB" sz="1900">
                <a:ea typeface="ＭＳ Ｐゴシック" pitchFamily="34" charset="-128"/>
              </a:rPr>
              <a:t>Your scores for each subscale should be in the range of 9-36</a:t>
            </a:r>
          </a:p>
          <a:p>
            <a:pPr eaLnBrk="1" hangingPunct="1"/>
            <a:r>
              <a:rPr lang="en-GB" sz="1900">
                <a:ea typeface="ＭＳ Ｐゴシック" pitchFamily="34" charset="-128"/>
              </a:rPr>
              <a:t>Add together total scores for cognitive and somatic anxiety (range of 18-72)</a:t>
            </a:r>
          </a:p>
        </p:txBody>
      </p:sp>
    </p:spTree>
    <p:extLst>
      <p:ext uri="{BB962C8B-B14F-4D97-AF65-F5344CB8AC3E}">
        <p14:creationId xmlns:p14="http://schemas.microsoft.com/office/powerpoint/2010/main" val="1174376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t>Temporal patterning</a:t>
            </a:r>
          </a:p>
        </p:txBody>
      </p:sp>
      <p:sp>
        <p:nvSpPr>
          <p:cNvPr id="28675" name="Rectangle 3"/>
          <p:cNvSpPr>
            <a:spLocks noGrp="1" noChangeArrowheads="1"/>
          </p:cNvSpPr>
          <p:nvPr>
            <p:ph type="body" idx="1"/>
          </p:nvPr>
        </p:nvSpPr>
        <p:spPr>
          <a:xfrm>
            <a:off x="0" y="1981200"/>
            <a:ext cx="8458200" cy="4114800"/>
          </a:xfrm>
        </p:spPr>
        <p:txBody>
          <a:bodyPr/>
          <a:lstStyle/>
          <a:p>
            <a:pPr eaLnBrk="1" hangingPunct="1">
              <a:lnSpc>
                <a:spcPct val="80000"/>
              </a:lnSpc>
              <a:buFont typeface="Wingdings" pitchFamily="2" charset="2"/>
              <a:buNone/>
            </a:pPr>
            <a:r>
              <a:rPr lang="en-GB" sz="1800"/>
              <a:t>				</a:t>
            </a:r>
          </a:p>
          <a:p>
            <a:pPr eaLnBrk="1" hangingPunct="1">
              <a:lnSpc>
                <a:spcPct val="80000"/>
              </a:lnSpc>
              <a:buFont typeface="Wingdings" pitchFamily="2" charset="2"/>
              <a:buNone/>
            </a:pPr>
            <a:r>
              <a:rPr lang="en-GB" sz="1800"/>
              <a:t>			Self Confidence</a:t>
            </a:r>
          </a:p>
          <a:p>
            <a:pPr eaLnBrk="1" hangingPunct="1">
              <a:lnSpc>
                <a:spcPct val="80000"/>
              </a:lnSpc>
              <a:buFont typeface="Wingdings" pitchFamily="2" charset="2"/>
              <a:buNone/>
            </a:pPr>
            <a:br>
              <a:rPr lang="en-GB" sz="1800"/>
            </a:br>
            <a:r>
              <a:rPr lang="en-GB" sz="1800" b="1"/>
              <a:t>Anxiety 	</a:t>
            </a:r>
            <a:r>
              <a:rPr lang="en-GB" sz="1800"/>
              <a:t>Cognitive</a:t>
            </a:r>
          </a:p>
          <a:p>
            <a:pPr eaLnBrk="1" hangingPunct="1">
              <a:lnSpc>
                <a:spcPct val="80000"/>
              </a:lnSpc>
              <a:buFont typeface="Wingdings" pitchFamily="2" charset="2"/>
              <a:buNone/>
            </a:pPr>
            <a:r>
              <a:rPr lang="en-GB" sz="1800" b="1"/>
              <a:t>       Level</a:t>
            </a:r>
          </a:p>
          <a:p>
            <a:pPr eaLnBrk="1" hangingPunct="1">
              <a:lnSpc>
                <a:spcPct val="80000"/>
              </a:lnSpc>
              <a:buFont typeface="Wingdings" pitchFamily="2" charset="2"/>
              <a:buNone/>
            </a:pPr>
            <a:r>
              <a:rPr lang="en-GB" sz="1800" b="1"/>
              <a:t>(intensity)	</a:t>
            </a:r>
            <a:r>
              <a:rPr lang="en-GB" sz="1800"/>
              <a:t>Somatic</a:t>
            </a:r>
          </a:p>
          <a:p>
            <a:pPr eaLnBrk="1" hangingPunct="1">
              <a:lnSpc>
                <a:spcPct val="80000"/>
              </a:lnSpc>
              <a:buFont typeface="Wingdings" pitchFamily="2" charset="2"/>
              <a:buNone/>
            </a:pPr>
            <a:br>
              <a:rPr lang="en-GB" sz="1800"/>
            </a:br>
            <a:r>
              <a:rPr lang="en-GB" sz="1800"/>
              <a:t>				</a:t>
            </a:r>
          </a:p>
          <a:p>
            <a:pPr eaLnBrk="1" hangingPunct="1">
              <a:lnSpc>
                <a:spcPct val="80000"/>
              </a:lnSpc>
              <a:buFont typeface="Wingdings" pitchFamily="2" charset="2"/>
              <a:buNone/>
            </a:pPr>
            <a:br>
              <a:rPr lang="en-GB" sz="1800"/>
            </a:br>
            <a:r>
              <a:rPr lang="en-GB" sz="1800" b="1"/>
              <a:t>					</a:t>
            </a:r>
            <a:endParaRPr lang="en-GB" sz="1800"/>
          </a:p>
          <a:p>
            <a:pPr eaLnBrk="1" hangingPunct="1">
              <a:lnSpc>
                <a:spcPct val="80000"/>
              </a:lnSpc>
              <a:buFont typeface="Wingdings" pitchFamily="2" charset="2"/>
              <a:buNone/>
            </a:pPr>
            <a:r>
              <a:rPr lang="en-GB" sz="1800" b="1"/>
              <a:t>						        </a:t>
            </a:r>
          </a:p>
          <a:p>
            <a:pPr eaLnBrk="1" hangingPunct="1">
              <a:lnSpc>
                <a:spcPct val="80000"/>
              </a:lnSpc>
              <a:buFont typeface="Wingdings" pitchFamily="2" charset="2"/>
              <a:buNone/>
            </a:pPr>
            <a:r>
              <a:rPr lang="en-GB" sz="1800" b="1"/>
              <a:t>						Time-to-Event</a:t>
            </a:r>
          </a:p>
          <a:p>
            <a:pPr eaLnBrk="1" hangingPunct="1">
              <a:lnSpc>
                <a:spcPct val="80000"/>
              </a:lnSpc>
              <a:buFont typeface="Wingdings" pitchFamily="2" charset="2"/>
              <a:buNone/>
            </a:pPr>
            <a:r>
              <a:rPr lang="en-GB" sz="1800" b="1"/>
              <a:t>		 </a:t>
            </a:r>
          </a:p>
          <a:p>
            <a:pPr eaLnBrk="1" hangingPunct="1">
              <a:lnSpc>
                <a:spcPct val="80000"/>
              </a:lnSpc>
              <a:buFont typeface="Wingdings" pitchFamily="2" charset="2"/>
              <a:buNone/>
            </a:pPr>
            <a:r>
              <a:rPr lang="en-GB" sz="1800" b="1"/>
              <a:t> 					 48 hrs              2 hrs             Start of event</a:t>
            </a:r>
          </a:p>
        </p:txBody>
      </p:sp>
      <p:sp>
        <p:nvSpPr>
          <p:cNvPr id="28676" name="Line 4"/>
          <p:cNvSpPr>
            <a:spLocks noChangeShapeType="1"/>
          </p:cNvSpPr>
          <p:nvPr/>
        </p:nvSpPr>
        <p:spPr bwMode="auto">
          <a:xfrm flipH="1">
            <a:off x="3708400" y="1989138"/>
            <a:ext cx="0" cy="2663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7" name="Line 5"/>
          <p:cNvSpPr>
            <a:spLocks noChangeShapeType="1"/>
          </p:cNvSpPr>
          <p:nvPr/>
        </p:nvSpPr>
        <p:spPr bwMode="auto">
          <a:xfrm>
            <a:off x="3708400" y="4652963"/>
            <a:ext cx="42481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8" name="Line 6"/>
          <p:cNvSpPr>
            <a:spLocks noChangeShapeType="1"/>
          </p:cNvSpPr>
          <p:nvPr/>
        </p:nvSpPr>
        <p:spPr bwMode="auto">
          <a:xfrm>
            <a:off x="3708400" y="2420938"/>
            <a:ext cx="4248150" cy="360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9" name="Line 7"/>
          <p:cNvSpPr>
            <a:spLocks noChangeShapeType="1"/>
          </p:cNvSpPr>
          <p:nvPr/>
        </p:nvSpPr>
        <p:spPr bwMode="auto">
          <a:xfrm flipV="1">
            <a:off x="3708400" y="2924175"/>
            <a:ext cx="4248150" cy="2174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0" name="Line 8"/>
          <p:cNvSpPr>
            <a:spLocks noChangeShapeType="1"/>
          </p:cNvSpPr>
          <p:nvPr/>
        </p:nvSpPr>
        <p:spPr bwMode="auto">
          <a:xfrm>
            <a:off x="3708400" y="3716338"/>
            <a:ext cx="33115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1" name="Line 9"/>
          <p:cNvSpPr>
            <a:spLocks noChangeShapeType="1"/>
          </p:cNvSpPr>
          <p:nvPr/>
        </p:nvSpPr>
        <p:spPr bwMode="auto">
          <a:xfrm flipV="1">
            <a:off x="6948488" y="3284538"/>
            <a:ext cx="64770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2" name="Line 10"/>
          <p:cNvSpPr>
            <a:spLocks noChangeShapeType="1"/>
          </p:cNvSpPr>
          <p:nvPr/>
        </p:nvSpPr>
        <p:spPr bwMode="auto">
          <a:xfrm>
            <a:off x="7596188" y="3284538"/>
            <a:ext cx="504825"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22040781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4" name="Rectangle 2970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p:cNvSpPr>
            <a:spLocks noGrp="1" noChangeArrowheads="1"/>
          </p:cNvSpPr>
          <p:nvPr>
            <p:ph type="title"/>
          </p:nvPr>
        </p:nvSpPr>
        <p:spPr>
          <a:xfrm>
            <a:off x="628650" y="365125"/>
            <a:ext cx="7886700" cy="1325563"/>
          </a:xfrm>
        </p:spPr>
        <p:txBody>
          <a:bodyPr>
            <a:normAutofit/>
          </a:bodyPr>
          <a:lstStyle/>
          <a:p>
            <a:pPr eaLnBrk="1" hangingPunct="1">
              <a:lnSpc>
                <a:spcPct val="90000"/>
              </a:lnSpc>
            </a:pPr>
            <a:r>
              <a:rPr lang="en-GB" sz="4300">
                <a:ea typeface="ＭＳ Ｐゴシック" pitchFamily="34" charset="-128"/>
              </a:rPr>
              <a:t>Frequency of cognitive intrusions?!</a:t>
            </a:r>
          </a:p>
        </p:txBody>
      </p:sp>
      <p:sp>
        <p:nvSpPr>
          <p:cNvPr id="2970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9" name="Rectangle 3"/>
          <p:cNvSpPr>
            <a:spLocks noGrp="1" noChangeArrowheads="1"/>
          </p:cNvSpPr>
          <p:nvPr>
            <p:ph type="body" idx="1"/>
          </p:nvPr>
        </p:nvSpPr>
        <p:spPr>
          <a:xfrm>
            <a:off x="628650" y="1929384"/>
            <a:ext cx="7886700" cy="4251960"/>
          </a:xfrm>
        </p:spPr>
        <p:txBody>
          <a:bodyPr>
            <a:normAutofit/>
          </a:bodyPr>
          <a:lstStyle/>
          <a:p>
            <a:pPr eaLnBrk="1" hangingPunct="1">
              <a:buFont typeface="Wingdings" pitchFamily="2" charset="2"/>
              <a:buNone/>
            </a:pPr>
            <a:r>
              <a:rPr lang="en-GB" sz="1900">
                <a:ea typeface="ＭＳ Ｐゴシック" pitchFamily="34" charset="-128"/>
              </a:rPr>
              <a:t>Possible frequencies…</a:t>
            </a:r>
          </a:p>
          <a:p>
            <a:pPr eaLnBrk="1" hangingPunct="1"/>
            <a:r>
              <a:rPr lang="en-GB" sz="1900">
                <a:ea typeface="ＭＳ Ｐゴシック" pitchFamily="34" charset="-128"/>
              </a:rPr>
              <a:t>3 weeks prior to the event – 10%</a:t>
            </a:r>
          </a:p>
          <a:p>
            <a:pPr eaLnBrk="1" hangingPunct="1"/>
            <a:r>
              <a:rPr lang="en-GB" sz="1900">
                <a:ea typeface="ＭＳ Ｐゴシック" pitchFamily="34" charset="-128"/>
              </a:rPr>
              <a:t>1 week prior to the event – 30%</a:t>
            </a:r>
          </a:p>
          <a:p>
            <a:pPr eaLnBrk="1" hangingPunct="1"/>
            <a:r>
              <a:rPr lang="en-GB" sz="1900">
                <a:ea typeface="ＭＳ Ｐゴシック" pitchFamily="34" charset="-128"/>
              </a:rPr>
              <a:t>Day before the event – 65%</a:t>
            </a:r>
          </a:p>
          <a:p>
            <a:pPr eaLnBrk="1" hangingPunct="1"/>
            <a:r>
              <a:rPr lang="en-GB" sz="1900">
                <a:ea typeface="ＭＳ Ｐゴシック" pitchFamily="34" charset="-128"/>
              </a:rPr>
              <a:t>Morning of the event – 95%</a:t>
            </a:r>
          </a:p>
          <a:p>
            <a:pPr eaLnBrk="1" hangingPunct="1"/>
            <a:endParaRPr lang="en-GB" sz="1900">
              <a:ea typeface="ＭＳ Ｐゴシック" pitchFamily="34" charset="-128"/>
            </a:endParaRPr>
          </a:p>
          <a:p>
            <a:pPr eaLnBrk="1" hangingPunct="1"/>
            <a:r>
              <a:rPr lang="en-GB" sz="1900">
                <a:ea typeface="ＭＳ Ｐゴシック" pitchFamily="34" charset="-128"/>
              </a:rPr>
              <a:t>From your experience???</a:t>
            </a:r>
          </a:p>
        </p:txBody>
      </p:sp>
    </p:spTree>
    <p:extLst>
      <p:ext uri="{BB962C8B-B14F-4D97-AF65-F5344CB8AC3E}">
        <p14:creationId xmlns:p14="http://schemas.microsoft.com/office/powerpoint/2010/main" val="19699449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pPr>
              <a:lnSpc>
                <a:spcPct val="90000"/>
              </a:lnSpc>
            </a:pPr>
            <a:r>
              <a:rPr lang="en-GB" sz="4300"/>
              <a:t>Anxiety research in the outdoors: Climbing…</a:t>
            </a:r>
            <a:endParaRPr lang="en-US" sz="43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pPr marL="0" indent="0">
              <a:buNone/>
            </a:pPr>
            <a:r>
              <a:rPr lang="en-US" sz="1900"/>
              <a:t>The effects of psychological factors, such as anxiety, on the physiological response to rock climbing have only recently attracted research attention.</a:t>
            </a:r>
          </a:p>
          <a:p>
            <a:pPr marL="0" indent="0">
              <a:buNone/>
            </a:pPr>
            <a:endParaRPr lang="en-US" sz="1900"/>
          </a:p>
          <a:p>
            <a:pPr marL="0" indent="0">
              <a:buNone/>
            </a:pPr>
            <a:r>
              <a:rPr lang="en-US" sz="1900"/>
              <a:t>Hodgson et al. (2008) found significant differences in plasma cortisol concentration (stress) and anxiety among intermediate climbers in a comparison of lead climbing, seconding, and top rope climbing.</a:t>
            </a:r>
          </a:p>
          <a:p>
            <a:pPr marL="0" indent="0">
              <a:buNone/>
            </a:pPr>
            <a:endParaRPr lang="en-US" sz="1900"/>
          </a:p>
          <a:p>
            <a:pPr marL="0" indent="0">
              <a:buNone/>
            </a:pPr>
            <a:r>
              <a:rPr lang="en-US" sz="1900"/>
              <a:t>Draper et al. (2008) reported significant differences in somatic and cognitive anxiety, as well as elevated heart rate and VO2, among intermediate climbers during an on-sight lead climb and a pre-practised lead climb on the same route. </a:t>
            </a:r>
          </a:p>
        </p:txBody>
      </p:sp>
    </p:spTree>
    <p:extLst>
      <p:ext uri="{BB962C8B-B14F-4D97-AF65-F5344CB8AC3E}">
        <p14:creationId xmlns:p14="http://schemas.microsoft.com/office/powerpoint/2010/main" val="42184944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p:cNvSpPr>
            <a:spLocks noGrp="1"/>
          </p:cNvSpPr>
          <p:nvPr>
            <p:ph type="title"/>
          </p:nvPr>
        </p:nvSpPr>
        <p:spPr>
          <a:xfrm>
            <a:off x="628650" y="401221"/>
            <a:ext cx="7886700" cy="1348065"/>
          </a:xfrm>
        </p:spPr>
        <p:txBody>
          <a:bodyPr>
            <a:normAutofit/>
          </a:bodyPr>
          <a:lstStyle/>
          <a:p>
            <a:pPr>
              <a:lnSpc>
                <a:spcPct val="90000"/>
              </a:lnSpc>
            </a:pPr>
            <a:r>
              <a:rPr lang="en-US" sz="4300">
                <a:solidFill>
                  <a:srgbClr val="FFFFFF"/>
                </a:solidFill>
              </a:rPr>
              <a:t>Pijpers, Oudejans, Holsheimer, Bakker (2002) Part 1: </a:t>
            </a:r>
          </a:p>
        </p:txBody>
      </p:sp>
      <p:sp>
        <p:nvSpPr>
          <p:cNvPr id="3" name="Content Placeholder 2"/>
          <p:cNvSpPr>
            <a:spLocks noGrp="1"/>
          </p:cNvSpPr>
          <p:nvPr>
            <p:ph idx="1"/>
          </p:nvPr>
        </p:nvSpPr>
        <p:spPr>
          <a:xfrm>
            <a:off x="628650" y="2347414"/>
            <a:ext cx="8134350" cy="4510585"/>
          </a:xfrm>
        </p:spPr>
        <p:txBody>
          <a:bodyPr>
            <a:normAutofit/>
          </a:bodyPr>
          <a:lstStyle/>
          <a:p>
            <a:pPr>
              <a:lnSpc>
                <a:spcPct val="90000"/>
              </a:lnSpc>
            </a:pPr>
            <a:r>
              <a:rPr lang="en-GB" sz="1600" dirty="0"/>
              <a:t>Traversing same route at low / high level</a:t>
            </a:r>
            <a:endParaRPr lang="en-US" sz="1600" dirty="0"/>
          </a:p>
          <a:p>
            <a:pPr>
              <a:lnSpc>
                <a:spcPct val="90000"/>
              </a:lnSpc>
            </a:pPr>
            <a:r>
              <a:rPr lang="en-US" sz="1600" dirty="0"/>
              <a:t>This manipulation offered a way to test participants in a natural, ecologically valid situation that is both safe and frightening (</a:t>
            </a:r>
            <a:r>
              <a:rPr lang="en-US" sz="1600" dirty="0">
                <a:hlinkClick r:id="rId2"/>
              </a:rPr>
              <a:t>Baddeley, 1972</a:t>
            </a:r>
            <a:r>
              <a:rPr lang="en-US" sz="1600" dirty="0"/>
              <a:t> and </a:t>
            </a:r>
            <a:r>
              <a:rPr lang="en-US" sz="1600" dirty="0">
                <a:hlinkClick r:id="rId2"/>
              </a:rPr>
              <a:t>Idzikowski and Baddeley, 1987</a:t>
            </a:r>
            <a:r>
              <a:rPr lang="en-US" sz="1600" dirty="0"/>
              <a:t>). </a:t>
            </a:r>
          </a:p>
          <a:p>
            <a:pPr>
              <a:lnSpc>
                <a:spcPct val="90000"/>
              </a:lnSpc>
            </a:pPr>
            <a:r>
              <a:rPr lang="en-US" sz="1600" dirty="0"/>
              <a:t>Anxiety–performance relationships investigated at three levels:</a:t>
            </a:r>
          </a:p>
          <a:p>
            <a:pPr lvl="1">
              <a:lnSpc>
                <a:spcPct val="90000"/>
              </a:lnSpc>
            </a:pPr>
            <a:r>
              <a:rPr lang="en-US" sz="1600" dirty="0"/>
              <a:t>the level of subjective experience, </a:t>
            </a:r>
          </a:p>
          <a:p>
            <a:pPr lvl="1">
              <a:lnSpc>
                <a:spcPct val="90000"/>
              </a:lnSpc>
            </a:pPr>
            <a:r>
              <a:rPr lang="en-US" sz="1600" dirty="0"/>
              <a:t>the physiological level, and </a:t>
            </a:r>
          </a:p>
          <a:p>
            <a:pPr lvl="1">
              <a:lnSpc>
                <a:spcPct val="90000"/>
              </a:lnSpc>
            </a:pPr>
            <a:r>
              <a:rPr lang="en-US" sz="1600" dirty="0"/>
              <a:t>the </a:t>
            </a:r>
            <a:r>
              <a:rPr lang="en-US" sz="1600" dirty="0" err="1"/>
              <a:t>behavioural</a:t>
            </a:r>
            <a:r>
              <a:rPr lang="en-US" sz="1600" dirty="0"/>
              <a:t> level. </a:t>
            </a:r>
          </a:p>
          <a:p>
            <a:pPr lvl="1">
              <a:lnSpc>
                <a:spcPct val="90000"/>
              </a:lnSpc>
            </a:pPr>
            <a:endParaRPr lang="en-US" sz="1300" dirty="0"/>
          </a:p>
          <a:p>
            <a:pPr>
              <a:lnSpc>
                <a:spcPct val="90000"/>
              </a:lnSpc>
            </a:pPr>
            <a:r>
              <a:rPr lang="en-US" sz="1800" dirty="0"/>
              <a:t>Based on the literature on anxiety (e.g., </a:t>
            </a:r>
            <a:r>
              <a:rPr lang="en-US" sz="1800" dirty="0">
                <a:hlinkClick r:id="rId2"/>
              </a:rPr>
              <a:t>Hardy, 1999</a:t>
            </a:r>
            <a:r>
              <a:rPr lang="en-US" sz="1800" dirty="0"/>
              <a:t>, </a:t>
            </a:r>
            <a:r>
              <a:rPr lang="en-US" sz="1800" dirty="0">
                <a:hlinkClick r:id="rId2"/>
              </a:rPr>
              <a:t>Masters, 1992</a:t>
            </a:r>
            <a:r>
              <a:rPr lang="en-US" sz="1800" dirty="0"/>
              <a:t> and </a:t>
            </a:r>
            <a:r>
              <a:rPr lang="en-US" sz="1800" dirty="0">
                <a:hlinkClick r:id="rId2"/>
              </a:rPr>
              <a:t>Mullen and Hardy, 2000</a:t>
            </a:r>
            <a:r>
              <a:rPr lang="en-US" sz="1800" dirty="0"/>
              <a:t>), we argued that anxiety might disrupt movements leading to movement </a:t>
            </a:r>
            <a:r>
              <a:rPr lang="en-US" sz="1800" dirty="0" err="1"/>
              <a:t>behaviour</a:t>
            </a:r>
            <a:r>
              <a:rPr lang="en-US" sz="1800" dirty="0"/>
              <a:t> characteristic of earlier stages of learning - stiffening of the body, more rigid and jerky movements.</a:t>
            </a:r>
          </a:p>
          <a:p>
            <a:pPr>
              <a:lnSpc>
                <a:spcPct val="90000"/>
              </a:lnSpc>
            </a:pPr>
            <a:r>
              <a:rPr lang="en-US" sz="1800" dirty="0"/>
              <a:t>Experiment 1 - showed that anxiety manifested itself in subjective experience, higher anxiety scores, and higher heart rates, higher blood lactate concentrations, and more muscle activity. </a:t>
            </a:r>
          </a:p>
          <a:p>
            <a:pPr>
              <a:lnSpc>
                <a:spcPct val="90000"/>
              </a:lnSpc>
            </a:pPr>
            <a:r>
              <a:rPr lang="en-US" sz="1800" dirty="0"/>
              <a:t>Thus, participants seemed to perform the climbing task in the threatening condition with more muscle tension than in the non-threatening condition.</a:t>
            </a:r>
          </a:p>
          <a:p>
            <a:pPr marL="0" indent="0">
              <a:lnSpc>
                <a:spcPct val="90000"/>
              </a:lnSpc>
              <a:buNone/>
            </a:pPr>
            <a:endParaRPr lang="en-US" sz="1800" dirty="0"/>
          </a:p>
          <a:p>
            <a:pPr>
              <a:lnSpc>
                <a:spcPct val="90000"/>
              </a:lnSpc>
            </a:pPr>
            <a:endParaRPr lang="en-US" sz="1300" dirty="0"/>
          </a:p>
        </p:txBody>
      </p:sp>
    </p:spTree>
    <p:extLst>
      <p:ext uri="{BB962C8B-B14F-4D97-AF65-F5344CB8AC3E}">
        <p14:creationId xmlns:p14="http://schemas.microsoft.com/office/powerpoint/2010/main" val="9854430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US" sz="3400">
                <a:solidFill>
                  <a:srgbClr val="FFFFFF"/>
                </a:solidFill>
              </a:rPr>
              <a:t>Pijpers, Oudejans, Holsheimer, Bakker (2002) Part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lang="en-US" sz="1500"/>
              <a:t>Experiment 2 – to see whether physiological changes found in Experiment 1 were also manifest in participants’ overt movement </a:t>
            </a:r>
            <a:r>
              <a:rPr lang="en-US" sz="1500" err="1"/>
              <a:t>behaviour</a:t>
            </a:r>
            <a:r>
              <a:rPr lang="en-US" sz="1500"/>
              <a:t>. </a:t>
            </a:r>
          </a:p>
          <a:p>
            <a:pPr>
              <a:lnSpc>
                <a:spcPct val="90000"/>
              </a:lnSpc>
            </a:pPr>
            <a:r>
              <a:rPr lang="en-US" sz="1500"/>
              <a:t>To examine this question they determined the fluency of the climbing movements by measuring the entropy (fluency of movement). </a:t>
            </a:r>
          </a:p>
          <a:p>
            <a:pPr>
              <a:lnSpc>
                <a:spcPct val="90000"/>
              </a:lnSpc>
            </a:pPr>
            <a:r>
              <a:rPr lang="en-US" sz="1500"/>
              <a:t>Rigid and jerky movements as would be expected if a regress to lower skill levels occurs. </a:t>
            </a:r>
          </a:p>
          <a:p>
            <a:pPr marL="0" indent="0">
              <a:lnSpc>
                <a:spcPct val="90000"/>
              </a:lnSpc>
              <a:buNone/>
            </a:pPr>
            <a:endParaRPr lang="en-GB" sz="1500"/>
          </a:p>
          <a:p>
            <a:pPr marL="0" indent="0">
              <a:lnSpc>
                <a:spcPct val="90000"/>
              </a:lnSpc>
              <a:buNone/>
            </a:pPr>
            <a:r>
              <a:rPr lang="en-GB" sz="1500" b="1"/>
              <a:t>Movement patterns…</a:t>
            </a:r>
            <a:endParaRPr lang="en-US" sz="1500" b="1"/>
          </a:p>
          <a:p>
            <a:pPr>
              <a:lnSpc>
                <a:spcPct val="90000"/>
              </a:lnSpc>
            </a:pPr>
            <a:r>
              <a:rPr lang="en-US" sz="1500"/>
              <a:t>Higher entropy of climbing trajectory when participants climbed high on the climbing wall, indicating a less smooth displacement of the body’s </a:t>
            </a:r>
            <a:r>
              <a:rPr lang="en-US" sz="1500" err="1"/>
              <a:t>centre</a:t>
            </a:r>
            <a:r>
              <a:rPr lang="en-US" sz="1500"/>
              <a:t> of gravity that is also characteristic of less skilled climbing </a:t>
            </a:r>
            <a:r>
              <a:rPr lang="en-US" sz="1500" err="1"/>
              <a:t>behaviour</a:t>
            </a:r>
            <a:r>
              <a:rPr lang="en-US" sz="1500"/>
              <a:t> (</a:t>
            </a:r>
            <a:r>
              <a:rPr lang="en-US" sz="1500" err="1">
                <a:hlinkClick r:id="rId2"/>
              </a:rPr>
              <a:t>Cordier</a:t>
            </a:r>
            <a:r>
              <a:rPr lang="en-US" sz="1500">
                <a:hlinkClick r:id="rId2"/>
              </a:rPr>
              <a:t>, </a:t>
            </a:r>
            <a:r>
              <a:rPr lang="en-US" sz="1500" err="1">
                <a:hlinkClick r:id="rId2"/>
              </a:rPr>
              <a:t>Mendès</a:t>
            </a:r>
            <a:r>
              <a:rPr lang="en-US" sz="1500">
                <a:hlinkClick r:id="rId2"/>
              </a:rPr>
              <a:t> France, </a:t>
            </a:r>
            <a:r>
              <a:rPr lang="en-US" sz="1500" err="1">
                <a:hlinkClick r:id="rId2"/>
              </a:rPr>
              <a:t>Bolon</a:t>
            </a:r>
            <a:r>
              <a:rPr lang="en-US" sz="1500">
                <a:hlinkClick r:id="rId2"/>
              </a:rPr>
              <a:t> and </a:t>
            </a:r>
            <a:r>
              <a:rPr lang="en-US" sz="1500" err="1">
                <a:hlinkClick r:id="rId2"/>
              </a:rPr>
              <a:t>Pailhous</a:t>
            </a:r>
            <a:r>
              <a:rPr lang="en-US" sz="1500">
                <a:hlinkClick r:id="rId2"/>
              </a:rPr>
              <a:t>, 1993</a:t>
            </a:r>
            <a:r>
              <a:rPr lang="en-US" sz="1500"/>
              <a:t> and </a:t>
            </a:r>
            <a:r>
              <a:rPr lang="en-US" sz="1500" err="1">
                <a:hlinkClick r:id="rId2"/>
              </a:rPr>
              <a:t>Cordier</a:t>
            </a:r>
            <a:r>
              <a:rPr lang="en-US" sz="1500">
                <a:hlinkClick r:id="rId2"/>
              </a:rPr>
              <a:t>, </a:t>
            </a:r>
            <a:r>
              <a:rPr lang="en-US" sz="1500" err="1">
                <a:hlinkClick r:id="rId2"/>
              </a:rPr>
              <a:t>Mendès</a:t>
            </a:r>
            <a:r>
              <a:rPr lang="en-US" sz="1500">
                <a:hlinkClick r:id="rId2"/>
              </a:rPr>
              <a:t> France, </a:t>
            </a:r>
            <a:r>
              <a:rPr lang="en-US" sz="1500" err="1">
                <a:hlinkClick r:id="rId2"/>
              </a:rPr>
              <a:t>Pailhous</a:t>
            </a:r>
            <a:r>
              <a:rPr lang="en-US" sz="1500">
                <a:hlinkClick r:id="rId2"/>
              </a:rPr>
              <a:t> and </a:t>
            </a:r>
            <a:r>
              <a:rPr lang="en-US" sz="1500" err="1">
                <a:hlinkClick r:id="rId2"/>
              </a:rPr>
              <a:t>Bolon</a:t>
            </a:r>
            <a:r>
              <a:rPr lang="en-US" sz="1500">
                <a:hlinkClick r:id="rId2"/>
              </a:rPr>
              <a:t>, 1994</a:t>
            </a:r>
            <a:r>
              <a:rPr lang="en-US" sz="1500"/>
              <a:t>). </a:t>
            </a:r>
          </a:p>
          <a:p>
            <a:pPr>
              <a:lnSpc>
                <a:spcPct val="90000"/>
              </a:lnSpc>
            </a:pPr>
            <a:endParaRPr lang="en-US" sz="1500"/>
          </a:p>
          <a:p>
            <a:pPr>
              <a:lnSpc>
                <a:spcPct val="90000"/>
              </a:lnSpc>
            </a:pPr>
            <a:r>
              <a:rPr lang="en-US" sz="1500"/>
              <a:t>In addition, when no time constraints were imposed (Experiment 2), climbing time appeared to be no less than 46% longer in the high condition than in the low condition. </a:t>
            </a:r>
          </a:p>
          <a:p>
            <a:pPr>
              <a:lnSpc>
                <a:spcPct val="90000"/>
              </a:lnSpc>
            </a:pPr>
            <a:r>
              <a:rPr lang="en-US" sz="1500"/>
              <a:t>Noticed that a longer climbing time fits well with a more rigid, jerkier and less efficient movement pattern.</a:t>
            </a:r>
          </a:p>
        </p:txBody>
      </p:sp>
    </p:spTree>
    <p:extLst>
      <p:ext uri="{BB962C8B-B14F-4D97-AF65-F5344CB8AC3E}">
        <p14:creationId xmlns:p14="http://schemas.microsoft.com/office/powerpoint/2010/main" val="311508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9704" name="Rectangle 29703">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6" name="Oval 2970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p:cNvSpPr>
            <a:spLocks noGrp="1" noChangeArrowheads="1"/>
          </p:cNvSpPr>
          <p:nvPr>
            <p:ph type="title"/>
          </p:nvPr>
        </p:nvSpPr>
        <p:spPr>
          <a:xfrm>
            <a:off x="878305" y="1396686"/>
            <a:ext cx="2430380" cy="4064628"/>
          </a:xfrm>
        </p:spPr>
        <p:txBody>
          <a:bodyPr>
            <a:normAutofit/>
          </a:bodyPr>
          <a:lstStyle/>
          <a:p>
            <a:pPr eaLnBrk="1" hangingPunct="1">
              <a:lnSpc>
                <a:spcPct val="90000"/>
              </a:lnSpc>
            </a:pPr>
            <a:br>
              <a:rPr lang="en-GB" sz="3400" b="1" u="sng">
                <a:solidFill>
                  <a:srgbClr val="FFFFFF"/>
                </a:solidFill>
                <a:cs typeface="Times New Roman" pitchFamily="18" charset="0"/>
              </a:rPr>
            </a:br>
            <a:r>
              <a:rPr lang="en-GB" sz="3400" b="1" u="sng">
                <a:solidFill>
                  <a:srgbClr val="FFFFFF"/>
                </a:solidFill>
                <a:cs typeface="Times New Roman" pitchFamily="18" charset="0"/>
              </a:rPr>
              <a:t>Matching Hypothesis</a:t>
            </a:r>
            <a:br>
              <a:rPr lang="en-GB" sz="3400">
                <a:solidFill>
                  <a:srgbClr val="FFFFFF"/>
                </a:solidFill>
                <a:cs typeface="Times New Roman" pitchFamily="18" charset="0"/>
              </a:rPr>
            </a:br>
            <a:r>
              <a:rPr lang="en-GB" sz="3400">
                <a:solidFill>
                  <a:srgbClr val="FFFFFF"/>
                </a:solidFill>
                <a:cs typeface="Times New Roman" pitchFamily="18" charset="0"/>
              </a:rPr>
              <a:t>Match treatment to symptom</a:t>
            </a:r>
            <a:br>
              <a:rPr lang="en-GB" sz="3400">
                <a:solidFill>
                  <a:srgbClr val="FFFFFF"/>
                </a:solidFill>
                <a:cs typeface="Times New Roman" pitchFamily="18" charset="0"/>
              </a:rPr>
            </a:br>
            <a:endParaRPr lang="en-US" sz="3400">
              <a:solidFill>
                <a:srgbClr val="FFFFFF"/>
              </a:solidFill>
              <a:cs typeface="Times New Roman" pitchFamily="18" charset="0"/>
            </a:endParaRPr>
          </a:p>
        </p:txBody>
      </p:sp>
      <p:sp>
        <p:nvSpPr>
          <p:cNvPr id="29708" name="Arc 29707">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9710" name="Oval 29709">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699" name="Rectangle 3"/>
          <p:cNvSpPr>
            <a:spLocks noGrp="1" noChangeArrowheads="1"/>
          </p:cNvSpPr>
          <p:nvPr>
            <p:ph type="body" idx="1"/>
          </p:nvPr>
        </p:nvSpPr>
        <p:spPr>
          <a:xfrm>
            <a:off x="4027614" y="1526033"/>
            <a:ext cx="4152298" cy="3935281"/>
          </a:xfrm>
        </p:spPr>
        <p:txBody>
          <a:bodyPr>
            <a:normAutofit/>
          </a:bodyPr>
          <a:lstStyle/>
          <a:p>
            <a:pPr eaLnBrk="1" hangingPunct="1">
              <a:lnSpc>
                <a:spcPct val="90000"/>
              </a:lnSpc>
              <a:buFont typeface="Wingdings" pitchFamily="2" charset="2"/>
              <a:buNone/>
            </a:pPr>
            <a:r>
              <a:rPr lang="en-GB" sz="1800">
                <a:cs typeface="Times New Roman" pitchFamily="18" charset="0"/>
              </a:rPr>
              <a:t>Cognitive (mental) Anxiety ---------------Mental Relaxation</a:t>
            </a:r>
          </a:p>
          <a:p>
            <a:pPr eaLnBrk="1" hangingPunct="1">
              <a:lnSpc>
                <a:spcPct val="90000"/>
              </a:lnSpc>
              <a:buFont typeface="Wingdings" pitchFamily="2" charset="2"/>
              <a:buNone/>
            </a:pPr>
            <a:endParaRPr lang="en-GB" sz="1800">
              <a:cs typeface="Times New Roman" pitchFamily="18" charset="0"/>
            </a:endParaRPr>
          </a:p>
          <a:p>
            <a:pPr eaLnBrk="1" hangingPunct="1">
              <a:lnSpc>
                <a:spcPct val="90000"/>
              </a:lnSpc>
              <a:buFont typeface="Wingdings" pitchFamily="2" charset="2"/>
              <a:buNone/>
            </a:pPr>
            <a:r>
              <a:rPr lang="en-GB" sz="1800">
                <a:cs typeface="Times New Roman" pitchFamily="18" charset="0"/>
              </a:rPr>
              <a:t>Somatic (physical) Anxiety-------------Physical Relaxation</a:t>
            </a:r>
          </a:p>
          <a:p>
            <a:pPr eaLnBrk="1" hangingPunct="1">
              <a:lnSpc>
                <a:spcPct val="90000"/>
              </a:lnSpc>
            </a:pPr>
            <a:endParaRPr lang="en-GB" sz="1800">
              <a:cs typeface="Times New Roman" pitchFamily="18" charset="0"/>
            </a:endParaRPr>
          </a:p>
          <a:p>
            <a:pPr eaLnBrk="1" hangingPunct="1">
              <a:lnSpc>
                <a:spcPct val="90000"/>
              </a:lnSpc>
            </a:pPr>
            <a:endParaRPr lang="en-GB" sz="1800">
              <a:cs typeface="Times New Roman" pitchFamily="18" charset="0"/>
            </a:endParaRPr>
          </a:p>
          <a:p>
            <a:pPr eaLnBrk="1" hangingPunct="1">
              <a:lnSpc>
                <a:spcPct val="90000"/>
              </a:lnSpc>
            </a:pPr>
            <a:r>
              <a:rPr lang="en-GB" sz="1800">
                <a:cs typeface="Times New Roman" pitchFamily="18" charset="0"/>
              </a:rPr>
              <a:t>Relaxation = Multidimensional</a:t>
            </a:r>
          </a:p>
          <a:p>
            <a:pPr eaLnBrk="1" hangingPunct="1">
              <a:lnSpc>
                <a:spcPct val="90000"/>
              </a:lnSpc>
              <a:buFont typeface="Wingdings" pitchFamily="2" charset="2"/>
              <a:buNone/>
            </a:pPr>
            <a:endParaRPr lang="en-GB" sz="1800">
              <a:cs typeface="Times New Roman" pitchFamily="18" charset="0"/>
            </a:endParaRPr>
          </a:p>
          <a:p>
            <a:pPr eaLnBrk="1" hangingPunct="1">
              <a:lnSpc>
                <a:spcPct val="90000"/>
              </a:lnSpc>
            </a:pPr>
            <a:r>
              <a:rPr lang="en-GB" sz="1800">
                <a:cs typeface="Times New Roman" pitchFamily="18" charset="0"/>
              </a:rPr>
              <a:t>*Meditation reduced CA but not SA</a:t>
            </a:r>
          </a:p>
          <a:p>
            <a:pPr eaLnBrk="1" hangingPunct="1">
              <a:lnSpc>
                <a:spcPct val="90000"/>
              </a:lnSpc>
            </a:pPr>
            <a:r>
              <a:rPr lang="en-GB" sz="1800">
                <a:cs typeface="Times New Roman" pitchFamily="18" charset="0"/>
              </a:rPr>
              <a:t>*Aerobic exercise reduced SA but not CA </a:t>
            </a:r>
          </a:p>
          <a:p>
            <a:pPr eaLnBrk="1" hangingPunct="1">
              <a:lnSpc>
                <a:spcPct val="90000"/>
              </a:lnSpc>
              <a:buFont typeface="Wingdings" pitchFamily="2" charset="2"/>
              <a:buNone/>
            </a:pPr>
            <a:endParaRPr lang="en-GB" sz="1800">
              <a:cs typeface="Times New Roman" pitchFamily="18" charset="0"/>
            </a:endParaRPr>
          </a:p>
          <a:p>
            <a:pPr eaLnBrk="1" hangingPunct="1">
              <a:lnSpc>
                <a:spcPct val="90000"/>
              </a:lnSpc>
              <a:buFont typeface="Wingdings" pitchFamily="2" charset="2"/>
              <a:buNone/>
            </a:pPr>
            <a:endParaRPr lang="en-GB" sz="1800">
              <a:cs typeface="Times New Roman" pitchFamily="18" charset="0"/>
            </a:endParaRPr>
          </a:p>
          <a:p>
            <a:pPr eaLnBrk="1" hangingPunct="1">
              <a:lnSpc>
                <a:spcPct val="90000"/>
              </a:lnSpc>
            </a:pPr>
            <a:endParaRPr lang="en-US" sz="1800"/>
          </a:p>
        </p:txBody>
      </p:sp>
    </p:spTree>
    <p:extLst>
      <p:ext uri="{BB962C8B-B14F-4D97-AF65-F5344CB8AC3E}">
        <p14:creationId xmlns:p14="http://schemas.microsoft.com/office/powerpoint/2010/main" val="40427176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barn(outVertical)">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29699">
                                            <p:txEl>
                                              <p:pRg st="2" end="2"/>
                                            </p:txEl>
                                          </p:spTgt>
                                        </p:tgtEl>
                                        <p:attrNameLst>
                                          <p:attrName>style.visibility</p:attrName>
                                        </p:attrNameLst>
                                      </p:cBhvr>
                                      <p:to>
                                        <p:strVal val="visible"/>
                                      </p:to>
                                    </p:set>
                                    <p:animEffect transition="in" filter="barn(outVertical)">
                                      <p:cBhvr>
                                        <p:cTn id="12" dur="500"/>
                                        <p:tgtEl>
                                          <p:spTgt spid="2969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29699">
                                            <p:txEl>
                                              <p:pRg st="5" end="5"/>
                                            </p:txEl>
                                          </p:spTgt>
                                        </p:tgtEl>
                                        <p:attrNameLst>
                                          <p:attrName>style.visibility</p:attrName>
                                        </p:attrNameLst>
                                      </p:cBhvr>
                                      <p:to>
                                        <p:strVal val="visible"/>
                                      </p:to>
                                    </p:set>
                                    <p:animEffect transition="in" filter="barn(outVertical)">
                                      <p:cBhvr>
                                        <p:cTn id="17" dur="500"/>
                                        <p:tgtEl>
                                          <p:spTgt spid="29699">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29699">
                                            <p:txEl>
                                              <p:pRg st="7" end="7"/>
                                            </p:txEl>
                                          </p:spTgt>
                                        </p:tgtEl>
                                        <p:attrNameLst>
                                          <p:attrName>style.visibility</p:attrName>
                                        </p:attrNameLst>
                                      </p:cBhvr>
                                      <p:to>
                                        <p:strVal val="visible"/>
                                      </p:to>
                                    </p:set>
                                    <p:animEffect transition="in" filter="barn(outVertical)">
                                      <p:cBhvr>
                                        <p:cTn id="22" dur="500"/>
                                        <p:tgtEl>
                                          <p:spTgt spid="29699">
                                            <p:txEl>
                                              <p:pRg st="7" end="7"/>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29699">
                                            <p:txEl>
                                              <p:pRg st="8" end="8"/>
                                            </p:txEl>
                                          </p:spTgt>
                                        </p:tgtEl>
                                        <p:attrNameLst>
                                          <p:attrName>style.visibility</p:attrName>
                                        </p:attrNameLst>
                                      </p:cBhvr>
                                      <p:to>
                                        <p:strVal val="visible"/>
                                      </p:to>
                                    </p:set>
                                    <p:animEffect transition="in" filter="barn(outVertical)">
                                      <p:cBhvr>
                                        <p:cTn id="27" dur="500"/>
                                        <p:tgtEl>
                                          <p:spTgt spid="296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85800" y="228600"/>
            <a:ext cx="7772400" cy="1066800"/>
          </a:xfrm>
        </p:spPr>
        <p:txBody>
          <a:bodyPr/>
          <a:lstStyle/>
          <a:p>
            <a:pPr eaLnBrk="1" hangingPunct="1"/>
            <a:r>
              <a:rPr lang="en-GB"/>
              <a:t>Summary</a:t>
            </a:r>
            <a:endParaRPr lang="en-US"/>
          </a:p>
        </p:txBody>
      </p:sp>
      <p:sp>
        <p:nvSpPr>
          <p:cNvPr id="31747" name="Rectangle 3"/>
          <p:cNvSpPr>
            <a:spLocks noGrp="1" noChangeArrowheads="1"/>
          </p:cNvSpPr>
          <p:nvPr>
            <p:ph type="body" idx="1"/>
          </p:nvPr>
        </p:nvSpPr>
        <p:spPr>
          <a:xfrm>
            <a:off x="685800" y="1219200"/>
            <a:ext cx="7772400" cy="4876800"/>
          </a:xfrm>
        </p:spPr>
        <p:txBody>
          <a:bodyPr/>
          <a:lstStyle/>
          <a:p>
            <a:pPr eaLnBrk="1" hangingPunct="1">
              <a:lnSpc>
                <a:spcPct val="90000"/>
              </a:lnSpc>
            </a:pPr>
            <a:endParaRPr lang="en-GB" sz="2400">
              <a:cs typeface="Times New Roman" pitchFamily="18" charset="0"/>
            </a:endParaRPr>
          </a:p>
          <a:p>
            <a:pPr eaLnBrk="1" hangingPunct="1">
              <a:lnSpc>
                <a:spcPct val="90000"/>
              </a:lnSpc>
            </a:pPr>
            <a:r>
              <a:rPr lang="en-GB" sz="2400">
                <a:cs typeface="Times New Roman" pitchFamily="18" charset="0"/>
              </a:rPr>
              <a:t>Anxiety is a negative response to a stimulus</a:t>
            </a:r>
          </a:p>
          <a:p>
            <a:pPr eaLnBrk="1" hangingPunct="1">
              <a:lnSpc>
                <a:spcPct val="90000"/>
              </a:lnSpc>
            </a:pPr>
            <a:r>
              <a:rPr lang="en-GB" sz="2400">
                <a:cs typeface="Times New Roman" pitchFamily="18" charset="0"/>
              </a:rPr>
              <a:t>Drive Theory predicts a positive linear relationship between arousal and performance</a:t>
            </a:r>
          </a:p>
          <a:p>
            <a:pPr eaLnBrk="1" hangingPunct="1">
              <a:lnSpc>
                <a:spcPct val="90000"/>
              </a:lnSpc>
            </a:pPr>
            <a:r>
              <a:rPr lang="en-GB" sz="2400">
                <a:cs typeface="Times New Roman" pitchFamily="18" charset="0"/>
              </a:rPr>
              <a:t>The inverted U hypothesis proposed the notion of optimal arousal levels - that produce maximum performance</a:t>
            </a:r>
          </a:p>
          <a:p>
            <a:pPr eaLnBrk="1" hangingPunct="1">
              <a:lnSpc>
                <a:spcPct val="90000"/>
              </a:lnSpc>
            </a:pPr>
            <a:r>
              <a:rPr lang="en-GB" sz="2400">
                <a:cs typeface="Times New Roman" pitchFamily="18" charset="0"/>
              </a:rPr>
              <a:t>Limitations of the uni-dimensional approach have been presented </a:t>
            </a:r>
          </a:p>
          <a:p>
            <a:pPr eaLnBrk="1" hangingPunct="1">
              <a:lnSpc>
                <a:spcPct val="90000"/>
              </a:lnSpc>
            </a:pPr>
            <a:r>
              <a:rPr lang="en-GB" sz="2400">
                <a:cs typeface="Times New Roman" pitchFamily="18" charset="0"/>
              </a:rPr>
              <a:t>Matching Hypothesis - Match treatment to symptom</a:t>
            </a:r>
          </a:p>
          <a:p>
            <a:pPr eaLnBrk="1" hangingPunct="1">
              <a:lnSpc>
                <a:spcPct val="90000"/>
              </a:lnSpc>
            </a:pPr>
            <a:r>
              <a:rPr lang="en-GB" sz="2400">
                <a:cs typeface="Times New Roman" pitchFamily="18" charset="0"/>
              </a:rPr>
              <a:t>Multidimensional approach to anxiety is necessary</a:t>
            </a:r>
          </a:p>
          <a:p>
            <a:pPr eaLnBrk="1" hangingPunct="1">
              <a:lnSpc>
                <a:spcPct val="90000"/>
              </a:lnSpc>
              <a:buFont typeface="Wingdings" pitchFamily="2" charset="2"/>
              <a:buNone/>
            </a:pPr>
            <a:endParaRPr lang="en-GB" sz="2400">
              <a:cs typeface="Times New Roman" pitchFamily="18" charset="0"/>
            </a:endParaRPr>
          </a:p>
          <a:p>
            <a:pPr eaLnBrk="1" hangingPunct="1">
              <a:lnSpc>
                <a:spcPct val="90000"/>
              </a:lnSpc>
            </a:pPr>
            <a:endParaRPr lang="en-US" sz="1600">
              <a:cs typeface="Times New Roman" pitchFamily="18" charset="0"/>
            </a:endParaRPr>
          </a:p>
        </p:txBody>
      </p:sp>
    </p:spTree>
    <p:extLst>
      <p:ext uri="{BB962C8B-B14F-4D97-AF65-F5344CB8AC3E}">
        <p14:creationId xmlns:p14="http://schemas.microsoft.com/office/powerpoint/2010/main" val="19163750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7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74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2" name="Rectangle 31751">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2"/>
          <p:cNvSpPr>
            <a:spLocks noGrp="1" noChangeArrowheads="1"/>
          </p:cNvSpPr>
          <p:nvPr>
            <p:ph type="title"/>
          </p:nvPr>
        </p:nvSpPr>
        <p:spPr>
          <a:xfrm>
            <a:off x="483798" y="1463040"/>
            <a:ext cx="2847230" cy="2690949"/>
          </a:xfrm>
        </p:spPr>
        <p:txBody>
          <a:bodyPr anchor="t">
            <a:normAutofit/>
          </a:bodyPr>
          <a:lstStyle/>
          <a:p>
            <a:pPr eaLnBrk="1" hangingPunct="1"/>
            <a:r>
              <a:rPr lang="en-GB" sz="4200"/>
              <a:t>Task …</a:t>
            </a:r>
          </a:p>
        </p:txBody>
      </p:sp>
      <p:grpSp>
        <p:nvGrpSpPr>
          <p:cNvPr id="31754" name="Group 3175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250" y="4415246"/>
            <a:ext cx="8986749" cy="2087795"/>
            <a:chOff x="143163" y="5763486"/>
            <a:chExt cx="11982332" cy="739555"/>
          </a:xfrm>
        </p:grpSpPr>
        <p:sp>
          <p:nvSpPr>
            <p:cNvPr id="31755" name="Rectangle 3175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756" name="Straight Connector 3175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1758" name="Rectangle 3175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7" name="Rectangle 3"/>
          <p:cNvSpPr>
            <a:spLocks noGrp="1" noChangeArrowheads="1"/>
          </p:cNvSpPr>
          <p:nvPr>
            <p:ph type="body" idx="1"/>
          </p:nvPr>
        </p:nvSpPr>
        <p:spPr>
          <a:xfrm>
            <a:off x="4242163" y="1463039"/>
            <a:ext cx="4156790" cy="4300447"/>
          </a:xfrm>
        </p:spPr>
        <p:txBody>
          <a:bodyPr anchor="t">
            <a:normAutofit/>
          </a:bodyPr>
          <a:lstStyle/>
          <a:p>
            <a:pPr eaLnBrk="1" hangingPunct="1"/>
            <a:r>
              <a:rPr lang="en-US" sz="1900"/>
              <a:t>Article: Leader anxiety during an adventure education residential experience: An exploratory case study.</a:t>
            </a:r>
          </a:p>
          <a:p>
            <a:pPr eaLnBrk="1" hangingPunct="1">
              <a:buFont typeface="Wingdings" pitchFamily="2" charset="2"/>
              <a:buNone/>
            </a:pPr>
            <a:endParaRPr lang="en-US" sz="1900"/>
          </a:p>
          <a:p>
            <a:pPr eaLnBrk="1" hangingPunct="1">
              <a:buFont typeface="Wingdings" pitchFamily="2" charset="2"/>
              <a:buNone/>
            </a:pPr>
            <a:r>
              <a:rPr lang="en-US" sz="1900"/>
              <a:t>- What was the aim of the study? p.39</a:t>
            </a:r>
          </a:p>
          <a:p>
            <a:pPr eaLnBrk="1" hangingPunct="1">
              <a:buFont typeface="Wingdings" pitchFamily="2" charset="2"/>
              <a:buNone/>
            </a:pPr>
            <a:r>
              <a:rPr lang="en-US" sz="1900"/>
              <a:t>- Who were the participants? P.39</a:t>
            </a:r>
          </a:p>
          <a:p>
            <a:pPr eaLnBrk="1" hangingPunct="1">
              <a:buFont typeface="Wingdings" pitchFamily="2" charset="2"/>
              <a:buNone/>
            </a:pPr>
            <a:r>
              <a:rPr lang="en-US" sz="1900"/>
              <a:t>- What did they do? P.39</a:t>
            </a:r>
          </a:p>
          <a:p>
            <a:pPr eaLnBrk="1" hangingPunct="1">
              <a:buFont typeface="Wingdings" pitchFamily="2" charset="2"/>
              <a:buNone/>
            </a:pPr>
            <a:r>
              <a:rPr lang="en-US" sz="1900"/>
              <a:t>- What did they find? P.40-43</a:t>
            </a:r>
          </a:p>
          <a:p>
            <a:pPr eaLnBrk="1" hangingPunct="1">
              <a:buFont typeface="Wingdings" pitchFamily="2" charset="2"/>
              <a:buNone/>
            </a:pPr>
            <a:r>
              <a:rPr lang="en-US" sz="1900"/>
              <a:t>- What are the practical implications of this study (what can those working in the outdoors take from this)? P.43</a:t>
            </a:r>
          </a:p>
          <a:p>
            <a:pPr eaLnBrk="1" hangingPunct="1">
              <a:buFont typeface="Wingdings" pitchFamily="2" charset="2"/>
              <a:buNone/>
            </a:pPr>
            <a:endParaRPr lang="en-US" sz="1900"/>
          </a:p>
        </p:txBody>
      </p:sp>
    </p:spTree>
    <p:extLst>
      <p:ext uri="{BB962C8B-B14F-4D97-AF65-F5344CB8AC3E}">
        <p14:creationId xmlns:p14="http://schemas.microsoft.com/office/powerpoint/2010/main" val="629717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6" name="Rectangle 32775">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Rectangle 2"/>
          <p:cNvSpPr>
            <a:spLocks noGrp="1" noChangeArrowheads="1"/>
          </p:cNvSpPr>
          <p:nvPr>
            <p:ph type="title"/>
          </p:nvPr>
        </p:nvSpPr>
        <p:spPr>
          <a:xfrm>
            <a:off x="483798" y="1463040"/>
            <a:ext cx="2847230" cy="2690949"/>
          </a:xfrm>
        </p:spPr>
        <p:txBody>
          <a:bodyPr anchor="t">
            <a:normAutofit/>
          </a:bodyPr>
          <a:lstStyle/>
          <a:p>
            <a:pPr eaLnBrk="1" hangingPunct="1">
              <a:lnSpc>
                <a:spcPct val="90000"/>
              </a:lnSpc>
            </a:pPr>
            <a:r>
              <a:rPr lang="en-GB" sz="2600"/>
              <a:t>1. In pairs, think back to an important event / challenging activity where you have felt anxious…</a:t>
            </a:r>
            <a:br>
              <a:rPr lang="en-GB" sz="2600"/>
            </a:br>
            <a:endParaRPr lang="en-GB" sz="2600"/>
          </a:p>
        </p:txBody>
      </p:sp>
      <p:grpSp>
        <p:nvGrpSpPr>
          <p:cNvPr id="32778" name="Group 32777">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250" y="4415246"/>
            <a:ext cx="8986749" cy="2087795"/>
            <a:chOff x="143163" y="5763486"/>
            <a:chExt cx="11982332" cy="739555"/>
          </a:xfrm>
        </p:grpSpPr>
        <p:sp>
          <p:nvSpPr>
            <p:cNvPr id="32779" name="Rectangle 3277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780" name="Straight Connector 32779">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2782" name="Rectangle 3278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1" name="Rectangle 3"/>
          <p:cNvSpPr>
            <a:spLocks noGrp="1" noChangeArrowheads="1"/>
          </p:cNvSpPr>
          <p:nvPr>
            <p:ph type="body" idx="1"/>
          </p:nvPr>
        </p:nvSpPr>
        <p:spPr>
          <a:xfrm>
            <a:off x="4242163" y="1463039"/>
            <a:ext cx="4156790" cy="4300447"/>
          </a:xfrm>
        </p:spPr>
        <p:txBody>
          <a:bodyPr anchor="t">
            <a:normAutofit/>
          </a:bodyPr>
          <a:lstStyle/>
          <a:p>
            <a:pPr eaLnBrk="1" hangingPunct="1"/>
            <a:endParaRPr lang="en-GB" sz="1900"/>
          </a:p>
          <a:p>
            <a:pPr eaLnBrk="1" hangingPunct="1">
              <a:buFont typeface="Wingdings" pitchFamily="2" charset="2"/>
              <a:buNone/>
            </a:pPr>
            <a:r>
              <a:rPr lang="en-GB" sz="1900"/>
              <a:t>When did the anxiety start?</a:t>
            </a:r>
          </a:p>
          <a:p>
            <a:pPr eaLnBrk="1" hangingPunct="1">
              <a:buFont typeface="Wingdings" pitchFamily="2" charset="2"/>
              <a:buNone/>
            </a:pPr>
            <a:r>
              <a:rPr lang="en-GB" sz="1900"/>
              <a:t>What caused your anxiety?</a:t>
            </a:r>
          </a:p>
          <a:p>
            <a:pPr eaLnBrk="1" hangingPunct="1">
              <a:buFont typeface="Wingdings" pitchFamily="2" charset="2"/>
              <a:buNone/>
            </a:pPr>
            <a:r>
              <a:rPr lang="en-GB" sz="1900"/>
              <a:t>What were the symptoms?</a:t>
            </a:r>
          </a:p>
          <a:p>
            <a:pPr eaLnBrk="1" hangingPunct="1">
              <a:buFont typeface="Wingdings" pitchFamily="2" charset="2"/>
              <a:buNone/>
            </a:pPr>
            <a:endParaRPr lang="en-GB" sz="1900"/>
          </a:p>
          <a:p>
            <a:pPr eaLnBrk="1" hangingPunct="1">
              <a:buFont typeface="Wingdings" pitchFamily="2" charset="2"/>
              <a:buNone/>
            </a:pPr>
            <a:r>
              <a:rPr lang="en-GB" sz="1900"/>
              <a:t>How did you perform the task / activity?</a:t>
            </a:r>
          </a:p>
        </p:txBody>
      </p:sp>
    </p:spTree>
    <p:extLst>
      <p:ext uri="{BB962C8B-B14F-4D97-AF65-F5344CB8AC3E}">
        <p14:creationId xmlns:p14="http://schemas.microsoft.com/office/powerpoint/2010/main" val="6133675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800" name="Rectangle 3379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p:cNvSpPr>
            <a:spLocks noGrp="1" noChangeArrowheads="1"/>
          </p:cNvSpPr>
          <p:nvPr>
            <p:ph type="title"/>
          </p:nvPr>
        </p:nvSpPr>
        <p:spPr>
          <a:xfrm>
            <a:off x="483798" y="1463040"/>
            <a:ext cx="2847230" cy="2690949"/>
          </a:xfrm>
        </p:spPr>
        <p:txBody>
          <a:bodyPr anchor="t">
            <a:normAutofit/>
          </a:bodyPr>
          <a:lstStyle/>
          <a:p>
            <a:pPr eaLnBrk="1" hangingPunct="1"/>
            <a:r>
              <a:rPr lang="en-GB" sz="4200"/>
              <a:t>Question 2:</a:t>
            </a:r>
          </a:p>
        </p:txBody>
      </p:sp>
      <p:grpSp>
        <p:nvGrpSpPr>
          <p:cNvPr id="33802" name="Group 3380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250" y="4415246"/>
            <a:ext cx="8986749" cy="2087795"/>
            <a:chOff x="143163" y="5763486"/>
            <a:chExt cx="11982332" cy="739555"/>
          </a:xfrm>
        </p:grpSpPr>
        <p:sp>
          <p:nvSpPr>
            <p:cNvPr id="33803" name="Rectangle 3380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804" name="Straight Connector 3380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3806" name="Rectangle 3380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5" name="Rectangle 3"/>
          <p:cNvSpPr>
            <a:spLocks noGrp="1" noChangeArrowheads="1"/>
          </p:cNvSpPr>
          <p:nvPr>
            <p:ph type="body" idx="1"/>
          </p:nvPr>
        </p:nvSpPr>
        <p:spPr>
          <a:xfrm>
            <a:off x="4242163" y="1463039"/>
            <a:ext cx="4156790" cy="4300447"/>
          </a:xfrm>
        </p:spPr>
        <p:txBody>
          <a:bodyPr anchor="t">
            <a:normAutofit/>
          </a:bodyPr>
          <a:lstStyle/>
          <a:p>
            <a:pPr eaLnBrk="1" hangingPunct="1">
              <a:buFont typeface="Wingdings" pitchFamily="2" charset="2"/>
              <a:buNone/>
            </a:pPr>
            <a:r>
              <a:rPr lang="en-GB" sz="1900"/>
              <a:t>Differentiate between trait and state anxiety.</a:t>
            </a:r>
          </a:p>
          <a:p>
            <a:pPr eaLnBrk="1" hangingPunct="1"/>
            <a:endParaRPr lang="en-GB" sz="1900"/>
          </a:p>
          <a:p>
            <a:pPr eaLnBrk="1" hangingPunct="1"/>
            <a:endParaRPr lang="en-GB" sz="1900"/>
          </a:p>
          <a:p>
            <a:pPr eaLnBrk="1" hangingPunct="1">
              <a:buFont typeface="Wingdings" pitchFamily="2" charset="2"/>
              <a:buNone/>
            </a:pPr>
            <a:r>
              <a:rPr lang="en-GB" sz="1900"/>
              <a:t>What are the components of state anxiety?</a:t>
            </a:r>
          </a:p>
          <a:p>
            <a:pPr eaLnBrk="1" hangingPunct="1">
              <a:buFont typeface="Wingdings" pitchFamily="2" charset="2"/>
              <a:buNone/>
            </a:pPr>
            <a:endParaRPr lang="en-GB" sz="1900"/>
          </a:p>
          <a:p>
            <a:pPr eaLnBrk="1" hangingPunct="1">
              <a:buFont typeface="Wingdings" pitchFamily="2" charset="2"/>
              <a:buNone/>
            </a:pPr>
            <a:endParaRPr lang="en-GB" sz="1900"/>
          </a:p>
          <a:p>
            <a:pPr eaLnBrk="1" hangingPunct="1">
              <a:buFont typeface="Wingdings" pitchFamily="2" charset="2"/>
              <a:buNone/>
            </a:pPr>
            <a:r>
              <a:rPr lang="en-GB" sz="1900"/>
              <a:t>Think about the different models / hypotheses of the anxiety / performance relationship. Do these make sense in terms of outdoor activities?</a:t>
            </a:r>
          </a:p>
        </p:txBody>
      </p:sp>
    </p:spTree>
    <p:extLst>
      <p:ext uri="{BB962C8B-B14F-4D97-AF65-F5344CB8AC3E}">
        <p14:creationId xmlns:p14="http://schemas.microsoft.com/office/powerpoint/2010/main" val="6546020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4" name="Rectangle 34823">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Rectangle 2"/>
          <p:cNvSpPr>
            <a:spLocks noGrp="1" noChangeArrowheads="1"/>
          </p:cNvSpPr>
          <p:nvPr>
            <p:ph type="title"/>
          </p:nvPr>
        </p:nvSpPr>
        <p:spPr>
          <a:xfrm>
            <a:off x="483798" y="1463040"/>
            <a:ext cx="2847230" cy="2690949"/>
          </a:xfrm>
        </p:spPr>
        <p:txBody>
          <a:bodyPr anchor="t">
            <a:normAutofit/>
          </a:bodyPr>
          <a:lstStyle/>
          <a:p>
            <a:pPr eaLnBrk="1" hangingPunct="1"/>
            <a:r>
              <a:rPr lang="en-GB" sz="4200"/>
              <a:t>Question 3:</a:t>
            </a:r>
          </a:p>
        </p:txBody>
      </p:sp>
      <p:grpSp>
        <p:nvGrpSpPr>
          <p:cNvPr id="34826" name="Group 34825">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250" y="4415246"/>
            <a:ext cx="8986749" cy="2087795"/>
            <a:chOff x="143163" y="5763486"/>
            <a:chExt cx="11982332" cy="739555"/>
          </a:xfrm>
        </p:grpSpPr>
        <p:sp>
          <p:nvSpPr>
            <p:cNvPr id="34827" name="Rectangle 3482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828" name="Straight Connector 34827">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4830" name="Rectangle 3482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9" name="Rectangle 3"/>
          <p:cNvSpPr>
            <a:spLocks noGrp="1" noChangeArrowheads="1"/>
          </p:cNvSpPr>
          <p:nvPr>
            <p:ph type="body" idx="1"/>
          </p:nvPr>
        </p:nvSpPr>
        <p:spPr>
          <a:xfrm>
            <a:off x="4242163" y="1463039"/>
            <a:ext cx="4156790" cy="4300447"/>
          </a:xfrm>
        </p:spPr>
        <p:txBody>
          <a:bodyPr anchor="t">
            <a:normAutofit/>
          </a:bodyPr>
          <a:lstStyle/>
          <a:p>
            <a:pPr eaLnBrk="1" hangingPunct="1">
              <a:buFont typeface="Wingdings" pitchFamily="2" charset="2"/>
              <a:buNone/>
            </a:pPr>
            <a:r>
              <a:rPr lang="en-GB" sz="1900"/>
              <a:t>Can anxiety ever be positive?</a:t>
            </a:r>
          </a:p>
        </p:txBody>
      </p:sp>
    </p:spTree>
    <p:extLst>
      <p:ext uri="{BB962C8B-B14F-4D97-AF65-F5344CB8AC3E}">
        <p14:creationId xmlns:p14="http://schemas.microsoft.com/office/powerpoint/2010/main" val="3929808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34818"/>
                                        </p:tgtEl>
                                        <p:attrNameLst>
                                          <p:attrName>style.visibility</p:attrName>
                                        </p:attrNameLst>
                                      </p:cBhvr>
                                      <p:to>
                                        <p:strVal val="visible"/>
                                      </p:to>
                                    </p:set>
                                    <p:animEffect transition="in" filter="fade">
                                      <p:cBhvr>
                                        <p:cTn id="7" dur="400"/>
                                        <p:tgtEl>
                                          <p:spTgt spid="348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8" name="Rectangle 3584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2" name="Rectangle 2"/>
          <p:cNvSpPr>
            <a:spLocks noGrp="1" noChangeArrowheads="1"/>
          </p:cNvSpPr>
          <p:nvPr>
            <p:ph type="title"/>
          </p:nvPr>
        </p:nvSpPr>
        <p:spPr>
          <a:xfrm>
            <a:off x="483798" y="1463040"/>
            <a:ext cx="2847230" cy="2690949"/>
          </a:xfrm>
        </p:spPr>
        <p:txBody>
          <a:bodyPr anchor="t">
            <a:normAutofit/>
          </a:bodyPr>
          <a:lstStyle/>
          <a:p>
            <a:pPr eaLnBrk="1" hangingPunct="1"/>
            <a:r>
              <a:rPr lang="en-GB" sz="4200"/>
              <a:t>Question 4:</a:t>
            </a:r>
          </a:p>
        </p:txBody>
      </p:sp>
      <p:grpSp>
        <p:nvGrpSpPr>
          <p:cNvPr id="35850" name="Group 3584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250" y="4415246"/>
            <a:ext cx="8986749" cy="2087795"/>
            <a:chOff x="143163" y="5763486"/>
            <a:chExt cx="11982332" cy="739555"/>
          </a:xfrm>
        </p:grpSpPr>
        <p:sp>
          <p:nvSpPr>
            <p:cNvPr id="35851" name="Rectangle 3585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852" name="Straight Connector 3585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5854" name="Rectangle 3585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3" name="Rectangle 3"/>
          <p:cNvSpPr>
            <a:spLocks noGrp="1" noChangeArrowheads="1"/>
          </p:cNvSpPr>
          <p:nvPr>
            <p:ph type="body" idx="1"/>
          </p:nvPr>
        </p:nvSpPr>
        <p:spPr>
          <a:xfrm>
            <a:off x="4242163" y="1463039"/>
            <a:ext cx="4156790" cy="4300447"/>
          </a:xfrm>
        </p:spPr>
        <p:txBody>
          <a:bodyPr anchor="t">
            <a:normAutofit/>
          </a:bodyPr>
          <a:lstStyle/>
          <a:p>
            <a:pPr eaLnBrk="1" hangingPunct="1">
              <a:buFont typeface="Wingdings" pitchFamily="2" charset="2"/>
              <a:buNone/>
            </a:pPr>
            <a:r>
              <a:rPr lang="en-GB" sz="1900"/>
              <a:t>How can anxiety be controlled?</a:t>
            </a:r>
          </a:p>
          <a:p>
            <a:pPr eaLnBrk="1" hangingPunct="1">
              <a:buFont typeface="Wingdings" pitchFamily="2" charset="2"/>
              <a:buNone/>
            </a:pPr>
            <a:endParaRPr lang="en-GB" sz="1900"/>
          </a:p>
          <a:p>
            <a:pPr eaLnBrk="1" hangingPunct="1">
              <a:buFont typeface="Wingdings" pitchFamily="2" charset="2"/>
              <a:buNone/>
            </a:pPr>
            <a:endParaRPr lang="en-GB" sz="1900"/>
          </a:p>
          <a:p>
            <a:pPr eaLnBrk="1" hangingPunct="1">
              <a:buFont typeface="Wingdings" pitchFamily="2" charset="2"/>
              <a:buNone/>
            </a:pPr>
            <a:r>
              <a:rPr lang="en-GB" sz="1900"/>
              <a:t>How do you control your anxiety levels?</a:t>
            </a:r>
          </a:p>
        </p:txBody>
      </p:sp>
    </p:spTree>
    <p:extLst>
      <p:ext uri="{BB962C8B-B14F-4D97-AF65-F5344CB8AC3E}">
        <p14:creationId xmlns:p14="http://schemas.microsoft.com/office/powerpoint/2010/main" val="17914824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2" name="Rectangle 36871">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Rectangle 2"/>
          <p:cNvSpPr>
            <a:spLocks noGrp="1" noChangeArrowheads="1"/>
          </p:cNvSpPr>
          <p:nvPr>
            <p:ph type="title"/>
          </p:nvPr>
        </p:nvSpPr>
        <p:spPr>
          <a:xfrm>
            <a:off x="783771" y="1336329"/>
            <a:ext cx="2919549" cy="4382588"/>
          </a:xfrm>
        </p:spPr>
        <p:txBody>
          <a:bodyPr anchor="ctr">
            <a:normAutofit/>
          </a:bodyPr>
          <a:lstStyle/>
          <a:p>
            <a:pPr eaLnBrk="1" hangingPunct="1"/>
            <a:r>
              <a:rPr lang="en-GB" sz="4700"/>
              <a:t>Outdoor activities</a:t>
            </a:r>
          </a:p>
        </p:txBody>
      </p:sp>
      <p:grpSp>
        <p:nvGrpSpPr>
          <p:cNvPr id="36874" name="Group 36873">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3163461"/>
            <a:ext cx="548639" cy="673460"/>
            <a:chOff x="3940602" y="308034"/>
            <a:chExt cx="2116791" cy="3428999"/>
          </a:xfrm>
          <a:solidFill>
            <a:schemeClr val="accent4"/>
          </a:solidFill>
        </p:grpSpPr>
        <p:sp>
          <p:nvSpPr>
            <p:cNvPr id="36875" name="Rectangle 36874">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6" name="Rectangle 3687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7" name="Rectangle 3687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879" name="Rectangle 3687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1" name="Rectangle 368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982976"/>
            <a:ext cx="4507025"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7" name="Rectangle 3"/>
          <p:cNvSpPr>
            <a:spLocks noGrp="1" noChangeArrowheads="1"/>
          </p:cNvSpPr>
          <p:nvPr>
            <p:ph type="body" idx="1"/>
          </p:nvPr>
        </p:nvSpPr>
        <p:spPr>
          <a:xfrm>
            <a:off x="4572000" y="1336329"/>
            <a:ext cx="3945636" cy="4382588"/>
          </a:xfrm>
        </p:spPr>
        <p:txBody>
          <a:bodyPr anchor="ctr">
            <a:normAutofit/>
          </a:bodyPr>
          <a:lstStyle/>
          <a:p>
            <a:pPr eaLnBrk="1" hangingPunct="1"/>
            <a:r>
              <a:rPr lang="en-GB" sz="1700"/>
              <a:t>Examples?</a:t>
            </a:r>
          </a:p>
          <a:p>
            <a:pPr eaLnBrk="1" hangingPunct="1"/>
            <a:endParaRPr lang="en-GB" sz="1700"/>
          </a:p>
          <a:p>
            <a:pPr eaLnBrk="1" hangingPunct="1"/>
            <a:r>
              <a:rPr lang="en-GB" sz="1700"/>
              <a:t>Task for next week: Find two </a:t>
            </a:r>
            <a:r>
              <a:rPr lang="en-GB" sz="1700" b="1"/>
              <a:t>good</a:t>
            </a:r>
            <a:r>
              <a:rPr lang="en-GB" sz="1700"/>
              <a:t> examples (quotes) that illustrate a person experiencing stress and anxiety</a:t>
            </a:r>
          </a:p>
          <a:p>
            <a:pPr eaLnBrk="1" hangingPunct="1"/>
            <a:r>
              <a:rPr lang="en-GB" sz="1700"/>
              <a:t>Have a look through autobiographies / DVD’s </a:t>
            </a:r>
          </a:p>
        </p:txBody>
      </p:sp>
    </p:spTree>
    <p:extLst>
      <p:ext uri="{BB962C8B-B14F-4D97-AF65-F5344CB8AC3E}">
        <p14:creationId xmlns:p14="http://schemas.microsoft.com/office/powerpoint/2010/main" val="12923494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37895" name="Rectangle 3789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7" name="Freeform: Shape 3789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p:cNvSpPr>
            <a:spLocks noGrp="1" noChangeArrowheads="1"/>
          </p:cNvSpPr>
          <p:nvPr>
            <p:ph type="title"/>
          </p:nvPr>
        </p:nvSpPr>
        <p:spPr>
          <a:xfrm>
            <a:off x="515125" y="1153572"/>
            <a:ext cx="2400300" cy="4461163"/>
          </a:xfrm>
        </p:spPr>
        <p:txBody>
          <a:bodyPr>
            <a:normAutofit/>
          </a:bodyPr>
          <a:lstStyle/>
          <a:p>
            <a:pPr eaLnBrk="1" hangingPunct="1"/>
            <a:br>
              <a:rPr lang="en-GB" sz="4100">
                <a:solidFill>
                  <a:srgbClr val="FFFFFF"/>
                </a:solidFill>
              </a:rPr>
            </a:br>
            <a:r>
              <a:rPr lang="en-GB" sz="4100">
                <a:solidFill>
                  <a:srgbClr val="FFFFFF"/>
                </a:solidFill>
              </a:rPr>
              <a:t>Review Questions</a:t>
            </a:r>
            <a:endParaRPr lang="en-US" sz="4100">
              <a:solidFill>
                <a:srgbClr val="FFFFFF"/>
              </a:solidFill>
            </a:endParaRPr>
          </a:p>
        </p:txBody>
      </p:sp>
      <p:sp>
        <p:nvSpPr>
          <p:cNvPr id="37899" name="Arc 3789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2771" name="Rectangle 3"/>
          <p:cNvSpPr>
            <a:spLocks noGrp="1" noChangeArrowheads="1"/>
          </p:cNvSpPr>
          <p:nvPr>
            <p:ph type="body" idx="1"/>
          </p:nvPr>
        </p:nvSpPr>
        <p:spPr>
          <a:xfrm>
            <a:off x="3335481" y="591344"/>
            <a:ext cx="5179868" cy="5585619"/>
          </a:xfrm>
        </p:spPr>
        <p:txBody>
          <a:bodyPr anchor="ctr">
            <a:normAutofit/>
          </a:bodyPr>
          <a:lstStyle/>
          <a:p>
            <a:pPr>
              <a:lnSpc>
                <a:spcPct val="90000"/>
              </a:lnSpc>
            </a:pPr>
            <a:r>
              <a:rPr lang="en-GB" sz="3000"/>
              <a:t>Define: State Anxiety, Trait Anxiety, Cognitive Anxiety, Somatic Anxiety.</a:t>
            </a:r>
          </a:p>
          <a:p>
            <a:pPr eaLnBrk="1" hangingPunct="1">
              <a:lnSpc>
                <a:spcPct val="90000"/>
              </a:lnSpc>
            </a:pPr>
            <a:r>
              <a:rPr lang="en-GB" sz="3000"/>
              <a:t>Outline the predictions of three </a:t>
            </a:r>
            <a:r>
              <a:rPr lang="en-GB" sz="3000" err="1"/>
              <a:t>uni</a:t>
            </a:r>
            <a:r>
              <a:rPr lang="en-GB" sz="3000"/>
              <a:t>-dimensional models of the anxiety / performance relationship.</a:t>
            </a:r>
          </a:p>
          <a:p>
            <a:pPr eaLnBrk="1" hangingPunct="1">
              <a:lnSpc>
                <a:spcPct val="90000"/>
              </a:lnSpc>
            </a:pPr>
            <a:r>
              <a:rPr lang="en-GB" sz="3000"/>
              <a:t>How can we measure anxiety?</a:t>
            </a:r>
          </a:p>
          <a:p>
            <a:pPr eaLnBrk="1" hangingPunct="1">
              <a:lnSpc>
                <a:spcPct val="90000"/>
              </a:lnSpc>
            </a:pPr>
            <a:r>
              <a:rPr lang="en-GB" sz="3000"/>
              <a:t>What are the main problems with a </a:t>
            </a:r>
            <a:r>
              <a:rPr lang="en-GB" sz="3000" err="1"/>
              <a:t>uni</a:t>
            </a:r>
            <a:r>
              <a:rPr lang="en-GB" sz="3000"/>
              <a:t>-dimensional approach to anxiety?</a:t>
            </a:r>
            <a:endParaRPr lang="en-US" sz="3000"/>
          </a:p>
        </p:txBody>
      </p:sp>
    </p:spTree>
    <p:extLst>
      <p:ext uri="{BB962C8B-B14F-4D97-AF65-F5344CB8AC3E}">
        <p14:creationId xmlns:p14="http://schemas.microsoft.com/office/powerpoint/2010/main" val="13193190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7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tags/tag1.xml><?xml version="1.0" encoding="utf-8"?>
<p:tagLst xmlns:a="http://schemas.openxmlformats.org/drawingml/2006/main" xmlns:r="http://schemas.openxmlformats.org/officeDocument/2006/relationships" xmlns:p="http://schemas.openxmlformats.org/presentationml/2006/main">
  <p:tag name="DVSECTIONID" val="yI2DOt6RzRcU51QxdhNewL"/>
</p:tagLst>
</file>

<file path=ppt/tags/tag2.xml><?xml version="1.0" encoding="utf-8"?>
<p:tagLst xmlns:a="http://schemas.openxmlformats.org/drawingml/2006/main" xmlns:r="http://schemas.openxmlformats.org/officeDocument/2006/relationships" xmlns:p="http://schemas.openxmlformats.org/presentationml/2006/main">
  <p:tag name="DVSHAPEID" val="HAGzTPKJNXuuOK4v20iPS7"/>
</p:tagLst>
</file>

<file path=ppt/tags/tag3.xml><?xml version="1.0" encoding="utf-8"?>
<p:tagLst xmlns:a="http://schemas.openxmlformats.org/drawingml/2006/main" xmlns:r="http://schemas.openxmlformats.org/officeDocument/2006/relationships" xmlns:p="http://schemas.openxmlformats.org/presentationml/2006/main">
  <p:tag name="DVSHAPEID" val="0uhWvCQomImT50qU5y4Znw"/>
</p:tagLst>
</file>

<file path=ppt/tags/tag4.xml><?xml version="1.0" encoding="utf-8"?>
<p:tagLst xmlns:a="http://schemas.openxmlformats.org/drawingml/2006/main" xmlns:r="http://schemas.openxmlformats.org/officeDocument/2006/relationships" xmlns:p="http://schemas.openxmlformats.org/presentationml/2006/main">
  <p:tag name="DVSECTIONID" val="QUq8QELArFIgadhH063fpq"/>
</p:tagLst>
</file>

<file path=ppt/tags/tag5.xml><?xml version="1.0" encoding="utf-8"?>
<p:tagLst xmlns:a="http://schemas.openxmlformats.org/drawingml/2006/main" xmlns:r="http://schemas.openxmlformats.org/officeDocument/2006/relationships" xmlns:p="http://schemas.openxmlformats.org/presentationml/2006/main">
  <p:tag name="DVSHAPEID" val="InkrlxYPS4jAzciXk8ToAM"/>
</p:tagLst>
</file>

<file path=ppt/tags/tag6.xml><?xml version="1.0" encoding="utf-8"?>
<p:tagLst xmlns:a="http://schemas.openxmlformats.org/drawingml/2006/main" xmlns:r="http://schemas.openxmlformats.org/officeDocument/2006/relationships" xmlns:p="http://schemas.openxmlformats.org/presentationml/2006/main">
  <p:tag name="DVSHAPEID" val="retnMj4SFfqbVIhVK0Rf8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TotalTime>
  <Words>1985</Words>
  <Application>Microsoft Macintosh PowerPoint</Application>
  <PresentationFormat>On-screen Show (4:3)</PresentationFormat>
  <Paragraphs>245</Paragraphs>
  <Slides>35</Slides>
  <Notes>2</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35</vt:i4>
      </vt:variant>
    </vt:vector>
  </HeadingPairs>
  <TitlesOfParts>
    <vt:vector size="44" baseType="lpstr">
      <vt:lpstr>ＭＳ Ｐゴシック</vt:lpstr>
      <vt:lpstr>Arial</vt:lpstr>
      <vt:lpstr>Calibri</vt:lpstr>
      <vt:lpstr>Georgia</vt:lpstr>
      <vt:lpstr>Symbol</vt:lpstr>
      <vt:lpstr>Times New Roman</vt:lpstr>
      <vt:lpstr>Wingdings</vt:lpstr>
      <vt:lpstr>Office Theme</vt:lpstr>
      <vt:lpstr>MS Org Chart</vt:lpstr>
      <vt:lpstr>Introduction to Stress and Anxiety in the Outdoors</vt:lpstr>
      <vt:lpstr>At the end of this lecture you should be able to:</vt:lpstr>
      <vt:lpstr> Why Study Stress &amp; Anxiety (Jones, 1991)   </vt:lpstr>
      <vt:lpstr>Origins: Clinical and Test Anxiety</vt:lpstr>
      <vt:lpstr>Definition of Terms   </vt:lpstr>
      <vt:lpstr>PowerPoint Presentation</vt:lpstr>
      <vt:lpstr>Therefore…</vt:lpstr>
      <vt:lpstr>Jones (1995) Model of Facilitative and Debilitative Anxiety </vt:lpstr>
      <vt:lpstr>Relationship with Performance Ideal mental state for optimal performance </vt:lpstr>
      <vt:lpstr>Definitions</vt:lpstr>
      <vt:lpstr>State-trait theory of anxiety – two types of anxiety (Spielberger, 1966) </vt:lpstr>
      <vt:lpstr>Uni-dimensional construct theories Drive theory (Hull, 1943; Spence &amp; Spence, 1966) </vt:lpstr>
      <vt:lpstr> Increases in arousal (Drive) improve performance if the sport skill is well learnt  Positive linear relationship - arousal and performance   Intuitive sense: boxing, weightlifting, sumo wrestling Criticised on several grounds:                          How about in an outdoor setting????</vt:lpstr>
      <vt:lpstr>Superseded by the inverted-U hypothesis (Hebb, 1955; Yerkes &amp; Dodson, 1908)  </vt:lpstr>
      <vt:lpstr>Inverted U Hypothesis</vt:lpstr>
      <vt:lpstr>Criticisms Include</vt:lpstr>
      <vt:lpstr>PowerPoint Presentation</vt:lpstr>
      <vt:lpstr>Recognising symptoms of state anxiety</vt:lpstr>
      <vt:lpstr>Anxiety multidimensional in nature – (needed an appropriate scale)</vt:lpstr>
      <vt:lpstr>Measurement of Anxiety…</vt:lpstr>
      <vt:lpstr>Question 1:</vt:lpstr>
      <vt:lpstr>Temporal patterning</vt:lpstr>
      <vt:lpstr>Frequency of cognitive intrusions?!</vt:lpstr>
      <vt:lpstr>Anxiety research in the outdoors: Climbing…</vt:lpstr>
      <vt:lpstr>Pijpers, Oudejans, Holsheimer, Bakker (2002) Part 1: </vt:lpstr>
      <vt:lpstr>Pijpers, Oudejans, Holsheimer, Bakker (2002) Part 2:</vt:lpstr>
      <vt:lpstr> Matching Hypothesis Match treatment to symptom </vt:lpstr>
      <vt:lpstr>Summary</vt:lpstr>
      <vt:lpstr>Task …</vt:lpstr>
      <vt:lpstr>1. In pairs, think back to an important event / challenging activity where you have felt anxious… </vt:lpstr>
      <vt:lpstr>Question 2:</vt:lpstr>
      <vt:lpstr>Question 3:</vt:lpstr>
      <vt:lpstr>Question 4:</vt:lpstr>
      <vt:lpstr>Outdoor activities</vt:lpstr>
      <vt:lpstr> Review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Stress and Anxiety in the Outdoors</dc:title>
  <dc:creator>Administrator</dc:creator>
  <cp:lastModifiedBy>Alison Connaughton</cp:lastModifiedBy>
  <cp:revision>3</cp:revision>
  <dcterms:created xsi:type="dcterms:W3CDTF">2016-02-12T13:54:01Z</dcterms:created>
  <dcterms:modified xsi:type="dcterms:W3CDTF">2025-01-31T12:03:24Z</dcterms:modified>
</cp:coreProperties>
</file>