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70"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cramioara burlacu" userId="b5b4486d154fe01a" providerId="LiveId" clId="{B2ABF094-B830-4EFD-9BFA-4F6B49E7F8D4}"/>
    <pc:docChg chg="custSel modSld">
      <pc:chgData name="lacramioara burlacu" userId="b5b4486d154fe01a" providerId="LiveId" clId="{B2ABF094-B830-4EFD-9BFA-4F6B49E7F8D4}" dt="2024-05-02T20:40:47.300" v="15" actId="20577"/>
      <pc:docMkLst>
        <pc:docMk/>
      </pc:docMkLst>
      <pc:sldChg chg="modSp mod">
        <pc:chgData name="lacramioara burlacu" userId="b5b4486d154fe01a" providerId="LiveId" clId="{B2ABF094-B830-4EFD-9BFA-4F6B49E7F8D4}" dt="2024-05-02T20:39:08.883" v="3" actId="27636"/>
        <pc:sldMkLst>
          <pc:docMk/>
          <pc:sldMk cId="1620803311" sldId="258"/>
        </pc:sldMkLst>
        <pc:spChg chg="mod">
          <ac:chgData name="lacramioara burlacu" userId="b5b4486d154fe01a" providerId="LiveId" clId="{B2ABF094-B830-4EFD-9BFA-4F6B49E7F8D4}" dt="2024-05-02T20:39:08.883" v="3" actId="27636"/>
          <ac:spMkLst>
            <pc:docMk/>
            <pc:sldMk cId="1620803311" sldId="258"/>
            <ac:spMk id="3" creationId="{00000000-0000-0000-0000-000000000000}"/>
          </ac:spMkLst>
        </pc:spChg>
      </pc:sldChg>
      <pc:sldChg chg="modSp mod">
        <pc:chgData name="lacramioara burlacu" userId="b5b4486d154fe01a" providerId="LiveId" clId="{B2ABF094-B830-4EFD-9BFA-4F6B49E7F8D4}" dt="2024-05-02T20:39:30.424" v="5" actId="20577"/>
        <pc:sldMkLst>
          <pc:docMk/>
          <pc:sldMk cId="2721708955" sldId="259"/>
        </pc:sldMkLst>
        <pc:spChg chg="mod">
          <ac:chgData name="lacramioara burlacu" userId="b5b4486d154fe01a" providerId="LiveId" clId="{B2ABF094-B830-4EFD-9BFA-4F6B49E7F8D4}" dt="2024-05-02T20:39:30.424" v="5" actId="20577"/>
          <ac:spMkLst>
            <pc:docMk/>
            <pc:sldMk cId="2721708955" sldId="259"/>
            <ac:spMk id="3" creationId="{00000000-0000-0000-0000-000000000000}"/>
          </ac:spMkLst>
        </pc:spChg>
      </pc:sldChg>
      <pc:sldChg chg="modSp mod">
        <pc:chgData name="lacramioara burlacu" userId="b5b4486d154fe01a" providerId="LiveId" clId="{B2ABF094-B830-4EFD-9BFA-4F6B49E7F8D4}" dt="2024-05-02T20:40:47.300" v="15" actId="20577"/>
        <pc:sldMkLst>
          <pc:docMk/>
          <pc:sldMk cId="2992554143" sldId="262"/>
        </pc:sldMkLst>
        <pc:spChg chg="mod">
          <ac:chgData name="lacramioara burlacu" userId="b5b4486d154fe01a" providerId="LiveId" clId="{B2ABF094-B830-4EFD-9BFA-4F6B49E7F8D4}" dt="2024-05-02T20:40:47.300" v="15" actId="20577"/>
          <ac:spMkLst>
            <pc:docMk/>
            <pc:sldMk cId="2992554143" sldId="262"/>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2BB2BDA1-81E6-4470-989D-CC22A38FA597}"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4609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spTree>
    <p:extLst>
      <p:ext uri="{BB962C8B-B14F-4D97-AF65-F5344CB8AC3E}">
        <p14:creationId xmlns:p14="http://schemas.microsoft.com/office/powerpoint/2010/main" val="1289182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5874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A89B03-5C35-44BD-A7C5-AAF8BDC6F49F}"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B2BDA1-81E6-4470-989D-CC22A38FA597}" type="slidenum">
              <a:rPr lang="en-US" smtClean="0"/>
              <a:t>‹#›</a:t>
            </a:fld>
            <a:endParaRPr lang="en-US"/>
          </a:p>
        </p:txBody>
      </p:sp>
    </p:spTree>
    <p:extLst>
      <p:ext uri="{BB962C8B-B14F-4D97-AF65-F5344CB8AC3E}">
        <p14:creationId xmlns:p14="http://schemas.microsoft.com/office/powerpoint/2010/main" val="2679620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A89B03-5C35-44BD-A7C5-AAF8BDC6F49F}" type="datetimeFigureOut">
              <a:rPr lang="en-US" smtClean="0"/>
              <a:t>5/2/2024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BB2BDA1-81E6-4470-989D-CC22A38FA597}"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674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A89B03-5C35-44BD-A7C5-AAF8BDC6F49F}" type="datetimeFigureOut">
              <a:rPr lang="en-US" smtClean="0"/>
              <a:t>5/2/2024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BB2BDA1-81E6-4470-989D-CC22A38FA597}"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2782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A89B03-5C35-44BD-A7C5-AAF8BDC6F49F}" type="datetimeFigureOut">
              <a:rPr lang="en-US" smtClean="0"/>
              <a:t>5/2/2024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BB2BDA1-81E6-4470-989D-CC22A38FA597}" type="slidenum">
              <a:rPr lang="en-US" smtClean="0"/>
              <a:t>‹#›</a:t>
            </a:fld>
            <a:endParaRPr lang="en-US"/>
          </a:p>
        </p:txBody>
      </p:sp>
    </p:spTree>
    <p:extLst>
      <p:ext uri="{BB962C8B-B14F-4D97-AF65-F5344CB8AC3E}">
        <p14:creationId xmlns:p14="http://schemas.microsoft.com/office/powerpoint/2010/main" val="782300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A89B03-5C35-44BD-A7C5-AAF8BDC6F49F}"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B2BDA1-81E6-4470-989D-CC22A38FA597}"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8095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A89B03-5C35-44BD-A7C5-AAF8BDC6F49F}"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B2BDA1-81E6-4470-989D-CC22A38FA597}" type="slidenum">
              <a:rPr lang="en-US" smtClean="0"/>
              <a:t>‹#›</a:t>
            </a:fld>
            <a:endParaRPr lang="en-US"/>
          </a:p>
        </p:txBody>
      </p:sp>
    </p:spTree>
    <p:extLst>
      <p:ext uri="{BB962C8B-B14F-4D97-AF65-F5344CB8AC3E}">
        <p14:creationId xmlns:p14="http://schemas.microsoft.com/office/powerpoint/2010/main" val="2933917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A89B03-5C35-44BD-A7C5-AAF8BDC6F49F}"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B2BDA1-81E6-4470-989D-CC22A38FA597}" type="slidenum">
              <a:rPr lang="en-US" smtClean="0"/>
              <a:t>‹#›</a:t>
            </a:fld>
            <a:endParaRPr lang="en-US"/>
          </a:p>
        </p:txBody>
      </p:sp>
    </p:spTree>
    <p:extLst>
      <p:ext uri="{BB962C8B-B14F-4D97-AF65-F5344CB8AC3E}">
        <p14:creationId xmlns:p14="http://schemas.microsoft.com/office/powerpoint/2010/main" val="4110069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1769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4564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spTree>
    <p:extLst>
      <p:ext uri="{BB962C8B-B14F-4D97-AF65-F5344CB8AC3E}">
        <p14:creationId xmlns:p14="http://schemas.microsoft.com/office/powerpoint/2010/main" val="3694350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6074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529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42670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A89B03-5C35-44BD-A7C5-AAF8BDC6F49F}"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2BDA1-81E6-4470-989D-CC22A38FA597}"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1891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1A89B03-5C35-44BD-A7C5-AAF8BDC6F49F}" type="datetimeFigureOut">
              <a:rPr lang="en-US" smtClean="0"/>
              <a:t>5/2/2024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B2BDA1-81E6-4470-989D-CC22A38FA597}" type="slidenum">
              <a:rPr lang="en-US" smtClean="0"/>
              <a:t>‹#›</a:t>
            </a:fld>
            <a:endParaRPr lang="en-US"/>
          </a:p>
        </p:txBody>
      </p:sp>
    </p:spTree>
    <p:extLst>
      <p:ext uri="{BB962C8B-B14F-4D97-AF65-F5344CB8AC3E}">
        <p14:creationId xmlns:p14="http://schemas.microsoft.com/office/powerpoint/2010/main" val="353779705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www.ncbi.nlm.nih.gov/books/NBK2637/"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364E740-C568-1A8F-8614-C77EC7B6A02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4292" y="860152"/>
            <a:ext cx="7970612" cy="5137695"/>
          </a:xfrm>
          <a:prstGeom prst="rect">
            <a:avLst/>
          </a:prstGeom>
        </p:spPr>
      </p:pic>
      <p:sp>
        <p:nvSpPr>
          <p:cNvPr id="2" name="Title 1"/>
          <p:cNvSpPr>
            <a:spLocks noGrp="1"/>
          </p:cNvSpPr>
          <p:nvPr>
            <p:ph type="ctrTitle"/>
          </p:nvPr>
        </p:nvSpPr>
        <p:spPr>
          <a:xfrm>
            <a:off x="3189600" y="662847"/>
            <a:ext cx="4480473" cy="2991124"/>
          </a:xfrm>
        </p:spPr>
        <p:txBody>
          <a:bodyPr>
            <a:normAutofit/>
          </a:bodyPr>
          <a:lstStyle/>
          <a:p>
            <a:pPr>
              <a:lnSpc>
                <a:spcPct val="115000"/>
              </a:lnSpc>
              <a:spcAft>
                <a:spcPts val="800"/>
              </a:spcAft>
            </a:pPr>
            <a:r>
              <a:rPr lang="en-GB" sz="3200" b="1" kern="100" dirty="0">
                <a:effectLst/>
                <a:latin typeface="Arial" panose="020B0604020202020204" pitchFamily="34" charset="0"/>
                <a:ea typeface="Arial" panose="020B0604020202020204" pitchFamily="34" charset="0"/>
                <a:cs typeface="Times New Roman" panose="02020603050405020304" pitchFamily="18" charset="0"/>
              </a:rPr>
              <a:t>Working with Others in Health and Social Care: My Experiences and Development</a:t>
            </a:r>
            <a:br>
              <a:rPr lang="en-GB" sz="36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US" sz="3200" dirty="0"/>
          </a:p>
        </p:txBody>
      </p:sp>
      <p:sp>
        <p:nvSpPr>
          <p:cNvPr id="50" name="Pentagon 49"/>
          <p:cNvSpPr/>
          <p:nvPr/>
        </p:nvSpPr>
        <p:spPr>
          <a:xfrm rot="10800000">
            <a:off x="10898657" y="6555178"/>
            <a:ext cx="1293341" cy="30282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Pentagon 52"/>
          <p:cNvSpPr/>
          <p:nvPr/>
        </p:nvSpPr>
        <p:spPr>
          <a:xfrm rot="10800000">
            <a:off x="10898654" y="6565181"/>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9411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3712028" y="2556931"/>
            <a:ext cx="7833297" cy="3662203"/>
          </a:xfrm>
        </p:spPr>
        <p:txBody>
          <a:bodyPr>
            <a:normAutofit fontScale="92500" lnSpcReduction="10000"/>
          </a:bodyPr>
          <a:lstStyle/>
          <a:p>
            <a:r>
              <a:rPr lang="en-GB" sz="1800" dirty="0">
                <a:latin typeface="Calibri" panose="020F0502020204030204" pitchFamily="34" charset="0"/>
                <a:ea typeface="Calibri" panose="020F0502020204030204" pitchFamily="34" charset="0"/>
                <a:cs typeface="Calibri" panose="020F0502020204030204" pitchFamily="34" charset="0"/>
              </a:rPr>
              <a:t>My transition from the culinary arts to healthcare showcases my resilience, leadership, and commitment to service. I have cultivated a passion for excellence and a dedication to positively impacting lives, which I have redirected toward the nursing field. In my presentation, I will outline my commitment to providing compassionate, excellent, and holistic care.</a:t>
            </a:r>
          </a:p>
          <a:p>
            <a:endParaRPr lang="en-GB" dirty="0"/>
          </a:p>
          <a:p>
            <a:endParaRPr lang="en-GB" sz="1800" dirty="0">
              <a:latin typeface="Calibri" panose="020F0502020204030204" pitchFamily="34" charset="0"/>
              <a:ea typeface="Calibri" panose="020F0502020204030204" pitchFamily="34" charset="0"/>
              <a:cs typeface="Calibri" panose="020F0502020204030204" pitchFamily="34" charset="0"/>
            </a:endParaRPr>
          </a:p>
          <a:p>
            <a:endParaRPr lang="en-GB" sz="1800" dirty="0">
              <a:latin typeface="Calibri" panose="020F0502020204030204" pitchFamily="34" charset="0"/>
              <a:ea typeface="Calibri" panose="020F0502020204030204" pitchFamily="34" charset="0"/>
              <a:cs typeface="Calibri" panose="020F0502020204030204" pitchFamily="34" charset="0"/>
            </a:endParaRPr>
          </a:p>
          <a:p>
            <a:endParaRPr lang="en-GB" sz="1800" dirty="0">
              <a:latin typeface="Calibri" panose="020F0502020204030204" pitchFamily="34" charset="0"/>
              <a:ea typeface="Calibri" panose="020F0502020204030204" pitchFamily="34" charset="0"/>
              <a:cs typeface="Calibri" panose="020F0502020204030204" pitchFamily="34" charset="0"/>
            </a:endParaRPr>
          </a:p>
          <a:p>
            <a:endParaRPr lang="en-GB" sz="1800" dirty="0">
              <a:latin typeface="Calibri" panose="020F0502020204030204" pitchFamily="34" charset="0"/>
              <a:ea typeface="Calibri" panose="020F0502020204030204" pitchFamily="34" charset="0"/>
              <a:cs typeface="Calibri" panose="020F0502020204030204" pitchFamily="34" charset="0"/>
            </a:endParaRPr>
          </a:p>
          <a:p>
            <a:r>
              <a:rPr lang="en-GB" sz="1800" dirty="0">
                <a:latin typeface="Calibri" panose="020F0502020204030204" pitchFamily="34" charset="0"/>
                <a:ea typeface="Calibri" panose="020F0502020204030204" pitchFamily="34" charset="0"/>
                <a:cs typeface="Calibri" panose="020F0502020204030204" pitchFamily="34" charset="0"/>
              </a:rPr>
              <a:t>(Papadopoulos et al.2008)</a:t>
            </a:r>
          </a:p>
          <a:p>
            <a:endParaRPr lang="en-GB" dirty="0"/>
          </a:p>
          <a:p>
            <a:endParaRPr lang="en-US" dirty="0"/>
          </a:p>
        </p:txBody>
      </p:sp>
      <p:sp>
        <p:nvSpPr>
          <p:cNvPr id="4" name="Pentagon 3"/>
          <p:cNvSpPr/>
          <p:nvPr/>
        </p:nvSpPr>
        <p:spPr>
          <a:xfrm rot="10800000">
            <a:off x="10898656" y="0"/>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8" y="6495802"/>
            <a:ext cx="1293341" cy="362197"/>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4A0492D-AE25-D4A7-B6B1-03ACE7FA621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6674" y="2411505"/>
            <a:ext cx="2944036" cy="3807630"/>
          </a:xfrm>
          <a:prstGeom prst="rect">
            <a:avLst/>
          </a:prstGeom>
        </p:spPr>
      </p:pic>
    </p:spTree>
    <p:extLst>
      <p:ext uri="{BB962C8B-B14F-4D97-AF65-F5344CB8AC3E}">
        <p14:creationId xmlns:p14="http://schemas.microsoft.com/office/powerpoint/2010/main" val="4039870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a:t>
            </a:r>
          </a:p>
        </p:txBody>
      </p:sp>
      <p:sp>
        <p:nvSpPr>
          <p:cNvPr id="3" name="Content Placeholder 2"/>
          <p:cNvSpPr>
            <a:spLocks noGrp="1"/>
          </p:cNvSpPr>
          <p:nvPr>
            <p:ph idx="1"/>
          </p:nvPr>
        </p:nvSpPr>
        <p:spPr>
          <a:xfrm>
            <a:off x="1153887" y="2522316"/>
            <a:ext cx="9171282" cy="3715198"/>
          </a:xfrm>
        </p:spPr>
        <p:txBody>
          <a:bodyPr>
            <a:normAutofit lnSpcReduction="10000"/>
          </a:bodyPr>
          <a:lstStyle/>
          <a:p>
            <a:r>
              <a:rPr lang="en-GB" sz="1800" dirty="0">
                <a:latin typeface="Calibri" panose="020F0502020204030204" pitchFamily="34" charset="0"/>
                <a:ea typeface="Calibri" panose="020F0502020204030204" pitchFamily="34" charset="0"/>
                <a:cs typeface="Calibri" panose="020F0502020204030204" pitchFamily="34" charset="0"/>
              </a:rPr>
              <a:t>The move from culinary arts to nursing was smooth because of the shared values between culinary arts and healthcare. My time in European culinary arts improved my cultural awareness and emphasis on personalised care, both of which are important in healthcare. The management, communication, and teamwork skills I developed in the kitchen proved vital for providing top-notch patient care and have been fundamental to my success in nursing.</a:t>
            </a:r>
          </a:p>
          <a:p>
            <a:endParaRPr lang="en-GB" dirty="0"/>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r>
              <a:rPr lang="en-US" sz="1800" dirty="0">
                <a:latin typeface="Calibri" panose="020F0502020204030204" pitchFamily="34" charset="0"/>
                <a:ea typeface="Calibri" panose="020F0502020204030204" pitchFamily="34" charset="0"/>
                <a:cs typeface="Calibri" panose="020F0502020204030204" pitchFamily="34" charset="0"/>
              </a:rPr>
              <a:t>(Cummings et al., 2010); (Chang &amp; Daly, 2020)</a:t>
            </a:r>
          </a:p>
        </p:txBody>
      </p:sp>
      <p:sp>
        <p:nvSpPr>
          <p:cNvPr id="4" name="Pentagon 3"/>
          <p:cNvSpPr/>
          <p:nvPr/>
        </p:nvSpPr>
        <p:spPr>
          <a:xfrm rot="10800000">
            <a:off x="10898656" y="0"/>
            <a:ext cx="1293341" cy="282814"/>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5" y="6555178"/>
            <a:ext cx="1293341" cy="30282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p:cNvSpPr/>
          <p:nvPr/>
        </p:nvSpPr>
        <p:spPr>
          <a:xfrm rot="10800000">
            <a:off x="10898659" y="-14067"/>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entagon 7"/>
          <p:cNvSpPr/>
          <p:nvPr/>
        </p:nvSpPr>
        <p:spPr>
          <a:xfrm rot="10800000">
            <a:off x="10898659" y="6555177"/>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0803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Alignment with Nursing Principles</a:t>
            </a:r>
          </a:p>
        </p:txBody>
      </p:sp>
      <p:sp>
        <p:nvSpPr>
          <p:cNvPr id="3" name="Content Placeholder 2"/>
          <p:cNvSpPr>
            <a:spLocks noGrp="1"/>
          </p:cNvSpPr>
          <p:nvPr>
            <p:ph idx="1"/>
          </p:nvPr>
        </p:nvSpPr>
        <p:spPr>
          <a:xfrm>
            <a:off x="3644349" y="2556932"/>
            <a:ext cx="7252248" cy="3318936"/>
          </a:xfrm>
        </p:spPr>
        <p:txBody>
          <a:bodyPr>
            <a:normAutofit lnSpcReduction="10000"/>
          </a:bodyPr>
          <a:lstStyle/>
          <a:p>
            <a:r>
              <a:rPr lang="en-GB" sz="1800" dirty="0">
                <a:latin typeface="Calibri" panose="020F0502020204030204" pitchFamily="34" charset="0"/>
                <a:ea typeface="Calibri" panose="020F0502020204030204" pitchFamily="34" charset="0"/>
                <a:cs typeface="Calibri" panose="020F0502020204030204" pitchFamily="34" charset="0"/>
              </a:rPr>
              <a:t>Switching from Culinary Arts aligns with nursing principles, emphasizing dignity in care, respect, empathy, and trust. Nursing prioritises service, compassion, and meaningful difference, driven by personal experiences and global pandemic reflection.</a:t>
            </a:r>
          </a:p>
          <a:p>
            <a:endParaRPr lang="en-GB" dirty="0"/>
          </a:p>
          <a:p>
            <a:endParaRPr lang="en-GB" dirty="0"/>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r>
              <a:rPr lang="en-US" sz="1800" dirty="0">
                <a:latin typeface="Calibri" panose="020F0502020204030204" pitchFamily="34" charset="0"/>
                <a:ea typeface="Calibri" panose="020F0502020204030204" pitchFamily="34" charset="0"/>
                <a:cs typeface="Calibri" panose="020F0502020204030204" pitchFamily="34" charset="0"/>
              </a:rPr>
              <a:t>(Potter et al., 2020); (Baillie and Gallagher, 2010)</a:t>
            </a:r>
          </a:p>
        </p:txBody>
      </p:sp>
      <p:sp>
        <p:nvSpPr>
          <p:cNvPr id="4" name="Pentagon 3"/>
          <p:cNvSpPr/>
          <p:nvPr/>
        </p:nvSpPr>
        <p:spPr>
          <a:xfrm rot="10800000">
            <a:off x="10898655" y="0"/>
            <a:ext cx="1293341" cy="254104"/>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7" y="6519552"/>
            <a:ext cx="1293341" cy="338446"/>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p:cNvSpPr/>
          <p:nvPr/>
        </p:nvSpPr>
        <p:spPr>
          <a:xfrm rot="10800000">
            <a:off x="10898659" y="-14355"/>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p:cNvSpPr/>
          <p:nvPr/>
        </p:nvSpPr>
        <p:spPr>
          <a:xfrm rot="10800000">
            <a:off x="10898659" y="6519551"/>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32949F0-D7A5-A895-EEFD-D8442AB34AF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4151" y="2556931"/>
            <a:ext cx="2920198" cy="3318935"/>
          </a:xfrm>
          <a:prstGeom prst="rect">
            <a:avLst/>
          </a:prstGeom>
        </p:spPr>
      </p:pic>
    </p:spTree>
    <p:extLst>
      <p:ext uri="{BB962C8B-B14F-4D97-AF65-F5344CB8AC3E}">
        <p14:creationId xmlns:p14="http://schemas.microsoft.com/office/powerpoint/2010/main" val="2721708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 Skills</a:t>
            </a:r>
          </a:p>
        </p:txBody>
      </p:sp>
      <p:sp>
        <p:nvSpPr>
          <p:cNvPr id="3" name="Content Placeholder 2"/>
          <p:cNvSpPr>
            <a:spLocks noGrp="1"/>
          </p:cNvSpPr>
          <p:nvPr>
            <p:ph idx="1"/>
          </p:nvPr>
        </p:nvSpPr>
        <p:spPr>
          <a:xfrm>
            <a:off x="968829" y="2754086"/>
            <a:ext cx="7260771" cy="3121782"/>
          </a:xfrm>
        </p:spPr>
        <p:txBody>
          <a:bodyPr>
            <a:normAutofit fontScale="92500" lnSpcReduction="20000"/>
          </a:bodyPr>
          <a:lstStyle/>
          <a:p>
            <a:r>
              <a:rPr lang="en-GB" sz="1900" dirty="0">
                <a:latin typeface="Calibri" panose="020F0502020204030204" pitchFamily="34" charset="0"/>
                <a:ea typeface="Calibri" panose="020F0502020204030204" pitchFamily="34" charset="0"/>
                <a:cs typeface="Calibri" panose="020F0502020204030204" pitchFamily="34" charset="0"/>
              </a:rPr>
              <a:t>Effective leadership and teamwork are crucial in nursing, impacting patient outcomes, care quality, and workplace harmony. Interdisciplinary teamwork is linked to patient safety, and emotional intelligence in leadership fosters a supportive, ethical work environment, enhancing job satisfaction.</a:t>
            </a:r>
          </a:p>
          <a:p>
            <a:endParaRPr lang="en-GB" dirty="0"/>
          </a:p>
          <a:p>
            <a:endParaRPr lang="en-US" sz="1900" dirty="0">
              <a:latin typeface="Calibri" panose="020F0502020204030204" pitchFamily="34" charset="0"/>
              <a:ea typeface="Calibri" panose="020F0502020204030204" pitchFamily="34" charset="0"/>
              <a:cs typeface="Calibri" panose="020F0502020204030204" pitchFamily="34" charset="0"/>
            </a:endParaRPr>
          </a:p>
          <a:p>
            <a:endParaRPr lang="en-US" sz="1900" dirty="0">
              <a:latin typeface="Calibri" panose="020F0502020204030204" pitchFamily="34" charset="0"/>
              <a:ea typeface="Calibri" panose="020F0502020204030204" pitchFamily="34" charset="0"/>
              <a:cs typeface="Calibri" panose="020F0502020204030204" pitchFamily="34" charset="0"/>
            </a:endParaRPr>
          </a:p>
          <a:p>
            <a:r>
              <a:rPr lang="en-US" sz="1900" dirty="0">
                <a:latin typeface="Calibri" panose="020F0502020204030204" pitchFamily="34" charset="0"/>
                <a:ea typeface="Calibri" panose="020F0502020204030204" pitchFamily="34" charset="0"/>
                <a:cs typeface="Calibri" panose="020F0502020204030204" pitchFamily="34" charset="0"/>
              </a:rPr>
              <a:t>(Marquis and Huston, 2020); (Bastable, 2019);</a:t>
            </a:r>
          </a:p>
          <a:p>
            <a:r>
              <a:rPr lang="en-US" sz="1900" dirty="0">
                <a:latin typeface="Calibri" panose="020F0502020204030204" pitchFamily="34" charset="0"/>
                <a:ea typeface="Calibri" panose="020F0502020204030204" pitchFamily="34" charset="0"/>
                <a:cs typeface="Calibri" panose="020F0502020204030204" pitchFamily="34" charset="0"/>
              </a:rPr>
              <a:t>(Xyrichis and Ream,2008); (Akerjordet and Severinsson, 2008) </a:t>
            </a:r>
          </a:p>
        </p:txBody>
      </p:sp>
      <p:sp>
        <p:nvSpPr>
          <p:cNvPr id="4" name="Pentagon 3"/>
          <p:cNvSpPr/>
          <p:nvPr/>
        </p:nvSpPr>
        <p:spPr>
          <a:xfrm rot="10800000">
            <a:off x="10898656" y="0"/>
            <a:ext cx="1293341" cy="282814"/>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Pentagon 10"/>
          <p:cNvSpPr/>
          <p:nvPr/>
        </p:nvSpPr>
        <p:spPr>
          <a:xfrm rot="10800000">
            <a:off x="10898658" y="6543303"/>
            <a:ext cx="1293341" cy="314696"/>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entagon 11"/>
          <p:cNvSpPr/>
          <p:nvPr/>
        </p:nvSpPr>
        <p:spPr>
          <a:xfrm rot="10800000">
            <a:off x="10898659" y="6519551"/>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entagon 12"/>
          <p:cNvSpPr/>
          <p:nvPr/>
        </p:nvSpPr>
        <p:spPr>
          <a:xfrm rot="10800000">
            <a:off x="10898659" y="-13908"/>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7A08BF9-07A9-C868-B6B4-08AE480054C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10976" y="2556931"/>
            <a:ext cx="3220278" cy="3589869"/>
          </a:xfrm>
          <a:prstGeom prst="rect">
            <a:avLst/>
          </a:prstGeom>
        </p:spPr>
      </p:pic>
    </p:spTree>
    <p:extLst>
      <p:ext uri="{BB962C8B-B14F-4D97-AF65-F5344CB8AC3E}">
        <p14:creationId xmlns:p14="http://schemas.microsoft.com/office/powerpoint/2010/main" val="1911153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Communication in Healthcare</a:t>
            </a:r>
          </a:p>
        </p:txBody>
      </p:sp>
      <p:sp>
        <p:nvSpPr>
          <p:cNvPr id="3" name="Content Placeholder 2"/>
          <p:cNvSpPr>
            <a:spLocks noGrp="1"/>
          </p:cNvSpPr>
          <p:nvPr>
            <p:ph idx="1"/>
          </p:nvPr>
        </p:nvSpPr>
        <p:spPr>
          <a:xfrm>
            <a:off x="1295401" y="2556932"/>
            <a:ext cx="9601196" cy="3620348"/>
          </a:xfrm>
        </p:spPr>
        <p:txBody>
          <a:bodyPr>
            <a:normAutofit fontScale="85000" lnSpcReduction="20000"/>
          </a:bodyPr>
          <a:lstStyle/>
          <a:p>
            <a:r>
              <a:rPr lang="en-GB" sz="1900" dirty="0">
                <a:latin typeface="Calibri" panose="020F0502020204030204" pitchFamily="34" charset="0"/>
                <a:ea typeface="Calibri" panose="020F0502020204030204" pitchFamily="34" charset="0"/>
                <a:cs typeface="Calibri" panose="020F0502020204030204" pitchFamily="34" charset="0"/>
              </a:rPr>
              <a:t>Effective communication in healthcare is crucial for trust, patient safety, and quality care. Nursing uses therapeutic techniques, active listening, and appropriate cues. Collaboration and mutual respect are essential in multidisciplinary teams in modern settings.</a:t>
            </a:r>
          </a:p>
          <a:p>
            <a:endParaRPr lang="en-GB" dirty="0"/>
          </a:p>
          <a:p>
            <a:endParaRPr lang="en-GB" dirty="0"/>
          </a:p>
          <a:p>
            <a:endParaRPr lang="en-GB" dirty="0"/>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a:p>
            <a:endParaRPr lang="en-GB" sz="1900" dirty="0">
              <a:latin typeface="Calibri" panose="020F0502020204030204" pitchFamily="34" charset="0"/>
              <a:ea typeface="Calibri" panose="020F0502020204030204" pitchFamily="34" charset="0"/>
              <a:cs typeface="Calibri" panose="020F0502020204030204" pitchFamily="34" charset="0"/>
            </a:endParaRPr>
          </a:p>
          <a:p>
            <a:r>
              <a:rPr lang="en-GB" sz="1900" dirty="0">
                <a:latin typeface="Calibri" panose="020F0502020204030204" pitchFamily="34" charset="0"/>
                <a:ea typeface="Calibri" panose="020F0502020204030204" pitchFamily="34" charset="0"/>
                <a:cs typeface="Calibri" panose="020F0502020204030204" pitchFamily="34" charset="0"/>
              </a:rPr>
              <a:t>(Leonard et al, 2004); (Arnold and Boggs, 2019); (O’Daniel and Rosenstein, 2008).</a:t>
            </a:r>
          </a:p>
          <a:p>
            <a:endParaRPr lang="en-GB" dirty="0"/>
          </a:p>
          <a:p>
            <a:endParaRPr lang="en-GB" dirty="0"/>
          </a:p>
          <a:p>
            <a:endParaRPr lang="en-GB" dirty="0"/>
          </a:p>
          <a:p>
            <a:endParaRPr lang="en-US" dirty="0"/>
          </a:p>
        </p:txBody>
      </p:sp>
      <p:sp>
        <p:nvSpPr>
          <p:cNvPr id="4" name="Pentagon 3"/>
          <p:cNvSpPr/>
          <p:nvPr/>
        </p:nvSpPr>
        <p:spPr>
          <a:xfrm rot="10800000">
            <a:off x="10898656" y="0"/>
            <a:ext cx="1293341" cy="282814"/>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8" y="6567054"/>
            <a:ext cx="1293341" cy="29094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p:cNvSpPr/>
          <p:nvPr/>
        </p:nvSpPr>
        <p:spPr>
          <a:xfrm rot="10800000">
            <a:off x="10898659" y="-14355"/>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p:cNvSpPr/>
          <p:nvPr/>
        </p:nvSpPr>
        <p:spPr>
          <a:xfrm rot="10800000">
            <a:off x="10898659" y="6552698"/>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7011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Motivation For Nursing</a:t>
            </a:r>
          </a:p>
        </p:txBody>
      </p:sp>
      <p:sp>
        <p:nvSpPr>
          <p:cNvPr id="3" name="Content Placeholder 2"/>
          <p:cNvSpPr>
            <a:spLocks noGrp="1"/>
          </p:cNvSpPr>
          <p:nvPr>
            <p:ph idx="1"/>
          </p:nvPr>
        </p:nvSpPr>
        <p:spPr>
          <a:xfrm>
            <a:off x="1295401" y="2556931"/>
            <a:ext cx="9601196" cy="3658811"/>
          </a:xfrm>
        </p:spPr>
        <p:txBody>
          <a:bodyPr>
            <a:normAutofit lnSpcReduction="10000"/>
          </a:bodyPr>
          <a:lstStyle/>
          <a:p>
            <a:r>
              <a:rPr lang="en-GB" sz="1800" dirty="0">
                <a:latin typeface="Calibri" panose="020F0502020204030204" pitchFamily="34" charset="0"/>
                <a:ea typeface="Calibri" panose="020F0502020204030204" pitchFamily="34" charset="0"/>
                <a:cs typeface="Calibri" panose="020F0502020204030204" pitchFamily="34" charset="0"/>
              </a:rPr>
              <a:t>My nursing career will value service, compassion, and impact, driven by life experiences, professional endeavours, and the global pandemic. Nursing emphasises care, empathy, and advocacy</a:t>
            </a:r>
            <a:r>
              <a:rPr lang="en-GB" sz="1800">
                <a:latin typeface="Calibri" panose="020F0502020204030204" pitchFamily="34" charset="0"/>
                <a:ea typeface="Calibri" panose="020F0502020204030204" pitchFamily="34" charset="0"/>
                <a:cs typeface="Calibri" panose="020F0502020204030204" pitchFamily="34" charset="0"/>
              </a:rPr>
              <a:t>, emphasising </a:t>
            </a:r>
            <a:r>
              <a:rPr lang="en-GB" sz="1800" dirty="0">
                <a:latin typeface="Calibri" panose="020F0502020204030204" pitchFamily="34" charset="0"/>
                <a:ea typeface="Calibri" panose="020F0502020204030204" pitchFamily="34" charset="0"/>
                <a:cs typeface="Calibri" panose="020F0502020204030204" pitchFamily="34" charset="0"/>
              </a:rPr>
              <a:t>the transformative power of empathy in healthcare. My ability to connect with diverse individuals is valuable in multicultural healthcare environments.</a:t>
            </a:r>
          </a:p>
          <a:p>
            <a:endParaRPr lang="en-GB" dirty="0"/>
          </a:p>
          <a:p>
            <a:endParaRPr lang="en-GB" dirty="0"/>
          </a:p>
          <a:p>
            <a:endParaRPr lang="en-GB" sz="1800" dirty="0">
              <a:latin typeface="Calibri" panose="020F0502020204030204" pitchFamily="34" charset="0"/>
              <a:ea typeface="Calibri" panose="020F0502020204030204" pitchFamily="34" charset="0"/>
              <a:cs typeface="Calibri" panose="020F0502020204030204" pitchFamily="34" charset="0"/>
            </a:endParaRPr>
          </a:p>
          <a:p>
            <a:endParaRPr lang="en-GB" sz="1800" dirty="0">
              <a:latin typeface="Calibri" panose="020F0502020204030204" pitchFamily="34" charset="0"/>
              <a:ea typeface="Calibri" panose="020F0502020204030204" pitchFamily="34" charset="0"/>
              <a:cs typeface="Calibri" panose="020F0502020204030204" pitchFamily="34" charset="0"/>
            </a:endParaRPr>
          </a:p>
          <a:p>
            <a:endParaRPr lang="en-GB" sz="1800" dirty="0">
              <a:latin typeface="Calibri" panose="020F0502020204030204" pitchFamily="34" charset="0"/>
              <a:ea typeface="Calibri" panose="020F0502020204030204" pitchFamily="34" charset="0"/>
              <a:cs typeface="Calibri" panose="020F0502020204030204" pitchFamily="34" charset="0"/>
            </a:endParaRPr>
          </a:p>
          <a:p>
            <a:r>
              <a:rPr lang="en-GB" sz="1800" dirty="0">
                <a:latin typeface="Calibri" panose="020F0502020204030204" pitchFamily="34" charset="0"/>
                <a:ea typeface="Calibri" panose="020F0502020204030204" pitchFamily="34" charset="0"/>
                <a:cs typeface="Calibri" panose="020F0502020204030204" pitchFamily="34" charset="0"/>
              </a:rPr>
              <a:t>(Benner et al., 2010); (Papastavrou et al, 2011); (Timmins and Kaliszer, 2002). </a:t>
            </a:r>
          </a:p>
          <a:p>
            <a:endParaRPr lang="en-GB" dirty="0"/>
          </a:p>
          <a:p>
            <a:endParaRPr lang="en-GB" dirty="0"/>
          </a:p>
          <a:p>
            <a:endParaRPr lang="en-GB" dirty="0"/>
          </a:p>
          <a:p>
            <a:pPr marL="0" indent="0">
              <a:buNone/>
            </a:pPr>
            <a:endParaRPr lang="en-US" dirty="0"/>
          </a:p>
        </p:txBody>
      </p:sp>
      <p:sp>
        <p:nvSpPr>
          <p:cNvPr id="4" name="Pentagon 3"/>
          <p:cNvSpPr/>
          <p:nvPr/>
        </p:nvSpPr>
        <p:spPr>
          <a:xfrm rot="10800000">
            <a:off x="10898655" y="0"/>
            <a:ext cx="1293341" cy="26846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5" y="6543303"/>
            <a:ext cx="1293341" cy="314696"/>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p:cNvSpPr/>
          <p:nvPr/>
        </p:nvSpPr>
        <p:spPr>
          <a:xfrm rot="10800000">
            <a:off x="10898659" y="-14355"/>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p:cNvSpPr/>
          <p:nvPr/>
        </p:nvSpPr>
        <p:spPr>
          <a:xfrm rot="10800000">
            <a:off x="10898659" y="6543302"/>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2554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Overcoming Challenges</a:t>
            </a:r>
          </a:p>
        </p:txBody>
      </p:sp>
      <p:sp>
        <p:nvSpPr>
          <p:cNvPr id="3" name="Content Placeholder 2"/>
          <p:cNvSpPr>
            <a:spLocks noGrp="1"/>
          </p:cNvSpPr>
          <p:nvPr>
            <p:ph idx="1"/>
          </p:nvPr>
        </p:nvSpPr>
        <p:spPr>
          <a:xfrm>
            <a:off x="4373218" y="2649697"/>
            <a:ext cx="6934196" cy="3318936"/>
          </a:xfrm>
        </p:spPr>
        <p:txBody>
          <a:bodyPr>
            <a:normAutofit lnSpcReduction="10000"/>
          </a:bodyPr>
          <a:lstStyle/>
          <a:p>
            <a:r>
              <a:rPr lang="en-GB" sz="1800" dirty="0">
                <a:latin typeface="Calibri" panose="020F0502020204030204" pitchFamily="34" charset="0"/>
                <a:ea typeface="Calibri" panose="020F0502020204030204" pitchFamily="34" charset="0"/>
                <a:cs typeface="Calibri" panose="020F0502020204030204" pitchFamily="34" charset="0"/>
              </a:rPr>
              <a:t>Transitioning to a new profession requires mastering new skills, navigating healthcare complexities, understanding client-base, leadership, communication, and lifelong learning opportunities in nursing, reflecting its dynamic nature.</a:t>
            </a:r>
          </a:p>
          <a:p>
            <a:endParaRPr lang="en-GB" dirty="0"/>
          </a:p>
          <a:p>
            <a:endParaRPr lang="en-GB" dirty="0"/>
          </a:p>
          <a:p>
            <a:pPr marL="0" indent="0">
              <a:buNone/>
            </a:pPr>
            <a:r>
              <a:rPr lang="da-DK" dirty="0"/>
              <a:t>  </a:t>
            </a:r>
          </a:p>
          <a:p>
            <a:pPr marL="0" indent="0">
              <a:buNone/>
            </a:pPr>
            <a:endParaRPr lang="da-DK"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da-DK" sz="1800" dirty="0">
                <a:latin typeface="Calibri" panose="020F0502020204030204" pitchFamily="34" charset="0"/>
                <a:ea typeface="Calibri" panose="020F0502020204030204" pitchFamily="34" charset="0"/>
                <a:cs typeface="Calibri" panose="020F0502020204030204" pitchFamily="34" charset="0"/>
              </a:rPr>
              <a:t>(Kitson et al., 2013); (Matiti and Trorey, 2008) </a:t>
            </a:r>
            <a:endParaRPr lang="en-US" sz="1800" dirty="0">
              <a:latin typeface="Calibri" panose="020F0502020204030204" pitchFamily="34" charset="0"/>
              <a:ea typeface="Calibri" panose="020F0502020204030204" pitchFamily="34" charset="0"/>
              <a:cs typeface="Calibri" panose="020F0502020204030204" pitchFamily="34" charset="0"/>
            </a:endParaRPr>
          </a:p>
        </p:txBody>
      </p:sp>
      <p:sp>
        <p:nvSpPr>
          <p:cNvPr id="4" name="Pentagon 3"/>
          <p:cNvSpPr/>
          <p:nvPr/>
        </p:nvSpPr>
        <p:spPr>
          <a:xfrm rot="10800000">
            <a:off x="10898655" y="0"/>
            <a:ext cx="1293341" cy="3087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4" y="6552205"/>
            <a:ext cx="1293341" cy="30579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p:cNvSpPr/>
          <p:nvPr/>
        </p:nvSpPr>
        <p:spPr>
          <a:xfrm rot="10800000">
            <a:off x="10898659" y="-14355"/>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p:cNvSpPr/>
          <p:nvPr/>
        </p:nvSpPr>
        <p:spPr>
          <a:xfrm rot="10800000">
            <a:off x="10898659" y="6552207"/>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4A5D43B-D43B-BF89-8A68-CBB5BCC5BC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9358" y="2649697"/>
            <a:ext cx="3826350" cy="3318936"/>
          </a:xfrm>
          <a:prstGeom prst="rect">
            <a:avLst/>
          </a:prstGeom>
        </p:spPr>
      </p:pic>
    </p:spTree>
    <p:extLst>
      <p:ext uri="{BB962C8B-B14F-4D97-AF65-F5344CB8AC3E}">
        <p14:creationId xmlns:p14="http://schemas.microsoft.com/office/powerpoint/2010/main" val="2884513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normAutofit/>
          </a:bodyPr>
          <a:lstStyle/>
          <a:p>
            <a:r>
              <a:rPr lang="en-GB" sz="1800" dirty="0">
                <a:latin typeface="Calibri" panose="020F0502020204030204" pitchFamily="34" charset="0"/>
                <a:ea typeface="Calibri" panose="020F0502020204030204" pitchFamily="34" charset="0"/>
                <a:cs typeface="Calibri" panose="020F0502020204030204" pitchFamily="34" charset="0"/>
              </a:rPr>
              <a:t>I am undergoing a transition from the field of culinary arts to nursing, aiming for personal satisfaction and furthering my professional development. My goal is to use my skills in a caring and comprehensive healthcare setting, making a substantial contribution to the field and enhancing the quality of patient care.</a:t>
            </a:r>
            <a:endParaRPr lang="en-US" sz="1800" dirty="0">
              <a:latin typeface="Calibri" panose="020F0502020204030204" pitchFamily="34" charset="0"/>
              <a:ea typeface="Calibri" panose="020F0502020204030204" pitchFamily="34" charset="0"/>
              <a:cs typeface="Calibri" panose="020F0502020204030204" pitchFamily="34" charset="0"/>
            </a:endParaRPr>
          </a:p>
        </p:txBody>
      </p:sp>
      <p:sp>
        <p:nvSpPr>
          <p:cNvPr id="4" name="Pentagon 3"/>
          <p:cNvSpPr/>
          <p:nvPr/>
        </p:nvSpPr>
        <p:spPr>
          <a:xfrm rot="10800000">
            <a:off x="10898655" y="0"/>
            <a:ext cx="1293341" cy="28500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5" y="6507678"/>
            <a:ext cx="1293341" cy="35032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p:cNvSpPr/>
          <p:nvPr/>
        </p:nvSpPr>
        <p:spPr>
          <a:xfrm rot="10800000">
            <a:off x="10898659" y="-14355"/>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p:cNvSpPr/>
          <p:nvPr/>
        </p:nvSpPr>
        <p:spPr>
          <a:xfrm rot="10800000">
            <a:off x="10898654" y="6541431"/>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6729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a:t>
            </a:r>
          </a:p>
        </p:txBody>
      </p:sp>
      <p:sp>
        <p:nvSpPr>
          <p:cNvPr id="3" name="Content Placeholder 2"/>
          <p:cNvSpPr>
            <a:spLocks noGrp="1"/>
          </p:cNvSpPr>
          <p:nvPr>
            <p:ph idx="1"/>
          </p:nvPr>
        </p:nvSpPr>
        <p:spPr>
          <a:xfrm>
            <a:off x="1436915" y="2664907"/>
            <a:ext cx="9601196" cy="3318936"/>
          </a:xfrm>
        </p:spPr>
        <p:txBody>
          <a:bodyPr>
            <a:norm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Akerjordet, K. &amp; Severinsson, E. (2008). Emotionally intelligent nurse leadership: a literature review study. Journal of Nursing Management, 16(5), pp.565–577. Available at: </a:t>
            </a:r>
            <a:r>
              <a:rPr lang="en-GB" sz="2000" dirty="0" err="1">
                <a:latin typeface="Calibri" panose="020F0502020204030204" pitchFamily="34" charset="0"/>
                <a:ea typeface="Calibri" panose="020F0502020204030204" pitchFamily="34" charset="0"/>
                <a:cs typeface="Calibri" panose="020F0502020204030204" pitchFamily="34" charset="0"/>
              </a:rPr>
              <a:t>doi</a:t>
            </a:r>
            <a:r>
              <a:rPr lang="en-GB" sz="2000" dirty="0">
                <a:latin typeface="Calibri" panose="020F0502020204030204" pitchFamily="34" charset="0"/>
                <a:ea typeface="Calibri" panose="020F0502020204030204" pitchFamily="34" charset="0"/>
                <a:cs typeface="Calibri" panose="020F0502020204030204" pitchFamily="34" charset="0"/>
              </a:rPr>
              <a:t>: https://doi.org/10.1111/j.1365-2834.2008.00893.x.</a:t>
            </a:r>
          </a:p>
          <a:p>
            <a:r>
              <a:rPr lang="en-GB" sz="2000" dirty="0">
                <a:latin typeface="Calibri" panose="020F0502020204030204" pitchFamily="34" charset="0"/>
                <a:ea typeface="Calibri" panose="020F0502020204030204" pitchFamily="34" charset="0"/>
                <a:cs typeface="Calibri" panose="020F0502020204030204" pitchFamily="34" charset="0"/>
              </a:rPr>
              <a:t>Arnold, E. and Boggs, K. (2019). Therapeutic Communication in Nursing.</a:t>
            </a:r>
          </a:p>
          <a:p>
            <a:r>
              <a:rPr lang="en-GB" sz="2000" dirty="0">
                <a:latin typeface="Calibri" panose="020F0502020204030204" pitchFamily="34" charset="0"/>
                <a:ea typeface="Calibri" panose="020F0502020204030204" pitchFamily="34" charset="0"/>
                <a:cs typeface="Calibri" panose="020F0502020204030204" pitchFamily="34" charset="0"/>
              </a:rPr>
              <a:t>Baillie, L. and Gallagher, A. (2010). Empowering patients in making informed choices about their treatment and care.</a:t>
            </a:r>
          </a:p>
          <a:p>
            <a:r>
              <a:rPr lang="en-GB" sz="2000" dirty="0">
                <a:latin typeface="Calibri" panose="020F0502020204030204" pitchFamily="34" charset="0"/>
                <a:ea typeface="Calibri" panose="020F0502020204030204" pitchFamily="34" charset="0"/>
                <a:cs typeface="Calibri" panose="020F0502020204030204" pitchFamily="34" charset="0"/>
              </a:rPr>
              <a:t>Bastable, S. (2019). Nurse as Educator: Principles of Teaching and Learning for Nursing Practice. 5th ed. Jones &amp; Bartlett Learning.</a:t>
            </a:r>
          </a:p>
          <a:p>
            <a:endParaRPr lang="en-US" dirty="0"/>
          </a:p>
        </p:txBody>
      </p:sp>
      <p:sp>
        <p:nvSpPr>
          <p:cNvPr id="4" name="Pentagon 3"/>
          <p:cNvSpPr/>
          <p:nvPr/>
        </p:nvSpPr>
        <p:spPr>
          <a:xfrm rot="10800000">
            <a:off x="10898655" y="0"/>
            <a:ext cx="1293341" cy="27313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8" y="6495802"/>
            <a:ext cx="1293341" cy="362197"/>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p:cNvSpPr/>
          <p:nvPr/>
        </p:nvSpPr>
        <p:spPr>
          <a:xfrm rot="10800000">
            <a:off x="10898659" y="-14355"/>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p:cNvSpPr/>
          <p:nvPr/>
        </p:nvSpPr>
        <p:spPr>
          <a:xfrm rot="10800000">
            <a:off x="10907957" y="6535493"/>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224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9832948-77DD-2D25-CA4C-E6857CE5E4A6}"/>
              </a:ext>
            </a:extLst>
          </p:cNvPr>
          <p:cNvSpPr txBox="1"/>
          <p:nvPr/>
        </p:nvSpPr>
        <p:spPr>
          <a:xfrm>
            <a:off x="707571" y="500743"/>
            <a:ext cx="9851571" cy="5345438"/>
          </a:xfrm>
          <a:prstGeom prst="rect">
            <a:avLst/>
          </a:prstGeom>
          <a:noFill/>
        </p:spPr>
        <p:txBody>
          <a:bodyPr wrap="square" rtlCol="0">
            <a:spAutoFit/>
          </a:bodyPr>
          <a:lstStyle/>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Benner, P.E., Tanner, C.A. and Chesla, C.A. (2010).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Expertise in nursing practice: caring, clinical judgment &amp; ethics</a:t>
            </a:r>
            <a:r>
              <a:rPr lang="en-GB" sz="1800" kern="100" dirty="0">
                <a:effectLst/>
                <a:latin typeface="Calibri" panose="020F0502020204030204" pitchFamily="34" charset="0"/>
                <a:ea typeface="Calibri" panose="020F0502020204030204" pitchFamily="34" charset="0"/>
                <a:cs typeface="Calibri" panose="020F0502020204030204" pitchFamily="34" charset="0"/>
              </a:rPr>
              <a:t>. New York: Springer Pub.</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Chang, E. and Daly, J. (2020).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Transitions in Nursing: Preparing for Professional Practice</a:t>
            </a:r>
            <a:r>
              <a:rPr lang="en-GB" sz="1800" kern="100" dirty="0">
                <a:effectLst/>
                <a:latin typeface="Calibri" panose="020F0502020204030204" pitchFamily="34" charset="0"/>
                <a:ea typeface="Calibri" panose="020F0502020204030204" pitchFamily="34" charset="0"/>
                <a:cs typeface="Calibri" panose="020F0502020204030204" pitchFamily="34" charset="0"/>
              </a:rPr>
              <a:t>. Amsterdam: Elsevier.</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Cummings, G.G., MacGregor, T., Davey, M., Lee, H., Wong, C.A., Lo, E., Muise, M. and Stafford, E. (2010). Leadership styles and outcome patterns for the nursing workforce and work environment: A systematic review.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International Journal of Nursing Studies</a:t>
            </a:r>
            <a:r>
              <a:rPr lang="en-GB" sz="1800" kern="100" dirty="0">
                <a:effectLst/>
                <a:latin typeface="Calibri" panose="020F0502020204030204" pitchFamily="34" charset="0"/>
                <a:ea typeface="Calibri" panose="020F0502020204030204" pitchFamily="34" charset="0"/>
                <a:cs typeface="Calibri" panose="020F0502020204030204" pitchFamily="34" charset="0"/>
              </a:rPr>
              <a:t>, 47(3), pp.363–385. Available at: doi:https://doi.org/10.1016/j.ijnurstu.2009.08.006.</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Kitson, A., Marshall, A., Bassett, K. and Zeitz, K. (2013). What are the core elements of patient-centred care? A narrative review and synthesis of the literature from health policy, medicine, and nursing.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Journal of Advanced Nursing</a:t>
            </a:r>
            <a:r>
              <a:rPr lang="en-GB" sz="1800" kern="100" dirty="0">
                <a:effectLst/>
                <a:latin typeface="Calibri" panose="020F0502020204030204" pitchFamily="34" charset="0"/>
                <a:ea typeface="Calibri" panose="020F0502020204030204" pitchFamily="34" charset="0"/>
                <a:cs typeface="Calibri" panose="020F0502020204030204" pitchFamily="34" charset="0"/>
              </a:rPr>
              <a:t>, 69(1), pp.4–15. Available at: doi:https://doi.org/10.1111/j.1365-2648.2012.06064.x.</a:t>
            </a:r>
          </a:p>
        </p:txBody>
      </p:sp>
    </p:spTree>
    <p:extLst>
      <p:ext uri="{BB962C8B-B14F-4D97-AF65-F5344CB8AC3E}">
        <p14:creationId xmlns:p14="http://schemas.microsoft.com/office/powerpoint/2010/main" val="2326705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7FC61A-5E77-CA21-70F5-B0E8601D496D}"/>
              </a:ext>
            </a:extLst>
          </p:cNvPr>
          <p:cNvSpPr txBox="1"/>
          <p:nvPr/>
        </p:nvSpPr>
        <p:spPr>
          <a:xfrm>
            <a:off x="642257" y="653336"/>
            <a:ext cx="9644743" cy="5551328"/>
          </a:xfrm>
          <a:prstGeom prst="rect">
            <a:avLst/>
          </a:prstGeom>
          <a:noFill/>
        </p:spPr>
        <p:txBody>
          <a:bodyPr wrap="square" rtlCol="0">
            <a:spAutoFit/>
          </a:bodyPr>
          <a:lstStyle/>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Leonard, M., Graham, S. and Bonacum, D. (2004). The human factor: the critical importance of effective teamwork and communication in providing safe care.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Quality and Safety in Health Care</a:t>
            </a:r>
            <a:r>
              <a:rPr lang="en-GB" sz="1800" kern="100" dirty="0">
                <a:effectLst/>
                <a:latin typeface="Calibri" panose="020F0502020204030204" pitchFamily="34" charset="0"/>
                <a:ea typeface="Calibri" panose="020F0502020204030204" pitchFamily="34" charset="0"/>
                <a:cs typeface="Calibri" panose="020F0502020204030204" pitchFamily="34" charset="0"/>
              </a:rPr>
              <a:t>, 13(suppl_1), pp. i85–i90. Available at: doi:https://doi.org/10.1136/qhc.13.suppl_1.i85.</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Marquis, B.L. and Huston, C.J. (2020).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Leadership roles and management functions in nursing</a:t>
            </a:r>
            <a:r>
              <a:rPr lang="en-GB" sz="1800" kern="100" dirty="0">
                <a:effectLst/>
                <a:latin typeface="Calibri" panose="020F0502020204030204" pitchFamily="34" charset="0"/>
                <a:ea typeface="Calibri" panose="020F0502020204030204" pitchFamily="34" charset="0"/>
                <a:cs typeface="Calibri" panose="020F0502020204030204" pitchFamily="34" charset="0"/>
              </a:rPr>
              <a:t>. 10th ed. S.L.: Wolters Kluwer Medical.</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Matiti, M. and Trorey, G. (2008).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Patients’ expectations of the maintenance of their dignity</a:t>
            </a:r>
            <a:r>
              <a:rPr lang="en-GB" sz="1800" kern="100" dirty="0">
                <a:effectLst/>
                <a:latin typeface="Calibri" panose="020F0502020204030204" pitchFamily="34" charset="0"/>
                <a:ea typeface="Calibri" panose="020F0502020204030204" pitchFamily="34" charset="0"/>
                <a:cs typeface="Calibri" panose="020F0502020204030204" pitchFamily="34" charset="0"/>
              </a:rPr>
              <a:t>.</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O’Daniel, M. and Rosenstein, A.H. (2008).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Professional Communication and Team Collaboration</a:t>
            </a:r>
            <a:r>
              <a:rPr lang="en-GB" sz="1800" kern="100" dirty="0">
                <a:effectLst/>
                <a:latin typeface="Calibri" panose="020F0502020204030204" pitchFamily="34" charset="0"/>
                <a:ea typeface="Calibri" panose="020F0502020204030204" pitchFamily="34" charset="0"/>
                <a:cs typeface="Calibri" panose="020F0502020204030204" pitchFamily="34" charset="0"/>
              </a:rPr>
              <a:t>. National Library of Medicine. Available at: </a:t>
            </a:r>
            <a:r>
              <a:rPr lang="en-GB" sz="1800" kern="100" dirty="0">
                <a:effectLst/>
                <a:latin typeface="Calibri" panose="020F0502020204030204" pitchFamily="34" charset="0"/>
                <a:ea typeface="Calibri" panose="020F0502020204030204" pitchFamily="34" charset="0"/>
                <a:cs typeface="Calibri" panose="020F0502020204030204" pitchFamily="34" charset="0"/>
                <a:hlinkClick r:id="rId2"/>
              </a:rPr>
              <a:t>https://www.ncbi.nlm.nih.gov/books/NBK2637/</a:t>
            </a:r>
            <a:r>
              <a:rPr lang="en-GB" sz="1800" kern="100" dirty="0">
                <a:effectLst/>
                <a:latin typeface="Calibri" panose="020F0502020204030204" pitchFamily="34" charset="0"/>
                <a:ea typeface="Calibri" panose="020F0502020204030204" pitchFamily="34" charset="0"/>
                <a:cs typeface="Calibri" panose="020F0502020204030204" pitchFamily="34" charset="0"/>
              </a:rPr>
              <a:t>.</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Papadopoulos, R., Tilki, M. and Lees, S. (2008). Promoting cultural competence in health care through a research-based intervention in the UK.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Diversity in Health and Social Care</a:t>
            </a:r>
            <a:r>
              <a:rPr lang="en-GB" sz="1800" kern="100" dirty="0">
                <a:effectLst/>
                <a:latin typeface="Calibri" panose="020F0502020204030204" pitchFamily="34" charset="0"/>
                <a:ea typeface="Calibri" panose="020F0502020204030204" pitchFamily="34" charset="0"/>
                <a:cs typeface="Calibri" panose="020F0502020204030204" pitchFamily="34" charset="0"/>
              </a:rPr>
              <a:t>, 1(2), pp.107–115. Available at: https://repository.mdx.ac.uk/item/80qx9.</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30426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E98487-D8D5-50A9-B232-2CF221F9C57E}"/>
              </a:ext>
            </a:extLst>
          </p:cNvPr>
          <p:cNvSpPr txBox="1"/>
          <p:nvPr/>
        </p:nvSpPr>
        <p:spPr>
          <a:xfrm>
            <a:off x="587829" y="1230086"/>
            <a:ext cx="10069285" cy="4098943"/>
          </a:xfrm>
          <a:prstGeom prst="rect">
            <a:avLst/>
          </a:prstGeom>
          <a:noFill/>
        </p:spPr>
        <p:txBody>
          <a:bodyPr wrap="square" rtlCol="0">
            <a:spAutoFit/>
          </a:bodyPr>
          <a:lstStyle/>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Papastavrou, E., Efstathiou, G. and Charalambous, A. (2011). Nurses’ and patients’ perceptions of caring behaviours: quantitative systematic review of comparative studies.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Journal of Advanced Nursing</a:t>
            </a:r>
            <a:r>
              <a:rPr lang="en-GB" sz="1800" kern="100" dirty="0">
                <a:effectLst/>
                <a:latin typeface="Calibri" panose="020F0502020204030204" pitchFamily="34" charset="0"/>
                <a:ea typeface="Calibri" panose="020F0502020204030204" pitchFamily="34" charset="0"/>
                <a:cs typeface="Calibri" panose="020F0502020204030204" pitchFamily="34" charset="0"/>
              </a:rPr>
              <a:t>, 67(6), pp.1191–1205. Available at: doi:https://doi.org/10.1111/j.1365-2648.2010.05580.x.</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Potter, P.A., Perry, A.G., Stockert, P.A. and Hall, A. (2020). Fundamentals of Nursing.</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Timmins, F. and Kaliszer, M. (2002). Aspects of nurse education programmes that frequently cause stress to nursing students – fact-finding sample survey.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Nurse Education Today</a:t>
            </a:r>
            <a:r>
              <a:rPr lang="en-GB" sz="1800" kern="100" dirty="0">
                <a:effectLst/>
                <a:latin typeface="Calibri" panose="020F0502020204030204" pitchFamily="34" charset="0"/>
                <a:ea typeface="Calibri" panose="020F0502020204030204" pitchFamily="34" charset="0"/>
                <a:cs typeface="Calibri" panose="020F0502020204030204" pitchFamily="34" charset="0"/>
              </a:rPr>
              <a:t>, 22(3), pp.203–211. Available at: doi:https://doi.org/10.1054/nedt.2001.0698.</a:t>
            </a:r>
          </a:p>
          <a:p>
            <a:pPr>
              <a:lnSpc>
                <a:spcPct val="150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Xyrichis, A. and Ream, E. (2008). Teamwork: a concept analysis. </a:t>
            </a:r>
            <a:r>
              <a:rPr lang="en-GB" sz="1800" i="1" kern="100" dirty="0">
                <a:effectLst/>
                <a:latin typeface="Calibri" panose="020F0502020204030204" pitchFamily="34" charset="0"/>
                <a:ea typeface="Calibri" panose="020F0502020204030204" pitchFamily="34" charset="0"/>
                <a:cs typeface="Calibri" panose="020F0502020204030204" pitchFamily="34" charset="0"/>
              </a:rPr>
              <a:t>Journal of Advanced Nursing</a:t>
            </a:r>
            <a:r>
              <a:rPr lang="en-GB" sz="1800" kern="100" dirty="0">
                <a:effectLst/>
                <a:latin typeface="Calibri" panose="020F0502020204030204" pitchFamily="34" charset="0"/>
                <a:ea typeface="Calibri" panose="020F0502020204030204" pitchFamily="34" charset="0"/>
                <a:cs typeface="Calibri" panose="020F0502020204030204" pitchFamily="34" charset="0"/>
              </a:rPr>
              <a:t>, 61(2), pp.232–241.Available at: doi:https://doi.org/10.1111/j.1365-2648.2007.04496.x.</a:t>
            </a:r>
          </a:p>
        </p:txBody>
      </p:sp>
    </p:spTree>
    <p:extLst>
      <p:ext uri="{BB962C8B-B14F-4D97-AF65-F5344CB8AC3E}">
        <p14:creationId xmlns:p14="http://schemas.microsoft.com/office/powerpoint/2010/main" val="230325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58585" y="525748"/>
            <a:ext cx="8915399" cy="2262781"/>
          </a:xfrm>
        </p:spPr>
        <p:txBody>
          <a:bodyPr/>
          <a:lstStyle/>
          <a:p>
            <a:endParaRPr lang="en-US" dirty="0"/>
          </a:p>
        </p:txBody>
      </p:sp>
      <p:sp>
        <p:nvSpPr>
          <p:cNvPr id="3" name="Subtitle 2"/>
          <p:cNvSpPr>
            <a:spLocks noGrp="1"/>
          </p:cNvSpPr>
          <p:nvPr>
            <p:ph type="subTitle" idx="1"/>
          </p:nvPr>
        </p:nvSpPr>
        <p:spPr/>
        <p:txBody>
          <a:bodyPr/>
          <a:lstStyle/>
          <a:p>
            <a:endParaRPr lang="en-US"/>
          </a:p>
        </p:txBody>
      </p:sp>
      <p:sp>
        <p:nvSpPr>
          <p:cNvPr id="4" name="Pentagon 3"/>
          <p:cNvSpPr/>
          <p:nvPr/>
        </p:nvSpPr>
        <p:spPr>
          <a:xfrm rot="10800000">
            <a:off x="10898656" y="0"/>
            <a:ext cx="1293341" cy="3087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entagon 4"/>
          <p:cNvSpPr/>
          <p:nvPr/>
        </p:nvSpPr>
        <p:spPr>
          <a:xfrm rot="10800000">
            <a:off x="10898659" y="6549242"/>
            <a:ext cx="1293341" cy="3087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p:cNvSpPr/>
          <p:nvPr/>
        </p:nvSpPr>
        <p:spPr>
          <a:xfrm rot="10800000">
            <a:off x="10898659" y="-14355"/>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p:cNvSpPr/>
          <p:nvPr/>
        </p:nvSpPr>
        <p:spPr>
          <a:xfrm rot="10800000">
            <a:off x="10898659" y="6562213"/>
            <a:ext cx="1293341" cy="282814"/>
          </a:xfrm>
          <a:prstGeom prst="homePlat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6C71FAB-C14B-AA21-BF2C-5A949CCC00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4071" y="0"/>
            <a:ext cx="12722087" cy="6858000"/>
          </a:xfrm>
          <a:prstGeom prst="rect">
            <a:avLst/>
          </a:prstGeom>
        </p:spPr>
      </p:pic>
    </p:spTree>
    <p:extLst>
      <p:ext uri="{BB962C8B-B14F-4D97-AF65-F5344CB8AC3E}">
        <p14:creationId xmlns:p14="http://schemas.microsoft.com/office/powerpoint/2010/main" val="21479711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333</TotalTime>
  <Words>1340</Words>
  <Application>Microsoft Office PowerPoint</Application>
  <PresentationFormat>Widescreen</PresentationFormat>
  <Paragraphs>79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Garamond</vt:lpstr>
      <vt:lpstr>Organic</vt:lpstr>
      <vt:lpstr>Working with Others in Health and Social Care: My Experiences and Development </vt:lpstr>
      <vt:lpstr>Introduction</vt:lpstr>
      <vt:lpstr>Background</vt:lpstr>
      <vt:lpstr>Alignment with Nursing Principles</vt:lpstr>
      <vt:lpstr>Leadership Skills</vt:lpstr>
      <vt:lpstr>Communication in Healthcare</vt:lpstr>
      <vt:lpstr>Motivation For Nursing</vt:lpstr>
      <vt:lpstr>Overcoming Challenges</vt:lpstr>
      <vt:lpstr>Conclusion</vt:lpstr>
      <vt:lpstr>Reference 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Slide</dc:title>
  <dc:creator>AB</dc:creator>
  <cp:lastModifiedBy>lacramioara burlacu</cp:lastModifiedBy>
  <cp:revision>18</cp:revision>
  <dcterms:created xsi:type="dcterms:W3CDTF">2024-04-27T17:00:06Z</dcterms:created>
  <dcterms:modified xsi:type="dcterms:W3CDTF">2024-05-02T20:40:54Z</dcterms:modified>
</cp:coreProperties>
</file>