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75" r:id="rId5"/>
    <p:sldId id="260" r:id="rId6"/>
    <p:sldId id="261" r:id="rId7"/>
    <p:sldId id="259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7" r:id="rId20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7C2C61-1FDE-4F46-81F8-BCC16F5690FB}" v="4" dt="2026-07-06T10:23:05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17" d="100"/>
          <a:sy n="117" d="100"/>
        </p:scale>
        <p:origin x="228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73976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Welcome slide. Introduce MindGuard — an AI-based social media wellness assistant for teenagers aged 13–17 designed to detect and reduce social media-induced anxiety through personalised AI interventions.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Overview of the 7 main sections of this presentation, matching the structure of the MindGuard research proposal.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Section 1.1. Present the scale of the SM crisis in UK teenagers. Key stats from Ofcom [1], NHS England [3]. Real-world legal cases show urgency. AI solution gap confirmed by Sharma et al. [6].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Introduction slide. Read bullet points for each column. Left = context, right = research problem and the 4 confirmed gaps.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Section 1.2. Three quantitative evidence points from Saat [9], Boer [8], Grund [7]. Then four confirmed gaps from SLR that define the research problem MindGuard addresses.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Section 1.3 &amp; 1.4. Present the research aim and three consolidated objectives. Highlight the 28% GAD-7 benchmark from Park &amp; Kim [10].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SLR slide. 7-phase framework, PRISMA flow 215→18, and 5 thematic clusters.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Section 2.3 &amp; 2.4. Search strategy across two databases using Boolean strings. PRISMA 2020 flow: 215 hits → 159 after dedup → 89 full-text → 18 included.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Section 2.5. Critical appraisal table for 12 primary studies. 8 of 12 achieved 5-star ratings. No study below 3 stars retained.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Section 2.7. Five thematic clusters identified through synthesis of 18 studies. Key quantitative findings: β=0.123, d=0.54, d=0.62, 28% GAD-7. Gender differences justify MindGuard RL personalisation.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Section 2.8. Five confirmed research gaps from SLR and MindGuard's direct response to each. This slide demonstrates that MindGuard is grounded in evidence, not assumption.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Section 3. DSR paradigm [13]. Quantitative: survey n=120, GAD-7 adapted, SPSS v29. Qualitative: interviews n=10, Braun &amp; Clarke [29], NVivo 14. Ethical framework covers GDPR, BPS, UWTSD REC.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Section 3.2.3. Three integrated AI components: (1) screen-time API monitoring validated by Buser [25], (2) BERT sentiment analysis validated by Wang et al. [26] at 89.2% F1, (3) RL intervention engine validated by Feng et al. [5] at d=0.62. Crisis protocol triggers at GAD-7 ≥10/35.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Original survey findings from n=120 teenagers in West Midlands. Key statistics: 70% SM 3+ hrs, 42% high GAD-7, 67% negative MH impact, 61% compare themselves often/always. Consistent with reviewed literature.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Section 4. Five measurable outcomes aligned with three objectives. Key benchmark: 28% GAD-7 reduction from Park &amp; Kim [10]. Impact: academic (first app), professional (NHS CAMHS), societal (£2.35 bn MH cost).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Section 5. 10 milestones from M1 (13 May) to M10 (15 December 2026). 7 overlapping phases over 31 weeks. Key: App development (M6–M7) overlaps with data analysis (M5) for efficiency.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Conclusion slide. Summarise all five dimensions: SLR methodology, original survey data, AI architecture, target outcomes, and national impact. Read the conclusion paragraph aloud. End with the final statement banner.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Final slide. Thank the audience and invite questions. Display contact and module information. This replaces the old closing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2148840"/>
            <a:ext cx="8412480" cy="0"/>
          </a:xfrm>
          <a:prstGeom prst="line">
            <a:avLst/>
          </a:prstGeom>
          <a:noFill/>
          <a:ln w="1905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233172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1920240" y="2331720"/>
            <a:ext cx="7040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Sana Khan · 2239157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365760" y="274320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1920240" y="2743200"/>
            <a:ext cx="7040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ACFA7004 – Research Methods &amp; Professional Development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365760" y="315468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1920240" y="3154680"/>
            <a:ext cx="7040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Mohammed Ben Farah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365760" y="356616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Institution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1920240" y="3566160"/>
            <a:ext cx="7040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UWTSD MSc Data and Artificial Intelligence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365760" y="397764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Submission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1920240" y="3977640"/>
            <a:ext cx="7040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 July 2026 · 2:00 pm · Turnitin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365760" y="438912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1920240" y="4389120"/>
            <a:ext cx="7040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 [1]–· Springer · ScienceDirect · JMIR · Q1 · 2021–2026</a:t>
            </a:r>
            <a:endParaRPr lang="en-US" sz="11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E2458E9-0529-A1BA-3E98-45D337949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103737"/>
            <a:ext cx="6734465" cy="201309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F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Overview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0" y="4818888"/>
            <a:ext cx="9144000" cy="320040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57200" y="914400"/>
            <a:ext cx="4114800" cy="841248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914400"/>
            <a:ext cx="502920" cy="841248"/>
          </a:xfrm>
          <a:prstGeom prst="roundRect">
            <a:avLst>
              <a:gd name="adj" fmla="val 14545"/>
            </a:avLst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57200" y="914400"/>
            <a:ext cx="50292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051560" y="1005840"/>
            <a:ext cx="3429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 &amp; Context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1051560" y="1316736"/>
            <a:ext cx="3429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media crisis · UK statistics · Research problem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457200" y="1874520"/>
            <a:ext cx="4114800" cy="841248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2E74B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57200" y="1874520"/>
            <a:ext cx="502920" cy="841248"/>
          </a:xfrm>
          <a:prstGeom prst="roundRect">
            <a:avLst>
              <a:gd name="adj" fmla="val 14545"/>
            </a:avLst>
          </a:prstGeom>
          <a:solidFill>
            <a:srgbClr val="2E74B5"/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57200" y="1874520"/>
            <a:ext cx="50292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1051560" y="1965960"/>
            <a:ext cx="3429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051560" y="2276856"/>
            <a:ext cx="3429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measurable objectives · GAD-7 benchmark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457200" y="2834640"/>
            <a:ext cx="4114800" cy="841248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7F77DD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457200" y="2834640"/>
            <a:ext cx="502920" cy="841248"/>
          </a:xfrm>
          <a:prstGeom prst="roundRect">
            <a:avLst>
              <a:gd name="adj" fmla="val 14545"/>
            </a:avLst>
          </a:prstGeom>
          <a:solidFill>
            <a:srgbClr val="7F77DD"/>
          </a:solidFill>
          <a:ln w="12700">
            <a:solidFill>
              <a:srgbClr val="7F77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57200" y="2834640"/>
            <a:ext cx="50292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1051560" y="2926080"/>
            <a:ext cx="3429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Literature Review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1051560" y="3236976"/>
            <a:ext cx="3429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7-Phase Needleman · PRISMA 2020 · 18 studies · 5 themes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457200" y="3794760"/>
            <a:ext cx="4114800" cy="841248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457200" y="3794760"/>
            <a:ext cx="502920" cy="841248"/>
          </a:xfrm>
          <a:prstGeom prst="roundRect">
            <a:avLst>
              <a:gd name="adj" fmla="val 14545"/>
            </a:avLst>
          </a:prstGeom>
          <a:solidFill>
            <a:srgbClr val="D85A30"/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57200" y="3794760"/>
            <a:ext cx="50292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1051560" y="3886200"/>
            <a:ext cx="3429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Gaps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1051560" y="4197096"/>
            <a:ext cx="3429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confirmed gaps · MindGuard response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4846320" y="914400"/>
            <a:ext cx="4114800" cy="841248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BA7517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846320" y="914400"/>
            <a:ext cx="502920" cy="841248"/>
          </a:xfrm>
          <a:prstGeom prst="roundRect">
            <a:avLst>
              <a:gd name="adj" fmla="val 14545"/>
            </a:avLst>
          </a:prstGeom>
          <a:solidFill>
            <a:srgbClr val="BA7517"/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846320" y="914400"/>
            <a:ext cx="50292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5440680" y="1005840"/>
            <a:ext cx="3429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 &amp; Architecture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5440680" y="1316736"/>
            <a:ext cx="3429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DSR · Mixed methods · BERT · RL engine · Ethics</a:t>
            </a:r>
            <a:endParaRPr lang="en-US" sz="950" dirty="0"/>
          </a:p>
        </p:txBody>
      </p:sp>
      <p:sp>
        <p:nvSpPr>
          <p:cNvPr id="29" name="Shape 27"/>
          <p:cNvSpPr/>
          <p:nvPr/>
        </p:nvSpPr>
        <p:spPr>
          <a:xfrm>
            <a:off x="5398936" y="1865376"/>
            <a:ext cx="3614435" cy="841248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D4537E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4846320" y="1874520"/>
            <a:ext cx="502920" cy="841248"/>
          </a:xfrm>
          <a:prstGeom prst="roundRect">
            <a:avLst>
              <a:gd name="adj" fmla="val 14545"/>
            </a:avLst>
          </a:prstGeom>
          <a:solidFill>
            <a:srgbClr val="D4537E"/>
          </a:solidFill>
          <a:ln w="12700">
            <a:solidFill>
              <a:srgbClr val="D453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4846320" y="1874520"/>
            <a:ext cx="50292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5440680" y="1965960"/>
            <a:ext cx="3429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Outcomes</a:t>
            </a:r>
            <a:endParaRPr lang="en-US" sz="1200" dirty="0"/>
          </a:p>
        </p:txBody>
      </p:sp>
      <p:sp>
        <p:nvSpPr>
          <p:cNvPr id="33" name="Text 31"/>
          <p:cNvSpPr/>
          <p:nvPr/>
        </p:nvSpPr>
        <p:spPr>
          <a:xfrm>
            <a:off x="5440680" y="2276856"/>
            <a:ext cx="3429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28% GAD-7 reduction · SUS ≥70 · Impact</a:t>
            </a:r>
            <a:endParaRPr lang="en-US" sz="950" dirty="0"/>
          </a:p>
        </p:txBody>
      </p:sp>
      <p:sp>
        <p:nvSpPr>
          <p:cNvPr id="34" name="Shape 32"/>
          <p:cNvSpPr/>
          <p:nvPr/>
        </p:nvSpPr>
        <p:spPr>
          <a:xfrm>
            <a:off x="4846320" y="2834640"/>
            <a:ext cx="4114800" cy="841248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1B2A4A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4846320" y="2834640"/>
            <a:ext cx="502920" cy="841248"/>
          </a:xfrm>
          <a:prstGeom prst="roundRect">
            <a:avLst>
              <a:gd name="adj" fmla="val 14545"/>
            </a:avLst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4846320" y="2834640"/>
            <a:ext cx="50292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5440680" y="2926080"/>
            <a:ext cx="3429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Timeline &amp; References</a:t>
            </a:r>
            <a:endParaRPr lang="en-US" sz="1200" dirty="0"/>
          </a:p>
        </p:txBody>
      </p:sp>
      <p:sp>
        <p:nvSpPr>
          <p:cNvPr id="38" name="Text 36"/>
          <p:cNvSpPr/>
          <p:nvPr/>
        </p:nvSpPr>
        <p:spPr>
          <a:xfrm>
            <a:off x="5440680" y="3236976"/>
            <a:ext cx="3429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milestones · 30 IEEE references [1]–</a:t>
            </a:r>
            <a:endParaRPr lang="en-US" sz="9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108960" cy="5143500"/>
          </a:xfrm>
          <a:prstGeom prst="rect">
            <a:avLst/>
          </a:prstGeom>
          <a:solidFill>
            <a:srgbClr val="1B2A4A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1D9E7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 INTRODUCTION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457200" y="502920"/>
            <a:ext cx="2468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 &amp; Background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457200" y="960120"/>
            <a:ext cx="2468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Social Media Crisis in UK Teenagers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274320" y="1554480"/>
            <a:ext cx="2697480" cy="685800"/>
          </a:xfrm>
          <a:prstGeom prst="roundRect">
            <a:avLst>
              <a:gd name="adj" fmla="val 9333"/>
            </a:avLst>
          </a:prstGeom>
          <a:solidFill>
            <a:srgbClr val="FFFFFF">
              <a:alpha val="88000"/>
            </a:srgbClr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65760" y="1600200"/>
            <a:ext cx="9144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97%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1280160" y="1600200"/>
            <a:ext cx="16459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UK teens 12–15 on SM daily [1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]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42900" y="2331720"/>
            <a:ext cx="2697480" cy="685800"/>
          </a:xfrm>
          <a:prstGeom prst="roundRect">
            <a:avLst>
              <a:gd name="adj" fmla="val 9333"/>
            </a:avLst>
          </a:prstGeom>
          <a:solidFill>
            <a:srgbClr val="FFFFFF">
              <a:alpha val="88000"/>
            </a:srgbClr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5760" y="2404872"/>
            <a:ext cx="9144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4.2 hrs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1280160" y="2404872"/>
            <a:ext cx="16459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Average daily usage [1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]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274320" y="3163824"/>
            <a:ext cx="2697480" cy="685800"/>
          </a:xfrm>
          <a:prstGeom prst="roundRect">
            <a:avLst>
              <a:gd name="adj" fmla="val 9333"/>
            </a:avLst>
          </a:prstGeom>
          <a:solidFill>
            <a:srgbClr val="FFFFFF">
              <a:alpha val="88000"/>
            </a:srgbClr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65760" y="3209544"/>
            <a:ext cx="9144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57%</a:t>
            </a:r>
            <a:endParaRPr lang="en-US" sz="2400" dirty="0"/>
          </a:p>
        </p:txBody>
      </p:sp>
      <p:sp>
        <p:nvSpPr>
          <p:cNvPr id="15" name="Text 13"/>
          <p:cNvSpPr/>
          <p:nvPr/>
        </p:nvSpPr>
        <p:spPr>
          <a:xfrm>
            <a:off x="1280160" y="3209544"/>
            <a:ext cx="16459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Say they use SM too much [2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]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274320" y="3968496"/>
            <a:ext cx="2697480" cy="685800"/>
          </a:xfrm>
          <a:prstGeom prst="roundRect">
            <a:avLst>
              <a:gd name="adj" fmla="val 9333"/>
            </a:avLst>
          </a:prstGeom>
          <a:solidFill>
            <a:srgbClr val="FFFFFF">
              <a:alpha val="88000"/>
            </a:srgbClr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65760" y="4014216"/>
            <a:ext cx="9144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25%</a:t>
            </a:r>
            <a:endParaRPr lang="en-US" sz="2400" dirty="0"/>
          </a:p>
        </p:txBody>
      </p:sp>
      <p:sp>
        <p:nvSpPr>
          <p:cNvPr id="18" name="Text 16"/>
          <p:cNvSpPr/>
          <p:nvPr/>
        </p:nvSpPr>
        <p:spPr>
          <a:xfrm>
            <a:off x="1280160" y="4014216"/>
            <a:ext cx="16459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UK teens with MH condition 2022 [3]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3291840" y="502920"/>
            <a:ext cx="54864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matters now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0" y="4818888"/>
            <a:ext cx="9144000" cy="320040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35" name="Shape 3">
            <a:extLst>
              <a:ext uri="{FF2B5EF4-FFF2-40B4-BE49-F238E27FC236}">
                <a16:creationId xmlns:a16="http://schemas.microsoft.com/office/drawing/2014/main" id="{3694F178-1E64-B158-E75E-75BF3BB78600}"/>
              </a:ext>
            </a:extLst>
          </p:cNvPr>
          <p:cNvSpPr/>
          <p:nvPr/>
        </p:nvSpPr>
        <p:spPr>
          <a:xfrm>
            <a:off x="3291839" y="850392"/>
            <a:ext cx="5705203" cy="3730752"/>
          </a:xfrm>
          <a:prstGeom prst="roundRect">
            <a:avLst>
              <a:gd name="adj" fmla="val 2532"/>
            </a:avLst>
          </a:prstGeom>
          <a:solidFill>
            <a:srgbClr val="F2F5FA"/>
          </a:solidFill>
          <a:ln w="6350">
            <a:solidFill>
              <a:srgbClr val="E0E5EE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Text 6">
            <a:extLst>
              <a:ext uri="{FF2B5EF4-FFF2-40B4-BE49-F238E27FC236}">
                <a16:creationId xmlns:a16="http://schemas.microsoft.com/office/drawing/2014/main" id="{8B43398C-7034-B0B9-F591-E6AF881FCF8D}"/>
              </a:ext>
            </a:extLst>
          </p:cNvPr>
          <p:cNvSpPr/>
          <p:nvPr/>
        </p:nvSpPr>
        <p:spPr>
          <a:xfrm>
            <a:off x="3429000" y="971468"/>
            <a:ext cx="5150848" cy="34063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C2C2A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97% of UK teenagers aged 12–15 use social media daily, spending 4.2 hours/day — Ofcom [1]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C2C2A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57% of teenagers say they use social media too much · 38% report unsafe experiences — Boston Lab [2]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C2C2A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UK teenagers with a mental health condition: 10% in 2017 → 25% in 2022 — NHS England [3]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C2C2A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US Surgeon General Murthy [4]: social media poses "profound risk" to youth mental health (2023)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C2C2A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Feng et al. [5]: AI chatbots achieve d=0.54 for mental distress reduction across 31 RCTs (n=29,637)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C2C2A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 AI: d=0.62 vs generic d=0.21 — Feng et al. [5] · JMIR Q1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C2C2A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Sharma et al. [6]: NO dedicated AI wellness app for SM-induced anxiety in 13–17-year-olds exists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C2C2A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MindGuard is designed to fill this confirmed and critical gap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04672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530352"/>
            <a:ext cx="841248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7FA8D4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Context · Background · Research Problem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987" y="861332"/>
            <a:ext cx="9066438" cy="3948412"/>
          </a:xfrm>
          <a:prstGeom prst="roundRect">
            <a:avLst>
              <a:gd name="adj" fmla="val 2532"/>
            </a:avLst>
          </a:prstGeom>
          <a:solidFill>
            <a:srgbClr val="F2F5FA"/>
          </a:solidFill>
          <a:ln w="6350">
            <a:solidFill>
              <a:srgbClr val="E0E5EE"/>
            </a:solidFill>
            <a:prstDash val="solid"/>
          </a:ln>
        </p:spPr>
        <p:txBody>
          <a:bodyPr/>
          <a:lstStyle/>
          <a:p>
            <a:endParaRPr lang="en-GB" sz="1200" dirty="0"/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Technology and social media are part of teenagers' daily lives.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Teenagers spend several hours each day on platforms such as: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Instagram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TikTok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Snapchat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YouTube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Many compare themselves with influencers and celebrities.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This can reduce self-confidence and increase stress.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Long-term social media use may contribute to anxiety and depression.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Early support is important to prevent more serious mental health problems.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AI has the potential to provide personalised mental health support.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dirty="0"/>
              <a:t>MindGuard</a:t>
            </a:r>
            <a:r>
              <a:rPr lang="en-GB" sz="1200" dirty="0"/>
              <a:t> was developed to detect early signs of anxiety and provide timely support. </a:t>
            </a:r>
          </a:p>
        </p:txBody>
      </p:sp>
      <p:sp>
        <p:nvSpPr>
          <p:cNvPr id="6" name="Shape 4"/>
          <p:cNvSpPr/>
          <p:nvPr/>
        </p:nvSpPr>
        <p:spPr>
          <a:xfrm>
            <a:off x="365760" y="914400"/>
            <a:ext cx="4160520" cy="292608"/>
          </a:xfrm>
          <a:prstGeom prst="roundRect">
            <a:avLst>
              <a:gd name="adj" fmla="val 31250"/>
            </a:avLst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" y="914400"/>
            <a:ext cx="38862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Context &amp; Background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 6"/>
          <p:cNvSpPr/>
          <p:nvPr/>
        </p:nvSpPr>
        <p:spPr>
          <a:xfrm>
            <a:off x="457200" y="1261872"/>
            <a:ext cx="3886200" cy="28712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0" y="4846320"/>
            <a:ext cx="9144000" cy="301752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0" y="4846320"/>
            <a:ext cx="914400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7FA8D4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MindGuard · ACFA7004 · Sana Khan · 2239157 · Springer · ScienceDirect · JMIR · Q1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320040" y="4645152"/>
            <a:ext cx="85039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80" b="0" i="1" u="none" strike="noStrike" kern="1200" cap="none" spc="0" normalizeH="0" baseline="0" noProof="0" dirty="0">
                <a:ln>
                  <a:noFill/>
                </a:ln>
                <a:solidFill>
                  <a:srgbClr val="AAAAAA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References [1]–[11]: Ofcom · Boston Lab · NHS England · Murthy · Feng et al. · Sharma et al. · Grund et al. · Boer et al. · Saat et al. · Park &amp; Kim</a:t>
            </a:r>
            <a:endParaRPr kumimoji="0" lang="en-US" sz="78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678D375-B57E-89FC-4605-9DB083E849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680" y="1383764"/>
            <a:ext cx="3557102" cy="215537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1D9E7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 INTRODUCTION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457200" y="530352"/>
            <a:ext cx="8229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Research Problem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57200" y="97840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Evidence-based harm + 4 critical gaps in current digital mental health provision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0" y="4818888"/>
            <a:ext cx="9144000" cy="320040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457200" y="1371600"/>
            <a:ext cx="2651760" cy="1005840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905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57200" y="1417320"/>
            <a:ext cx="26517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β=0.123</a:t>
            </a:r>
            <a:endParaRPr lang="en-US" sz="2600" dirty="0"/>
          </a:p>
        </p:txBody>
      </p:sp>
      <p:sp>
        <p:nvSpPr>
          <p:cNvPr id="9" name="Text 7"/>
          <p:cNvSpPr/>
          <p:nvPr/>
        </p:nvSpPr>
        <p:spPr>
          <a:xfrm>
            <a:off x="548640" y="1801368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 time → anxiety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(p&lt;0.01, n=353)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548640" y="2221992"/>
            <a:ext cx="24688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Saat et al. [10]</a:t>
            </a:r>
            <a:endParaRPr lang="en-US" sz="800" dirty="0"/>
          </a:p>
        </p:txBody>
      </p:sp>
      <p:sp>
        <p:nvSpPr>
          <p:cNvPr id="11" name="Shape 9"/>
          <p:cNvSpPr/>
          <p:nvPr/>
        </p:nvSpPr>
        <p:spPr>
          <a:xfrm>
            <a:off x="3291840" y="1371600"/>
            <a:ext cx="2651760" cy="1005840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9050">
            <a:solidFill>
              <a:srgbClr val="BA7517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291840" y="1417320"/>
            <a:ext cx="26517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33–40%</a:t>
            </a:r>
            <a:endParaRPr lang="en-US" sz="2600" dirty="0"/>
          </a:p>
        </p:txBody>
      </p:sp>
      <p:sp>
        <p:nvSpPr>
          <p:cNvPr id="13" name="Text 11"/>
          <p:cNvSpPr/>
          <p:nvPr/>
        </p:nvSpPr>
        <p:spPr>
          <a:xfrm>
            <a:off x="3383280" y="1801368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Variance in psychosomatic problems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explained by addictive SM use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3383280" y="2221992"/>
            <a:ext cx="24688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Boer et al. [9]</a:t>
            </a:r>
            <a:endParaRPr lang="en-US" sz="800" dirty="0"/>
          </a:p>
        </p:txBody>
      </p:sp>
      <p:sp>
        <p:nvSpPr>
          <p:cNvPr id="15" name="Shape 13"/>
          <p:cNvSpPr/>
          <p:nvPr/>
        </p:nvSpPr>
        <p:spPr>
          <a:xfrm>
            <a:off x="6126480" y="1371600"/>
            <a:ext cx="2651760" cy="1005840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9050">
            <a:solidFill>
              <a:srgbClr val="7F77DD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126480" y="1417320"/>
            <a:ext cx="26517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7F77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&gt;3 hrs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6217920" y="1801368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Daily SM raises depression &amp;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anxiety risk significantly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6217920" y="2221992"/>
            <a:ext cx="24688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Grund et al. [8]</a:t>
            </a:r>
            <a:endParaRPr lang="en-US" sz="800" dirty="0"/>
          </a:p>
        </p:txBody>
      </p:sp>
      <p:sp>
        <p:nvSpPr>
          <p:cNvPr id="19" name="Text 17"/>
          <p:cNvSpPr/>
          <p:nvPr/>
        </p:nvSpPr>
        <p:spPr>
          <a:xfrm>
            <a:off x="457200" y="2487168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Critical Gaps Confirmed by SLR</a:t>
            </a:r>
            <a:endParaRPr lang="en-US" sz="1300" dirty="0"/>
          </a:p>
        </p:txBody>
      </p:sp>
      <p:sp>
        <p:nvSpPr>
          <p:cNvPr id="20" name="Shape 18"/>
          <p:cNvSpPr/>
          <p:nvPr/>
        </p:nvSpPr>
        <p:spPr>
          <a:xfrm>
            <a:off x="457200" y="2834640"/>
            <a:ext cx="402336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635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66928" y="2907792"/>
            <a:ext cx="3794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❌ No AI wellness app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566928" y="3154680"/>
            <a:ext cx="3794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SM-induced anxiety in 13–17 age group confirmed by Sharma et al. [6] and Feng et al. [5]</a:t>
            </a:r>
            <a:endParaRPr lang="en-US" sz="950" dirty="0"/>
          </a:p>
        </p:txBody>
      </p:sp>
      <p:sp>
        <p:nvSpPr>
          <p:cNvPr id="23" name="Shape 21"/>
          <p:cNvSpPr/>
          <p:nvPr/>
        </p:nvSpPr>
        <p:spPr>
          <a:xfrm>
            <a:off x="457200" y="3703320"/>
            <a:ext cx="402336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635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66928" y="3776472"/>
            <a:ext cx="3794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❌ No real-time SM monitoring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566928" y="4023360"/>
            <a:ext cx="3794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fused with AI anxiety detection on any mobile platform — Wang et al. [14]; Buser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4754880" y="2834640"/>
            <a:ext cx="402336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635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864608" y="2907792"/>
            <a:ext cx="3794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❌ No personalised interventions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4864608" y="3154680"/>
            <a:ext cx="3794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gender-differentiated AI wellness tools absent — Feng et al. [5]: d=0.62 vs d=0.21</a:t>
            </a:r>
            <a:endParaRPr lang="en-US" sz="950" dirty="0"/>
          </a:p>
        </p:txBody>
      </p:sp>
      <p:sp>
        <p:nvSpPr>
          <p:cNvPr id="29" name="Shape 27"/>
          <p:cNvSpPr/>
          <p:nvPr/>
        </p:nvSpPr>
        <p:spPr>
          <a:xfrm>
            <a:off x="4754880" y="3703320"/>
            <a:ext cx="402336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635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864608" y="3776472"/>
            <a:ext cx="3794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❌ No crisis signposting</a:t>
            </a:r>
            <a:endParaRPr lang="en-US" sz="1100" dirty="0"/>
          </a:p>
        </p:txBody>
      </p:sp>
      <p:sp>
        <p:nvSpPr>
          <p:cNvPr id="31" name="Text 29"/>
          <p:cNvSpPr/>
          <p:nvPr/>
        </p:nvSpPr>
        <p:spPr>
          <a:xfrm>
            <a:off x="4864608" y="4023360"/>
            <a:ext cx="3794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pathway exists in youth SM wellness AI tools — Sharma et al. [6]; Corke et al.</a:t>
            </a:r>
            <a:endParaRPr lang="en-US" sz="950" dirty="0"/>
          </a:p>
        </p:txBody>
      </p:sp>
      <p:sp>
        <p:nvSpPr>
          <p:cNvPr id="32" name="Text 30"/>
          <p:cNvSpPr/>
          <p:nvPr/>
        </p:nvSpPr>
        <p:spPr>
          <a:xfrm>
            <a:off x="365760" y="4617720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Citations: Saat et al. [10] · Boer et al. [9] · Grund et al. [8] · Sharma et al. [6] · Feng et al. [5] · Wang et al. [14] · Buser · Corke et al.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91840" cy="5143500"/>
          </a:xfrm>
          <a:prstGeom prst="rect">
            <a:avLst/>
          </a:prstGeom>
          <a:solidFill>
            <a:srgbClr val="2E74B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2E74B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 AIM &amp; OBJECTIVES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365760" y="50292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274320" y="1005840"/>
            <a:ext cx="2788920" cy="1417320"/>
          </a:xfrm>
          <a:prstGeom prst="roundRect">
            <a:avLst>
              <a:gd name="adj" fmla="val 6452"/>
            </a:avLst>
          </a:prstGeom>
          <a:solidFill>
            <a:srgbClr val="FFFFFF">
              <a:alpha val="85000"/>
            </a:srgbClr>
          </a:solidFill>
          <a:ln w="1905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1078992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365760" y="1371600"/>
            <a:ext cx="256032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To design and develop MindGuard, an AI-based social media wellness assistant app that detects, monitors, and reduces anxiety caused by social media usage among teenagers aged 13–17 through personalised AI interventions and mental health support.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274320" y="2560320"/>
            <a:ext cx="2788920" cy="658368"/>
          </a:xfrm>
          <a:prstGeom prst="roundRect">
            <a:avLst>
              <a:gd name="adj" fmla="val 11111"/>
            </a:avLst>
          </a:prstGeom>
          <a:solidFill>
            <a:srgbClr val="FFFFFF">
              <a:alpha val="85000"/>
            </a:srgbClr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84048" y="2633472"/>
            <a:ext cx="2560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Health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384048" y="2852928"/>
            <a:ext cx="25603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SM anxiety costs UK £2.35 bn/yr · Online Safety Act 2023 [7] · Mental Health Foundation [12]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274320" y="3337560"/>
            <a:ext cx="2788920" cy="658368"/>
          </a:xfrm>
          <a:prstGeom prst="roundRect">
            <a:avLst>
              <a:gd name="adj" fmla="val 11111"/>
            </a:avLst>
          </a:prstGeom>
          <a:solidFill>
            <a:srgbClr val="FFFFFF">
              <a:alpha val="85000"/>
            </a:srgbClr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84048" y="3410712"/>
            <a:ext cx="2560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Gap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384048" y="3630168"/>
            <a:ext cx="25603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No AI wellness app for 13–17 SM anxiety in peer-reviewed literature · Sharma et al. [6]</a:t>
            </a:r>
            <a:endParaRPr lang="en-US" sz="900" dirty="0"/>
          </a:p>
        </p:txBody>
      </p:sp>
      <p:sp>
        <p:nvSpPr>
          <p:cNvPr id="15" name="Shape 13"/>
          <p:cNvSpPr/>
          <p:nvPr/>
        </p:nvSpPr>
        <p:spPr>
          <a:xfrm>
            <a:off x="274320" y="4114800"/>
            <a:ext cx="2788920" cy="658368"/>
          </a:xfrm>
          <a:prstGeom prst="roundRect">
            <a:avLst>
              <a:gd name="adj" fmla="val 11111"/>
            </a:avLst>
          </a:prstGeom>
          <a:solidFill>
            <a:srgbClr val="FFFFFF">
              <a:alpha val="85000"/>
            </a:srgbClr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84048" y="4187952"/>
            <a:ext cx="2560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Impact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384048" y="4381169"/>
            <a:ext cx="25603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First UK empirical dataset · gender-differentiated RL design · crisis-aware AI protocol</a:t>
            </a:r>
            <a:endParaRPr lang="en-US" sz="900" dirty="0"/>
          </a:p>
        </p:txBody>
      </p:sp>
      <p:sp>
        <p:nvSpPr>
          <p:cNvPr id="18" name="Shape 16"/>
          <p:cNvSpPr/>
          <p:nvPr/>
        </p:nvSpPr>
        <p:spPr>
          <a:xfrm>
            <a:off x="3493988" y="321630"/>
            <a:ext cx="5303520" cy="1234440"/>
          </a:xfrm>
          <a:prstGeom prst="roundRect">
            <a:avLst>
              <a:gd name="adj" fmla="val 7407"/>
            </a:avLst>
          </a:prstGeom>
          <a:solidFill>
            <a:srgbClr val="FFFFFF"/>
          </a:solidFill>
          <a:ln w="1905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3559302" y="580545"/>
            <a:ext cx="594360" cy="594360"/>
          </a:xfrm>
          <a:prstGeom prst="ellipse">
            <a:avLst/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559302" y="585117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4270248" y="388819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Investigate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4267962" y="678445"/>
            <a:ext cx="4389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media-induced anxiety triggers among teenagers aged 13–17 through a mixed-methods study (survey n=120, interviews n=10) using adapted GAD-7, SPSS v29, and NVivo 14.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3566160" y="1762009"/>
            <a:ext cx="5303520" cy="1234440"/>
          </a:xfrm>
          <a:prstGeom prst="roundRect">
            <a:avLst>
              <a:gd name="adj" fmla="val 7407"/>
            </a:avLst>
          </a:prstGeom>
          <a:solidFill>
            <a:srgbClr val="FFFFFF"/>
          </a:solidFill>
          <a:ln w="19050">
            <a:solidFill>
              <a:srgbClr val="BA7517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3621024" y="1920836"/>
            <a:ext cx="594360" cy="594360"/>
          </a:xfrm>
          <a:prstGeom prst="ellipse">
            <a:avLst/>
          </a:prstGeom>
          <a:solidFill>
            <a:srgbClr val="BA7517"/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3626249" y="1902548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1500" dirty="0"/>
          </a:p>
        </p:txBody>
      </p:sp>
      <p:sp>
        <p:nvSpPr>
          <p:cNvPr id="26" name="Text 24"/>
          <p:cNvSpPr/>
          <p:nvPr/>
        </p:nvSpPr>
        <p:spPr>
          <a:xfrm>
            <a:off x="4270248" y="1933956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&amp; Develop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4279719" y="2225030"/>
            <a:ext cx="4389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— a React Native/Python mobile app integrating screen-time monitoring, BERT sentiment analysis, and reinforcement learning-based personalised interventions.</a:t>
            </a:r>
            <a:endParaRPr lang="en-US" sz="1000" dirty="0"/>
          </a:p>
        </p:txBody>
      </p:sp>
      <p:sp>
        <p:nvSpPr>
          <p:cNvPr id="28" name="Shape 26"/>
          <p:cNvSpPr/>
          <p:nvPr/>
        </p:nvSpPr>
        <p:spPr>
          <a:xfrm>
            <a:off x="3621024" y="3172570"/>
            <a:ext cx="5303520" cy="1234440"/>
          </a:xfrm>
          <a:prstGeom prst="roundRect">
            <a:avLst>
              <a:gd name="adj" fmla="val 7407"/>
            </a:avLst>
          </a:prstGeom>
          <a:solidFill>
            <a:srgbClr val="FFFFFF"/>
          </a:solidFill>
          <a:ln w="1905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3673602" y="3446791"/>
            <a:ext cx="594360" cy="594360"/>
          </a:xfrm>
          <a:prstGeom prst="ellipse">
            <a:avLst/>
          </a:prstGeom>
          <a:solidFill>
            <a:srgbClr val="D85A30"/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3685359" y="3430037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1500" dirty="0"/>
          </a:p>
        </p:txBody>
      </p:sp>
      <p:sp>
        <p:nvSpPr>
          <p:cNvPr id="31" name="Text 29"/>
          <p:cNvSpPr/>
          <p:nvPr/>
        </p:nvSpPr>
        <p:spPr>
          <a:xfrm>
            <a:off x="4370832" y="3385453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</a:t>
            </a:r>
            <a:endParaRPr lang="en-US" sz="1300" dirty="0"/>
          </a:p>
        </p:txBody>
      </p:sp>
      <p:sp>
        <p:nvSpPr>
          <p:cNvPr id="32" name="Text 30"/>
          <p:cNvSpPr/>
          <p:nvPr/>
        </p:nvSpPr>
        <p:spPr>
          <a:xfrm>
            <a:off x="4408388" y="3560197"/>
            <a:ext cx="43891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MindGuard's effectiveness (≥28% GAD-7 reduction, benchmarked against Park and Kim [11]), usability (SUS ≥70), and ethical implications in a six-week pilot (n=30).</a:t>
            </a:r>
            <a:endParaRPr lang="en-US" sz="1000" dirty="0"/>
          </a:p>
        </p:txBody>
      </p:sp>
      <p:sp>
        <p:nvSpPr>
          <p:cNvPr id="33" name="Text 31"/>
          <p:cNvSpPr/>
          <p:nvPr/>
        </p:nvSpPr>
        <p:spPr>
          <a:xfrm>
            <a:off x="0" y="4818888"/>
            <a:ext cx="9144000" cy="320040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3864334" y="4475889"/>
            <a:ext cx="4913906" cy="32471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Citations: Park &amp; Kim [11] · Sharma et al. [6] · Mental Health Foundation [12] · UK Online Safety Act [7]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04672"/>
          </a:xfrm>
          <a:prstGeom prst="rect">
            <a:avLst/>
          </a:prstGeom>
          <a:solidFill>
            <a:srgbClr val="534AB7"/>
          </a:solidFill>
          <a:ln w="12700">
            <a:solidFill>
              <a:srgbClr val="534AB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Literature Review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365760" y="530352"/>
            <a:ext cx="841248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D0C8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Needleman [13] 7-Phase · PRISMA 2020 · Fink · SPAR-4-SLR · Springer · ScienceDirect · JMIR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0" y="4846320"/>
            <a:ext cx="9144000" cy="301752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0" y="4846320"/>
            <a:ext cx="914400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7FA8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· ACFA7004 · Sana Khan · 2239157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731121" y="950976"/>
            <a:ext cx="1101853" cy="594360"/>
          </a:xfrm>
          <a:prstGeom prst="roundRect">
            <a:avLst>
              <a:gd name="adj" fmla="val 11111"/>
            </a:avLst>
          </a:prstGeom>
          <a:solidFill>
            <a:srgbClr val="000000">
              <a:alpha val="15000"/>
            </a:srgbClr>
          </a:solidFill>
          <a:ln w="19050">
            <a:solidFill>
              <a:srgbClr val="534AB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65760" y="978408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534AB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215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365760" y="1298448"/>
            <a:ext cx="1920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 identified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2314376" y="1181166"/>
            <a:ext cx="228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666666"/>
                </a:solidFill>
              </a:rPr>
              <a:t>→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1539075" y="952566"/>
            <a:ext cx="181051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159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2408151" y="1433223"/>
            <a:ext cx="1204822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After deduplication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3422590" y="1181166"/>
            <a:ext cx="228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666666"/>
                </a:solidFill>
              </a:rPr>
              <a:t>→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4064508" y="950976"/>
            <a:ext cx="1133856" cy="685800"/>
          </a:xfrm>
          <a:prstGeom prst="roundRect">
            <a:avLst>
              <a:gd name="adj" fmla="val 11111"/>
            </a:avLst>
          </a:prstGeom>
          <a:solidFill>
            <a:srgbClr val="000000">
              <a:alpha val="15000"/>
            </a:srgbClr>
          </a:solidFill>
          <a:ln w="1905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2691715" y="962505"/>
            <a:ext cx="1700784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89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3728764" y="1172817"/>
            <a:ext cx="17007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Full-text reviewed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5835532" y="1181166"/>
            <a:ext cx="228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666666"/>
                </a:solidFill>
              </a:rPr>
              <a:t>→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6785246" y="932688"/>
            <a:ext cx="1591056" cy="658368"/>
          </a:xfrm>
          <a:prstGeom prst="roundRect">
            <a:avLst>
              <a:gd name="adj" fmla="val 11111"/>
            </a:avLst>
          </a:prstGeom>
          <a:solidFill>
            <a:srgbClr val="1D9E75"/>
          </a:solidFill>
          <a:ln w="1905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117757" y="914996"/>
            <a:ext cx="1591056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2200" dirty="0"/>
          </a:p>
        </p:txBody>
      </p:sp>
      <p:sp>
        <p:nvSpPr>
          <p:cNvPr id="21" name="Text 19"/>
          <p:cNvSpPr/>
          <p:nvPr/>
        </p:nvSpPr>
        <p:spPr>
          <a:xfrm>
            <a:off x="6821822" y="1124712"/>
            <a:ext cx="1591056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Studies INCLUDED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320040" y="1764792"/>
            <a:ext cx="1152144" cy="1005840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9050">
            <a:solidFill>
              <a:srgbClr val="1D9E75"/>
            </a:solidFill>
            <a:prstDash val="solid"/>
          </a:ln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58368" y="1810512"/>
            <a:ext cx="475488" cy="475488"/>
          </a:xfrm>
          <a:prstGeom prst="ellipse">
            <a:avLst/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58368" y="1810512"/>
            <a:ext cx="47548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365760" y="2331720"/>
            <a:ext cx="106070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RQ</a:t>
            </a:r>
            <a:endParaRPr lang="en-US" sz="900" dirty="0"/>
          </a:p>
        </p:txBody>
      </p:sp>
      <p:sp>
        <p:nvSpPr>
          <p:cNvPr id="26" name="Shape 24"/>
          <p:cNvSpPr/>
          <p:nvPr/>
        </p:nvSpPr>
        <p:spPr>
          <a:xfrm>
            <a:off x="1563624" y="1764792"/>
            <a:ext cx="1152144" cy="1005840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9050">
            <a:solidFill>
              <a:srgbClr val="2E74B5"/>
            </a:solidFill>
            <a:prstDash val="solid"/>
          </a:ln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1901952" y="1810512"/>
            <a:ext cx="475488" cy="475488"/>
          </a:xfrm>
          <a:prstGeom prst="ellipse">
            <a:avLst/>
          </a:prstGeom>
          <a:solidFill>
            <a:srgbClr val="2E74B5"/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1901952" y="1810512"/>
            <a:ext cx="47548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1609344" y="2331720"/>
            <a:ext cx="106070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IC/EC Criteria</a:t>
            </a:r>
            <a:endParaRPr lang="en-US" sz="900" dirty="0"/>
          </a:p>
        </p:txBody>
      </p:sp>
      <p:sp>
        <p:nvSpPr>
          <p:cNvPr id="30" name="Shape 28"/>
          <p:cNvSpPr/>
          <p:nvPr/>
        </p:nvSpPr>
        <p:spPr>
          <a:xfrm>
            <a:off x="2807208" y="1764792"/>
            <a:ext cx="1152144" cy="1005840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9050">
            <a:solidFill>
              <a:srgbClr val="534AB7"/>
            </a:solidFill>
            <a:prstDash val="solid"/>
          </a:ln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3145536" y="1810512"/>
            <a:ext cx="475488" cy="475488"/>
          </a:xfrm>
          <a:prstGeom prst="ellipse">
            <a:avLst/>
          </a:prstGeom>
          <a:solidFill>
            <a:srgbClr val="534AB7"/>
          </a:solidFill>
          <a:ln w="12700">
            <a:solidFill>
              <a:srgbClr val="534AB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145536" y="1810512"/>
            <a:ext cx="47548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33" name="Text 31"/>
          <p:cNvSpPr/>
          <p:nvPr/>
        </p:nvSpPr>
        <p:spPr>
          <a:xfrm>
            <a:off x="2852928" y="2331720"/>
            <a:ext cx="106070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534AB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 Strategy</a:t>
            </a:r>
            <a:endParaRPr lang="en-US" sz="900" dirty="0"/>
          </a:p>
        </p:txBody>
      </p:sp>
      <p:sp>
        <p:nvSpPr>
          <p:cNvPr id="34" name="Shape 32"/>
          <p:cNvSpPr/>
          <p:nvPr/>
        </p:nvSpPr>
        <p:spPr>
          <a:xfrm>
            <a:off x="4050792" y="1764792"/>
            <a:ext cx="1152144" cy="1005840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9050">
            <a:solidFill>
              <a:srgbClr val="D85A30"/>
            </a:solidFill>
            <a:prstDash val="solid"/>
          </a:ln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4389120" y="1810512"/>
            <a:ext cx="475488" cy="475488"/>
          </a:xfrm>
          <a:prstGeom prst="ellipse">
            <a:avLst/>
          </a:prstGeom>
          <a:solidFill>
            <a:srgbClr val="D85A30"/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4389120" y="1810512"/>
            <a:ext cx="47548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37" name="Text 35"/>
          <p:cNvSpPr/>
          <p:nvPr/>
        </p:nvSpPr>
        <p:spPr>
          <a:xfrm>
            <a:off x="4096512" y="2331720"/>
            <a:ext cx="106070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Appraisal</a:t>
            </a:r>
            <a:endParaRPr lang="en-US" sz="900" dirty="0"/>
          </a:p>
        </p:txBody>
      </p:sp>
      <p:sp>
        <p:nvSpPr>
          <p:cNvPr id="38" name="Shape 36"/>
          <p:cNvSpPr/>
          <p:nvPr/>
        </p:nvSpPr>
        <p:spPr>
          <a:xfrm>
            <a:off x="5294376" y="1764792"/>
            <a:ext cx="1152144" cy="1005840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9050">
            <a:solidFill>
              <a:srgbClr val="BA7517"/>
            </a:solidFill>
            <a:prstDash val="solid"/>
          </a:ln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5632704" y="1810512"/>
            <a:ext cx="475488" cy="475488"/>
          </a:xfrm>
          <a:prstGeom prst="ellipse">
            <a:avLst/>
          </a:prstGeom>
          <a:solidFill>
            <a:srgbClr val="BA7517"/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5632704" y="1810512"/>
            <a:ext cx="47548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41" name="Text 39"/>
          <p:cNvSpPr/>
          <p:nvPr/>
        </p:nvSpPr>
        <p:spPr>
          <a:xfrm>
            <a:off x="5340096" y="2331720"/>
            <a:ext cx="106070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Extraction</a:t>
            </a:r>
            <a:endParaRPr lang="en-US" sz="900" dirty="0"/>
          </a:p>
        </p:txBody>
      </p:sp>
      <p:sp>
        <p:nvSpPr>
          <p:cNvPr id="42" name="Shape 40"/>
          <p:cNvSpPr/>
          <p:nvPr/>
        </p:nvSpPr>
        <p:spPr>
          <a:xfrm>
            <a:off x="6537960" y="1764792"/>
            <a:ext cx="1152144" cy="1005840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9050">
            <a:solidFill>
              <a:srgbClr val="639922"/>
            </a:solidFill>
            <a:prstDash val="solid"/>
          </a:ln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6876288" y="1810512"/>
            <a:ext cx="475488" cy="475488"/>
          </a:xfrm>
          <a:prstGeom prst="ellipse">
            <a:avLst/>
          </a:prstGeom>
          <a:solidFill>
            <a:srgbClr val="639922"/>
          </a:solidFill>
          <a:ln w="12700">
            <a:solidFill>
              <a:srgbClr val="6399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6876288" y="1810512"/>
            <a:ext cx="47548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400" dirty="0"/>
          </a:p>
        </p:txBody>
      </p:sp>
      <p:sp>
        <p:nvSpPr>
          <p:cNvPr id="45" name="Text 43"/>
          <p:cNvSpPr/>
          <p:nvPr/>
        </p:nvSpPr>
        <p:spPr>
          <a:xfrm>
            <a:off x="6583680" y="2331720"/>
            <a:ext cx="106070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399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Thematic Synthesis</a:t>
            </a:r>
            <a:endParaRPr lang="en-US" sz="900" dirty="0"/>
          </a:p>
        </p:txBody>
      </p:sp>
      <p:sp>
        <p:nvSpPr>
          <p:cNvPr id="46" name="Shape 44"/>
          <p:cNvSpPr/>
          <p:nvPr/>
        </p:nvSpPr>
        <p:spPr>
          <a:xfrm>
            <a:off x="7781544" y="1764792"/>
            <a:ext cx="1152144" cy="1005840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9050">
            <a:solidFill>
              <a:srgbClr val="D4537E"/>
            </a:solidFill>
            <a:prstDash val="solid"/>
          </a:ln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7" name="Shape 45"/>
          <p:cNvSpPr/>
          <p:nvPr/>
        </p:nvSpPr>
        <p:spPr>
          <a:xfrm>
            <a:off x="8119872" y="1810512"/>
            <a:ext cx="475488" cy="475488"/>
          </a:xfrm>
          <a:prstGeom prst="ellipse">
            <a:avLst/>
          </a:prstGeom>
          <a:solidFill>
            <a:srgbClr val="D4537E"/>
          </a:solidFill>
          <a:ln w="12700">
            <a:solidFill>
              <a:srgbClr val="D453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8119872" y="1810512"/>
            <a:ext cx="47548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400" dirty="0"/>
          </a:p>
        </p:txBody>
      </p:sp>
      <p:sp>
        <p:nvSpPr>
          <p:cNvPr id="49" name="Text 47"/>
          <p:cNvSpPr/>
          <p:nvPr/>
        </p:nvSpPr>
        <p:spPr>
          <a:xfrm>
            <a:off x="7827264" y="2331720"/>
            <a:ext cx="106070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D453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&amp; Gaps</a:t>
            </a:r>
            <a:endParaRPr lang="en-US" sz="900" dirty="0"/>
          </a:p>
        </p:txBody>
      </p:sp>
      <p:sp>
        <p:nvSpPr>
          <p:cNvPr id="50" name="Text 48"/>
          <p:cNvSpPr/>
          <p:nvPr/>
        </p:nvSpPr>
        <p:spPr>
          <a:xfrm>
            <a:off x="320040" y="2880360"/>
            <a:ext cx="8503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Thematic Clusters from 18 Q1 Studies</a:t>
            </a:r>
            <a:endParaRPr lang="en-US" sz="1200" dirty="0"/>
          </a:p>
        </p:txBody>
      </p:sp>
      <p:sp>
        <p:nvSpPr>
          <p:cNvPr id="51" name="Shape 49"/>
          <p:cNvSpPr/>
          <p:nvPr/>
        </p:nvSpPr>
        <p:spPr>
          <a:xfrm>
            <a:off x="320040" y="3218688"/>
            <a:ext cx="1627632" cy="1207008"/>
          </a:xfrm>
          <a:prstGeom prst="roundRect">
            <a:avLst>
              <a:gd name="adj" fmla="val 7576"/>
            </a:avLst>
          </a:prstGeom>
          <a:solidFill>
            <a:srgbClr val="FFFFFF"/>
          </a:solidFill>
          <a:ln w="15240">
            <a:solidFill>
              <a:srgbClr val="1D9E75"/>
            </a:solidFill>
            <a:prstDash val="solid"/>
          </a:ln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2" name="Shape 50"/>
          <p:cNvSpPr/>
          <p:nvPr/>
        </p:nvSpPr>
        <p:spPr>
          <a:xfrm>
            <a:off x="320040" y="3218688"/>
            <a:ext cx="1627632" cy="320040"/>
          </a:xfrm>
          <a:prstGeom prst="roundRect">
            <a:avLst>
              <a:gd name="adj" fmla="val 28571"/>
            </a:avLst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320040" y="3218688"/>
            <a:ext cx="162763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T1</a:t>
            </a:r>
            <a:endParaRPr lang="en-US" sz="1200" dirty="0"/>
          </a:p>
        </p:txBody>
      </p:sp>
      <p:sp>
        <p:nvSpPr>
          <p:cNvPr id="54" name="Text 52"/>
          <p:cNvSpPr/>
          <p:nvPr/>
        </p:nvSpPr>
        <p:spPr>
          <a:xfrm>
            <a:off x="393192" y="3593592"/>
            <a:ext cx="148132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 Use &amp; Anxiety</a:t>
            </a:r>
            <a:endParaRPr lang="en-US" sz="950" dirty="0"/>
          </a:p>
        </p:txBody>
      </p:sp>
      <p:sp>
        <p:nvSpPr>
          <p:cNvPr id="55" name="Text 53"/>
          <p:cNvSpPr/>
          <p:nvPr/>
        </p:nvSpPr>
        <p:spPr>
          <a:xfrm>
            <a:off x="393192" y="4069080"/>
            <a:ext cx="148132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Refs: [8][9][10]</a:t>
            </a:r>
            <a:endParaRPr lang="en-US" sz="900" dirty="0"/>
          </a:p>
        </p:txBody>
      </p:sp>
      <p:sp>
        <p:nvSpPr>
          <p:cNvPr id="56" name="Shape 54"/>
          <p:cNvSpPr/>
          <p:nvPr/>
        </p:nvSpPr>
        <p:spPr>
          <a:xfrm>
            <a:off x="2075688" y="3218688"/>
            <a:ext cx="1627632" cy="1207008"/>
          </a:xfrm>
          <a:prstGeom prst="roundRect">
            <a:avLst>
              <a:gd name="adj" fmla="val 7576"/>
            </a:avLst>
          </a:prstGeom>
          <a:solidFill>
            <a:srgbClr val="FFFFFF"/>
          </a:solidFill>
          <a:ln w="15240">
            <a:solidFill>
              <a:srgbClr val="2E74B5"/>
            </a:solidFill>
            <a:prstDash val="solid"/>
          </a:ln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7" name="Shape 55"/>
          <p:cNvSpPr/>
          <p:nvPr/>
        </p:nvSpPr>
        <p:spPr>
          <a:xfrm>
            <a:off x="2075688" y="3218688"/>
            <a:ext cx="1627632" cy="320040"/>
          </a:xfrm>
          <a:prstGeom prst="roundRect">
            <a:avLst>
              <a:gd name="adj" fmla="val 28571"/>
            </a:avLst>
          </a:prstGeom>
          <a:solidFill>
            <a:srgbClr val="2E74B5"/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8" name="Text 56"/>
          <p:cNvSpPr/>
          <p:nvPr/>
        </p:nvSpPr>
        <p:spPr>
          <a:xfrm>
            <a:off x="2075688" y="3218688"/>
            <a:ext cx="162763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T2</a:t>
            </a:r>
            <a:endParaRPr lang="en-US" sz="1200" dirty="0"/>
          </a:p>
        </p:txBody>
      </p:sp>
      <p:sp>
        <p:nvSpPr>
          <p:cNvPr id="59" name="Text 57"/>
          <p:cNvSpPr/>
          <p:nvPr/>
        </p:nvSpPr>
        <p:spPr>
          <a:xfrm>
            <a:off x="2148840" y="3593592"/>
            <a:ext cx="148132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Mediating Mechanisms</a:t>
            </a:r>
            <a:endParaRPr lang="en-US" sz="950" dirty="0"/>
          </a:p>
        </p:txBody>
      </p:sp>
      <p:sp>
        <p:nvSpPr>
          <p:cNvPr id="60" name="Text 58"/>
          <p:cNvSpPr/>
          <p:nvPr/>
        </p:nvSpPr>
        <p:spPr>
          <a:xfrm>
            <a:off x="2148840" y="4069080"/>
            <a:ext cx="148132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Refs: [6][11]</a:t>
            </a:r>
            <a:endParaRPr lang="en-US" sz="900" dirty="0"/>
          </a:p>
        </p:txBody>
      </p:sp>
      <p:sp>
        <p:nvSpPr>
          <p:cNvPr id="61" name="Shape 59"/>
          <p:cNvSpPr/>
          <p:nvPr/>
        </p:nvSpPr>
        <p:spPr>
          <a:xfrm>
            <a:off x="3831336" y="3218688"/>
            <a:ext cx="1627632" cy="1207008"/>
          </a:xfrm>
          <a:prstGeom prst="roundRect">
            <a:avLst>
              <a:gd name="adj" fmla="val 7576"/>
            </a:avLst>
          </a:prstGeom>
          <a:solidFill>
            <a:srgbClr val="FFFFFF"/>
          </a:solidFill>
          <a:ln w="15240">
            <a:solidFill>
              <a:srgbClr val="534AB7"/>
            </a:solidFill>
            <a:prstDash val="solid"/>
          </a:ln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2" name="Shape 60"/>
          <p:cNvSpPr/>
          <p:nvPr/>
        </p:nvSpPr>
        <p:spPr>
          <a:xfrm>
            <a:off x="3831336" y="3218688"/>
            <a:ext cx="1627632" cy="320040"/>
          </a:xfrm>
          <a:prstGeom prst="roundRect">
            <a:avLst>
              <a:gd name="adj" fmla="val 28571"/>
            </a:avLst>
          </a:prstGeom>
          <a:solidFill>
            <a:srgbClr val="534AB7"/>
          </a:solidFill>
          <a:ln w="12700">
            <a:solidFill>
              <a:srgbClr val="534AB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3" name="Text 61"/>
          <p:cNvSpPr/>
          <p:nvPr/>
        </p:nvSpPr>
        <p:spPr>
          <a:xfrm>
            <a:off x="3831336" y="3218688"/>
            <a:ext cx="162763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T3</a:t>
            </a:r>
            <a:endParaRPr lang="en-US" sz="1200" dirty="0"/>
          </a:p>
        </p:txBody>
      </p:sp>
      <p:sp>
        <p:nvSpPr>
          <p:cNvPr id="64" name="Text 62"/>
          <p:cNvSpPr/>
          <p:nvPr/>
        </p:nvSpPr>
        <p:spPr>
          <a:xfrm>
            <a:off x="3904488" y="3593592"/>
            <a:ext cx="148132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534AB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Interventions</a:t>
            </a:r>
            <a:endParaRPr lang="en-US" sz="950" dirty="0"/>
          </a:p>
        </p:txBody>
      </p:sp>
      <p:sp>
        <p:nvSpPr>
          <p:cNvPr id="65" name="Text 63"/>
          <p:cNvSpPr/>
          <p:nvPr/>
        </p:nvSpPr>
        <p:spPr>
          <a:xfrm>
            <a:off x="3904488" y="4069080"/>
            <a:ext cx="148132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Refs: [5][11]</a:t>
            </a:r>
            <a:endParaRPr lang="en-US" sz="900" dirty="0"/>
          </a:p>
        </p:txBody>
      </p:sp>
      <p:sp>
        <p:nvSpPr>
          <p:cNvPr id="66" name="Shape 64"/>
          <p:cNvSpPr/>
          <p:nvPr/>
        </p:nvSpPr>
        <p:spPr>
          <a:xfrm>
            <a:off x="5586984" y="3218688"/>
            <a:ext cx="1627632" cy="1207008"/>
          </a:xfrm>
          <a:prstGeom prst="roundRect">
            <a:avLst>
              <a:gd name="adj" fmla="val 7576"/>
            </a:avLst>
          </a:prstGeom>
          <a:solidFill>
            <a:srgbClr val="FFFFFF"/>
          </a:solidFill>
          <a:ln w="15240">
            <a:solidFill>
              <a:srgbClr val="D85A30"/>
            </a:solidFill>
            <a:prstDash val="solid"/>
          </a:ln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7" name="Shape 65"/>
          <p:cNvSpPr/>
          <p:nvPr/>
        </p:nvSpPr>
        <p:spPr>
          <a:xfrm>
            <a:off x="5586984" y="3218688"/>
            <a:ext cx="1627632" cy="320040"/>
          </a:xfrm>
          <a:prstGeom prst="roundRect">
            <a:avLst>
              <a:gd name="adj" fmla="val 28571"/>
            </a:avLst>
          </a:prstGeom>
          <a:solidFill>
            <a:srgbClr val="D85A30"/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8" name="Text 66"/>
          <p:cNvSpPr/>
          <p:nvPr/>
        </p:nvSpPr>
        <p:spPr>
          <a:xfrm>
            <a:off x="5586984" y="3218688"/>
            <a:ext cx="162763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T4</a:t>
            </a:r>
            <a:endParaRPr lang="en-US" sz="1200" dirty="0"/>
          </a:p>
        </p:txBody>
      </p:sp>
      <p:sp>
        <p:nvSpPr>
          <p:cNvPr id="69" name="Text 67"/>
          <p:cNvSpPr/>
          <p:nvPr/>
        </p:nvSpPr>
        <p:spPr>
          <a:xfrm>
            <a:off x="5660136" y="3593592"/>
            <a:ext cx="148132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Sleep &amp; Physical Health</a:t>
            </a:r>
            <a:endParaRPr lang="en-US" sz="950" dirty="0"/>
          </a:p>
        </p:txBody>
      </p:sp>
      <p:sp>
        <p:nvSpPr>
          <p:cNvPr id="70" name="Text 68"/>
          <p:cNvSpPr/>
          <p:nvPr/>
        </p:nvSpPr>
        <p:spPr>
          <a:xfrm>
            <a:off x="5660136" y="4069080"/>
            <a:ext cx="148132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Refs: [9][10]</a:t>
            </a:r>
            <a:endParaRPr lang="en-US" sz="900" dirty="0"/>
          </a:p>
        </p:txBody>
      </p:sp>
      <p:sp>
        <p:nvSpPr>
          <p:cNvPr id="71" name="Shape 69"/>
          <p:cNvSpPr/>
          <p:nvPr/>
        </p:nvSpPr>
        <p:spPr>
          <a:xfrm>
            <a:off x="7342632" y="3218688"/>
            <a:ext cx="1627632" cy="1207008"/>
          </a:xfrm>
          <a:prstGeom prst="roundRect">
            <a:avLst>
              <a:gd name="adj" fmla="val 7576"/>
            </a:avLst>
          </a:prstGeom>
          <a:solidFill>
            <a:srgbClr val="FFFFFF"/>
          </a:solidFill>
          <a:ln w="15240">
            <a:solidFill>
              <a:srgbClr val="BA7517"/>
            </a:solidFill>
            <a:prstDash val="solid"/>
          </a:ln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2" name="Shape 70"/>
          <p:cNvSpPr/>
          <p:nvPr/>
        </p:nvSpPr>
        <p:spPr>
          <a:xfrm>
            <a:off x="7342632" y="3218688"/>
            <a:ext cx="1627632" cy="320040"/>
          </a:xfrm>
          <a:prstGeom prst="roundRect">
            <a:avLst>
              <a:gd name="adj" fmla="val 28571"/>
            </a:avLst>
          </a:prstGeom>
          <a:solidFill>
            <a:srgbClr val="BA7517"/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3" name="Text 71"/>
          <p:cNvSpPr/>
          <p:nvPr/>
        </p:nvSpPr>
        <p:spPr>
          <a:xfrm>
            <a:off x="7342632" y="3218688"/>
            <a:ext cx="162763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T5</a:t>
            </a:r>
            <a:endParaRPr lang="en-US" sz="1200" dirty="0"/>
          </a:p>
        </p:txBody>
      </p:sp>
      <p:sp>
        <p:nvSpPr>
          <p:cNvPr id="74" name="Text 72"/>
          <p:cNvSpPr/>
          <p:nvPr/>
        </p:nvSpPr>
        <p:spPr>
          <a:xfrm>
            <a:off x="7415784" y="3593592"/>
            <a:ext cx="148132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Gender Differences</a:t>
            </a:r>
            <a:endParaRPr lang="en-US" sz="950" dirty="0"/>
          </a:p>
        </p:txBody>
      </p:sp>
      <p:sp>
        <p:nvSpPr>
          <p:cNvPr id="75" name="Text 73"/>
          <p:cNvSpPr/>
          <p:nvPr/>
        </p:nvSpPr>
        <p:spPr>
          <a:xfrm>
            <a:off x="7415784" y="4069080"/>
            <a:ext cx="148132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Refs: [8]</a:t>
            </a:r>
            <a:endParaRPr lang="en-US" sz="900" dirty="0"/>
          </a:p>
        </p:txBody>
      </p:sp>
      <p:sp>
        <p:nvSpPr>
          <p:cNvPr id="76" name="Text 74"/>
          <p:cNvSpPr/>
          <p:nvPr/>
        </p:nvSpPr>
        <p:spPr>
          <a:xfrm>
            <a:off x="320040" y="4645152"/>
            <a:ext cx="85039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80" i="1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SLR frameworks: Needleman [13] · Fink · Moher et al. PRISMA · Paul et al. SPAR-4-SLR · 215 records → 18 studies included</a:t>
            </a:r>
            <a:endParaRPr lang="en-US" sz="7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7F77DD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7F77DD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SLR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457200" y="50292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 Strategy &amp; PRISMA Results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0" y="4818888"/>
            <a:ext cx="9144000" cy="320040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457200" y="1051560"/>
            <a:ext cx="4114800" cy="1280160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9050">
            <a:solidFill>
              <a:srgbClr val="2E74B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94360" y="1143000"/>
            <a:ext cx="3749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Springer Nature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594360" y="1417320"/>
            <a:ext cx="3749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Boolean: social media use AND (anxiety OR depression) AND adolescent AND (intervention OR app OR AI OR digital health)</a:t>
            </a:r>
            <a:endParaRPr lang="en-US" sz="850" dirty="0"/>
          </a:p>
        </p:txBody>
      </p:sp>
      <p:sp>
        <p:nvSpPr>
          <p:cNvPr id="10" name="Text 8"/>
          <p:cNvSpPr/>
          <p:nvPr/>
        </p:nvSpPr>
        <p:spPr>
          <a:xfrm>
            <a:off x="594360" y="1874520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Hits: 118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2377440" y="1874520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After dedup: 88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57200" y="2468880"/>
            <a:ext cx="4114800" cy="1280160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905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94360" y="2560320"/>
            <a:ext cx="3749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ResearchGate / ScienceDirect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594360" y="2834640"/>
            <a:ext cx="3749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Boolean: social media anxiety AND teenager AND (artificial intelligence OR NLP OR machine learning OR mobile app OR wellness)</a:t>
            </a:r>
            <a:endParaRPr lang="en-US" sz="850" dirty="0"/>
          </a:p>
        </p:txBody>
      </p:sp>
      <p:sp>
        <p:nvSpPr>
          <p:cNvPr id="15" name="Text 13"/>
          <p:cNvSpPr/>
          <p:nvPr/>
        </p:nvSpPr>
        <p:spPr>
          <a:xfrm>
            <a:off x="594360" y="3291840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Hits: 97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2377440" y="3291840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After dedup: 71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457200" y="3931920"/>
            <a:ext cx="4114800" cy="640080"/>
          </a:xfrm>
          <a:prstGeom prst="roundRect">
            <a:avLst>
              <a:gd name="adj" fmla="val 14286"/>
            </a:avLst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48640" y="3977640"/>
            <a:ext cx="3931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TOTAL: 215 hits → 159 unique → 89 screened → 18 included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754880" y="1005840"/>
            <a:ext cx="3931920" cy="841248"/>
          </a:xfrm>
          <a:prstGeom prst="roundRect">
            <a:avLst>
              <a:gd name="adj" fmla="val 10870"/>
            </a:avLst>
          </a:prstGeom>
          <a:solidFill>
            <a:srgbClr val="FFFFFF"/>
          </a:solidFill>
          <a:ln w="19050">
            <a:solidFill>
              <a:srgbClr val="2E74B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4754880" y="1005840"/>
            <a:ext cx="1005840" cy="841248"/>
          </a:xfrm>
          <a:prstGeom prst="roundRect">
            <a:avLst>
              <a:gd name="adj" fmla="val 10870"/>
            </a:avLst>
          </a:prstGeom>
          <a:solidFill>
            <a:srgbClr val="2E74B5"/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754880" y="1005840"/>
            <a:ext cx="100584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Identification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5852160" y="1097280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215 records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5852160" y="1481328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Springer + ScienceDirect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6675120" y="1847088"/>
            <a:ext cx="0" cy="164592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754880" y="2011680"/>
            <a:ext cx="3931920" cy="841248"/>
          </a:xfrm>
          <a:prstGeom prst="roundRect">
            <a:avLst>
              <a:gd name="adj" fmla="val 10870"/>
            </a:avLst>
          </a:prstGeom>
          <a:solidFill>
            <a:srgbClr val="FFFFFF"/>
          </a:solidFill>
          <a:ln w="1905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4754880" y="2011680"/>
            <a:ext cx="1005840" cy="841248"/>
          </a:xfrm>
          <a:prstGeom prst="roundRect">
            <a:avLst>
              <a:gd name="adj" fmla="val 10870"/>
            </a:avLst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754880" y="2011680"/>
            <a:ext cx="100584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Screening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5852160" y="2103120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159 unique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5852160" y="2487168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56 duplicates removed</a:t>
            </a:r>
            <a:endParaRPr lang="en-US" sz="950" dirty="0"/>
          </a:p>
        </p:txBody>
      </p:sp>
      <p:sp>
        <p:nvSpPr>
          <p:cNvPr id="30" name="Shape 28"/>
          <p:cNvSpPr/>
          <p:nvPr/>
        </p:nvSpPr>
        <p:spPr>
          <a:xfrm>
            <a:off x="6675120" y="2852928"/>
            <a:ext cx="0" cy="164592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4754880" y="3017520"/>
            <a:ext cx="3931920" cy="841248"/>
          </a:xfrm>
          <a:prstGeom prst="roundRect">
            <a:avLst>
              <a:gd name="adj" fmla="val 10870"/>
            </a:avLst>
          </a:prstGeom>
          <a:solidFill>
            <a:srgbClr val="FFFFFF"/>
          </a:solidFill>
          <a:ln w="19050">
            <a:solidFill>
              <a:srgbClr val="BA7517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4754880" y="3017520"/>
            <a:ext cx="1005840" cy="841248"/>
          </a:xfrm>
          <a:prstGeom prst="roundRect">
            <a:avLst>
              <a:gd name="adj" fmla="val 10870"/>
            </a:avLst>
          </a:prstGeom>
          <a:solidFill>
            <a:srgbClr val="BA7517"/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4754880" y="3017520"/>
            <a:ext cx="100584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Eligibility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5852160" y="3108960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89 full-text reviewed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5852160" y="3493008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70 excluded (IC/EC criteria)</a:t>
            </a:r>
            <a:endParaRPr lang="en-US" sz="950" dirty="0"/>
          </a:p>
        </p:txBody>
      </p:sp>
      <p:sp>
        <p:nvSpPr>
          <p:cNvPr id="36" name="Shape 34"/>
          <p:cNvSpPr/>
          <p:nvPr/>
        </p:nvSpPr>
        <p:spPr>
          <a:xfrm>
            <a:off x="6675120" y="3858768"/>
            <a:ext cx="0" cy="164592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4754880" y="4018788"/>
            <a:ext cx="3931920" cy="685800"/>
          </a:xfrm>
          <a:prstGeom prst="roundRect">
            <a:avLst>
              <a:gd name="adj" fmla="val 10870"/>
            </a:avLst>
          </a:prstGeom>
          <a:solidFill>
            <a:srgbClr val="FFFFFF"/>
          </a:solidFill>
          <a:ln w="1905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4754880" y="4023360"/>
            <a:ext cx="1005840" cy="662940"/>
          </a:xfrm>
          <a:prstGeom prst="roundRect">
            <a:avLst>
              <a:gd name="adj" fmla="val 10870"/>
            </a:avLst>
          </a:prstGeom>
          <a:solidFill>
            <a:srgbClr val="D85A30"/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4754880" y="4023360"/>
            <a:ext cx="100584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Included</a:t>
            </a:r>
            <a:endParaRPr lang="en-US" sz="900" dirty="0"/>
          </a:p>
        </p:txBody>
      </p:sp>
      <p:sp>
        <p:nvSpPr>
          <p:cNvPr id="40" name="Text 38"/>
          <p:cNvSpPr/>
          <p:nvPr/>
        </p:nvSpPr>
        <p:spPr>
          <a:xfrm>
            <a:off x="5852160" y="4114800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 studies</a:t>
            </a:r>
            <a:endParaRPr lang="en-US" sz="1600" dirty="0"/>
          </a:p>
        </p:txBody>
      </p:sp>
      <p:sp>
        <p:nvSpPr>
          <p:cNvPr id="41" name="Text 39"/>
          <p:cNvSpPr/>
          <p:nvPr/>
        </p:nvSpPr>
        <p:spPr>
          <a:xfrm>
            <a:off x="5852160" y="4403652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 primary · 6 methodology</a:t>
            </a:r>
            <a:endParaRPr lang="en-US" sz="950" dirty="0"/>
          </a:p>
        </p:txBody>
      </p:sp>
      <p:sp>
        <p:nvSpPr>
          <p:cNvPr id="42" name="Text 40"/>
          <p:cNvSpPr/>
          <p:nvPr/>
        </p:nvSpPr>
        <p:spPr>
          <a:xfrm>
            <a:off x="420624" y="4623598"/>
            <a:ext cx="4023360" cy="16459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Citations: PRISMA 2020 · Moher et al. · Needleman [13] · Q1 journals 2021–2026 · Springer · ScienceDirect · JMIR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7F77DD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SLR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457200" y="50292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Appraisal — 12 Primary Studies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457200" y="91440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CASP Checklist + PROBAST · Validity · Reliability · Relevance · Quality Rating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0" y="4942332"/>
            <a:ext cx="9144000" cy="196596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274320" y="1261872"/>
            <a:ext cx="8595360" cy="32004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20040" y="1261872"/>
            <a:ext cx="2240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Study [Ref]</a:t>
            </a:r>
            <a:endParaRPr lang="en-US" sz="950" dirty="0"/>
          </a:p>
        </p:txBody>
      </p:sp>
      <p:sp>
        <p:nvSpPr>
          <p:cNvPr id="9" name="Text 7"/>
          <p:cNvSpPr/>
          <p:nvPr/>
        </p:nvSpPr>
        <p:spPr>
          <a:xfrm>
            <a:off x="2651760" y="1261872"/>
            <a:ext cx="1143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</a:t>
            </a:r>
            <a:endParaRPr lang="en-US" sz="950" dirty="0"/>
          </a:p>
        </p:txBody>
      </p:sp>
      <p:sp>
        <p:nvSpPr>
          <p:cNvPr id="10" name="Text 8"/>
          <p:cNvSpPr/>
          <p:nvPr/>
        </p:nvSpPr>
        <p:spPr>
          <a:xfrm>
            <a:off x="3886200" y="1261872"/>
            <a:ext cx="1325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950" dirty="0"/>
          </a:p>
        </p:txBody>
      </p:sp>
      <p:sp>
        <p:nvSpPr>
          <p:cNvPr id="11" name="Text 9"/>
          <p:cNvSpPr/>
          <p:nvPr/>
        </p:nvSpPr>
        <p:spPr>
          <a:xfrm>
            <a:off x="5303520" y="1261872"/>
            <a:ext cx="777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Validity</a:t>
            </a:r>
            <a:endParaRPr lang="en-US" sz="950" dirty="0"/>
          </a:p>
        </p:txBody>
      </p:sp>
      <p:sp>
        <p:nvSpPr>
          <p:cNvPr id="12" name="Text 10"/>
          <p:cNvSpPr/>
          <p:nvPr/>
        </p:nvSpPr>
        <p:spPr>
          <a:xfrm>
            <a:off x="6172200" y="1261872"/>
            <a:ext cx="777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Reliability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7040880" y="1261872"/>
            <a:ext cx="914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Relevance</a:t>
            </a:r>
            <a:endParaRPr lang="en-US" sz="950" dirty="0"/>
          </a:p>
        </p:txBody>
      </p:sp>
      <p:sp>
        <p:nvSpPr>
          <p:cNvPr id="14" name="Text 12"/>
          <p:cNvSpPr/>
          <p:nvPr/>
        </p:nvSpPr>
        <p:spPr>
          <a:xfrm>
            <a:off x="8046720" y="1261872"/>
            <a:ext cx="777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274320" y="1581912"/>
            <a:ext cx="8595360" cy="265176"/>
          </a:xfrm>
          <a:prstGeom prst="rect">
            <a:avLst/>
          </a:prstGeom>
          <a:solidFill>
            <a:srgbClr val="FFFFFF"/>
          </a:solidFill>
          <a:ln w="3810">
            <a:solidFill>
              <a:srgbClr val="E5E5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20040" y="1600200"/>
            <a:ext cx="2240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Feng et al. [5]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2651760" y="1600200"/>
            <a:ext cx="1143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JMIR Q1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3886200" y="1600200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 RCT Meta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5303520" y="160020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6172200" y="160020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7040880" y="160020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8046720" y="160020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★★★★★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274320" y="1856232"/>
            <a:ext cx="8595360" cy="265176"/>
          </a:xfrm>
          <a:prstGeom prst="rect">
            <a:avLst/>
          </a:prstGeom>
          <a:solidFill>
            <a:srgbClr val="F7F9FC"/>
          </a:solidFill>
          <a:ln w="3810">
            <a:solidFill>
              <a:srgbClr val="E5E5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320040" y="1874520"/>
            <a:ext cx="2240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Keles et al.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2651760" y="1874520"/>
            <a:ext cx="1143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J.Adol.Health Q1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3886200" y="1874520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Sys. Review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5303520" y="187452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6172200" y="187452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7040880" y="18745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8046720" y="187452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★★★★☆</a:t>
            </a:r>
            <a:endParaRPr lang="en-US" sz="1000" dirty="0"/>
          </a:p>
        </p:txBody>
      </p:sp>
      <p:sp>
        <p:nvSpPr>
          <p:cNvPr id="31" name="Shape 29"/>
          <p:cNvSpPr/>
          <p:nvPr/>
        </p:nvSpPr>
        <p:spPr>
          <a:xfrm>
            <a:off x="274320" y="2114877"/>
            <a:ext cx="8595360" cy="265176"/>
          </a:xfrm>
          <a:prstGeom prst="rect">
            <a:avLst/>
          </a:prstGeom>
          <a:solidFill>
            <a:srgbClr val="FFFFFF"/>
          </a:solidFill>
          <a:ln w="3810">
            <a:solidFill>
              <a:srgbClr val="E5E5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20040" y="2148840"/>
            <a:ext cx="2240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Boer et al. [9]</a:t>
            </a:r>
            <a:endParaRPr lang="en-US" sz="900" dirty="0"/>
          </a:p>
        </p:txBody>
      </p:sp>
      <p:sp>
        <p:nvSpPr>
          <p:cNvPr id="33" name="Text 31"/>
          <p:cNvSpPr/>
          <p:nvPr/>
        </p:nvSpPr>
        <p:spPr>
          <a:xfrm>
            <a:off x="2651760" y="2148840"/>
            <a:ext cx="1143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Springer Q1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3886200" y="2148840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Survey n=1820</a:t>
            </a:r>
            <a:endParaRPr lang="en-US" sz="900" dirty="0"/>
          </a:p>
        </p:txBody>
      </p:sp>
      <p:sp>
        <p:nvSpPr>
          <p:cNvPr id="35" name="Text 33"/>
          <p:cNvSpPr/>
          <p:nvPr/>
        </p:nvSpPr>
        <p:spPr>
          <a:xfrm>
            <a:off x="5303520" y="214884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36" name="Text 34"/>
          <p:cNvSpPr/>
          <p:nvPr/>
        </p:nvSpPr>
        <p:spPr>
          <a:xfrm>
            <a:off x="6172200" y="214884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37" name="Text 35"/>
          <p:cNvSpPr/>
          <p:nvPr/>
        </p:nvSpPr>
        <p:spPr>
          <a:xfrm>
            <a:off x="7040880" y="214884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38" name="Text 36"/>
          <p:cNvSpPr/>
          <p:nvPr/>
        </p:nvSpPr>
        <p:spPr>
          <a:xfrm>
            <a:off x="8046720" y="214884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★★★★★</a:t>
            </a:r>
            <a:endParaRPr lang="en-US" sz="1000" dirty="0"/>
          </a:p>
        </p:txBody>
      </p:sp>
      <p:sp>
        <p:nvSpPr>
          <p:cNvPr id="39" name="Shape 37"/>
          <p:cNvSpPr/>
          <p:nvPr/>
        </p:nvSpPr>
        <p:spPr>
          <a:xfrm>
            <a:off x="274320" y="2404872"/>
            <a:ext cx="8595360" cy="265176"/>
          </a:xfrm>
          <a:prstGeom prst="rect">
            <a:avLst/>
          </a:prstGeom>
          <a:solidFill>
            <a:srgbClr val="F7F9FC"/>
          </a:solidFill>
          <a:ln w="3810">
            <a:solidFill>
              <a:srgbClr val="E5E5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320040" y="2423160"/>
            <a:ext cx="2240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Grund et al. [8]</a:t>
            </a:r>
            <a:endParaRPr lang="en-US" sz="900" dirty="0"/>
          </a:p>
        </p:txBody>
      </p:sp>
      <p:sp>
        <p:nvSpPr>
          <p:cNvPr id="41" name="Text 39"/>
          <p:cNvSpPr/>
          <p:nvPr/>
        </p:nvSpPr>
        <p:spPr>
          <a:xfrm>
            <a:off x="2651760" y="2423160"/>
            <a:ext cx="1143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Springer Q1</a:t>
            </a:r>
            <a:endParaRPr lang="en-US" sz="900" dirty="0"/>
          </a:p>
        </p:txBody>
      </p:sp>
      <p:sp>
        <p:nvSpPr>
          <p:cNvPr id="42" name="Text 40"/>
          <p:cNvSpPr/>
          <p:nvPr/>
        </p:nvSpPr>
        <p:spPr>
          <a:xfrm>
            <a:off x="3886200" y="2423160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Longitudinal</a:t>
            </a:r>
            <a:endParaRPr lang="en-US" sz="900" dirty="0"/>
          </a:p>
        </p:txBody>
      </p:sp>
      <p:sp>
        <p:nvSpPr>
          <p:cNvPr id="43" name="Text 41"/>
          <p:cNvSpPr/>
          <p:nvPr/>
        </p:nvSpPr>
        <p:spPr>
          <a:xfrm>
            <a:off x="5303520" y="242316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44" name="Text 42"/>
          <p:cNvSpPr/>
          <p:nvPr/>
        </p:nvSpPr>
        <p:spPr>
          <a:xfrm>
            <a:off x="6172200" y="242316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45" name="Text 43"/>
          <p:cNvSpPr/>
          <p:nvPr/>
        </p:nvSpPr>
        <p:spPr>
          <a:xfrm>
            <a:off x="7040880" y="242316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46" name="Text 44"/>
          <p:cNvSpPr/>
          <p:nvPr/>
        </p:nvSpPr>
        <p:spPr>
          <a:xfrm>
            <a:off x="8046720" y="242316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★★★★★</a:t>
            </a:r>
            <a:endParaRPr lang="en-US" sz="1000" dirty="0"/>
          </a:p>
        </p:txBody>
      </p:sp>
      <p:sp>
        <p:nvSpPr>
          <p:cNvPr id="47" name="Shape 45"/>
          <p:cNvSpPr/>
          <p:nvPr/>
        </p:nvSpPr>
        <p:spPr>
          <a:xfrm>
            <a:off x="274320" y="2679192"/>
            <a:ext cx="8595360" cy="265176"/>
          </a:xfrm>
          <a:prstGeom prst="rect">
            <a:avLst/>
          </a:prstGeom>
          <a:solidFill>
            <a:srgbClr val="FFFFFF"/>
          </a:solidFill>
          <a:ln w="3810">
            <a:solidFill>
              <a:srgbClr val="E5E5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320040" y="2697480"/>
            <a:ext cx="2240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Saat et al. [10]</a:t>
            </a:r>
            <a:endParaRPr lang="en-US" sz="900" dirty="0"/>
          </a:p>
        </p:txBody>
      </p:sp>
      <p:sp>
        <p:nvSpPr>
          <p:cNvPr id="49" name="Text 47"/>
          <p:cNvSpPr/>
          <p:nvPr/>
        </p:nvSpPr>
        <p:spPr>
          <a:xfrm>
            <a:off x="2651760" y="2697480"/>
            <a:ext cx="1143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Frontiers Q1</a:t>
            </a:r>
            <a:endParaRPr lang="en-US" sz="900" dirty="0"/>
          </a:p>
        </p:txBody>
      </p:sp>
      <p:sp>
        <p:nvSpPr>
          <p:cNvPr id="50" name="Text 48"/>
          <p:cNvSpPr/>
          <p:nvPr/>
        </p:nvSpPr>
        <p:spPr>
          <a:xfrm>
            <a:off x="3886200" y="2697480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Cross-sect.</a:t>
            </a:r>
            <a:endParaRPr lang="en-US" sz="900" dirty="0"/>
          </a:p>
        </p:txBody>
      </p:sp>
      <p:sp>
        <p:nvSpPr>
          <p:cNvPr id="51" name="Text 49"/>
          <p:cNvSpPr/>
          <p:nvPr/>
        </p:nvSpPr>
        <p:spPr>
          <a:xfrm>
            <a:off x="5303520" y="269748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52" name="Text 50"/>
          <p:cNvSpPr/>
          <p:nvPr/>
        </p:nvSpPr>
        <p:spPr>
          <a:xfrm>
            <a:off x="6172200" y="269748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900" dirty="0"/>
          </a:p>
        </p:txBody>
      </p:sp>
      <p:sp>
        <p:nvSpPr>
          <p:cNvPr id="53" name="Text 51"/>
          <p:cNvSpPr/>
          <p:nvPr/>
        </p:nvSpPr>
        <p:spPr>
          <a:xfrm>
            <a:off x="7040880" y="269748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900" dirty="0"/>
          </a:p>
        </p:txBody>
      </p:sp>
      <p:sp>
        <p:nvSpPr>
          <p:cNvPr id="54" name="Text 52"/>
          <p:cNvSpPr/>
          <p:nvPr/>
        </p:nvSpPr>
        <p:spPr>
          <a:xfrm>
            <a:off x="8046720" y="269748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★★★☆☆</a:t>
            </a:r>
            <a:endParaRPr lang="en-US" sz="1000" dirty="0"/>
          </a:p>
        </p:txBody>
      </p:sp>
      <p:sp>
        <p:nvSpPr>
          <p:cNvPr id="55" name="Shape 53"/>
          <p:cNvSpPr/>
          <p:nvPr/>
        </p:nvSpPr>
        <p:spPr>
          <a:xfrm>
            <a:off x="274320" y="2953512"/>
            <a:ext cx="8595360" cy="265176"/>
          </a:xfrm>
          <a:prstGeom prst="rect">
            <a:avLst/>
          </a:prstGeom>
          <a:solidFill>
            <a:srgbClr val="F7F9FC"/>
          </a:solidFill>
          <a:ln w="3810">
            <a:solidFill>
              <a:srgbClr val="E5E5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Text 54"/>
          <p:cNvSpPr/>
          <p:nvPr/>
        </p:nvSpPr>
        <p:spPr>
          <a:xfrm>
            <a:off x="320040" y="2971800"/>
            <a:ext cx="2240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Wang et al. [14]</a:t>
            </a:r>
            <a:endParaRPr lang="en-US" sz="900" dirty="0"/>
          </a:p>
        </p:txBody>
      </p:sp>
      <p:sp>
        <p:nvSpPr>
          <p:cNvPr id="57" name="Text 55"/>
          <p:cNvSpPr/>
          <p:nvPr/>
        </p:nvSpPr>
        <p:spPr>
          <a:xfrm>
            <a:off x="2651760" y="2971800"/>
            <a:ext cx="1143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Frontiers Q1</a:t>
            </a:r>
            <a:endParaRPr lang="en-US" sz="900" dirty="0"/>
          </a:p>
        </p:txBody>
      </p:sp>
      <p:sp>
        <p:nvSpPr>
          <p:cNvPr id="58" name="Text 56"/>
          <p:cNvSpPr/>
          <p:nvPr/>
        </p:nvSpPr>
        <p:spPr>
          <a:xfrm>
            <a:off x="3886200" y="2971800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NLP Study</a:t>
            </a:r>
            <a:endParaRPr lang="en-US" sz="900" dirty="0"/>
          </a:p>
        </p:txBody>
      </p:sp>
      <p:sp>
        <p:nvSpPr>
          <p:cNvPr id="59" name="Text 57"/>
          <p:cNvSpPr/>
          <p:nvPr/>
        </p:nvSpPr>
        <p:spPr>
          <a:xfrm>
            <a:off x="5303520" y="297180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60" name="Text 58"/>
          <p:cNvSpPr/>
          <p:nvPr/>
        </p:nvSpPr>
        <p:spPr>
          <a:xfrm>
            <a:off x="6172200" y="297180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61" name="Text 59"/>
          <p:cNvSpPr/>
          <p:nvPr/>
        </p:nvSpPr>
        <p:spPr>
          <a:xfrm>
            <a:off x="7040880" y="297180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62" name="Text 60"/>
          <p:cNvSpPr/>
          <p:nvPr/>
        </p:nvSpPr>
        <p:spPr>
          <a:xfrm>
            <a:off x="8046720" y="297180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★★★★★</a:t>
            </a:r>
            <a:endParaRPr lang="en-US" sz="1000" dirty="0"/>
          </a:p>
        </p:txBody>
      </p:sp>
      <p:sp>
        <p:nvSpPr>
          <p:cNvPr id="63" name="Shape 61"/>
          <p:cNvSpPr/>
          <p:nvPr/>
        </p:nvSpPr>
        <p:spPr>
          <a:xfrm>
            <a:off x="274320" y="3227832"/>
            <a:ext cx="8595360" cy="265176"/>
          </a:xfrm>
          <a:prstGeom prst="rect">
            <a:avLst/>
          </a:prstGeom>
          <a:solidFill>
            <a:srgbClr val="FFFFFF"/>
          </a:solidFill>
          <a:ln w="3810">
            <a:solidFill>
              <a:srgbClr val="E5E5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4" name="Text 62"/>
          <p:cNvSpPr/>
          <p:nvPr/>
        </p:nvSpPr>
        <p:spPr>
          <a:xfrm>
            <a:off x="320040" y="3246120"/>
            <a:ext cx="2240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Sharma et al. [6]</a:t>
            </a:r>
            <a:endParaRPr lang="en-US" sz="900" dirty="0"/>
          </a:p>
        </p:txBody>
      </p:sp>
      <p:sp>
        <p:nvSpPr>
          <p:cNvPr id="65" name="Text 63"/>
          <p:cNvSpPr/>
          <p:nvPr/>
        </p:nvSpPr>
        <p:spPr>
          <a:xfrm>
            <a:off x="2651760" y="3246120"/>
            <a:ext cx="1143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JMIR Q1</a:t>
            </a:r>
            <a:endParaRPr lang="en-US" sz="900" dirty="0"/>
          </a:p>
        </p:txBody>
      </p:sp>
      <p:sp>
        <p:nvSpPr>
          <p:cNvPr id="66" name="Text 64"/>
          <p:cNvSpPr/>
          <p:nvPr/>
        </p:nvSpPr>
        <p:spPr>
          <a:xfrm>
            <a:off x="3886200" y="3246120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Scoping Rev.</a:t>
            </a:r>
            <a:endParaRPr lang="en-US" sz="900" dirty="0"/>
          </a:p>
        </p:txBody>
      </p:sp>
      <p:sp>
        <p:nvSpPr>
          <p:cNvPr id="67" name="Text 65"/>
          <p:cNvSpPr/>
          <p:nvPr/>
        </p:nvSpPr>
        <p:spPr>
          <a:xfrm>
            <a:off x="5303520" y="324612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68" name="Text 66"/>
          <p:cNvSpPr/>
          <p:nvPr/>
        </p:nvSpPr>
        <p:spPr>
          <a:xfrm>
            <a:off x="6172200" y="324612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69" name="Text 67"/>
          <p:cNvSpPr/>
          <p:nvPr/>
        </p:nvSpPr>
        <p:spPr>
          <a:xfrm>
            <a:off x="7040880" y="32461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70" name="Text 68"/>
          <p:cNvSpPr/>
          <p:nvPr/>
        </p:nvSpPr>
        <p:spPr>
          <a:xfrm>
            <a:off x="8046720" y="324612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★★★★★</a:t>
            </a:r>
            <a:endParaRPr lang="en-US" sz="1000" dirty="0"/>
          </a:p>
        </p:txBody>
      </p:sp>
      <p:sp>
        <p:nvSpPr>
          <p:cNvPr id="71" name="Shape 69"/>
          <p:cNvSpPr/>
          <p:nvPr/>
        </p:nvSpPr>
        <p:spPr>
          <a:xfrm>
            <a:off x="274320" y="3502152"/>
            <a:ext cx="8595360" cy="265176"/>
          </a:xfrm>
          <a:prstGeom prst="rect">
            <a:avLst/>
          </a:prstGeom>
          <a:solidFill>
            <a:srgbClr val="F7F9FC"/>
          </a:solidFill>
          <a:ln w="3810">
            <a:solidFill>
              <a:srgbClr val="E5E5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2" name="Text 70"/>
          <p:cNvSpPr/>
          <p:nvPr/>
        </p:nvSpPr>
        <p:spPr>
          <a:xfrm>
            <a:off x="320040" y="3520440"/>
            <a:ext cx="2240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Park &amp; Kim [11]</a:t>
            </a:r>
            <a:endParaRPr lang="en-US" sz="900" dirty="0"/>
          </a:p>
        </p:txBody>
      </p:sp>
      <p:sp>
        <p:nvSpPr>
          <p:cNvPr id="73" name="Text 71"/>
          <p:cNvSpPr/>
          <p:nvPr/>
        </p:nvSpPr>
        <p:spPr>
          <a:xfrm>
            <a:off x="2651760" y="3520440"/>
            <a:ext cx="1143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Elsevier Q1</a:t>
            </a:r>
            <a:endParaRPr lang="en-US" sz="900" dirty="0"/>
          </a:p>
        </p:txBody>
      </p:sp>
      <p:sp>
        <p:nvSpPr>
          <p:cNvPr id="74" name="Text 72"/>
          <p:cNvSpPr/>
          <p:nvPr/>
        </p:nvSpPr>
        <p:spPr>
          <a:xfrm>
            <a:off x="3886200" y="3520440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RCT n=94</a:t>
            </a:r>
            <a:endParaRPr lang="en-US" sz="900" dirty="0"/>
          </a:p>
        </p:txBody>
      </p:sp>
      <p:sp>
        <p:nvSpPr>
          <p:cNvPr id="75" name="Text 73"/>
          <p:cNvSpPr/>
          <p:nvPr/>
        </p:nvSpPr>
        <p:spPr>
          <a:xfrm>
            <a:off x="5303520" y="352044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76" name="Text 74"/>
          <p:cNvSpPr/>
          <p:nvPr/>
        </p:nvSpPr>
        <p:spPr>
          <a:xfrm>
            <a:off x="6172200" y="352044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77" name="Text 75"/>
          <p:cNvSpPr/>
          <p:nvPr/>
        </p:nvSpPr>
        <p:spPr>
          <a:xfrm>
            <a:off x="7040880" y="352044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78" name="Text 76"/>
          <p:cNvSpPr/>
          <p:nvPr/>
        </p:nvSpPr>
        <p:spPr>
          <a:xfrm>
            <a:off x="8046720" y="352044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★★★★★</a:t>
            </a:r>
            <a:endParaRPr lang="en-US" sz="1000" dirty="0"/>
          </a:p>
        </p:txBody>
      </p:sp>
      <p:sp>
        <p:nvSpPr>
          <p:cNvPr id="79" name="Shape 77"/>
          <p:cNvSpPr/>
          <p:nvPr/>
        </p:nvSpPr>
        <p:spPr>
          <a:xfrm>
            <a:off x="274320" y="3776472"/>
            <a:ext cx="8595360" cy="265176"/>
          </a:xfrm>
          <a:prstGeom prst="rect">
            <a:avLst/>
          </a:prstGeom>
          <a:solidFill>
            <a:srgbClr val="FFFFFF"/>
          </a:solidFill>
          <a:ln w="3810">
            <a:solidFill>
              <a:srgbClr val="E5E5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0" name="Text 78"/>
          <p:cNvSpPr/>
          <p:nvPr/>
        </p:nvSpPr>
        <p:spPr>
          <a:xfrm>
            <a:off x="320040" y="3794760"/>
            <a:ext cx="2240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Csirmaz et al. [15]</a:t>
            </a:r>
            <a:endParaRPr lang="en-US" sz="900" dirty="0"/>
          </a:p>
        </p:txBody>
      </p:sp>
      <p:sp>
        <p:nvSpPr>
          <p:cNvPr id="81" name="Text 79"/>
          <p:cNvSpPr/>
          <p:nvPr/>
        </p:nvSpPr>
        <p:spPr>
          <a:xfrm>
            <a:off x="2651760" y="3794760"/>
            <a:ext cx="1143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Springer Q1</a:t>
            </a:r>
            <a:endParaRPr lang="en-US" sz="900" dirty="0"/>
          </a:p>
        </p:txBody>
      </p:sp>
      <p:sp>
        <p:nvSpPr>
          <p:cNvPr id="82" name="Text 80"/>
          <p:cNvSpPr/>
          <p:nvPr/>
        </p:nvSpPr>
        <p:spPr>
          <a:xfrm>
            <a:off x="3886200" y="3794760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Meta-analysis</a:t>
            </a:r>
            <a:endParaRPr lang="en-US" sz="900" dirty="0"/>
          </a:p>
        </p:txBody>
      </p:sp>
      <p:sp>
        <p:nvSpPr>
          <p:cNvPr id="83" name="Text 81"/>
          <p:cNvSpPr/>
          <p:nvPr/>
        </p:nvSpPr>
        <p:spPr>
          <a:xfrm>
            <a:off x="5303520" y="379476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84" name="Text 82"/>
          <p:cNvSpPr/>
          <p:nvPr/>
        </p:nvSpPr>
        <p:spPr>
          <a:xfrm>
            <a:off x="6172200" y="379476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85" name="Text 83"/>
          <p:cNvSpPr/>
          <p:nvPr/>
        </p:nvSpPr>
        <p:spPr>
          <a:xfrm>
            <a:off x="7040880" y="379476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86" name="Text 84"/>
          <p:cNvSpPr/>
          <p:nvPr/>
        </p:nvSpPr>
        <p:spPr>
          <a:xfrm>
            <a:off x="8046720" y="379476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★★★★★</a:t>
            </a:r>
            <a:endParaRPr lang="en-US" sz="1000" dirty="0"/>
          </a:p>
        </p:txBody>
      </p:sp>
      <p:sp>
        <p:nvSpPr>
          <p:cNvPr id="87" name="Shape 85"/>
          <p:cNvSpPr/>
          <p:nvPr/>
        </p:nvSpPr>
        <p:spPr>
          <a:xfrm>
            <a:off x="274320" y="4050792"/>
            <a:ext cx="8595360" cy="265176"/>
          </a:xfrm>
          <a:prstGeom prst="rect">
            <a:avLst/>
          </a:prstGeom>
          <a:solidFill>
            <a:srgbClr val="F7F9FC"/>
          </a:solidFill>
          <a:ln w="3810">
            <a:solidFill>
              <a:srgbClr val="E5E5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8" name="Text 86"/>
          <p:cNvSpPr/>
          <p:nvPr/>
        </p:nvSpPr>
        <p:spPr>
          <a:xfrm>
            <a:off x="320040" y="4069080"/>
            <a:ext cx="2240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Buser</a:t>
            </a:r>
            <a:endParaRPr lang="en-US" sz="900" dirty="0"/>
          </a:p>
        </p:txBody>
      </p:sp>
      <p:sp>
        <p:nvSpPr>
          <p:cNvPr id="89" name="Text 87"/>
          <p:cNvSpPr/>
          <p:nvPr/>
        </p:nvSpPr>
        <p:spPr>
          <a:xfrm>
            <a:off x="2651760" y="4069080"/>
            <a:ext cx="1143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Springer Q1</a:t>
            </a:r>
            <a:endParaRPr lang="en-US" sz="900" dirty="0"/>
          </a:p>
        </p:txBody>
      </p:sp>
      <p:sp>
        <p:nvSpPr>
          <p:cNvPr id="90" name="Text 88"/>
          <p:cNvSpPr/>
          <p:nvPr/>
        </p:nvSpPr>
        <p:spPr>
          <a:xfrm>
            <a:off x="3886200" y="4069080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 n=19</a:t>
            </a:r>
            <a:endParaRPr lang="en-US" sz="900" dirty="0"/>
          </a:p>
        </p:txBody>
      </p:sp>
      <p:sp>
        <p:nvSpPr>
          <p:cNvPr id="91" name="Text 89"/>
          <p:cNvSpPr/>
          <p:nvPr/>
        </p:nvSpPr>
        <p:spPr>
          <a:xfrm>
            <a:off x="5303520" y="406908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900" dirty="0"/>
          </a:p>
        </p:txBody>
      </p:sp>
      <p:sp>
        <p:nvSpPr>
          <p:cNvPr id="92" name="Text 90"/>
          <p:cNvSpPr/>
          <p:nvPr/>
        </p:nvSpPr>
        <p:spPr>
          <a:xfrm>
            <a:off x="6172200" y="406908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93" name="Text 91"/>
          <p:cNvSpPr/>
          <p:nvPr/>
        </p:nvSpPr>
        <p:spPr>
          <a:xfrm>
            <a:off x="7040880" y="406908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94" name="Text 92"/>
          <p:cNvSpPr/>
          <p:nvPr/>
        </p:nvSpPr>
        <p:spPr>
          <a:xfrm>
            <a:off x="8046720" y="406908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★★★★☆</a:t>
            </a:r>
            <a:endParaRPr lang="en-US" sz="1000" dirty="0"/>
          </a:p>
        </p:txBody>
      </p:sp>
      <p:sp>
        <p:nvSpPr>
          <p:cNvPr id="95" name="Shape 93"/>
          <p:cNvSpPr/>
          <p:nvPr/>
        </p:nvSpPr>
        <p:spPr>
          <a:xfrm>
            <a:off x="274320" y="4325112"/>
            <a:ext cx="8595360" cy="265176"/>
          </a:xfrm>
          <a:prstGeom prst="rect">
            <a:avLst/>
          </a:prstGeom>
          <a:solidFill>
            <a:srgbClr val="FFFFFF"/>
          </a:solidFill>
          <a:ln w="3810">
            <a:solidFill>
              <a:srgbClr val="E5E5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6" name="Text 94"/>
          <p:cNvSpPr/>
          <p:nvPr/>
        </p:nvSpPr>
        <p:spPr>
          <a:xfrm>
            <a:off x="320040" y="4343400"/>
            <a:ext cx="2240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Corke et al.</a:t>
            </a:r>
            <a:endParaRPr lang="en-US" sz="900" dirty="0"/>
          </a:p>
        </p:txBody>
      </p:sp>
      <p:sp>
        <p:nvSpPr>
          <p:cNvPr id="97" name="Text 95"/>
          <p:cNvSpPr/>
          <p:nvPr/>
        </p:nvSpPr>
        <p:spPr>
          <a:xfrm>
            <a:off x="2651760" y="4343400"/>
            <a:ext cx="1143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Sage Q1</a:t>
            </a:r>
            <a:endParaRPr lang="en-US" sz="900" dirty="0"/>
          </a:p>
        </p:txBody>
      </p:sp>
      <p:sp>
        <p:nvSpPr>
          <p:cNvPr id="98" name="Text 96"/>
          <p:cNvSpPr/>
          <p:nvPr/>
        </p:nvSpPr>
        <p:spPr>
          <a:xfrm>
            <a:off x="3886200" y="4343400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Scoping Rev.</a:t>
            </a:r>
            <a:endParaRPr lang="en-US" sz="900" dirty="0"/>
          </a:p>
        </p:txBody>
      </p:sp>
      <p:sp>
        <p:nvSpPr>
          <p:cNvPr id="99" name="Text 97"/>
          <p:cNvSpPr/>
          <p:nvPr/>
        </p:nvSpPr>
        <p:spPr>
          <a:xfrm>
            <a:off x="5303520" y="434340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100" name="Text 98"/>
          <p:cNvSpPr/>
          <p:nvPr/>
        </p:nvSpPr>
        <p:spPr>
          <a:xfrm>
            <a:off x="6172200" y="434340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101" name="Text 99"/>
          <p:cNvSpPr/>
          <p:nvPr/>
        </p:nvSpPr>
        <p:spPr>
          <a:xfrm>
            <a:off x="7040880" y="434340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900" dirty="0"/>
          </a:p>
        </p:txBody>
      </p:sp>
      <p:sp>
        <p:nvSpPr>
          <p:cNvPr id="102" name="Text 100"/>
          <p:cNvSpPr/>
          <p:nvPr/>
        </p:nvSpPr>
        <p:spPr>
          <a:xfrm>
            <a:off x="8046720" y="434340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★★★★☆</a:t>
            </a:r>
            <a:endParaRPr lang="en-US" sz="1000" dirty="0"/>
          </a:p>
        </p:txBody>
      </p:sp>
      <p:sp>
        <p:nvSpPr>
          <p:cNvPr id="103" name="Shape 101"/>
          <p:cNvSpPr/>
          <p:nvPr/>
        </p:nvSpPr>
        <p:spPr>
          <a:xfrm>
            <a:off x="274320" y="4599432"/>
            <a:ext cx="8595360" cy="265176"/>
          </a:xfrm>
          <a:prstGeom prst="rect">
            <a:avLst/>
          </a:prstGeom>
          <a:solidFill>
            <a:srgbClr val="F7F9FC"/>
          </a:solidFill>
          <a:ln w="3810">
            <a:solidFill>
              <a:srgbClr val="E5E5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4" name="Text 102"/>
          <p:cNvSpPr/>
          <p:nvPr/>
        </p:nvSpPr>
        <p:spPr>
          <a:xfrm>
            <a:off x="320040" y="4617720"/>
            <a:ext cx="2240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 &amp; Longobardi</a:t>
            </a:r>
            <a:endParaRPr lang="en-US" sz="900" dirty="0"/>
          </a:p>
        </p:txBody>
      </p:sp>
      <p:sp>
        <p:nvSpPr>
          <p:cNvPr id="105" name="Text 103"/>
          <p:cNvSpPr/>
          <p:nvPr/>
        </p:nvSpPr>
        <p:spPr>
          <a:xfrm>
            <a:off x="2651760" y="4617720"/>
            <a:ext cx="1143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Springer Q1</a:t>
            </a:r>
            <a:endParaRPr lang="en-US" sz="900" dirty="0"/>
          </a:p>
        </p:txBody>
      </p:sp>
      <p:sp>
        <p:nvSpPr>
          <p:cNvPr id="106" name="Text 104"/>
          <p:cNvSpPr/>
          <p:nvPr/>
        </p:nvSpPr>
        <p:spPr>
          <a:xfrm>
            <a:off x="3886200" y="4617720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Person-centred</a:t>
            </a:r>
            <a:endParaRPr lang="en-US" sz="900" dirty="0"/>
          </a:p>
        </p:txBody>
      </p:sp>
      <p:sp>
        <p:nvSpPr>
          <p:cNvPr id="107" name="Text 105"/>
          <p:cNvSpPr/>
          <p:nvPr/>
        </p:nvSpPr>
        <p:spPr>
          <a:xfrm>
            <a:off x="5303520" y="461772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108" name="Text 106"/>
          <p:cNvSpPr/>
          <p:nvPr/>
        </p:nvSpPr>
        <p:spPr>
          <a:xfrm>
            <a:off x="6172200" y="461772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109" name="Text 107"/>
          <p:cNvSpPr/>
          <p:nvPr/>
        </p:nvSpPr>
        <p:spPr>
          <a:xfrm>
            <a:off x="7040880" y="46177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00" dirty="0"/>
          </a:p>
        </p:txBody>
      </p:sp>
      <p:sp>
        <p:nvSpPr>
          <p:cNvPr id="110" name="Text 108"/>
          <p:cNvSpPr/>
          <p:nvPr/>
        </p:nvSpPr>
        <p:spPr>
          <a:xfrm>
            <a:off x="8046720" y="4617720"/>
            <a:ext cx="77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★★★★★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7F77DD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SLR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457200" y="50292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Thematic Synthesis — 5 Themes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457200" y="91440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6 · ACFA7004 Step 5: Synthesise findings from the literature and develop theories to guide research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0" y="4818888"/>
            <a:ext cx="9144000" cy="320040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365760" y="1298448"/>
            <a:ext cx="2743200" cy="1691640"/>
          </a:xfrm>
          <a:prstGeom prst="roundRect">
            <a:avLst>
              <a:gd name="adj" fmla="val 6486"/>
            </a:avLst>
          </a:prstGeom>
          <a:solidFill>
            <a:srgbClr val="FFFFFF"/>
          </a:solidFill>
          <a:ln w="1905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475488" y="1408176"/>
            <a:ext cx="502920" cy="502920"/>
          </a:xfrm>
          <a:prstGeom prst="ellipse">
            <a:avLst/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75488" y="1408176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T1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1069848" y="1435608"/>
            <a:ext cx="19385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 Use &amp; Adolescent Anxiety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1069848" y="1682496"/>
            <a:ext cx="19385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studies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475488" y="1956816"/>
            <a:ext cx="2542032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Positive dose-dependent SM–anxiety association confirmed across study designs. Screen time predicts anxiety β=0.123, p&lt;0.01 (Saat et al. [10]). Addictive use explains 33–40% psychosomatic variance (Boer et al. [9]).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475488" y="2734056"/>
            <a:ext cx="2542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i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Refs: [8][9][10][14]</a:t>
            </a:r>
            <a:endParaRPr lang="en-US" sz="850" dirty="0"/>
          </a:p>
        </p:txBody>
      </p:sp>
      <p:sp>
        <p:nvSpPr>
          <p:cNvPr id="14" name="Shape 12"/>
          <p:cNvSpPr/>
          <p:nvPr/>
        </p:nvSpPr>
        <p:spPr>
          <a:xfrm>
            <a:off x="3291840" y="1298448"/>
            <a:ext cx="2743200" cy="1691640"/>
          </a:xfrm>
          <a:prstGeom prst="roundRect">
            <a:avLst>
              <a:gd name="adj" fmla="val 6486"/>
            </a:avLst>
          </a:prstGeom>
          <a:solidFill>
            <a:srgbClr val="FFFFFF"/>
          </a:solidFill>
          <a:ln w="19050">
            <a:solidFill>
              <a:srgbClr val="2E74B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3401568" y="1408176"/>
            <a:ext cx="502920" cy="502920"/>
          </a:xfrm>
          <a:prstGeom prst="ellipse">
            <a:avLst/>
          </a:prstGeom>
          <a:solidFill>
            <a:srgbClr val="2E74B5"/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401568" y="1408176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T2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3995928" y="1435608"/>
            <a:ext cx="19385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Mediating Mechanisms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3995928" y="1682496"/>
            <a:ext cx="19385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studies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3401568" y="1956816"/>
            <a:ext cx="2542032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Passive scrolling drives anxiety (Zimmermann &amp; Tomczyk). NLP cognitive distortion model: 89.2% F1 score for depression detection (Wang et al. [14]). Passive sensing validated via smartphone (Buser).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3401568" y="2734056"/>
            <a:ext cx="2542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i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Refs:[14]</a:t>
            </a:r>
            <a:endParaRPr lang="en-US" sz="850" dirty="0"/>
          </a:p>
        </p:txBody>
      </p:sp>
      <p:sp>
        <p:nvSpPr>
          <p:cNvPr id="21" name="Shape 19"/>
          <p:cNvSpPr/>
          <p:nvPr/>
        </p:nvSpPr>
        <p:spPr>
          <a:xfrm>
            <a:off x="6217920" y="1298448"/>
            <a:ext cx="2743200" cy="1691640"/>
          </a:xfrm>
          <a:prstGeom prst="roundRect">
            <a:avLst>
              <a:gd name="adj" fmla="val 6486"/>
            </a:avLst>
          </a:prstGeom>
          <a:solidFill>
            <a:srgbClr val="FFFFFF"/>
          </a:solidFill>
          <a:ln w="19050">
            <a:solidFill>
              <a:srgbClr val="7F77DD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327648" y="1408176"/>
            <a:ext cx="502920" cy="502920"/>
          </a:xfrm>
          <a:prstGeom prst="ellipse">
            <a:avLst/>
          </a:prstGeom>
          <a:solidFill>
            <a:srgbClr val="7F77DD"/>
          </a:solidFill>
          <a:ln w="12700">
            <a:solidFill>
              <a:srgbClr val="7F77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327648" y="1408176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T3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6922008" y="1435608"/>
            <a:ext cx="19385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7F77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AI/Digital Interventions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6922008" y="1682496"/>
            <a:ext cx="19385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studies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6327648" y="1956816"/>
            <a:ext cx="2542032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chatbots: d=0.54 pooled (Feng et al. [5], 31 RCTs). Personalised AI: d=0.62 vs generic d=0.21. Digital CBT: d=0.48 (Csirmaz et al. [15]). Mindfulness app: 28% GAD-7 (Park &amp; Kim [11]).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6327648" y="2734056"/>
            <a:ext cx="2542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i="1" dirty="0">
                <a:solidFill>
                  <a:srgbClr val="7F77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Refs: [5][6][11][15]</a:t>
            </a:r>
            <a:endParaRPr lang="en-US" sz="850" dirty="0"/>
          </a:p>
        </p:txBody>
      </p:sp>
      <p:sp>
        <p:nvSpPr>
          <p:cNvPr id="28" name="Shape 26"/>
          <p:cNvSpPr/>
          <p:nvPr/>
        </p:nvSpPr>
        <p:spPr>
          <a:xfrm>
            <a:off x="365760" y="3127248"/>
            <a:ext cx="2743200" cy="1691640"/>
          </a:xfrm>
          <a:prstGeom prst="roundRect">
            <a:avLst>
              <a:gd name="adj" fmla="val 6486"/>
            </a:avLst>
          </a:prstGeom>
          <a:solidFill>
            <a:srgbClr val="FFFFFF"/>
          </a:solidFill>
          <a:ln w="19050">
            <a:solidFill>
              <a:srgbClr val="BA7517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475488" y="3236976"/>
            <a:ext cx="502920" cy="502920"/>
          </a:xfrm>
          <a:prstGeom prst="ellipse">
            <a:avLst/>
          </a:prstGeom>
          <a:solidFill>
            <a:srgbClr val="BA7517"/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75488" y="3236976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T4</a:t>
            </a: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1069848" y="3264408"/>
            <a:ext cx="19385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Sleep &amp; Physical Health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1069848" y="3511296"/>
            <a:ext cx="19385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studies</a:t>
            </a:r>
            <a:endParaRPr lang="en-US" sz="900" dirty="0"/>
          </a:p>
        </p:txBody>
      </p:sp>
      <p:sp>
        <p:nvSpPr>
          <p:cNvPr id="33" name="Text 31"/>
          <p:cNvSpPr/>
          <p:nvPr/>
        </p:nvSpPr>
        <p:spPr>
          <a:xfrm>
            <a:off x="475488" y="3785616"/>
            <a:ext cx="2542032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 time → sleep quality (β=0.117, p&lt;0.05). 14-day SM abstinence reduces body image dissatisfaction. Physical manifestations must be addressed in MindGuard interventions.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475488" y="4562856"/>
            <a:ext cx="2542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i="1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Refs: [9][10]</a:t>
            </a:r>
            <a:endParaRPr lang="en-US" sz="850" dirty="0"/>
          </a:p>
        </p:txBody>
      </p:sp>
      <p:sp>
        <p:nvSpPr>
          <p:cNvPr id="35" name="Shape 33"/>
          <p:cNvSpPr/>
          <p:nvPr/>
        </p:nvSpPr>
        <p:spPr>
          <a:xfrm>
            <a:off x="3291840" y="3127248"/>
            <a:ext cx="2743200" cy="1691640"/>
          </a:xfrm>
          <a:prstGeom prst="roundRect">
            <a:avLst>
              <a:gd name="adj" fmla="val 6486"/>
            </a:avLst>
          </a:prstGeom>
          <a:solidFill>
            <a:srgbClr val="FFFFFF"/>
          </a:solidFill>
          <a:ln w="1905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3401568" y="3236976"/>
            <a:ext cx="502920" cy="502920"/>
          </a:xfrm>
          <a:prstGeom prst="ellipse">
            <a:avLst/>
          </a:prstGeom>
          <a:solidFill>
            <a:srgbClr val="D85A30"/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3401568" y="3236976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T5</a:t>
            </a:r>
            <a:endParaRPr lang="en-US" sz="1300" dirty="0"/>
          </a:p>
        </p:txBody>
      </p:sp>
      <p:sp>
        <p:nvSpPr>
          <p:cNvPr id="38" name="Text 36"/>
          <p:cNvSpPr/>
          <p:nvPr/>
        </p:nvSpPr>
        <p:spPr>
          <a:xfrm>
            <a:off x="3995928" y="3264408"/>
            <a:ext cx="19385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Gender Differences</a:t>
            </a:r>
            <a:endParaRPr lang="en-US" sz="1100" dirty="0"/>
          </a:p>
        </p:txBody>
      </p:sp>
      <p:sp>
        <p:nvSpPr>
          <p:cNvPr id="39" name="Text 37"/>
          <p:cNvSpPr/>
          <p:nvPr/>
        </p:nvSpPr>
        <p:spPr>
          <a:xfrm>
            <a:off x="3995928" y="3511296"/>
            <a:ext cx="19385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studies</a:t>
            </a:r>
            <a:endParaRPr lang="en-US" sz="900" dirty="0"/>
          </a:p>
        </p:txBody>
      </p:sp>
      <p:sp>
        <p:nvSpPr>
          <p:cNvPr id="40" name="Text 38"/>
          <p:cNvSpPr/>
          <p:nvPr/>
        </p:nvSpPr>
        <p:spPr>
          <a:xfrm>
            <a:off x="3401568" y="3785616"/>
            <a:ext cx="2542032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Female adolescents consistently at higher risk. Self-concept mediates SM–anxiety more strongly in girls (Lin &amp; Longobardi). Gender moderates ALL outcomes (Grund et al. [8]).</a:t>
            </a:r>
            <a:endParaRPr lang="en-US" sz="900" dirty="0"/>
          </a:p>
        </p:txBody>
      </p:sp>
      <p:sp>
        <p:nvSpPr>
          <p:cNvPr id="41" name="Text 39"/>
          <p:cNvSpPr/>
          <p:nvPr/>
        </p:nvSpPr>
        <p:spPr>
          <a:xfrm>
            <a:off x="3401568" y="4562856"/>
            <a:ext cx="2542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i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Refs: [8]</a:t>
            </a:r>
            <a:endParaRPr lang="en-US" sz="850" dirty="0"/>
          </a:p>
        </p:txBody>
      </p:sp>
      <p:sp>
        <p:nvSpPr>
          <p:cNvPr id="42" name="Text 40"/>
          <p:cNvSpPr/>
          <p:nvPr/>
        </p:nvSpPr>
        <p:spPr>
          <a:xfrm>
            <a:off x="365760" y="4617720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citations from Q1 journals: Springer Nature · ScienceDirect · JMIR · Frontiers · 2021–2026 · IEEE format [1]–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D85A30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 RESEARCH GAPS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457200" y="50292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Confirmed Gaps → MindGuard Response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457200" y="91440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7 · Needleman [13] · Confirmed from 18 Q1 studies (2021–2026)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0" y="4818888"/>
            <a:ext cx="9144000" cy="320040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365760" y="1261872"/>
            <a:ext cx="411480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457200" y="1426464"/>
            <a:ext cx="274320" cy="274320"/>
          </a:xfrm>
          <a:prstGeom prst="ellipse">
            <a:avLst/>
          </a:prstGeom>
          <a:solidFill>
            <a:srgbClr val="D85A30"/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57200" y="1426464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000000"/>
                </a:solidFill>
              </a:rPr>
              <a:t>❌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804672" y="1316736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AI wellness app for SM anxiety in 13–17 age group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804672" y="1609344"/>
            <a:ext cx="3566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Sharma et al. [6]; Feng et al. [5]</a:t>
            </a:r>
            <a:endParaRPr lang="en-US" sz="850" dirty="0"/>
          </a:p>
        </p:txBody>
      </p:sp>
      <p:sp>
        <p:nvSpPr>
          <p:cNvPr id="12" name="Shape 10"/>
          <p:cNvSpPr/>
          <p:nvPr/>
        </p:nvSpPr>
        <p:spPr>
          <a:xfrm>
            <a:off x="4526280" y="1572768"/>
            <a:ext cx="320040" cy="0"/>
          </a:xfrm>
          <a:prstGeom prst="line">
            <a:avLst/>
          </a:prstGeom>
          <a:noFill/>
          <a:ln w="254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572000" y="1444752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D85A30"/>
                </a:solidFill>
              </a:rPr>
              <a:t>→</a:t>
            </a:r>
            <a:endParaRPr lang="en-US" sz="1800" dirty="0"/>
          </a:p>
        </p:txBody>
      </p:sp>
      <p:sp>
        <p:nvSpPr>
          <p:cNvPr id="14" name="Shape 12"/>
          <p:cNvSpPr/>
          <p:nvPr/>
        </p:nvSpPr>
        <p:spPr>
          <a:xfrm>
            <a:off x="4800600" y="1261872"/>
            <a:ext cx="397764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892040" y="1426464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000000"/>
                </a:solidFill>
              </a:rPr>
              <a:t>✅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5212080" y="1316736"/>
            <a:ext cx="3474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targets 13–17 with age-appropriate UI, parental consent, and CAMHS crisis integration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365760" y="1993392"/>
            <a:ext cx="411480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2E74B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457200" y="2157984"/>
            <a:ext cx="274320" cy="274320"/>
          </a:xfrm>
          <a:prstGeom prst="ellipse">
            <a:avLst/>
          </a:prstGeom>
          <a:solidFill>
            <a:srgbClr val="2E74B5"/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57200" y="2157984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000000"/>
                </a:solidFill>
              </a:rPr>
              <a:t>❌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804672" y="2048256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real-time SM monitoring fused with AI anxiety detection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804672" y="2340864"/>
            <a:ext cx="3566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Wang et al. [14]; Buser</a:t>
            </a:r>
            <a:endParaRPr lang="en-US" sz="850" dirty="0"/>
          </a:p>
        </p:txBody>
      </p:sp>
      <p:sp>
        <p:nvSpPr>
          <p:cNvPr id="22" name="Shape 20"/>
          <p:cNvSpPr/>
          <p:nvPr/>
        </p:nvSpPr>
        <p:spPr>
          <a:xfrm>
            <a:off x="4526280" y="2304288"/>
            <a:ext cx="320040" cy="0"/>
          </a:xfrm>
          <a:prstGeom prst="line">
            <a:avLst/>
          </a:prstGeom>
          <a:noFill/>
          <a:ln w="254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572000" y="2176272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2E74B5"/>
                </a:solidFill>
              </a:rPr>
              <a:t>→</a:t>
            </a:r>
            <a:endParaRPr lang="en-US" sz="1800" dirty="0"/>
          </a:p>
        </p:txBody>
      </p:sp>
      <p:sp>
        <p:nvSpPr>
          <p:cNvPr id="24" name="Shape 22"/>
          <p:cNvSpPr/>
          <p:nvPr/>
        </p:nvSpPr>
        <p:spPr>
          <a:xfrm>
            <a:off x="4800600" y="1993392"/>
            <a:ext cx="397764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4892040" y="2157984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000000"/>
                </a:solidFill>
              </a:rPr>
              <a:t>✅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5212080" y="2048256"/>
            <a:ext cx="3474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fuses screen-time API (iOS/Android) with BERT engine for real-time behaviour-aware detection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365760" y="2724912"/>
            <a:ext cx="411480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7F77DD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457200" y="2889504"/>
            <a:ext cx="274320" cy="274320"/>
          </a:xfrm>
          <a:prstGeom prst="ellipse">
            <a:avLst/>
          </a:prstGeom>
          <a:solidFill>
            <a:srgbClr val="7F77DD"/>
          </a:solidFill>
          <a:ln w="12700">
            <a:solidFill>
              <a:srgbClr val="7F77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57200" y="2889504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000000"/>
                </a:solidFill>
              </a:rPr>
              <a:t>❌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804672" y="2779776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personalised interventions in youth SM wellness tools</a:t>
            </a:r>
            <a:endParaRPr lang="en-US" sz="1000" dirty="0"/>
          </a:p>
        </p:txBody>
      </p:sp>
      <p:sp>
        <p:nvSpPr>
          <p:cNvPr id="31" name="Text 29"/>
          <p:cNvSpPr/>
          <p:nvPr/>
        </p:nvSpPr>
        <p:spPr>
          <a:xfrm>
            <a:off x="804672" y="3072384"/>
            <a:ext cx="3566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7F77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Feng et al. [5]: d=0.62 vs d=0.21; Park &amp; Kim [11]</a:t>
            </a:r>
            <a:endParaRPr lang="en-US" sz="850" dirty="0"/>
          </a:p>
        </p:txBody>
      </p:sp>
      <p:sp>
        <p:nvSpPr>
          <p:cNvPr id="32" name="Shape 30"/>
          <p:cNvSpPr/>
          <p:nvPr/>
        </p:nvSpPr>
        <p:spPr>
          <a:xfrm>
            <a:off x="4526280" y="3035808"/>
            <a:ext cx="320040" cy="0"/>
          </a:xfrm>
          <a:prstGeom prst="line">
            <a:avLst/>
          </a:prstGeom>
          <a:noFill/>
          <a:ln w="25400">
            <a:solidFill>
              <a:srgbClr val="7F77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4572000" y="2907792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7F77DD"/>
                </a:solidFill>
              </a:rPr>
              <a:t>→</a:t>
            </a:r>
            <a:endParaRPr lang="en-US" sz="1800" dirty="0"/>
          </a:p>
        </p:txBody>
      </p:sp>
      <p:sp>
        <p:nvSpPr>
          <p:cNvPr id="34" name="Shape 32"/>
          <p:cNvSpPr/>
          <p:nvPr/>
        </p:nvSpPr>
        <p:spPr>
          <a:xfrm>
            <a:off x="4800600" y="2724912"/>
            <a:ext cx="397764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4892040" y="2889504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000000"/>
                </a:solidFill>
              </a:rPr>
              <a:t>✅</a:t>
            </a:r>
            <a:endParaRPr lang="en-US" sz="900" dirty="0"/>
          </a:p>
        </p:txBody>
      </p:sp>
      <p:sp>
        <p:nvSpPr>
          <p:cNvPr id="36" name="Text 34"/>
          <p:cNvSpPr/>
          <p:nvPr/>
        </p:nvSpPr>
        <p:spPr>
          <a:xfrm>
            <a:off x="5212080" y="2779776"/>
            <a:ext cx="3474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deep RL engine personalises interventions from individual GAD-7 trajectory and response history</a:t>
            </a:r>
            <a:endParaRPr lang="en-US" sz="950" dirty="0"/>
          </a:p>
        </p:txBody>
      </p:sp>
      <p:sp>
        <p:nvSpPr>
          <p:cNvPr id="37" name="Shape 35"/>
          <p:cNvSpPr/>
          <p:nvPr/>
        </p:nvSpPr>
        <p:spPr>
          <a:xfrm>
            <a:off x="365760" y="3456432"/>
            <a:ext cx="411480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BA7517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457200" y="3621024"/>
            <a:ext cx="274320" cy="274320"/>
          </a:xfrm>
          <a:prstGeom prst="ellipse">
            <a:avLst/>
          </a:prstGeom>
          <a:solidFill>
            <a:srgbClr val="BA7517"/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457200" y="3621024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000000"/>
                </a:solidFill>
              </a:rPr>
              <a:t>❌</a:t>
            </a:r>
            <a:endParaRPr lang="en-US" sz="900" dirty="0"/>
          </a:p>
        </p:txBody>
      </p:sp>
      <p:sp>
        <p:nvSpPr>
          <p:cNvPr id="40" name="Text 38"/>
          <p:cNvSpPr/>
          <p:nvPr/>
        </p:nvSpPr>
        <p:spPr>
          <a:xfrm>
            <a:off x="804672" y="3511296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Gender-specific risk not addressed in AI app design</a:t>
            </a:r>
            <a:endParaRPr lang="en-US" sz="1000" dirty="0"/>
          </a:p>
        </p:txBody>
      </p:sp>
      <p:sp>
        <p:nvSpPr>
          <p:cNvPr id="41" name="Text 39"/>
          <p:cNvSpPr/>
          <p:nvPr/>
        </p:nvSpPr>
        <p:spPr>
          <a:xfrm>
            <a:off x="804672" y="3803904"/>
            <a:ext cx="3566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Grund et al. [8]; Lin &amp; Longobardi</a:t>
            </a:r>
            <a:endParaRPr lang="en-US" sz="850" dirty="0"/>
          </a:p>
        </p:txBody>
      </p:sp>
      <p:sp>
        <p:nvSpPr>
          <p:cNvPr id="42" name="Shape 40"/>
          <p:cNvSpPr/>
          <p:nvPr/>
        </p:nvSpPr>
        <p:spPr>
          <a:xfrm>
            <a:off x="4526280" y="3767328"/>
            <a:ext cx="320040" cy="0"/>
          </a:xfrm>
          <a:prstGeom prst="line">
            <a:avLst/>
          </a:prstGeom>
          <a:noFill/>
          <a:ln w="254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4572000" y="3639312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BA7517"/>
                </a:solidFill>
              </a:rPr>
              <a:t>→</a:t>
            </a:r>
            <a:endParaRPr lang="en-US" sz="1800" dirty="0"/>
          </a:p>
        </p:txBody>
      </p:sp>
      <p:sp>
        <p:nvSpPr>
          <p:cNvPr id="44" name="Shape 42"/>
          <p:cNvSpPr/>
          <p:nvPr/>
        </p:nvSpPr>
        <p:spPr>
          <a:xfrm>
            <a:off x="4800600" y="3456432"/>
            <a:ext cx="397764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4892040" y="3621024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000000"/>
                </a:solidFill>
              </a:rPr>
              <a:t>✅</a:t>
            </a:r>
            <a:endParaRPr lang="en-US" sz="900" dirty="0"/>
          </a:p>
        </p:txBody>
      </p:sp>
      <p:sp>
        <p:nvSpPr>
          <p:cNvPr id="46" name="Text 44"/>
          <p:cNvSpPr/>
          <p:nvPr/>
        </p:nvSpPr>
        <p:spPr>
          <a:xfrm>
            <a:off x="5212080" y="3511296"/>
            <a:ext cx="3474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RL applies gender-differentiated CBT reframes, breathing, and social comparison alerts</a:t>
            </a:r>
            <a:endParaRPr lang="en-US" sz="950" dirty="0"/>
          </a:p>
        </p:txBody>
      </p:sp>
      <p:sp>
        <p:nvSpPr>
          <p:cNvPr id="47" name="Shape 45"/>
          <p:cNvSpPr/>
          <p:nvPr/>
        </p:nvSpPr>
        <p:spPr>
          <a:xfrm>
            <a:off x="365760" y="4187952"/>
            <a:ext cx="4114800" cy="497686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8" name="Shape 46"/>
          <p:cNvSpPr/>
          <p:nvPr/>
        </p:nvSpPr>
        <p:spPr>
          <a:xfrm>
            <a:off x="457200" y="4352544"/>
            <a:ext cx="274320" cy="274320"/>
          </a:xfrm>
          <a:prstGeom prst="ellipse">
            <a:avLst/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457200" y="4352544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000000"/>
                </a:solidFill>
              </a:rPr>
              <a:t>❌</a:t>
            </a:r>
            <a:endParaRPr lang="en-US" sz="900" dirty="0"/>
          </a:p>
        </p:txBody>
      </p:sp>
      <p:sp>
        <p:nvSpPr>
          <p:cNvPr id="50" name="Text 48"/>
          <p:cNvSpPr/>
          <p:nvPr/>
        </p:nvSpPr>
        <p:spPr>
          <a:xfrm>
            <a:off x="804672" y="4242816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crisis signposting pathway in youth SM wellness AI</a:t>
            </a:r>
            <a:endParaRPr lang="en-US" sz="1000" dirty="0"/>
          </a:p>
        </p:txBody>
      </p:sp>
      <p:sp>
        <p:nvSpPr>
          <p:cNvPr id="51" name="Text 49"/>
          <p:cNvSpPr/>
          <p:nvPr/>
        </p:nvSpPr>
        <p:spPr>
          <a:xfrm>
            <a:off x="800100" y="4450507"/>
            <a:ext cx="3566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Sharma et al. [6]; Corke et al.</a:t>
            </a:r>
            <a:endParaRPr lang="en-US" sz="850" dirty="0"/>
          </a:p>
        </p:txBody>
      </p:sp>
      <p:sp>
        <p:nvSpPr>
          <p:cNvPr id="52" name="Shape 50"/>
          <p:cNvSpPr/>
          <p:nvPr/>
        </p:nvSpPr>
        <p:spPr>
          <a:xfrm>
            <a:off x="4526280" y="4498848"/>
            <a:ext cx="320040" cy="0"/>
          </a:xfrm>
          <a:prstGeom prst="line">
            <a:avLst/>
          </a:prstGeom>
          <a:noFill/>
          <a:ln w="254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4572000" y="4370832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1D9E75"/>
                </a:solidFill>
              </a:rPr>
              <a:t>→</a:t>
            </a:r>
            <a:endParaRPr lang="en-US" sz="1800" dirty="0"/>
          </a:p>
        </p:txBody>
      </p:sp>
      <p:sp>
        <p:nvSpPr>
          <p:cNvPr id="54" name="Shape 52"/>
          <p:cNvSpPr/>
          <p:nvPr/>
        </p:nvSpPr>
        <p:spPr>
          <a:xfrm>
            <a:off x="4800600" y="4187952"/>
            <a:ext cx="3977640" cy="448056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4892040" y="4352544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000000"/>
                </a:solidFill>
              </a:rPr>
              <a:t>✅</a:t>
            </a:r>
            <a:endParaRPr lang="en-US" sz="900" dirty="0"/>
          </a:p>
        </p:txBody>
      </p:sp>
      <p:sp>
        <p:nvSpPr>
          <p:cNvPr id="56" name="Text 54"/>
          <p:cNvSpPr/>
          <p:nvPr/>
        </p:nvSpPr>
        <p:spPr>
          <a:xfrm>
            <a:off x="5212080" y="4242816"/>
            <a:ext cx="3474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auto-signposts CAMHS &amp; Shout 85258 when adapted GAD-7 score ≥10/35</a:t>
            </a:r>
            <a:endParaRPr lang="en-US" sz="950" dirty="0"/>
          </a:p>
        </p:txBody>
      </p:sp>
      <p:sp>
        <p:nvSpPr>
          <p:cNvPr id="57" name="Text 55"/>
          <p:cNvSpPr/>
          <p:nvPr/>
        </p:nvSpPr>
        <p:spPr>
          <a:xfrm>
            <a:off x="1757770" y="4690871"/>
            <a:ext cx="6874502" cy="14368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Citations: Sharma et al. [6] · Feng et al. [5] · Wang et al. [14] · Buser · Park &amp; Kim [11] · Grund et al. [8] · Lin &amp; Longobardi · Corke et al.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BA7517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 METHODOLOGY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457200" y="50292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Design &amp; Methodology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0" y="4818888"/>
            <a:ext cx="9144000" cy="320040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365760" y="1005840"/>
            <a:ext cx="8412480" cy="594360"/>
          </a:xfrm>
          <a:prstGeom prst="roundRect">
            <a:avLst>
              <a:gd name="adj" fmla="val 15385"/>
            </a:avLst>
          </a:prstGeom>
          <a:solidFill>
            <a:srgbClr val="BA7517">
              <a:alpha val="12000"/>
            </a:srgbClr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078992"/>
            <a:ext cx="8046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(DSR) paradigm — Hevner et al.: Problem Identification → Artefact Design → Development → Evaluation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365760" y="1719072"/>
            <a:ext cx="4114800" cy="2286000"/>
          </a:xfrm>
          <a:prstGeom prst="roundRect">
            <a:avLst>
              <a:gd name="adj" fmla="val 4800"/>
            </a:avLst>
          </a:prstGeom>
          <a:solidFill>
            <a:srgbClr val="FFFFFF"/>
          </a:solidFill>
          <a:ln w="19050">
            <a:solidFill>
              <a:srgbClr val="2E74B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365760" y="1719072"/>
            <a:ext cx="4114800" cy="347472"/>
          </a:xfrm>
          <a:prstGeom prst="roundRect">
            <a:avLst>
              <a:gd name="adj" fmla="val 31579"/>
            </a:avLst>
          </a:prstGeom>
          <a:solidFill>
            <a:srgbClr val="2E74B5"/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57200" y="1719072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Component — Survey (n=120)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530352" y="2148840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13-item structured online survey — West Midlands secondary schools</a:t>
            </a:r>
            <a:endParaRPr lang="en-US" sz="950" dirty="0"/>
          </a:p>
        </p:txBody>
      </p:sp>
      <p:sp>
        <p:nvSpPr>
          <p:cNvPr id="12" name="Text 10"/>
          <p:cNvSpPr/>
          <p:nvPr/>
        </p:nvSpPr>
        <p:spPr>
          <a:xfrm>
            <a:off x="530352" y="2496312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Age-adapted GAD-7 scale (Q9–Q13, 1–7 Likert)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530352" y="2843784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Analysis: SPSS v29 (Pearson r, ANOVA, descriptive)</a:t>
            </a:r>
            <a:endParaRPr lang="en-US" sz="950" dirty="0"/>
          </a:p>
        </p:txBody>
      </p:sp>
      <p:sp>
        <p:nvSpPr>
          <p:cNvPr id="14" name="Text 12"/>
          <p:cNvSpPr/>
          <p:nvPr/>
        </p:nvSpPr>
        <p:spPr>
          <a:xfrm>
            <a:off x="530352" y="3191256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Ethics: UK GDPR Art. 8 · Children Act 2004 · UWTSD REC</a:t>
            </a:r>
            <a:endParaRPr lang="en-US" sz="950" dirty="0"/>
          </a:p>
        </p:txBody>
      </p:sp>
      <p:sp>
        <p:nvSpPr>
          <p:cNvPr id="15" name="Text 13"/>
          <p:cNvSpPr/>
          <p:nvPr/>
        </p:nvSpPr>
        <p:spPr>
          <a:xfrm>
            <a:off x="530352" y="3538728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70% use SM 3+ hrs/day · 42% score high on GAD-7 · 67% negative MH impact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663440" y="1719072"/>
            <a:ext cx="4114800" cy="2286000"/>
          </a:xfrm>
          <a:prstGeom prst="roundRect">
            <a:avLst>
              <a:gd name="adj" fmla="val 4800"/>
            </a:avLst>
          </a:prstGeom>
          <a:solidFill>
            <a:srgbClr val="FFFFFF"/>
          </a:solidFill>
          <a:ln w="1905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663440" y="1719072"/>
            <a:ext cx="4114800" cy="347472"/>
          </a:xfrm>
          <a:prstGeom prst="roundRect">
            <a:avLst>
              <a:gd name="adj" fmla="val 31579"/>
            </a:avLst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754880" y="1719072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Qualitative Component — Interviews (n=10)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4828032" y="2148840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Purposive sub-sample: ages 14–17, gender balanced</a:t>
            </a:r>
            <a:endParaRPr lang="en-US" sz="950" dirty="0"/>
          </a:p>
        </p:txBody>
      </p:sp>
      <p:sp>
        <p:nvSpPr>
          <p:cNvPr id="20" name="Text 18"/>
          <p:cNvSpPr/>
          <p:nvPr/>
        </p:nvSpPr>
        <p:spPr>
          <a:xfrm>
            <a:off x="4828032" y="2496312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30–40 min via Microsoft Teams · Audio-recorded · Otter.ai transcription</a:t>
            </a:r>
            <a:endParaRPr lang="en-US" sz="950" dirty="0"/>
          </a:p>
        </p:txBody>
      </p:sp>
      <p:sp>
        <p:nvSpPr>
          <p:cNvPr id="21" name="Text 19"/>
          <p:cNvSpPr/>
          <p:nvPr/>
        </p:nvSpPr>
        <p:spPr>
          <a:xfrm>
            <a:off x="4828032" y="2843784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Analysis: Braun &amp; Clarke reflexive thematic analysis · NVivo 14</a:t>
            </a:r>
            <a:endParaRPr lang="en-US" sz="950" dirty="0"/>
          </a:p>
        </p:txBody>
      </p:sp>
      <p:sp>
        <p:nvSpPr>
          <p:cNvPr id="22" name="Text 20"/>
          <p:cNvSpPr/>
          <p:nvPr/>
        </p:nvSpPr>
        <p:spPr>
          <a:xfrm>
            <a:off x="4828032" y="3191256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themes: comparison, FOMO, notification compulsion, wellness demand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4828032" y="3538728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Appendix B: full 8-question interview guide</a:t>
            </a:r>
            <a:endParaRPr lang="en-US" sz="950" dirty="0"/>
          </a:p>
        </p:txBody>
      </p:sp>
      <p:sp>
        <p:nvSpPr>
          <p:cNvPr id="24" name="Text 22"/>
          <p:cNvSpPr/>
          <p:nvPr/>
        </p:nvSpPr>
        <p:spPr>
          <a:xfrm>
            <a:off x="365760" y="4114800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Framework:</a:t>
            </a:r>
            <a:endParaRPr lang="en-US" sz="1000" dirty="0"/>
          </a:p>
        </p:txBody>
      </p:sp>
      <p:sp>
        <p:nvSpPr>
          <p:cNvPr id="25" name="Shape 23"/>
          <p:cNvSpPr/>
          <p:nvPr/>
        </p:nvSpPr>
        <p:spPr>
          <a:xfrm>
            <a:off x="2286000" y="4041648"/>
            <a:ext cx="1170432" cy="502920"/>
          </a:xfrm>
          <a:prstGeom prst="roundRect">
            <a:avLst>
              <a:gd name="adj" fmla="val 12727"/>
            </a:avLst>
          </a:prstGeom>
          <a:solidFill>
            <a:srgbClr val="D85A30">
              <a:alpha val="15000"/>
            </a:srgbClr>
          </a:solidFill>
          <a:ln w="635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2322576" y="4041648"/>
            <a:ext cx="1097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GDPR</a:t>
            </a:r>
            <a:endParaRPr lang="en-US" sz="850" dirty="0"/>
          </a:p>
          <a:p>
            <a:pPr marL="0" indent="0" algn="ctr">
              <a:buNone/>
            </a:pPr>
            <a:r>
              <a:rPr lang="en-US" sz="850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Art. 6(1)(e)</a:t>
            </a:r>
            <a:endParaRPr lang="en-US" sz="850" dirty="0"/>
          </a:p>
        </p:txBody>
      </p:sp>
      <p:sp>
        <p:nvSpPr>
          <p:cNvPr id="27" name="Shape 25"/>
          <p:cNvSpPr/>
          <p:nvPr/>
        </p:nvSpPr>
        <p:spPr>
          <a:xfrm>
            <a:off x="3584448" y="4041648"/>
            <a:ext cx="1170432" cy="502920"/>
          </a:xfrm>
          <a:prstGeom prst="roundRect">
            <a:avLst>
              <a:gd name="adj" fmla="val 12727"/>
            </a:avLst>
          </a:prstGeom>
          <a:solidFill>
            <a:srgbClr val="D85A30">
              <a:alpha val="15000"/>
            </a:srgbClr>
          </a:solidFill>
          <a:ln w="635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3621024" y="4041648"/>
            <a:ext cx="1097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 Act</a:t>
            </a:r>
            <a:endParaRPr lang="en-US" sz="850" dirty="0"/>
          </a:p>
          <a:p>
            <a:pPr marL="0" indent="0" algn="ctr">
              <a:buNone/>
            </a:pPr>
            <a:r>
              <a:rPr lang="en-US" sz="850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2004</a:t>
            </a:r>
            <a:endParaRPr lang="en-US" sz="850" dirty="0"/>
          </a:p>
        </p:txBody>
      </p:sp>
      <p:sp>
        <p:nvSpPr>
          <p:cNvPr id="29" name="Shape 27"/>
          <p:cNvSpPr/>
          <p:nvPr/>
        </p:nvSpPr>
        <p:spPr>
          <a:xfrm>
            <a:off x="4882896" y="4041648"/>
            <a:ext cx="1170432" cy="502920"/>
          </a:xfrm>
          <a:prstGeom prst="roundRect">
            <a:avLst>
              <a:gd name="adj" fmla="val 12727"/>
            </a:avLst>
          </a:prstGeom>
          <a:solidFill>
            <a:srgbClr val="D85A30">
              <a:alpha val="15000"/>
            </a:srgbClr>
          </a:solidFill>
          <a:ln w="635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919472" y="4041648"/>
            <a:ext cx="1097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BPS Code</a:t>
            </a:r>
            <a:endParaRPr lang="en-US" sz="850" dirty="0"/>
          </a:p>
          <a:p>
            <a:pPr marL="0" indent="0" algn="ctr">
              <a:buNone/>
            </a:pPr>
            <a:r>
              <a:rPr lang="en-US" sz="850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Ethics</a:t>
            </a:r>
            <a:endParaRPr lang="en-US" sz="850" dirty="0"/>
          </a:p>
        </p:txBody>
      </p:sp>
      <p:sp>
        <p:nvSpPr>
          <p:cNvPr id="31" name="Shape 29"/>
          <p:cNvSpPr/>
          <p:nvPr/>
        </p:nvSpPr>
        <p:spPr>
          <a:xfrm>
            <a:off x="6181344" y="4041648"/>
            <a:ext cx="1170432" cy="502920"/>
          </a:xfrm>
          <a:prstGeom prst="roundRect">
            <a:avLst>
              <a:gd name="adj" fmla="val 12727"/>
            </a:avLst>
          </a:prstGeom>
          <a:solidFill>
            <a:srgbClr val="D85A30">
              <a:alpha val="15000"/>
            </a:srgbClr>
          </a:solidFill>
          <a:ln w="635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217920" y="4041648"/>
            <a:ext cx="1097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UWTSD</a:t>
            </a:r>
            <a:endParaRPr lang="en-US" sz="850" dirty="0"/>
          </a:p>
          <a:p>
            <a:pPr marL="0" indent="0" algn="ctr">
              <a:buNone/>
            </a:pPr>
            <a:r>
              <a:rPr lang="en-US" sz="850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 Approval</a:t>
            </a:r>
            <a:endParaRPr lang="en-US" sz="850" dirty="0"/>
          </a:p>
        </p:txBody>
      </p:sp>
      <p:sp>
        <p:nvSpPr>
          <p:cNvPr id="33" name="Shape 31"/>
          <p:cNvSpPr/>
          <p:nvPr/>
        </p:nvSpPr>
        <p:spPr>
          <a:xfrm>
            <a:off x="7479792" y="4041648"/>
            <a:ext cx="1170432" cy="502920"/>
          </a:xfrm>
          <a:prstGeom prst="roundRect">
            <a:avLst>
              <a:gd name="adj" fmla="val 12727"/>
            </a:avLst>
          </a:prstGeom>
          <a:solidFill>
            <a:srgbClr val="D85A30">
              <a:alpha val="15000"/>
            </a:srgbClr>
          </a:solidFill>
          <a:ln w="635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7516368" y="4041648"/>
            <a:ext cx="1097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5-year data</a:t>
            </a:r>
            <a:endParaRPr lang="en-US" sz="850" dirty="0"/>
          </a:p>
          <a:p>
            <a:pPr marL="0" indent="0" algn="ctr">
              <a:buNone/>
            </a:pPr>
            <a:r>
              <a:rPr lang="en-US" sz="850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retention</a:t>
            </a:r>
            <a:endParaRPr lang="en-US" sz="850" dirty="0"/>
          </a:p>
        </p:txBody>
      </p:sp>
      <p:sp>
        <p:nvSpPr>
          <p:cNvPr id="35" name="Text 33"/>
          <p:cNvSpPr/>
          <p:nvPr/>
        </p:nvSpPr>
        <p:spPr>
          <a:xfrm>
            <a:off x="365760" y="4617720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Citations: Hevner et al. · Saat et al. [10] · Buser · Park &amp; Kim [11] · Braun &amp; Clarke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BA7517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 METHODOLOGY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457200" y="50292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— AI System Architecture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457200" y="91440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React Native · Python 3.11/FastAPI · BERT · Deep Reinforcement Learning · CAMHS Crisis Protocol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0" y="4818888"/>
            <a:ext cx="9144000" cy="320040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320040" y="1261872"/>
            <a:ext cx="2743200" cy="260604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19050">
            <a:solidFill>
              <a:srgbClr val="2E74B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20040" y="1261872"/>
            <a:ext cx="2743200" cy="594360"/>
          </a:xfrm>
          <a:prstGeom prst="roundRect">
            <a:avLst>
              <a:gd name="adj" fmla="val 18462"/>
            </a:avLst>
          </a:prstGeom>
          <a:solidFill>
            <a:srgbClr val="2E74B5"/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29768" y="1353312"/>
            <a:ext cx="457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914400" y="1335024"/>
            <a:ext cx="2057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Screen-Time Monitoring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914400" y="1609344"/>
            <a:ext cx="2057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Usage Monitoring Module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429768" y="1975104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iOS Screen Time API · Android UsageStatsManager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429768" y="2432304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Real-time SM usage capture</a:t>
            </a:r>
            <a:endParaRPr lang="en-US" sz="950" dirty="0"/>
          </a:p>
        </p:txBody>
      </p:sp>
      <p:sp>
        <p:nvSpPr>
          <p:cNvPr id="14" name="Text 12"/>
          <p:cNvSpPr/>
          <p:nvPr/>
        </p:nvSpPr>
        <p:spPr>
          <a:xfrm>
            <a:off x="429768" y="2889504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duration · Platform switching · Notification freq.</a:t>
            </a:r>
            <a:endParaRPr lang="en-US" sz="950" dirty="0"/>
          </a:p>
        </p:txBody>
      </p:sp>
      <p:sp>
        <p:nvSpPr>
          <p:cNvPr id="15" name="Text 13"/>
          <p:cNvSpPr/>
          <p:nvPr/>
        </p:nvSpPr>
        <p:spPr>
          <a:xfrm>
            <a:off x="429768" y="3346704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Validated: Buser (d. phenotyping, n=19, age 15.84)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3246120" y="1261872"/>
            <a:ext cx="2743200" cy="260604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19050">
            <a:solidFill>
              <a:srgbClr val="7F77DD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246120" y="1261872"/>
            <a:ext cx="2743200" cy="594360"/>
          </a:xfrm>
          <a:prstGeom prst="roundRect">
            <a:avLst>
              <a:gd name="adj" fmla="val 18462"/>
            </a:avLst>
          </a:prstGeom>
          <a:solidFill>
            <a:srgbClr val="7F77DD"/>
          </a:solidFill>
          <a:ln w="12700">
            <a:solidFill>
              <a:srgbClr val="7F77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355848" y="1353312"/>
            <a:ext cx="457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3840480" y="1335024"/>
            <a:ext cx="2057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BERT Sentiment Engine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3840480" y="1609344"/>
            <a:ext cx="2057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NLP Anxiety Detection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3355848" y="1975104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Fine-tuned on adolescent SM text</a:t>
            </a:r>
            <a:endParaRPr lang="en-US" sz="950" dirty="0"/>
          </a:p>
        </p:txBody>
      </p:sp>
      <p:sp>
        <p:nvSpPr>
          <p:cNvPr id="22" name="Text 20"/>
          <p:cNvSpPr/>
          <p:nvPr/>
        </p:nvSpPr>
        <p:spPr>
          <a:xfrm>
            <a:off x="3355848" y="2432304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Cognitive distortion markers (Wang et al. [14])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3355848" y="2889504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89.2% F1-score for depression/anxiety detection</a:t>
            </a:r>
            <a:endParaRPr lang="en-US" sz="950" dirty="0"/>
          </a:p>
        </p:txBody>
      </p:sp>
      <p:sp>
        <p:nvSpPr>
          <p:cNvPr id="24" name="Text 22"/>
          <p:cNvSpPr/>
          <p:nvPr/>
        </p:nvSpPr>
        <p:spPr>
          <a:xfrm>
            <a:off x="3355848" y="3346704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Real-time inference on in-app text + mood check-ins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6172200" y="1261872"/>
            <a:ext cx="2743200" cy="260604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1905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6172200" y="1261872"/>
            <a:ext cx="2743200" cy="594360"/>
          </a:xfrm>
          <a:prstGeom prst="roundRect">
            <a:avLst>
              <a:gd name="adj" fmla="val 18462"/>
            </a:avLst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281928" y="1353312"/>
            <a:ext cx="457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800" dirty="0"/>
          </a:p>
        </p:txBody>
      </p:sp>
      <p:sp>
        <p:nvSpPr>
          <p:cNvPr id="28" name="Text 26"/>
          <p:cNvSpPr/>
          <p:nvPr/>
        </p:nvSpPr>
        <p:spPr>
          <a:xfrm>
            <a:off x="6766560" y="1335024"/>
            <a:ext cx="2057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 RL Intervention Engine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6766560" y="1609344"/>
            <a:ext cx="2057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 Wellness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6281928" y="1975104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Personalises from GAD-7 trajectory + response history</a:t>
            </a:r>
            <a:endParaRPr lang="en-US" sz="950" dirty="0"/>
          </a:p>
        </p:txBody>
      </p:sp>
      <p:sp>
        <p:nvSpPr>
          <p:cNvPr id="31" name="Text 29"/>
          <p:cNvSpPr/>
          <p:nvPr/>
        </p:nvSpPr>
        <p:spPr>
          <a:xfrm>
            <a:off x="6281928" y="2432304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Gender-differentiated intervention weighting</a:t>
            </a:r>
            <a:endParaRPr lang="en-US" sz="950" dirty="0"/>
          </a:p>
        </p:txBody>
      </p:sp>
      <p:sp>
        <p:nvSpPr>
          <p:cNvPr id="32" name="Text 30"/>
          <p:cNvSpPr/>
          <p:nvPr/>
        </p:nvSpPr>
        <p:spPr>
          <a:xfrm>
            <a:off x="6281928" y="2889504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d=0.62 personalised AI (Feng et al. [5])</a:t>
            </a:r>
            <a:endParaRPr lang="en-US" sz="950" dirty="0"/>
          </a:p>
        </p:txBody>
      </p:sp>
      <p:sp>
        <p:nvSpPr>
          <p:cNvPr id="33" name="Text 31"/>
          <p:cNvSpPr/>
          <p:nvPr/>
        </p:nvSpPr>
        <p:spPr>
          <a:xfrm>
            <a:off x="6281928" y="3346704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Breathing · CBT reframes · Usage breaks · Affirmations</a:t>
            </a:r>
            <a:endParaRPr lang="en-US" sz="950" dirty="0"/>
          </a:p>
        </p:txBody>
      </p:sp>
      <p:sp>
        <p:nvSpPr>
          <p:cNvPr id="34" name="Shape 32"/>
          <p:cNvSpPr/>
          <p:nvPr/>
        </p:nvSpPr>
        <p:spPr>
          <a:xfrm>
            <a:off x="320040" y="3977640"/>
            <a:ext cx="8503920" cy="640080"/>
          </a:xfrm>
          <a:prstGeom prst="roundRect">
            <a:avLst>
              <a:gd name="adj" fmla="val 14286"/>
            </a:avLst>
          </a:prstGeom>
          <a:solidFill>
            <a:srgbClr val="D85A30">
              <a:alpha val="12000"/>
            </a:srgbClr>
          </a:solidFill>
          <a:ln w="1905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457200" y="4005072"/>
            <a:ext cx="83210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🚨 Crisis Protocol: When adapted GAD-7 ≥10/35 → MindGuard auto-signposts CAMHS + Shout 85258 (text SHOUT to 85258, free 24/7)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365760" y="4617720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Citations: Buser · Wang et al. [14] · Feng et al. [5] · Sharma et al. [6] · Tech: React Native · Python 3.11 · TensorFlow · Hugging Face Transformers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BA7517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 METHODOLOGY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457200" y="50292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Original Survey Findings — n=120, West Midlands (2025)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0" y="4818888"/>
            <a:ext cx="9144000" cy="320040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365760" y="1005840"/>
            <a:ext cx="2743200" cy="1170432"/>
          </a:xfrm>
          <a:prstGeom prst="roundRect">
            <a:avLst>
              <a:gd name="adj" fmla="val 9375"/>
            </a:avLst>
          </a:prstGeom>
          <a:solidFill>
            <a:srgbClr val="FFFFFF"/>
          </a:solidFill>
          <a:ln w="1905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1078992"/>
            <a:ext cx="2743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70%</a:t>
            </a:r>
            <a:endParaRPr lang="en-US" sz="4200" dirty="0"/>
          </a:p>
        </p:txBody>
      </p:sp>
      <p:sp>
        <p:nvSpPr>
          <p:cNvPr id="8" name="Text 6"/>
          <p:cNvSpPr/>
          <p:nvPr/>
        </p:nvSpPr>
        <p:spPr>
          <a:xfrm>
            <a:off x="457200" y="1664208"/>
            <a:ext cx="25603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SM 3+ hours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day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3291840" y="1005840"/>
            <a:ext cx="2743200" cy="1170432"/>
          </a:xfrm>
          <a:prstGeom prst="roundRect">
            <a:avLst>
              <a:gd name="adj" fmla="val 9375"/>
            </a:avLst>
          </a:prstGeom>
          <a:solidFill>
            <a:srgbClr val="FFFFFF"/>
          </a:solidFill>
          <a:ln w="19050">
            <a:solidFill>
              <a:srgbClr val="7F77DD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291840" y="1078992"/>
            <a:ext cx="2743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7F77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42%</a:t>
            </a:r>
            <a:endParaRPr lang="en-US" sz="4200" dirty="0"/>
          </a:p>
        </p:txBody>
      </p:sp>
      <p:sp>
        <p:nvSpPr>
          <p:cNvPr id="11" name="Text 9"/>
          <p:cNvSpPr/>
          <p:nvPr/>
        </p:nvSpPr>
        <p:spPr>
          <a:xfrm>
            <a:off x="3383280" y="1664208"/>
            <a:ext cx="25603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Score HIGH on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adapted GAD-7 (≥5/7)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6217920" y="1005840"/>
            <a:ext cx="2743200" cy="1170432"/>
          </a:xfrm>
          <a:prstGeom prst="roundRect">
            <a:avLst>
              <a:gd name="adj" fmla="val 9375"/>
            </a:avLst>
          </a:prstGeom>
          <a:solidFill>
            <a:srgbClr val="FFFFFF"/>
          </a:solidFill>
          <a:ln w="19050">
            <a:solidFill>
              <a:srgbClr val="2E74B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217920" y="1078992"/>
            <a:ext cx="2743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67%</a:t>
            </a:r>
            <a:endParaRPr lang="en-US" sz="4200" dirty="0"/>
          </a:p>
        </p:txBody>
      </p:sp>
      <p:sp>
        <p:nvSpPr>
          <p:cNvPr id="14" name="Text 12"/>
          <p:cNvSpPr/>
          <p:nvPr/>
        </p:nvSpPr>
        <p:spPr>
          <a:xfrm>
            <a:off x="6309360" y="1664208"/>
            <a:ext cx="25603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 SM has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negative MH impact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365760" y="2331720"/>
            <a:ext cx="2743200" cy="1170432"/>
          </a:xfrm>
          <a:prstGeom prst="roundRect">
            <a:avLst>
              <a:gd name="adj" fmla="val 9375"/>
            </a:avLst>
          </a:prstGeom>
          <a:solidFill>
            <a:srgbClr val="FFFFFF"/>
          </a:solidFill>
          <a:ln w="19050">
            <a:solidFill>
              <a:srgbClr val="BA7517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65760" y="2404872"/>
            <a:ext cx="2743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61%</a:t>
            </a:r>
            <a:endParaRPr lang="en-US" sz="4200" dirty="0"/>
          </a:p>
        </p:txBody>
      </p:sp>
      <p:sp>
        <p:nvSpPr>
          <p:cNvPr id="17" name="Text 15"/>
          <p:cNvSpPr/>
          <p:nvPr/>
        </p:nvSpPr>
        <p:spPr>
          <a:xfrm>
            <a:off x="457200" y="2990088"/>
            <a:ext cx="25603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themselves to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others on SM often/always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3291840" y="2331720"/>
            <a:ext cx="2743200" cy="1170432"/>
          </a:xfrm>
          <a:prstGeom prst="roundRect">
            <a:avLst>
              <a:gd name="adj" fmla="val 9375"/>
            </a:avLst>
          </a:prstGeom>
          <a:solidFill>
            <a:srgbClr val="FFFFFF"/>
          </a:solidFill>
          <a:ln w="1905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291840" y="2404872"/>
            <a:ext cx="2743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38%</a:t>
            </a:r>
            <a:endParaRPr lang="en-US" sz="4200" dirty="0"/>
          </a:p>
        </p:txBody>
      </p:sp>
      <p:sp>
        <p:nvSpPr>
          <p:cNvPr id="20" name="Text 18"/>
          <p:cNvSpPr/>
          <p:nvPr/>
        </p:nvSpPr>
        <p:spPr>
          <a:xfrm>
            <a:off x="3383280" y="2990088"/>
            <a:ext cx="25603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Instagram users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(highest anxiety score)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6217920" y="2331720"/>
            <a:ext cx="2743200" cy="1170432"/>
          </a:xfrm>
          <a:prstGeom prst="roundRect">
            <a:avLst>
              <a:gd name="adj" fmla="val 9375"/>
            </a:avLst>
          </a:prstGeom>
          <a:solidFill>
            <a:srgbClr val="FFFFFF"/>
          </a:solidFill>
          <a:ln w="19050">
            <a:solidFill>
              <a:srgbClr val="D4537E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217920" y="2404872"/>
            <a:ext cx="2743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D453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4.1/7</a:t>
            </a:r>
            <a:endParaRPr lang="en-US" sz="4200" dirty="0"/>
          </a:p>
        </p:txBody>
      </p:sp>
      <p:sp>
        <p:nvSpPr>
          <p:cNvPr id="23" name="Text 21"/>
          <p:cNvSpPr/>
          <p:nvPr/>
        </p:nvSpPr>
        <p:spPr>
          <a:xfrm>
            <a:off x="6309360" y="2990088"/>
            <a:ext cx="25603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Mean anxiety score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across all participants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365760" y="3703320"/>
            <a:ext cx="8412480" cy="658368"/>
          </a:xfrm>
          <a:prstGeom prst="roundRect">
            <a:avLst>
              <a:gd name="adj" fmla="val 13889"/>
            </a:avLst>
          </a:prstGeom>
          <a:solidFill>
            <a:srgbClr val="1B2A4A">
              <a:alpha val="12000"/>
            </a:srgbClr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48640" y="3730752"/>
            <a:ext cx="822960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Finding: Results are consistent with Grund et al. [8] and Boer et al. [9] — Instagram and TikTok produce the highest anxiety scores. 70% using SM 3+ hrs/day directly validates Saat et al. [10] (β=0.123, p&lt;0.01 screen time → anxiety).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365760" y="4617720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MindGuard original survey (n=120, West Midlands secondary schools, 2025) · GAD-7 adapted scale · SPSS v29 analysis · Validated against Grund et al. [8] · Boer et al. [9] · Saat et al. [10]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D4537E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 EXPECTED OUTCOMES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457200" y="50292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Outcomes &amp; Impact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0" y="4818888"/>
            <a:ext cx="9144000" cy="320040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320040" y="1261872"/>
            <a:ext cx="2743200" cy="1536192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905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429768" y="1371600"/>
            <a:ext cx="475488" cy="475488"/>
          </a:xfrm>
          <a:prstGeom prst="ellipse">
            <a:avLst/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29768" y="137160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978408" y="1399032"/>
            <a:ext cx="19842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≥28% GAD-7 Reduction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29768" y="1901952"/>
            <a:ext cx="254203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Statistically significant (r ≥ −0.45) between MindGuard interventions and GAD-7 scores in n=30 pilot (6 weeks). Benchmarked against Park &amp; Kim [11] (RCT, n=94).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3246120" y="1261872"/>
            <a:ext cx="2743200" cy="1536192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9050">
            <a:solidFill>
              <a:srgbClr val="2E74B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355848" y="1371600"/>
            <a:ext cx="475488" cy="475488"/>
          </a:xfrm>
          <a:prstGeom prst="ellipse">
            <a:avLst/>
          </a:prstGeom>
          <a:solidFill>
            <a:srgbClr val="2E74B5"/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355848" y="137160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904488" y="1399032"/>
            <a:ext cx="19842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 ≥70 Usability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3355848" y="1901952"/>
            <a:ext cx="254203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 prototype achieving "good" usability score and mean acceptability ≥4/5 among 13–17-year-old pilot participants. Secondary metric: session engagement rate ≥60%.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6172200" y="1261872"/>
            <a:ext cx="2743200" cy="1536192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9050">
            <a:solidFill>
              <a:srgbClr val="7F77DD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281928" y="1371600"/>
            <a:ext cx="475488" cy="475488"/>
          </a:xfrm>
          <a:prstGeom prst="ellipse">
            <a:avLst/>
          </a:prstGeom>
          <a:solidFill>
            <a:srgbClr val="7F77DD"/>
          </a:solidFill>
          <a:ln w="12700">
            <a:solidFill>
              <a:srgbClr val="7F77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281928" y="137160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6830568" y="1399032"/>
            <a:ext cx="19842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7F77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Original UK Dataset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6281928" y="1901952"/>
            <a:ext cx="254203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geographic and age-specific UK evidence on SM–anxiety in teenagers (survey n=120, interviews n=10, West Midlands 2025) — advancing beyond US and European samples in literature.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365760" y="2976046"/>
            <a:ext cx="3977640" cy="1244074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9050">
            <a:solidFill>
              <a:srgbClr val="BA7517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429768" y="3090672"/>
            <a:ext cx="475488" cy="475488"/>
          </a:xfrm>
          <a:prstGeom prst="ellipse">
            <a:avLst/>
          </a:prstGeom>
          <a:solidFill>
            <a:srgbClr val="BA7517"/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29768" y="3090672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978408" y="3118104"/>
            <a:ext cx="321868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Design Principles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429768" y="3621024"/>
            <a:ext cx="3776472" cy="514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Evidence-based design framework for adolescent AI wellness apps including gender-differentiated RL weighting, CAMHS crisis integration, and ethical safeguards — contribution to Positive Computing literature.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4617720" y="2980944"/>
            <a:ext cx="3977640" cy="1244074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905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4727448" y="3090672"/>
            <a:ext cx="475488" cy="475488"/>
          </a:xfrm>
          <a:prstGeom prst="ellipse">
            <a:avLst/>
          </a:prstGeom>
          <a:solidFill>
            <a:srgbClr val="D85A30"/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727448" y="3090672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O5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5276088" y="3118104"/>
            <a:ext cx="321868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Crisis Protocol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4727448" y="3621024"/>
            <a:ext cx="3776472" cy="53900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Validated CAMHS/Shout 85258 auto-referral (GAD-7 ≥10/35) directly applicable by NHS CAMHS, schools, and digital health developers. Addresses gap confirmed by Sharma et al. [6].</a:t>
            </a:r>
            <a:endParaRPr lang="en-US" sz="950" dirty="0"/>
          </a:p>
        </p:txBody>
      </p:sp>
      <p:sp>
        <p:nvSpPr>
          <p:cNvPr id="31" name="Text 29"/>
          <p:cNvSpPr/>
          <p:nvPr/>
        </p:nvSpPr>
        <p:spPr>
          <a:xfrm>
            <a:off x="123444" y="4296048"/>
            <a:ext cx="731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Impact:</a:t>
            </a:r>
            <a:endParaRPr lang="en-US" sz="1000" dirty="0"/>
          </a:p>
        </p:txBody>
      </p:sp>
      <p:sp>
        <p:nvSpPr>
          <p:cNvPr id="32" name="Shape 30"/>
          <p:cNvSpPr/>
          <p:nvPr/>
        </p:nvSpPr>
        <p:spPr>
          <a:xfrm>
            <a:off x="640080" y="4279392"/>
            <a:ext cx="2423160" cy="347472"/>
          </a:xfrm>
          <a:prstGeom prst="roundRect">
            <a:avLst>
              <a:gd name="adj" fmla="val 18421"/>
            </a:avLst>
          </a:prstGeom>
          <a:solidFill>
            <a:srgbClr val="D4537E">
              <a:alpha val="12000"/>
            </a:srgbClr>
          </a:solidFill>
          <a:ln w="6350">
            <a:solidFill>
              <a:srgbClr val="D4537E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3" name="Text 31"/>
          <p:cNvSpPr/>
          <p:nvPr/>
        </p:nvSpPr>
        <p:spPr>
          <a:xfrm>
            <a:off x="777240" y="4267145"/>
            <a:ext cx="22860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D453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Academic: </a:t>
            </a:r>
            <a:endParaRPr lang="en-US" sz="850" dirty="0"/>
          </a:p>
        </p:txBody>
      </p:sp>
      <p:sp>
        <p:nvSpPr>
          <p:cNvPr id="34" name="Text 32"/>
          <p:cNvSpPr/>
          <p:nvPr/>
        </p:nvSpPr>
        <p:spPr>
          <a:xfrm>
            <a:off x="750788" y="4423899"/>
            <a:ext cx="2286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AI wellness app for 13–17 SM anxiety in peer-reviewed literature</a:t>
            </a:r>
            <a:endParaRPr lang="en-US" sz="800" dirty="0"/>
          </a:p>
        </p:txBody>
      </p:sp>
      <p:sp>
        <p:nvSpPr>
          <p:cNvPr id="35" name="Shape 33"/>
          <p:cNvSpPr/>
          <p:nvPr/>
        </p:nvSpPr>
        <p:spPr>
          <a:xfrm>
            <a:off x="3515868" y="4272371"/>
            <a:ext cx="2423160" cy="347472"/>
          </a:xfrm>
          <a:prstGeom prst="roundRect">
            <a:avLst>
              <a:gd name="adj" fmla="val 18421"/>
            </a:avLst>
          </a:prstGeom>
          <a:solidFill>
            <a:srgbClr val="D4537E">
              <a:alpha val="12000"/>
            </a:srgbClr>
          </a:solidFill>
          <a:ln w="6350">
            <a:solidFill>
              <a:srgbClr val="D453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3643884" y="4286904"/>
            <a:ext cx="22860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D453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Professional: </a:t>
            </a:r>
            <a:endParaRPr lang="en-US" sz="850" dirty="0"/>
          </a:p>
        </p:txBody>
      </p:sp>
      <p:sp>
        <p:nvSpPr>
          <p:cNvPr id="37" name="Text 35"/>
          <p:cNvSpPr/>
          <p:nvPr/>
        </p:nvSpPr>
        <p:spPr>
          <a:xfrm>
            <a:off x="3657600" y="4433208"/>
            <a:ext cx="2286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CAMHS · school wellbeing · local authorities</a:t>
            </a:r>
            <a:endParaRPr lang="en-US" sz="800" dirty="0"/>
          </a:p>
        </p:txBody>
      </p:sp>
      <p:sp>
        <p:nvSpPr>
          <p:cNvPr id="38" name="Shape 36"/>
          <p:cNvSpPr/>
          <p:nvPr/>
        </p:nvSpPr>
        <p:spPr>
          <a:xfrm>
            <a:off x="6381696" y="4260124"/>
            <a:ext cx="2423160" cy="347472"/>
          </a:xfrm>
          <a:prstGeom prst="roundRect">
            <a:avLst>
              <a:gd name="adj" fmla="val 18421"/>
            </a:avLst>
          </a:prstGeom>
          <a:solidFill>
            <a:srgbClr val="D4537E">
              <a:alpha val="12000"/>
            </a:srgbClr>
          </a:solidFill>
          <a:ln w="6350">
            <a:solidFill>
              <a:srgbClr val="D453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6450276" y="4266818"/>
            <a:ext cx="22860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D453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Societal: </a:t>
            </a:r>
            <a:endParaRPr lang="en-US" sz="850" dirty="0"/>
          </a:p>
        </p:txBody>
      </p:sp>
      <p:sp>
        <p:nvSpPr>
          <p:cNvPr id="40" name="Text 38"/>
          <p:cNvSpPr/>
          <p:nvPr/>
        </p:nvSpPr>
        <p:spPr>
          <a:xfrm>
            <a:off x="6484566" y="4403978"/>
            <a:ext cx="2286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£2.35 bn/yr SM anxiety cost to UK [12] · self-harm reduction</a:t>
            </a:r>
            <a:endParaRPr lang="en-US" sz="800" dirty="0"/>
          </a:p>
        </p:txBody>
      </p:sp>
      <p:sp>
        <p:nvSpPr>
          <p:cNvPr id="41" name="Text 39"/>
          <p:cNvSpPr/>
          <p:nvPr/>
        </p:nvSpPr>
        <p:spPr>
          <a:xfrm>
            <a:off x="2194560" y="4622456"/>
            <a:ext cx="5738115" cy="2001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Citations: Park &amp; Kim [11] · Sharma et al. [6] · Mental Health Foundation [12] · CAMHS · Shout 85258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1B2A4A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1D9E7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 TIMELINE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457200" y="50292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Timeline — 10 Milestones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457200" y="91440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 May 2026 → 15 December 2026 · 7 Overlapping Phases · 31 Weeks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0" y="4818888"/>
            <a:ext cx="9144000" cy="320040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457200" y="2651760"/>
            <a:ext cx="8229600" cy="0"/>
          </a:xfrm>
          <a:prstGeom prst="line">
            <a:avLst/>
          </a:prstGeom>
          <a:noFill/>
          <a:ln w="1905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94360" y="2514600"/>
            <a:ext cx="274320" cy="274320"/>
          </a:xfrm>
          <a:prstGeom prst="ellipse">
            <a:avLst/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57200" y="1892808"/>
            <a:ext cx="640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 May</a:t>
            </a:r>
            <a:endParaRPr lang="en-US" sz="800" dirty="0"/>
          </a:p>
        </p:txBody>
      </p:sp>
      <p:sp>
        <p:nvSpPr>
          <p:cNvPr id="11" name="Text 9"/>
          <p:cNvSpPr/>
          <p:nvPr/>
        </p:nvSpPr>
        <p:spPr>
          <a:xfrm>
            <a:off x="457200" y="1554480"/>
            <a:ext cx="640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M1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320040" y="1161288"/>
            <a:ext cx="9144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Kick-off</a:t>
            </a:r>
            <a:endParaRPr lang="en-US" sz="750" dirty="0"/>
          </a:p>
        </p:txBody>
      </p:sp>
      <p:sp>
        <p:nvSpPr>
          <p:cNvPr id="13" name="Shape 11"/>
          <p:cNvSpPr/>
          <p:nvPr/>
        </p:nvSpPr>
        <p:spPr>
          <a:xfrm>
            <a:off x="731520" y="2514600"/>
            <a:ext cx="0" cy="0"/>
          </a:xfrm>
          <a:prstGeom prst="line">
            <a:avLst/>
          </a:prstGeom>
          <a:noFill/>
          <a:ln w="889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1417320" y="2514600"/>
            <a:ext cx="274320" cy="274320"/>
          </a:xfrm>
          <a:prstGeom prst="ellipse">
            <a:avLst/>
          </a:prstGeom>
          <a:solidFill>
            <a:srgbClr val="2E74B5"/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280160" y="2834640"/>
            <a:ext cx="640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Jun</a:t>
            </a:r>
            <a:endParaRPr lang="en-US" sz="800" dirty="0"/>
          </a:p>
        </p:txBody>
      </p:sp>
      <p:sp>
        <p:nvSpPr>
          <p:cNvPr id="16" name="Text 14"/>
          <p:cNvSpPr/>
          <p:nvPr/>
        </p:nvSpPr>
        <p:spPr>
          <a:xfrm>
            <a:off x="1280160" y="3136392"/>
            <a:ext cx="640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M2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143000" y="3355848"/>
            <a:ext cx="9144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Approved + SLR Complete</a:t>
            </a:r>
            <a:endParaRPr lang="en-US" sz="750" dirty="0"/>
          </a:p>
        </p:txBody>
      </p:sp>
      <p:sp>
        <p:nvSpPr>
          <p:cNvPr id="18" name="Shape 16"/>
          <p:cNvSpPr/>
          <p:nvPr/>
        </p:nvSpPr>
        <p:spPr>
          <a:xfrm>
            <a:off x="1554480" y="2788920"/>
            <a:ext cx="0" cy="320040"/>
          </a:xfrm>
          <a:prstGeom prst="line">
            <a:avLst/>
          </a:prstGeom>
          <a:noFill/>
          <a:ln w="889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2240280" y="2514600"/>
            <a:ext cx="274320" cy="274320"/>
          </a:xfrm>
          <a:prstGeom prst="ellipse">
            <a:avLst/>
          </a:prstGeom>
          <a:solidFill>
            <a:srgbClr val="7F77DD"/>
          </a:solidFill>
          <a:ln w="12700">
            <a:solidFill>
              <a:srgbClr val="7F77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2103120" y="1892808"/>
            <a:ext cx="640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7F77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 Jun</a:t>
            </a:r>
            <a:endParaRPr lang="en-US" sz="800" dirty="0"/>
          </a:p>
        </p:txBody>
      </p:sp>
      <p:sp>
        <p:nvSpPr>
          <p:cNvPr id="21" name="Text 19"/>
          <p:cNvSpPr/>
          <p:nvPr/>
        </p:nvSpPr>
        <p:spPr>
          <a:xfrm>
            <a:off x="2103120" y="1554480"/>
            <a:ext cx="640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M3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1965960" y="1161288"/>
            <a:ext cx="9144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Survey Live (n=120)</a:t>
            </a:r>
            <a:endParaRPr lang="en-US" sz="750" dirty="0"/>
          </a:p>
        </p:txBody>
      </p:sp>
      <p:sp>
        <p:nvSpPr>
          <p:cNvPr id="23" name="Shape 21"/>
          <p:cNvSpPr/>
          <p:nvPr/>
        </p:nvSpPr>
        <p:spPr>
          <a:xfrm>
            <a:off x="2377440" y="2514600"/>
            <a:ext cx="0" cy="0"/>
          </a:xfrm>
          <a:prstGeom prst="line">
            <a:avLst/>
          </a:prstGeom>
          <a:noFill/>
          <a:ln w="889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3063240" y="2514600"/>
            <a:ext cx="274320" cy="274320"/>
          </a:xfrm>
          <a:prstGeom prst="ellipse">
            <a:avLst/>
          </a:prstGeom>
          <a:solidFill>
            <a:srgbClr val="D85A30"/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2926080" y="2834640"/>
            <a:ext cx="640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 Jul</a:t>
            </a:r>
            <a:endParaRPr lang="en-US" sz="800" dirty="0"/>
          </a:p>
        </p:txBody>
      </p:sp>
      <p:sp>
        <p:nvSpPr>
          <p:cNvPr id="26" name="Text 24"/>
          <p:cNvSpPr/>
          <p:nvPr/>
        </p:nvSpPr>
        <p:spPr>
          <a:xfrm>
            <a:off x="2926080" y="3136392"/>
            <a:ext cx="640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M4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2788920" y="3355848"/>
            <a:ext cx="9144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 Closed</a:t>
            </a:r>
            <a:endParaRPr lang="en-US" sz="750" dirty="0"/>
          </a:p>
        </p:txBody>
      </p:sp>
      <p:sp>
        <p:nvSpPr>
          <p:cNvPr id="28" name="Shape 26"/>
          <p:cNvSpPr/>
          <p:nvPr/>
        </p:nvSpPr>
        <p:spPr>
          <a:xfrm>
            <a:off x="3200400" y="2788920"/>
            <a:ext cx="0" cy="320040"/>
          </a:xfrm>
          <a:prstGeom prst="line">
            <a:avLst/>
          </a:prstGeom>
          <a:noFill/>
          <a:ln w="889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3886200" y="2514600"/>
            <a:ext cx="274320" cy="274320"/>
          </a:xfrm>
          <a:prstGeom prst="ellipse">
            <a:avLst/>
          </a:prstGeom>
          <a:solidFill>
            <a:srgbClr val="BA7517"/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3749040" y="1892808"/>
            <a:ext cx="640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Aug</a:t>
            </a:r>
            <a:endParaRPr lang="en-US" sz="800" dirty="0"/>
          </a:p>
        </p:txBody>
      </p:sp>
      <p:sp>
        <p:nvSpPr>
          <p:cNvPr id="31" name="Text 29"/>
          <p:cNvSpPr/>
          <p:nvPr/>
        </p:nvSpPr>
        <p:spPr>
          <a:xfrm>
            <a:off x="3749040" y="1554480"/>
            <a:ext cx="640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M5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3611880" y="1161288"/>
            <a:ext cx="9144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 Complete (SPSS+NVivo)</a:t>
            </a:r>
            <a:endParaRPr lang="en-US" sz="750" dirty="0"/>
          </a:p>
        </p:txBody>
      </p:sp>
      <p:sp>
        <p:nvSpPr>
          <p:cNvPr id="33" name="Shape 31"/>
          <p:cNvSpPr/>
          <p:nvPr/>
        </p:nvSpPr>
        <p:spPr>
          <a:xfrm>
            <a:off x="4023360" y="2514600"/>
            <a:ext cx="0" cy="0"/>
          </a:xfrm>
          <a:prstGeom prst="line">
            <a:avLst/>
          </a:prstGeom>
          <a:noFill/>
          <a:ln w="889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4709160" y="2514600"/>
            <a:ext cx="274320" cy="274320"/>
          </a:xfrm>
          <a:prstGeom prst="ellipse">
            <a:avLst/>
          </a:prstGeom>
          <a:solidFill>
            <a:srgbClr val="D4537E"/>
          </a:solidFill>
          <a:ln w="12700">
            <a:solidFill>
              <a:srgbClr val="D453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4572000" y="2834640"/>
            <a:ext cx="640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D453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Sep</a:t>
            </a:r>
            <a:endParaRPr lang="en-US" sz="800" dirty="0"/>
          </a:p>
        </p:txBody>
      </p:sp>
      <p:sp>
        <p:nvSpPr>
          <p:cNvPr id="36" name="Text 34"/>
          <p:cNvSpPr/>
          <p:nvPr/>
        </p:nvSpPr>
        <p:spPr>
          <a:xfrm>
            <a:off x="4572000" y="3136392"/>
            <a:ext cx="640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M6</a:t>
            </a:r>
            <a:endParaRPr lang="en-US" sz="900" dirty="0"/>
          </a:p>
        </p:txBody>
      </p:sp>
      <p:sp>
        <p:nvSpPr>
          <p:cNvPr id="37" name="Text 35"/>
          <p:cNvSpPr/>
          <p:nvPr/>
        </p:nvSpPr>
        <p:spPr>
          <a:xfrm>
            <a:off x="4434840" y="3355848"/>
            <a:ext cx="9144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 Sprint 1 — Screen-time+BERT</a:t>
            </a:r>
            <a:endParaRPr lang="en-US" sz="750" dirty="0"/>
          </a:p>
        </p:txBody>
      </p:sp>
      <p:sp>
        <p:nvSpPr>
          <p:cNvPr id="38" name="Shape 36"/>
          <p:cNvSpPr/>
          <p:nvPr/>
        </p:nvSpPr>
        <p:spPr>
          <a:xfrm>
            <a:off x="4846320" y="2788920"/>
            <a:ext cx="0" cy="320040"/>
          </a:xfrm>
          <a:prstGeom prst="line">
            <a:avLst/>
          </a:prstGeom>
          <a:noFill/>
          <a:ln w="889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5532120" y="2514600"/>
            <a:ext cx="274320" cy="274320"/>
          </a:xfrm>
          <a:prstGeom prst="ellipse">
            <a:avLst/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5394960" y="1892808"/>
            <a:ext cx="640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Oct</a:t>
            </a:r>
            <a:endParaRPr lang="en-US" sz="800" dirty="0"/>
          </a:p>
        </p:txBody>
      </p:sp>
      <p:sp>
        <p:nvSpPr>
          <p:cNvPr id="41" name="Text 39"/>
          <p:cNvSpPr/>
          <p:nvPr/>
        </p:nvSpPr>
        <p:spPr>
          <a:xfrm>
            <a:off x="5394960" y="1554480"/>
            <a:ext cx="640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M7</a:t>
            </a:r>
            <a:endParaRPr lang="en-US" sz="900" dirty="0"/>
          </a:p>
        </p:txBody>
      </p:sp>
      <p:sp>
        <p:nvSpPr>
          <p:cNvPr id="42" name="Text 40"/>
          <p:cNvSpPr/>
          <p:nvPr/>
        </p:nvSpPr>
        <p:spPr>
          <a:xfrm>
            <a:off x="5257800" y="1161288"/>
            <a:ext cx="9144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 Sprint 2 — RL + Crisis Protocol</a:t>
            </a:r>
            <a:endParaRPr lang="en-US" sz="750" dirty="0"/>
          </a:p>
        </p:txBody>
      </p:sp>
      <p:sp>
        <p:nvSpPr>
          <p:cNvPr id="43" name="Shape 41"/>
          <p:cNvSpPr/>
          <p:nvPr/>
        </p:nvSpPr>
        <p:spPr>
          <a:xfrm>
            <a:off x="5669280" y="2514600"/>
            <a:ext cx="0" cy="0"/>
          </a:xfrm>
          <a:prstGeom prst="line">
            <a:avLst/>
          </a:prstGeom>
          <a:noFill/>
          <a:ln w="889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Shape 42"/>
          <p:cNvSpPr/>
          <p:nvPr/>
        </p:nvSpPr>
        <p:spPr>
          <a:xfrm>
            <a:off x="6355080" y="2514600"/>
            <a:ext cx="274320" cy="274320"/>
          </a:xfrm>
          <a:prstGeom prst="ellipse">
            <a:avLst/>
          </a:prstGeom>
          <a:solidFill>
            <a:srgbClr val="2E74B5"/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6217920" y="2834640"/>
            <a:ext cx="640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 Oct</a:t>
            </a:r>
            <a:endParaRPr lang="en-US" sz="800" dirty="0"/>
          </a:p>
        </p:txBody>
      </p:sp>
      <p:sp>
        <p:nvSpPr>
          <p:cNvPr id="46" name="Text 44"/>
          <p:cNvSpPr/>
          <p:nvPr/>
        </p:nvSpPr>
        <p:spPr>
          <a:xfrm>
            <a:off x="6217920" y="3136392"/>
            <a:ext cx="640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M8</a:t>
            </a:r>
            <a:endParaRPr lang="en-US" sz="900" dirty="0"/>
          </a:p>
        </p:txBody>
      </p:sp>
      <p:sp>
        <p:nvSpPr>
          <p:cNvPr id="47" name="Text 45"/>
          <p:cNvSpPr/>
          <p:nvPr/>
        </p:nvSpPr>
        <p:spPr>
          <a:xfrm>
            <a:off x="6080760" y="3355848"/>
            <a:ext cx="9144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 Begins (n=30, 6 weeks)</a:t>
            </a:r>
            <a:endParaRPr lang="en-US" sz="750" dirty="0"/>
          </a:p>
        </p:txBody>
      </p:sp>
      <p:sp>
        <p:nvSpPr>
          <p:cNvPr id="48" name="Shape 46"/>
          <p:cNvSpPr/>
          <p:nvPr/>
        </p:nvSpPr>
        <p:spPr>
          <a:xfrm>
            <a:off x="6492240" y="2788920"/>
            <a:ext cx="0" cy="320040"/>
          </a:xfrm>
          <a:prstGeom prst="line">
            <a:avLst/>
          </a:prstGeom>
          <a:noFill/>
          <a:ln w="889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Shape 47"/>
          <p:cNvSpPr/>
          <p:nvPr/>
        </p:nvSpPr>
        <p:spPr>
          <a:xfrm>
            <a:off x="7178040" y="2514600"/>
            <a:ext cx="274320" cy="274320"/>
          </a:xfrm>
          <a:prstGeom prst="ellipse">
            <a:avLst/>
          </a:prstGeom>
          <a:solidFill>
            <a:srgbClr val="7F77DD"/>
          </a:solidFill>
          <a:ln w="12700">
            <a:solidFill>
              <a:srgbClr val="7F77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7040880" y="1892808"/>
            <a:ext cx="640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7F77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 Nov</a:t>
            </a:r>
            <a:endParaRPr lang="en-US" sz="800" dirty="0"/>
          </a:p>
        </p:txBody>
      </p:sp>
      <p:sp>
        <p:nvSpPr>
          <p:cNvPr id="51" name="Text 49"/>
          <p:cNvSpPr/>
          <p:nvPr/>
        </p:nvSpPr>
        <p:spPr>
          <a:xfrm>
            <a:off x="7040880" y="1554480"/>
            <a:ext cx="640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M9</a:t>
            </a:r>
            <a:endParaRPr lang="en-US" sz="900" dirty="0"/>
          </a:p>
        </p:txBody>
      </p:sp>
      <p:sp>
        <p:nvSpPr>
          <p:cNvPr id="52" name="Text 50"/>
          <p:cNvSpPr/>
          <p:nvPr/>
        </p:nvSpPr>
        <p:spPr>
          <a:xfrm>
            <a:off x="6903720" y="1161288"/>
            <a:ext cx="9144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Complete</a:t>
            </a:r>
            <a:endParaRPr lang="en-US" sz="750" dirty="0"/>
          </a:p>
        </p:txBody>
      </p:sp>
      <p:sp>
        <p:nvSpPr>
          <p:cNvPr id="53" name="Shape 51"/>
          <p:cNvSpPr/>
          <p:nvPr/>
        </p:nvSpPr>
        <p:spPr>
          <a:xfrm>
            <a:off x="7315200" y="2514600"/>
            <a:ext cx="0" cy="0"/>
          </a:xfrm>
          <a:prstGeom prst="line">
            <a:avLst/>
          </a:prstGeom>
          <a:noFill/>
          <a:ln w="889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Shape 52"/>
          <p:cNvSpPr/>
          <p:nvPr/>
        </p:nvSpPr>
        <p:spPr>
          <a:xfrm>
            <a:off x="8001000" y="2514600"/>
            <a:ext cx="274320" cy="274320"/>
          </a:xfrm>
          <a:prstGeom prst="ellipse">
            <a:avLst/>
          </a:prstGeom>
          <a:solidFill>
            <a:srgbClr val="D85A30"/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7863840" y="2834640"/>
            <a:ext cx="640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 Dec</a:t>
            </a:r>
            <a:endParaRPr lang="en-US" sz="800" dirty="0"/>
          </a:p>
        </p:txBody>
      </p:sp>
      <p:sp>
        <p:nvSpPr>
          <p:cNvPr id="56" name="Text 54"/>
          <p:cNvSpPr/>
          <p:nvPr/>
        </p:nvSpPr>
        <p:spPr>
          <a:xfrm>
            <a:off x="7863840" y="3136392"/>
            <a:ext cx="640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M10</a:t>
            </a:r>
            <a:endParaRPr lang="en-US" sz="900" dirty="0"/>
          </a:p>
        </p:txBody>
      </p:sp>
      <p:sp>
        <p:nvSpPr>
          <p:cNvPr id="57" name="Text 55"/>
          <p:cNvSpPr/>
          <p:nvPr/>
        </p:nvSpPr>
        <p:spPr>
          <a:xfrm>
            <a:off x="7726680" y="3355848"/>
            <a:ext cx="9144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Submission — Turnitin</a:t>
            </a:r>
            <a:endParaRPr lang="en-US" sz="750" dirty="0"/>
          </a:p>
        </p:txBody>
      </p:sp>
      <p:sp>
        <p:nvSpPr>
          <p:cNvPr id="58" name="Shape 56"/>
          <p:cNvSpPr/>
          <p:nvPr/>
        </p:nvSpPr>
        <p:spPr>
          <a:xfrm>
            <a:off x="8138160" y="2788920"/>
            <a:ext cx="0" cy="320040"/>
          </a:xfrm>
          <a:prstGeom prst="line">
            <a:avLst/>
          </a:prstGeom>
          <a:noFill/>
          <a:ln w="889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9" name="Shape 57"/>
          <p:cNvSpPr/>
          <p:nvPr/>
        </p:nvSpPr>
        <p:spPr>
          <a:xfrm>
            <a:off x="457200" y="3246120"/>
            <a:ext cx="1234440" cy="201168"/>
          </a:xfrm>
          <a:prstGeom prst="roundRect">
            <a:avLst>
              <a:gd name="adj" fmla="val 13636"/>
            </a:avLst>
          </a:prstGeom>
          <a:solidFill>
            <a:srgbClr val="1D9E75">
              <a:alpha val="70000"/>
            </a:srgbClr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0" name="Text 58"/>
          <p:cNvSpPr/>
          <p:nvPr/>
        </p:nvSpPr>
        <p:spPr>
          <a:xfrm>
            <a:off x="502920" y="3246120"/>
            <a:ext cx="1143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&amp; Ethics</a:t>
            </a:r>
            <a:endParaRPr lang="en-US" sz="750" dirty="0"/>
          </a:p>
        </p:txBody>
      </p:sp>
      <p:sp>
        <p:nvSpPr>
          <p:cNvPr id="61" name="Shape 59"/>
          <p:cNvSpPr/>
          <p:nvPr/>
        </p:nvSpPr>
        <p:spPr>
          <a:xfrm>
            <a:off x="1444752" y="3502152"/>
            <a:ext cx="1892808" cy="201168"/>
          </a:xfrm>
          <a:prstGeom prst="roundRect">
            <a:avLst>
              <a:gd name="adj" fmla="val 13636"/>
            </a:avLst>
          </a:prstGeom>
          <a:solidFill>
            <a:srgbClr val="2E74B5">
              <a:alpha val="70000"/>
            </a:srgbClr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2" name="Text 60"/>
          <p:cNvSpPr/>
          <p:nvPr/>
        </p:nvSpPr>
        <p:spPr>
          <a:xfrm>
            <a:off x="1490472" y="3502152"/>
            <a:ext cx="180136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</a:t>
            </a:r>
            <a:endParaRPr lang="en-US" sz="750" dirty="0"/>
          </a:p>
        </p:txBody>
      </p:sp>
      <p:sp>
        <p:nvSpPr>
          <p:cNvPr id="63" name="Shape 61"/>
          <p:cNvSpPr/>
          <p:nvPr/>
        </p:nvSpPr>
        <p:spPr>
          <a:xfrm>
            <a:off x="3337560" y="3758184"/>
            <a:ext cx="1645920" cy="201168"/>
          </a:xfrm>
          <a:prstGeom prst="roundRect">
            <a:avLst>
              <a:gd name="adj" fmla="val 13636"/>
            </a:avLst>
          </a:prstGeom>
          <a:solidFill>
            <a:srgbClr val="7F77DD">
              <a:alpha val="70000"/>
            </a:srgbClr>
          </a:solidFill>
          <a:ln w="12700">
            <a:solidFill>
              <a:srgbClr val="7F77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4" name="Text 62"/>
          <p:cNvSpPr/>
          <p:nvPr/>
        </p:nvSpPr>
        <p:spPr>
          <a:xfrm>
            <a:off x="3383280" y="3758184"/>
            <a:ext cx="1554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</a:t>
            </a:r>
            <a:endParaRPr lang="en-US" sz="750" dirty="0"/>
          </a:p>
        </p:txBody>
      </p:sp>
      <p:sp>
        <p:nvSpPr>
          <p:cNvPr id="65" name="Shape 63"/>
          <p:cNvSpPr/>
          <p:nvPr/>
        </p:nvSpPr>
        <p:spPr>
          <a:xfrm>
            <a:off x="2514600" y="4014216"/>
            <a:ext cx="4114800" cy="201168"/>
          </a:xfrm>
          <a:prstGeom prst="roundRect">
            <a:avLst>
              <a:gd name="adj" fmla="val 13636"/>
            </a:avLst>
          </a:prstGeom>
          <a:solidFill>
            <a:srgbClr val="BA7517">
              <a:alpha val="70000"/>
            </a:srgbClr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Text 64"/>
          <p:cNvSpPr/>
          <p:nvPr/>
        </p:nvSpPr>
        <p:spPr>
          <a:xfrm>
            <a:off x="2560320" y="4014216"/>
            <a:ext cx="4023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 Dev</a:t>
            </a:r>
            <a:endParaRPr lang="en-US" sz="750" dirty="0"/>
          </a:p>
        </p:txBody>
      </p:sp>
      <p:sp>
        <p:nvSpPr>
          <p:cNvPr id="67" name="Shape 65"/>
          <p:cNvSpPr/>
          <p:nvPr/>
        </p:nvSpPr>
        <p:spPr>
          <a:xfrm>
            <a:off x="6382512" y="4270248"/>
            <a:ext cx="1481328" cy="201168"/>
          </a:xfrm>
          <a:prstGeom prst="roundRect">
            <a:avLst>
              <a:gd name="adj" fmla="val 13636"/>
            </a:avLst>
          </a:prstGeom>
          <a:solidFill>
            <a:srgbClr val="D85A30">
              <a:alpha val="70000"/>
            </a:srgbClr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8" name="Text 66"/>
          <p:cNvSpPr/>
          <p:nvPr/>
        </p:nvSpPr>
        <p:spPr>
          <a:xfrm>
            <a:off x="6428232" y="4270248"/>
            <a:ext cx="138988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</a:t>
            </a:r>
            <a:endParaRPr lang="en-US" sz="750" dirty="0"/>
          </a:p>
        </p:txBody>
      </p:sp>
      <p:sp>
        <p:nvSpPr>
          <p:cNvPr id="69" name="Text 67"/>
          <p:cNvSpPr/>
          <p:nvPr/>
        </p:nvSpPr>
        <p:spPr>
          <a:xfrm>
            <a:off x="365760" y="4617720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Software: React Native · Python 3.11/FastAPI · TensorFlow · Hugging Face · PostgreSQL · Firebase · SPSS v29 · NVivo 14 · AWS EC2 t3.medium (£45/month)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01168"/>
            <a:ext cx="1737360" cy="256032"/>
          </a:xfrm>
          <a:prstGeom prst="roundRect">
            <a:avLst>
              <a:gd name="adj" fmla="val 17857"/>
            </a:avLst>
          </a:prstGeom>
          <a:solidFill>
            <a:srgbClr val="1B2A4A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011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 CONCLUSION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457200" y="475488"/>
            <a:ext cx="8229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3200" dirty="0"/>
          </a:p>
        </p:txBody>
      </p:sp>
      <p:sp>
        <p:nvSpPr>
          <p:cNvPr id="5" name="Text 3"/>
          <p:cNvSpPr/>
          <p:nvPr/>
        </p:nvSpPr>
        <p:spPr>
          <a:xfrm>
            <a:off x="48984" y="4811375"/>
            <a:ext cx="9046029" cy="283139"/>
          </a:xfrm>
          <a:prstGeom prst="rect">
            <a:avLst/>
          </a:prstGeom>
          <a:solidFill>
            <a:srgbClr val="1B2A4A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Sana Khan · 2239157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365760" y="1024128"/>
            <a:ext cx="8412480" cy="1481328"/>
          </a:xfrm>
          <a:prstGeom prst="roundRect">
            <a:avLst>
              <a:gd name="adj" fmla="val 6173"/>
            </a:avLst>
          </a:prstGeom>
          <a:solidFill>
            <a:srgbClr val="FFFFFF"/>
          </a:solidFill>
          <a:ln w="12700">
            <a:solidFill>
              <a:srgbClr val="1B2A4A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30352" y="1097280"/>
            <a:ext cx="8083296" cy="13350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Social media anxiety is a growing mental health issue among teenagers. Current solutions do not provide personalised AI support for this age group. </a:t>
            </a:r>
            <a:r>
              <a:rPr lang="en-GB" sz="1050" b="1" dirty="0"/>
              <a:t>MindGuard</a:t>
            </a:r>
            <a:r>
              <a:rPr lang="en-GB" sz="1050" dirty="0"/>
              <a:t> addresses key research gaps through: AI-based anxiety detection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Real-time screen-time monitoring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Personalised interventions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Crisis support pathway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The proposed system aims to support early intervention and improve teenage wellbeing. This research contributes to AI, digital mental health, and future healthcare innovation.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65760" y="2578609"/>
            <a:ext cx="1581912" cy="1691640"/>
          </a:xfrm>
          <a:prstGeom prst="roundRect">
            <a:avLst>
              <a:gd name="adj" fmla="val 5780"/>
            </a:avLst>
          </a:prstGeom>
          <a:solidFill>
            <a:srgbClr val="FFFFFF"/>
          </a:solidFill>
          <a:ln w="19050">
            <a:solidFill>
              <a:srgbClr val="7F77DD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365760" y="2578608"/>
            <a:ext cx="1581912" cy="475488"/>
          </a:xfrm>
          <a:prstGeom prst="roundRect">
            <a:avLst>
              <a:gd name="adj" fmla="val 19231"/>
            </a:avLst>
          </a:prstGeom>
          <a:solidFill>
            <a:srgbClr val="7F77DD"/>
          </a:solidFill>
          <a:ln w="12700">
            <a:solidFill>
              <a:srgbClr val="7F77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38912" y="2578608"/>
            <a:ext cx="14630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SLR Complete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38912" y="3090672"/>
            <a:ext cx="14630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8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 Q1 studies · Springer · ScienceDirect · JMIR · 2021-2026 · 5 confirmed research gaps · Needleman [13] 7-Phase · PRISMA 2020</a:t>
            </a:r>
            <a:endParaRPr lang="en-US" sz="800" dirty="0"/>
          </a:p>
        </p:txBody>
      </p:sp>
      <p:sp>
        <p:nvSpPr>
          <p:cNvPr id="12" name="Shape 10"/>
          <p:cNvSpPr/>
          <p:nvPr/>
        </p:nvSpPr>
        <p:spPr>
          <a:xfrm>
            <a:off x="2057400" y="2578609"/>
            <a:ext cx="1581912" cy="1691640"/>
          </a:xfrm>
          <a:prstGeom prst="roundRect">
            <a:avLst>
              <a:gd name="adj" fmla="val 5780"/>
            </a:avLst>
          </a:prstGeom>
          <a:solidFill>
            <a:srgbClr val="FFFFFF"/>
          </a:solidFill>
          <a:ln w="19050">
            <a:solidFill>
              <a:srgbClr val="2E74B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057400" y="2578608"/>
            <a:ext cx="1581912" cy="475488"/>
          </a:xfrm>
          <a:prstGeom prst="roundRect">
            <a:avLst>
              <a:gd name="adj" fmla="val 19231"/>
            </a:avLst>
          </a:prstGeom>
          <a:solidFill>
            <a:srgbClr val="2E74B5"/>
          </a:solidFill>
          <a:ln w="12700">
            <a:solidFill>
              <a:srgbClr val="2E74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130552" y="2578608"/>
            <a:ext cx="14630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Original UK Data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2130552" y="3090672"/>
            <a:ext cx="14630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8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Survey n=120 · Interviews n=10 · West Midlands 2025 · 70% SM 3+ hrs/day · 42% high GAD-7 · 67% negative MH impact</a:t>
            </a:r>
            <a:endParaRPr lang="en-US" sz="800" dirty="0"/>
          </a:p>
        </p:txBody>
      </p:sp>
      <p:sp>
        <p:nvSpPr>
          <p:cNvPr id="16" name="Shape 14"/>
          <p:cNvSpPr/>
          <p:nvPr/>
        </p:nvSpPr>
        <p:spPr>
          <a:xfrm>
            <a:off x="3749040" y="2578608"/>
            <a:ext cx="1581912" cy="1658657"/>
          </a:xfrm>
          <a:prstGeom prst="roundRect">
            <a:avLst>
              <a:gd name="adj" fmla="val 5780"/>
            </a:avLst>
          </a:prstGeom>
          <a:solidFill>
            <a:srgbClr val="FFFFFF"/>
          </a:solidFill>
          <a:ln w="19050">
            <a:solidFill>
              <a:srgbClr val="1D9E75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749040" y="2578608"/>
            <a:ext cx="1581912" cy="475488"/>
          </a:xfrm>
          <a:prstGeom prst="roundRect">
            <a:avLst>
              <a:gd name="adj" fmla="val 19231"/>
            </a:avLst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822192" y="2578608"/>
            <a:ext cx="14630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AI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3822192" y="3090672"/>
            <a:ext cx="14630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8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Screen-time API + BERT 89.2% F1 [14] + Deep RL d=0.62 [5] + CAMHS crisis protocol at GAD-7 &gt;= 10/35</a:t>
            </a:r>
            <a:endParaRPr lang="en-US" sz="800" dirty="0"/>
          </a:p>
        </p:txBody>
      </p:sp>
      <p:sp>
        <p:nvSpPr>
          <p:cNvPr id="20" name="Shape 18"/>
          <p:cNvSpPr/>
          <p:nvPr/>
        </p:nvSpPr>
        <p:spPr>
          <a:xfrm>
            <a:off x="5440680" y="2578609"/>
            <a:ext cx="1581912" cy="1658656"/>
          </a:xfrm>
          <a:prstGeom prst="roundRect">
            <a:avLst>
              <a:gd name="adj" fmla="val 5780"/>
            </a:avLst>
          </a:prstGeom>
          <a:solidFill>
            <a:srgbClr val="FFFFFF"/>
          </a:solidFill>
          <a:ln w="19050">
            <a:solidFill>
              <a:srgbClr val="BA7517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5440680" y="2578608"/>
            <a:ext cx="1581912" cy="475488"/>
          </a:xfrm>
          <a:prstGeom prst="roundRect">
            <a:avLst>
              <a:gd name="adj" fmla="val 19231"/>
            </a:avLst>
          </a:prstGeom>
          <a:solidFill>
            <a:srgbClr val="BA7517"/>
          </a:solidFill>
          <a:ln w="12700">
            <a:solidFill>
              <a:srgbClr val="BA751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513832" y="2578608"/>
            <a:ext cx="14630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Outcomes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5513832" y="3090672"/>
            <a:ext cx="14630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8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28% GAD-7 reduction [11] · SUS &gt;= 70 usability · n=30 pilot · 6-week evaluation · gender-differentiated RL</a:t>
            </a:r>
            <a:endParaRPr lang="en-US" sz="800" dirty="0"/>
          </a:p>
        </p:txBody>
      </p:sp>
      <p:sp>
        <p:nvSpPr>
          <p:cNvPr id="24" name="Shape 22"/>
          <p:cNvSpPr/>
          <p:nvPr/>
        </p:nvSpPr>
        <p:spPr>
          <a:xfrm>
            <a:off x="7132320" y="2578608"/>
            <a:ext cx="1581912" cy="1618488"/>
          </a:xfrm>
          <a:prstGeom prst="roundRect">
            <a:avLst>
              <a:gd name="adj" fmla="val 5780"/>
            </a:avLst>
          </a:prstGeom>
          <a:solidFill>
            <a:srgbClr val="FFFFFF"/>
          </a:solidFill>
          <a:ln w="19050">
            <a:solidFill>
              <a:srgbClr val="D85A30"/>
            </a:solidFill>
            <a:prstDash val="solid"/>
          </a:ln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7132320" y="2578608"/>
            <a:ext cx="1581912" cy="475488"/>
          </a:xfrm>
          <a:prstGeom prst="roundRect">
            <a:avLst>
              <a:gd name="adj" fmla="val 19231"/>
            </a:avLst>
          </a:prstGeom>
          <a:solidFill>
            <a:srgbClr val="D85A30"/>
          </a:solidFill>
          <a:ln w="12700">
            <a:solidFill>
              <a:srgbClr val="D85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205472" y="2578608"/>
            <a:ext cx="14630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Impact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7205472" y="3090672"/>
            <a:ext cx="14630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800" dirty="0">
                <a:solidFill>
                  <a:srgbClr val="2C2C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CAMHS · school wellbeing · Ofcom regulation · L2.35bn MH cost [12] · Online Safety Act 2023 [7]</a:t>
            </a:r>
            <a:endParaRPr lang="en-US" sz="800" dirty="0"/>
          </a:p>
        </p:txBody>
      </p:sp>
      <p:sp>
        <p:nvSpPr>
          <p:cNvPr id="28" name="Shape 26"/>
          <p:cNvSpPr/>
          <p:nvPr/>
        </p:nvSpPr>
        <p:spPr>
          <a:xfrm>
            <a:off x="48985" y="4303068"/>
            <a:ext cx="9046029" cy="475488"/>
          </a:xfrm>
          <a:prstGeom prst="roundRect">
            <a:avLst>
              <a:gd name="adj" fmla="val 21053"/>
            </a:avLst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118381" y="4317849"/>
            <a:ext cx="8948057" cy="2214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MindGuard: the first AI wellness app for SM-induced anxiety in 13-17-year-olds -- grounded in original UK data and validated against 18 Q1 peer-reviewed studies · IEEE [1]-</a:t>
            </a:r>
            <a:endParaRPr lang="en-US" sz="950" dirty="0"/>
          </a:p>
        </p:txBody>
      </p:sp>
      <p:sp>
        <p:nvSpPr>
          <p:cNvPr id="30" name="Text 28"/>
          <p:cNvSpPr/>
          <p:nvPr/>
        </p:nvSpPr>
        <p:spPr>
          <a:xfrm>
            <a:off x="629957" y="4501664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Citations: Needleman [13] · Moher et al. · Fink · Paul et al. · Hevner et al. · Wang et al. [14] · Feng et al. [5] · Park &amp; Kim [11] · Mental Health Foundation [12] · UK Online Safety Act [7]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1D9E75"/>
          </a:solidFill>
          <a:ln w="1270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502920"/>
            <a:ext cx="82296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60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6000" dirty="0"/>
          </a:p>
        </p:txBody>
      </p:sp>
      <p:sp>
        <p:nvSpPr>
          <p:cNvPr id="4" name="Text 2"/>
          <p:cNvSpPr/>
          <p:nvPr/>
        </p:nvSpPr>
        <p:spPr>
          <a:xfrm>
            <a:off x="457200" y="1389888"/>
            <a:ext cx="82296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 Questions?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457200" y="1965960"/>
            <a:ext cx="8229600" cy="0"/>
          </a:xfrm>
          <a:prstGeom prst="line">
            <a:avLst/>
          </a:prstGeom>
          <a:noFill/>
          <a:ln w="1905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57200" y="2103120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1D9E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2011680" y="2103120"/>
            <a:ext cx="6766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Sana Khan · ID: 2239157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57200" y="2542032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2E74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2011680" y="2542032"/>
            <a:ext cx="6766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ACFA7004 · Research Methods &amp; Professional Development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57200" y="2980944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7F77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2011680" y="2980944"/>
            <a:ext cx="6766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Mohammed Ben Farah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57200" y="3419856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BA75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Institution: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2011680" y="3419856"/>
            <a:ext cx="6766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UWTSD · MSc Data and Artificial Intelligence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457200" y="3858768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D85A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Submission: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2011680" y="3858768"/>
            <a:ext cx="6766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 July 2026 · 2:00 pm · Turnitin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457200" y="4297680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D453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References: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2011680" y="4297680"/>
            <a:ext cx="6766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 [1]-· Springer · ScienceDirect · JMIR · Q1 · 2021-2026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57200" y="4773168"/>
            <a:ext cx="8229600" cy="0"/>
          </a:xfrm>
          <a:prstGeom prst="line">
            <a:avLst/>
          </a:prstGeom>
          <a:noFill/>
          <a:ln w="10160">
            <a:solidFill>
              <a:srgbClr val="1D9E7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57200" y="481888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7F9F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MindGuard Research Proposal · ACFA7004 · © 2026 UWTSD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References">
    <p:bg>
      <p:bgPr>
        <a:solidFill>
          <a:srgbClr val="F2F5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dr"/>
          <p:cNvSpPr>
            <a:spLocks noGrp="1"/>
          </p:cNvSpPr>
          <p:nvPr/>
        </p:nvSpPr>
        <p:spPr>
          <a:xfrm>
            <a:off x="-30162" y="0"/>
            <a:ext cx="9144000" cy="990000"/>
          </a:xfrm>
          <a:prstGeom prst="rect">
            <a:avLst/>
          </a:prstGeom>
          <a:solidFill>
            <a:srgbClr val="1B2A4A"/>
          </a:solidFill>
        </p:spPr>
        <p:txBody>
          <a:bodyPr lIns="457200" tIns="91440" rIns="457200" bIns="91440" anchor="ctr"/>
          <a:lstStyle/>
          <a:p>
            <a:pPr algn="ctr"/>
            <a:r>
              <a:rPr lang="en-GB" sz="2400" b="1" dirty="0">
                <a:solidFill>
                  <a:srgbClr val="FFFFFF"/>
                </a:solidFill>
              </a:rPr>
              <a:t>References</a:t>
            </a:r>
            <a:endParaRPr lang="en-GB" sz="1000" i="1" dirty="0">
              <a:solidFill>
                <a:srgbClr val="7FA8D4"/>
              </a:solidFill>
            </a:endParaRPr>
          </a:p>
        </p:txBody>
      </p:sp>
      <p:sp>
        <p:nvSpPr>
          <p:cNvPr id="3" name="col1"/>
          <p:cNvSpPr>
            <a:spLocks noGrp="1"/>
          </p:cNvSpPr>
          <p:nvPr/>
        </p:nvSpPr>
        <p:spPr>
          <a:xfrm>
            <a:off x="152400" y="1091734"/>
            <a:ext cx="4488996" cy="3950614"/>
          </a:xfrm>
          <a:prstGeom prst="rect">
            <a:avLst/>
          </a:prstGeom>
          <a:solidFill>
            <a:srgbClr val="FFFFFF"/>
          </a:solidFill>
          <a:ln w="6350">
            <a:solidFill>
              <a:srgbClr val="E0E5EE"/>
            </a:solidFill>
          </a:ln>
        </p:spPr>
        <p:txBody>
          <a:bodyPr wrap="square" lIns="91440" tIns="60960" rIns="91440" bIns="60960"/>
          <a:lstStyle/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[1]  </a:t>
            </a:r>
            <a:r>
              <a:rPr lang="en-GB" sz="1000" b="0" dirty="0">
                <a:solidFill>
                  <a:srgbClr val="2C2C2A"/>
                </a:solidFill>
              </a:rPr>
              <a:t>Ofcom, "Children and parents: Media use and attitudes report 2024," Office of Communications, London, 2024.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[2]  </a:t>
            </a:r>
            <a:r>
              <a:rPr lang="en-GB" sz="1000" b="0" dirty="0">
                <a:solidFill>
                  <a:srgbClr val="2C2C2A"/>
                </a:solidFill>
              </a:rPr>
              <a:t>Boston Children's Digital Wellness Lab, "2023 Survey: Digital wellness among teenagers 13-17," Boston Children's Hospital, 2023.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[3]  </a:t>
            </a:r>
            <a:r>
              <a:rPr lang="en-GB" sz="1000" b="0" dirty="0">
                <a:solidFill>
                  <a:srgbClr val="2C2C2A"/>
                </a:solidFill>
              </a:rPr>
              <a:t>NHS England, "Children and young people's mental health: Five year forward view," NHS England, Leeds, 2023.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[4]  </a:t>
            </a:r>
            <a:r>
              <a:rPr lang="en-GB" sz="1000" b="0" dirty="0">
                <a:solidFill>
                  <a:srgbClr val="2C2C2A"/>
                </a:solidFill>
              </a:rPr>
              <a:t>V. H. Murthy, "Social media and youth mental health: The U.S. Surgeon General's advisory," U.S. Dept. of Health and Human Services, 2023.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[5]  </a:t>
            </a:r>
            <a:r>
              <a:rPr lang="en-GB" sz="1000" b="0" dirty="0">
                <a:solidFill>
                  <a:srgbClr val="2C2C2A"/>
                </a:solidFill>
              </a:rPr>
              <a:t>X. Feng et al., "Effectiveness of AI chatbots in alleviating mental distress: Systematic review and meta-analysis of 31 RCTs," Journal of Medical Internet Research, vol. 27, e79850, 2025. doi: 10.2196/79850. [JMIR Q1]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[6]  </a:t>
            </a:r>
            <a:r>
              <a:rPr lang="en-GB" sz="1000" b="0" dirty="0">
                <a:solidFill>
                  <a:srgbClr val="2C2C2A"/>
                </a:solidFill>
              </a:rPr>
              <a:t>G. Sharma et al., "Use of artificial intelligence in adolescents mental health care: Systematic scoping review," Journal of Medical Internet Research, vol. 27, e70438, 2025. doi: 10.2196/70438. [JMIR Q1]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[7]  </a:t>
            </a:r>
            <a:r>
              <a:rPr lang="en-GB" sz="1000" b="0" dirty="0">
                <a:solidFill>
                  <a:srgbClr val="2C2C2A"/>
                </a:solidFill>
              </a:rPr>
              <a:t>UK Parliament, "Online Safety Act 2023," His Majesty's Stationery Office, London, Oct. 2023.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[8]  </a:t>
            </a:r>
            <a:r>
              <a:rPr lang="en-GB" sz="1000" b="0" dirty="0">
                <a:solidFill>
                  <a:srgbClr val="2C2C2A"/>
                </a:solidFill>
              </a:rPr>
              <a:t>T. U. Grund et al., "Social media use and adolescent depressive symptoms: The moderating roles of gender and parental monitoring," Int. J. Mental Health Addiction, Springer, 2025. doi: 10.1007/s11469-025-01566-3. [Q1]</a:t>
            </a:r>
          </a:p>
        </p:txBody>
      </p:sp>
      <p:sp>
        <p:nvSpPr>
          <p:cNvPr id="4" name="col2"/>
          <p:cNvSpPr>
            <a:spLocks noGrp="1"/>
          </p:cNvSpPr>
          <p:nvPr/>
        </p:nvSpPr>
        <p:spPr>
          <a:xfrm>
            <a:off x="4702629" y="1072586"/>
            <a:ext cx="4359728" cy="3950614"/>
          </a:xfrm>
          <a:prstGeom prst="rect">
            <a:avLst/>
          </a:prstGeom>
          <a:solidFill>
            <a:srgbClr val="FFFFFF"/>
          </a:solidFill>
          <a:ln w="6350">
            <a:solidFill>
              <a:srgbClr val="E0E5EE"/>
            </a:solidFill>
          </a:ln>
        </p:spPr>
        <p:txBody>
          <a:bodyPr wrap="square" lIns="91440" tIns="60960" rIns="91440" bIns="60960"/>
          <a:lstStyle/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[9]  </a:t>
            </a:r>
            <a:r>
              <a:rPr lang="en-GB" sz="1000" b="0" dirty="0">
                <a:solidFill>
                  <a:srgbClr val="2C2C2A"/>
                </a:solidFill>
              </a:rPr>
              <a:t>M. Boer et al., "Screen time, addictive use of social media and psychosocial problems," Int. J. Mental Health Addiction, Springer, 2025. doi: 10.1007/s11469-025-01491-5. [Q1]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[10]  </a:t>
            </a:r>
            <a:r>
              <a:rPr lang="en-GB" sz="1000" b="0" dirty="0">
                <a:solidFill>
                  <a:srgbClr val="2C2C2A"/>
                </a:solidFill>
              </a:rPr>
              <a:t>N. Z. M. Saat et al., "Relationship of screen time with anxiety, depression, and sleep quality among adolescents," Frontiers in Public Health, vol. 12, 2024. doi: 10.3389/fpubh.2024.1459952. [Q1]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[11]  </a:t>
            </a:r>
            <a:r>
              <a:rPr lang="en-GB" sz="1000" b="0" dirty="0">
                <a:solidFill>
                  <a:srgbClr val="2C2C2A"/>
                </a:solidFill>
              </a:rPr>
              <a:t>S. Park and Y. Kim, "Effectiveness of a mindfulness smartphone application for reducing social media-induced anxiety in adolescents: RCT," Computers in Human Behavior, Elsevier, vol. 152, 2024. doi: 10.1016/j.chb.2024.107985. [Q1]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[12]  </a:t>
            </a:r>
            <a:r>
              <a:rPr lang="en-GB" sz="1000" b="0" dirty="0">
                <a:solidFill>
                  <a:srgbClr val="2C2C2A"/>
                </a:solidFill>
              </a:rPr>
              <a:t>Mental Health Foundation, "Teenagers and social media," Mental Health Foundation, London, 2023.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[13]  </a:t>
            </a:r>
            <a:r>
              <a:rPr lang="en-GB" sz="1000" b="0" dirty="0">
                <a:solidFill>
                  <a:srgbClr val="2C2C2A"/>
                </a:solidFill>
              </a:rPr>
              <a:t>I. G. Needleman, "A guide to systematic reviews," Journal of Clinical Periodontology, vol. 29, suppl. 3, pp. 6-9, 2002. doi: 10.1034/j.1600-051X.29.s3.15.x.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[14]  </a:t>
            </a:r>
            <a:r>
              <a:rPr lang="en-GB" sz="1000" b="0" dirty="0">
                <a:solidFill>
                  <a:srgbClr val="2C2C2A"/>
                </a:solidFill>
              </a:rPr>
              <a:t>B. Wang et al., "Cognitive distortion based explainable depression detection for adolescent social media users," Frontiers in Public Health, vol. 10, 2023. doi: 10.3389/fpubh.2022.1045777. [Q1]</a:t>
            </a:r>
          </a:p>
          <a:p>
            <a:pPr>
              <a:spcBef>
                <a:spcPts val="80"/>
              </a:spcBef>
            </a:pPr>
            <a:r>
              <a:rPr lang="en-GB" sz="1000" b="1" dirty="0">
                <a:solidFill>
                  <a:srgbClr val="2E74B5"/>
                </a:solidFill>
              </a:rPr>
              <a:t>[15]  </a:t>
            </a:r>
            <a:r>
              <a:rPr lang="en-GB" sz="1000" b="0" dirty="0">
                <a:solidFill>
                  <a:srgbClr val="2C2C2A"/>
                </a:solidFill>
              </a:rPr>
              <a:t>L. Csirmaz et al., "Cognitive behavioral digital interventions are effective in reducing anxiety in children and adolescents: Systematic review and meta-analysis," Journal of Primary Prevention, Springer, vol. 45, no. 1, 2023. doi: 10.1007/s10935-023-00760-0. [Q1]</a:t>
            </a:r>
          </a:p>
        </p:txBody>
      </p:sp>
      <p:sp>
        <p:nvSpPr>
          <p:cNvPr id="5" name="ftr"/>
          <p:cNvSpPr>
            <a:spLocks noGrp="1"/>
          </p:cNvSpPr>
          <p:nvPr/>
        </p:nvSpPr>
        <p:spPr>
          <a:xfrm>
            <a:off x="0" y="6210000"/>
            <a:ext cx="9144000" cy="348000"/>
          </a:xfrm>
          <a:prstGeom prst="rect">
            <a:avLst/>
          </a:prstGeom>
          <a:solidFill>
            <a:srgbClr val="1B2A4A"/>
          </a:solidFill>
        </p:spPr>
        <p:txBody>
          <a:bodyPr anchor="ctr"/>
          <a:lstStyle/>
          <a:p>
            <a:pPr algn="ctr"/>
            <a:r>
              <a:rPr lang="en-GB" sz="800" dirty="0">
                <a:solidFill>
                  <a:srgbClr val="7FA8D4"/>
                </a:solidFill>
              </a:rPr>
              <a:t>MindGuard Research Proposal   ACFA7004   Sana Khan   2239157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3038</TotalTime>
  <Words>4883</Words>
  <Application>Microsoft Office PowerPoint</Application>
  <PresentationFormat>On-screen Show (16:9)</PresentationFormat>
  <Paragraphs>584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MindGuard Research Proposal — ACFA7004</dc:title>
  <dc:subject>PptxGenJS Presentation</dc:subject>
  <dc:creator>Sana Khan</dc:creator>
  <cp:lastModifiedBy>Sana Khan (2239157)</cp:lastModifiedBy>
  <cp:revision>4</cp:revision>
  <dcterms:created xsi:type="dcterms:W3CDTF">2026-06-20T19:36:52Z</dcterms:created>
  <dcterms:modified xsi:type="dcterms:W3CDTF">2026-07-06T11:56:26Z</dcterms:modified>
</cp:coreProperties>
</file>