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304" r:id="rId2"/>
    <p:sldId id="471" r:id="rId3"/>
    <p:sldId id="341" r:id="rId4"/>
    <p:sldId id="438" r:id="rId5"/>
    <p:sldId id="505" r:id="rId6"/>
    <p:sldId id="483" r:id="rId7"/>
    <p:sldId id="507" r:id="rId8"/>
    <p:sldId id="509" r:id="rId9"/>
    <p:sldId id="468" r:id="rId10"/>
    <p:sldId id="437" r:id="rId11"/>
    <p:sldId id="511" r:id="rId12"/>
    <p:sldId id="256" r:id="rId13"/>
    <p:sldId id="512" r:id="rId14"/>
    <p:sldId id="259" r:id="rId15"/>
    <p:sldId id="281" r:id="rId16"/>
    <p:sldId id="260" r:id="rId17"/>
    <p:sldId id="261" r:id="rId18"/>
    <p:sldId id="262" r:id="rId19"/>
    <p:sldId id="263" r:id="rId20"/>
    <p:sldId id="264" r:id="rId21"/>
    <p:sldId id="265" r:id="rId22"/>
    <p:sldId id="266" r:id="rId23"/>
    <p:sldId id="267" r:id="rId24"/>
    <p:sldId id="268" r:id="rId25"/>
    <p:sldId id="269" r:id="rId26"/>
    <p:sldId id="270" r:id="rId27"/>
    <p:sldId id="271" r:id="rId28"/>
    <p:sldId id="272" r:id="rId29"/>
    <p:sldId id="273" r:id="rId30"/>
    <p:sldId id="274" r:id="rId31"/>
    <p:sldId id="275" r:id="rId32"/>
    <p:sldId id="276" r:id="rId33"/>
    <p:sldId id="277" r:id="rId34"/>
    <p:sldId id="278" r:id="rId35"/>
    <p:sldId id="279" r:id="rId36"/>
    <p:sldId id="280"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86" d="100"/>
          <a:sy n="86" d="100"/>
        </p:scale>
        <p:origin x="1426" y="5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399C59-7AAD-46FC-BF52-DBB8EA23CDF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1BA77E58-40D6-4247-AD4B-50B3B75A6CAE}">
      <dgm:prSet phldrT="[Text]" custT="1">
        <dgm:style>
          <a:lnRef idx="2">
            <a:schemeClr val="dk1"/>
          </a:lnRef>
          <a:fillRef idx="1">
            <a:schemeClr val="lt1"/>
          </a:fillRef>
          <a:effectRef idx="0">
            <a:schemeClr val="dk1"/>
          </a:effectRef>
          <a:fontRef idx="minor">
            <a:schemeClr val="dk1"/>
          </a:fontRef>
        </dgm:style>
      </dgm:prSet>
      <dgm:spPr/>
      <dgm:t>
        <a:bodyPr/>
        <a:lstStyle/>
        <a:p>
          <a:r>
            <a:rPr lang="en-GB" sz="1000" dirty="0"/>
            <a:t>Organisation review/ need analysis</a:t>
          </a:r>
        </a:p>
      </dgm:t>
    </dgm:pt>
    <dgm:pt modelId="{B95A9D1A-8DF5-4077-BA4C-4746E1A73DE5}" type="parTrans" cxnId="{5000FF76-3D65-43FC-ADF6-C6BCFAC7D20F}">
      <dgm:prSet/>
      <dgm:spPr/>
      <dgm:t>
        <a:bodyPr/>
        <a:lstStyle/>
        <a:p>
          <a:endParaRPr lang="en-GB"/>
        </a:p>
      </dgm:t>
    </dgm:pt>
    <dgm:pt modelId="{CD03B9BB-E07D-428C-A7A3-C3B63662269A}" type="sibTrans" cxnId="{5000FF76-3D65-43FC-ADF6-C6BCFAC7D20F}">
      <dgm:prSet/>
      <dgm:spPr/>
      <dgm:t>
        <a:bodyPr/>
        <a:lstStyle/>
        <a:p>
          <a:endParaRPr lang="en-GB"/>
        </a:p>
      </dgm:t>
    </dgm:pt>
    <dgm:pt modelId="{829F1D1E-A514-4C93-A836-A35BEF61B921}">
      <dgm:prSet phldrT="[Text]" custT="1">
        <dgm:style>
          <a:lnRef idx="2">
            <a:schemeClr val="dk1"/>
          </a:lnRef>
          <a:fillRef idx="1">
            <a:schemeClr val="lt1"/>
          </a:fillRef>
          <a:effectRef idx="0">
            <a:schemeClr val="dk1"/>
          </a:effectRef>
          <a:fontRef idx="minor">
            <a:schemeClr val="dk1"/>
          </a:fontRef>
        </dgm:style>
      </dgm:prSet>
      <dgm:spPr/>
      <dgm:t>
        <a:bodyPr/>
        <a:lstStyle/>
        <a:p>
          <a:r>
            <a:rPr lang="en-GB" sz="1000" dirty="0"/>
            <a:t>Diagnose how far needs are met</a:t>
          </a:r>
        </a:p>
      </dgm:t>
    </dgm:pt>
    <dgm:pt modelId="{2020E0F9-6CE9-4A95-9E65-A4C515A3062A}" type="parTrans" cxnId="{EFD65575-9E9E-4F90-BD4B-3577BCDF848A}">
      <dgm:prSet/>
      <dgm:spPr/>
      <dgm:t>
        <a:bodyPr/>
        <a:lstStyle/>
        <a:p>
          <a:endParaRPr lang="en-GB"/>
        </a:p>
      </dgm:t>
    </dgm:pt>
    <dgm:pt modelId="{6C65420E-7F4A-4BCE-8770-345EFA5AF435}" type="sibTrans" cxnId="{EFD65575-9E9E-4F90-BD4B-3577BCDF848A}">
      <dgm:prSet/>
      <dgm:spPr/>
      <dgm:t>
        <a:bodyPr/>
        <a:lstStyle/>
        <a:p>
          <a:endParaRPr lang="en-GB"/>
        </a:p>
      </dgm:t>
    </dgm:pt>
    <dgm:pt modelId="{9F789081-BE6B-414F-A71E-BFC75048C103}">
      <dgm:prSet phldrT="[Text]" custT="1">
        <dgm:style>
          <a:lnRef idx="2">
            <a:schemeClr val="dk1"/>
          </a:lnRef>
          <a:fillRef idx="1">
            <a:schemeClr val="lt1"/>
          </a:fillRef>
          <a:effectRef idx="0">
            <a:schemeClr val="dk1"/>
          </a:effectRef>
          <a:fontRef idx="minor">
            <a:schemeClr val="dk1"/>
          </a:fontRef>
        </dgm:style>
      </dgm:prSet>
      <dgm:spPr/>
      <dgm:t>
        <a:bodyPr/>
        <a:lstStyle/>
        <a:p>
          <a:r>
            <a:rPr lang="en-GB" sz="1200" dirty="0"/>
            <a:t>Determine the organisation dev. activity </a:t>
          </a:r>
        </a:p>
      </dgm:t>
    </dgm:pt>
    <dgm:pt modelId="{755CD7E8-46D8-41AD-B018-EFB956BB3CDC}" type="parTrans" cxnId="{90F40161-14CC-452B-9172-9F1631A9BDE7}">
      <dgm:prSet/>
      <dgm:spPr/>
      <dgm:t>
        <a:bodyPr/>
        <a:lstStyle/>
        <a:p>
          <a:endParaRPr lang="en-GB"/>
        </a:p>
      </dgm:t>
    </dgm:pt>
    <dgm:pt modelId="{5BAF5261-E14B-4AAF-B3A4-3972837B0A43}" type="sibTrans" cxnId="{90F40161-14CC-452B-9172-9F1631A9BDE7}">
      <dgm:prSet/>
      <dgm:spPr/>
      <dgm:t>
        <a:bodyPr/>
        <a:lstStyle/>
        <a:p>
          <a:endParaRPr lang="en-GB"/>
        </a:p>
      </dgm:t>
    </dgm:pt>
    <dgm:pt modelId="{79C08D91-FB8E-44BB-AECF-541CD0539764}">
      <dgm:prSet phldrT="[Text]">
        <dgm:style>
          <a:lnRef idx="2">
            <a:schemeClr val="dk1"/>
          </a:lnRef>
          <a:fillRef idx="1">
            <a:schemeClr val="lt1"/>
          </a:fillRef>
          <a:effectRef idx="0">
            <a:schemeClr val="dk1"/>
          </a:effectRef>
          <a:fontRef idx="minor">
            <a:schemeClr val="dk1"/>
          </a:fontRef>
        </dgm:style>
      </dgm:prSet>
      <dgm:spPr/>
      <dgm:t>
        <a:bodyPr/>
        <a:lstStyle/>
        <a:p>
          <a:r>
            <a:rPr lang="en-GB" dirty="0"/>
            <a:t>Implement the initiative</a:t>
          </a:r>
        </a:p>
      </dgm:t>
    </dgm:pt>
    <dgm:pt modelId="{70425E25-15FF-4F8D-BEFE-E43076626565}" type="parTrans" cxnId="{06F09FD5-6B8D-43C5-89A3-05039C01CE12}">
      <dgm:prSet/>
      <dgm:spPr/>
      <dgm:t>
        <a:bodyPr/>
        <a:lstStyle/>
        <a:p>
          <a:endParaRPr lang="en-GB"/>
        </a:p>
      </dgm:t>
    </dgm:pt>
    <dgm:pt modelId="{D0A2DDC0-4C6F-45BB-A204-4F5E4F9079D1}" type="sibTrans" cxnId="{06F09FD5-6B8D-43C5-89A3-05039C01CE12}">
      <dgm:prSet/>
      <dgm:spPr/>
      <dgm:t>
        <a:bodyPr/>
        <a:lstStyle/>
        <a:p>
          <a:endParaRPr lang="en-GB"/>
        </a:p>
      </dgm:t>
    </dgm:pt>
    <dgm:pt modelId="{095D526C-7A56-4758-A1CA-F82735EF2A05}">
      <dgm:prSet phldrT="[Text]" custT="1">
        <dgm:style>
          <a:lnRef idx="2">
            <a:schemeClr val="dk1"/>
          </a:lnRef>
          <a:fillRef idx="1">
            <a:schemeClr val="lt1"/>
          </a:fillRef>
          <a:effectRef idx="0">
            <a:schemeClr val="dk1"/>
          </a:effectRef>
          <a:fontRef idx="minor">
            <a:schemeClr val="dk1"/>
          </a:fontRef>
        </dgm:style>
      </dgm:prSet>
      <dgm:spPr/>
      <dgm:t>
        <a:bodyPr/>
        <a:lstStyle/>
        <a:p>
          <a:r>
            <a:rPr lang="en-GB" sz="1600" dirty="0"/>
            <a:t>Review </a:t>
          </a:r>
        </a:p>
      </dgm:t>
    </dgm:pt>
    <dgm:pt modelId="{D9462C5D-78DD-44A7-89CC-3E07A4F23491}" type="parTrans" cxnId="{F3528DAA-7CD1-4360-B9C2-2C1261B6C35C}">
      <dgm:prSet/>
      <dgm:spPr/>
      <dgm:t>
        <a:bodyPr/>
        <a:lstStyle/>
        <a:p>
          <a:endParaRPr lang="en-GB"/>
        </a:p>
      </dgm:t>
    </dgm:pt>
    <dgm:pt modelId="{74B9B309-1528-4F8B-AF2C-832AB35E10CA}" type="sibTrans" cxnId="{F3528DAA-7CD1-4360-B9C2-2C1261B6C35C}">
      <dgm:prSet/>
      <dgm:spPr/>
      <dgm:t>
        <a:bodyPr/>
        <a:lstStyle/>
        <a:p>
          <a:endParaRPr lang="en-GB"/>
        </a:p>
      </dgm:t>
    </dgm:pt>
    <dgm:pt modelId="{6DF3C171-15F4-4501-9DE7-02F20A7A27F5}" type="pres">
      <dgm:prSet presAssocID="{B2399C59-7AAD-46FC-BF52-DBB8EA23CDF5}" presName="cycle" presStyleCnt="0">
        <dgm:presLayoutVars>
          <dgm:dir/>
          <dgm:resizeHandles val="exact"/>
        </dgm:presLayoutVars>
      </dgm:prSet>
      <dgm:spPr/>
    </dgm:pt>
    <dgm:pt modelId="{12DADC53-7E91-40C8-ADB9-CB68E7440756}" type="pres">
      <dgm:prSet presAssocID="{1BA77E58-40D6-4247-AD4B-50B3B75A6CAE}" presName="node" presStyleLbl="node1" presStyleIdx="0" presStyleCnt="5">
        <dgm:presLayoutVars>
          <dgm:bulletEnabled val="1"/>
        </dgm:presLayoutVars>
      </dgm:prSet>
      <dgm:spPr/>
    </dgm:pt>
    <dgm:pt modelId="{4820AFEB-930F-446E-BFF6-5401151EC931}" type="pres">
      <dgm:prSet presAssocID="{CD03B9BB-E07D-428C-A7A3-C3B63662269A}" presName="sibTrans" presStyleLbl="sibTrans2D1" presStyleIdx="0" presStyleCnt="5"/>
      <dgm:spPr/>
    </dgm:pt>
    <dgm:pt modelId="{C14CB3CD-4225-4D34-A012-40BCBB419764}" type="pres">
      <dgm:prSet presAssocID="{CD03B9BB-E07D-428C-A7A3-C3B63662269A}" presName="connectorText" presStyleLbl="sibTrans2D1" presStyleIdx="0" presStyleCnt="5"/>
      <dgm:spPr/>
    </dgm:pt>
    <dgm:pt modelId="{9DD87A44-5600-4692-AE90-16FAD023B18B}" type="pres">
      <dgm:prSet presAssocID="{829F1D1E-A514-4C93-A836-A35BEF61B921}" presName="node" presStyleLbl="node1" presStyleIdx="1" presStyleCnt="5">
        <dgm:presLayoutVars>
          <dgm:bulletEnabled val="1"/>
        </dgm:presLayoutVars>
      </dgm:prSet>
      <dgm:spPr/>
    </dgm:pt>
    <dgm:pt modelId="{D2399A52-36F5-4461-BE5C-413EB5F318F1}" type="pres">
      <dgm:prSet presAssocID="{6C65420E-7F4A-4BCE-8770-345EFA5AF435}" presName="sibTrans" presStyleLbl="sibTrans2D1" presStyleIdx="1" presStyleCnt="5"/>
      <dgm:spPr/>
    </dgm:pt>
    <dgm:pt modelId="{6C4774EF-0AEC-4FD1-BE31-E9EDC804A3FA}" type="pres">
      <dgm:prSet presAssocID="{6C65420E-7F4A-4BCE-8770-345EFA5AF435}" presName="connectorText" presStyleLbl="sibTrans2D1" presStyleIdx="1" presStyleCnt="5"/>
      <dgm:spPr/>
    </dgm:pt>
    <dgm:pt modelId="{F34F384B-AA5A-438D-93DC-A42AB883BE4B}" type="pres">
      <dgm:prSet presAssocID="{9F789081-BE6B-414F-A71E-BFC75048C103}" presName="node" presStyleLbl="node1" presStyleIdx="2" presStyleCnt="5" custScaleX="113882">
        <dgm:presLayoutVars>
          <dgm:bulletEnabled val="1"/>
        </dgm:presLayoutVars>
      </dgm:prSet>
      <dgm:spPr/>
    </dgm:pt>
    <dgm:pt modelId="{989E25B5-374B-43A1-8EAB-5F8BD244264A}" type="pres">
      <dgm:prSet presAssocID="{5BAF5261-E14B-4AAF-B3A4-3972837B0A43}" presName="sibTrans" presStyleLbl="sibTrans2D1" presStyleIdx="2" presStyleCnt="5"/>
      <dgm:spPr/>
    </dgm:pt>
    <dgm:pt modelId="{0362E171-E680-4EE2-AAB7-022811EFE858}" type="pres">
      <dgm:prSet presAssocID="{5BAF5261-E14B-4AAF-B3A4-3972837B0A43}" presName="connectorText" presStyleLbl="sibTrans2D1" presStyleIdx="2" presStyleCnt="5"/>
      <dgm:spPr/>
    </dgm:pt>
    <dgm:pt modelId="{5DB2B8DC-8ADA-42ED-A96C-5BCC25592263}" type="pres">
      <dgm:prSet presAssocID="{79C08D91-FB8E-44BB-AECF-541CD0539764}" presName="node" presStyleLbl="node1" presStyleIdx="3" presStyleCnt="5">
        <dgm:presLayoutVars>
          <dgm:bulletEnabled val="1"/>
        </dgm:presLayoutVars>
      </dgm:prSet>
      <dgm:spPr/>
    </dgm:pt>
    <dgm:pt modelId="{9C237D78-8732-4385-94E1-CC72676CD2BD}" type="pres">
      <dgm:prSet presAssocID="{D0A2DDC0-4C6F-45BB-A204-4F5E4F9079D1}" presName="sibTrans" presStyleLbl="sibTrans2D1" presStyleIdx="3" presStyleCnt="5"/>
      <dgm:spPr/>
    </dgm:pt>
    <dgm:pt modelId="{9F9CC5F2-ED61-431C-A9C7-4280E56ADB5A}" type="pres">
      <dgm:prSet presAssocID="{D0A2DDC0-4C6F-45BB-A204-4F5E4F9079D1}" presName="connectorText" presStyleLbl="sibTrans2D1" presStyleIdx="3" presStyleCnt="5"/>
      <dgm:spPr/>
    </dgm:pt>
    <dgm:pt modelId="{B3EA18BE-3389-414A-8F8D-25BFBE00F5BD}" type="pres">
      <dgm:prSet presAssocID="{095D526C-7A56-4758-A1CA-F82735EF2A05}" presName="node" presStyleLbl="node1" presStyleIdx="4" presStyleCnt="5">
        <dgm:presLayoutVars>
          <dgm:bulletEnabled val="1"/>
        </dgm:presLayoutVars>
      </dgm:prSet>
      <dgm:spPr/>
    </dgm:pt>
    <dgm:pt modelId="{B05B4267-6AE9-456A-B78C-A10AFC04C308}" type="pres">
      <dgm:prSet presAssocID="{74B9B309-1528-4F8B-AF2C-832AB35E10CA}" presName="sibTrans" presStyleLbl="sibTrans2D1" presStyleIdx="4" presStyleCnt="5" custLinFactY="-60443" custLinFactNeighborX="-9007" custLinFactNeighborY="-100000"/>
      <dgm:spPr/>
    </dgm:pt>
    <dgm:pt modelId="{6F883158-9D07-45A0-9711-5F4CFCBDBC8E}" type="pres">
      <dgm:prSet presAssocID="{74B9B309-1528-4F8B-AF2C-832AB35E10CA}" presName="connectorText" presStyleLbl="sibTrans2D1" presStyleIdx="4" presStyleCnt="5"/>
      <dgm:spPr/>
    </dgm:pt>
  </dgm:ptLst>
  <dgm:cxnLst>
    <dgm:cxn modelId="{2705D510-A98E-4D70-8BD3-ADA32210A535}" type="presOf" srcId="{D0A2DDC0-4C6F-45BB-A204-4F5E4F9079D1}" destId="{9F9CC5F2-ED61-431C-A9C7-4280E56ADB5A}" srcOrd="1" destOrd="0" presId="urn:microsoft.com/office/officeart/2005/8/layout/cycle2"/>
    <dgm:cxn modelId="{7FFC4717-76FB-446E-895A-4C844D910423}" type="presOf" srcId="{79C08D91-FB8E-44BB-AECF-541CD0539764}" destId="{5DB2B8DC-8ADA-42ED-A96C-5BCC25592263}" srcOrd="0" destOrd="0" presId="urn:microsoft.com/office/officeart/2005/8/layout/cycle2"/>
    <dgm:cxn modelId="{B235311B-4CE3-44CC-B79A-C552E27D4814}" type="presOf" srcId="{095D526C-7A56-4758-A1CA-F82735EF2A05}" destId="{B3EA18BE-3389-414A-8F8D-25BFBE00F5BD}" srcOrd="0" destOrd="0" presId="urn:microsoft.com/office/officeart/2005/8/layout/cycle2"/>
    <dgm:cxn modelId="{1C309E40-8B64-484C-AA81-9DB425547F85}" type="presOf" srcId="{CD03B9BB-E07D-428C-A7A3-C3B63662269A}" destId="{C14CB3CD-4225-4D34-A012-40BCBB419764}" srcOrd="1" destOrd="0" presId="urn:microsoft.com/office/officeart/2005/8/layout/cycle2"/>
    <dgm:cxn modelId="{90F40161-14CC-452B-9172-9F1631A9BDE7}" srcId="{B2399C59-7AAD-46FC-BF52-DBB8EA23CDF5}" destId="{9F789081-BE6B-414F-A71E-BFC75048C103}" srcOrd="2" destOrd="0" parTransId="{755CD7E8-46D8-41AD-B018-EFB956BB3CDC}" sibTransId="{5BAF5261-E14B-4AAF-B3A4-3972837B0A43}"/>
    <dgm:cxn modelId="{CC248A6A-7D03-4C45-BCC9-0CD57FF106F9}" type="presOf" srcId="{5BAF5261-E14B-4AAF-B3A4-3972837B0A43}" destId="{989E25B5-374B-43A1-8EAB-5F8BD244264A}" srcOrd="0" destOrd="0" presId="urn:microsoft.com/office/officeart/2005/8/layout/cycle2"/>
    <dgm:cxn modelId="{EFD65575-9E9E-4F90-BD4B-3577BCDF848A}" srcId="{B2399C59-7AAD-46FC-BF52-DBB8EA23CDF5}" destId="{829F1D1E-A514-4C93-A836-A35BEF61B921}" srcOrd="1" destOrd="0" parTransId="{2020E0F9-6CE9-4A95-9E65-A4C515A3062A}" sibTransId="{6C65420E-7F4A-4BCE-8770-345EFA5AF435}"/>
    <dgm:cxn modelId="{5000FF76-3D65-43FC-ADF6-C6BCFAC7D20F}" srcId="{B2399C59-7AAD-46FC-BF52-DBB8EA23CDF5}" destId="{1BA77E58-40D6-4247-AD4B-50B3B75A6CAE}" srcOrd="0" destOrd="0" parTransId="{B95A9D1A-8DF5-4077-BA4C-4746E1A73DE5}" sibTransId="{CD03B9BB-E07D-428C-A7A3-C3B63662269A}"/>
    <dgm:cxn modelId="{3F400458-220D-4816-B5CF-25A6F580908E}" type="presOf" srcId="{6C65420E-7F4A-4BCE-8770-345EFA5AF435}" destId="{D2399A52-36F5-4461-BE5C-413EB5F318F1}" srcOrd="0" destOrd="0" presId="urn:microsoft.com/office/officeart/2005/8/layout/cycle2"/>
    <dgm:cxn modelId="{241AD278-2CA0-4DD0-A60F-D6A3013D06C2}" type="presOf" srcId="{B2399C59-7AAD-46FC-BF52-DBB8EA23CDF5}" destId="{6DF3C171-15F4-4501-9DE7-02F20A7A27F5}" srcOrd="0" destOrd="0" presId="urn:microsoft.com/office/officeart/2005/8/layout/cycle2"/>
    <dgm:cxn modelId="{AE06DD81-40B3-4DEF-B827-127CC00CF1BD}" type="presOf" srcId="{9F789081-BE6B-414F-A71E-BFC75048C103}" destId="{F34F384B-AA5A-438D-93DC-A42AB883BE4B}" srcOrd="0" destOrd="0" presId="urn:microsoft.com/office/officeart/2005/8/layout/cycle2"/>
    <dgm:cxn modelId="{83BEA285-C17F-4EDD-9C0E-DD0B4E9E5A96}" type="presOf" srcId="{6C65420E-7F4A-4BCE-8770-345EFA5AF435}" destId="{6C4774EF-0AEC-4FD1-BE31-E9EDC804A3FA}" srcOrd="1" destOrd="0" presId="urn:microsoft.com/office/officeart/2005/8/layout/cycle2"/>
    <dgm:cxn modelId="{AA1BD890-14A2-4FC8-BC78-3A5E289FBD37}" type="presOf" srcId="{74B9B309-1528-4F8B-AF2C-832AB35E10CA}" destId="{6F883158-9D07-45A0-9711-5F4CFCBDBC8E}" srcOrd="1" destOrd="0" presId="urn:microsoft.com/office/officeart/2005/8/layout/cycle2"/>
    <dgm:cxn modelId="{C9A5639E-0AC6-42B0-BEF7-710C0A434CBB}" type="presOf" srcId="{5BAF5261-E14B-4AAF-B3A4-3972837B0A43}" destId="{0362E171-E680-4EE2-AAB7-022811EFE858}" srcOrd="1" destOrd="0" presId="urn:microsoft.com/office/officeart/2005/8/layout/cycle2"/>
    <dgm:cxn modelId="{30B49CA9-6E60-44C6-B984-A215616BE5CF}" type="presOf" srcId="{1BA77E58-40D6-4247-AD4B-50B3B75A6CAE}" destId="{12DADC53-7E91-40C8-ADB9-CB68E7440756}" srcOrd="0" destOrd="0" presId="urn:microsoft.com/office/officeart/2005/8/layout/cycle2"/>
    <dgm:cxn modelId="{F3528DAA-7CD1-4360-B9C2-2C1261B6C35C}" srcId="{B2399C59-7AAD-46FC-BF52-DBB8EA23CDF5}" destId="{095D526C-7A56-4758-A1CA-F82735EF2A05}" srcOrd="4" destOrd="0" parTransId="{D9462C5D-78DD-44A7-89CC-3E07A4F23491}" sibTransId="{74B9B309-1528-4F8B-AF2C-832AB35E10CA}"/>
    <dgm:cxn modelId="{3262CEB8-743C-468A-833D-856BA7ADFC1A}" type="presOf" srcId="{74B9B309-1528-4F8B-AF2C-832AB35E10CA}" destId="{B05B4267-6AE9-456A-B78C-A10AFC04C308}" srcOrd="0" destOrd="0" presId="urn:microsoft.com/office/officeart/2005/8/layout/cycle2"/>
    <dgm:cxn modelId="{95ADBBB9-1F7B-47B5-AC48-92A2D3F6691C}" type="presOf" srcId="{829F1D1E-A514-4C93-A836-A35BEF61B921}" destId="{9DD87A44-5600-4692-AE90-16FAD023B18B}" srcOrd="0" destOrd="0" presId="urn:microsoft.com/office/officeart/2005/8/layout/cycle2"/>
    <dgm:cxn modelId="{F46540CB-1309-4EE8-BEFF-7878E14B31D1}" type="presOf" srcId="{D0A2DDC0-4C6F-45BB-A204-4F5E4F9079D1}" destId="{9C237D78-8732-4385-94E1-CC72676CD2BD}" srcOrd="0" destOrd="0" presId="urn:microsoft.com/office/officeart/2005/8/layout/cycle2"/>
    <dgm:cxn modelId="{06F09FD5-6B8D-43C5-89A3-05039C01CE12}" srcId="{B2399C59-7AAD-46FC-BF52-DBB8EA23CDF5}" destId="{79C08D91-FB8E-44BB-AECF-541CD0539764}" srcOrd="3" destOrd="0" parTransId="{70425E25-15FF-4F8D-BEFE-E43076626565}" sibTransId="{D0A2DDC0-4C6F-45BB-A204-4F5E4F9079D1}"/>
    <dgm:cxn modelId="{EDF91EDA-39F0-45F5-8985-366F6C1F1C05}" type="presOf" srcId="{CD03B9BB-E07D-428C-A7A3-C3B63662269A}" destId="{4820AFEB-930F-446E-BFF6-5401151EC931}" srcOrd="0" destOrd="0" presId="urn:microsoft.com/office/officeart/2005/8/layout/cycle2"/>
    <dgm:cxn modelId="{E3434CCF-E325-4003-A60D-DF9CA41C3565}" type="presParOf" srcId="{6DF3C171-15F4-4501-9DE7-02F20A7A27F5}" destId="{12DADC53-7E91-40C8-ADB9-CB68E7440756}" srcOrd="0" destOrd="0" presId="urn:microsoft.com/office/officeart/2005/8/layout/cycle2"/>
    <dgm:cxn modelId="{2A9EF4C3-79F5-48A5-9265-8CC47B6A77F6}" type="presParOf" srcId="{6DF3C171-15F4-4501-9DE7-02F20A7A27F5}" destId="{4820AFEB-930F-446E-BFF6-5401151EC931}" srcOrd="1" destOrd="0" presId="urn:microsoft.com/office/officeart/2005/8/layout/cycle2"/>
    <dgm:cxn modelId="{E463AA43-8147-47B7-9A81-C7731B4A19AD}" type="presParOf" srcId="{4820AFEB-930F-446E-BFF6-5401151EC931}" destId="{C14CB3CD-4225-4D34-A012-40BCBB419764}" srcOrd="0" destOrd="0" presId="urn:microsoft.com/office/officeart/2005/8/layout/cycle2"/>
    <dgm:cxn modelId="{7D422B1F-59C6-4BB1-82C1-EB44611D44C6}" type="presParOf" srcId="{6DF3C171-15F4-4501-9DE7-02F20A7A27F5}" destId="{9DD87A44-5600-4692-AE90-16FAD023B18B}" srcOrd="2" destOrd="0" presId="urn:microsoft.com/office/officeart/2005/8/layout/cycle2"/>
    <dgm:cxn modelId="{1F62501F-0409-4E2A-92DD-76E118BB94D0}" type="presParOf" srcId="{6DF3C171-15F4-4501-9DE7-02F20A7A27F5}" destId="{D2399A52-36F5-4461-BE5C-413EB5F318F1}" srcOrd="3" destOrd="0" presId="urn:microsoft.com/office/officeart/2005/8/layout/cycle2"/>
    <dgm:cxn modelId="{339C2508-7CB4-4FBF-8FB0-563868C0C73E}" type="presParOf" srcId="{D2399A52-36F5-4461-BE5C-413EB5F318F1}" destId="{6C4774EF-0AEC-4FD1-BE31-E9EDC804A3FA}" srcOrd="0" destOrd="0" presId="urn:microsoft.com/office/officeart/2005/8/layout/cycle2"/>
    <dgm:cxn modelId="{7E46B497-79BB-41B2-A413-752AD91BED37}" type="presParOf" srcId="{6DF3C171-15F4-4501-9DE7-02F20A7A27F5}" destId="{F34F384B-AA5A-438D-93DC-A42AB883BE4B}" srcOrd="4" destOrd="0" presId="urn:microsoft.com/office/officeart/2005/8/layout/cycle2"/>
    <dgm:cxn modelId="{23CC00B8-E2E6-423B-A6A4-06A6D4747B22}" type="presParOf" srcId="{6DF3C171-15F4-4501-9DE7-02F20A7A27F5}" destId="{989E25B5-374B-43A1-8EAB-5F8BD244264A}" srcOrd="5" destOrd="0" presId="urn:microsoft.com/office/officeart/2005/8/layout/cycle2"/>
    <dgm:cxn modelId="{D3FAF219-59AE-4E68-8821-3A4AFA6F8C50}" type="presParOf" srcId="{989E25B5-374B-43A1-8EAB-5F8BD244264A}" destId="{0362E171-E680-4EE2-AAB7-022811EFE858}" srcOrd="0" destOrd="0" presId="urn:microsoft.com/office/officeart/2005/8/layout/cycle2"/>
    <dgm:cxn modelId="{93F5C80A-7C1E-4880-94FF-98F3FC3DA547}" type="presParOf" srcId="{6DF3C171-15F4-4501-9DE7-02F20A7A27F5}" destId="{5DB2B8DC-8ADA-42ED-A96C-5BCC25592263}" srcOrd="6" destOrd="0" presId="urn:microsoft.com/office/officeart/2005/8/layout/cycle2"/>
    <dgm:cxn modelId="{E04B8060-904B-4418-BBAD-88544267AA45}" type="presParOf" srcId="{6DF3C171-15F4-4501-9DE7-02F20A7A27F5}" destId="{9C237D78-8732-4385-94E1-CC72676CD2BD}" srcOrd="7" destOrd="0" presId="urn:microsoft.com/office/officeart/2005/8/layout/cycle2"/>
    <dgm:cxn modelId="{B9AD08D0-DDDB-463D-AD6D-737549B9F9AA}" type="presParOf" srcId="{9C237D78-8732-4385-94E1-CC72676CD2BD}" destId="{9F9CC5F2-ED61-431C-A9C7-4280E56ADB5A}" srcOrd="0" destOrd="0" presId="urn:microsoft.com/office/officeart/2005/8/layout/cycle2"/>
    <dgm:cxn modelId="{4C93BAF0-3ABE-48B0-861A-2B9EE1C51CAD}" type="presParOf" srcId="{6DF3C171-15F4-4501-9DE7-02F20A7A27F5}" destId="{B3EA18BE-3389-414A-8F8D-25BFBE00F5BD}" srcOrd="8" destOrd="0" presId="urn:microsoft.com/office/officeart/2005/8/layout/cycle2"/>
    <dgm:cxn modelId="{0E7E91E7-AEFF-4D89-A55D-AF8DF3126E2C}" type="presParOf" srcId="{6DF3C171-15F4-4501-9DE7-02F20A7A27F5}" destId="{B05B4267-6AE9-456A-B78C-A10AFC04C308}" srcOrd="9" destOrd="0" presId="urn:microsoft.com/office/officeart/2005/8/layout/cycle2"/>
    <dgm:cxn modelId="{530242D4-C590-469A-B794-A9DB5CAD0B06}" type="presParOf" srcId="{B05B4267-6AE9-456A-B78C-A10AFC04C308}" destId="{6F883158-9D07-45A0-9711-5F4CFCBDBC8E}"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ADC53-7E91-40C8-ADB9-CB68E7440756}">
      <dsp:nvSpPr>
        <dsp:cNvPr id="0" name=""/>
        <dsp:cNvSpPr/>
      </dsp:nvSpPr>
      <dsp:spPr>
        <a:xfrm>
          <a:off x="3385928" y="1230"/>
          <a:ext cx="1114843" cy="1114843"/>
        </a:xfrm>
        <a:prstGeom prst="ellipse">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Organisation review/ need analysis</a:t>
          </a:r>
        </a:p>
      </dsp:txBody>
      <dsp:txXfrm>
        <a:off x="3549193" y="164495"/>
        <a:ext cx="788313" cy="788313"/>
      </dsp:txXfrm>
    </dsp:sp>
    <dsp:sp modelId="{4820AFEB-930F-446E-BFF6-5401151EC931}">
      <dsp:nvSpPr>
        <dsp:cNvPr id="0" name=""/>
        <dsp:cNvSpPr/>
      </dsp:nvSpPr>
      <dsp:spPr>
        <a:xfrm rot="2160000">
          <a:off x="4465374" y="857209"/>
          <a:ext cx="295684" cy="3762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473845" y="906391"/>
        <a:ext cx="206979" cy="225755"/>
      </dsp:txXfrm>
    </dsp:sp>
    <dsp:sp modelId="{9DD87A44-5600-4692-AE90-16FAD023B18B}">
      <dsp:nvSpPr>
        <dsp:cNvPr id="0" name=""/>
        <dsp:cNvSpPr/>
      </dsp:nvSpPr>
      <dsp:spPr>
        <a:xfrm>
          <a:off x="4739202" y="984442"/>
          <a:ext cx="1114843" cy="1114843"/>
        </a:xfrm>
        <a:prstGeom prst="ellipse">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Diagnose how far needs are met</a:t>
          </a:r>
        </a:p>
      </dsp:txBody>
      <dsp:txXfrm>
        <a:off x="4902467" y="1147707"/>
        <a:ext cx="788313" cy="788313"/>
      </dsp:txXfrm>
    </dsp:sp>
    <dsp:sp modelId="{D2399A52-36F5-4461-BE5C-413EB5F318F1}">
      <dsp:nvSpPr>
        <dsp:cNvPr id="0" name=""/>
        <dsp:cNvSpPr/>
      </dsp:nvSpPr>
      <dsp:spPr>
        <a:xfrm rot="6480000">
          <a:off x="4895485" y="2138352"/>
          <a:ext cx="292401" cy="3762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952898" y="2171891"/>
        <a:ext cx="204681" cy="225755"/>
      </dsp:txXfrm>
    </dsp:sp>
    <dsp:sp modelId="{F34F384B-AA5A-438D-93DC-A42AB883BE4B}">
      <dsp:nvSpPr>
        <dsp:cNvPr id="0" name=""/>
        <dsp:cNvSpPr/>
      </dsp:nvSpPr>
      <dsp:spPr>
        <a:xfrm>
          <a:off x="4144916" y="2575311"/>
          <a:ext cx="1269606" cy="1114843"/>
        </a:xfrm>
        <a:prstGeom prst="ellipse">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Determine the organisation dev. activity </a:t>
          </a:r>
        </a:p>
      </dsp:txBody>
      <dsp:txXfrm>
        <a:off x="4330845" y="2738576"/>
        <a:ext cx="897748" cy="788313"/>
      </dsp:txXfrm>
    </dsp:sp>
    <dsp:sp modelId="{989E25B5-374B-43A1-8EAB-5F8BD244264A}">
      <dsp:nvSpPr>
        <dsp:cNvPr id="0" name=""/>
        <dsp:cNvSpPr/>
      </dsp:nvSpPr>
      <dsp:spPr>
        <a:xfrm rot="10800000">
          <a:off x="3784530" y="2944603"/>
          <a:ext cx="254672" cy="3762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860932" y="3019855"/>
        <a:ext cx="178270" cy="225755"/>
      </dsp:txXfrm>
    </dsp:sp>
    <dsp:sp modelId="{5DB2B8DC-8ADA-42ED-A96C-5BCC25592263}">
      <dsp:nvSpPr>
        <dsp:cNvPr id="0" name=""/>
        <dsp:cNvSpPr/>
      </dsp:nvSpPr>
      <dsp:spPr>
        <a:xfrm>
          <a:off x="2549558" y="2575311"/>
          <a:ext cx="1114843" cy="1114843"/>
        </a:xfrm>
        <a:prstGeom prst="ellipse">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Implement the initiative</a:t>
          </a:r>
        </a:p>
      </dsp:txBody>
      <dsp:txXfrm>
        <a:off x="2712823" y="2738576"/>
        <a:ext cx="788313" cy="788313"/>
      </dsp:txXfrm>
    </dsp:sp>
    <dsp:sp modelId="{9C237D78-8732-4385-94E1-CC72676CD2BD}">
      <dsp:nvSpPr>
        <dsp:cNvPr id="0" name=""/>
        <dsp:cNvSpPr/>
      </dsp:nvSpPr>
      <dsp:spPr>
        <a:xfrm rot="15120000">
          <a:off x="2703271" y="2157127"/>
          <a:ext cx="295684" cy="3762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761329" y="2274561"/>
        <a:ext cx="206979" cy="225755"/>
      </dsp:txXfrm>
    </dsp:sp>
    <dsp:sp modelId="{B3EA18BE-3389-414A-8F8D-25BFBE00F5BD}">
      <dsp:nvSpPr>
        <dsp:cNvPr id="0" name=""/>
        <dsp:cNvSpPr/>
      </dsp:nvSpPr>
      <dsp:spPr>
        <a:xfrm>
          <a:off x="2032653" y="984442"/>
          <a:ext cx="1114843" cy="1114843"/>
        </a:xfrm>
        <a:prstGeom prst="ellipse">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Review </a:t>
          </a:r>
        </a:p>
      </dsp:txBody>
      <dsp:txXfrm>
        <a:off x="2195918" y="1147707"/>
        <a:ext cx="788313" cy="788313"/>
      </dsp:txXfrm>
    </dsp:sp>
    <dsp:sp modelId="{B05B4267-6AE9-456A-B78C-A10AFC04C308}">
      <dsp:nvSpPr>
        <dsp:cNvPr id="0" name=""/>
        <dsp:cNvSpPr/>
      </dsp:nvSpPr>
      <dsp:spPr>
        <a:xfrm rot="19440000">
          <a:off x="3085467" y="263364"/>
          <a:ext cx="295684" cy="3762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093938" y="364686"/>
        <a:ext cx="206979" cy="22575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02/08/2023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E297BD4-5BA7-3D49-A9BD-A13D418325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A2D585C3-F472-154D-866B-8CE423BD69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D5EC94C1-3CE7-004F-B501-A72A75CAC5A7}"/>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DA31E37-391A-964F-AE00-CE06786F5079}" type="slidenum">
              <a:rPr lang="en-US" altLang="en-US">
                <a:latin typeface="Calibri" panose="020F0502020204030204" pitchFamily="34" charset="0"/>
              </a:rPr>
              <a:pPr eaLnBrk="1" hangingPunct="1"/>
              <a:t>3</a:t>
            </a:fld>
            <a:endParaRPr lang="en-US" altLang="en-US">
              <a:latin typeface="Calibri" panose="020F0502020204030204" pitchFamily="34" charset="0"/>
            </a:endParaRPr>
          </a:p>
        </p:txBody>
      </p:sp>
    </p:spTree>
    <p:extLst>
      <p:ext uri="{BB962C8B-B14F-4D97-AF65-F5344CB8AC3E}">
        <p14:creationId xmlns:p14="http://schemas.microsoft.com/office/powerpoint/2010/main" val="2888561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70AD645-7D04-404E-9AD8-B8C56B1F3675}" type="slidenum">
              <a:rPr lang="en-GB" smtClean="0"/>
              <a:pPr/>
              <a:t>4</a:t>
            </a:fld>
            <a:endParaRPr lang="en-GB"/>
          </a:p>
        </p:txBody>
      </p:sp>
    </p:spTree>
    <p:extLst>
      <p:ext uri="{BB962C8B-B14F-4D97-AF65-F5344CB8AC3E}">
        <p14:creationId xmlns:p14="http://schemas.microsoft.com/office/powerpoint/2010/main" val="3656159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736BD6D-9131-4CA6-98DE-4E04D82EC4F3}" type="slidenum">
              <a:rPr lang="en-GB" smtClean="0"/>
              <a:pPr/>
              <a:t>6</a:t>
            </a:fld>
            <a:endParaRPr lang="en-GB" dirty="0"/>
          </a:p>
        </p:txBody>
      </p:sp>
    </p:spTree>
    <p:extLst>
      <p:ext uri="{BB962C8B-B14F-4D97-AF65-F5344CB8AC3E}">
        <p14:creationId xmlns:p14="http://schemas.microsoft.com/office/powerpoint/2010/main" val="4256009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A5D3066-9F16-4EEB-9D9D-A43643911107}" type="slidenum">
              <a:rPr lang="en-US" altLang="en-US" sz="1200" smtClean="0"/>
              <a:pPr/>
              <a:t>7</a:t>
            </a:fld>
            <a:endParaRPr lang="en-US" altLang="en-US" sz="120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250828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0AD645-7D04-404E-9AD8-B8C56B1F3675}" type="slidenum">
              <a:rPr lang="en-GB" smtClean="0"/>
              <a:pPr/>
              <a:t>8</a:t>
            </a:fld>
            <a:endParaRPr lang="en-GB"/>
          </a:p>
        </p:txBody>
      </p:sp>
    </p:spTree>
    <p:extLst>
      <p:ext uri="{BB962C8B-B14F-4D97-AF65-F5344CB8AC3E}">
        <p14:creationId xmlns:p14="http://schemas.microsoft.com/office/powerpoint/2010/main" val="10820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70AD645-7D04-404E-9AD8-B8C56B1F3675}" type="slidenum">
              <a:rPr lang="en-GB" smtClean="0"/>
              <a:pPr/>
              <a:t>9</a:t>
            </a:fld>
            <a:endParaRPr lang="en-GB"/>
          </a:p>
        </p:txBody>
      </p:sp>
    </p:spTree>
    <p:extLst>
      <p:ext uri="{BB962C8B-B14F-4D97-AF65-F5344CB8AC3E}">
        <p14:creationId xmlns:p14="http://schemas.microsoft.com/office/powerpoint/2010/main" val="815825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70AD645-7D04-404E-9AD8-B8C56B1F3675}" type="slidenum">
              <a:rPr lang="en-GB" smtClean="0"/>
              <a:pPr/>
              <a:t>10</a:t>
            </a:fld>
            <a:endParaRPr lang="en-GB"/>
          </a:p>
        </p:txBody>
      </p:sp>
    </p:spTree>
    <p:extLst>
      <p:ext uri="{BB962C8B-B14F-4D97-AF65-F5344CB8AC3E}">
        <p14:creationId xmlns:p14="http://schemas.microsoft.com/office/powerpoint/2010/main" val="37500672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AE10F1-B406-46B8-9ECA-1AF072632FD0}" type="slidenum">
              <a:rPr lang="en-GB" smtClean="0"/>
              <a:pPr/>
              <a:t>11</a:t>
            </a:fld>
            <a:endParaRPr lang="en-GB"/>
          </a:p>
        </p:txBody>
      </p:sp>
    </p:spTree>
    <p:extLst>
      <p:ext uri="{BB962C8B-B14F-4D97-AF65-F5344CB8AC3E}">
        <p14:creationId xmlns:p14="http://schemas.microsoft.com/office/powerpoint/2010/main" val="1484284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23</a:t>
            </a:fld>
            <a:endParaRPr lang="en-GB"/>
          </a:p>
        </p:txBody>
      </p:sp>
    </p:spTree>
    <p:extLst>
      <p:ext uri="{BB962C8B-B14F-4D97-AF65-F5344CB8AC3E}">
        <p14:creationId xmlns:p14="http://schemas.microsoft.com/office/powerpoint/2010/main" val="38425308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25</a:t>
            </a:fld>
            <a:endParaRPr lang="en-GB"/>
          </a:p>
        </p:txBody>
      </p:sp>
    </p:spTree>
    <p:extLst>
      <p:ext uri="{BB962C8B-B14F-4D97-AF65-F5344CB8AC3E}">
        <p14:creationId xmlns:p14="http://schemas.microsoft.com/office/powerpoint/2010/main" val="24358566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8/2/2023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8/2/2023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8/2/2023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8/2/2023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8/2/2023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hyperlink" Target="http://images.google.co.uk/imgres?imgurl=http://mper.chez.tiscali.fr/images/Weber.gif&amp;imgrefurl=http://mper.chez.tiscali.fr/auteurs/Weber.html&amp;h=240&amp;w=176&amp;sz=22&amp;tbnid=0e9ukuFxxjwJ:&amp;tbnh=104&amp;tbnw=76&amp;start=3&amp;prev=/images?q=max+weber&amp;hl=en&amp;lr=&amp;sa=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slfFJXVAep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a:solidFill>
                  <a:schemeClr val="accent2">
                    <a:lumMod val="20000"/>
                    <a:lumOff val="80000"/>
                  </a:schemeClr>
                </a:solidFill>
              </a:rPr>
              <a:t>Human Capital </a:t>
            </a:r>
            <a:r>
              <a:rPr lang="en-GB" sz="3600" b="1" dirty="0">
                <a:solidFill>
                  <a:schemeClr val="accent2">
                    <a:lumMod val="20000"/>
                    <a:lumOff val="80000"/>
                  </a:schemeClr>
                </a:solidFill>
              </a:rPr>
              <a:t>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Nature of work- Pt 1</a:t>
            </a:r>
            <a:br>
              <a:rPr lang="en-GB" b="1" dirty="0">
                <a:solidFill>
                  <a:schemeClr val="accent2">
                    <a:lumMod val="60000"/>
                    <a:lumOff val="40000"/>
                  </a:schemeClr>
                </a:solidFill>
              </a:rPr>
            </a:br>
            <a:r>
              <a:rPr lang="en-GB" b="1" dirty="0">
                <a:solidFill>
                  <a:schemeClr val="accent2">
                    <a:lumMod val="60000"/>
                    <a:lumOff val="40000"/>
                  </a:schemeClr>
                </a:solidFill>
              </a:rPr>
              <a:t>Understanding Org Design- Pt 2</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solidFill>
                  <a:srgbClr val="0070C0"/>
                </a:solidFill>
              </a:rPr>
              <a:t>Objectives</a:t>
            </a:r>
          </a:p>
        </p:txBody>
      </p:sp>
      <p:sp>
        <p:nvSpPr>
          <p:cNvPr id="3" name="Content Placeholder 2"/>
          <p:cNvSpPr>
            <a:spLocks noGrp="1"/>
          </p:cNvSpPr>
          <p:nvPr>
            <p:ph idx="1"/>
          </p:nvPr>
        </p:nvSpPr>
        <p:spPr>
          <a:xfrm>
            <a:off x="457200" y="1052736"/>
            <a:ext cx="8229600" cy="5073427"/>
          </a:xfrm>
        </p:spPr>
        <p:txBody>
          <a:bodyPr>
            <a:normAutofit/>
          </a:bodyPr>
          <a:lstStyle/>
          <a:p>
            <a:pPr algn="just"/>
            <a:r>
              <a:rPr lang="en-GB" sz="2800" dirty="0"/>
              <a:t>To provide an historical background to the nature of work</a:t>
            </a:r>
          </a:p>
          <a:p>
            <a:pPr algn="just"/>
            <a:r>
              <a:rPr lang="en-GB" sz="2800" dirty="0"/>
              <a:t>To introduce students to classical theorists on the nature of work and organisation </a:t>
            </a:r>
          </a:p>
          <a:p>
            <a:pPr algn="just"/>
            <a:r>
              <a:rPr lang="en-GB" sz="2800" dirty="0"/>
              <a:t>Critically evaluate their effects on the management of people</a:t>
            </a:r>
          </a:p>
          <a:p>
            <a:pPr algn="just"/>
            <a:r>
              <a:rPr lang="en-GB" sz="2800" dirty="0"/>
              <a:t>Assess their relevance  in contemporary organizations</a:t>
            </a:r>
          </a:p>
          <a:p>
            <a:pPr algn="just"/>
            <a:r>
              <a:rPr lang="en-GB" sz="2800" dirty="0"/>
              <a:t>To outline some recent changes to the nature of work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a:extLst>
              <a:ext uri="{FF2B5EF4-FFF2-40B4-BE49-F238E27FC236}">
                <a16:creationId xmlns:a16="http://schemas.microsoft.com/office/drawing/2014/main" id="{701B7087-0BC3-EA46-97D9-AD0103202F44}"/>
              </a:ext>
            </a:extLst>
          </p:cNvPr>
          <p:cNvSpPr>
            <a:spLocks noGrp="1"/>
          </p:cNvSpPr>
          <p:nvPr>
            <p:ph type="title"/>
          </p:nvPr>
        </p:nvSpPr>
        <p:spPr/>
        <p:txBody>
          <a:bodyPr/>
          <a:lstStyle/>
          <a:p>
            <a:r>
              <a:rPr lang="en-US" altLang="en-US" sz="4000" b="1" dirty="0">
                <a:solidFill>
                  <a:srgbClr val="0070C0"/>
                </a:solidFill>
              </a:rPr>
              <a:t>Types of Authority</a:t>
            </a:r>
          </a:p>
        </p:txBody>
      </p:sp>
      <p:sp>
        <p:nvSpPr>
          <p:cNvPr id="16387" name="Footer Placeholder 3">
            <a:extLst>
              <a:ext uri="{FF2B5EF4-FFF2-40B4-BE49-F238E27FC236}">
                <a16:creationId xmlns:a16="http://schemas.microsoft.com/office/drawing/2014/main" id="{7B54210C-3C07-F04A-931F-2BC68FDD3F27}"/>
              </a:ext>
            </a:extLst>
          </p:cNvPr>
          <p:cNvSpPr>
            <a:spLocks noGrp="1"/>
          </p:cNvSpPr>
          <p:nvPr>
            <p:ph type="ftr" sz="quarter" idx="10"/>
          </p:nvPr>
        </p:nvSpPr>
        <p:spPr/>
        <p:txBody>
          <a:bodyPr/>
          <a:lstStyle/>
          <a:p>
            <a:pPr fontAlgn="base">
              <a:spcBef>
                <a:spcPct val="0"/>
              </a:spcBef>
              <a:spcAft>
                <a:spcPct val="0"/>
              </a:spcAft>
              <a:defRPr/>
            </a:pPr>
            <a:r>
              <a:rPr lang="en-US"/>
              <a:t>You May Ask Yourself</a:t>
            </a:r>
          </a:p>
          <a:p>
            <a:pPr fontAlgn="base">
              <a:spcBef>
                <a:spcPct val="0"/>
              </a:spcBef>
              <a:spcAft>
                <a:spcPct val="0"/>
              </a:spcAft>
              <a:defRPr/>
            </a:pPr>
            <a:r>
              <a:rPr lang="en-US"/>
              <a:t>Copyright © 2008 W.W. Norton &amp; Company, Inc.</a:t>
            </a:r>
          </a:p>
        </p:txBody>
      </p:sp>
      <p:sp>
        <p:nvSpPr>
          <p:cNvPr id="16388" name="Slide Number Placeholder 4">
            <a:extLst>
              <a:ext uri="{FF2B5EF4-FFF2-40B4-BE49-F238E27FC236}">
                <a16:creationId xmlns:a16="http://schemas.microsoft.com/office/drawing/2014/main" id="{82066CEE-4755-1A47-9FC0-0907F71FAB19}"/>
              </a:ext>
            </a:extLst>
          </p:cNvPr>
          <p:cNvSpPr>
            <a:spLocks noGrp="1"/>
          </p:cNvSpPr>
          <p:nvPr>
            <p:ph type="sldNum" sz="quarter" idx="11"/>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en-US" altLang="en-US"/>
          </a:p>
        </p:txBody>
      </p:sp>
      <p:sp>
        <p:nvSpPr>
          <p:cNvPr id="15365" name="Content Placeholder 6">
            <a:extLst>
              <a:ext uri="{FF2B5EF4-FFF2-40B4-BE49-F238E27FC236}">
                <a16:creationId xmlns:a16="http://schemas.microsoft.com/office/drawing/2014/main" id="{3236D3A4-50BD-0A42-8EAE-763BA428B503}"/>
              </a:ext>
            </a:extLst>
          </p:cNvPr>
          <p:cNvSpPr>
            <a:spLocks noGrp="1"/>
          </p:cNvSpPr>
          <p:nvPr>
            <p:ph sz="half" idx="1"/>
          </p:nvPr>
        </p:nvSpPr>
        <p:spPr>
          <a:xfrm>
            <a:off x="323528" y="1418804"/>
            <a:ext cx="8077200" cy="4302125"/>
          </a:xfrm>
        </p:spPr>
        <p:txBody>
          <a:bodyPr>
            <a:normAutofit lnSpcReduction="10000"/>
          </a:bodyPr>
          <a:lstStyle/>
          <a:p>
            <a:r>
              <a:rPr lang="en-US" altLang="en-US" b="1" dirty="0"/>
              <a:t>Authority</a:t>
            </a:r>
            <a:r>
              <a:rPr lang="en-US" altLang="en-US" dirty="0"/>
              <a:t> =  justifiable right to exercise power.</a:t>
            </a:r>
          </a:p>
          <a:p>
            <a:pPr lvl="1"/>
            <a:r>
              <a:rPr lang="en-US" altLang="en-US" sz="2800" b="1" dirty="0"/>
              <a:t>Charismatic authority</a:t>
            </a:r>
            <a:r>
              <a:rPr lang="en-US" altLang="en-US" sz="2800" dirty="0"/>
              <a:t>: personal appeal of an individual leader. </a:t>
            </a:r>
          </a:p>
          <a:p>
            <a:pPr marL="1143000" lvl="2" indent="-228600"/>
            <a:r>
              <a:rPr lang="en-US" altLang="en-US" sz="2400" dirty="0"/>
              <a:t>Difficult to maintain or pass on</a:t>
            </a:r>
          </a:p>
          <a:p>
            <a:pPr lvl="1"/>
            <a:r>
              <a:rPr lang="en-US" altLang="en-US" sz="2800" b="1" dirty="0"/>
              <a:t>Traditional authority:</a:t>
            </a:r>
            <a:r>
              <a:rPr lang="en-US" altLang="en-US" sz="2800" dirty="0"/>
              <a:t> a long established way of doing things.</a:t>
            </a:r>
          </a:p>
          <a:p>
            <a:pPr marL="1143000" lvl="2" indent="-228600"/>
            <a:r>
              <a:rPr lang="en-US" altLang="en-US" sz="2400" dirty="0"/>
              <a:t>Not very flexible or adaptable</a:t>
            </a:r>
          </a:p>
          <a:p>
            <a:pPr lvl="1"/>
            <a:r>
              <a:rPr lang="en-US" altLang="en-US" sz="2800" b="1" dirty="0"/>
              <a:t>Legal-rational authority:</a:t>
            </a:r>
            <a:r>
              <a:rPr lang="en-US" altLang="en-US" sz="2800" dirty="0"/>
              <a:t> legal, impersonal rules that have been routinized and rationalized.</a:t>
            </a:r>
          </a:p>
          <a:p>
            <a:pPr>
              <a:buFont typeface="Wingdings" pitchFamily="2" charset="2"/>
              <a:buNone/>
            </a:pPr>
            <a:endParaRPr lang="en-US" altLang="en-US" dirty="0"/>
          </a:p>
          <a:p>
            <a:pPr>
              <a:buFont typeface="Wingdings" pitchFamily="2" charset="2"/>
              <a:buNone/>
            </a:pPr>
            <a:endParaRPr lang="en-US" altLang="en-US" dirty="0"/>
          </a:p>
        </p:txBody>
      </p:sp>
    </p:spTree>
    <p:custDataLst>
      <p:tags r:id="rId1"/>
    </p:custDataLst>
    <p:extLst>
      <p:ext uri="{BB962C8B-B14F-4D97-AF65-F5344CB8AC3E}">
        <p14:creationId xmlns:p14="http://schemas.microsoft.com/office/powerpoint/2010/main" val="1740526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pPr algn="l"/>
            <a:r>
              <a:rPr lang="en-GB" sz="3700" b="1" dirty="0">
                <a:solidFill>
                  <a:srgbClr val="0070C0"/>
                </a:solidFill>
                <a:latin typeface="+mn-lt"/>
              </a:rPr>
              <a:t>Organisational Structures</a:t>
            </a:r>
          </a:p>
        </p:txBody>
      </p:sp>
      <p:sp>
        <p:nvSpPr>
          <p:cNvPr id="5" name="Content Placeholder 4"/>
          <p:cNvSpPr>
            <a:spLocks noGrp="1"/>
          </p:cNvSpPr>
          <p:nvPr>
            <p:ph idx="1"/>
          </p:nvPr>
        </p:nvSpPr>
        <p:spPr>
          <a:xfrm>
            <a:off x="457200" y="1124744"/>
            <a:ext cx="8229600" cy="5001419"/>
          </a:xfrm>
        </p:spPr>
        <p:txBody>
          <a:bodyPr>
            <a:normAutofit/>
          </a:bodyPr>
          <a:lstStyle/>
          <a:p>
            <a:pPr>
              <a:buNone/>
            </a:pPr>
            <a:endParaRPr lang="en-GB" sz="2800" dirty="0"/>
          </a:p>
          <a:p>
            <a:pPr>
              <a:buNone/>
            </a:pPr>
            <a:endParaRPr lang="en-GB" sz="2800" dirty="0"/>
          </a:p>
          <a:p>
            <a:pPr>
              <a:buNone/>
            </a:pPr>
            <a:r>
              <a:rPr lang="en-GB" sz="2800" b="1" dirty="0"/>
              <a:t>Bureaucracy</a:t>
            </a:r>
            <a:r>
              <a:rPr lang="en-GB" sz="2800" dirty="0"/>
              <a:t>	= ‘rule by office or by </a:t>
            </a:r>
          </a:p>
          <a:p>
            <a:pPr>
              <a:buNone/>
            </a:pPr>
            <a:r>
              <a:rPr lang="en-GB" sz="2800" dirty="0"/>
              <a:t>			officials’ </a:t>
            </a:r>
          </a:p>
          <a:p>
            <a:pPr>
              <a:buNone/>
            </a:pPr>
            <a:endParaRPr lang="en-GB" sz="1200" dirty="0"/>
          </a:p>
          <a:p>
            <a:pPr>
              <a:buNone/>
            </a:pPr>
            <a:r>
              <a:rPr lang="en-GB" sz="2800" b="1" dirty="0"/>
              <a:t>Bureaucratic administration</a:t>
            </a:r>
            <a:r>
              <a:rPr lang="en-GB" sz="2800" dirty="0"/>
              <a:t>:</a:t>
            </a:r>
          </a:p>
          <a:p>
            <a:pPr marL="0" indent="0">
              <a:buNone/>
            </a:pPr>
            <a:r>
              <a:rPr lang="en-GB" sz="2800" dirty="0"/>
              <a:t>People/workers do what they are asked/are expected to do because they obey not the charisma of the tribal leader or traditions but the position in a hierarchy organised through reason.</a:t>
            </a:r>
          </a:p>
        </p:txBody>
      </p:sp>
      <p:pic>
        <p:nvPicPr>
          <p:cNvPr id="4" name="Picture 6" descr="http://images.google.co.uk/images?q=tbn:0e9ukuFxxjwJ:mper.chez.tiscali.fr/images/Weber.gif">
            <a:hlinkClick r:id="rId3"/>
          </p:cNvPr>
          <p:cNvPicPr>
            <a:picLocks noChangeAspect="1" noChangeArrowheads="1"/>
          </p:cNvPicPr>
          <p:nvPr/>
        </p:nvPicPr>
        <p:blipFill>
          <a:blip r:embed="rId4" cstate="print"/>
          <a:srcRect/>
          <a:stretch>
            <a:fillRect/>
          </a:stretch>
        </p:blipFill>
        <p:spPr bwMode="auto">
          <a:xfrm>
            <a:off x="5868144" y="624136"/>
            <a:ext cx="2304256" cy="3153786"/>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906888" cy="3154362"/>
          </a:xfrm>
        </p:spPr>
        <p:txBody>
          <a:bodyPr>
            <a:normAutofit/>
          </a:bodyPr>
          <a:lstStyle/>
          <a:p>
            <a:r>
              <a:rPr lang="en-GB" b="1" dirty="0">
                <a:solidFill>
                  <a:srgbClr val="0070C0"/>
                </a:solidFill>
              </a:rPr>
              <a:t>Frederick Taylor’s (1856-1915)</a:t>
            </a:r>
            <a:br>
              <a:rPr lang="en-GB" b="1" dirty="0">
                <a:solidFill>
                  <a:srgbClr val="0070C0"/>
                </a:solidFill>
              </a:rPr>
            </a:br>
            <a:r>
              <a:rPr lang="en-GB" sz="1600" b="1" dirty="0">
                <a:solidFill>
                  <a:srgbClr val="0070C0"/>
                </a:solidFill>
              </a:rPr>
              <a:t> </a:t>
            </a:r>
            <a:br>
              <a:rPr lang="en-GB" b="1" dirty="0">
                <a:solidFill>
                  <a:srgbClr val="0070C0"/>
                </a:solidFill>
              </a:rPr>
            </a:br>
            <a:r>
              <a:rPr lang="en-GB" b="1" dirty="0">
                <a:solidFill>
                  <a:srgbClr val="0070C0"/>
                </a:solidFill>
              </a:rPr>
              <a:t>Scientific Management</a:t>
            </a:r>
          </a:p>
        </p:txBody>
      </p:sp>
      <p:pic>
        <p:nvPicPr>
          <p:cNvPr id="4" name="Picture 2" descr="image"/>
          <p:cNvPicPr>
            <a:picLocks noGrp="1" noChangeAspect="1" noChangeArrowheads="1"/>
          </p:cNvPicPr>
          <p:nvPr>
            <p:ph idx="1"/>
          </p:nvPr>
        </p:nvPicPr>
        <p:blipFill>
          <a:blip r:embed="rId2" cstate="print"/>
          <a:srcRect/>
          <a:stretch>
            <a:fillRect/>
          </a:stretch>
        </p:blipFill>
        <p:spPr bwMode="auto">
          <a:xfrm>
            <a:off x="5652120" y="692696"/>
            <a:ext cx="3045326" cy="4525963"/>
          </a:xfrm>
          <a:prstGeom prst="rect">
            <a:avLst/>
          </a:prstGeom>
          <a:noFill/>
        </p:spPr>
      </p:pic>
    </p:spTree>
    <p:extLst>
      <p:ext uri="{BB962C8B-B14F-4D97-AF65-F5344CB8AC3E}">
        <p14:creationId xmlns:p14="http://schemas.microsoft.com/office/powerpoint/2010/main" val="2798137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027"/>
          <p:cNvSpPr>
            <a:spLocks noGrp="1" noChangeArrowheads="1"/>
          </p:cNvSpPr>
          <p:nvPr>
            <p:ph idx="1"/>
          </p:nvPr>
        </p:nvSpPr>
        <p:spPr>
          <a:xfrm>
            <a:off x="251520" y="2708920"/>
            <a:ext cx="8640960" cy="2738807"/>
          </a:xfrm>
        </p:spPr>
        <p:txBody>
          <a:bodyPr>
            <a:normAutofit lnSpcReduction="10000"/>
          </a:bodyPr>
          <a:lstStyle/>
          <a:p>
            <a:pPr marL="609600" indent="-609600" eaLnBrk="1" hangingPunct="1">
              <a:lnSpc>
                <a:spcPct val="90000"/>
              </a:lnSpc>
              <a:buFontTx/>
              <a:buNone/>
            </a:pPr>
            <a:r>
              <a:rPr lang="en-GB" sz="2600" dirty="0"/>
              <a:t>Joined </a:t>
            </a:r>
            <a:r>
              <a:rPr lang="en-GB" sz="2600" b="1" dirty="0"/>
              <a:t>Midvale Steel Company</a:t>
            </a:r>
            <a:r>
              <a:rPr lang="en-GB" sz="2600" dirty="0"/>
              <a:t> in 1878 - became Chief Engineer</a:t>
            </a:r>
          </a:p>
          <a:p>
            <a:pPr marL="609600" indent="-609600" eaLnBrk="1" hangingPunct="1">
              <a:lnSpc>
                <a:spcPct val="90000"/>
              </a:lnSpc>
              <a:buFontTx/>
              <a:buNone/>
            </a:pPr>
            <a:r>
              <a:rPr lang="en-GB" sz="2600" dirty="0"/>
              <a:t>- Noticed ‘wasted’ Time and Effort due to:</a:t>
            </a:r>
          </a:p>
          <a:p>
            <a:pPr marL="990600" lvl="1" indent="-533400" eaLnBrk="1" hangingPunct="1">
              <a:lnSpc>
                <a:spcPct val="90000"/>
              </a:lnSpc>
              <a:buFontTx/>
              <a:buAutoNum type="arabicPeriod"/>
            </a:pPr>
            <a:r>
              <a:rPr lang="en-GB" sz="2600" b="1" dirty="0">
                <a:solidFill>
                  <a:srgbClr val="1F497D"/>
                </a:solidFill>
              </a:rPr>
              <a:t>Factory Layout – facilitates unnecessary communication</a:t>
            </a:r>
          </a:p>
          <a:p>
            <a:pPr marL="990600" lvl="1" indent="-533400" eaLnBrk="1" hangingPunct="1">
              <a:lnSpc>
                <a:spcPct val="90000"/>
              </a:lnSpc>
              <a:buFontTx/>
              <a:buAutoNum type="arabicPeriod"/>
            </a:pPr>
            <a:r>
              <a:rPr lang="en-GB" sz="2600" b="1" dirty="0">
                <a:solidFill>
                  <a:schemeClr val="tx2"/>
                </a:solidFill>
              </a:rPr>
              <a:t>Natural Soldiering – human nature to avoid work</a:t>
            </a:r>
          </a:p>
          <a:p>
            <a:pPr marL="990600" lvl="1" indent="-533400" eaLnBrk="1" hangingPunct="1">
              <a:lnSpc>
                <a:spcPct val="90000"/>
              </a:lnSpc>
              <a:buNone/>
            </a:pPr>
            <a:endParaRPr lang="en-GB" sz="2400" dirty="0">
              <a:solidFill>
                <a:schemeClr val="tx2"/>
              </a:solidFill>
            </a:endParaRPr>
          </a:p>
          <a:p>
            <a:pPr marL="990600" lvl="1" indent="-533400" eaLnBrk="1" hangingPunct="1">
              <a:lnSpc>
                <a:spcPct val="90000"/>
              </a:lnSpc>
              <a:buFontTx/>
              <a:buNone/>
            </a:pPr>
            <a:endParaRPr lang="en-GB" sz="2400" dirty="0">
              <a:solidFill>
                <a:srgbClr val="1F497D"/>
              </a:solidFill>
            </a:endParaRPr>
          </a:p>
        </p:txBody>
      </p:sp>
      <p:pic>
        <p:nvPicPr>
          <p:cNvPr id="5123" name="Picture 1029" descr="image015"/>
          <p:cNvPicPr>
            <a:picLocks noChangeAspect="1" noChangeArrowheads="1"/>
          </p:cNvPicPr>
          <p:nvPr/>
        </p:nvPicPr>
        <p:blipFill>
          <a:blip r:embed="rId3" cstate="print"/>
          <a:srcRect/>
          <a:stretch>
            <a:fillRect/>
          </a:stretch>
        </p:blipFill>
        <p:spPr bwMode="auto">
          <a:xfrm>
            <a:off x="1043608" y="260648"/>
            <a:ext cx="6193557" cy="2398239"/>
          </a:xfrm>
          <a:prstGeom prst="rect">
            <a:avLst/>
          </a:prstGeom>
          <a:noFill/>
          <a:ln w="9525">
            <a:noFill/>
            <a:miter lim="800000"/>
            <a:headEnd/>
            <a:tailEnd/>
          </a:ln>
        </p:spPr>
      </p:pic>
      <p:sp>
        <p:nvSpPr>
          <p:cNvPr id="5124" name="Text Box 1031"/>
          <p:cNvSpPr txBox="1">
            <a:spLocks noChangeArrowheads="1"/>
          </p:cNvSpPr>
          <p:nvPr/>
        </p:nvSpPr>
        <p:spPr bwMode="auto">
          <a:xfrm>
            <a:off x="229667" y="5805264"/>
            <a:ext cx="8136904" cy="830997"/>
          </a:xfrm>
          <a:prstGeom prst="rect">
            <a:avLst/>
          </a:prstGeom>
          <a:noFill/>
          <a:ln w="9525">
            <a:solidFill>
              <a:schemeClr val="tx1"/>
            </a:solidFill>
            <a:miter lim="800000"/>
            <a:headEnd/>
            <a:tailEnd/>
          </a:ln>
        </p:spPr>
        <p:txBody>
          <a:bodyPr wrap="square">
            <a:spAutoFit/>
          </a:bodyPr>
          <a:lstStyle/>
          <a:p>
            <a:pPr>
              <a:spcBef>
                <a:spcPct val="50000"/>
              </a:spcBef>
            </a:pPr>
            <a:r>
              <a:rPr lang="en-GB" sz="2400" dirty="0">
                <a:latin typeface="+mn-lt"/>
              </a:rPr>
              <a:t>“</a:t>
            </a:r>
            <a:r>
              <a:rPr lang="en-GB" sz="2400" i="1" dirty="0">
                <a:latin typeface="+mn-lt"/>
              </a:rPr>
              <a:t>Hardly a workman can be found that doesn’t dedicate his time to studying just how slowly he can work</a:t>
            </a:r>
            <a:r>
              <a:rPr lang="en-GB" sz="2400" dirty="0">
                <a:latin typeface="+mn-lt"/>
              </a:rPr>
              <a:t>” F.W. Taylor</a:t>
            </a:r>
          </a:p>
        </p:txBody>
      </p:sp>
    </p:spTree>
    <p:extLst>
      <p:ext uri="{BB962C8B-B14F-4D97-AF65-F5344CB8AC3E}">
        <p14:creationId xmlns:p14="http://schemas.microsoft.com/office/powerpoint/2010/main" val="1025775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3568" y="339527"/>
            <a:ext cx="7772400" cy="431800"/>
          </a:xfrm>
        </p:spPr>
        <p:txBody>
          <a:bodyPr>
            <a:noAutofit/>
          </a:bodyPr>
          <a:lstStyle/>
          <a:p>
            <a:r>
              <a:rPr lang="en-GB" altLang="en-US" sz="3000" b="1" dirty="0">
                <a:solidFill>
                  <a:srgbClr val="0070C0"/>
                </a:solidFill>
              </a:rPr>
              <a:t>Principles of Scientific management</a:t>
            </a:r>
          </a:p>
        </p:txBody>
      </p:sp>
      <p:sp>
        <p:nvSpPr>
          <p:cNvPr id="12291" name="Content Placeholder 3"/>
          <p:cNvSpPr>
            <a:spLocks noGrp="1"/>
          </p:cNvSpPr>
          <p:nvPr>
            <p:ph idx="1"/>
          </p:nvPr>
        </p:nvSpPr>
        <p:spPr>
          <a:xfrm>
            <a:off x="323528" y="776719"/>
            <a:ext cx="5904656" cy="5259387"/>
          </a:xfrm>
        </p:spPr>
        <p:txBody>
          <a:bodyPr/>
          <a:lstStyle/>
          <a:p>
            <a:pPr algn="just">
              <a:defRPr/>
            </a:pPr>
            <a:r>
              <a:rPr lang="en-US" sz="2400" dirty="0"/>
              <a:t>Replace ‘rule of thumb’ work methods with methods based on the scientific study of work. </a:t>
            </a:r>
            <a:endParaRPr lang="en-GB" sz="2400" dirty="0"/>
          </a:p>
          <a:p>
            <a:pPr algn="just">
              <a:defRPr/>
            </a:pPr>
            <a:r>
              <a:rPr lang="en-US" sz="2400" dirty="0"/>
              <a:t>Scientifically select and then train, teach, and develop the workman. </a:t>
            </a:r>
            <a:endParaRPr lang="en-GB" sz="2400" dirty="0"/>
          </a:p>
          <a:p>
            <a:pPr algn="just">
              <a:defRPr/>
            </a:pPr>
            <a:r>
              <a:rPr lang="en-US" sz="2400" dirty="0"/>
              <a:t>Provide detailed instruction and supervision of each worker in their given task. </a:t>
            </a:r>
            <a:endParaRPr lang="en-GB" sz="2400" dirty="0"/>
          </a:p>
          <a:p>
            <a:pPr algn="just">
              <a:defRPr/>
            </a:pPr>
            <a:r>
              <a:rPr lang="en-US" sz="2400" dirty="0"/>
              <a:t>Divide work nearly equally between managers and workers, so that the managers apply scientific management principles for planning work while the workers actually perform the tasks.</a:t>
            </a:r>
            <a:endParaRPr lang="en-GB" sz="2400" dirty="0"/>
          </a:p>
          <a:p>
            <a:pPr marL="0" indent="0" algn="ctr">
              <a:lnSpc>
                <a:spcPct val="115000"/>
              </a:lnSpc>
              <a:spcAft>
                <a:spcPts val="0"/>
              </a:spcAft>
              <a:buFontTx/>
              <a:buNone/>
              <a:defRPr/>
            </a:pPr>
            <a:endParaRPr lang="en-US" sz="2200" u="sng" dirty="0">
              <a:solidFill>
                <a:srgbClr val="196AD4"/>
              </a:solidFill>
              <a:ea typeface="Times New Roman" panose="02020603050405020304" pitchFamily="18" charset="0"/>
              <a:cs typeface="Times New Roman" panose="02020603050405020304" pitchFamily="18" charset="0"/>
              <a:hlinkClick r:id="rId3"/>
            </a:endParaRPr>
          </a:p>
          <a:p>
            <a:pPr>
              <a:defRPr/>
            </a:pPr>
            <a:endParaRPr lang="en-GB" altLang="en-US" sz="2000" b="1" dirty="0"/>
          </a:p>
          <a:p>
            <a:pPr>
              <a:buFontTx/>
              <a:buNone/>
              <a:defRPr/>
            </a:pPr>
            <a:endParaRPr lang="en-US" altLang="en-US" sz="2000" b="1" dirty="0"/>
          </a:p>
        </p:txBody>
      </p:sp>
      <p:pic>
        <p:nvPicPr>
          <p:cNvPr id="4" name="Picture 3"/>
          <p:cNvPicPr>
            <a:picLocks noChangeAspect="1"/>
          </p:cNvPicPr>
          <p:nvPr/>
        </p:nvPicPr>
        <p:blipFill>
          <a:blip r:embed="rId4"/>
          <a:stretch>
            <a:fillRect/>
          </a:stretch>
        </p:blipFill>
        <p:spPr>
          <a:xfrm>
            <a:off x="6228184" y="3573016"/>
            <a:ext cx="2915816" cy="2241798"/>
          </a:xfrm>
          <a:prstGeom prst="rect">
            <a:avLst/>
          </a:prstGeom>
        </p:spPr>
      </p:pic>
    </p:spTree>
    <p:extLst>
      <p:ext uri="{BB962C8B-B14F-4D97-AF65-F5344CB8AC3E}">
        <p14:creationId xmlns:p14="http://schemas.microsoft.com/office/powerpoint/2010/main" val="1587269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r>
              <a:rPr lang="en-GB" sz="3700" b="1" dirty="0">
                <a:solidFill>
                  <a:srgbClr val="0070C0"/>
                </a:solidFill>
              </a:rPr>
              <a:t>Continued relevance of Taylorism/Bureaucracy</a:t>
            </a:r>
            <a:endParaRPr lang="en-GB" dirty="0">
              <a:solidFill>
                <a:schemeClr val="tx2"/>
              </a:solidFill>
            </a:endParaRPr>
          </a:p>
        </p:txBody>
      </p:sp>
      <p:sp>
        <p:nvSpPr>
          <p:cNvPr id="24579" name="Content Placeholder 2"/>
          <p:cNvSpPr>
            <a:spLocks noGrp="1"/>
          </p:cNvSpPr>
          <p:nvPr>
            <p:ph idx="1"/>
          </p:nvPr>
        </p:nvSpPr>
        <p:spPr>
          <a:xfrm>
            <a:off x="457200" y="1417638"/>
            <a:ext cx="8229600" cy="4708525"/>
          </a:xfrm>
        </p:spPr>
        <p:txBody>
          <a:bodyPr>
            <a:normAutofit/>
          </a:bodyPr>
          <a:lstStyle/>
          <a:p>
            <a:pPr>
              <a:buFont typeface="Arial" pitchFamily="34" charset="0"/>
              <a:buNone/>
            </a:pPr>
            <a:r>
              <a:rPr lang="en-GB" sz="2200" dirty="0">
                <a:solidFill>
                  <a:schemeClr val="accent1"/>
                </a:solidFill>
              </a:rPr>
              <a:t>Call Centres:</a:t>
            </a:r>
          </a:p>
          <a:p>
            <a:r>
              <a:rPr lang="en-GB" sz="2200" dirty="0"/>
              <a:t>Standardised operations which are scripted/written down and direct behaviour: ‘hello how may I help you today?’</a:t>
            </a:r>
          </a:p>
          <a:p>
            <a:r>
              <a:rPr lang="en-GB" sz="2200" dirty="0"/>
              <a:t>Hierarchy </a:t>
            </a:r>
          </a:p>
          <a:p>
            <a:r>
              <a:rPr lang="en-GB" sz="2200" dirty="0"/>
              <a:t>Direct monitoring and surveillance</a:t>
            </a:r>
          </a:p>
          <a:p>
            <a:pPr>
              <a:buFont typeface="Arial" pitchFamily="34" charset="0"/>
              <a:buNone/>
            </a:pPr>
            <a:endParaRPr lang="en-GB" sz="2200" dirty="0"/>
          </a:p>
          <a:p>
            <a:pPr>
              <a:buFont typeface="Arial" pitchFamily="34" charset="0"/>
              <a:buNone/>
            </a:pPr>
            <a:r>
              <a:rPr lang="en-GB" sz="2200" dirty="0">
                <a:solidFill>
                  <a:schemeClr val="accent1"/>
                </a:solidFill>
              </a:rPr>
              <a:t>Fast-food restaurants and catering services in general</a:t>
            </a:r>
            <a:r>
              <a:rPr lang="en-GB" sz="2200" dirty="0"/>
              <a:t>: </a:t>
            </a:r>
          </a:p>
          <a:p>
            <a:r>
              <a:rPr lang="en-GB" sz="2200" dirty="0"/>
              <a:t>Each action is pre-planned minute by minute</a:t>
            </a:r>
          </a:p>
          <a:p>
            <a:r>
              <a:rPr lang="en-GB" sz="2200" dirty="0"/>
              <a:t>Performance is measured accordingly</a:t>
            </a:r>
          </a:p>
          <a:p>
            <a:r>
              <a:rPr lang="en-GB" sz="2200" dirty="0"/>
              <a:t>Even interactions with clients are programmed and trained: smiling, greeting, suggestions of meals, etc</a:t>
            </a:r>
          </a:p>
          <a:p>
            <a:pPr>
              <a:buFont typeface="Arial" pitchFamily="34" charset="0"/>
              <a:buNone/>
            </a:pPr>
            <a:endParaRPr lang="en-GB" sz="2200" dirty="0"/>
          </a:p>
          <a:p>
            <a:pPr>
              <a:buFont typeface="Arial" pitchFamily="34" charset="0"/>
              <a:buNone/>
            </a:pPr>
            <a:endParaRPr lang="en-GB" dirty="0"/>
          </a:p>
        </p:txBody>
      </p:sp>
    </p:spTree>
    <p:extLst>
      <p:ext uri="{BB962C8B-B14F-4D97-AF65-F5344CB8AC3E}">
        <p14:creationId xmlns:p14="http://schemas.microsoft.com/office/powerpoint/2010/main" val="3773433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solidFill>
                  <a:srgbClr val="0070C0"/>
                </a:solidFill>
              </a:rPr>
              <a:t>Human Relations Movement</a:t>
            </a:r>
          </a:p>
        </p:txBody>
      </p:sp>
      <p:sp>
        <p:nvSpPr>
          <p:cNvPr id="3" name="Content Placeholder 2"/>
          <p:cNvSpPr>
            <a:spLocks noGrp="1"/>
          </p:cNvSpPr>
          <p:nvPr>
            <p:ph idx="1"/>
          </p:nvPr>
        </p:nvSpPr>
        <p:spPr>
          <a:xfrm>
            <a:off x="457200" y="1268760"/>
            <a:ext cx="8229600" cy="4857403"/>
          </a:xfrm>
        </p:spPr>
        <p:txBody>
          <a:bodyPr>
            <a:normAutofit/>
          </a:bodyPr>
          <a:lstStyle/>
          <a:p>
            <a:pPr marL="0" indent="0">
              <a:buNone/>
            </a:pPr>
            <a:r>
              <a:rPr lang="en-GB" sz="3000" b="1" dirty="0">
                <a:solidFill>
                  <a:srgbClr val="0070C0"/>
                </a:solidFill>
              </a:rPr>
              <a:t>‘Hawthorne experiments’ </a:t>
            </a:r>
            <a:r>
              <a:rPr lang="en-GB" sz="3000" dirty="0"/>
              <a:t>conducted by </a:t>
            </a:r>
            <a:r>
              <a:rPr lang="en-GB" sz="3000" b="1" dirty="0">
                <a:solidFill>
                  <a:srgbClr val="0070C0"/>
                </a:solidFill>
              </a:rPr>
              <a:t>Elton Mayo</a:t>
            </a:r>
            <a:r>
              <a:rPr lang="en-GB" sz="3000" dirty="0"/>
              <a:t> in 1920s &amp; 30s in Hawthorne plant of ‘Western Electric’, Illinois, USA</a:t>
            </a:r>
          </a:p>
          <a:p>
            <a:r>
              <a:rPr lang="en-GB" sz="3000" dirty="0"/>
              <a:t>Set out to find evidence that improved illumination increased worker productivity. Other physical changes were also tested e.g. extra rest periods</a:t>
            </a:r>
          </a:p>
          <a:p>
            <a:r>
              <a:rPr lang="en-GB" sz="3000" dirty="0"/>
              <a:t>Whatever changes were introduced, productivity was increased!</a:t>
            </a:r>
          </a:p>
          <a:p>
            <a:endParaRPr lang="en-GB" dirty="0"/>
          </a:p>
        </p:txBody>
      </p:sp>
    </p:spTree>
    <p:extLst>
      <p:ext uri="{BB962C8B-B14F-4D97-AF65-F5344CB8AC3E}">
        <p14:creationId xmlns:p14="http://schemas.microsoft.com/office/powerpoint/2010/main" val="1715320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856"/>
            <a:ext cx="8229600" cy="1143000"/>
          </a:xfrm>
        </p:spPr>
        <p:txBody>
          <a:bodyPr>
            <a:normAutofit/>
          </a:bodyPr>
          <a:lstStyle/>
          <a:p>
            <a:r>
              <a:rPr lang="en-GB" sz="4000" b="1" dirty="0">
                <a:solidFill>
                  <a:srgbClr val="0070C0"/>
                </a:solidFill>
                <a:latin typeface="+mn-lt"/>
                <a:cs typeface="Tahoma" pitchFamily="34" charset="0"/>
              </a:rPr>
              <a:t>The Flexible Firm</a:t>
            </a:r>
            <a:endParaRPr lang="en-GB" sz="4000" b="1" dirty="0">
              <a:solidFill>
                <a:srgbClr val="0070C0"/>
              </a:solidFill>
              <a:latin typeface="+mn-lt"/>
            </a:endParaRPr>
          </a:p>
        </p:txBody>
      </p:sp>
      <p:sp>
        <p:nvSpPr>
          <p:cNvPr id="3" name="Content Placeholder 2"/>
          <p:cNvSpPr>
            <a:spLocks noGrp="1"/>
          </p:cNvSpPr>
          <p:nvPr>
            <p:ph idx="1"/>
          </p:nvPr>
        </p:nvSpPr>
        <p:spPr>
          <a:xfrm>
            <a:off x="457200" y="1170856"/>
            <a:ext cx="8229600" cy="4525963"/>
          </a:xfrm>
        </p:spPr>
        <p:txBody>
          <a:bodyPr>
            <a:normAutofit/>
          </a:bodyPr>
          <a:lstStyle/>
          <a:p>
            <a:pPr>
              <a:lnSpc>
                <a:spcPct val="90000"/>
              </a:lnSpc>
              <a:buNone/>
              <a:defRPr/>
            </a:pPr>
            <a:r>
              <a:rPr lang="en-GB" sz="2800" dirty="0">
                <a:ea typeface="Tahoma" pitchFamily="34" charset="0"/>
                <a:cs typeface="Tahoma" pitchFamily="34" charset="0"/>
              </a:rPr>
              <a:t>The work of Atkinson &amp; </a:t>
            </a:r>
            <a:r>
              <a:rPr lang="en-GB" sz="2800" dirty="0" err="1">
                <a:ea typeface="Tahoma" pitchFamily="34" charset="0"/>
                <a:cs typeface="Tahoma" pitchFamily="34" charset="0"/>
              </a:rPr>
              <a:t>Meager</a:t>
            </a:r>
            <a:r>
              <a:rPr lang="en-GB" sz="2800" dirty="0">
                <a:ea typeface="Tahoma" pitchFamily="34" charset="0"/>
                <a:cs typeface="Tahoma" pitchFamily="34" charset="0"/>
              </a:rPr>
              <a:t> in 1986 proposed the</a:t>
            </a:r>
          </a:p>
          <a:p>
            <a:pPr>
              <a:lnSpc>
                <a:spcPct val="90000"/>
              </a:lnSpc>
              <a:buNone/>
              <a:defRPr/>
            </a:pPr>
            <a:r>
              <a:rPr lang="en-GB" sz="2800" dirty="0">
                <a:ea typeface="Tahoma" pitchFamily="34" charset="0"/>
                <a:cs typeface="Tahoma" pitchFamily="34" charset="0"/>
              </a:rPr>
              <a:t>concept of the “Flexible Firm”</a:t>
            </a:r>
          </a:p>
          <a:p>
            <a:pPr>
              <a:lnSpc>
                <a:spcPct val="90000"/>
              </a:lnSpc>
              <a:buNone/>
              <a:defRPr/>
            </a:pPr>
            <a:endParaRPr lang="en-GB" sz="2800" dirty="0">
              <a:ea typeface="Tahoma" pitchFamily="34" charset="0"/>
              <a:cs typeface="Tahoma" pitchFamily="34" charset="0"/>
            </a:endParaRPr>
          </a:p>
          <a:p>
            <a:pPr>
              <a:lnSpc>
                <a:spcPct val="90000"/>
              </a:lnSpc>
              <a:defRPr/>
            </a:pPr>
            <a:r>
              <a:rPr lang="en-GB" sz="2800" dirty="0">
                <a:ea typeface="Tahoma" pitchFamily="34" charset="0"/>
                <a:cs typeface="Tahoma" pitchFamily="34" charset="0"/>
              </a:rPr>
              <a:t>Regards organisations as comprising “core” and “peripheral” workers</a:t>
            </a:r>
          </a:p>
          <a:p>
            <a:pPr>
              <a:lnSpc>
                <a:spcPct val="90000"/>
              </a:lnSpc>
              <a:defRPr/>
            </a:pPr>
            <a:r>
              <a:rPr lang="en-GB" sz="2800" u="sng" dirty="0">
                <a:ea typeface="Tahoma" pitchFamily="34" charset="0"/>
                <a:cs typeface="Tahoma" pitchFamily="34" charset="0"/>
              </a:rPr>
              <a:t>CORE workers </a:t>
            </a:r>
            <a:r>
              <a:rPr lang="en-GB" sz="2800" dirty="0">
                <a:ea typeface="Tahoma" pitchFamily="34" charset="0"/>
                <a:cs typeface="Tahoma" pitchFamily="34" charset="0"/>
              </a:rPr>
              <a:t>employed on standard contracts</a:t>
            </a:r>
          </a:p>
          <a:p>
            <a:pPr>
              <a:lnSpc>
                <a:spcPct val="90000"/>
              </a:lnSpc>
              <a:defRPr/>
            </a:pPr>
            <a:r>
              <a:rPr lang="en-GB" sz="2800" u="sng" dirty="0">
                <a:ea typeface="Tahoma" pitchFamily="34" charset="0"/>
                <a:cs typeface="Tahoma" pitchFamily="34" charset="0"/>
              </a:rPr>
              <a:t>PERIPHERAL</a:t>
            </a:r>
            <a:r>
              <a:rPr lang="en-GB" sz="2800" dirty="0">
                <a:ea typeface="Tahoma" pitchFamily="34" charset="0"/>
                <a:cs typeface="Tahoma" pitchFamily="34" charset="0"/>
              </a:rPr>
              <a:t> are employed on short-term contracts</a:t>
            </a:r>
          </a:p>
          <a:p>
            <a:endParaRPr lang="en-GB" dirty="0"/>
          </a:p>
        </p:txBody>
      </p:sp>
    </p:spTree>
    <p:extLst>
      <p:ext uri="{BB962C8B-B14F-4D97-AF65-F5344CB8AC3E}">
        <p14:creationId xmlns:p14="http://schemas.microsoft.com/office/powerpoint/2010/main" val="82238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3"/>
          <p:cNvSpPr>
            <a:spLocks noGrp="1"/>
          </p:cNvSpPr>
          <p:nvPr>
            <p:ph type="sldNum" sz="quarter" idx="12"/>
          </p:nvPr>
        </p:nvSpPr>
        <p:spPr>
          <a:noFill/>
        </p:spPr>
        <p:txBody>
          <a:bodyPr/>
          <a:lstStyle/>
          <a:p>
            <a:fld id="{A087807B-4C81-4B01-8EF2-27CEED0AB2EE}" type="slidenum">
              <a:rPr lang="en-US" smtClean="0"/>
              <a:pPr/>
              <a:t>11</a:t>
            </a:fld>
            <a:endParaRPr lang="en-US"/>
          </a:p>
        </p:txBody>
      </p:sp>
      <p:sp>
        <p:nvSpPr>
          <p:cNvPr id="18435" name="Text Box 4"/>
          <p:cNvSpPr txBox="1">
            <a:spLocks noChangeArrowheads="1"/>
          </p:cNvSpPr>
          <p:nvPr/>
        </p:nvSpPr>
        <p:spPr bwMode="auto">
          <a:xfrm>
            <a:off x="3203575" y="2492375"/>
            <a:ext cx="2519363" cy="366713"/>
          </a:xfrm>
          <a:prstGeom prst="rect">
            <a:avLst/>
          </a:prstGeom>
          <a:noFill/>
          <a:ln w="9525">
            <a:noFill/>
            <a:miter lim="800000"/>
            <a:headEnd/>
            <a:tailEnd/>
          </a:ln>
        </p:spPr>
        <p:txBody>
          <a:bodyPr>
            <a:spAutoFit/>
          </a:bodyPr>
          <a:lstStyle/>
          <a:p>
            <a:r>
              <a:rPr lang="en-GB" sz="1800" b="1">
                <a:latin typeface="Arial" charset="0"/>
              </a:rPr>
              <a:t>.</a:t>
            </a:r>
          </a:p>
        </p:txBody>
      </p:sp>
      <p:sp>
        <p:nvSpPr>
          <p:cNvPr id="18436" name="Oval 5"/>
          <p:cNvSpPr>
            <a:spLocks noChangeArrowheads="1"/>
          </p:cNvSpPr>
          <p:nvPr/>
        </p:nvSpPr>
        <p:spPr bwMode="auto">
          <a:xfrm>
            <a:off x="1619672" y="692696"/>
            <a:ext cx="5688235" cy="4103985"/>
          </a:xfrm>
          <a:prstGeom prst="ellipse">
            <a:avLst/>
          </a:prstGeom>
          <a:solidFill>
            <a:schemeClr val="accent1"/>
          </a:solidFill>
          <a:ln w="9525">
            <a:solidFill>
              <a:schemeClr val="tx1"/>
            </a:solidFill>
            <a:round/>
            <a:headEnd/>
            <a:tailEnd/>
          </a:ln>
        </p:spPr>
        <p:txBody>
          <a:bodyPr wrap="none" anchor="ctr"/>
          <a:lstStyle/>
          <a:p>
            <a:pPr algn="ctr"/>
            <a:endParaRPr lang="en-US" sz="1800" b="1">
              <a:latin typeface="Arial" charset="0"/>
            </a:endParaRPr>
          </a:p>
        </p:txBody>
      </p:sp>
      <p:sp>
        <p:nvSpPr>
          <p:cNvPr id="18437" name="Oval 6"/>
          <p:cNvSpPr>
            <a:spLocks noChangeArrowheads="1"/>
          </p:cNvSpPr>
          <p:nvPr/>
        </p:nvSpPr>
        <p:spPr bwMode="auto">
          <a:xfrm>
            <a:off x="2915816" y="1772816"/>
            <a:ext cx="3168699" cy="2016373"/>
          </a:xfrm>
          <a:prstGeom prst="ellipse">
            <a:avLst/>
          </a:prstGeom>
          <a:solidFill>
            <a:schemeClr val="accent1"/>
          </a:solidFill>
          <a:ln w="9525">
            <a:solidFill>
              <a:schemeClr val="tx1"/>
            </a:solidFill>
            <a:round/>
            <a:headEnd/>
            <a:tailEnd/>
          </a:ln>
        </p:spPr>
        <p:txBody>
          <a:bodyPr wrap="none" anchor="ctr"/>
          <a:lstStyle/>
          <a:p>
            <a:pPr algn="ctr"/>
            <a:r>
              <a:rPr lang="en-GB" sz="1800" b="1" dirty="0">
                <a:solidFill>
                  <a:schemeClr val="bg1"/>
                </a:solidFill>
                <a:latin typeface="Arial" charset="0"/>
              </a:rPr>
              <a:t>CORE Primary</a:t>
            </a:r>
          </a:p>
          <a:p>
            <a:pPr algn="ctr"/>
            <a:r>
              <a:rPr lang="en-GB" sz="1800" b="1" dirty="0">
                <a:solidFill>
                  <a:schemeClr val="bg1"/>
                </a:solidFill>
                <a:latin typeface="Arial" charset="0"/>
              </a:rPr>
              <a:t>labour markets.</a:t>
            </a:r>
          </a:p>
        </p:txBody>
      </p:sp>
      <p:sp>
        <p:nvSpPr>
          <p:cNvPr id="18438" name="Text Box 7"/>
          <p:cNvSpPr txBox="1">
            <a:spLocks noChangeArrowheads="1"/>
          </p:cNvSpPr>
          <p:nvPr/>
        </p:nvSpPr>
        <p:spPr bwMode="auto">
          <a:xfrm>
            <a:off x="3707904" y="260648"/>
            <a:ext cx="1838821" cy="338554"/>
          </a:xfrm>
          <a:prstGeom prst="rect">
            <a:avLst/>
          </a:prstGeom>
          <a:noFill/>
          <a:ln w="9525">
            <a:noFill/>
            <a:miter lim="800000"/>
            <a:headEnd/>
            <a:tailEnd/>
          </a:ln>
        </p:spPr>
        <p:txBody>
          <a:bodyPr wrap="square">
            <a:spAutoFit/>
          </a:bodyPr>
          <a:lstStyle/>
          <a:p>
            <a:r>
              <a:rPr lang="en-GB" sz="1600" b="1" dirty="0">
                <a:latin typeface="Arial" charset="0"/>
              </a:rPr>
              <a:t>Self Employment</a:t>
            </a:r>
          </a:p>
        </p:txBody>
      </p:sp>
      <p:sp>
        <p:nvSpPr>
          <p:cNvPr id="18439" name="Text Box 9"/>
          <p:cNvSpPr txBox="1">
            <a:spLocks noChangeArrowheads="1"/>
          </p:cNvSpPr>
          <p:nvPr/>
        </p:nvSpPr>
        <p:spPr bwMode="auto">
          <a:xfrm>
            <a:off x="2627784" y="1124744"/>
            <a:ext cx="3384550" cy="369332"/>
          </a:xfrm>
          <a:prstGeom prst="rect">
            <a:avLst/>
          </a:prstGeom>
          <a:noFill/>
          <a:ln w="9525">
            <a:noFill/>
            <a:miter lim="800000"/>
            <a:headEnd/>
            <a:tailEnd/>
          </a:ln>
        </p:spPr>
        <p:txBody>
          <a:bodyPr>
            <a:spAutoFit/>
          </a:bodyPr>
          <a:lstStyle/>
          <a:p>
            <a:pPr algn="ctr"/>
            <a:r>
              <a:rPr lang="en-GB" sz="1800" b="1" dirty="0">
                <a:solidFill>
                  <a:schemeClr val="accent6">
                    <a:lumMod val="60000"/>
                    <a:lumOff val="40000"/>
                  </a:schemeClr>
                </a:solidFill>
                <a:latin typeface="Arial" charset="0"/>
              </a:rPr>
              <a:t>Secondary labour markets</a:t>
            </a:r>
          </a:p>
        </p:txBody>
      </p:sp>
      <p:sp>
        <p:nvSpPr>
          <p:cNvPr id="18441" name="Text Box 11"/>
          <p:cNvSpPr txBox="1">
            <a:spLocks noChangeArrowheads="1"/>
          </p:cNvSpPr>
          <p:nvPr/>
        </p:nvSpPr>
        <p:spPr bwMode="auto">
          <a:xfrm>
            <a:off x="3779912" y="5301208"/>
            <a:ext cx="1543050" cy="366713"/>
          </a:xfrm>
          <a:prstGeom prst="rect">
            <a:avLst/>
          </a:prstGeom>
          <a:noFill/>
          <a:ln w="9525">
            <a:noFill/>
            <a:miter lim="800000"/>
            <a:headEnd/>
            <a:tailEnd/>
          </a:ln>
        </p:spPr>
        <p:txBody>
          <a:bodyPr wrap="none">
            <a:spAutoFit/>
          </a:bodyPr>
          <a:lstStyle/>
          <a:p>
            <a:r>
              <a:rPr lang="en-GB" sz="1800" b="1" dirty="0">
                <a:latin typeface="Arial" charset="0"/>
              </a:rPr>
              <a:t>Outsourcing</a:t>
            </a:r>
          </a:p>
        </p:txBody>
      </p:sp>
      <p:sp>
        <p:nvSpPr>
          <p:cNvPr id="18445" name="Text Box 16"/>
          <p:cNvSpPr txBox="1">
            <a:spLocks noChangeArrowheads="1"/>
          </p:cNvSpPr>
          <p:nvPr/>
        </p:nvSpPr>
        <p:spPr bwMode="auto">
          <a:xfrm>
            <a:off x="1789112" y="2738225"/>
            <a:ext cx="1296988" cy="915987"/>
          </a:xfrm>
          <a:prstGeom prst="rect">
            <a:avLst/>
          </a:prstGeom>
          <a:noFill/>
          <a:ln w="9525">
            <a:noFill/>
            <a:miter lim="800000"/>
            <a:headEnd/>
            <a:tailEnd/>
          </a:ln>
        </p:spPr>
        <p:txBody>
          <a:bodyPr>
            <a:spAutoFit/>
          </a:bodyPr>
          <a:lstStyle/>
          <a:p>
            <a:pPr algn="ctr"/>
            <a:r>
              <a:rPr lang="en-GB" sz="1800" b="1" dirty="0">
                <a:solidFill>
                  <a:schemeClr val="accent6">
                    <a:lumMod val="60000"/>
                    <a:lumOff val="40000"/>
                  </a:schemeClr>
                </a:solidFill>
                <a:latin typeface="Arial" charset="0"/>
              </a:rPr>
              <a:t>Short</a:t>
            </a:r>
          </a:p>
          <a:p>
            <a:pPr algn="ctr"/>
            <a:r>
              <a:rPr lang="en-GB" sz="1800" b="1" dirty="0">
                <a:solidFill>
                  <a:schemeClr val="accent6">
                    <a:lumMod val="60000"/>
                    <a:lumOff val="40000"/>
                  </a:schemeClr>
                </a:solidFill>
                <a:latin typeface="Arial" charset="0"/>
              </a:rPr>
              <a:t>Term </a:t>
            </a:r>
          </a:p>
          <a:p>
            <a:pPr algn="ctr"/>
            <a:r>
              <a:rPr lang="en-GB" sz="1800" b="1" dirty="0">
                <a:solidFill>
                  <a:schemeClr val="accent6">
                    <a:lumMod val="60000"/>
                    <a:lumOff val="40000"/>
                  </a:schemeClr>
                </a:solidFill>
                <a:latin typeface="Arial" charset="0"/>
              </a:rPr>
              <a:t>contracts</a:t>
            </a:r>
          </a:p>
        </p:txBody>
      </p:sp>
      <p:sp>
        <p:nvSpPr>
          <p:cNvPr id="18448" name="Text Box 20"/>
          <p:cNvSpPr txBox="1">
            <a:spLocks noChangeArrowheads="1"/>
          </p:cNvSpPr>
          <p:nvPr/>
        </p:nvSpPr>
        <p:spPr bwMode="auto">
          <a:xfrm>
            <a:off x="5652120" y="3429000"/>
            <a:ext cx="1527175" cy="641350"/>
          </a:xfrm>
          <a:prstGeom prst="rect">
            <a:avLst/>
          </a:prstGeom>
          <a:noFill/>
          <a:ln w="9525">
            <a:noFill/>
            <a:miter lim="800000"/>
            <a:headEnd/>
            <a:tailEnd/>
          </a:ln>
        </p:spPr>
        <p:txBody>
          <a:bodyPr>
            <a:spAutoFit/>
          </a:bodyPr>
          <a:lstStyle/>
          <a:p>
            <a:r>
              <a:rPr lang="en-GB" sz="1800" b="1" dirty="0">
                <a:solidFill>
                  <a:schemeClr val="accent6">
                    <a:lumMod val="60000"/>
                    <a:lumOff val="40000"/>
                  </a:schemeClr>
                </a:solidFill>
                <a:latin typeface="Arial" charset="0"/>
              </a:rPr>
              <a:t>Job </a:t>
            </a:r>
          </a:p>
          <a:p>
            <a:r>
              <a:rPr lang="en-GB" sz="1800" b="1" dirty="0">
                <a:solidFill>
                  <a:schemeClr val="accent6">
                    <a:lumMod val="60000"/>
                    <a:lumOff val="40000"/>
                  </a:schemeClr>
                </a:solidFill>
                <a:latin typeface="Arial" charset="0"/>
              </a:rPr>
              <a:t>Sharing</a:t>
            </a:r>
          </a:p>
        </p:txBody>
      </p:sp>
      <p:sp>
        <p:nvSpPr>
          <p:cNvPr id="18449" name="Text Box 21"/>
          <p:cNvSpPr txBox="1">
            <a:spLocks noChangeArrowheads="1"/>
          </p:cNvSpPr>
          <p:nvPr/>
        </p:nvSpPr>
        <p:spPr bwMode="auto">
          <a:xfrm>
            <a:off x="5796136" y="1700808"/>
            <a:ext cx="933450" cy="641350"/>
          </a:xfrm>
          <a:prstGeom prst="rect">
            <a:avLst/>
          </a:prstGeom>
          <a:noFill/>
          <a:ln w="9525">
            <a:noFill/>
            <a:miter lim="800000"/>
            <a:headEnd/>
            <a:tailEnd/>
          </a:ln>
        </p:spPr>
        <p:txBody>
          <a:bodyPr wrap="none">
            <a:spAutoFit/>
          </a:bodyPr>
          <a:lstStyle/>
          <a:p>
            <a:pPr algn="ctr"/>
            <a:r>
              <a:rPr lang="en-GB" sz="1800" b="1" dirty="0">
                <a:solidFill>
                  <a:schemeClr val="accent6">
                    <a:lumMod val="60000"/>
                    <a:lumOff val="40000"/>
                  </a:schemeClr>
                </a:solidFill>
                <a:latin typeface="Arial" charset="0"/>
              </a:rPr>
              <a:t>Part</a:t>
            </a:r>
          </a:p>
          <a:p>
            <a:pPr algn="ctr"/>
            <a:r>
              <a:rPr lang="en-GB" sz="1800" b="1" dirty="0">
                <a:solidFill>
                  <a:schemeClr val="accent6">
                    <a:lumMod val="60000"/>
                    <a:lumOff val="40000"/>
                  </a:schemeClr>
                </a:solidFill>
                <a:latin typeface="Arial" charset="0"/>
              </a:rPr>
              <a:t>Timers</a:t>
            </a:r>
          </a:p>
        </p:txBody>
      </p:sp>
      <p:sp>
        <p:nvSpPr>
          <p:cNvPr id="18450" name="Text Box 22"/>
          <p:cNvSpPr txBox="1">
            <a:spLocks noChangeArrowheads="1"/>
          </p:cNvSpPr>
          <p:nvPr/>
        </p:nvSpPr>
        <p:spPr bwMode="auto">
          <a:xfrm>
            <a:off x="0" y="5157192"/>
            <a:ext cx="6172200" cy="430887"/>
          </a:xfrm>
          <a:prstGeom prst="rect">
            <a:avLst/>
          </a:prstGeom>
          <a:noFill/>
          <a:ln w="9525">
            <a:noFill/>
            <a:miter lim="800000"/>
            <a:headEnd/>
            <a:tailEnd/>
          </a:ln>
        </p:spPr>
        <p:txBody>
          <a:bodyPr>
            <a:spAutoFit/>
          </a:bodyPr>
          <a:lstStyle/>
          <a:p>
            <a:r>
              <a:rPr lang="en-GB" sz="1100" b="1" dirty="0">
                <a:latin typeface="Arial" charset="0"/>
              </a:rPr>
              <a:t>CORE &amp; PERIPHERAL WORKERS (Adapted from</a:t>
            </a:r>
          </a:p>
          <a:p>
            <a:r>
              <a:rPr lang="en-GB" sz="1100" b="1" dirty="0">
                <a:latin typeface="Arial" charset="0"/>
              </a:rPr>
              <a:t>      Atkinson &amp; </a:t>
            </a:r>
            <a:r>
              <a:rPr lang="en-GB" sz="1100" b="1" dirty="0" err="1">
                <a:latin typeface="Arial" charset="0"/>
              </a:rPr>
              <a:t>Meager</a:t>
            </a:r>
            <a:r>
              <a:rPr lang="en-GB" sz="1100" b="1" dirty="0">
                <a:latin typeface="Arial" charset="0"/>
              </a:rPr>
              <a:t>, 1986)( Leopold, 2002)</a:t>
            </a:r>
          </a:p>
        </p:txBody>
      </p:sp>
      <p:sp>
        <p:nvSpPr>
          <p:cNvPr id="21" name="TextBox 20"/>
          <p:cNvSpPr txBox="1"/>
          <p:nvPr/>
        </p:nvSpPr>
        <p:spPr>
          <a:xfrm>
            <a:off x="7452320" y="2564904"/>
            <a:ext cx="1296144" cy="646331"/>
          </a:xfrm>
          <a:prstGeom prst="rect">
            <a:avLst/>
          </a:prstGeom>
          <a:noFill/>
        </p:spPr>
        <p:txBody>
          <a:bodyPr wrap="square" rtlCol="0">
            <a:spAutoFit/>
          </a:bodyPr>
          <a:lstStyle/>
          <a:p>
            <a:pPr algn="ctr"/>
            <a:r>
              <a:rPr lang="en-GB" b="1" dirty="0"/>
              <a:t>Sub contracting</a:t>
            </a:r>
          </a:p>
        </p:txBody>
      </p:sp>
      <p:sp>
        <p:nvSpPr>
          <p:cNvPr id="22" name="TextBox 21"/>
          <p:cNvSpPr txBox="1"/>
          <p:nvPr/>
        </p:nvSpPr>
        <p:spPr>
          <a:xfrm>
            <a:off x="179512" y="2420888"/>
            <a:ext cx="1475656" cy="646331"/>
          </a:xfrm>
          <a:prstGeom prst="rect">
            <a:avLst/>
          </a:prstGeom>
          <a:noFill/>
        </p:spPr>
        <p:txBody>
          <a:bodyPr wrap="square" rtlCol="0">
            <a:spAutoFit/>
          </a:bodyPr>
          <a:lstStyle/>
          <a:p>
            <a:pPr algn="ctr"/>
            <a:r>
              <a:rPr lang="en-GB" b="1" dirty="0"/>
              <a:t>Agency workers</a:t>
            </a:r>
          </a:p>
        </p:txBody>
      </p:sp>
    </p:spTree>
    <p:extLst>
      <p:ext uri="{BB962C8B-B14F-4D97-AF65-F5344CB8AC3E}">
        <p14:creationId xmlns:p14="http://schemas.microsoft.com/office/powerpoint/2010/main" val="1060321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Understanding organisation design</a:t>
            </a:r>
          </a:p>
        </p:txBody>
      </p:sp>
      <p:sp>
        <p:nvSpPr>
          <p:cNvPr id="3" name="Subtitle 2"/>
          <p:cNvSpPr>
            <a:spLocks noGrp="1"/>
          </p:cNvSpPr>
          <p:nvPr>
            <p:ph type="subTitle" idx="1"/>
          </p:nvPr>
        </p:nvSpPr>
        <p:spPr/>
        <p:txBody>
          <a:bodyPr/>
          <a:lstStyle/>
          <a:p>
            <a:r>
              <a:rPr lang="en-GB" dirty="0"/>
              <a:t>Prof DP</a:t>
            </a:r>
          </a:p>
        </p:txBody>
      </p:sp>
    </p:spTree>
    <p:extLst>
      <p:ext uri="{BB962C8B-B14F-4D97-AF65-F5344CB8AC3E}">
        <p14:creationId xmlns:p14="http://schemas.microsoft.com/office/powerpoint/2010/main" val="1791913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Learning objectives</a:t>
            </a:r>
          </a:p>
        </p:txBody>
      </p:sp>
      <p:sp>
        <p:nvSpPr>
          <p:cNvPr id="3" name="Content Placeholder 2"/>
          <p:cNvSpPr>
            <a:spLocks noGrp="1"/>
          </p:cNvSpPr>
          <p:nvPr>
            <p:ph idx="1"/>
          </p:nvPr>
        </p:nvSpPr>
        <p:spPr>
          <a:xfrm>
            <a:off x="413102" y="2125266"/>
            <a:ext cx="7886700" cy="3665619"/>
          </a:xfrm>
        </p:spPr>
        <p:txBody>
          <a:bodyPr>
            <a:noAutofit/>
          </a:bodyPr>
          <a:lstStyle/>
          <a:p>
            <a:pPr>
              <a:buNone/>
              <a:defRPr/>
            </a:pPr>
            <a:r>
              <a:rPr lang="en-GB" dirty="0">
                <a:effectLst>
                  <a:outerShdw blurRad="38100" dist="38100" dir="2700000" algn="tl">
                    <a:srgbClr val="C0C0C0"/>
                  </a:outerShdw>
                </a:effectLst>
              </a:rPr>
              <a:t>1. You will be able to critically evaluate the internal factors impacting on choice and decision making in organisational design in particular</a:t>
            </a:r>
          </a:p>
          <a:p>
            <a:pPr>
              <a:defRPr/>
            </a:pPr>
            <a:r>
              <a:rPr lang="en-GB" dirty="0">
                <a:effectLst>
                  <a:outerShdw blurRad="38100" dist="38100" dir="2700000" algn="tl">
                    <a:srgbClr val="C0C0C0"/>
                  </a:outerShdw>
                </a:effectLst>
              </a:rPr>
              <a:t>Elements of good organisational structure</a:t>
            </a:r>
          </a:p>
          <a:p>
            <a:pPr>
              <a:defRPr/>
            </a:pPr>
            <a:r>
              <a:rPr lang="en-GB" dirty="0">
                <a:effectLst>
                  <a:outerShdw blurRad="38100" dist="38100" dir="2700000" algn="tl">
                    <a:srgbClr val="C0C0C0"/>
                  </a:outerShdw>
                </a:effectLst>
              </a:rPr>
              <a:t>Factors that affect the choice of organisational structure</a:t>
            </a:r>
          </a:p>
          <a:p>
            <a:pPr marL="0" indent="0">
              <a:buNone/>
              <a:defRPr/>
            </a:pPr>
            <a:r>
              <a:rPr lang="en-GB" dirty="0">
                <a:effectLst>
                  <a:outerShdw blurRad="38100" dist="38100" dir="2700000" algn="tl">
                    <a:srgbClr val="C0C0C0"/>
                  </a:outerShdw>
                </a:effectLst>
              </a:rPr>
              <a:t>2. You will be introduced to the concept of organisation development</a:t>
            </a:r>
          </a:p>
          <a:p>
            <a:pPr>
              <a:defRPr/>
            </a:pPr>
            <a:r>
              <a:rPr lang="en-GB" dirty="0">
                <a:effectLst>
                  <a:outerShdw blurRad="38100" dist="38100" dir="2700000" algn="tl">
                    <a:srgbClr val="C0C0C0"/>
                  </a:outerShdw>
                </a:effectLst>
              </a:rPr>
              <a:t>How organisation development links with competitive advantage</a:t>
            </a:r>
          </a:p>
          <a:p>
            <a:pPr>
              <a:defRPr/>
            </a:pPr>
            <a:r>
              <a:rPr lang="en-GB" dirty="0">
                <a:effectLst>
                  <a:outerShdw blurRad="38100" dist="38100" dir="2700000" algn="tl">
                    <a:srgbClr val="C0C0C0"/>
                  </a:outerShdw>
                </a:effectLst>
              </a:rPr>
              <a:t>How organisation development links with change and </a:t>
            </a:r>
          </a:p>
          <a:p>
            <a:pPr>
              <a:defRPr/>
            </a:pPr>
            <a:r>
              <a:rPr lang="en-GB" dirty="0">
                <a:effectLst>
                  <a:outerShdw blurRad="38100" dist="38100" dir="2700000" algn="tl">
                    <a:srgbClr val="C0C0C0"/>
                  </a:outerShdw>
                </a:effectLst>
              </a:rPr>
              <a:t>The organisation development process</a:t>
            </a:r>
          </a:p>
          <a:p>
            <a:pPr>
              <a:defRPr/>
            </a:pPr>
            <a:endParaRPr lang="en-GB" dirty="0">
              <a:effectLst>
                <a:outerShdw blurRad="38100" dist="38100" dir="2700000" algn="tl">
                  <a:srgbClr val="C0C0C0"/>
                </a:outerShdw>
              </a:effectLst>
            </a:endParaRPr>
          </a:p>
          <a:p>
            <a:pPr marL="0" indent="0">
              <a:buNone/>
            </a:pPr>
            <a:endParaRPr lang="en-GB" sz="1450" b="1" dirty="0"/>
          </a:p>
        </p:txBody>
      </p:sp>
    </p:spTree>
    <p:extLst>
      <p:ext uri="{BB962C8B-B14F-4D97-AF65-F5344CB8AC3E}">
        <p14:creationId xmlns:p14="http://schemas.microsoft.com/office/powerpoint/2010/main" val="510596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Organisation structure meaning  </a:t>
            </a:r>
          </a:p>
        </p:txBody>
      </p:sp>
      <p:sp>
        <p:nvSpPr>
          <p:cNvPr id="3" name="Content Placeholder 2"/>
          <p:cNvSpPr>
            <a:spLocks noGrp="1"/>
          </p:cNvSpPr>
          <p:nvPr>
            <p:ph idx="1"/>
          </p:nvPr>
        </p:nvSpPr>
        <p:spPr>
          <a:xfrm>
            <a:off x="432695" y="1913877"/>
            <a:ext cx="7886700" cy="3263504"/>
          </a:xfrm>
        </p:spPr>
        <p:txBody>
          <a:bodyPr>
            <a:normAutofit/>
          </a:bodyPr>
          <a:lstStyle/>
          <a:p>
            <a:pPr>
              <a:buNone/>
              <a:defRPr/>
            </a:pPr>
            <a:r>
              <a:rPr lang="en-GB" dirty="0">
                <a:effectLst>
                  <a:outerShdw blurRad="38100" dist="38100" dir="2700000" algn="tl">
                    <a:srgbClr val="C0C0C0"/>
                  </a:outerShdw>
                </a:effectLst>
              </a:rPr>
              <a:t>Organisation structure refers to a framework used to explain how an organisation allocates and manages its resources and the lines of communication and decision making (</a:t>
            </a:r>
            <a:r>
              <a:rPr lang="en-GB" dirty="0" err="1">
                <a:effectLst>
                  <a:outerShdw blurRad="38100" dist="38100" dir="2700000" algn="tl">
                    <a:srgbClr val="C0C0C0"/>
                  </a:outerShdw>
                </a:effectLst>
              </a:rPr>
              <a:t>Cushway</a:t>
            </a:r>
            <a:r>
              <a:rPr lang="en-GB" dirty="0">
                <a:effectLst>
                  <a:outerShdw blurRad="38100" dist="38100" dir="2700000" algn="tl">
                    <a:srgbClr val="C0C0C0"/>
                  </a:outerShdw>
                </a:effectLst>
              </a:rPr>
              <a:t> and Lodge, 1993).</a:t>
            </a:r>
          </a:p>
          <a:p>
            <a:pPr>
              <a:buNone/>
              <a:defRPr/>
            </a:pPr>
            <a:r>
              <a:rPr lang="en-GB" dirty="0">
                <a:effectLst>
                  <a:outerShdw blurRad="38100" dist="38100" dir="2700000" algn="tl">
                    <a:srgbClr val="C0C0C0"/>
                  </a:outerShdw>
                </a:effectLst>
              </a:rPr>
              <a:t>The rationale for structuring organisations is so that they are designed in the best way to enable them achieve their goals and objectives. </a:t>
            </a:r>
            <a:endParaRPr lang="en-GB" dirty="0"/>
          </a:p>
        </p:txBody>
      </p:sp>
    </p:spTree>
    <p:extLst>
      <p:ext uri="{BB962C8B-B14F-4D97-AF65-F5344CB8AC3E}">
        <p14:creationId xmlns:p14="http://schemas.microsoft.com/office/powerpoint/2010/main" val="358452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 design meaning </a:t>
            </a:r>
          </a:p>
        </p:txBody>
      </p:sp>
      <p:sp>
        <p:nvSpPr>
          <p:cNvPr id="4" name="Content Placeholder 2"/>
          <p:cNvSpPr>
            <a:spLocks noGrp="1"/>
          </p:cNvSpPr>
          <p:nvPr>
            <p:ph idx="1"/>
          </p:nvPr>
        </p:nvSpPr>
        <p:spPr/>
        <p:txBody>
          <a:bodyPr>
            <a:normAutofit lnSpcReduction="10000"/>
          </a:bodyPr>
          <a:lstStyle/>
          <a:p>
            <a:pPr>
              <a:buNone/>
              <a:defRPr/>
            </a:pPr>
            <a:r>
              <a:rPr lang="en-GB" dirty="0">
                <a:effectLst>
                  <a:outerShdw blurRad="38100" dist="38100" dir="2700000" algn="tl">
                    <a:srgbClr val="C0C0C0"/>
                  </a:outerShdw>
                </a:effectLst>
              </a:rPr>
              <a:t>“...the outcome of shaping and aligning all the components of an enterprise towards the achievement of an agreed mission”</a:t>
            </a:r>
          </a:p>
          <a:p>
            <a:pPr>
              <a:buNone/>
              <a:defRPr/>
            </a:pPr>
            <a:r>
              <a:rPr lang="en-GB" dirty="0">
                <a:effectLst>
                  <a:outerShdw blurRad="38100" dist="38100" dir="2700000" algn="tl">
                    <a:srgbClr val="C0C0C0"/>
                  </a:outerShdw>
                </a:effectLst>
              </a:rPr>
              <a:t>						</a:t>
            </a:r>
            <a:r>
              <a:rPr lang="en-GB" sz="900" dirty="0">
                <a:effectLst>
                  <a:outerShdw blurRad="38100" dist="38100" dir="2700000" algn="tl">
                    <a:srgbClr val="C0C0C0"/>
                  </a:outerShdw>
                </a:effectLst>
              </a:rPr>
              <a:t>Stanford (2007)</a:t>
            </a:r>
          </a:p>
          <a:p>
            <a:pPr>
              <a:buNone/>
              <a:defRPr/>
            </a:pPr>
            <a:r>
              <a:rPr lang="en-GB" dirty="0">
                <a:effectLst>
                  <a:outerShdw blurRad="38100" dist="38100" dir="2700000" algn="tl">
                    <a:srgbClr val="C0C0C0"/>
                  </a:outerShdw>
                </a:effectLst>
              </a:rPr>
              <a:t>“is so critical it should be on the agenda of every meeting in every single department”</a:t>
            </a:r>
          </a:p>
          <a:p>
            <a:pPr>
              <a:buNone/>
              <a:defRPr/>
            </a:pPr>
            <a:r>
              <a:rPr lang="en-GB" dirty="0">
                <a:effectLst>
                  <a:outerShdw blurRad="38100" dist="38100" dir="2700000" algn="tl">
                    <a:srgbClr val="C0C0C0"/>
                  </a:outerShdw>
                </a:effectLst>
              </a:rPr>
              <a:t>						</a:t>
            </a:r>
            <a:r>
              <a:rPr lang="en-GB" sz="900" dirty="0">
                <a:effectLst>
                  <a:outerShdw blurRad="38100" dist="38100" dir="2700000" algn="tl">
                    <a:srgbClr val="C0C0C0"/>
                  </a:outerShdw>
                </a:effectLst>
              </a:rPr>
              <a:t>Rheingold (2003)</a:t>
            </a:r>
          </a:p>
          <a:p>
            <a:pPr>
              <a:buNone/>
              <a:defRPr/>
            </a:pPr>
            <a:r>
              <a:rPr lang="en-GB" dirty="0">
                <a:effectLst>
                  <a:outerShdw blurRad="38100" dist="38100" dir="2700000" algn="tl">
                    <a:srgbClr val="C0C0C0"/>
                  </a:outerShdw>
                </a:effectLst>
              </a:rPr>
              <a:t>“managerialist response” to the contingencies thrown up by the environment</a:t>
            </a:r>
          </a:p>
          <a:p>
            <a:pPr>
              <a:buNone/>
              <a:defRPr/>
            </a:pPr>
            <a:r>
              <a:rPr lang="en-GB" dirty="0">
                <a:effectLst>
                  <a:outerShdw blurRad="38100" dist="38100" dir="2700000" algn="tl">
                    <a:srgbClr val="C0C0C0"/>
                  </a:outerShdw>
                </a:effectLst>
              </a:rPr>
              <a:t>				</a:t>
            </a:r>
            <a:r>
              <a:rPr lang="en-GB" sz="900" dirty="0">
                <a:effectLst>
                  <a:outerShdw blurRad="38100" dist="38100" dir="2700000" algn="tl">
                    <a:srgbClr val="C0C0C0"/>
                  </a:outerShdw>
                </a:effectLst>
              </a:rPr>
              <a:t>Clegg, </a:t>
            </a:r>
            <a:r>
              <a:rPr lang="en-GB" sz="900" dirty="0" err="1">
                <a:effectLst>
                  <a:outerShdw blurRad="38100" dist="38100" dir="2700000" algn="tl">
                    <a:srgbClr val="C0C0C0"/>
                  </a:outerShdw>
                </a:effectLst>
              </a:rPr>
              <a:t>Kornberger</a:t>
            </a:r>
            <a:r>
              <a:rPr lang="en-GB" sz="900" dirty="0">
                <a:effectLst>
                  <a:outerShdw blurRad="38100" dist="38100" dir="2700000" algn="tl">
                    <a:srgbClr val="C0C0C0"/>
                  </a:outerShdw>
                </a:effectLst>
              </a:rPr>
              <a:t> and </a:t>
            </a:r>
            <a:r>
              <a:rPr lang="en-GB" sz="900" dirty="0" err="1">
                <a:effectLst>
                  <a:outerShdw blurRad="38100" dist="38100" dir="2700000" algn="tl">
                    <a:srgbClr val="C0C0C0"/>
                  </a:outerShdw>
                </a:effectLst>
              </a:rPr>
              <a:t>Pitsis</a:t>
            </a:r>
            <a:r>
              <a:rPr lang="en-GB" sz="900" dirty="0">
                <a:effectLst>
                  <a:outerShdw blurRad="38100" dist="38100" dir="2700000" algn="tl">
                    <a:srgbClr val="C0C0C0"/>
                  </a:outerShdw>
                </a:effectLst>
              </a:rPr>
              <a:t> (2008)</a:t>
            </a:r>
            <a:r>
              <a:rPr lang="en-GB" dirty="0">
                <a:effectLst>
                  <a:outerShdw blurRad="38100" dist="38100" dir="2700000" algn="tl">
                    <a:srgbClr val="C0C0C0"/>
                  </a:outerShdw>
                </a:effectLst>
              </a:rPr>
              <a:t> </a:t>
            </a:r>
          </a:p>
          <a:p>
            <a:pPr marL="0" indent="0">
              <a:buNone/>
            </a:pPr>
            <a:endParaRPr lang="en-GB" dirty="0"/>
          </a:p>
        </p:txBody>
      </p:sp>
    </p:spTree>
    <p:extLst>
      <p:ext uri="{BB962C8B-B14F-4D97-AF65-F5344CB8AC3E}">
        <p14:creationId xmlns:p14="http://schemas.microsoft.com/office/powerpoint/2010/main" val="1985738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normAutofit/>
          </a:bodyPr>
          <a:lstStyle/>
          <a:p>
            <a:r>
              <a:rPr lang="en-GB" dirty="0"/>
              <a:t>Elements of good organisation structure </a:t>
            </a:r>
            <a:br>
              <a:rPr lang="en-GB" dirty="0"/>
            </a:br>
            <a:r>
              <a:rPr lang="en-GB" dirty="0"/>
              <a:t>(Stanford, 2007, p46)</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Autofit/>
          </a:bodyPr>
          <a:lstStyle/>
          <a:p>
            <a:pPr marL="514337" indent="-514337">
              <a:buFontTx/>
              <a:buAutoNum type="arabicPeriod"/>
              <a:defRPr/>
            </a:pPr>
            <a:r>
              <a:rPr lang="en-GB" sz="1500" dirty="0">
                <a:effectLst>
                  <a:outerShdw blurRad="38100" dist="38100" dir="2700000" algn="tl">
                    <a:srgbClr val="C0C0C0"/>
                  </a:outerShdw>
                </a:effectLst>
              </a:rPr>
              <a:t>Directs sufficient management attention to the sources of competitive advantage in each market</a:t>
            </a:r>
          </a:p>
          <a:p>
            <a:pPr marL="514337" indent="-514337">
              <a:buFontTx/>
              <a:buAutoNum type="arabicPeriod"/>
              <a:defRPr/>
            </a:pPr>
            <a:r>
              <a:rPr lang="en-GB" sz="1500" dirty="0">
                <a:effectLst>
                  <a:outerShdw blurRad="38100" dist="38100" dir="2700000" algn="tl">
                    <a:srgbClr val="C0C0C0"/>
                  </a:outerShdw>
                </a:effectLst>
              </a:rPr>
              <a:t>Helps the corporate centre add value to the organisation</a:t>
            </a:r>
          </a:p>
          <a:p>
            <a:pPr marL="514337" indent="-514337">
              <a:buFontTx/>
              <a:buAutoNum type="arabicPeriod"/>
              <a:defRPr/>
            </a:pPr>
            <a:r>
              <a:rPr lang="en-GB" sz="1500" dirty="0">
                <a:effectLst>
                  <a:outerShdw blurRad="38100" dist="38100" dir="2700000" algn="tl">
                    <a:srgbClr val="C0C0C0"/>
                  </a:outerShdw>
                </a:effectLst>
              </a:rPr>
              <a:t>Reflects the strengths, motivation and weaknesses of the people</a:t>
            </a:r>
          </a:p>
          <a:p>
            <a:pPr marL="514337" indent="-514337">
              <a:buFontTx/>
              <a:buAutoNum type="arabicPeriod"/>
              <a:defRPr/>
            </a:pPr>
            <a:r>
              <a:rPr lang="en-GB" sz="1500" dirty="0">
                <a:effectLst>
                  <a:outerShdw blurRad="38100" dist="38100" dir="2700000" algn="tl">
                    <a:srgbClr val="C0C0C0"/>
                  </a:outerShdw>
                </a:effectLst>
              </a:rPr>
              <a:t>Protects units that need distinct cultures</a:t>
            </a:r>
          </a:p>
          <a:p>
            <a:pPr marL="514337" indent="-514337">
              <a:buFontTx/>
              <a:buAutoNum type="arabicPeriod"/>
              <a:defRPr/>
            </a:pPr>
            <a:r>
              <a:rPr lang="en-GB" sz="1500" dirty="0">
                <a:effectLst>
                  <a:outerShdw blurRad="38100" dist="38100" dir="2700000" algn="tl">
                    <a:srgbClr val="C0C0C0"/>
                  </a:outerShdw>
                </a:effectLst>
              </a:rPr>
              <a:t>Provide co-ordination for linking units that may be problematic</a:t>
            </a:r>
          </a:p>
          <a:p>
            <a:pPr marL="514337" indent="-514337">
              <a:buFontTx/>
              <a:buAutoNum type="arabicPeriod"/>
              <a:defRPr/>
            </a:pPr>
            <a:r>
              <a:rPr lang="en-GB" sz="1500" dirty="0">
                <a:effectLst>
                  <a:outerShdw blurRad="38100" dist="38100" dir="2700000" algn="tl">
                    <a:srgbClr val="C0C0C0"/>
                  </a:outerShdw>
                </a:effectLst>
              </a:rPr>
              <a:t>Support effective control</a:t>
            </a:r>
          </a:p>
          <a:p>
            <a:pPr marL="514337" indent="-514337">
              <a:buFontTx/>
              <a:buAutoNum type="arabicPeriod"/>
              <a:defRPr/>
            </a:pPr>
            <a:r>
              <a:rPr lang="en-GB" sz="1500" dirty="0">
                <a:effectLst>
                  <a:outerShdw blurRad="38100" dist="38100" dir="2700000" algn="tl">
                    <a:srgbClr val="C0C0C0"/>
                  </a:outerShdw>
                </a:effectLst>
              </a:rPr>
              <a:t>Facilitates the development of new strategies</a:t>
            </a:r>
          </a:p>
          <a:p>
            <a:pPr marL="514337" indent="-514337">
              <a:buFontTx/>
              <a:buAutoNum type="arabicPeriod"/>
              <a:defRPr/>
            </a:pPr>
            <a:r>
              <a:rPr lang="en-GB" sz="1500" dirty="0">
                <a:effectLst>
                  <a:outerShdw blurRad="38100" dist="38100" dir="2700000" algn="tl">
                    <a:srgbClr val="C0C0C0"/>
                  </a:outerShdw>
                </a:effectLst>
              </a:rPr>
              <a:t>Provides the flexibility to adapt to change </a:t>
            </a:r>
          </a:p>
          <a:p>
            <a:pPr marL="0" indent="0">
              <a:buNone/>
            </a:pPr>
            <a:endParaRPr lang="en-GB" sz="1500" dirty="0"/>
          </a:p>
        </p:txBody>
      </p:sp>
    </p:spTree>
    <p:extLst>
      <p:ext uri="{BB962C8B-B14F-4D97-AF65-F5344CB8AC3E}">
        <p14:creationId xmlns:p14="http://schemas.microsoft.com/office/powerpoint/2010/main" val="756306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normAutofit/>
          </a:bodyPr>
          <a:lstStyle/>
          <a:p>
            <a:r>
              <a:rPr lang="en-GB" dirty="0"/>
              <a:t>Classification of organisational structures</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fontScale="85000" lnSpcReduction="20000"/>
          </a:bodyPr>
          <a:lstStyle/>
          <a:p>
            <a:pPr marL="514337" indent="-514337"/>
            <a:r>
              <a:rPr lang="en-GB" altLang="en-US" dirty="0"/>
              <a:t>Functional structure- is a traditional structure that focuses on strong command and control. Stable and undifferentiated between markets. </a:t>
            </a:r>
          </a:p>
          <a:p>
            <a:pPr marL="514337" indent="-514337"/>
            <a:r>
              <a:rPr lang="en-GB" altLang="en-US" dirty="0"/>
              <a:t>Divisional structure(product, geographic, process, customer)</a:t>
            </a:r>
          </a:p>
          <a:p>
            <a:pPr marL="0" indent="0">
              <a:buNone/>
            </a:pPr>
            <a:r>
              <a:rPr lang="en-GB" altLang="en-US" dirty="0"/>
              <a:t> 1. divisional product structure- focusses on creating a synergy between buyers and the distribution channels.</a:t>
            </a:r>
          </a:p>
          <a:p>
            <a:pPr marL="0" indent="0">
              <a:buNone/>
            </a:pPr>
            <a:r>
              <a:rPr lang="en-GB" altLang="en-US" dirty="0"/>
              <a:t> 2. divisional geographic structure- focusses on organising geographic markets to recognise local structures and operating conditions </a:t>
            </a:r>
          </a:p>
          <a:p>
            <a:pPr marL="0" indent="0">
              <a:buNone/>
            </a:pPr>
            <a:r>
              <a:rPr lang="en-GB" altLang="en-US" dirty="0"/>
              <a:t> 3. divisional process structure- is suitable for organisations where core services are operated across the enterprise</a:t>
            </a:r>
          </a:p>
          <a:p>
            <a:pPr marL="0" indent="0">
              <a:buNone/>
            </a:pPr>
            <a:r>
              <a:rPr lang="en-GB" altLang="en-US" dirty="0"/>
              <a:t> 4. divisional customer structure- is successful where there are clearly defined customer segments defined by needs, economics and distribution </a:t>
            </a:r>
          </a:p>
          <a:p>
            <a:pPr marL="0" indent="0">
              <a:buNone/>
            </a:pPr>
            <a:r>
              <a:rPr lang="en-GB" altLang="en-US" dirty="0"/>
              <a:t>  </a:t>
            </a:r>
          </a:p>
        </p:txBody>
      </p:sp>
    </p:spTree>
    <p:extLst>
      <p:ext uri="{BB962C8B-B14F-4D97-AF65-F5344CB8AC3E}">
        <p14:creationId xmlns:p14="http://schemas.microsoft.com/office/powerpoint/2010/main" val="2609013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normAutofit fontScale="90000"/>
          </a:bodyPr>
          <a:lstStyle/>
          <a:p>
            <a:r>
              <a:rPr lang="en-GB" dirty="0"/>
              <a:t>Factors that affect the choice of organisation</a:t>
            </a:r>
            <a:br>
              <a:rPr lang="en-GB" dirty="0"/>
            </a:br>
            <a:r>
              <a:rPr lang="en-GB" dirty="0"/>
              <a:t>structure (Stanford, 2007)</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fontScale="92500" lnSpcReduction="20000"/>
          </a:bodyPr>
          <a:lstStyle/>
          <a:p>
            <a:pPr marL="0" indent="0">
              <a:buNone/>
            </a:pPr>
            <a:r>
              <a:rPr lang="en-GB" dirty="0"/>
              <a:t>Speed </a:t>
            </a:r>
          </a:p>
          <a:p>
            <a:r>
              <a:rPr lang="en-GB" dirty="0"/>
              <a:t>How often and how much restructuring is required to give competitive advantage?</a:t>
            </a:r>
          </a:p>
          <a:p>
            <a:r>
              <a:rPr lang="en-GB" dirty="0"/>
              <a:t>What structure helps for fast decision making/ minimise bottle necks?</a:t>
            </a:r>
          </a:p>
          <a:p>
            <a:pPr marL="0" indent="0">
              <a:buNone/>
            </a:pPr>
            <a:r>
              <a:rPr lang="en-GB" dirty="0"/>
              <a:t>Integration </a:t>
            </a:r>
          </a:p>
          <a:p>
            <a:r>
              <a:rPr lang="en-GB" dirty="0"/>
              <a:t>What structure maximise flow of knowledge?</a:t>
            </a:r>
          </a:p>
          <a:p>
            <a:r>
              <a:rPr lang="en-GB" dirty="0"/>
              <a:t>What effect do particular structures have on the relationships between business units?</a:t>
            </a:r>
          </a:p>
          <a:p>
            <a:r>
              <a:rPr lang="en-GB" dirty="0"/>
              <a:t>Does the structure balance between centralisation and decentralisation?</a:t>
            </a:r>
          </a:p>
          <a:p>
            <a:r>
              <a:rPr lang="en-GB" dirty="0"/>
              <a:t>Does the structure allow for every ones voice to be heard?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9212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normAutofit/>
          </a:bodyPr>
          <a:lstStyle/>
          <a:p>
            <a:r>
              <a:rPr lang="en-GB" dirty="0"/>
              <a:t>Factors that affect the choice of structure </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fontScale="85000" lnSpcReduction="20000"/>
          </a:bodyPr>
          <a:lstStyle/>
          <a:p>
            <a:pPr marL="0" indent="0">
              <a:buNone/>
            </a:pPr>
            <a:r>
              <a:rPr lang="en-GB" dirty="0"/>
              <a:t>Flexibility </a:t>
            </a:r>
          </a:p>
          <a:p>
            <a:r>
              <a:rPr lang="en-GB" dirty="0"/>
              <a:t>How will the jobs and pay levels be described to maximise workforce flexibility?</a:t>
            </a:r>
          </a:p>
          <a:p>
            <a:r>
              <a:rPr lang="en-GB" dirty="0"/>
              <a:t>What levels of flexibility, accountability and participation us required?</a:t>
            </a:r>
          </a:p>
          <a:p>
            <a:r>
              <a:rPr lang="en-GB" dirty="0"/>
              <a:t>What specific designs go well with the structure?</a:t>
            </a:r>
          </a:p>
          <a:p>
            <a:r>
              <a:rPr lang="en-GB" dirty="0"/>
              <a:t>What effect do particular structures have on the relationships between business units/ HQ &amp; other departments?</a:t>
            </a:r>
          </a:p>
          <a:p>
            <a:pPr marL="0" indent="0">
              <a:buNone/>
            </a:pPr>
            <a:r>
              <a:rPr lang="en-GB" dirty="0"/>
              <a:t>Innovation </a:t>
            </a:r>
          </a:p>
          <a:p>
            <a:r>
              <a:rPr lang="en-GB" dirty="0"/>
              <a:t>What structure will best support the desired culture?</a:t>
            </a:r>
          </a:p>
          <a:p>
            <a:r>
              <a:rPr lang="en-GB" dirty="0"/>
              <a:t>What structure will support organisational values?</a:t>
            </a:r>
          </a:p>
          <a:p>
            <a:r>
              <a:rPr lang="en-GB" dirty="0"/>
              <a:t>Does the structure attract and retain the brightest staff?</a:t>
            </a:r>
          </a:p>
          <a:p>
            <a:r>
              <a:rPr lang="en-GB" dirty="0"/>
              <a:t>Will the structure help develop competitive advantage?</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494776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normAutofit/>
          </a:bodyPr>
          <a:lstStyle/>
          <a:p>
            <a:r>
              <a:rPr lang="en-GB" dirty="0"/>
              <a:t>Factors that affect the choice of structure </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a:bodyPr>
          <a:lstStyle/>
          <a:p>
            <a:pPr marL="0" indent="0">
              <a:buNone/>
            </a:pPr>
            <a:r>
              <a:rPr lang="en-GB" dirty="0"/>
              <a:t>Control </a:t>
            </a:r>
          </a:p>
          <a:p>
            <a:r>
              <a:rPr lang="en-GB" dirty="0"/>
              <a:t>How will the balance between local and central units be attained?</a:t>
            </a:r>
          </a:p>
          <a:p>
            <a:r>
              <a:rPr lang="en-GB" dirty="0"/>
              <a:t>How layers of management make for effective and efficient control?</a:t>
            </a:r>
          </a:p>
          <a:p>
            <a:r>
              <a:rPr lang="en-GB" dirty="0"/>
              <a:t>What is the span of control?</a:t>
            </a:r>
          </a:p>
          <a:p>
            <a:r>
              <a:rPr lang="en-GB" dirty="0"/>
              <a:t>How can the structure drive desired outcomes/behaviour?</a:t>
            </a:r>
          </a:p>
          <a:p>
            <a:r>
              <a:rPr lang="en-GB" dirty="0"/>
              <a:t>What should be the chain of command?</a:t>
            </a:r>
          </a:p>
          <a:p>
            <a:r>
              <a:rPr lang="en-GB" dirty="0"/>
              <a:t>Who will report to whom and why?</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6406716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DA87E5-9D25-4B55-97E0-766B17EC54D6}"/>
              </a:ext>
            </a:extLst>
          </p:cNvPr>
          <p:cNvSpPr>
            <a:spLocks noGrp="1"/>
          </p:cNvSpPr>
          <p:nvPr>
            <p:ph idx="1"/>
          </p:nvPr>
        </p:nvSpPr>
        <p:spPr>
          <a:xfrm>
            <a:off x="432695" y="2588664"/>
            <a:ext cx="7886700" cy="2646586"/>
          </a:xfrm>
        </p:spPr>
        <p:txBody>
          <a:bodyPr/>
          <a:lstStyle/>
          <a:p>
            <a:pPr marL="0" indent="0">
              <a:buNone/>
            </a:pPr>
            <a:r>
              <a:rPr lang="en-GB" dirty="0"/>
              <a:t>Evaluate how the factors of speed, integration, flexibility, innovation and control influences organisation design</a:t>
            </a:r>
          </a:p>
        </p:txBody>
      </p:sp>
      <p:pic>
        <p:nvPicPr>
          <p:cNvPr id="4" name="Picture 3">
            <a:extLst>
              <a:ext uri="{FF2B5EF4-FFF2-40B4-BE49-F238E27FC236}">
                <a16:creationId xmlns:a16="http://schemas.microsoft.com/office/drawing/2014/main" id="{EFF74676-33CC-4D04-B3AF-BFD87D993D31}"/>
              </a:ext>
            </a:extLst>
          </p:cNvPr>
          <p:cNvPicPr>
            <a:picLocks noChangeAspect="1"/>
          </p:cNvPicPr>
          <p:nvPr/>
        </p:nvPicPr>
        <p:blipFill>
          <a:blip r:embed="rId2"/>
          <a:stretch>
            <a:fillRect/>
          </a:stretch>
        </p:blipFill>
        <p:spPr>
          <a:xfrm>
            <a:off x="1206718" y="857250"/>
            <a:ext cx="2243522" cy="1731414"/>
          </a:xfrm>
          <a:prstGeom prst="rect">
            <a:avLst/>
          </a:prstGeom>
        </p:spPr>
      </p:pic>
    </p:spTree>
    <p:extLst>
      <p:ext uri="{BB962C8B-B14F-4D97-AF65-F5344CB8AC3E}">
        <p14:creationId xmlns:p14="http://schemas.microsoft.com/office/powerpoint/2010/main" val="37678754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Organisation Development </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pPr marL="0" indent="0">
              <a:buNone/>
            </a:pPr>
            <a:r>
              <a:rPr lang="en-GB" altLang="en-US" dirty="0"/>
              <a:t>Organisation development involves planned processes that are geared toward developing an organisation to be more effective in the actualisation of desired goals and objectives.</a:t>
            </a:r>
          </a:p>
          <a:p>
            <a:pPr marL="0" indent="0">
              <a:buNone/>
            </a:pPr>
            <a:r>
              <a:rPr lang="en-GB" altLang="en-US" dirty="0"/>
              <a:t>Organisational development </a:t>
            </a:r>
          </a:p>
          <a:p>
            <a:r>
              <a:rPr lang="en-GB" b="1" dirty="0"/>
              <a:t>focuses on maximising the value gained from the organisation’s resources</a:t>
            </a:r>
            <a:r>
              <a:rPr lang="en-GB" dirty="0"/>
              <a:t> </a:t>
            </a:r>
          </a:p>
          <a:p>
            <a:r>
              <a:rPr lang="en-GB" b="1" dirty="0"/>
              <a:t>focuses on an organisation’s strategy, goals and core purpose</a:t>
            </a:r>
            <a:endParaRPr lang="en-GB" altLang="en-US" dirty="0"/>
          </a:p>
        </p:txBody>
      </p:sp>
    </p:spTree>
    <p:extLst>
      <p:ext uri="{BB962C8B-B14F-4D97-AF65-F5344CB8AC3E}">
        <p14:creationId xmlns:p14="http://schemas.microsoft.com/office/powerpoint/2010/main" val="9335180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634" y="1194940"/>
            <a:ext cx="7886700" cy="427811"/>
          </a:xfrm>
        </p:spPr>
        <p:txBody>
          <a:bodyPr>
            <a:noAutofit/>
          </a:bodyPr>
          <a:lstStyle/>
          <a:p>
            <a:r>
              <a:rPr lang="en-GB" sz="1800" dirty="0"/>
              <a:t>Origin of organisation development</a:t>
            </a:r>
          </a:p>
        </p:txBody>
      </p:sp>
      <p:sp>
        <p:nvSpPr>
          <p:cNvPr id="4" name="Content Placeholder 3">
            <a:extLst>
              <a:ext uri="{FF2B5EF4-FFF2-40B4-BE49-F238E27FC236}">
                <a16:creationId xmlns:a16="http://schemas.microsoft.com/office/drawing/2014/main" id="{ACBA98D9-CE3F-4F50-925E-451F1D4329C3}"/>
              </a:ext>
            </a:extLst>
          </p:cNvPr>
          <p:cNvSpPr>
            <a:spLocks noGrp="1"/>
          </p:cNvSpPr>
          <p:nvPr>
            <p:ph idx="1"/>
          </p:nvPr>
        </p:nvSpPr>
        <p:spPr/>
        <p:txBody>
          <a:bodyPr>
            <a:normAutofit lnSpcReduction="10000"/>
          </a:bodyPr>
          <a:lstStyle/>
          <a:p>
            <a:pPr marL="0" indent="0">
              <a:buNone/>
            </a:pPr>
            <a:r>
              <a:rPr lang="en-GB" dirty="0"/>
              <a:t>The earliest discussion of organisation development is traceable to the US between the 1940’s and 1950’s. Some of the early scholars include Maslow and McGregor</a:t>
            </a:r>
          </a:p>
          <a:p>
            <a:pPr marL="0" indent="0">
              <a:buNone/>
            </a:pPr>
            <a:r>
              <a:rPr lang="en-GB" b="1" dirty="0"/>
              <a:t>Maslow</a:t>
            </a:r>
            <a:r>
              <a:rPr lang="en-GB" dirty="0"/>
              <a:t>- Held that people were more likely to achieve self-actualisation in conditions of personal recognition and within environments that leads to higher levels of motivation</a:t>
            </a:r>
          </a:p>
          <a:p>
            <a:pPr marL="0" indent="0">
              <a:buNone/>
            </a:pPr>
            <a:r>
              <a:rPr lang="en-GB" b="1" dirty="0"/>
              <a:t>McGregor</a:t>
            </a:r>
            <a:r>
              <a:rPr lang="en-GB" dirty="0"/>
              <a:t>- Suggested that different types of leadership will make people respond differently. ‘Theory Y’, which was participatory and democratic, and more negative under ‘Theory X’, which was oppressive and authoritarian. </a:t>
            </a:r>
          </a:p>
        </p:txBody>
      </p:sp>
    </p:spTree>
    <p:extLst>
      <p:ext uri="{BB962C8B-B14F-4D97-AF65-F5344CB8AC3E}">
        <p14:creationId xmlns:p14="http://schemas.microsoft.com/office/powerpoint/2010/main" val="35443213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77F6F4D-35B5-48D1-9A25-E3499AF3DBFF}"/>
              </a:ext>
            </a:extLst>
          </p:cNvPr>
          <p:cNvSpPr>
            <a:spLocks noGrp="1"/>
          </p:cNvSpPr>
          <p:nvPr>
            <p:ph type="title"/>
          </p:nvPr>
        </p:nvSpPr>
        <p:spPr/>
        <p:txBody>
          <a:bodyPr>
            <a:normAutofit/>
          </a:bodyPr>
          <a:lstStyle/>
          <a:p>
            <a:r>
              <a:rPr lang="en-GB" dirty="0"/>
              <a:t>Organisation development and </a:t>
            </a:r>
            <a:br>
              <a:rPr lang="en-GB" dirty="0"/>
            </a:br>
            <a:r>
              <a:rPr lang="en-GB" dirty="0"/>
              <a:t>competitive advantage </a:t>
            </a:r>
          </a:p>
        </p:txBody>
      </p:sp>
      <p:sp>
        <p:nvSpPr>
          <p:cNvPr id="7" name="Content Placeholder 6">
            <a:extLst>
              <a:ext uri="{FF2B5EF4-FFF2-40B4-BE49-F238E27FC236}">
                <a16:creationId xmlns:a16="http://schemas.microsoft.com/office/drawing/2014/main" id="{2C391765-7BBE-4B99-9671-C04E253089AE}"/>
              </a:ext>
            </a:extLst>
          </p:cNvPr>
          <p:cNvSpPr>
            <a:spLocks noGrp="1"/>
          </p:cNvSpPr>
          <p:nvPr>
            <p:ph idx="1"/>
          </p:nvPr>
        </p:nvSpPr>
        <p:spPr/>
        <p:txBody>
          <a:bodyPr/>
          <a:lstStyle/>
          <a:p>
            <a:pPr marL="0" indent="0">
              <a:buNone/>
            </a:pPr>
            <a:r>
              <a:rPr lang="en-GB" dirty="0"/>
              <a:t>Organisation development’s main aim is to enable the organisation gain competitive advantage. </a:t>
            </a:r>
          </a:p>
          <a:p>
            <a:pPr marL="0" indent="0">
              <a:buNone/>
            </a:pPr>
            <a:r>
              <a:rPr lang="en-GB" dirty="0"/>
              <a:t>For organisations that require people to gain competitive advantage, organisation development will involve </a:t>
            </a:r>
            <a:r>
              <a:rPr lang="en-GB" b="1" dirty="0"/>
              <a:t>applying behavioural science knowledge and practice</a:t>
            </a:r>
            <a:r>
              <a:rPr lang="en-GB" dirty="0"/>
              <a:t>, such as leadership, group dynamics and work design. </a:t>
            </a:r>
          </a:p>
        </p:txBody>
      </p:sp>
    </p:spTree>
    <p:extLst>
      <p:ext uri="{BB962C8B-B14F-4D97-AF65-F5344CB8AC3E}">
        <p14:creationId xmlns:p14="http://schemas.microsoft.com/office/powerpoint/2010/main" val="33471651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634" y="1194940"/>
            <a:ext cx="7886700" cy="427811"/>
          </a:xfrm>
        </p:spPr>
        <p:txBody>
          <a:bodyPr>
            <a:noAutofit/>
          </a:bodyPr>
          <a:lstStyle/>
          <a:p>
            <a:r>
              <a:rPr lang="en-GB" sz="1800" dirty="0"/>
              <a:t>Organisation development and change management </a:t>
            </a:r>
          </a:p>
        </p:txBody>
      </p:sp>
      <p:sp>
        <p:nvSpPr>
          <p:cNvPr id="5" name="Content Placeholder 4">
            <a:extLst>
              <a:ext uri="{FF2B5EF4-FFF2-40B4-BE49-F238E27FC236}">
                <a16:creationId xmlns:a16="http://schemas.microsoft.com/office/drawing/2014/main" id="{4798FDF8-8930-435E-922E-1703FE14FB5A}"/>
              </a:ext>
            </a:extLst>
          </p:cNvPr>
          <p:cNvSpPr>
            <a:spLocks noGrp="1"/>
          </p:cNvSpPr>
          <p:nvPr>
            <p:ph idx="1"/>
          </p:nvPr>
        </p:nvSpPr>
        <p:spPr/>
        <p:txBody>
          <a:bodyPr/>
          <a:lstStyle/>
          <a:p>
            <a:pPr marL="0" indent="0">
              <a:buNone/>
            </a:pPr>
            <a:r>
              <a:rPr lang="en-GB" dirty="0"/>
              <a:t>Organisation development is linked with change management as the developments that are planned will require change management practices. </a:t>
            </a:r>
          </a:p>
          <a:p>
            <a:pPr marL="0" indent="0">
              <a:buNone/>
            </a:pPr>
            <a:r>
              <a:rPr lang="en-GB" dirty="0"/>
              <a:t>In this sense, organisation development is planned, ongoing, systematic change that </a:t>
            </a:r>
            <a:r>
              <a:rPr lang="en-GB" b="1" dirty="0"/>
              <a:t>aims to institutionalise continual improvement within organisations</a:t>
            </a:r>
            <a:r>
              <a:rPr lang="en-GB" dirty="0"/>
              <a:t>.</a:t>
            </a:r>
          </a:p>
        </p:txBody>
      </p:sp>
    </p:spTree>
    <p:extLst>
      <p:ext uri="{BB962C8B-B14F-4D97-AF65-F5344CB8AC3E}">
        <p14:creationId xmlns:p14="http://schemas.microsoft.com/office/powerpoint/2010/main" val="29758446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Organisation development process</a:t>
            </a:r>
          </a:p>
        </p:txBody>
      </p:sp>
      <p:graphicFrame>
        <p:nvGraphicFramePr>
          <p:cNvPr id="5" name="Content Placeholder 4">
            <a:extLst>
              <a:ext uri="{FF2B5EF4-FFF2-40B4-BE49-F238E27FC236}">
                <a16:creationId xmlns:a16="http://schemas.microsoft.com/office/drawing/2014/main" id="{B84956DB-DEBA-4DC0-8FF1-1795F8533BC8}"/>
              </a:ext>
            </a:extLst>
          </p:cNvPr>
          <p:cNvGraphicFramePr>
            <a:graphicFrameLocks noGrp="1"/>
          </p:cNvGraphicFramePr>
          <p:nvPr>
            <p:ph idx="1"/>
            <p:extLst>
              <p:ext uri="{D42A27DB-BD31-4B8C-83A1-F6EECF244321}">
                <p14:modId xmlns:p14="http://schemas.microsoft.com/office/powerpoint/2010/main" val="183566464"/>
              </p:ext>
            </p:extLst>
          </p:nvPr>
        </p:nvGraphicFramePr>
        <p:xfrm>
          <a:off x="426857" y="1852859"/>
          <a:ext cx="7886700" cy="3691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6340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Organisation development process</a:t>
            </a:r>
          </a:p>
        </p:txBody>
      </p:sp>
      <p:sp>
        <p:nvSpPr>
          <p:cNvPr id="3" name="Content Placeholder 2">
            <a:extLst>
              <a:ext uri="{FF2B5EF4-FFF2-40B4-BE49-F238E27FC236}">
                <a16:creationId xmlns:a16="http://schemas.microsoft.com/office/drawing/2014/main" id="{9F5E040E-84AB-4DE2-8983-72C6894EBEB6}"/>
              </a:ext>
            </a:extLst>
          </p:cNvPr>
          <p:cNvSpPr>
            <a:spLocks noGrp="1"/>
          </p:cNvSpPr>
          <p:nvPr>
            <p:ph idx="1"/>
          </p:nvPr>
        </p:nvSpPr>
        <p:spPr/>
        <p:txBody>
          <a:bodyPr/>
          <a:lstStyle/>
          <a:p>
            <a:r>
              <a:rPr lang="en-GB" b="1" dirty="0"/>
              <a:t>Organisation review</a:t>
            </a:r>
            <a:r>
              <a:rPr lang="en-GB" dirty="0"/>
              <a:t> </a:t>
            </a:r>
          </a:p>
          <a:p>
            <a:pPr marL="0" indent="0">
              <a:buNone/>
            </a:pPr>
            <a:r>
              <a:rPr lang="en-GB" dirty="0"/>
              <a:t>    Strategic review</a:t>
            </a:r>
          </a:p>
          <a:p>
            <a:pPr marL="0" indent="0">
              <a:buNone/>
            </a:pPr>
            <a:r>
              <a:rPr lang="en-GB" dirty="0"/>
              <a:t>    Future state analysis</a:t>
            </a:r>
          </a:p>
          <a:p>
            <a:pPr marL="0" indent="0">
              <a:buNone/>
            </a:pPr>
            <a:r>
              <a:rPr lang="en-GB" dirty="0"/>
              <a:t>    SWOT</a:t>
            </a:r>
          </a:p>
          <a:p>
            <a:pPr marL="0" indent="0">
              <a:buNone/>
            </a:pPr>
            <a:r>
              <a:rPr lang="en-GB" dirty="0"/>
              <a:t>    PESTLE</a:t>
            </a:r>
          </a:p>
          <a:p>
            <a:pPr marL="0" indent="0">
              <a:buNone/>
            </a:pPr>
            <a:r>
              <a:rPr lang="en-GB" dirty="0"/>
              <a:t>    Quantitative performance targets</a:t>
            </a:r>
          </a:p>
          <a:p>
            <a:pPr marL="0" indent="0">
              <a:buNone/>
            </a:pPr>
            <a:r>
              <a:rPr lang="en-GB" dirty="0"/>
              <a:t>    </a:t>
            </a:r>
          </a:p>
        </p:txBody>
      </p:sp>
    </p:spTree>
    <p:extLst>
      <p:ext uri="{BB962C8B-B14F-4D97-AF65-F5344CB8AC3E}">
        <p14:creationId xmlns:p14="http://schemas.microsoft.com/office/powerpoint/2010/main" val="1796129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Organisation development process</a:t>
            </a:r>
          </a:p>
        </p:txBody>
      </p:sp>
      <p:sp>
        <p:nvSpPr>
          <p:cNvPr id="3" name="Content Placeholder 2">
            <a:extLst>
              <a:ext uri="{FF2B5EF4-FFF2-40B4-BE49-F238E27FC236}">
                <a16:creationId xmlns:a16="http://schemas.microsoft.com/office/drawing/2014/main" id="{9F5E040E-84AB-4DE2-8983-72C6894EBEB6}"/>
              </a:ext>
            </a:extLst>
          </p:cNvPr>
          <p:cNvSpPr>
            <a:spLocks noGrp="1"/>
          </p:cNvSpPr>
          <p:nvPr>
            <p:ph idx="1"/>
          </p:nvPr>
        </p:nvSpPr>
        <p:spPr/>
        <p:txBody>
          <a:bodyPr/>
          <a:lstStyle/>
          <a:p>
            <a:r>
              <a:rPr lang="en-GB" b="1" dirty="0"/>
              <a:t>Diagnose the extent to which those needs are being met</a:t>
            </a:r>
            <a:r>
              <a:rPr lang="en-GB" dirty="0"/>
              <a:t> </a:t>
            </a:r>
          </a:p>
          <a:p>
            <a:pPr marL="0" indent="0">
              <a:buNone/>
            </a:pPr>
            <a:r>
              <a:rPr lang="en-GB" dirty="0"/>
              <a:t>Force field analysis</a:t>
            </a:r>
          </a:p>
          <a:p>
            <a:pPr marL="0" indent="0">
              <a:buNone/>
            </a:pPr>
            <a:r>
              <a:rPr lang="en-GB" dirty="0"/>
              <a:t>Investors in people</a:t>
            </a:r>
          </a:p>
          <a:p>
            <a:pPr marL="0" indent="0">
              <a:buNone/>
            </a:pPr>
            <a:r>
              <a:rPr lang="en-GB" dirty="0"/>
              <a:t>Total quality management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4036806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FF0000"/>
                </a:solidFill>
              </a:rPr>
              <a:t>Determine the organisation development  activity </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a:xfrm>
            <a:off x="308599" y="2299634"/>
            <a:ext cx="7886700" cy="3601823"/>
          </a:xfrm>
        </p:spPr>
        <p:txBody>
          <a:bodyPr>
            <a:normAutofit fontScale="92500"/>
          </a:bodyPr>
          <a:lstStyle/>
          <a:p>
            <a:pPr marL="0" indent="0">
              <a:buNone/>
            </a:pPr>
            <a:r>
              <a:rPr lang="en-GB" dirty="0"/>
              <a:t>Organisation development activities include</a:t>
            </a:r>
          </a:p>
          <a:p>
            <a:r>
              <a:rPr lang="en-GB" dirty="0"/>
              <a:t>Human process interventions – coaching, mentoring, training, group work, facilitation, action learning</a:t>
            </a:r>
          </a:p>
          <a:p>
            <a:r>
              <a:rPr lang="en-GB" dirty="0"/>
              <a:t>Techno-structural interventions – Lean / Six Sigma, business process re-engineering (BPR), outsourcing</a:t>
            </a:r>
          </a:p>
          <a:p>
            <a:r>
              <a:rPr lang="en-GB" dirty="0"/>
              <a:t>Human resource interventions – performance management, reward and motivation, employee surveys, psychometrics</a:t>
            </a:r>
          </a:p>
          <a:p>
            <a:r>
              <a:rPr lang="en-GB" dirty="0"/>
              <a:t>Strategic interventions – business planning, cultural change, transformation programmes.</a:t>
            </a:r>
          </a:p>
          <a:p>
            <a:pPr marL="0" indent="0">
              <a:buNone/>
            </a:pPr>
            <a:endParaRPr lang="en-GB" dirty="0"/>
          </a:p>
        </p:txBody>
      </p:sp>
    </p:spTree>
    <p:extLst>
      <p:ext uri="{BB962C8B-B14F-4D97-AF65-F5344CB8AC3E}">
        <p14:creationId xmlns:p14="http://schemas.microsoft.com/office/powerpoint/2010/main" val="1141670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thinking</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342892" indent="-342892">
              <a:buAutoNum type="arabicPeriod"/>
            </a:pPr>
            <a:r>
              <a:rPr lang="en-GB" dirty="0"/>
              <a:t>How will the types of organisation structure activity the choice of organisation development activity </a:t>
            </a:r>
          </a:p>
          <a:p>
            <a:pPr marL="0" indent="0">
              <a:buNone/>
            </a:pPr>
            <a:endParaRPr lang="en-GB" dirty="0"/>
          </a:p>
        </p:txBody>
      </p:sp>
      <p:pic>
        <p:nvPicPr>
          <p:cNvPr id="4" name="Picture 3">
            <a:extLst>
              <a:ext uri="{FF2B5EF4-FFF2-40B4-BE49-F238E27FC236}">
                <a16:creationId xmlns:a16="http://schemas.microsoft.com/office/drawing/2014/main" id="{92F53AB6-3ACF-44DF-B3DA-A09740FC3CA4}"/>
              </a:ext>
            </a:extLst>
          </p:cNvPr>
          <p:cNvPicPr>
            <a:picLocks noChangeAspect="1"/>
          </p:cNvPicPr>
          <p:nvPr/>
        </p:nvPicPr>
        <p:blipFill>
          <a:blip r:embed="rId2"/>
          <a:stretch>
            <a:fillRect/>
          </a:stretch>
        </p:blipFill>
        <p:spPr>
          <a:xfrm>
            <a:off x="2863260" y="3152704"/>
            <a:ext cx="2247900" cy="1733550"/>
          </a:xfrm>
          <a:prstGeom prst="rect">
            <a:avLst/>
          </a:prstGeom>
        </p:spPr>
      </p:pic>
    </p:spTree>
    <p:extLst>
      <p:ext uri="{BB962C8B-B14F-4D97-AF65-F5344CB8AC3E}">
        <p14:creationId xmlns:p14="http://schemas.microsoft.com/office/powerpoint/2010/main" val="31137744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Why is Organisation develop important to HR</a:t>
            </a:r>
          </a:p>
        </p:txBody>
      </p:sp>
      <p:sp>
        <p:nvSpPr>
          <p:cNvPr id="3" name="Content Placeholder 2"/>
          <p:cNvSpPr>
            <a:spLocks noGrp="1"/>
          </p:cNvSpPr>
          <p:nvPr>
            <p:ph idx="1"/>
          </p:nvPr>
        </p:nvSpPr>
        <p:spPr>
          <a:xfrm>
            <a:off x="432695" y="1913877"/>
            <a:ext cx="7886700" cy="3263504"/>
          </a:xfrm>
        </p:spPr>
        <p:txBody>
          <a:bodyPr>
            <a:normAutofit/>
          </a:bodyPr>
          <a:lstStyle/>
          <a:p>
            <a:r>
              <a:rPr lang="en-GB" dirty="0"/>
              <a:t>The business context is challenging </a:t>
            </a:r>
          </a:p>
          <a:p>
            <a:r>
              <a:rPr lang="en-GB" dirty="0"/>
              <a:t>HR has two main issues to contend with ( 1. improving current organisation practice and 2. building the foundations for future business success)</a:t>
            </a:r>
          </a:p>
          <a:p>
            <a:r>
              <a:rPr lang="en-GB" dirty="0"/>
              <a:t>The need for ‘change-ability’</a:t>
            </a:r>
          </a:p>
          <a:p>
            <a:r>
              <a:rPr lang="en-GB" dirty="0"/>
              <a:t>The challenge of managing change</a:t>
            </a:r>
          </a:p>
        </p:txBody>
      </p:sp>
    </p:spTree>
    <p:extLst>
      <p:ext uri="{BB962C8B-B14F-4D97-AF65-F5344CB8AC3E}">
        <p14:creationId xmlns:p14="http://schemas.microsoft.com/office/powerpoint/2010/main" val="594714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Problems facing HR as change agent</a:t>
            </a:r>
          </a:p>
        </p:txBody>
      </p:sp>
      <p:sp>
        <p:nvSpPr>
          <p:cNvPr id="3" name="Content Placeholder 2"/>
          <p:cNvSpPr>
            <a:spLocks noGrp="1"/>
          </p:cNvSpPr>
          <p:nvPr>
            <p:ph idx="1"/>
          </p:nvPr>
        </p:nvSpPr>
        <p:spPr>
          <a:xfrm>
            <a:off x="432695" y="1913877"/>
            <a:ext cx="7886700" cy="3263504"/>
          </a:xfrm>
        </p:spPr>
        <p:txBody>
          <a:bodyPr>
            <a:normAutofit/>
          </a:bodyPr>
          <a:lstStyle/>
          <a:p>
            <a:r>
              <a:rPr lang="en-GB" dirty="0"/>
              <a:t>Lack of HR capability</a:t>
            </a:r>
          </a:p>
          <a:p>
            <a:r>
              <a:rPr lang="en-GB" dirty="0"/>
              <a:t>Ineffective technology </a:t>
            </a:r>
          </a:p>
          <a:p>
            <a:r>
              <a:rPr lang="en-GB" dirty="0"/>
              <a:t>Managing the push from leadership team and the pull from line managers</a:t>
            </a:r>
          </a:p>
          <a:p>
            <a:r>
              <a:rPr lang="en-GB" dirty="0"/>
              <a:t>Lack of ability to manage change within the HR function</a:t>
            </a:r>
          </a:p>
        </p:txBody>
      </p:sp>
    </p:spTree>
    <p:extLst>
      <p:ext uri="{BB962C8B-B14F-4D97-AF65-F5344CB8AC3E}">
        <p14:creationId xmlns:p14="http://schemas.microsoft.com/office/powerpoint/2010/main" val="15142004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normAutofit/>
          </a:bodyPr>
          <a:lstStyle/>
          <a:p>
            <a:r>
              <a:rPr lang="en-GB" dirty="0"/>
              <a:t>Strategies to mitigate challenges facing HR</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r>
              <a:rPr lang="en-GB" dirty="0"/>
              <a:t>Create a people and organisational mission for the business</a:t>
            </a:r>
          </a:p>
          <a:p>
            <a:r>
              <a:rPr lang="en-GB" dirty="0"/>
              <a:t>Ensure that the organisation has the right talent in the right place at the right time</a:t>
            </a:r>
          </a:p>
          <a:p>
            <a:r>
              <a:rPr lang="en-GB" dirty="0"/>
              <a:t>Transform the business to ensure that it meets its full potential </a:t>
            </a:r>
          </a:p>
          <a:p>
            <a:r>
              <a:rPr lang="en-GB" dirty="0"/>
              <a:t>Build cultures conducive to employee engagement and sustainable high performance. </a:t>
            </a:r>
          </a:p>
        </p:txBody>
      </p:sp>
    </p:spTree>
    <p:extLst>
      <p:ext uri="{BB962C8B-B14F-4D97-AF65-F5344CB8AC3E}">
        <p14:creationId xmlns:p14="http://schemas.microsoft.com/office/powerpoint/2010/main" val="20016085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normAutofit/>
          </a:bodyPr>
          <a:lstStyle/>
          <a:p>
            <a:pPr marL="0" indent="0">
              <a:buNone/>
            </a:pPr>
            <a:r>
              <a:rPr lang="en-GB" dirty="0"/>
              <a:t>For organisation design and development to be affective, design and development activities must be fit for purpose and enabling performance. The right design should ensure the right kind of management and leadership and culture. </a:t>
            </a:r>
          </a:p>
          <a:p>
            <a:pPr marL="0" indent="0">
              <a:buNone/>
            </a:pPr>
            <a:r>
              <a:rPr lang="en-GB" dirty="0"/>
              <a:t>We have structured this module to be both theory driven and practical with tangible implications that are transferable to the workforce. Our goal as HR is to develop an organisation that is able to meets current goals and be ready to position itself for the future.</a:t>
            </a:r>
          </a:p>
        </p:txBody>
      </p:sp>
    </p:spTree>
    <p:extLst>
      <p:ext uri="{BB962C8B-B14F-4D97-AF65-F5344CB8AC3E}">
        <p14:creationId xmlns:p14="http://schemas.microsoft.com/office/powerpoint/2010/main" val="22207004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cont’d</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normAutofit/>
          </a:bodyPr>
          <a:lstStyle/>
          <a:p>
            <a:pPr marL="0" indent="0">
              <a:buNone/>
            </a:pPr>
            <a:r>
              <a:rPr lang="en-GB" dirty="0"/>
              <a:t>This lecture has shown how we can evaluate and organisation’s structure. We have looked at factors that influence organisational structure as well as what makes a good organisational structure. </a:t>
            </a:r>
          </a:p>
          <a:p>
            <a:pPr marL="0" indent="0">
              <a:buNone/>
            </a:pPr>
            <a:r>
              <a:rPr lang="en-GB" dirty="0"/>
              <a:t>We have also introduced the concept of organisational development and examine the process organisation development as well as organisation development activities </a:t>
            </a:r>
          </a:p>
          <a:p>
            <a:pPr marL="0" indent="0">
              <a:buNone/>
            </a:pPr>
            <a:r>
              <a:rPr lang="en-GB" dirty="0"/>
              <a:t>This lecture and other academic readings will help you attempt to answer the requirement of course work one and two.  </a:t>
            </a:r>
          </a:p>
        </p:txBody>
      </p:sp>
    </p:spTree>
    <p:extLst>
      <p:ext uri="{BB962C8B-B14F-4D97-AF65-F5344CB8AC3E}">
        <p14:creationId xmlns:p14="http://schemas.microsoft.com/office/powerpoint/2010/main" val="8205438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393509" y="2009362"/>
            <a:ext cx="7886700" cy="3263504"/>
          </a:xfrm>
        </p:spPr>
        <p:txBody>
          <a:bodyPr>
            <a:noAutofit/>
          </a:bodyPr>
          <a:lstStyle/>
          <a:p>
            <a:pPr>
              <a:lnSpc>
                <a:spcPct val="100000"/>
              </a:lnSpc>
              <a:defRPr/>
            </a:pPr>
            <a:r>
              <a:rPr lang="en-GB" sz="1500" dirty="0">
                <a:effectLst>
                  <a:outerShdw blurRad="38100" dist="38100" dir="2700000" algn="tl">
                    <a:srgbClr val="C0C0C0"/>
                  </a:outerShdw>
                </a:effectLst>
              </a:rPr>
              <a:t>Chandler, A. (1962) Strategy and Structure: Chapters in the history of industrial Enterprise  Cambridge, MA: M.I.T Press </a:t>
            </a:r>
          </a:p>
          <a:p>
            <a:pPr>
              <a:lnSpc>
                <a:spcPct val="100000"/>
              </a:lnSpc>
              <a:defRPr/>
            </a:pPr>
            <a:r>
              <a:rPr lang="en-GB" sz="1500" dirty="0"/>
              <a:t>Mintzberg, The Structuring of Organisations, 281-2.</a:t>
            </a:r>
          </a:p>
          <a:p>
            <a:pPr>
              <a:lnSpc>
                <a:spcPct val="100000"/>
              </a:lnSpc>
              <a:defRPr/>
            </a:pPr>
            <a:r>
              <a:rPr lang="en-GB" sz="1500" dirty="0" err="1"/>
              <a:t>Swailes</a:t>
            </a:r>
            <a:r>
              <a:rPr lang="en-GB" sz="1500" dirty="0"/>
              <a:t>, S. (2008) Organisational Structure, in Brooks, I., Organisational Behaviour (4</a:t>
            </a:r>
            <a:r>
              <a:rPr lang="en-GB" sz="1500" baseline="30000" dirty="0"/>
              <a:t>th</a:t>
            </a:r>
            <a:r>
              <a:rPr lang="en-GB" sz="1500" dirty="0"/>
              <a:t> </a:t>
            </a:r>
            <a:r>
              <a:rPr lang="en-GB" sz="1500" dirty="0" err="1"/>
              <a:t>edn</a:t>
            </a:r>
            <a:r>
              <a:rPr lang="en-GB" sz="1500" dirty="0"/>
              <a:t>) </a:t>
            </a:r>
            <a:r>
              <a:rPr lang="en-GB" sz="1500" dirty="0" err="1"/>
              <a:t>London:Prentice</a:t>
            </a:r>
            <a:r>
              <a:rPr lang="en-GB" sz="1500" dirty="0"/>
              <a:t> Hall 189-231.</a:t>
            </a:r>
          </a:p>
          <a:p>
            <a:pPr>
              <a:lnSpc>
                <a:spcPct val="100000"/>
              </a:lnSpc>
              <a:defRPr/>
            </a:pPr>
            <a:r>
              <a:rPr lang="en-GB" sz="1500" dirty="0">
                <a:effectLst>
                  <a:outerShdw blurRad="38100" dist="38100" dir="2700000" algn="tl">
                    <a:srgbClr val="C0C0C0"/>
                  </a:outerShdw>
                </a:effectLst>
              </a:rPr>
              <a:t>Miles, R., Snow, C. (1978), Organisational strategy structure and process New York: McGraw-Hill</a:t>
            </a:r>
          </a:p>
          <a:p>
            <a:pPr>
              <a:lnSpc>
                <a:spcPct val="100000"/>
              </a:lnSpc>
              <a:defRPr/>
            </a:pPr>
            <a:r>
              <a:rPr lang="en-GB" sz="1500" dirty="0">
                <a:effectLst>
                  <a:outerShdw blurRad="38100" dist="38100" dir="2700000" algn="tl">
                    <a:srgbClr val="C0C0C0"/>
                  </a:outerShdw>
                </a:effectLst>
              </a:rPr>
              <a:t>Pugh, D.S., Hickson, D.J., </a:t>
            </a:r>
            <a:r>
              <a:rPr lang="en-GB" sz="1500" dirty="0" err="1">
                <a:effectLst>
                  <a:outerShdw blurRad="38100" dist="38100" dir="2700000" algn="tl">
                    <a:srgbClr val="C0C0C0"/>
                  </a:outerShdw>
                </a:effectLst>
              </a:rPr>
              <a:t>Hinings</a:t>
            </a:r>
            <a:r>
              <a:rPr lang="en-GB" sz="1500" dirty="0">
                <a:effectLst>
                  <a:outerShdw blurRad="38100" dist="38100" dir="2700000" algn="tl">
                    <a:srgbClr val="C0C0C0"/>
                  </a:outerShdw>
                </a:effectLst>
              </a:rPr>
              <a:t>, C.R. &amp; Turner, C. (1969) Dimensions of Organisation Structure. Administrative Science Quarterly (17) 163-176</a:t>
            </a:r>
          </a:p>
          <a:p>
            <a:pPr>
              <a:lnSpc>
                <a:spcPct val="100000"/>
              </a:lnSpc>
              <a:defRPr/>
            </a:pPr>
            <a:r>
              <a:rPr lang="en-GB" sz="1500" dirty="0">
                <a:effectLst>
                  <a:outerShdw blurRad="38100" dist="38100" dir="2700000" algn="tl">
                    <a:srgbClr val="C0C0C0"/>
                  </a:outerShdw>
                </a:effectLst>
              </a:rPr>
              <a:t>Stanford, N.(2007) Guide to Organisation Design. Suffolk. The Economist Newspaper Ltd</a:t>
            </a:r>
          </a:p>
          <a:p>
            <a:pPr>
              <a:lnSpc>
                <a:spcPct val="100000"/>
              </a:lnSpc>
              <a:defRPr/>
            </a:pPr>
            <a:r>
              <a:rPr lang="en-GB" sz="1500" dirty="0" err="1">
                <a:effectLst>
                  <a:outerShdw blurRad="38100" dist="38100" dir="2700000" algn="tl">
                    <a:srgbClr val="C0C0C0"/>
                  </a:outerShdw>
                </a:effectLst>
              </a:rPr>
              <a:t>Wheelen</a:t>
            </a:r>
            <a:r>
              <a:rPr lang="en-GB" sz="1500" dirty="0">
                <a:effectLst>
                  <a:outerShdw blurRad="38100" dist="38100" dir="2700000" algn="tl">
                    <a:srgbClr val="C0C0C0"/>
                  </a:outerShdw>
                </a:effectLst>
              </a:rPr>
              <a:t> &amp; Hunger (1995), Strategic Management &amp; Business Policy, 5</a:t>
            </a:r>
            <a:r>
              <a:rPr lang="en-GB" sz="1500" baseline="30000" dirty="0">
                <a:effectLst>
                  <a:outerShdw blurRad="38100" dist="38100" dir="2700000" algn="tl">
                    <a:srgbClr val="C0C0C0"/>
                  </a:outerShdw>
                </a:effectLst>
              </a:rPr>
              <a:t>th</a:t>
            </a:r>
            <a:r>
              <a:rPr lang="en-GB" sz="1500" dirty="0">
                <a:effectLst>
                  <a:outerShdw blurRad="38100" dist="38100" dir="2700000" algn="tl">
                    <a:srgbClr val="C0C0C0"/>
                  </a:outerShdw>
                </a:effectLst>
              </a:rPr>
              <a:t> Ed. Addison </a:t>
            </a:r>
            <a:r>
              <a:rPr lang="en-GB" sz="1500" dirty="0" err="1">
                <a:effectLst>
                  <a:outerShdw blurRad="38100" dist="38100" dir="2700000" algn="tl">
                    <a:srgbClr val="C0C0C0"/>
                  </a:outerShdw>
                </a:effectLst>
              </a:rPr>
              <a:t>Welsey</a:t>
            </a:r>
            <a:endParaRPr lang="en-GB" sz="1500" dirty="0">
              <a:effectLst>
                <a:outerShdw blurRad="38100" dist="38100" dir="2700000" algn="tl">
                  <a:srgbClr val="C0C0C0"/>
                </a:outerShdw>
              </a:effectLst>
            </a:endParaRPr>
          </a:p>
          <a:p>
            <a:pPr marL="0" indent="0">
              <a:buNone/>
            </a:pPr>
            <a:endParaRPr lang="en-GB" sz="1500" dirty="0"/>
          </a:p>
        </p:txBody>
      </p:sp>
    </p:spTree>
    <p:extLst>
      <p:ext uri="{BB962C8B-B14F-4D97-AF65-F5344CB8AC3E}">
        <p14:creationId xmlns:p14="http://schemas.microsoft.com/office/powerpoint/2010/main" val="401315851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3274</TotalTime>
  <Words>2082</Words>
  <Application>Microsoft Office PowerPoint</Application>
  <PresentationFormat>On-screen Show (4:3)</PresentationFormat>
  <Paragraphs>227</Paragraphs>
  <Slides>36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Myriad Pro</vt:lpstr>
      <vt:lpstr>Wingdings</vt:lpstr>
      <vt:lpstr>20140311PresentationUWTSDTemplate</vt:lpstr>
      <vt:lpstr>Master of Business Administration   Human Capital Management   Nature of work- Pt 1 Understanding Org Design- Pt 2</vt:lpstr>
      <vt:lpstr>Objectives</vt:lpstr>
      <vt:lpstr>Types of Authority</vt:lpstr>
      <vt:lpstr>Organisational Structures</vt:lpstr>
      <vt:lpstr>Frederick Taylor’s (1856-1915)   Scientific Management</vt:lpstr>
      <vt:lpstr>PowerPoint Presentation</vt:lpstr>
      <vt:lpstr>Principles of Scientific management</vt:lpstr>
      <vt:lpstr>Continued relevance of Taylorism/Bureaucracy</vt:lpstr>
      <vt:lpstr>Human Relations Movement</vt:lpstr>
      <vt:lpstr>The Flexible Firm</vt:lpstr>
      <vt:lpstr>PowerPoint Presentation</vt:lpstr>
      <vt:lpstr>Understanding organisation design</vt:lpstr>
      <vt:lpstr>Learning objectives</vt:lpstr>
      <vt:lpstr>Organisation structure meaning  </vt:lpstr>
      <vt:lpstr>Organisation design meaning </vt:lpstr>
      <vt:lpstr>Elements of good organisation structure  (Stanford, 2007, p46)</vt:lpstr>
      <vt:lpstr>Classification of organisational structures</vt:lpstr>
      <vt:lpstr>Factors that affect the choice of organisation structure (Stanford, 2007)</vt:lpstr>
      <vt:lpstr>Factors that affect the choice of structure </vt:lpstr>
      <vt:lpstr>Factors that affect the choice of structure </vt:lpstr>
      <vt:lpstr>PowerPoint Presentation</vt:lpstr>
      <vt:lpstr>Organisation Development </vt:lpstr>
      <vt:lpstr>Origin of organisation development</vt:lpstr>
      <vt:lpstr>Organisation development and  competitive advantage </vt:lpstr>
      <vt:lpstr>Organisation development and change management </vt:lpstr>
      <vt:lpstr>Organisation development process</vt:lpstr>
      <vt:lpstr>Organisation development process</vt:lpstr>
      <vt:lpstr>Organisation development process</vt:lpstr>
      <vt:lpstr>Determine the organisation development  activity </vt:lpstr>
      <vt:lpstr>Critical thinking</vt:lpstr>
      <vt:lpstr>Why is Organisation develop important to HR</vt:lpstr>
      <vt:lpstr>Problems facing HR as change agent</vt:lpstr>
      <vt:lpstr>Strategies to mitigate challenges facing HR</vt:lpstr>
      <vt:lpstr>Summary</vt:lpstr>
      <vt:lpstr>Summary cont’d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40</cp:revision>
  <dcterms:created xsi:type="dcterms:W3CDTF">2020-04-06T13:34:42Z</dcterms:created>
  <dcterms:modified xsi:type="dcterms:W3CDTF">2023-08-02T04:28:49Z</dcterms:modified>
</cp:coreProperties>
</file>