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61" r:id="rId3"/>
    <p:sldId id="262" r:id="rId4"/>
    <p:sldId id="281" r:id="rId5"/>
    <p:sldId id="293" r:id="rId6"/>
    <p:sldId id="290" r:id="rId7"/>
    <p:sldId id="295" r:id="rId8"/>
    <p:sldId id="296" r:id="rId9"/>
    <p:sldId id="297" r:id="rId10"/>
    <p:sldId id="291" r:id="rId11"/>
    <p:sldId id="292" r:id="rId12"/>
    <p:sldId id="298" r:id="rId13"/>
    <p:sldId id="299" r:id="rId14"/>
    <p:sldId id="300" r:id="rId15"/>
    <p:sldId id="301" r:id="rId16"/>
    <p:sldId id="302" r:id="rId17"/>
    <p:sldId id="303" r:id="rId18"/>
    <p:sldId id="304" r:id="rId19"/>
    <p:sldId id="305" r:id="rId20"/>
    <p:sldId id="306" r:id="rId21"/>
    <p:sldId id="307" r:id="rId22"/>
    <p:sldId id="308" r:id="rId23"/>
    <p:sldId id="259" r:id="rId2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87" d="100"/>
          <a:sy n="87" d="100"/>
        </p:scale>
        <p:origin x="1092" y="6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itle 7"/>
          <p:cNvSpPr>
            <a:spLocks noGrp="1"/>
          </p:cNvSpPr>
          <p:nvPr>
            <p:ph type="ctrTitle"/>
          </p:nvPr>
        </p:nvSpPr>
        <p:spPr>
          <a:xfrm>
            <a:off x="422030" y="1371600"/>
            <a:ext cx="8229600" cy="1828800"/>
          </a:xfrm>
        </p:spPr>
        <p:txBody>
          <a:bodyPr vert="horz" lIns="45720" tIns="0" rIns="45720" bIns="0" anchor="b">
            <a:normAutofit/>
            <a:scene3d>
              <a:camera prst="orthographicFront"/>
              <a:lightRig rig="soft" dir="t">
                <a:rot lat="0" lon="0" rev="17220000"/>
              </a:lightRig>
            </a:scene3d>
            <a:sp3d prstMaterial="softEdge">
              <a:bevelT w="38100" h="38100"/>
            </a:sp3d>
          </a:bodyPr>
          <a:lstStyle>
            <a:lvl1pPr>
              <a:defRPr sz="4800" b="1" cap="all"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27000" dist="200000" dir="2700000" algn="tl" rotWithShape="0">
                    <a:srgbClr val="000000">
                      <a:alpha val="30000"/>
                    </a:srgbClr>
                  </a:outerShdw>
                </a:effectLst>
              </a:defRPr>
            </a:lvl1pPr>
          </a:lstStyle>
          <a:p>
            <a:r>
              <a:rPr kumimoji="0" lang="en-US" smtClean="0"/>
              <a:t>Click to edit Master title style</a:t>
            </a:r>
            <a:endParaRPr kumimoji="0" lang="en-US"/>
          </a:p>
        </p:txBody>
      </p:sp>
      <p:sp>
        <p:nvSpPr>
          <p:cNvPr id="28" name="Date Placeholder 27"/>
          <p:cNvSpPr>
            <a:spLocks noGrp="1"/>
          </p:cNvSpPr>
          <p:nvPr>
            <p:ph type="dt" sz="half" idx="10"/>
          </p:nvPr>
        </p:nvSpPr>
        <p:spPr/>
        <p:txBody>
          <a:bodyPr/>
          <a:lstStyle/>
          <a:p>
            <a:fld id="{308DE1FB-C7C7-46C8-871C-9C7D4E7CD2B9}" type="datetimeFigureOut">
              <a:rPr lang="en-GB" smtClean="0">
                <a:solidFill>
                  <a:prstClr val="white">
                    <a:shade val="50000"/>
                  </a:prstClr>
                </a:solidFill>
              </a:rPr>
              <a:pPr/>
              <a:t>03/03/2019</a:t>
            </a:fld>
            <a:endParaRPr lang="en-GB" dirty="0">
              <a:solidFill>
                <a:prstClr val="white">
                  <a:shade val="50000"/>
                </a:prstClr>
              </a:solidFill>
            </a:endParaRPr>
          </a:p>
        </p:txBody>
      </p:sp>
      <p:sp>
        <p:nvSpPr>
          <p:cNvPr id="17" name="Footer Placeholder 16"/>
          <p:cNvSpPr>
            <a:spLocks noGrp="1"/>
          </p:cNvSpPr>
          <p:nvPr>
            <p:ph type="ftr" sz="quarter" idx="11"/>
          </p:nvPr>
        </p:nvSpPr>
        <p:spPr/>
        <p:txBody>
          <a:bodyPr/>
          <a:lstStyle/>
          <a:p>
            <a:endParaRPr lang="en-GB" dirty="0">
              <a:solidFill>
                <a:prstClr val="white">
                  <a:shade val="50000"/>
                </a:prstClr>
              </a:solidFill>
            </a:endParaRPr>
          </a:p>
        </p:txBody>
      </p:sp>
      <p:sp>
        <p:nvSpPr>
          <p:cNvPr id="29" name="Slide Number Placeholder 2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
        <p:nvSpPr>
          <p:cNvPr id="9" name="Subtitle 8"/>
          <p:cNvSpPr>
            <a:spLocks noGrp="1"/>
          </p:cNvSpPr>
          <p:nvPr>
            <p:ph type="subTitle" idx="1"/>
          </p:nvPr>
        </p:nvSpPr>
        <p:spPr>
          <a:xfrm>
            <a:off x="1371600" y="3331698"/>
            <a:ext cx="6400800" cy="1752600"/>
          </a:xfrm>
        </p:spPr>
        <p:txBody>
          <a:bodyPr/>
          <a:lstStyle>
            <a:lvl1pPr marL="0" indent="0" algn="ctr">
              <a:buNone/>
              <a:defRPr>
                <a:solidFill>
                  <a:schemeClr val="tx1"/>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Tree>
    <p:extLst>
      <p:ext uri="{BB962C8B-B14F-4D97-AF65-F5344CB8AC3E}">
        <p14:creationId xmlns:p14="http://schemas.microsoft.com/office/powerpoint/2010/main" val="302374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03/03/2019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812661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600200" y="609600"/>
            <a:ext cx="7086600" cy="1828800"/>
          </a:xfrm>
        </p:spPr>
        <p:txBody>
          <a:bodyPr vert="horz" bIns="0" anchor="b">
            <a:noAutofit/>
            <a:scene3d>
              <a:camera prst="orthographicFront"/>
              <a:lightRig rig="soft" dir="t">
                <a:rot lat="0" lon="0" rev="17220000"/>
              </a:lightRig>
            </a:scene3d>
            <a:sp3d prstMaterial="softEdge">
              <a:bevelT w="38100" h="38100"/>
              <a:contourClr>
                <a:schemeClr val="tx2">
                  <a:shade val="50000"/>
                </a:schemeClr>
              </a:contourClr>
            </a:sp3d>
          </a:bodyPr>
          <a:lstStyle>
            <a:lvl1pPr algn="l" rtl="0">
              <a:spcBef>
                <a:spcPct val="0"/>
              </a:spcBef>
              <a:buNone/>
              <a:defRPr sz="4800" b="1" cap="none" baseline="0">
                <a:ln w="6350">
                  <a:noFill/>
                </a:ln>
                <a:solidFill>
                  <a:schemeClr val="accent1">
                    <a:tint val="90000"/>
                    <a:satMod val="120000"/>
                  </a:schemeClr>
                </a:solidFill>
                <a:effectLst>
                  <a:outerShdw blurRad="114300" dist="101600" dir="2700000" algn="tl" rotWithShape="0">
                    <a:srgbClr val="000000">
                      <a:alpha val="40000"/>
                    </a:srgbClr>
                  </a:outerShdw>
                </a:effectLst>
                <a:latin typeface="+mj-lt"/>
                <a:ea typeface="+mj-ea"/>
                <a:cs typeface="+mj-cs"/>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1600200" y="2507786"/>
            <a:ext cx="7086600" cy="1509712"/>
          </a:xfrm>
        </p:spPr>
        <p:txBody>
          <a:bodyPr anchor="t"/>
          <a:lstStyle>
            <a:lvl1pPr marL="73152" indent="0" algn="l">
              <a:buNone/>
              <a:defRPr sz="20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03/03/2019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a:xfrm>
            <a:off x="7924800" y="6416675"/>
            <a:ext cx="762000" cy="365125"/>
          </a:xfrm>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118497835"/>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Content Placeholder 2"/>
          <p:cNvSpPr>
            <a:spLocks noGrp="1"/>
          </p:cNvSpPr>
          <p:nvPr>
            <p:ph sz="half" idx="1"/>
          </p:nvPr>
        </p:nvSpPr>
        <p:spPr>
          <a:xfrm>
            <a:off x="457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600200"/>
            <a:ext cx="4038600" cy="4525963"/>
          </a:xfrm>
        </p:spPr>
        <p:txBody>
          <a:bodyPr/>
          <a:lstStyle>
            <a:lvl1pPr>
              <a:defRPr sz="26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03/03/2019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034112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1535112"/>
            <a:ext cx="4040188"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5" y="1535112"/>
            <a:ext cx="4041775" cy="750887"/>
          </a:xfrm>
        </p:spPr>
        <p:txBody>
          <a:bodyPr anchor="ctr"/>
          <a:lstStyle>
            <a:lvl1pPr marL="0" indent="0">
              <a:buNone/>
              <a:defRPr sz="2400" b="0" cap="all" baseline="0">
                <a:solidFill>
                  <a:schemeClr val="tx1"/>
                </a:solidFill>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2362200"/>
            <a:ext cx="4040188"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2362200"/>
            <a:ext cx="4041775" cy="37639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p>
            <a:fld id="{308DE1FB-C7C7-46C8-871C-9C7D4E7CD2B9}" type="datetimeFigureOut">
              <a:rPr lang="en-GB" smtClean="0">
                <a:solidFill>
                  <a:prstClr val="white">
                    <a:shade val="50000"/>
                  </a:prstClr>
                </a:solidFill>
              </a:rPr>
              <a:pPr/>
              <a:t>03/03/2019</a:t>
            </a:fld>
            <a:endParaRPr lang="en-GB" dirty="0">
              <a:solidFill>
                <a:prstClr val="white">
                  <a:shade val="50000"/>
                </a:prstClr>
              </a:solidFill>
            </a:endParaRPr>
          </a:p>
        </p:txBody>
      </p:sp>
      <p:sp>
        <p:nvSpPr>
          <p:cNvPr id="8" name="Footer Placeholder 7"/>
          <p:cNvSpPr>
            <a:spLocks noGrp="1"/>
          </p:cNvSpPr>
          <p:nvPr>
            <p:ph type="ftr" sz="quarter" idx="11"/>
          </p:nvPr>
        </p:nvSpPr>
        <p:spPr/>
        <p:txBody>
          <a:bodyPr/>
          <a:lstStyle/>
          <a:p>
            <a:endParaRPr lang="en-GB" dirty="0">
              <a:solidFill>
                <a:prstClr val="white">
                  <a:shade val="50000"/>
                </a:prstClr>
              </a:solidFill>
            </a:endParaRPr>
          </a:p>
        </p:txBody>
      </p:sp>
      <p:sp>
        <p:nvSpPr>
          <p:cNvPr id="9" name="Slide Number Placeholder 8"/>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7758352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Date Placeholder 2"/>
          <p:cNvSpPr>
            <a:spLocks noGrp="1"/>
          </p:cNvSpPr>
          <p:nvPr>
            <p:ph type="dt" sz="half" idx="10"/>
          </p:nvPr>
        </p:nvSpPr>
        <p:spPr/>
        <p:txBody>
          <a:bodyPr/>
          <a:lstStyle/>
          <a:p>
            <a:fld id="{308DE1FB-C7C7-46C8-871C-9C7D4E7CD2B9}" type="datetimeFigureOut">
              <a:rPr lang="en-GB" smtClean="0">
                <a:solidFill>
                  <a:prstClr val="white">
                    <a:shade val="50000"/>
                  </a:prstClr>
                </a:solidFill>
              </a:rPr>
              <a:pPr/>
              <a:t>03/03/2019</a:t>
            </a:fld>
            <a:endParaRPr lang="en-GB" dirty="0">
              <a:solidFill>
                <a:prstClr val="white">
                  <a:shade val="50000"/>
                </a:prstClr>
              </a:solidFill>
            </a:endParaRPr>
          </a:p>
        </p:txBody>
      </p:sp>
      <p:sp>
        <p:nvSpPr>
          <p:cNvPr id="4" name="Footer Placeholder 3"/>
          <p:cNvSpPr>
            <a:spLocks noGrp="1"/>
          </p:cNvSpPr>
          <p:nvPr>
            <p:ph type="ftr" sz="quarter" idx="11"/>
          </p:nvPr>
        </p:nvSpPr>
        <p:spPr/>
        <p:txBody>
          <a:bodyPr/>
          <a:lstStyle/>
          <a:p>
            <a:endParaRPr lang="en-GB" dirty="0">
              <a:solidFill>
                <a:prstClr val="white">
                  <a:shade val="50000"/>
                </a:prstClr>
              </a:solidFill>
            </a:endParaRPr>
          </a:p>
        </p:txBody>
      </p:sp>
      <p:sp>
        <p:nvSpPr>
          <p:cNvPr id="5" name="Slide Number Placeholder 4"/>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9429441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08DE1FB-C7C7-46C8-871C-9C7D4E7CD2B9}" type="datetimeFigureOut">
              <a:rPr lang="en-GB" smtClean="0">
                <a:solidFill>
                  <a:prstClr val="white">
                    <a:shade val="50000"/>
                  </a:prstClr>
                </a:solidFill>
              </a:rPr>
              <a:pPr/>
              <a:t>03/03/2019</a:t>
            </a:fld>
            <a:endParaRPr lang="en-GB" dirty="0">
              <a:solidFill>
                <a:prstClr val="white">
                  <a:shade val="50000"/>
                </a:prstClr>
              </a:solidFill>
            </a:endParaRPr>
          </a:p>
        </p:txBody>
      </p:sp>
      <p:sp>
        <p:nvSpPr>
          <p:cNvPr id="3" name="Footer Placeholder 2"/>
          <p:cNvSpPr>
            <a:spLocks noGrp="1"/>
          </p:cNvSpPr>
          <p:nvPr>
            <p:ph type="ftr" sz="quarter" idx="11"/>
          </p:nvPr>
        </p:nvSpPr>
        <p:spPr/>
        <p:txBody>
          <a:bodyPr/>
          <a:lstStyle/>
          <a:p>
            <a:endParaRPr lang="en-GB" dirty="0">
              <a:solidFill>
                <a:prstClr val="white">
                  <a:shade val="50000"/>
                </a:prstClr>
              </a:solidFill>
            </a:endParaRPr>
          </a:p>
        </p:txBody>
      </p:sp>
      <p:sp>
        <p:nvSpPr>
          <p:cNvPr id="4" name="Slide Number Placeholder 3"/>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2941138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vert="horz" anchor="b">
            <a:normAutofit/>
            <a:sp3d prstMaterial="softEdge"/>
          </a:bodyPr>
          <a:lstStyle>
            <a:lvl1pPr algn="l">
              <a:buNone/>
              <a:defRPr sz="2200" b="0">
                <a:ln w="6350">
                  <a:noFill/>
                </a:ln>
                <a:solidFill>
                  <a:schemeClr val="accent1">
                    <a:tint val="73000"/>
                    <a:satMod val="180000"/>
                  </a:schemeClr>
                </a:solidFill>
              </a:defRPr>
            </a:lvl1pPr>
          </a:lstStyle>
          <a:p>
            <a:r>
              <a:rPr kumimoji="0" lang="en-US" smtClean="0"/>
              <a:t>Click to edit Master title style</a:t>
            </a:r>
            <a:endParaRPr kumimoji="0" lang="en-US"/>
          </a:p>
        </p:txBody>
      </p:sp>
      <p:sp>
        <p:nvSpPr>
          <p:cNvPr id="3" name="Text Placeholder 2"/>
          <p:cNvSpPr>
            <a:spLocks noGrp="1"/>
          </p:cNvSpPr>
          <p:nvPr>
            <p:ph type="body" idx="2"/>
          </p:nvPr>
        </p:nvSpPr>
        <p:spPr>
          <a:xfrm>
            <a:off x="457200" y="1524000"/>
            <a:ext cx="3008313" cy="4602163"/>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3575050" y="273050"/>
            <a:ext cx="5111750" cy="5853113"/>
          </a:xfrm>
        </p:spPr>
        <p:txBody>
          <a:bodyPr/>
          <a:lstStyle>
            <a:lvl1pPr>
              <a:defRPr sz="2600"/>
            </a:lvl1pPr>
            <a:lvl2pPr>
              <a:defRPr sz="2400"/>
            </a:lvl2pPr>
            <a:lvl3pPr>
              <a:defRPr sz="2200"/>
            </a:lvl3pPr>
            <a:lvl4pPr>
              <a:defRPr sz="20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03/03/2019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96681753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828800" y="609600"/>
            <a:ext cx="5486400" cy="522288"/>
          </a:xfrm>
        </p:spPr>
        <p:txBody>
          <a:bodyPr lIns="45720" rIns="45720" bIns="0" anchor="b">
            <a:sp3d prstMaterial="softEdge"/>
          </a:bodyPr>
          <a:lstStyle>
            <a:lvl1pPr algn="ctr">
              <a:buNone/>
              <a:defRPr sz="2000" b="1"/>
            </a:lvl1pPr>
          </a:lstStyle>
          <a:p>
            <a:r>
              <a:rPr kumimoji="0" lang="en-US" smtClean="0"/>
              <a:t>Click to edit Master title style</a:t>
            </a:r>
            <a:endParaRPr kumimoji="0" lang="en-US"/>
          </a:p>
        </p:txBody>
      </p:sp>
      <p:sp>
        <p:nvSpPr>
          <p:cNvPr id="3" name="Picture Placeholder 2"/>
          <p:cNvSpPr>
            <a:spLocks noGrp="1"/>
          </p:cNvSpPr>
          <p:nvPr>
            <p:ph type="pic" idx="1"/>
          </p:nvPr>
        </p:nvSpPr>
        <p:spPr>
          <a:xfrm>
            <a:off x="1828800" y="1831975"/>
            <a:ext cx="5486400" cy="3962400"/>
          </a:xfrm>
          <a:solidFill>
            <a:schemeClr val="bg2"/>
          </a:solidFill>
          <a:ln w="44450" cap="sq" cmpd="sng" algn="ctr">
            <a:solidFill>
              <a:srgbClr val="FFFFFF"/>
            </a:solidFill>
            <a:prstDash val="solid"/>
            <a:miter lim="800000"/>
          </a:ln>
          <a:effectLst>
            <a:outerShdw blurRad="190500" dist="228600" dir="2700000" sy="90000">
              <a:srgbClr val="000000">
                <a:alpha val="25000"/>
              </a:srgbClr>
            </a:outerShdw>
          </a:effectLst>
          <a:scene3d>
            <a:camera prst="orthographicFront">
              <a:rot lat="0" lon="0" rev="0"/>
            </a:camera>
            <a:lightRig rig="balanced" dir="tr">
              <a:rot lat="0" lon="0" rev="2700000"/>
            </a:lightRig>
          </a:scene3d>
          <a:sp3d prstMaterial="matte">
            <a:contourClr>
              <a:schemeClr val="tx2">
                <a:shade val="50000"/>
              </a:schemeClr>
            </a:contourClr>
          </a:sp3d>
        </p:spPr>
        <p:style>
          <a:lnRef idx="3">
            <a:schemeClr val="lt1"/>
          </a:lnRef>
          <a:fillRef idx="1">
            <a:schemeClr val="accent1"/>
          </a:fillRef>
          <a:effectRef idx="1">
            <a:schemeClr val="accent1"/>
          </a:effectRef>
          <a:fontRef idx="minor">
            <a:schemeClr val="lt1"/>
          </a:fontRef>
        </p:style>
        <p:txBody>
          <a:bodyPr anchor="t"/>
          <a:lstStyle>
            <a:lvl1pPr indent="0">
              <a:buNone/>
              <a:defRPr sz="3200"/>
            </a:lvl1pPr>
          </a:lstStyle>
          <a:p>
            <a:pPr marL="0" algn="l" rtl="0" eaLnBrk="1" latinLnBrk="0" hangingPunct="1"/>
            <a:r>
              <a:rPr kumimoji="0" lang="en-US" dirty="0" smtClean="0">
                <a:solidFill>
                  <a:schemeClr val="lt1"/>
                </a:solidFill>
                <a:latin typeface="+mn-lt"/>
                <a:ea typeface="+mn-ea"/>
                <a:cs typeface="+mn-cs"/>
              </a:rPr>
              <a:t>Click icon to add picture</a:t>
            </a:r>
            <a:endParaRPr kumimoji="0" lang="en-US" dirty="0">
              <a:solidFill>
                <a:schemeClr val="lt1"/>
              </a:solidFill>
              <a:latin typeface="+mn-lt"/>
              <a:ea typeface="+mn-ea"/>
              <a:cs typeface="+mn-cs"/>
            </a:endParaRPr>
          </a:p>
        </p:txBody>
      </p:sp>
      <p:sp>
        <p:nvSpPr>
          <p:cNvPr id="4" name="Text Placeholder 3"/>
          <p:cNvSpPr>
            <a:spLocks noGrp="1"/>
          </p:cNvSpPr>
          <p:nvPr>
            <p:ph type="body" sz="half" idx="2"/>
          </p:nvPr>
        </p:nvSpPr>
        <p:spPr>
          <a:xfrm>
            <a:off x="1828800" y="1166787"/>
            <a:ext cx="5486400" cy="530352"/>
          </a:xfrm>
        </p:spPr>
        <p:txBody>
          <a:bodyPr lIns="45720" tIns="45720" rIns="45720" anchor="t"/>
          <a:lstStyle>
            <a:lvl1pPr marL="0" indent="0" algn="ctr">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
        <p:nvSpPr>
          <p:cNvPr id="5" name="Date Placeholder 4"/>
          <p:cNvSpPr>
            <a:spLocks noGrp="1"/>
          </p:cNvSpPr>
          <p:nvPr>
            <p:ph type="dt" sz="half" idx="10"/>
          </p:nvPr>
        </p:nvSpPr>
        <p:spPr/>
        <p:txBody>
          <a:bodyPr/>
          <a:lstStyle/>
          <a:p>
            <a:fld id="{308DE1FB-C7C7-46C8-871C-9C7D4E7CD2B9}" type="datetimeFigureOut">
              <a:rPr lang="en-GB" smtClean="0">
                <a:solidFill>
                  <a:prstClr val="white">
                    <a:shade val="50000"/>
                  </a:prstClr>
                </a:solidFill>
              </a:rPr>
              <a:pPr/>
              <a:t>03/03/2019</a:t>
            </a:fld>
            <a:endParaRPr lang="en-GB" dirty="0">
              <a:solidFill>
                <a:prstClr val="white">
                  <a:shade val="50000"/>
                </a:prstClr>
              </a:solidFill>
            </a:endParaRPr>
          </a:p>
        </p:txBody>
      </p:sp>
      <p:sp>
        <p:nvSpPr>
          <p:cNvPr id="6" name="Footer Placeholder 5"/>
          <p:cNvSpPr>
            <a:spLocks noGrp="1"/>
          </p:cNvSpPr>
          <p:nvPr>
            <p:ph type="ftr" sz="quarter" idx="11"/>
          </p:nvPr>
        </p:nvSpPr>
        <p:spPr/>
        <p:txBody>
          <a:bodyPr/>
          <a:lstStyle/>
          <a:p>
            <a:endParaRPr lang="en-GB" dirty="0">
              <a:solidFill>
                <a:prstClr val="white">
                  <a:shade val="50000"/>
                </a:prstClr>
              </a:solidFill>
            </a:endParaRPr>
          </a:p>
        </p:txBody>
      </p:sp>
      <p:sp>
        <p:nvSpPr>
          <p:cNvPr id="7" name="Slide Number Placeholder 6"/>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3087724680"/>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03/03/2019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22270416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308DE1FB-C7C7-46C8-871C-9C7D4E7CD2B9}" type="datetimeFigureOut">
              <a:rPr lang="en-GB" smtClean="0">
                <a:solidFill>
                  <a:prstClr val="white">
                    <a:shade val="50000"/>
                  </a:prstClr>
                </a:solidFill>
              </a:rPr>
              <a:pPr/>
              <a:t>03/03/2019</a:t>
            </a:fld>
            <a:endParaRPr lang="en-GB" dirty="0">
              <a:solidFill>
                <a:prstClr val="white">
                  <a:shade val="50000"/>
                </a:prstClr>
              </a:solidFill>
            </a:endParaRPr>
          </a:p>
        </p:txBody>
      </p:sp>
      <p:sp>
        <p:nvSpPr>
          <p:cNvPr id="5" name="Footer Placeholder 4"/>
          <p:cNvSpPr>
            <a:spLocks noGrp="1"/>
          </p:cNvSpPr>
          <p:nvPr>
            <p:ph type="ftr" sz="quarter" idx="11"/>
          </p:nvPr>
        </p:nvSpPr>
        <p:spPr/>
        <p:txBody>
          <a:bodyPr/>
          <a:lstStyle/>
          <a:p>
            <a:endParaRPr lang="en-GB" dirty="0">
              <a:solidFill>
                <a:prstClr val="white">
                  <a:shade val="50000"/>
                </a:prstClr>
              </a:solidFill>
            </a:endParaRPr>
          </a:p>
        </p:txBody>
      </p:sp>
      <p:sp>
        <p:nvSpPr>
          <p:cNvPr id="6" name="Slide Number Placeholder 5"/>
          <p:cNvSpPr>
            <a:spLocks noGrp="1"/>
          </p:cNvSpPr>
          <p:nvPr>
            <p:ph type="sldNum" sz="quarter" idx="12"/>
          </p:nvPr>
        </p:nvSpPr>
        <p:spPr/>
        <p:txBody>
          <a:body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40493357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cSld name="Landscape Fullscreen">
    <p:spTree>
      <p:nvGrpSpPr>
        <p:cNvPr id="1" name=""/>
        <p:cNvGrpSpPr/>
        <p:nvPr/>
      </p:nvGrpSpPr>
      <p:grpSpPr>
        <a:xfrm>
          <a:off x="0" y="0"/>
          <a:ext cx="0" cy="0"/>
          <a:chOff x="0" y="0"/>
          <a:chExt cx="0" cy="0"/>
        </a:xfrm>
      </p:grpSpPr>
      <p:sp>
        <p:nvSpPr>
          <p:cNvPr id="14" name="Picture Placeholder 13"/>
          <p:cNvSpPr>
            <a:spLocks noGrp="1" noChangeAspect="1"/>
          </p:cNvSpPr>
          <p:nvPr>
            <p:ph type="pic" sz="quarter" idx="10" hasCustomPrompt="1"/>
          </p:nvPr>
        </p:nvSpPr>
        <p:spPr>
          <a:xfrm>
            <a:off x="0" y="0"/>
            <a:ext cx="9144000" cy="6858000"/>
          </a:xfrm>
        </p:spPr>
        <p:txBody>
          <a:bodyPr anchor="t"/>
          <a:lstStyle>
            <a:extLst/>
          </a:lstStyle>
          <a:p>
            <a:pPr marL="0" marR="0" indent="0" algn="ctr">
              <a:buFontTx/>
              <a:buNone/>
            </a:pPr>
            <a:r>
              <a:rPr lang="en-US" i="0" dirty="0" smtClean="0"/>
              <a:t>Click icon to add full page picture</a:t>
            </a:r>
            <a:endParaRPr lang="en-US" i="0" baseline="0" dirty="0" smtClean="0"/>
          </a:p>
        </p:txBody>
      </p:sp>
      <p:sp>
        <p:nvSpPr>
          <p:cNvPr id="6" name="Rectangle 5"/>
          <p:cNvSpPr>
            <a:spLocks noGrp="1"/>
          </p:cNvSpPr>
          <p:nvPr>
            <p:ph type="dt" sz="half" idx="11"/>
          </p:nvPr>
        </p:nvSpPr>
        <p:spPr/>
        <p:txBody>
          <a:bodyPr/>
          <a:lstStyle>
            <a:extLst/>
          </a:lstStyle>
          <a:p>
            <a:pPr algn="r"/>
            <a:fld id="{9668B50E-0B48-4566-8609-C51CF752A7DF}" type="datetimeFigureOut">
              <a:rPr lang="en-US" smtClean="0">
                <a:solidFill>
                  <a:prstClr val="black"/>
                </a:solidFill>
              </a:rPr>
              <a:pPr algn="r"/>
              <a:t>3/3/2019</a:t>
            </a:fld>
            <a:endParaRPr lang="en-US">
              <a:solidFill>
                <a:prstClr val="white">
                  <a:shade val="50000"/>
                </a:prstClr>
              </a:solidFill>
            </a:endParaRPr>
          </a:p>
        </p:txBody>
      </p:sp>
      <p:sp>
        <p:nvSpPr>
          <p:cNvPr id="7" name="Rectangle 6"/>
          <p:cNvSpPr>
            <a:spLocks noGrp="1"/>
          </p:cNvSpPr>
          <p:nvPr>
            <p:ph type="sldNum" sz="quarter" idx="12"/>
          </p:nvPr>
        </p:nvSpPr>
        <p:spPr/>
        <p:txBody>
          <a:bodyPr/>
          <a:lstStyle>
            <a:extLst/>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8" name="Rectangle 7"/>
          <p:cNvSpPr>
            <a:spLocks noGrp="1"/>
          </p:cNvSpPr>
          <p:nvPr>
            <p:ph type="ftr" sz="quarter" idx="13"/>
          </p:nvPr>
        </p:nvSpPr>
        <p:spPr/>
        <p:txBody>
          <a:bodyPr/>
          <a:lstStyle>
            <a:extLst/>
          </a:lstStyle>
          <a:p>
            <a:endParaRPr lang="en-US">
              <a:solidFill>
                <a:prstClr val="white">
                  <a:shade val="50000"/>
                </a:prstClr>
              </a:solidFill>
            </a:endParaRPr>
          </a:p>
        </p:txBody>
      </p:sp>
    </p:spTree>
    <p:extLst>
      <p:ext uri="{BB962C8B-B14F-4D97-AF65-F5344CB8AC3E}">
        <p14:creationId xmlns:p14="http://schemas.microsoft.com/office/powerpoint/2010/main" val="2651598083"/>
      </p:ext>
    </p:extLst>
  </p:cSld>
  <p:clrMapOvr>
    <a:masterClrMapping/>
  </p:clrMapOvr>
  <p:transition>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p:cSld name="Portrait with Caption">
    <p:spTree>
      <p:nvGrpSpPr>
        <p:cNvPr id="1" name=""/>
        <p:cNvGrpSpPr/>
        <p:nvPr/>
      </p:nvGrpSpPr>
      <p:grpSpPr>
        <a:xfrm>
          <a:off x="0" y="0"/>
          <a:ext cx="0" cy="0"/>
          <a:chOff x="0" y="0"/>
          <a:chExt cx="0" cy="0"/>
        </a:xfrm>
      </p:grpSpPr>
      <p:sp>
        <p:nvSpPr>
          <p:cNvPr id="24" name="Picture Placeholder 23"/>
          <p:cNvSpPr>
            <a:spLocks noGrp="1"/>
          </p:cNvSpPr>
          <p:nvPr>
            <p:ph type="pic" sz="quarter" idx="10"/>
          </p:nvPr>
        </p:nvSpPr>
        <p:spPr>
          <a:xfrm>
            <a:off x="304800" y="228600"/>
            <a:ext cx="4754880" cy="6324600"/>
          </a:xfrm>
          <a:solidFill>
            <a:schemeClr val="bg1"/>
          </a:solidFill>
          <a:ln w="34925" cap="rnd" cmpd="sng" algn="ctr">
            <a:noFill/>
            <a:prstDash val="solid"/>
          </a:ln>
        </p:spPr>
        <p:style>
          <a:lnRef idx="3">
            <a:schemeClr val="lt1"/>
          </a:lnRef>
          <a:fillRef idx="1">
            <a:schemeClr val="accent5"/>
          </a:fillRef>
          <a:effectRef idx="1">
            <a:schemeClr val="accent5"/>
          </a:effectRef>
          <a:fontRef idx="minor">
            <a:schemeClr val="lt1"/>
          </a:fontRef>
        </p:style>
        <p:txBody>
          <a:bodyPr anchor="t"/>
          <a:lstStyle>
            <a:lvl1pPr marL="0" indent="0" algn="ctr" rtl="0" latinLnBrk="0">
              <a:spcBef>
                <a:spcPct val="20000"/>
              </a:spcBef>
              <a:defRPr lang="en-US" sz="2000" dirty="0">
                <a:solidFill>
                  <a:schemeClr val="tx2"/>
                </a:solidFill>
                <a:latin typeface="+mn-lt"/>
                <a:ea typeface="+mn-ea"/>
                <a:cs typeface="+mn-cs"/>
              </a:defRPr>
            </a:lvl1pPr>
            <a:extLst/>
          </a:lstStyle>
          <a:p>
            <a:pPr marL="342900" indent="-342900" algn="ctr" rtl="0" latinLnBrk="0">
              <a:spcBef>
                <a:spcPct val="20000"/>
              </a:spcBef>
              <a:buFontTx/>
              <a:buNone/>
            </a:pPr>
            <a:r>
              <a:rPr lang="en-US" sz="2000" smtClean="0">
                <a:solidFill>
                  <a:schemeClr val="tx2"/>
                </a:solidFill>
                <a:latin typeface="+mn-lt"/>
                <a:ea typeface="+mn-ea"/>
                <a:cs typeface="+mn-cs"/>
              </a:rPr>
              <a:t>Click icon to add picture</a:t>
            </a:r>
            <a:endParaRPr lang="en-US" sz="2000" dirty="0">
              <a:solidFill>
                <a:schemeClr val="tx2"/>
              </a:solidFill>
              <a:latin typeface="+mn-lt"/>
              <a:ea typeface="+mn-ea"/>
              <a:cs typeface="+mn-cs"/>
            </a:endParaRPr>
          </a:p>
        </p:txBody>
      </p:sp>
      <p:sp>
        <p:nvSpPr>
          <p:cNvPr id="25" name="Text Placeholder 24"/>
          <p:cNvSpPr>
            <a:spLocks noGrp="1"/>
          </p:cNvSpPr>
          <p:nvPr>
            <p:ph type="body" sz="quarter" idx="11" hasCustomPrompt="1"/>
          </p:nvPr>
        </p:nvSpPr>
        <p:spPr>
          <a:xfrm>
            <a:off x="5105400" y="228600"/>
            <a:ext cx="3200400" cy="3810000"/>
          </a:xfrm>
        </p:spPr>
        <p:txBody>
          <a:bodyPr tIns="91440" bIns="91440" anchor="t"/>
          <a:lstStyle>
            <a:lvl1pPr marL="0" marR="0" indent="0" algn="l">
              <a:buFontTx/>
              <a:buNone/>
              <a:defRPr sz="2000" i="0"/>
            </a:lvl1pPr>
            <a:extLst/>
          </a:lstStyle>
          <a:p>
            <a:pPr lvl="0"/>
            <a:r>
              <a:rPr lang="en-US" dirty="0" smtClean="0"/>
              <a:t>Click to add caption</a:t>
            </a:r>
            <a:endParaRPr lang="en-US" dirty="0"/>
          </a:p>
        </p:txBody>
      </p:sp>
      <p:sp>
        <p:nvSpPr>
          <p:cNvPr id="7" name="Rectangle 6"/>
          <p:cNvSpPr>
            <a:spLocks noGrp="1"/>
          </p:cNvSpPr>
          <p:nvPr>
            <p:ph type="dt" sz="half" idx="12"/>
          </p:nvPr>
        </p:nvSpPr>
        <p:spPr/>
        <p:txBody>
          <a:bodyPr/>
          <a:lstStyle>
            <a:extLst/>
          </a:lstStyle>
          <a:p>
            <a:pPr algn="r"/>
            <a:fld id="{9668B50E-0B48-4566-8609-C51CF752A7DF}" type="datetimeFigureOut">
              <a:rPr lang="en-US" smtClean="0">
                <a:solidFill>
                  <a:prstClr val="black"/>
                </a:solidFill>
              </a:rPr>
              <a:pPr algn="r"/>
              <a:t>3/3/2019</a:t>
            </a:fld>
            <a:endParaRPr lang="en-US">
              <a:solidFill>
                <a:prstClr val="white">
                  <a:shade val="50000"/>
                </a:prstClr>
              </a:solidFill>
            </a:endParaRPr>
          </a:p>
        </p:txBody>
      </p:sp>
      <p:sp>
        <p:nvSpPr>
          <p:cNvPr id="8" name="Rectangle 7"/>
          <p:cNvSpPr>
            <a:spLocks noGrp="1"/>
          </p:cNvSpPr>
          <p:nvPr>
            <p:ph type="sldNum" sz="quarter" idx="13"/>
          </p:nvPr>
        </p:nvSpPr>
        <p:spPr/>
        <p:txBody>
          <a:bodyPr/>
          <a:lstStyle>
            <a:extLst/>
          </a:lstStyle>
          <a:p>
            <a:fld id="{8A4431D5-1B33-458B-8AFD-CECCB0FA18CB}" type="slidenum">
              <a:rPr lang="en-US" smtClean="0">
                <a:solidFill>
                  <a:srgbClr val="FFFFFF"/>
                </a:solidFill>
              </a:rPr>
              <a:pPr/>
              <a:t>‹#›</a:t>
            </a:fld>
            <a:endParaRPr lang="en-US">
              <a:solidFill>
                <a:prstClr val="white">
                  <a:shade val="50000"/>
                </a:prstClr>
              </a:solidFill>
            </a:endParaRPr>
          </a:p>
        </p:txBody>
      </p:sp>
      <p:sp>
        <p:nvSpPr>
          <p:cNvPr id="9" name="Rectangle 8"/>
          <p:cNvSpPr>
            <a:spLocks noGrp="1"/>
          </p:cNvSpPr>
          <p:nvPr>
            <p:ph type="ftr" sz="quarter" idx="14"/>
          </p:nvPr>
        </p:nvSpPr>
        <p:spPr/>
        <p:txBody>
          <a:bodyPr/>
          <a:lstStyle>
            <a:extLst/>
          </a:lstStyle>
          <a:p>
            <a:endParaRPr lang="en-US">
              <a:solidFill>
                <a:prstClr val="white">
                  <a:shade val="50000"/>
                </a:prstClr>
              </a:solidFill>
            </a:endParaRPr>
          </a:p>
        </p:txBody>
      </p:sp>
    </p:spTree>
    <p:extLst>
      <p:ext uri="{BB962C8B-B14F-4D97-AF65-F5344CB8AC3E}">
        <p14:creationId xmlns:p14="http://schemas.microsoft.com/office/powerpoint/2010/main" val="2707751860"/>
      </p:ext>
    </p:extLst>
  </p:cSld>
  <p:clrMapOvr>
    <a:masterClrMapping/>
  </p:clrMapOvr>
  <p:transition>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jpe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5" cstate="print"/>
          <a:srcRect/>
          <a:tile tx="0" ty="0" sx="100000" sy="100000" flip="none" algn="tl"/>
        </a:blipFill>
        <a:effectLst/>
      </p:bgPr>
    </p:bg>
    <p:spTree>
      <p:nvGrpSpPr>
        <p:cNvPr id="1" name=""/>
        <p:cNvGrpSpPr/>
        <p:nvPr/>
      </p:nvGrpSpPr>
      <p:grpSpPr>
        <a:xfrm>
          <a:off x="0" y="0"/>
          <a:ext cx="0" cy="0"/>
          <a:chOff x="0" y="0"/>
          <a:chExt cx="0" cy="0"/>
        </a:xfrm>
      </p:grpSpPr>
      <p:sp>
        <p:nvSpPr>
          <p:cNvPr id="22" name="Title Placeholder 21"/>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rot lat="0" lon="0" rev="16800000"/>
              </a:lightRig>
            </a:scene3d>
            <a:sp3d prstMaterial="softEdge">
              <a:bevelT w="38100" h="38100"/>
            </a:sp3d>
          </a:bodyPr>
          <a:lstStyle/>
          <a:p>
            <a:r>
              <a:rPr kumimoji="0" lang="en-US" smtClean="0"/>
              <a:t>Click to edit Master title style</a:t>
            </a:r>
            <a:endParaRPr kumimoji="0" lang="en-US"/>
          </a:p>
        </p:txBody>
      </p:sp>
      <p:sp>
        <p:nvSpPr>
          <p:cNvPr id="13" name="Text Placeholder 12"/>
          <p:cNvSpPr>
            <a:spLocks noGrp="1"/>
          </p:cNvSpPr>
          <p:nvPr>
            <p:ph type="body" idx="1"/>
          </p:nvPr>
        </p:nvSpPr>
        <p:spPr>
          <a:xfrm>
            <a:off x="457200" y="1600200"/>
            <a:ext cx="8229600" cy="4709160"/>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4" name="Date Placeholder 13"/>
          <p:cNvSpPr>
            <a:spLocks noGrp="1"/>
          </p:cNvSpPr>
          <p:nvPr>
            <p:ph type="dt" sz="half" idx="2"/>
          </p:nvPr>
        </p:nvSpPr>
        <p:spPr>
          <a:xfrm>
            <a:off x="457200" y="6416675"/>
            <a:ext cx="2133600" cy="365125"/>
          </a:xfrm>
          <a:prstGeom prst="rect">
            <a:avLst/>
          </a:prstGeom>
        </p:spPr>
        <p:txBody>
          <a:bodyPr vert="horz" anchor="b"/>
          <a:lstStyle>
            <a:lvl1pPr algn="l" eaLnBrk="1" latinLnBrk="0" hangingPunct="1">
              <a:defRPr kumimoji="0" sz="1200">
                <a:solidFill>
                  <a:schemeClr val="tx1">
                    <a:shade val="50000"/>
                  </a:schemeClr>
                </a:solidFill>
              </a:defRPr>
            </a:lvl1pPr>
          </a:lstStyle>
          <a:p>
            <a:fld id="{308DE1FB-C7C7-46C8-871C-9C7D4E7CD2B9}" type="datetimeFigureOut">
              <a:rPr lang="en-GB" smtClean="0">
                <a:solidFill>
                  <a:prstClr val="white">
                    <a:shade val="50000"/>
                  </a:prstClr>
                </a:solidFill>
              </a:rPr>
              <a:pPr/>
              <a:t>03/03/2019</a:t>
            </a:fld>
            <a:endParaRPr lang="en-GB" dirty="0">
              <a:solidFill>
                <a:prstClr val="white">
                  <a:shade val="50000"/>
                </a:prstClr>
              </a:solidFill>
            </a:endParaRPr>
          </a:p>
        </p:txBody>
      </p:sp>
      <p:sp>
        <p:nvSpPr>
          <p:cNvPr id="3" name="Footer Placeholder 2"/>
          <p:cNvSpPr>
            <a:spLocks noGrp="1"/>
          </p:cNvSpPr>
          <p:nvPr>
            <p:ph type="ftr" sz="quarter" idx="3"/>
          </p:nvPr>
        </p:nvSpPr>
        <p:spPr>
          <a:xfrm>
            <a:off x="3124200" y="6416675"/>
            <a:ext cx="2895600" cy="365125"/>
          </a:xfrm>
          <a:prstGeom prst="rect">
            <a:avLst/>
          </a:prstGeom>
        </p:spPr>
        <p:txBody>
          <a:bodyPr vert="horz" anchor="b"/>
          <a:lstStyle>
            <a:lvl1pPr algn="ctr" eaLnBrk="1" latinLnBrk="0" hangingPunct="1">
              <a:defRPr kumimoji="0" sz="1200">
                <a:solidFill>
                  <a:schemeClr val="tx1">
                    <a:shade val="50000"/>
                  </a:schemeClr>
                </a:solidFill>
              </a:defRPr>
            </a:lvl1pPr>
          </a:lstStyle>
          <a:p>
            <a:endParaRPr lang="en-GB" dirty="0">
              <a:solidFill>
                <a:prstClr val="white">
                  <a:shade val="50000"/>
                </a:prstClr>
              </a:solidFill>
            </a:endParaRPr>
          </a:p>
        </p:txBody>
      </p:sp>
      <p:sp>
        <p:nvSpPr>
          <p:cNvPr id="23" name="Slide Number Placeholder 22"/>
          <p:cNvSpPr>
            <a:spLocks noGrp="1"/>
          </p:cNvSpPr>
          <p:nvPr>
            <p:ph type="sldNum" sz="quarter" idx="4"/>
          </p:nvPr>
        </p:nvSpPr>
        <p:spPr>
          <a:xfrm>
            <a:off x="7924800" y="6416675"/>
            <a:ext cx="762000" cy="365125"/>
          </a:xfrm>
          <a:prstGeom prst="rect">
            <a:avLst/>
          </a:prstGeom>
        </p:spPr>
        <p:txBody>
          <a:bodyPr vert="horz" lIns="0" rIns="0" anchor="b"/>
          <a:lstStyle>
            <a:lvl1pPr algn="r" eaLnBrk="1" latinLnBrk="0" hangingPunct="1">
              <a:defRPr kumimoji="0" sz="1200">
                <a:solidFill>
                  <a:schemeClr val="tx1">
                    <a:shade val="50000"/>
                  </a:schemeClr>
                </a:solidFill>
              </a:defRPr>
            </a:lvl1pPr>
          </a:lstStyle>
          <a:p>
            <a:fld id="{9B803AD2-645E-455D-911A-70CBBBABEE28}" type="slidenum">
              <a:rPr lang="en-GB" smtClean="0">
                <a:solidFill>
                  <a:prstClr val="white">
                    <a:shade val="50000"/>
                  </a:prstClr>
                </a:solidFill>
              </a:rPr>
              <a:pPr/>
              <a:t>‹#›</a:t>
            </a:fld>
            <a:endParaRPr lang="en-GB" dirty="0">
              <a:solidFill>
                <a:prstClr val="white">
                  <a:shade val="50000"/>
                </a:prstClr>
              </a:solidFill>
            </a:endParaRPr>
          </a:p>
        </p:txBody>
      </p:sp>
    </p:spTree>
    <p:extLst>
      <p:ext uri="{BB962C8B-B14F-4D97-AF65-F5344CB8AC3E}">
        <p14:creationId xmlns:p14="http://schemas.microsoft.com/office/powerpoint/2010/main" val="1429770044"/>
      </p:ext>
    </p:extLst>
  </p:cSld>
  <p:clrMap bg1="dk1" tx1="lt1" bg2="dk2" tx2="lt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Lst>
  <p:txStyles>
    <p:titleStyle>
      <a:lvl1pPr algn="ctr" rtl="0" eaLnBrk="1" latinLnBrk="0" hangingPunct="1">
        <a:spcBef>
          <a:spcPct val="0"/>
        </a:spcBef>
        <a:buNone/>
        <a:defRPr kumimoji="0" sz="4100" b="1" kern="1200" cap="none" baseline="0">
          <a:ln w="6350">
            <a:noFill/>
          </a:ln>
          <a:gradFill>
            <a:gsLst>
              <a:gs pos="0">
                <a:schemeClr val="accent1">
                  <a:tint val="73000"/>
                  <a:satMod val="145000"/>
                </a:schemeClr>
              </a:gs>
              <a:gs pos="73000">
                <a:schemeClr val="accent1">
                  <a:tint val="73000"/>
                  <a:satMod val="145000"/>
                </a:schemeClr>
              </a:gs>
              <a:gs pos="100000">
                <a:schemeClr val="accent1">
                  <a:tint val="83000"/>
                  <a:satMod val="143000"/>
                </a:schemeClr>
              </a:gs>
            </a:gsLst>
            <a:lin ang="4800000" scaled="1"/>
          </a:gradFill>
          <a:effectLst>
            <a:outerShdw blurRad="114300" dist="101600" dir="2700000" algn="tl" rotWithShape="0">
              <a:srgbClr val="000000">
                <a:alpha val="40000"/>
              </a:srgbClr>
            </a:outerShdw>
          </a:effectLst>
          <a:latin typeface="+mj-lt"/>
          <a:ea typeface="+mj-ea"/>
          <a:cs typeface="+mj-cs"/>
        </a:defRPr>
      </a:lvl1pPr>
    </p:titleStyle>
    <p:bodyStyle>
      <a:lvl1pPr marL="548640" indent="-411480" algn="l" rtl="0" eaLnBrk="1" latinLnBrk="0" hangingPunct="1">
        <a:spcBef>
          <a:spcPct val="20000"/>
        </a:spcBef>
        <a:buClr>
          <a:schemeClr val="tx1">
            <a:shade val="95000"/>
          </a:schemeClr>
        </a:buClr>
        <a:buSzPct val="65000"/>
        <a:buFont typeface="Wingdings 2"/>
        <a:buChar char=""/>
        <a:defRPr kumimoji="0" sz="28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2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20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20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17240" y="73732"/>
            <a:ext cx="8229600" cy="1828800"/>
          </a:xfrm>
        </p:spPr>
        <p:txBody>
          <a:bodyPr>
            <a:normAutofit/>
          </a:bodyPr>
          <a:lstStyle/>
          <a:p>
            <a:r>
              <a:rPr lang="en-GB" dirty="0" smtClean="0">
                <a:solidFill>
                  <a:schemeClr val="bg1"/>
                </a:solidFill>
              </a:rPr>
              <a:t>Everyday life in ancient </a:t>
            </a:r>
            <a:r>
              <a:rPr lang="en-GB" dirty="0" err="1" smtClean="0">
                <a:solidFill>
                  <a:schemeClr val="bg1"/>
                </a:solidFill>
              </a:rPr>
              <a:t>rome</a:t>
            </a:r>
            <a:endParaRPr lang="en-GB" dirty="0">
              <a:solidFill>
                <a:schemeClr val="bg1"/>
              </a:solidFill>
            </a:endParaRPr>
          </a:p>
        </p:txBody>
      </p:sp>
      <p:sp>
        <p:nvSpPr>
          <p:cNvPr id="3" name="Subtitle 2"/>
          <p:cNvSpPr>
            <a:spLocks noGrp="1"/>
          </p:cNvSpPr>
          <p:nvPr>
            <p:ph type="subTitle" idx="1"/>
          </p:nvPr>
        </p:nvSpPr>
        <p:spPr>
          <a:xfrm>
            <a:off x="1331640" y="6093296"/>
            <a:ext cx="6400800" cy="629072"/>
          </a:xfrm>
        </p:spPr>
        <p:txBody>
          <a:bodyPr>
            <a:normAutofit/>
          </a:bodyPr>
          <a:lstStyle/>
          <a:p>
            <a:r>
              <a:rPr lang="en-GB" b="1" dirty="0" smtClean="0">
                <a:solidFill>
                  <a:schemeClr val="bg1"/>
                </a:solidFill>
              </a:rPr>
              <a:t>HPAH4001</a:t>
            </a:r>
          </a:p>
        </p:txBody>
      </p:sp>
      <p:sp>
        <p:nvSpPr>
          <p:cNvPr id="4" name="Subtitle 2"/>
          <p:cNvSpPr txBox="1">
            <a:spLocks/>
          </p:cNvSpPr>
          <p:nvPr/>
        </p:nvSpPr>
        <p:spPr>
          <a:xfrm>
            <a:off x="417240" y="2204864"/>
            <a:ext cx="8496944" cy="2088232"/>
          </a:xfrm>
          <a:prstGeom prst="rect">
            <a:avLst/>
          </a:prstGeom>
        </p:spPr>
        <p:txBody>
          <a:bodyPr vert="horz">
            <a:normAutofit fontScale="85000" lnSpcReduction="20000"/>
          </a:bodyPr>
          <a:lstStyle/>
          <a:p>
            <a:pPr algn="ctr">
              <a:spcBef>
                <a:spcPct val="20000"/>
              </a:spcBef>
              <a:buClr>
                <a:prstClr val="white">
                  <a:shade val="95000"/>
                </a:prstClr>
              </a:buClr>
              <a:buSzPct val="65000"/>
              <a:defRPr/>
            </a:pPr>
            <a:r>
              <a:rPr lang="en-GB" sz="4800" dirty="0" smtClean="0">
                <a:solidFill>
                  <a:prstClr val="black"/>
                </a:solidFill>
              </a:rPr>
              <a:t>Session 13 – Part 1</a:t>
            </a:r>
            <a:endParaRPr lang="en-GB" sz="4800" dirty="0">
              <a:solidFill>
                <a:prstClr val="black"/>
              </a:solidFill>
            </a:endParaRPr>
          </a:p>
          <a:p>
            <a:pPr algn="ctr">
              <a:spcBef>
                <a:spcPct val="20000"/>
              </a:spcBef>
              <a:buClr>
                <a:prstClr val="white">
                  <a:shade val="95000"/>
                </a:prstClr>
              </a:buClr>
              <a:buSzPct val="65000"/>
              <a:defRPr/>
            </a:pPr>
            <a:r>
              <a:rPr lang="en-GB" sz="4800" dirty="0" smtClean="0">
                <a:solidFill>
                  <a:prstClr val="black"/>
                </a:solidFill>
              </a:rPr>
              <a:t>Crime and Punishment</a:t>
            </a:r>
            <a:r>
              <a:rPr lang="en-GB" sz="3100" i="1" dirty="0">
                <a:solidFill>
                  <a:prstClr val="black"/>
                </a:solidFill>
              </a:rPr>
              <a:t>	</a:t>
            </a:r>
          </a:p>
          <a:p>
            <a:pPr algn="ctr">
              <a:spcBef>
                <a:spcPct val="20000"/>
              </a:spcBef>
              <a:buClr>
                <a:prstClr val="white">
                  <a:shade val="95000"/>
                </a:prstClr>
              </a:buClr>
              <a:buSzPct val="65000"/>
              <a:defRPr/>
            </a:pPr>
            <a:endParaRPr lang="en-GB" sz="3100" dirty="0">
              <a:solidFill>
                <a:prstClr val="black"/>
              </a:solidFill>
            </a:endParaRPr>
          </a:p>
          <a:p>
            <a:pPr algn="ctr">
              <a:spcBef>
                <a:spcPct val="20000"/>
              </a:spcBef>
              <a:buClr>
                <a:prstClr val="white">
                  <a:shade val="95000"/>
                </a:prstClr>
              </a:buClr>
              <a:buSzPct val="65000"/>
              <a:buFont typeface="Wingdings 2"/>
              <a:buNone/>
              <a:defRPr/>
            </a:pPr>
            <a:r>
              <a:rPr lang="en-GB" sz="2800" dirty="0">
                <a:solidFill>
                  <a:prstClr val="black"/>
                </a:solidFill>
              </a:rPr>
              <a:t> </a:t>
            </a:r>
          </a:p>
        </p:txBody>
      </p:sp>
      <p:pic>
        <p:nvPicPr>
          <p:cNvPr id="5" name="Picture 4"/>
          <p:cNvPicPr>
            <a:picLocks noChangeAspect="1"/>
          </p:cNvPicPr>
          <p:nvPr/>
        </p:nvPicPr>
        <p:blipFill>
          <a:blip r:embed="rId2"/>
          <a:stretch>
            <a:fillRect/>
          </a:stretch>
        </p:blipFill>
        <p:spPr>
          <a:xfrm>
            <a:off x="2627784" y="3502778"/>
            <a:ext cx="3888432" cy="2587303"/>
          </a:xfrm>
          <a:prstGeom prst="rect">
            <a:avLst/>
          </a:prstGeom>
        </p:spPr>
      </p:pic>
    </p:spTree>
    <p:extLst>
      <p:ext uri="{BB962C8B-B14F-4D97-AF65-F5344CB8AC3E}">
        <p14:creationId xmlns:p14="http://schemas.microsoft.com/office/powerpoint/2010/main" val="2578416955"/>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Defining Crime</a:t>
            </a:r>
            <a:endParaRPr lang="en-GB" dirty="0">
              <a:solidFill>
                <a:schemeClr val="bg1"/>
              </a:solidFill>
            </a:endParaRPr>
          </a:p>
        </p:txBody>
      </p:sp>
      <p:sp>
        <p:nvSpPr>
          <p:cNvPr id="3" name="Content Placeholder 2"/>
          <p:cNvSpPr>
            <a:spLocks noGrp="1"/>
          </p:cNvSpPr>
          <p:nvPr>
            <p:ph idx="1"/>
          </p:nvPr>
        </p:nvSpPr>
        <p:spPr>
          <a:xfrm>
            <a:off x="251520" y="1600200"/>
            <a:ext cx="8640960" cy="5069160"/>
          </a:xfrm>
        </p:spPr>
        <p:txBody>
          <a:bodyPr/>
          <a:lstStyle/>
          <a:p>
            <a:r>
              <a:rPr lang="en-GB" dirty="0" smtClean="0">
                <a:solidFill>
                  <a:schemeClr val="bg1"/>
                </a:solidFill>
              </a:rPr>
              <a:t>How does damage to the community differ from harm to the individual?</a:t>
            </a:r>
          </a:p>
          <a:p>
            <a:endParaRPr lang="en-GB" dirty="0">
              <a:solidFill>
                <a:schemeClr val="bg1"/>
              </a:solidFill>
            </a:endParaRPr>
          </a:p>
          <a:p>
            <a:r>
              <a:rPr lang="en-GB" dirty="0" smtClean="0">
                <a:solidFill>
                  <a:schemeClr val="bg1"/>
                </a:solidFill>
              </a:rPr>
              <a:t>What is the difference between crime and immorality? Does the law also reflect social perceptions. </a:t>
            </a:r>
          </a:p>
          <a:p>
            <a:endParaRPr lang="en-GB" dirty="0">
              <a:solidFill>
                <a:schemeClr val="bg1"/>
              </a:solidFill>
            </a:endParaRPr>
          </a:p>
          <a:p>
            <a:r>
              <a:rPr lang="en-GB" dirty="0" smtClean="0">
                <a:solidFill>
                  <a:schemeClr val="bg1"/>
                </a:solidFill>
              </a:rPr>
              <a:t>Crime can only exist in the context of a legal system designed to deal with it. </a:t>
            </a:r>
            <a:endParaRPr lang="en-GB" dirty="0">
              <a:solidFill>
                <a:schemeClr val="bg1"/>
              </a:solidFill>
            </a:endParaRPr>
          </a:p>
        </p:txBody>
      </p:sp>
    </p:spTree>
    <p:extLst>
      <p:ext uri="{BB962C8B-B14F-4D97-AF65-F5344CB8AC3E}">
        <p14:creationId xmlns:p14="http://schemas.microsoft.com/office/powerpoint/2010/main" val="1127860492"/>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23528" y="274638"/>
            <a:ext cx="8496944" cy="994122"/>
          </a:xfrm>
        </p:spPr>
        <p:txBody>
          <a:bodyPr/>
          <a:lstStyle/>
          <a:p>
            <a:r>
              <a:rPr lang="en-GB" dirty="0" smtClean="0">
                <a:solidFill>
                  <a:schemeClr val="bg1"/>
                </a:solidFill>
              </a:rPr>
              <a:t>Evidence</a:t>
            </a:r>
            <a:endParaRPr lang="en-GB" dirty="0">
              <a:solidFill>
                <a:schemeClr val="bg1"/>
              </a:solidFill>
            </a:endParaRPr>
          </a:p>
        </p:txBody>
      </p:sp>
      <p:sp>
        <p:nvSpPr>
          <p:cNvPr id="3" name="Content Placeholder 2"/>
          <p:cNvSpPr>
            <a:spLocks noGrp="1"/>
          </p:cNvSpPr>
          <p:nvPr>
            <p:ph idx="1"/>
          </p:nvPr>
        </p:nvSpPr>
        <p:spPr>
          <a:xfrm>
            <a:off x="0" y="1340768"/>
            <a:ext cx="9144000" cy="5517232"/>
          </a:xfrm>
        </p:spPr>
        <p:txBody>
          <a:bodyPr>
            <a:normAutofit lnSpcReduction="10000"/>
          </a:bodyPr>
          <a:lstStyle/>
          <a:p>
            <a:r>
              <a:rPr lang="en-GB" dirty="0" smtClean="0">
                <a:solidFill>
                  <a:schemeClr val="bg1"/>
                </a:solidFill>
              </a:rPr>
              <a:t>There are no crime statistics for the ancient world – no way of knowing crime rates, detection rates, and frequency of condemnation.</a:t>
            </a:r>
          </a:p>
          <a:p>
            <a:endParaRPr lang="en-GB" sz="200" dirty="0" smtClean="0">
              <a:solidFill>
                <a:schemeClr val="bg1"/>
              </a:solidFill>
            </a:endParaRPr>
          </a:p>
          <a:p>
            <a:r>
              <a:rPr lang="en-GB" dirty="0" smtClean="0">
                <a:solidFill>
                  <a:schemeClr val="bg1"/>
                </a:solidFill>
              </a:rPr>
              <a:t>Anecdotal accounts from literary sources – perceptions of (often wealthy) elite authors.</a:t>
            </a:r>
          </a:p>
          <a:p>
            <a:endParaRPr lang="en-GB" sz="200" dirty="0" smtClean="0">
              <a:solidFill>
                <a:schemeClr val="bg1"/>
              </a:solidFill>
            </a:endParaRPr>
          </a:p>
          <a:p>
            <a:r>
              <a:rPr lang="en-GB" dirty="0" smtClean="0">
                <a:solidFill>
                  <a:schemeClr val="bg1"/>
                </a:solidFill>
              </a:rPr>
              <a:t>Law court speeches provide details about alleged crimes.</a:t>
            </a:r>
          </a:p>
          <a:p>
            <a:endParaRPr lang="en-GB" sz="200" dirty="0">
              <a:solidFill>
                <a:schemeClr val="bg1"/>
              </a:solidFill>
            </a:endParaRPr>
          </a:p>
          <a:p>
            <a:r>
              <a:rPr lang="en-GB" dirty="0" smtClean="0">
                <a:solidFill>
                  <a:schemeClr val="bg1"/>
                </a:solidFill>
              </a:rPr>
              <a:t>Speeches of Cicero – extremely useful for mid-first century BC Rome.</a:t>
            </a:r>
          </a:p>
          <a:p>
            <a:endParaRPr lang="en-GB" sz="200" i="1" dirty="0" smtClean="0">
              <a:solidFill>
                <a:schemeClr val="bg1"/>
              </a:solidFill>
            </a:endParaRPr>
          </a:p>
          <a:p>
            <a:r>
              <a:rPr lang="en-GB" i="1" dirty="0" smtClean="0">
                <a:solidFill>
                  <a:schemeClr val="bg1"/>
                </a:solidFill>
              </a:rPr>
              <a:t>Digest</a:t>
            </a:r>
            <a:r>
              <a:rPr lang="en-GB" dirty="0" smtClean="0">
                <a:solidFill>
                  <a:schemeClr val="bg1"/>
                </a:solidFill>
              </a:rPr>
              <a:t> of Justinian – late Antique compilation (and selecting) of earlier Roman legal rulings – edicts and rescripts of emperors, opinions of jurists. </a:t>
            </a:r>
            <a:endParaRPr lang="en-GB" dirty="0">
              <a:solidFill>
                <a:schemeClr val="bg1"/>
              </a:solidFill>
            </a:endParaRPr>
          </a:p>
        </p:txBody>
      </p:sp>
    </p:spTree>
    <p:extLst>
      <p:ext uri="{BB962C8B-B14F-4D97-AF65-F5344CB8AC3E}">
        <p14:creationId xmlns:p14="http://schemas.microsoft.com/office/powerpoint/2010/main" val="2575997828"/>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23528" y="332656"/>
            <a:ext cx="8424936" cy="5976704"/>
          </a:xfrm>
        </p:spPr>
        <p:txBody>
          <a:bodyPr>
            <a:normAutofit/>
          </a:bodyPr>
          <a:lstStyle/>
          <a:p>
            <a:pPr marL="137160" indent="0" algn="ctr">
              <a:buNone/>
            </a:pPr>
            <a:endParaRPr lang="en-GB" sz="6000" dirty="0" smtClean="0"/>
          </a:p>
          <a:p>
            <a:pPr marL="137160" indent="0" algn="ctr">
              <a:buNone/>
            </a:pPr>
            <a:endParaRPr lang="en-GB" sz="6000" b="1" dirty="0">
              <a:solidFill>
                <a:schemeClr val="bg1"/>
              </a:solidFill>
            </a:endParaRPr>
          </a:p>
          <a:p>
            <a:pPr marL="137160" indent="0" algn="ctr">
              <a:buNone/>
            </a:pPr>
            <a:r>
              <a:rPr lang="en-GB" sz="6000" b="1" dirty="0" smtClean="0">
                <a:solidFill>
                  <a:schemeClr val="bg1"/>
                </a:solidFill>
              </a:rPr>
              <a:t>Crime and Society </a:t>
            </a:r>
          </a:p>
          <a:p>
            <a:pPr marL="137160" indent="0" algn="ctr">
              <a:buNone/>
            </a:pPr>
            <a:r>
              <a:rPr lang="en-GB" sz="6000" b="1" dirty="0" smtClean="0">
                <a:solidFill>
                  <a:schemeClr val="bg1"/>
                </a:solidFill>
              </a:rPr>
              <a:t>in Rome</a:t>
            </a:r>
            <a:endParaRPr lang="en-GB" sz="6000" b="1" dirty="0">
              <a:solidFill>
                <a:schemeClr val="bg1"/>
              </a:solidFill>
            </a:endParaRPr>
          </a:p>
        </p:txBody>
      </p:sp>
    </p:spTree>
    <p:extLst>
      <p:ext uri="{BB962C8B-B14F-4D97-AF65-F5344CB8AC3E}">
        <p14:creationId xmlns:p14="http://schemas.microsoft.com/office/powerpoint/2010/main" val="4004095507"/>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052736"/>
          </a:xfrm>
        </p:spPr>
        <p:txBody>
          <a:bodyPr>
            <a:normAutofit fontScale="90000"/>
          </a:bodyPr>
          <a:lstStyle/>
          <a:p>
            <a:r>
              <a:rPr lang="en-GB" dirty="0" smtClean="0">
                <a:solidFill>
                  <a:schemeClr val="bg1"/>
                </a:solidFill>
              </a:rPr>
              <a:t>Crime and Punishment in Rome</a:t>
            </a:r>
            <a:endParaRPr lang="en-GB" dirty="0">
              <a:solidFill>
                <a:schemeClr val="bg1"/>
              </a:solidFill>
            </a:endParaRPr>
          </a:p>
        </p:txBody>
      </p:sp>
      <p:sp>
        <p:nvSpPr>
          <p:cNvPr id="3" name="Content Placeholder 2"/>
          <p:cNvSpPr>
            <a:spLocks noGrp="1"/>
          </p:cNvSpPr>
          <p:nvPr>
            <p:ph idx="1"/>
          </p:nvPr>
        </p:nvSpPr>
        <p:spPr>
          <a:xfrm>
            <a:off x="0" y="1052736"/>
            <a:ext cx="9144000" cy="5805264"/>
          </a:xfrm>
        </p:spPr>
        <p:txBody>
          <a:bodyPr>
            <a:normAutofit fontScale="77500" lnSpcReduction="20000"/>
          </a:bodyPr>
          <a:lstStyle/>
          <a:p>
            <a:r>
              <a:rPr lang="en-GB" dirty="0" smtClean="0">
                <a:solidFill>
                  <a:schemeClr val="bg1"/>
                </a:solidFill>
              </a:rPr>
              <a:t>Thieves, pick-pockets and burglars:</a:t>
            </a:r>
          </a:p>
          <a:p>
            <a:pPr lvl="1"/>
            <a:r>
              <a:rPr lang="en-GB" dirty="0" smtClean="0">
                <a:solidFill>
                  <a:schemeClr val="bg1"/>
                </a:solidFill>
              </a:rPr>
              <a:t>Sentenced to hard-labour, or, for those of higher status, the loss of civic rank and banishment - </a:t>
            </a:r>
            <a:r>
              <a:rPr lang="en-GB" b="1" i="1" dirty="0">
                <a:solidFill>
                  <a:prstClr val="black"/>
                </a:solidFill>
              </a:rPr>
              <a:t>Digest</a:t>
            </a:r>
            <a:r>
              <a:rPr lang="en-GB" b="1" dirty="0">
                <a:solidFill>
                  <a:prstClr val="black"/>
                </a:solidFill>
              </a:rPr>
              <a:t> 47.18.1.1-2 </a:t>
            </a:r>
            <a:r>
              <a:rPr lang="en-GB" dirty="0">
                <a:solidFill>
                  <a:prstClr val="black"/>
                </a:solidFill>
              </a:rPr>
              <a:t>(Ulpian</a:t>
            </a:r>
            <a:r>
              <a:rPr lang="en-GB" dirty="0" smtClean="0">
                <a:solidFill>
                  <a:prstClr val="black"/>
                </a:solidFill>
              </a:rPr>
              <a:t>).</a:t>
            </a:r>
            <a:endParaRPr lang="en-GB" dirty="0" smtClean="0">
              <a:solidFill>
                <a:schemeClr val="bg1"/>
              </a:solidFill>
            </a:endParaRPr>
          </a:p>
          <a:p>
            <a:pPr lvl="1"/>
            <a:endParaRPr lang="en-GB" sz="500" dirty="0">
              <a:solidFill>
                <a:schemeClr val="bg1"/>
              </a:solidFill>
            </a:endParaRPr>
          </a:p>
          <a:p>
            <a:r>
              <a:rPr lang="en-GB" dirty="0" smtClean="0">
                <a:solidFill>
                  <a:schemeClr val="bg1"/>
                </a:solidFill>
              </a:rPr>
              <a:t>Kidnaping:</a:t>
            </a:r>
          </a:p>
          <a:p>
            <a:pPr lvl="1"/>
            <a:r>
              <a:rPr lang="en-GB" dirty="0" smtClean="0">
                <a:solidFill>
                  <a:schemeClr val="bg1"/>
                </a:solidFill>
              </a:rPr>
              <a:t>Abduction of slave prostitute not treated as theft, only social censure - </a:t>
            </a:r>
            <a:r>
              <a:rPr lang="en-GB" sz="2600" b="1" i="1" dirty="0">
                <a:solidFill>
                  <a:prstClr val="black"/>
                </a:solidFill>
              </a:rPr>
              <a:t>Digest </a:t>
            </a:r>
            <a:r>
              <a:rPr lang="en-GB" sz="2600" b="1" dirty="0">
                <a:solidFill>
                  <a:prstClr val="black"/>
                </a:solidFill>
              </a:rPr>
              <a:t>47.2.39 </a:t>
            </a:r>
            <a:r>
              <a:rPr lang="en-GB" sz="2600" dirty="0">
                <a:solidFill>
                  <a:prstClr val="black"/>
                </a:solidFill>
              </a:rPr>
              <a:t>(Ulpian).</a:t>
            </a:r>
            <a:r>
              <a:rPr lang="en-GB" dirty="0" smtClean="0">
                <a:solidFill>
                  <a:schemeClr val="bg1"/>
                </a:solidFill>
              </a:rPr>
              <a:t>  </a:t>
            </a:r>
          </a:p>
          <a:p>
            <a:pPr lvl="1"/>
            <a:endParaRPr lang="en-GB" sz="500" dirty="0">
              <a:solidFill>
                <a:schemeClr val="bg1"/>
              </a:solidFill>
            </a:endParaRPr>
          </a:p>
          <a:p>
            <a:r>
              <a:rPr lang="en-GB" dirty="0" smtClean="0">
                <a:solidFill>
                  <a:schemeClr val="bg1"/>
                </a:solidFill>
              </a:rPr>
              <a:t>Hooliganism and rabble-rousing:</a:t>
            </a:r>
          </a:p>
          <a:p>
            <a:pPr lvl="1"/>
            <a:r>
              <a:rPr lang="en-GB" dirty="0">
                <a:solidFill>
                  <a:schemeClr val="bg1"/>
                </a:solidFill>
              </a:rPr>
              <a:t>“[</a:t>
            </a:r>
            <a:r>
              <a:rPr lang="en-GB" dirty="0" err="1">
                <a:solidFill>
                  <a:schemeClr val="bg1"/>
                </a:solidFill>
              </a:rPr>
              <a:t>Photis</a:t>
            </a:r>
            <a:r>
              <a:rPr lang="en-GB" dirty="0">
                <a:solidFill>
                  <a:schemeClr val="bg1"/>
                </a:solidFill>
              </a:rPr>
              <a:t>] There’s a gang of young idiots of good family disturbing the public peace just now. You can see murdered men lying in the open street, and the provincial guards are stationed too far away to save this city from these killings.” – </a:t>
            </a:r>
            <a:r>
              <a:rPr lang="en-GB" b="1" dirty="0">
                <a:solidFill>
                  <a:schemeClr val="bg1"/>
                </a:solidFill>
              </a:rPr>
              <a:t>Apuleius </a:t>
            </a:r>
            <a:r>
              <a:rPr lang="en-GB" b="1" i="1" dirty="0">
                <a:solidFill>
                  <a:schemeClr val="bg1"/>
                </a:solidFill>
              </a:rPr>
              <a:t>The Golden Ass </a:t>
            </a:r>
            <a:r>
              <a:rPr lang="en-GB" b="1" dirty="0">
                <a:solidFill>
                  <a:schemeClr val="bg1"/>
                </a:solidFill>
              </a:rPr>
              <a:t>2.18</a:t>
            </a:r>
            <a:r>
              <a:rPr lang="en-GB" dirty="0">
                <a:solidFill>
                  <a:schemeClr val="bg1"/>
                </a:solidFill>
              </a:rPr>
              <a:t>. </a:t>
            </a:r>
          </a:p>
          <a:p>
            <a:pPr lvl="1"/>
            <a:endParaRPr lang="en-GB" sz="500" dirty="0" smtClean="0">
              <a:solidFill>
                <a:schemeClr val="bg1"/>
              </a:solidFill>
            </a:endParaRPr>
          </a:p>
          <a:p>
            <a:r>
              <a:rPr lang="en-GB" dirty="0" smtClean="0">
                <a:solidFill>
                  <a:schemeClr val="bg1"/>
                </a:solidFill>
              </a:rPr>
              <a:t> Legitimate homicide:</a:t>
            </a:r>
          </a:p>
          <a:p>
            <a:pPr lvl="1"/>
            <a:r>
              <a:rPr lang="en-GB" dirty="0" smtClean="0">
                <a:solidFill>
                  <a:schemeClr val="bg1"/>
                </a:solidFill>
              </a:rPr>
              <a:t>Thieves caught in the night</a:t>
            </a:r>
          </a:p>
          <a:p>
            <a:pPr lvl="1"/>
            <a:r>
              <a:rPr lang="en-GB" dirty="0" smtClean="0">
                <a:solidFill>
                  <a:schemeClr val="bg1"/>
                </a:solidFill>
              </a:rPr>
              <a:t> Powers of </a:t>
            </a:r>
            <a:r>
              <a:rPr lang="en-GB" dirty="0">
                <a:solidFill>
                  <a:schemeClr val="bg1"/>
                </a:solidFill>
              </a:rPr>
              <a:t>the </a:t>
            </a:r>
            <a:r>
              <a:rPr lang="en-GB" i="1" dirty="0" smtClean="0">
                <a:solidFill>
                  <a:schemeClr val="bg1"/>
                </a:solidFill>
              </a:rPr>
              <a:t>paterfamilias</a:t>
            </a:r>
            <a:r>
              <a:rPr lang="en-GB" dirty="0">
                <a:solidFill>
                  <a:schemeClr val="bg1"/>
                </a:solidFill>
              </a:rPr>
              <a:t> - “…</a:t>
            </a:r>
            <a:r>
              <a:rPr lang="en-GB" dirty="0" err="1">
                <a:solidFill>
                  <a:schemeClr val="bg1"/>
                </a:solidFill>
              </a:rPr>
              <a:t>Aulus</a:t>
            </a:r>
            <a:r>
              <a:rPr lang="en-GB" dirty="0">
                <a:solidFill>
                  <a:schemeClr val="bg1"/>
                </a:solidFill>
              </a:rPr>
              <a:t> </a:t>
            </a:r>
            <a:r>
              <a:rPr lang="en-GB" dirty="0" err="1">
                <a:solidFill>
                  <a:schemeClr val="bg1"/>
                </a:solidFill>
              </a:rPr>
              <a:t>Fulvius</a:t>
            </a:r>
            <a:r>
              <a:rPr lang="en-GB" dirty="0">
                <a:solidFill>
                  <a:schemeClr val="bg1"/>
                </a:solidFill>
              </a:rPr>
              <a:t>, a senator, was slain by his own </a:t>
            </a:r>
            <a:r>
              <a:rPr lang="en-GB" dirty="0" smtClean="0">
                <a:solidFill>
                  <a:schemeClr val="bg1"/>
                </a:solidFill>
              </a:rPr>
              <a:t>father… </a:t>
            </a:r>
            <a:r>
              <a:rPr lang="en-GB" dirty="0">
                <a:solidFill>
                  <a:schemeClr val="bg1"/>
                </a:solidFill>
              </a:rPr>
              <a:t>This was the course of affairs at that time.” – </a:t>
            </a:r>
            <a:r>
              <a:rPr lang="en-GB" b="1" dirty="0" err="1">
                <a:solidFill>
                  <a:schemeClr val="bg1"/>
                </a:solidFill>
              </a:rPr>
              <a:t>Dio</a:t>
            </a:r>
            <a:r>
              <a:rPr lang="en-GB" b="1" dirty="0">
                <a:solidFill>
                  <a:schemeClr val="bg1"/>
                </a:solidFill>
              </a:rPr>
              <a:t> Cassius 37.36.</a:t>
            </a:r>
            <a:r>
              <a:rPr lang="en-GB" dirty="0">
                <a:solidFill>
                  <a:schemeClr val="bg1"/>
                </a:solidFill>
              </a:rPr>
              <a:t> (</a:t>
            </a:r>
            <a:r>
              <a:rPr lang="en-GB" dirty="0" err="1">
                <a:solidFill>
                  <a:schemeClr val="bg1"/>
                </a:solidFill>
              </a:rPr>
              <a:t>Cataline</a:t>
            </a:r>
            <a:r>
              <a:rPr lang="en-GB" dirty="0">
                <a:solidFill>
                  <a:schemeClr val="bg1"/>
                </a:solidFill>
              </a:rPr>
              <a:t> Conspiracy</a:t>
            </a:r>
            <a:r>
              <a:rPr lang="en-GB" dirty="0" smtClean="0">
                <a:solidFill>
                  <a:schemeClr val="bg1"/>
                </a:solidFill>
              </a:rPr>
              <a:t>)</a:t>
            </a:r>
          </a:p>
          <a:p>
            <a:pPr lvl="1"/>
            <a:r>
              <a:rPr lang="en-GB" dirty="0" smtClean="0">
                <a:solidFill>
                  <a:schemeClr val="bg1"/>
                </a:solidFill>
              </a:rPr>
              <a:t>“Within </a:t>
            </a:r>
            <a:r>
              <a:rPr lang="en-GB" dirty="0">
                <a:solidFill>
                  <a:schemeClr val="bg1"/>
                </a:solidFill>
              </a:rPr>
              <a:t>my own recollection the people stabbed in the forum with their writing-styles a Roman knight named </a:t>
            </a:r>
            <a:r>
              <a:rPr lang="en-GB" dirty="0" err="1">
                <a:solidFill>
                  <a:schemeClr val="bg1"/>
                </a:solidFill>
              </a:rPr>
              <a:t>Tricho</a:t>
            </a:r>
            <a:r>
              <a:rPr lang="en-GB" dirty="0">
                <a:solidFill>
                  <a:schemeClr val="bg1"/>
                </a:solidFill>
              </a:rPr>
              <a:t>, because he had flogged his son to death: even the authority of Augustus Caesar could hardly save him from the angry clutches of both fathers and </a:t>
            </a:r>
            <a:r>
              <a:rPr lang="en-GB" dirty="0" smtClean="0">
                <a:solidFill>
                  <a:schemeClr val="bg1"/>
                </a:solidFill>
              </a:rPr>
              <a:t>sons…” – </a:t>
            </a:r>
            <a:r>
              <a:rPr lang="en-GB" b="1" dirty="0" smtClean="0">
                <a:solidFill>
                  <a:schemeClr val="bg1"/>
                </a:solidFill>
              </a:rPr>
              <a:t>Seneca </a:t>
            </a:r>
            <a:r>
              <a:rPr lang="en-GB" b="1" i="1" dirty="0" smtClean="0">
                <a:solidFill>
                  <a:schemeClr val="bg1"/>
                </a:solidFill>
              </a:rPr>
              <a:t>Clem. </a:t>
            </a:r>
            <a:r>
              <a:rPr lang="en-GB" b="1" dirty="0" smtClean="0">
                <a:solidFill>
                  <a:schemeClr val="bg1"/>
                </a:solidFill>
              </a:rPr>
              <a:t>1.15.1</a:t>
            </a:r>
            <a:r>
              <a:rPr lang="en-GB" dirty="0" smtClean="0">
                <a:solidFill>
                  <a:schemeClr val="bg1"/>
                </a:solidFill>
              </a:rPr>
              <a:t>.</a:t>
            </a:r>
            <a:endParaRPr lang="en-GB" dirty="0">
              <a:solidFill>
                <a:schemeClr val="bg1"/>
              </a:solidFill>
            </a:endParaRPr>
          </a:p>
          <a:p>
            <a:pPr lvl="1"/>
            <a:endParaRPr lang="en-GB" dirty="0">
              <a:solidFill>
                <a:schemeClr val="bg1"/>
              </a:solidFill>
            </a:endParaRPr>
          </a:p>
          <a:p>
            <a:pPr lvl="1"/>
            <a:endParaRPr lang="en-GB" i="1" dirty="0" smtClean="0">
              <a:solidFill>
                <a:schemeClr val="bg1"/>
              </a:solidFill>
            </a:endParaRPr>
          </a:p>
        </p:txBody>
      </p:sp>
    </p:spTree>
    <p:extLst>
      <p:ext uri="{BB962C8B-B14F-4D97-AF65-F5344CB8AC3E}">
        <p14:creationId xmlns:p14="http://schemas.microsoft.com/office/powerpoint/2010/main" val="2925898361"/>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44624"/>
            <a:ext cx="8229600" cy="1152128"/>
          </a:xfrm>
        </p:spPr>
        <p:txBody>
          <a:bodyPr/>
          <a:lstStyle/>
          <a:p>
            <a:r>
              <a:rPr lang="en-GB" dirty="0" smtClean="0">
                <a:solidFill>
                  <a:schemeClr val="bg1"/>
                </a:solidFill>
              </a:rPr>
              <a:t>Prosecuting Criminals</a:t>
            </a:r>
            <a:endParaRPr lang="en-GB" dirty="0">
              <a:solidFill>
                <a:schemeClr val="bg1"/>
              </a:solidFill>
            </a:endParaRPr>
          </a:p>
        </p:txBody>
      </p:sp>
      <p:sp>
        <p:nvSpPr>
          <p:cNvPr id="3" name="Content Placeholder 2"/>
          <p:cNvSpPr>
            <a:spLocks noGrp="1"/>
          </p:cNvSpPr>
          <p:nvPr>
            <p:ph sz="half" idx="1"/>
          </p:nvPr>
        </p:nvSpPr>
        <p:spPr>
          <a:xfrm>
            <a:off x="0" y="1412776"/>
            <a:ext cx="4644008" cy="5445224"/>
          </a:xfrm>
        </p:spPr>
        <p:txBody>
          <a:bodyPr>
            <a:normAutofit fontScale="77500" lnSpcReduction="20000"/>
          </a:bodyPr>
          <a:lstStyle/>
          <a:p>
            <a:r>
              <a:rPr lang="en-GB" sz="2800" dirty="0" smtClean="0">
                <a:solidFill>
                  <a:schemeClr val="bg1"/>
                </a:solidFill>
              </a:rPr>
              <a:t>Like Athens, Rome did not have a “police” </a:t>
            </a:r>
            <a:r>
              <a:rPr lang="en-GB" sz="2800" dirty="0" smtClean="0">
                <a:solidFill>
                  <a:schemeClr val="bg1"/>
                </a:solidFill>
              </a:rPr>
              <a:t>force for conducting investigations </a:t>
            </a:r>
            <a:r>
              <a:rPr lang="en-GB" sz="2800" dirty="0" smtClean="0">
                <a:solidFill>
                  <a:schemeClr val="bg1"/>
                </a:solidFill>
              </a:rPr>
              <a:t>and building a case.</a:t>
            </a:r>
          </a:p>
          <a:p>
            <a:pPr marL="137160" indent="0">
              <a:buNone/>
            </a:pPr>
            <a:endParaRPr lang="en-GB" sz="1300" dirty="0">
              <a:solidFill>
                <a:schemeClr val="bg1"/>
              </a:solidFill>
            </a:endParaRPr>
          </a:p>
          <a:p>
            <a:pPr marL="137160" indent="0">
              <a:buNone/>
            </a:pPr>
            <a:r>
              <a:rPr lang="en-GB" sz="2800" dirty="0" smtClean="0">
                <a:solidFill>
                  <a:schemeClr val="bg1"/>
                </a:solidFill>
              </a:rPr>
              <a:t>“</a:t>
            </a:r>
            <a:r>
              <a:rPr lang="en-GB" sz="2800" dirty="0">
                <a:solidFill>
                  <a:schemeClr val="bg1"/>
                </a:solidFill>
              </a:rPr>
              <a:t>When anyone summons another before the tribunal of a judge, the latter must, without hesitation, immediately </a:t>
            </a:r>
            <a:r>
              <a:rPr lang="en-GB" sz="2800" dirty="0" smtClean="0">
                <a:solidFill>
                  <a:schemeClr val="bg1"/>
                </a:solidFill>
              </a:rPr>
              <a:t>appear. </a:t>
            </a:r>
            <a:r>
              <a:rPr lang="en-GB" sz="2800" dirty="0">
                <a:solidFill>
                  <a:schemeClr val="bg1"/>
                </a:solidFill>
              </a:rPr>
              <a:t>If, after having been summoned, he does not appear, or refuses to come before the tribunal of the judge, let the party who summoned him call upon any citizens who are present to bear witness</a:t>
            </a:r>
            <a:r>
              <a:rPr lang="en-GB" sz="2800" dirty="0" smtClean="0">
                <a:solidFill>
                  <a:schemeClr val="bg1"/>
                </a:solidFill>
              </a:rPr>
              <a:t>.</a:t>
            </a:r>
            <a:r>
              <a:rPr lang="en-GB" sz="2800" dirty="0">
                <a:solidFill>
                  <a:schemeClr val="bg1"/>
                </a:solidFill>
              </a:rPr>
              <a:t> Then let him seize his reluctant adversary; so that he may be brought into court, as a captive, by apparent force</a:t>
            </a:r>
            <a:r>
              <a:rPr lang="en-GB" sz="2800" dirty="0" smtClean="0">
                <a:solidFill>
                  <a:schemeClr val="bg1"/>
                </a:solidFill>
              </a:rPr>
              <a:t>.” – </a:t>
            </a:r>
            <a:r>
              <a:rPr lang="en-GB" sz="2800" b="1" dirty="0" smtClean="0">
                <a:solidFill>
                  <a:schemeClr val="bg1"/>
                </a:solidFill>
              </a:rPr>
              <a:t>XII Tables 1.1-2</a:t>
            </a:r>
            <a:r>
              <a:rPr lang="en-GB" sz="2800" dirty="0" smtClean="0">
                <a:solidFill>
                  <a:schemeClr val="bg1"/>
                </a:solidFill>
              </a:rPr>
              <a:t>. (c. 450 BC).</a:t>
            </a:r>
          </a:p>
          <a:p>
            <a:pPr marL="137160" indent="0">
              <a:buNone/>
            </a:pPr>
            <a:endParaRPr lang="en-GB" sz="1300" dirty="0">
              <a:solidFill>
                <a:schemeClr val="bg1"/>
              </a:solidFill>
            </a:endParaRPr>
          </a:p>
        </p:txBody>
      </p:sp>
      <p:sp>
        <p:nvSpPr>
          <p:cNvPr id="4" name="Content Placeholder 3"/>
          <p:cNvSpPr>
            <a:spLocks noGrp="1"/>
          </p:cNvSpPr>
          <p:nvPr>
            <p:ph sz="half" idx="2"/>
          </p:nvPr>
        </p:nvSpPr>
        <p:spPr>
          <a:xfrm>
            <a:off x="4499992" y="1340768"/>
            <a:ext cx="4536504" cy="5472608"/>
          </a:xfrm>
        </p:spPr>
        <p:txBody>
          <a:bodyPr>
            <a:normAutofit fontScale="77500" lnSpcReduction="20000"/>
          </a:bodyPr>
          <a:lstStyle/>
          <a:p>
            <a:r>
              <a:rPr lang="en-GB" sz="3400" dirty="0">
                <a:solidFill>
                  <a:schemeClr val="bg1"/>
                </a:solidFill>
              </a:rPr>
              <a:t>A Julian Law protected the defendant from being prohibited </a:t>
            </a:r>
            <a:r>
              <a:rPr lang="en-GB" sz="3400" dirty="0" smtClean="0">
                <a:solidFill>
                  <a:schemeClr val="bg1"/>
                </a:solidFill>
              </a:rPr>
              <a:t>in attending </a:t>
            </a:r>
            <a:r>
              <a:rPr lang="en-GB" sz="3400" dirty="0">
                <a:solidFill>
                  <a:schemeClr val="bg1"/>
                </a:solidFill>
              </a:rPr>
              <a:t>the trail. – </a:t>
            </a:r>
            <a:r>
              <a:rPr lang="en-GB" sz="3400" b="1" i="1" dirty="0">
                <a:solidFill>
                  <a:schemeClr val="bg1"/>
                </a:solidFill>
              </a:rPr>
              <a:t>Digest </a:t>
            </a:r>
            <a:r>
              <a:rPr lang="en-GB" sz="3400" b="1" dirty="0">
                <a:solidFill>
                  <a:schemeClr val="bg1"/>
                </a:solidFill>
              </a:rPr>
              <a:t>48.6.8. </a:t>
            </a:r>
          </a:p>
          <a:p>
            <a:endParaRPr lang="en-GB" sz="600" b="1" dirty="0">
              <a:solidFill>
                <a:schemeClr val="bg1"/>
              </a:solidFill>
            </a:endParaRPr>
          </a:p>
          <a:p>
            <a:r>
              <a:rPr lang="en-GB" sz="3400" dirty="0">
                <a:solidFill>
                  <a:schemeClr val="bg1"/>
                </a:solidFill>
              </a:rPr>
              <a:t>The </a:t>
            </a:r>
            <a:r>
              <a:rPr lang="en-GB" sz="3400" i="1" dirty="0" err="1">
                <a:solidFill>
                  <a:schemeClr val="bg1"/>
                </a:solidFill>
              </a:rPr>
              <a:t>publica</a:t>
            </a:r>
            <a:r>
              <a:rPr lang="en-GB" sz="3400" i="1" dirty="0">
                <a:solidFill>
                  <a:schemeClr val="bg1"/>
                </a:solidFill>
              </a:rPr>
              <a:t> </a:t>
            </a:r>
            <a:r>
              <a:rPr lang="en-GB" sz="3400" i="1" dirty="0" err="1">
                <a:solidFill>
                  <a:schemeClr val="bg1"/>
                </a:solidFill>
              </a:rPr>
              <a:t>iudica</a:t>
            </a:r>
            <a:r>
              <a:rPr lang="en-GB" sz="3400" i="1" dirty="0">
                <a:solidFill>
                  <a:schemeClr val="bg1"/>
                </a:solidFill>
              </a:rPr>
              <a:t> </a:t>
            </a:r>
            <a:r>
              <a:rPr lang="en-GB" sz="3400" dirty="0">
                <a:solidFill>
                  <a:schemeClr val="bg1"/>
                </a:solidFill>
              </a:rPr>
              <a:t>maintained the requirement that </a:t>
            </a:r>
            <a:r>
              <a:rPr lang="en-GB" sz="3400" dirty="0" smtClean="0">
                <a:solidFill>
                  <a:schemeClr val="bg1"/>
                </a:solidFill>
              </a:rPr>
              <a:t>accusers </a:t>
            </a:r>
            <a:r>
              <a:rPr lang="en-GB" sz="3400" dirty="0">
                <a:solidFill>
                  <a:schemeClr val="bg1"/>
                </a:solidFill>
              </a:rPr>
              <a:t>had to be present, and </a:t>
            </a:r>
            <a:r>
              <a:rPr lang="en-GB" sz="3400" dirty="0" smtClean="0">
                <a:solidFill>
                  <a:schemeClr val="bg1"/>
                </a:solidFill>
              </a:rPr>
              <a:t>that defendants </a:t>
            </a:r>
            <a:r>
              <a:rPr lang="en-GB" sz="3400" dirty="0">
                <a:solidFill>
                  <a:schemeClr val="bg1"/>
                </a:solidFill>
              </a:rPr>
              <a:t>had the right to confront them.</a:t>
            </a:r>
          </a:p>
          <a:p>
            <a:endParaRPr lang="en-GB" sz="600" dirty="0">
              <a:solidFill>
                <a:schemeClr val="bg1"/>
              </a:solidFill>
            </a:endParaRPr>
          </a:p>
          <a:p>
            <a:r>
              <a:rPr lang="en-GB" sz="3400" i="1" dirty="0" err="1" smtClean="0">
                <a:solidFill>
                  <a:schemeClr val="bg1"/>
                </a:solidFill>
              </a:rPr>
              <a:t>maiestas</a:t>
            </a:r>
            <a:r>
              <a:rPr lang="en-GB" sz="3400" i="1" dirty="0" smtClean="0">
                <a:solidFill>
                  <a:schemeClr val="bg1"/>
                </a:solidFill>
              </a:rPr>
              <a:t> </a:t>
            </a:r>
            <a:r>
              <a:rPr lang="en-GB" sz="3400" dirty="0" smtClean="0">
                <a:solidFill>
                  <a:schemeClr val="bg1"/>
                </a:solidFill>
              </a:rPr>
              <a:t>(</a:t>
            </a:r>
            <a:r>
              <a:rPr lang="en-GB" sz="3400" dirty="0">
                <a:solidFill>
                  <a:schemeClr val="bg1"/>
                </a:solidFill>
              </a:rPr>
              <a:t>treason) </a:t>
            </a:r>
            <a:r>
              <a:rPr lang="en-GB" sz="3400" dirty="0" smtClean="0">
                <a:solidFill>
                  <a:schemeClr val="bg1"/>
                </a:solidFill>
              </a:rPr>
              <a:t>trials – date from the Republic, but of fundamental importance in the Imperial period. </a:t>
            </a:r>
            <a:endParaRPr lang="en-GB" sz="3400" dirty="0">
              <a:solidFill>
                <a:schemeClr val="bg1"/>
              </a:solidFill>
            </a:endParaRPr>
          </a:p>
          <a:p>
            <a:endParaRPr lang="en-GB" dirty="0"/>
          </a:p>
        </p:txBody>
      </p:sp>
    </p:spTree>
    <p:extLst>
      <p:ext uri="{BB962C8B-B14F-4D97-AF65-F5344CB8AC3E}">
        <p14:creationId xmlns:p14="http://schemas.microsoft.com/office/powerpoint/2010/main" val="1446179927"/>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260648"/>
            <a:ext cx="8229600" cy="6048712"/>
          </a:xfrm>
        </p:spPr>
        <p:txBody>
          <a:bodyPr>
            <a:normAutofit/>
          </a:bodyPr>
          <a:lstStyle/>
          <a:p>
            <a:pPr algn="ctr">
              <a:buNone/>
            </a:pPr>
            <a:endParaRPr lang="en-GB" sz="6000" dirty="0" smtClean="0"/>
          </a:p>
          <a:p>
            <a:pPr algn="ctr">
              <a:buNone/>
            </a:pPr>
            <a:endParaRPr lang="en-GB" sz="6000" dirty="0" smtClean="0"/>
          </a:p>
          <a:p>
            <a:pPr algn="ctr">
              <a:buNone/>
            </a:pPr>
            <a:r>
              <a:rPr lang="en-GB" sz="6000" b="1" dirty="0" smtClean="0">
                <a:solidFill>
                  <a:schemeClr val="bg1"/>
                </a:solidFill>
              </a:rPr>
              <a:t>Incarceration</a:t>
            </a:r>
          </a:p>
          <a:p>
            <a:pPr algn="ctr">
              <a:buNone/>
            </a:pPr>
            <a:r>
              <a:rPr lang="en-GB" sz="6000" b="1" dirty="0" smtClean="0">
                <a:solidFill>
                  <a:schemeClr val="bg1"/>
                </a:solidFill>
              </a:rPr>
              <a:t>in Rome</a:t>
            </a:r>
            <a:endParaRPr lang="en-GB" sz="6000" b="1" dirty="0">
              <a:solidFill>
                <a:schemeClr val="bg1"/>
              </a:solidFill>
            </a:endParaRPr>
          </a:p>
        </p:txBody>
      </p:sp>
    </p:spTree>
    <p:extLst>
      <p:ext uri="{BB962C8B-B14F-4D97-AF65-F5344CB8AC3E}">
        <p14:creationId xmlns:p14="http://schemas.microsoft.com/office/powerpoint/2010/main" val="2362842210"/>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Modern Images of Prison</a:t>
            </a:r>
            <a:endParaRPr lang="en-GB" dirty="0">
              <a:solidFill>
                <a:schemeClr val="bg1"/>
              </a:solidFill>
            </a:endParaRPr>
          </a:p>
        </p:txBody>
      </p:sp>
      <p:pic>
        <p:nvPicPr>
          <p:cNvPr id="1026" name="Picture 2"/>
          <p:cNvPicPr>
            <a:picLocks noGrp="1" noChangeAspect="1" noChangeArrowheads="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4211960" y="1556792"/>
            <a:ext cx="4708525" cy="506856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rotWithShape="1">
          <a:blip r:embed="rId3">
            <a:extLst>
              <a:ext uri="{28A0092B-C50C-407E-A947-70E740481C1C}">
                <a14:useLocalDpi xmlns:a14="http://schemas.microsoft.com/office/drawing/2010/main" val="0"/>
              </a:ext>
            </a:extLst>
          </a:blip>
          <a:srcRect l="9678" r="13435"/>
          <a:stretch/>
        </p:blipFill>
        <p:spPr bwMode="auto">
          <a:xfrm>
            <a:off x="251520" y="2348880"/>
            <a:ext cx="3603171" cy="35623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402669163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smtClean="0">
                <a:solidFill>
                  <a:schemeClr val="bg1"/>
                </a:solidFill>
              </a:rPr>
              <a:t>Prison in the Roman world</a:t>
            </a:r>
            <a:endParaRPr lang="en-GB" dirty="0">
              <a:solidFill>
                <a:schemeClr val="bg1"/>
              </a:solidFill>
            </a:endParaRPr>
          </a:p>
        </p:txBody>
      </p:sp>
      <p:sp>
        <p:nvSpPr>
          <p:cNvPr id="3" name="Content Placeholder 2"/>
          <p:cNvSpPr>
            <a:spLocks noGrp="1"/>
          </p:cNvSpPr>
          <p:nvPr>
            <p:ph idx="1"/>
          </p:nvPr>
        </p:nvSpPr>
        <p:spPr>
          <a:xfrm>
            <a:off x="0" y="1600200"/>
            <a:ext cx="5149604" cy="5141168"/>
          </a:xfrm>
        </p:spPr>
        <p:txBody>
          <a:bodyPr>
            <a:normAutofit/>
          </a:bodyPr>
          <a:lstStyle/>
          <a:p>
            <a:r>
              <a:rPr lang="en-GB" dirty="0" smtClean="0">
                <a:solidFill>
                  <a:schemeClr val="bg1"/>
                </a:solidFill>
              </a:rPr>
              <a:t>Three main reasons for imprisonment:</a:t>
            </a:r>
          </a:p>
          <a:p>
            <a:pPr lvl="1"/>
            <a:r>
              <a:rPr lang="en-GB" dirty="0" smtClean="0">
                <a:solidFill>
                  <a:schemeClr val="bg1"/>
                </a:solidFill>
              </a:rPr>
              <a:t>awaiting trail, and unable </a:t>
            </a:r>
            <a:r>
              <a:rPr lang="en-GB" dirty="0" smtClean="0">
                <a:solidFill>
                  <a:schemeClr val="bg1"/>
                </a:solidFill>
              </a:rPr>
              <a:t>to, </a:t>
            </a:r>
            <a:r>
              <a:rPr lang="en-GB" dirty="0" smtClean="0">
                <a:solidFill>
                  <a:schemeClr val="bg1"/>
                </a:solidFill>
              </a:rPr>
              <a:t>or prevented </a:t>
            </a:r>
            <a:r>
              <a:rPr lang="en-GB" dirty="0" smtClean="0">
                <a:solidFill>
                  <a:schemeClr val="bg1"/>
                </a:solidFill>
              </a:rPr>
              <a:t>from, </a:t>
            </a:r>
            <a:r>
              <a:rPr lang="en-GB" dirty="0" smtClean="0">
                <a:solidFill>
                  <a:schemeClr val="bg1"/>
                </a:solidFill>
              </a:rPr>
              <a:t>providing sureties (i.e. bail).</a:t>
            </a:r>
          </a:p>
          <a:p>
            <a:pPr lvl="1"/>
            <a:r>
              <a:rPr lang="en-GB" dirty="0" smtClean="0">
                <a:solidFill>
                  <a:schemeClr val="bg1"/>
                </a:solidFill>
              </a:rPr>
              <a:t>As a public debtor, who is in prison until the sum has been repaid.</a:t>
            </a:r>
            <a:endParaRPr lang="en-GB" dirty="0">
              <a:solidFill>
                <a:schemeClr val="bg1"/>
              </a:solidFill>
            </a:endParaRPr>
          </a:p>
          <a:p>
            <a:pPr lvl="1"/>
            <a:r>
              <a:rPr lang="en-GB" dirty="0" smtClean="0">
                <a:solidFill>
                  <a:schemeClr val="bg1"/>
                </a:solidFill>
              </a:rPr>
              <a:t>Awaiting execution. </a:t>
            </a:r>
          </a:p>
          <a:p>
            <a:pPr marL="137160" indent="0">
              <a:buNone/>
            </a:pPr>
            <a:endParaRPr lang="en-GB" sz="1100" dirty="0" smtClean="0">
              <a:solidFill>
                <a:schemeClr val="bg1"/>
              </a:solidFill>
            </a:endParaRPr>
          </a:p>
          <a:p>
            <a:r>
              <a:rPr lang="en-GB" dirty="0" smtClean="0">
                <a:solidFill>
                  <a:schemeClr val="bg1"/>
                </a:solidFill>
              </a:rPr>
              <a:t>Confinement to prison generally of short duration.</a:t>
            </a:r>
            <a:endParaRPr lang="en-GB" dirty="0">
              <a:solidFill>
                <a:schemeClr val="bg1"/>
              </a:solidFill>
            </a:endParaRPr>
          </a:p>
        </p:txBody>
      </p:sp>
      <p:pic>
        <p:nvPicPr>
          <p:cNvPr id="4" name="Picture 3"/>
          <p:cNvPicPr>
            <a:picLocks noChangeAspect="1"/>
          </p:cNvPicPr>
          <p:nvPr/>
        </p:nvPicPr>
        <p:blipFill>
          <a:blip r:embed="rId2"/>
          <a:stretch>
            <a:fillRect/>
          </a:stretch>
        </p:blipFill>
        <p:spPr>
          <a:xfrm>
            <a:off x="5724128" y="4350813"/>
            <a:ext cx="3167844" cy="2111071"/>
          </a:xfrm>
          <a:prstGeom prst="rect">
            <a:avLst/>
          </a:prstGeom>
        </p:spPr>
      </p:pic>
      <p:sp>
        <p:nvSpPr>
          <p:cNvPr id="5" name="Rectangle 4"/>
          <p:cNvSpPr/>
          <p:nvPr/>
        </p:nvSpPr>
        <p:spPr>
          <a:xfrm>
            <a:off x="5580112" y="6452238"/>
            <a:ext cx="3563888" cy="369332"/>
          </a:xfrm>
          <a:prstGeom prst="rect">
            <a:avLst/>
          </a:prstGeom>
        </p:spPr>
        <p:txBody>
          <a:bodyPr wrap="square">
            <a:spAutoFit/>
          </a:bodyPr>
          <a:lstStyle/>
          <a:p>
            <a:r>
              <a:rPr lang="en-GB" dirty="0" err="1" smtClean="0">
                <a:solidFill>
                  <a:schemeClr val="bg1"/>
                </a:solidFill>
              </a:rPr>
              <a:t>Tullianum</a:t>
            </a:r>
            <a:r>
              <a:rPr lang="en-GB" dirty="0" smtClean="0">
                <a:solidFill>
                  <a:schemeClr val="bg1"/>
                </a:solidFill>
              </a:rPr>
              <a:t> or </a:t>
            </a:r>
            <a:r>
              <a:rPr lang="en-GB" dirty="0" err="1">
                <a:solidFill>
                  <a:schemeClr val="bg1"/>
                </a:solidFill>
              </a:rPr>
              <a:t>Mamertine</a:t>
            </a:r>
            <a:r>
              <a:rPr lang="en-GB" dirty="0">
                <a:solidFill>
                  <a:schemeClr val="bg1"/>
                </a:solidFill>
              </a:rPr>
              <a:t> Prison </a:t>
            </a:r>
          </a:p>
        </p:txBody>
      </p:sp>
      <p:pic>
        <p:nvPicPr>
          <p:cNvPr id="7" name="Picture 6"/>
          <p:cNvPicPr>
            <a:picLocks noChangeAspect="1"/>
          </p:cNvPicPr>
          <p:nvPr/>
        </p:nvPicPr>
        <p:blipFill>
          <a:blip r:embed="rId3"/>
          <a:stretch>
            <a:fillRect/>
          </a:stretch>
        </p:blipFill>
        <p:spPr>
          <a:xfrm>
            <a:off x="5032814" y="1600200"/>
            <a:ext cx="3843170" cy="2549041"/>
          </a:xfrm>
          <a:prstGeom prst="rect">
            <a:avLst/>
          </a:prstGeom>
        </p:spPr>
      </p:pic>
    </p:spTree>
    <p:extLst>
      <p:ext uri="{BB962C8B-B14F-4D97-AF65-F5344CB8AC3E}">
        <p14:creationId xmlns:p14="http://schemas.microsoft.com/office/powerpoint/2010/main" val="2947240629"/>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67544" y="188640"/>
            <a:ext cx="8229600" cy="1143000"/>
          </a:xfrm>
        </p:spPr>
        <p:txBody>
          <a:bodyPr/>
          <a:lstStyle/>
          <a:p>
            <a:r>
              <a:rPr lang="en-GB" dirty="0" smtClean="0">
                <a:solidFill>
                  <a:schemeClr val="bg1"/>
                </a:solidFill>
              </a:rPr>
              <a:t>Condemnation</a:t>
            </a:r>
            <a:endParaRPr lang="en-GB" dirty="0">
              <a:solidFill>
                <a:schemeClr val="bg1"/>
              </a:solidFill>
            </a:endParaRPr>
          </a:p>
        </p:txBody>
      </p:sp>
      <p:sp>
        <p:nvSpPr>
          <p:cNvPr id="3" name="Content Placeholder 2"/>
          <p:cNvSpPr>
            <a:spLocks noGrp="1"/>
          </p:cNvSpPr>
          <p:nvPr>
            <p:ph idx="1"/>
          </p:nvPr>
        </p:nvSpPr>
        <p:spPr>
          <a:xfrm>
            <a:off x="107504" y="1412776"/>
            <a:ext cx="8856984" cy="5328592"/>
          </a:xfrm>
        </p:spPr>
        <p:txBody>
          <a:bodyPr>
            <a:normAutofit fontScale="92500" lnSpcReduction="20000"/>
          </a:bodyPr>
          <a:lstStyle/>
          <a:p>
            <a:pPr marL="137160" indent="0">
              <a:buNone/>
            </a:pPr>
            <a:r>
              <a:rPr lang="en-GB" dirty="0" smtClean="0">
                <a:solidFill>
                  <a:schemeClr val="bg1"/>
                </a:solidFill>
              </a:rPr>
              <a:t>“The </a:t>
            </a:r>
            <a:r>
              <a:rPr lang="en-GB" dirty="0">
                <a:solidFill>
                  <a:schemeClr val="bg1"/>
                </a:solidFill>
              </a:rPr>
              <a:t>stages of capital punishments are more or less as follows. </a:t>
            </a:r>
            <a:r>
              <a:rPr lang="en-GB" b="1" dirty="0">
                <a:solidFill>
                  <a:schemeClr val="bg1"/>
                </a:solidFill>
              </a:rPr>
              <a:t>The extreme penalty is held to be condemnation to the gallows. There is also burning alive</a:t>
            </a:r>
            <a:r>
              <a:rPr lang="en-GB" dirty="0">
                <a:solidFill>
                  <a:schemeClr val="bg1"/>
                </a:solidFill>
              </a:rPr>
              <a:t>; this, however, though deservedly included in the term "extreme penalty” is yet regarded as following after the first, because this class of punishment was devised at a later time. Also </a:t>
            </a:r>
            <a:r>
              <a:rPr lang="en-GB" b="1" dirty="0">
                <a:solidFill>
                  <a:schemeClr val="bg1"/>
                </a:solidFill>
              </a:rPr>
              <a:t>there is beheading</a:t>
            </a:r>
            <a:r>
              <a:rPr lang="en-GB" dirty="0">
                <a:solidFill>
                  <a:schemeClr val="bg1"/>
                </a:solidFill>
              </a:rPr>
              <a:t>. </a:t>
            </a:r>
            <a:r>
              <a:rPr lang="en-GB" b="1" dirty="0">
                <a:solidFill>
                  <a:schemeClr val="bg1"/>
                </a:solidFill>
              </a:rPr>
              <a:t>Then, the next punishment after death is sentencing to the mines; after that, deportation to an </a:t>
            </a:r>
            <a:r>
              <a:rPr lang="en-GB" b="1" dirty="0" smtClean="0">
                <a:solidFill>
                  <a:schemeClr val="bg1"/>
                </a:solidFill>
              </a:rPr>
              <a:t>island</a:t>
            </a:r>
            <a:r>
              <a:rPr lang="en-GB" dirty="0" smtClean="0">
                <a:solidFill>
                  <a:schemeClr val="bg1"/>
                </a:solidFill>
              </a:rPr>
              <a:t>…</a:t>
            </a:r>
            <a:r>
              <a:rPr lang="en-GB" dirty="0"/>
              <a:t> </a:t>
            </a:r>
            <a:r>
              <a:rPr lang="en-GB" dirty="0">
                <a:solidFill>
                  <a:schemeClr val="bg1"/>
                </a:solidFill>
              </a:rPr>
              <a:t>such as relegation, for a period  or permanently, or to an island, or when someone is handed over to forced labour, or punished  by </a:t>
            </a:r>
            <a:r>
              <a:rPr lang="en-GB" dirty="0" smtClean="0">
                <a:solidFill>
                  <a:schemeClr val="bg1"/>
                </a:solidFill>
              </a:rPr>
              <a:t>beating </a:t>
            </a:r>
            <a:r>
              <a:rPr lang="en-GB" dirty="0">
                <a:solidFill>
                  <a:schemeClr val="bg1"/>
                </a:solidFill>
              </a:rPr>
              <a:t>with rods. </a:t>
            </a:r>
            <a:r>
              <a:rPr lang="en-GB" b="1" dirty="0">
                <a:solidFill>
                  <a:schemeClr val="bg1"/>
                </a:solidFill>
              </a:rPr>
              <a:t>It is not the custom for all persons to be beaten with rods, but only freemen of the poorer classes; men of higher status are not subject to beating with rods</a:t>
            </a:r>
            <a:r>
              <a:rPr lang="en-GB" dirty="0">
                <a:solidFill>
                  <a:schemeClr val="bg1"/>
                </a:solidFill>
              </a:rPr>
              <a:t>, as is specifically laid down in imperial rescripts</a:t>
            </a:r>
            <a:r>
              <a:rPr lang="en-GB" dirty="0" smtClean="0">
                <a:solidFill>
                  <a:schemeClr val="bg1"/>
                </a:solidFill>
              </a:rPr>
              <a:t>.” - </a:t>
            </a:r>
            <a:r>
              <a:rPr lang="en-GB" b="1" i="1" dirty="0">
                <a:solidFill>
                  <a:schemeClr val="bg1"/>
                </a:solidFill>
              </a:rPr>
              <a:t>Digest </a:t>
            </a:r>
            <a:r>
              <a:rPr lang="en-GB" b="1" dirty="0" smtClean="0">
                <a:solidFill>
                  <a:schemeClr val="bg1"/>
                </a:solidFill>
              </a:rPr>
              <a:t>48.19.28.1-2 </a:t>
            </a:r>
            <a:r>
              <a:rPr lang="en-GB" dirty="0" smtClean="0">
                <a:solidFill>
                  <a:schemeClr val="bg1"/>
                </a:solidFill>
              </a:rPr>
              <a:t>(</a:t>
            </a:r>
            <a:r>
              <a:rPr lang="en-GB" dirty="0" err="1" smtClean="0">
                <a:solidFill>
                  <a:schemeClr val="bg1"/>
                </a:solidFill>
              </a:rPr>
              <a:t>Callistratus</a:t>
            </a:r>
            <a:r>
              <a:rPr lang="en-GB" dirty="0" smtClean="0">
                <a:solidFill>
                  <a:schemeClr val="bg1"/>
                </a:solidFill>
              </a:rPr>
              <a:t>). </a:t>
            </a:r>
            <a:r>
              <a:rPr lang="en-GB" b="1" dirty="0" smtClean="0">
                <a:solidFill>
                  <a:schemeClr val="bg1"/>
                </a:solidFill>
              </a:rPr>
              <a:t> </a:t>
            </a:r>
            <a:endParaRPr lang="en-GB" dirty="0">
              <a:solidFill>
                <a:schemeClr val="bg1"/>
              </a:solidFill>
            </a:endParaRPr>
          </a:p>
          <a:p>
            <a:pPr marL="137160" indent="0">
              <a:buNone/>
            </a:pPr>
            <a:endParaRPr lang="en-GB" dirty="0">
              <a:solidFill>
                <a:schemeClr val="bg1"/>
              </a:solidFill>
            </a:endParaRPr>
          </a:p>
        </p:txBody>
      </p:sp>
    </p:spTree>
    <p:extLst>
      <p:ext uri="{BB962C8B-B14F-4D97-AF65-F5344CB8AC3E}">
        <p14:creationId xmlns:p14="http://schemas.microsoft.com/office/powerpoint/2010/main" val="3864980857"/>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Jail Break</a:t>
            </a:r>
            <a:endParaRPr lang="en-GB" dirty="0">
              <a:solidFill>
                <a:schemeClr val="bg1"/>
              </a:solidFill>
            </a:endParaRPr>
          </a:p>
        </p:txBody>
      </p:sp>
      <p:sp>
        <p:nvSpPr>
          <p:cNvPr id="3" name="Content Placeholder 2"/>
          <p:cNvSpPr>
            <a:spLocks noGrp="1"/>
          </p:cNvSpPr>
          <p:nvPr>
            <p:ph idx="1"/>
          </p:nvPr>
        </p:nvSpPr>
        <p:spPr>
          <a:xfrm>
            <a:off x="323528" y="1600200"/>
            <a:ext cx="8496944" cy="4709160"/>
          </a:xfrm>
        </p:spPr>
        <p:txBody>
          <a:bodyPr>
            <a:normAutofit/>
          </a:bodyPr>
          <a:lstStyle/>
          <a:p>
            <a:pPr marL="137160" indent="0">
              <a:buNone/>
            </a:pPr>
            <a:r>
              <a:rPr lang="en-GB" sz="3200" dirty="0" smtClean="0">
                <a:solidFill>
                  <a:schemeClr val="bg1"/>
                </a:solidFill>
              </a:rPr>
              <a:t>“…those </a:t>
            </a:r>
            <a:r>
              <a:rPr lang="en-GB" sz="3200" dirty="0">
                <a:solidFill>
                  <a:schemeClr val="bg1"/>
                </a:solidFill>
              </a:rPr>
              <a:t>who </a:t>
            </a:r>
            <a:r>
              <a:rPr lang="en-GB" sz="3200" dirty="0" smtClean="0">
                <a:solidFill>
                  <a:schemeClr val="bg1"/>
                </a:solidFill>
              </a:rPr>
              <a:t>break </a:t>
            </a:r>
            <a:r>
              <a:rPr lang="en-GB" sz="3200" dirty="0">
                <a:solidFill>
                  <a:schemeClr val="bg1"/>
                </a:solidFill>
              </a:rPr>
              <a:t>out of </a:t>
            </a:r>
            <a:r>
              <a:rPr lang="en-GB" sz="3200" dirty="0" smtClean="0">
                <a:solidFill>
                  <a:schemeClr val="bg1"/>
                </a:solidFill>
              </a:rPr>
              <a:t>prison and </a:t>
            </a:r>
            <a:r>
              <a:rPr lang="en-GB" sz="3200" dirty="0">
                <a:solidFill>
                  <a:schemeClr val="bg1"/>
                </a:solidFill>
              </a:rPr>
              <a:t>escape are to be punished. And </a:t>
            </a:r>
            <a:r>
              <a:rPr lang="en-GB" sz="3200" dirty="0" err="1">
                <a:solidFill>
                  <a:schemeClr val="bg1"/>
                </a:solidFill>
              </a:rPr>
              <a:t>Saturninus</a:t>
            </a:r>
            <a:r>
              <a:rPr lang="en-GB" sz="3200" dirty="0">
                <a:solidFill>
                  <a:schemeClr val="bg1"/>
                </a:solidFill>
              </a:rPr>
              <a:t> endorses the view that those who break out of </a:t>
            </a:r>
            <a:r>
              <a:rPr lang="en-GB" sz="3200" dirty="0" smtClean="0">
                <a:solidFill>
                  <a:schemeClr val="bg1"/>
                </a:solidFill>
              </a:rPr>
              <a:t>prison</a:t>
            </a:r>
            <a:r>
              <a:rPr lang="en-GB" sz="3200" dirty="0">
                <a:solidFill>
                  <a:schemeClr val="bg1"/>
                </a:solidFill>
              </a:rPr>
              <a:t>, whether by breaking down the doors or through </a:t>
            </a:r>
            <a:r>
              <a:rPr lang="en-GB" sz="3200" dirty="0" smtClean="0">
                <a:solidFill>
                  <a:schemeClr val="bg1"/>
                </a:solidFill>
              </a:rPr>
              <a:t>a conspiracy </a:t>
            </a:r>
            <a:r>
              <a:rPr lang="en-GB" sz="3200" dirty="0">
                <a:solidFill>
                  <a:schemeClr val="bg1"/>
                </a:solidFill>
              </a:rPr>
              <a:t>with others detained like themselves, are to be punished by death; but if they escape through the laxity of the jailers, their punishment should  be less </a:t>
            </a:r>
            <a:r>
              <a:rPr lang="en-GB" sz="3200" dirty="0" smtClean="0">
                <a:solidFill>
                  <a:schemeClr val="bg1"/>
                </a:solidFill>
              </a:rPr>
              <a:t>severe.” – </a:t>
            </a:r>
            <a:r>
              <a:rPr lang="en-GB" sz="3200" b="1" i="1" dirty="0" smtClean="0">
                <a:solidFill>
                  <a:schemeClr val="bg1"/>
                </a:solidFill>
              </a:rPr>
              <a:t>Digest </a:t>
            </a:r>
            <a:r>
              <a:rPr lang="en-GB" sz="3200" b="1" dirty="0" smtClean="0">
                <a:solidFill>
                  <a:schemeClr val="bg1"/>
                </a:solidFill>
              </a:rPr>
              <a:t>47.18.1 </a:t>
            </a:r>
            <a:r>
              <a:rPr lang="en-GB" sz="3200" dirty="0" smtClean="0">
                <a:solidFill>
                  <a:schemeClr val="bg1"/>
                </a:solidFill>
              </a:rPr>
              <a:t>(Ulpian).</a:t>
            </a:r>
            <a:endParaRPr lang="en-GB" sz="3200" dirty="0">
              <a:solidFill>
                <a:schemeClr val="bg1"/>
              </a:solidFill>
            </a:endParaRPr>
          </a:p>
        </p:txBody>
      </p:sp>
    </p:spTree>
    <p:extLst>
      <p:ext uri="{BB962C8B-B14F-4D97-AF65-F5344CB8AC3E}">
        <p14:creationId xmlns:p14="http://schemas.microsoft.com/office/powerpoint/2010/main" val="4043759895"/>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476672"/>
            <a:ext cx="8964488" cy="5832688"/>
          </a:xfrm>
        </p:spPr>
        <p:txBody>
          <a:bodyPr>
            <a:normAutofit/>
          </a:bodyPr>
          <a:lstStyle/>
          <a:p>
            <a:pPr marL="137160" indent="0" algn="ctr">
              <a:buNone/>
            </a:pPr>
            <a:endParaRPr lang="en-GB" sz="6000" dirty="0" smtClean="0"/>
          </a:p>
          <a:p>
            <a:pPr marL="137160" indent="0" algn="ctr">
              <a:buNone/>
            </a:pPr>
            <a:endParaRPr lang="en-GB" sz="6000" dirty="0"/>
          </a:p>
          <a:p>
            <a:pPr marL="137160" indent="0" algn="ctr">
              <a:buNone/>
            </a:pPr>
            <a:r>
              <a:rPr lang="en-GB" sz="6000" b="1" dirty="0" smtClean="0">
                <a:solidFill>
                  <a:schemeClr val="bg1"/>
                </a:solidFill>
              </a:rPr>
              <a:t>Maintaining Order </a:t>
            </a:r>
          </a:p>
        </p:txBody>
      </p:sp>
    </p:spTree>
    <p:extLst>
      <p:ext uri="{BB962C8B-B14F-4D97-AF65-F5344CB8AC3E}">
        <p14:creationId xmlns:p14="http://schemas.microsoft.com/office/powerpoint/2010/main" val="140072016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Order in the Republic</a:t>
            </a:r>
            <a:endParaRPr lang="en-GB" dirty="0">
              <a:solidFill>
                <a:schemeClr val="bg1"/>
              </a:solidFill>
            </a:endParaRPr>
          </a:p>
        </p:txBody>
      </p:sp>
      <p:sp>
        <p:nvSpPr>
          <p:cNvPr id="3" name="Content Placeholder 2"/>
          <p:cNvSpPr>
            <a:spLocks noGrp="1"/>
          </p:cNvSpPr>
          <p:nvPr>
            <p:ph idx="1"/>
          </p:nvPr>
        </p:nvSpPr>
        <p:spPr>
          <a:xfrm>
            <a:off x="107504" y="1484784"/>
            <a:ext cx="8928992" cy="5373216"/>
          </a:xfrm>
        </p:spPr>
        <p:txBody>
          <a:bodyPr>
            <a:normAutofit fontScale="92500"/>
          </a:bodyPr>
          <a:lstStyle/>
          <a:p>
            <a:r>
              <a:rPr lang="en-GB" dirty="0">
                <a:solidFill>
                  <a:schemeClr val="bg1"/>
                </a:solidFill>
              </a:rPr>
              <a:t>Responsibility for maintaining order – </a:t>
            </a:r>
            <a:r>
              <a:rPr lang="en-GB" i="1" dirty="0" err="1">
                <a:solidFill>
                  <a:schemeClr val="bg1"/>
                </a:solidFill>
              </a:rPr>
              <a:t>aediles</a:t>
            </a:r>
            <a:r>
              <a:rPr lang="en-GB" dirty="0">
                <a:solidFill>
                  <a:schemeClr val="bg1"/>
                </a:solidFill>
              </a:rPr>
              <a:t>, </a:t>
            </a:r>
            <a:r>
              <a:rPr lang="en-GB" i="1" dirty="0" err="1">
                <a:solidFill>
                  <a:schemeClr val="bg1"/>
                </a:solidFill>
              </a:rPr>
              <a:t>tresviri</a:t>
            </a:r>
            <a:r>
              <a:rPr lang="en-GB" i="1" dirty="0">
                <a:solidFill>
                  <a:schemeClr val="bg1"/>
                </a:solidFill>
              </a:rPr>
              <a:t> </a:t>
            </a:r>
            <a:r>
              <a:rPr lang="en-GB" i="1" dirty="0" err="1">
                <a:solidFill>
                  <a:schemeClr val="bg1"/>
                </a:solidFill>
              </a:rPr>
              <a:t>capitales</a:t>
            </a:r>
            <a:r>
              <a:rPr lang="en-GB" dirty="0">
                <a:solidFill>
                  <a:schemeClr val="bg1"/>
                </a:solidFill>
              </a:rPr>
              <a:t>? – more serious issues of disorder, magistrates with imperium? </a:t>
            </a:r>
          </a:p>
          <a:p>
            <a:endParaRPr lang="en-GB" sz="900" dirty="0">
              <a:solidFill>
                <a:schemeClr val="bg1"/>
              </a:solidFill>
            </a:endParaRPr>
          </a:p>
          <a:p>
            <a:r>
              <a:rPr lang="en-GB" dirty="0">
                <a:solidFill>
                  <a:schemeClr val="bg1"/>
                </a:solidFill>
              </a:rPr>
              <a:t>Single out ringleaders of disorder. Magistrates usually only had </a:t>
            </a:r>
            <a:r>
              <a:rPr lang="en-GB" dirty="0" err="1">
                <a:solidFill>
                  <a:schemeClr val="bg1"/>
                </a:solidFill>
              </a:rPr>
              <a:t>lictors</a:t>
            </a:r>
            <a:r>
              <a:rPr lang="en-GB" dirty="0">
                <a:solidFill>
                  <a:schemeClr val="bg1"/>
                </a:solidFill>
              </a:rPr>
              <a:t> with him. Quelling disorder relied upon the majority of people accepting their authority. </a:t>
            </a:r>
          </a:p>
          <a:p>
            <a:endParaRPr lang="en-GB" sz="900" dirty="0">
              <a:solidFill>
                <a:schemeClr val="bg1"/>
              </a:solidFill>
            </a:endParaRPr>
          </a:p>
          <a:p>
            <a:r>
              <a:rPr lang="en-GB" dirty="0">
                <a:solidFill>
                  <a:schemeClr val="bg1"/>
                </a:solidFill>
              </a:rPr>
              <a:t>Usual prohibitions about having armed soldiers in the </a:t>
            </a:r>
            <a:r>
              <a:rPr lang="en-GB" i="1" dirty="0" err="1">
                <a:solidFill>
                  <a:schemeClr val="bg1"/>
                </a:solidFill>
              </a:rPr>
              <a:t>pomerium</a:t>
            </a:r>
            <a:r>
              <a:rPr lang="en-GB" dirty="0">
                <a:solidFill>
                  <a:schemeClr val="bg1"/>
                </a:solidFill>
              </a:rPr>
              <a:t>. Normally to carry arms was capitol offence. </a:t>
            </a:r>
          </a:p>
          <a:p>
            <a:endParaRPr lang="en-GB" sz="900" dirty="0">
              <a:solidFill>
                <a:schemeClr val="bg1"/>
              </a:solidFill>
            </a:endParaRPr>
          </a:p>
          <a:p>
            <a:pPr marL="0">
              <a:buNone/>
            </a:pPr>
            <a:r>
              <a:rPr lang="en-GB" dirty="0">
                <a:solidFill>
                  <a:schemeClr val="bg1"/>
                </a:solidFill>
              </a:rPr>
              <a:t>“…and throughout Rome night watches were to be placed by the junior magistrates.” – </a:t>
            </a:r>
            <a:r>
              <a:rPr lang="en-GB" b="1" dirty="0" err="1">
                <a:solidFill>
                  <a:schemeClr val="bg1"/>
                </a:solidFill>
              </a:rPr>
              <a:t>Sullust</a:t>
            </a:r>
            <a:r>
              <a:rPr lang="en-GB" b="1" dirty="0">
                <a:solidFill>
                  <a:schemeClr val="bg1"/>
                </a:solidFill>
              </a:rPr>
              <a:t> </a:t>
            </a:r>
            <a:r>
              <a:rPr lang="en-GB" b="1" i="1" dirty="0" err="1">
                <a:solidFill>
                  <a:schemeClr val="bg1"/>
                </a:solidFill>
              </a:rPr>
              <a:t>Catiline</a:t>
            </a:r>
            <a:r>
              <a:rPr lang="en-GB" b="1" i="1" dirty="0">
                <a:solidFill>
                  <a:schemeClr val="bg1"/>
                </a:solidFill>
              </a:rPr>
              <a:t> Conspiracy </a:t>
            </a:r>
            <a:r>
              <a:rPr lang="en-GB" b="1" dirty="0">
                <a:solidFill>
                  <a:schemeClr val="bg1"/>
                </a:solidFill>
              </a:rPr>
              <a:t>30.7</a:t>
            </a:r>
            <a:r>
              <a:rPr lang="en-GB" dirty="0">
                <a:solidFill>
                  <a:schemeClr val="bg1"/>
                </a:solidFill>
              </a:rPr>
              <a:t>.</a:t>
            </a:r>
          </a:p>
          <a:p>
            <a:endParaRPr lang="en-GB" dirty="0">
              <a:solidFill>
                <a:schemeClr val="bg1"/>
              </a:solidFill>
            </a:endParaRPr>
          </a:p>
        </p:txBody>
      </p:sp>
    </p:spTree>
    <p:extLst>
      <p:ext uri="{BB962C8B-B14F-4D97-AF65-F5344CB8AC3E}">
        <p14:creationId xmlns:p14="http://schemas.microsoft.com/office/powerpoint/2010/main" val="2927372150"/>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06" y="-7273"/>
            <a:ext cx="9139494" cy="3148241"/>
          </a:xfrm>
        </p:spPr>
        <p:txBody>
          <a:bodyPr>
            <a:normAutofit lnSpcReduction="10000"/>
          </a:bodyPr>
          <a:lstStyle/>
          <a:p>
            <a:r>
              <a:rPr lang="en-GB" sz="2700" dirty="0" smtClean="0">
                <a:solidFill>
                  <a:schemeClr val="bg1"/>
                </a:solidFill>
              </a:rPr>
              <a:t>Augustus: Praetorian Guard </a:t>
            </a:r>
            <a:r>
              <a:rPr lang="en-GB" sz="2700" dirty="0">
                <a:solidFill>
                  <a:schemeClr val="bg1"/>
                </a:solidFill>
              </a:rPr>
              <a:t>-</a:t>
            </a:r>
            <a:r>
              <a:rPr lang="en-GB" sz="2700" dirty="0" smtClean="0">
                <a:solidFill>
                  <a:schemeClr val="bg1"/>
                </a:solidFill>
              </a:rPr>
              <a:t> 9 units of c.500 men, three of which usually attended the emperor – increased to 12 by AD 47.</a:t>
            </a:r>
            <a:r>
              <a:rPr lang="en-GB" sz="2700" dirty="0">
                <a:solidFill>
                  <a:schemeClr val="bg1"/>
                </a:solidFill>
              </a:rPr>
              <a:t> </a:t>
            </a:r>
            <a:r>
              <a:rPr lang="en-GB" sz="2700" dirty="0" smtClean="0">
                <a:solidFill>
                  <a:schemeClr val="bg1"/>
                </a:solidFill>
              </a:rPr>
              <a:t>These units also had a detachment of cavalry – c.1,200 horsemen.</a:t>
            </a:r>
          </a:p>
          <a:p>
            <a:endParaRPr lang="en-GB" sz="200" dirty="0" smtClean="0">
              <a:solidFill>
                <a:schemeClr val="bg1"/>
              </a:solidFill>
            </a:endParaRPr>
          </a:p>
          <a:p>
            <a:r>
              <a:rPr lang="en-GB" sz="2700" dirty="0" smtClean="0">
                <a:solidFill>
                  <a:schemeClr val="bg1"/>
                </a:solidFill>
              </a:rPr>
              <a:t>Augustus to Galba - German body-guard – restored by Trajan.</a:t>
            </a:r>
          </a:p>
          <a:p>
            <a:endParaRPr lang="en-GB" sz="200" dirty="0">
              <a:solidFill>
                <a:schemeClr val="bg1"/>
              </a:solidFill>
            </a:endParaRPr>
          </a:p>
          <a:p>
            <a:r>
              <a:rPr lang="en-GB" sz="2700" dirty="0">
                <a:solidFill>
                  <a:schemeClr val="bg1"/>
                </a:solidFill>
              </a:rPr>
              <a:t>Three urban </a:t>
            </a:r>
            <a:r>
              <a:rPr lang="en-GB" sz="2700" dirty="0" smtClean="0">
                <a:solidFill>
                  <a:schemeClr val="bg1"/>
                </a:solidFill>
              </a:rPr>
              <a:t>cohorts </a:t>
            </a:r>
            <a:r>
              <a:rPr lang="en-GB" sz="2700" dirty="0">
                <a:solidFill>
                  <a:schemeClr val="bg1"/>
                </a:solidFill>
              </a:rPr>
              <a:t>established by Augustus.</a:t>
            </a:r>
          </a:p>
          <a:p>
            <a:endParaRPr lang="en-GB" sz="600" dirty="0">
              <a:solidFill>
                <a:schemeClr val="bg1"/>
              </a:solidFill>
            </a:endParaRPr>
          </a:p>
          <a:p>
            <a:endParaRPr lang="en-GB" sz="600" dirty="0">
              <a:solidFill>
                <a:schemeClr val="bg1"/>
              </a:solidFill>
            </a:endParaRPr>
          </a:p>
          <a:p>
            <a:endParaRPr lang="en-GB" dirty="0">
              <a:solidFill>
                <a:schemeClr val="bg1"/>
              </a:solidFill>
            </a:endParaRPr>
          </a:p>
        </p:txBody>
      </p:sp>
      <p:pic>
        <p:nvPicPr>
          <p:cNvPr id="4" name="Picture 3"/>
          <p:cNvPicPr>
            <a:picLocks noChangeAspect="1"/>
          </p:cNvPicPr>
          <p:nvPr/>
        </p:nvPicPr>
        <p:blipFill>
          <a:blip r:embed="rId2"/>
          <a:stretch>
            <a:fillRect/>
          </a:stretch>
        </p:blipFill>
        <p:spPr>
          <a:xfrm>
            <a:off x="4212637" y="2887116"/>
            <a:ext cx="4869383" cy="3925301"/>
          </a:xfrm>
          <a:prstGeom prst="rect">
            <a:avLst/>
          </a:prstGeom>
        </p:spPr>
      </p:pic>
      <p:sp>
        <p:nvSpPr>
          <p:cNvPr id="6" name="Rectangle 5"/>
          <p:cNvSpPr/>
          <p:nvPr/>
        </p:nvSpPr>
        <p:spPr>
          <a:xfrm>
            <a:off x="4506" y="2996952"/>
            <a:ext cx="4226511" cy="3705630"/>
          </a:xfrm>
          <a:prstGeom prst="rect">
            <a:avLst/>
          </a:prstGeom>
        </p:spPr>
        <p:txBody>
          <a:bodyPr wrap="square">
            <a:spAutoFit/>
          </a:bodyPr>
          <a:lstStyle/>
          <a:p>
            <a:pPr marL="548640" lvl="0" indent="-411480">
              <a:spcBef>
                <a:spcPct val="20000"/>
              </a:spcBef>
              <a:buClr>
                <a:prstClr val="white">
                  <a:shade val="95000"/>
                </a:prstClr>
              </a:buClr>
              <a:buSzPct val="65000"/>
              <a:buFont typeface="Wingdings 2"/>
              <a:buChar char=""/>
            </a:pPr>
            <a:r>
              <a:rPr lang="en-GB" sz="2500" i="1" dirty="0" err="1">
                <a:solidFill>
                  <a:prstClr val="black"/>
                </a:solidFill>
              </a:rPr>
              <a:t>Vigiles</a:t>
            </a:r>
            <a:r>
              <a:rPr lang="en-GB" sz="2500" dirty="0">
                <a:solidFill>
                  <a:prstClr val="black"/>
                </a:solidFill>
              </a:rPr>
              <a:t> established by Augustus – 7 cohorts of c.500 </a:t>
            </a:r>
            <a:r>
              <a:rPr lang="en-GB" sz="2500" dirty="0" smtClean="0">
                <a:solidFill>
                  <a:prstClr val="black"/>
                </a:solidFill>
              </a:rPr>
              <a:t>men – one unit to </a:t>
            </a:r>
            <a:r>
              <a:rPr lang="en-GB" sz="2500" dirty="0">
                <a:solidFill>
                  <a:prstClr val="black"/>
                </a:solidFill>
              </a:rPr>
              <a:t>two regions </a:t>
            </a:r>
            <a:r>
              <a:rPr lang="en-GB" sz="2500" dirty="0" smtClean="0">
                <a:solidFill>
                  <a:prstClr val="black"/>
                </a:solidFill>
              </a:rPr>
              <a:t>(</a:t>
            </a:r>
            <a:r>
              <a:rPr lang="en-GB" sz="2500" dirty="0">
                <a:solidFill>
                  <a:prstClr val="black"/>
                </a:solidFill>
              </a:rPr>
              <a:t>Augustus division of city of Rome into 14 regions).</a:t>
            </a:r>
          </a:p>
          <a:p>
            <a:pPr marL="548640" lvl="0" indent="-411480">
              <a:spcBef>
                <a:spcPct val="20000"/>
              </a:spcBef>
              <a:buClr>
                <a:prstClr val="white">
                  <a:shade val="95000"/>
                </a:prstClr>
              </a:buClr>
              <a:buSzPct val="65000"/>
            </a:pPr>
            <a:endParaRPr lang="en-GB" sz="200" dirty="0">
              <a:solidFill>
                <a:prstClr val="black"/>
              </a:solidFill>
            </a:endParaRPr>
          </a:p>
          <a:p>
            <a:pPr marL="548640" lvl="0" indent="-411480">
              <a:spcBef>
                <a:spcPct val="20000"/>
              </a:spcBef>
              <a:buClr>
                <a:prstClr val="white">
                  <a:shade val="95000"/>
                </a:prstClr>
              </a:buClr>
              <a:buSzPct val="65000"/>
              <a:buFont typeface="Wingdings 2"/>
              <a:buChar char=""/>
            </a:pPr>
            <a:r>
              <a:rPr lang="en-GB" sz="2500" dirty="0">
                <a:solidFill>
                  <a:prstClr val="black"/>
                </a:solidFill>
              </a:rPr>
              <a:t>Detachment from fleets at </a:t>
            </a:r>
            <a:r>
              <a:rPr lang="en-GB" sz="2500" dirty="0" err="1">
                <a:solidFill>
                  <a:prstClr val="black"/>
                </a:solidFill>
              </a:rPr>
              <a:t>Misenum</a:t>
            </a:r>
            <a:r>
              <a:rPr lang="en-GB" sz="2500" dirty="0">
                <a:solidFill>
                  <a:prstClr val="black"/>
                </a:solidFill>
              </a:rPr>
              <a:t> and Ravenna </a:t>
            </a:r>
            <a:r>
              <a:rPr lang="en-GB" sz="2500" dirty="0" smtClean="0">
                <a:solidFill>
                  <a:prstClr val="black"/>
                </a:solidFill>
              </a:rPr>
              <a:t>based </a:t>
            </a:r>
            <a:r>
              <a:rPr lang="en-GB" sz="2500" dirty="0">
                <a:solidFill>
                  <a:prstClr val="black"/>
                </a:solidFill>
              </a:rPr>
              <a:t>at Rome.</a:t>
            </a:r>
          </a:p>
        </p:txBody>
      </p:sp>
    </p:spTree>
    <p:extLst>
      <p:ext uri="{BB962C8B-B14F-4D97-AF65-F5344CB8AC3E}">
        <p14:creationId xmlns:p14="http://schemas.microsoft.com/office/powerpoint/2010/main" val="98019460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260648"/>
            <a:ext cx="8640960" cy="6336704"/>
          </a:xfrm>
        </p:spPr>
        <p:txBody>
          <a:bodyPr>
            <a:normAutofit/>
          </a:bodyPr>
          <a:lstStyle/>
          <a:p>
            <a:r>
              <a:rPr lang="en-GB" dirty="0" smtClean="0">
                <a:solidFill>
                  <a:schemeClr val="bg1"/>
                </a:solidFill>
              </a:rPr>
              <a:t>In AD 23 the Praetorians are concentrated into one military camp:</a:t>
            </a:r>
            <a:r>
              <a:rPr lang="en-GB" dirty="0">
                <a:solidFill>
                  <a:schemeClr val="bg1"/>
                </a:solidFill>
              </a:rPr>
              <a:t> </a:t>
            </a:r>
            <a:endParaRPr lang="en-GB" dirty="0" smtClean="0">
              <a:solidFill>
                <a:schemeClr val="bg1"/>
              </a:solidFill>
            </a:endParaRPr>
          </a:p>
          <a:p>
            <a:pPr lvl="1"/>
            <a:r>
              <a:rPr lang="en-GB" dirty="0" smtClean="0">
                <a:solidFill>
                  <a:schemeClr val="bg1"/>
                </a:solidFill>
              </a:rPr>
              <a:t>“The power of the </a:t>
            </a:r>
            <a:r>
              <a:rPr lang="en-GB" dirty="0" err="1" smtClean="0">
                <a:solidFill>
                  <a:schemeClr val="bg1"/>
                </a:solidFill>
              </a:rPr>
              <a:t>prefectship</a:t>
            </a:r>
            <a:r>
              <a:rPr lang="en-GB" dirty="0" smtClean="0">
                <a:solidFill>
                  <a:schemeClr val="bg1"/>
                </a:solidFill>
              </a:rPr>
              <a:t>… increased by massing the cohorts… in one camp; in order that commands should reach them simultaneously… [Sejanus’] pretext was that scattered troops became unruly; that, when a sudden emergency called, help was more effective if the helpers were compact...” – </a:t>
            </a:r>
            <a:r>
              <a:rPr lang="en-GB" b="1" dirty="0" smtClean="0">
                <a:solidFill>
                  <a:schemeClr val="bg1"/>
                </a:solidFill>
              </a:rPr>
              <a:t>Tacitus </a:t>
            </a:r>
            <a:r>
              <a:rPr lang="en-GB" b="1" i="1" dirty="0" smtClean="0">
                <a:solidFill>
                  <a:schemeClr val="bg1"/>
                </a:solidFill>
              </a:rPr>
              <a:t>Annals </a:t>
            </a:r>
            <a:r>
              <a:rPr lang="en-GB" b="1" dirty="0" smtClean="0">
                <a:solidFill>
                  <a:schemeClr val="bg1"/>
                </a:solidFill>
              </a:rPr>
              <a:t>4.2</a:t>
            </a:r>
            <a:r>
              <a:rPr lang="en-GB" dirty="0" smtClean="0">
                <a:solidFill>
                  <a:schemeClr val="bg1"/>
                </a:solidFill>
              </a:rPr>
              <a:t>. </a:t>
            </a:r>
            <a:endParaRPr lang="en-GB" dirty="0">
              <a:solidFill>
                <a:schemeClr val="bg1"/>
              </a:solidFill>
            </a:endParaRPr>
          </a:p>
        </p:txBody>
      </p:sp>
      <p:pic>
        <p:nvPicPr>
          <p:cNvPr id="4" name="Content Placeholder 3" descr="Military Camps - Rome.JPG"/>
          <p:cNvPicPr>
            <a:picLocks noChangeAspect="1"/>
          </p:cNvPicPr>
          <p:nvPr/>
        </p:nvPicPr>
        <p:blipFill>
          <a:blip r:embed="rId2" cstate="print"/>
          <a:srcRect l="24043" t="6725" r="4576" b="41279"/>
          <a:stretch>
            <a:fillRect/>
          </a:stretch>
        </p:blipFill>
        <p:spPr>
          <a:xfrm>
            <a:off x="251520" y="3634454"/>
            <a:ext cx="4320480" cy="2746874"/>
          </a:xfrm>
          <a:prstGeom prst="rect">
            <a:avLst/>
          </a:prstGeom>
        </p:spPr>
      </p:pic>
      <p:sp>
        <p:nvSpPr>
          <p:cNvPr id="5" name="Content Placeholder 2"/>
          <p:cNvSpPr txBox="1">
            <a:spLocks/>
          </p:cNvSpPr>
          <p:nvPr/>
        </p:nvSpPr>
        <p:spPr>
          <a:xfrm>
            <a:off x="251520" y="6381328"/>
            <a:ext cx="3888432" cy="360040"/>
          </a:xfrm>
          <a:prstGeom prst="rect">
            <a:avLst/>
          </a:prstGeom>
        </p:spPr>
        <p:txBody>
          <a:bodyPr vert="horz">
            <a:normAutofit/>
          </a:bodyPr>
          <a:lstStyle/>
          <a:p>
            <a:pPr marL="548640" marR="0" lvl="0" indent="-411480" algn="ctr" defTabSz="914400" rtl="0" eaLnBrk="1" fontAlgn="auto" latinLnBrk="0" hangingPunct="1">
              <a:lnSpc>
                <a:spcPct val="100000"/>
              </a:lnSpc>
              <a:spcBef>
                <a:spcPct val="20000"/>
              </a:spcBef>
              <a:spcAft>
                <a:spcPts val="0"/>
              </a:spcAft>
              <a:buClr>
                <a:schemeClr val="tx1">
                  <a:shade val="95000"/>
                </a:schemeClr>
              </a:buClr>
              <a:buSzPct val="65000"/>
              <a:tabLst/>
              <a:defRPr/>
            </a:pPr>
            <a:r>
              <a:rPr kumimoji="0" lang="en-GB" sz="1200" b="0" i="0" u="none" strike="noStrike" kern="1200" cap="none" spc="0" normalizeH="0" baseline="0" noProof="0" dirty="0" smtClean="0">
                <a:ln>
                  <a:noFill/>
                </a:ln>
                <a:solidFill>
                  <a:schemeClr val="bg1"/>
                </a:solidFill>
                <a:effectLst/>
                <a:uLnTx/>
                <a:uFillTx/>
                <a:latin typeface="+mn-lt"/>
                <a:ea typeface="+mn-ea"/>
                <a:cs typeface="+mn-cs"/>
              </a:rPr>
              <a:t>Image from </a:t>
            </a:r>
            <a:r>
              <a:rPr kumimoji="0" lang="en-GB" sz="1200" b="0" i="0" u="none" strike="noStrike" kern="1200" cap="none" spc="0" normalizeH="0" baseline="0" noProof="0" dirty="0" err="1" smtClean="0">
                <a:ln>
                  <a:noFill/>
                </a:ln>
                <a:solidFill>
                  <a:schemeClr val="bg1"/>
                </a:solidFill>
                <a:effectLst/>
                <a:uLnTx/>
                <a:uFillTx/>
                <a:latin typeface="+mn-lt"/>
                <a:ea typeface="+mn-ea"/>
                <a:cs typeface="+mn-cs"/>
              </a:rPr>
              <a:t>Coulston</a:t>
            </a:r>
            <a:r>
              <a:rPr kumimoji="0" lang="en-GB" sz="1200" b="0" i="0" u="none" strike="noStrike" kern="1200" cap="none" spc="0" normalizeH="0" baseline="0" noProof="0" dirty="0" smtClean="0">
                <a:ln>
                  <a:noFill/>
                </a:ln>
                <a:solidFill>
                  <a:schemeClr val="bg1"/>
                </a:solidFill>
                <a:effectLst/>
                <a:uLnTx/>
                <a:uFillTx/>
                <a:latin typeface="+mn-lt"/>
                <a:ea typeface="+mn-ea"/>
                <a:cs typeface="+mn-cs"/>
              </a:rPr>
              <a:t> (2000) </a:t>
            </a:r>
            <a:endParaRPr kumimoji="0" lang="en-GB" sz="1200" b="0" i="0" u="none" strike="noStrike" kern="1200" cap="none" spc="0" normalizeH="0" baseline="0" noProof="0" dirty="0">
              <a:ln>
                <a:noFill/>
              </a:ln>
              <a:solidFill>
                <a:schemeClr val="bg1"/>
              </a:solidFill>
              <a:effectLst/>
              <a:uLnTx/>
              <a:uFillTx/>
              <a:latin typeface="+mn-lt"/>
              <a:ea typeface="+mn-ea"/>
              <a:cs typeface="+mn-cs"/>
            </a:endParaRPr>
          </a:p>
        </p:txBody>
      </p:sp>
      <p:pic>
        <p:nvPicPr>
          <p:cNvPr id="6" name="Content Placeholder 3" descr="castra_pretoria_wall.jpg"/>
          <p:cNvPicPr>
            <a:picLocks noChangeAspect="1"/>
          </p:cNvPicPr>
          <p:nvPr/>
        </p:nvPicPr>
        <p:blipFill>
          <a:blip r:embed="rId3" cstate="print"/>
          <a:stretch>
            <a:fillRect/>
          </a:stretch>
        </p:blipFill>
        <p:spPr>
          <a:xfrm>
            <a:off x="4860032" y="3648652"/>
            <a:ext cx="4032448" cy="2912695"/>
          </a:xfrm>
          <a:prstGeom prst="rect">
            <a:avLst/>
          </a:prstGeom>
        </p:spPr>
      </p:pic>
    </p:spTree>
    <p:extLst>
      <p:ext uri="{BB962C8B-B14F-4D97-AF65-F5344CB8AC3E}">
        <p14:creationId xmlns:p14="http://schemas.microsoft.com/office/powerpoint/2010/main" val="82997110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0" y="-1"/>
            <a:ext cx="9144000" cy="1032055"/>
          </a:xfrm>
        </p:spPr>
        <p:txBody>
          <a:bodyPr>
            <a:normAutofit/>
          </a:bodyPr>
          <a:lstStyle/>
          <a:p>
            <a:r>
              <a:rPr lang="en-GB" dirty="0" smtClean="0">
                <a:solidFill>
                  <a:schemeClr val="bg1"/>
                </a:solidFill>
              </a:rPr>
              <a:t>Activities of the Praetorians</a:t>
            </a:r>
            <a:endParaRPr lang="en-GB" dirty="0">
              <a:solidFill>
                <a:schemeClr val="bg1"/>
              </a:solidFill>
            </a:endParaRPr>
          </a:p>
        </p:txBody>
      </p:sp>
      <p:sp>
        <p:nvSpPr>
          <p:cNvPr id="3" name="Content Placeholder 2"/>
          <p:cNvSpPr>
            <a:spLocks noGrp="1"/>
          </p:cNvSpPr>
          <p:nvPr>
            <p:ph sz="half" idx="1"/>
          </p:nvPr>
        </p:nvSpPr>
        <p:spPr>
          <a:xfrm>
            <a:off x="0" y="1052736"/>
            <a:ext cx="5971665" cy="3600400"/>
          </a:xfrm>
        </p:spPr>
        <p:txBody>
          <a:bodyPr>
            <a:normAutofit fontScale="70000" lnSpcReduction="20000"/>
          </a:bodyPr>
          <a:lstStyle/>
          <a:p>
            <a:r>
              <a:rPr lang="en-GB" b="1" dirty="0" smtClean="0">
                <a:solidFill>
                  <a:schemeClr val="bg1"/>
                </a:solidFill>
              </a:rPr>
              <a:t>Bodyguards</a:t>
            </a:r>
            <a:r>
              <a:rPr lang="en-GB" dirty="0" smtClean="0">
                <a:solidFill>
                  <a:schemeClr val="bg1"/>
                </a:solidFill>
              </a:rPr>
              <a:t>: Praetorian Guards escorted and protected imperial family in Rome and elsewhere.</a:t>
            </a:r>
          </a:p>
          <a:p>
            <a:endParaRPr lang="en-GB" sz="700" dirty="0">
              <a:solidFill>
                <a:schemeClr val="bg1"/>
              </a:solidFill>
            </a:endParaRPr>
          </a:p>
          <a:p>
            <a:r>
              <a:rPr lang="en-GB" dirty="0">
                <a:solidFill>
                  <a:schemeClr val="bg1"/>
                </a:solidFill>
              </a:rPr>
              <a:t>F</a:t>
            </a:r>
            <a:r>
              <a:rPr lang="en-GB" dirty="0" smtClean="0">
                <a:solidFill>
                  <a:schemeClr val="bg1"/>
                </a:solidFill>
              </a:rPr>
              <a:t>ull praetorian cohort stationed on the Palatine. </a:t>
            </a:r>
          </a:p>
          <a:p>
            <a:endParaRPr lang="en-GB" sz="700" dirty="0">
              <a:solidFill>
                <a:schemeClr val="bg1"/>
              </a:solidFill>
            </a:endParaRPr>
          </a:p>
          <a:p>
            <a:pPr marL="137160" indent="0">
              <a:buNone/>
            </a:pPr>
            <a:r>
              <a:rPr lang="en-GB" sz="2900" dirty="0" smtClean="0">
                <a:solidFill>
                  <a:schemeClr val="bg1"/>
                </a:solidFill>
              </a:rPr>
              <a:t>“…next </a:t>
            </a:r>
            <a:r>
              <a:rPr lang="en-GB" sz="2900" dirty="0">
                <a:solidFill>
                  <a:schemeClr val="bg1"/>
                </a:solidFill>
              </a:rPr>
              <a:t>morning, however, two praetorian cohorts in full </a:t>
            </a:r>
            <a:r>
              <a:rPr lang="en-GB" sz="2900" dirty="0" smtClean="0">
                <a:solidFill>
                  <a:schemeClr val="bg1"/>
                </a:solidFill>
              </a:rPr>
              <a:t>equipment</a:t>
            </a:r>
            <a:r>
              <a:rPr lang="en-GB" sz="2900" dirty="0">
                <a:solidFill>
                  <a:schemeClr val="bg1"/>
                </a:solidFill>
              </a:rPr>
              <a:t> occupied the temple of Venus </a:t>
            </a:r>
            <a:r>
              <a:rPr lang="en-GB" sz="2900" dirty="0" err="1" smtClean="0">
                <a:solidFill>
                  <a:schemeClr val="bg1"/>
                </a:solidFill>
              </a:rPr>
              <a:t>Genetrix</a:t>
            </a:r>
            <a:r>
              <a:rPr lang="en-GB" sz="2900" dirty="0" smtClean="0">
                <a:solidFill>
                  <a:schemeClr val="bg1"/>
                </a:solidFill>
              </a:rPr>
              <a:t>;</a:t>
            </a:r>
            <a:r>
              <a:rPr lang="en-GB" sz="2900" dirty="0">
                <a:solidFill>
                  <a:schemeClr val="bg1"/>
                </a:solidFill>
              </a:rPr>
              <a:t> a body of men wearing the toga, but with swords </a:t>
            </a:r>
            <a:r>
              <a:rPr lang="en-GB" sz="2900" dirty="0" smtClean="0">
                <a:solidFill>
                  <a:schemeClr val="bg1"/>
                </a:solidFill>
              </a:rPr>
              <a:t>unconcealed,</a:t>
            </a:r>
            <a:r>
              <a:rPr lang="en-GB" sz="2900" dirty="0">
                <a:solidFill>
                  <a:schemeClr val="bg1"/>
                </a:solidFill>
              </a:rPr>
              <a:t> had beset the </a:t>
            </a:r>
            <a:r>
              <a:rPr lang="en-GB" sz="2900" dirty="0" smtClean="0">
                <a:solidFill>
                  <a:schemeClr val="bg1"/>
                </a:solidFill>
              </a:rPr>
              <a:t>path to </a:t>
            </a:r>
            <a:r>
              <a:rPr lang="en-GB" sz="2900" dirty="0">
                <a:solidFill>
                  <a:schemeClr val="bg1"/>
                </a:solidFill>
              </a:rPr>
              <a:t>the senate; and companies of soldiers were scattered through the fora and </a:t>
            </a:r>
            <a:r>
              <a:rPr lang="en-GB" sz="2900" dirty="0" err="1">
                <a:solidFill>
                  <a:schemeClr val="bg1"/>
                </a:solidFill>
              </a:rPr>
              <a:t>basilicae</a:t>
            </a:r>
            <a:r>
              <a:rPr lang="en-GB" sz="2900" dirty="0">
                <a:solidFill>
                  <a:schemeClr val="bg1"/>
                </a:solidFill>
              </a:rPr>
              <a:t>. Under their eyes and their menaces the senators entered their meeting-place, and listened to the emperor's speech, as read by his quaestor</a:t>
            </a:r>
            <a:r>
              <a:rPr lang="en-GB" sz="2900" dirty="0" smtClean="0">
                <a:solidFill>
                  <a:schemeClr val="bg1"/>
                </a:solidFill>
              </a:rPr>
              <a:t>.” – </a:t>
            </a:r>
            <a:r>
              <a:rPr lang="en-GB" sz="2900" b="1" dirty="0" smtClean="0">
                <a:solidFill>
                  <a:schemeClr val="bg1"/>
                </a:solidFill>
              </a:rPr>
              <a:t>Tac. </a:t>
            </a:r>
            <a:r>
              <a:rPr lang="en-GB" sz="2900" b="1" i="1" dirty="0" smtClean="0">
                <a:solidFill>
                  <a:schemeClr val="bg1"/>
                </a:solidFill>
              </a:rPr>
              <a:t>Ann. </a:t>
            </a:r>
            <a:r>
              <a:rPr lang="en-GB" sz="2900" b="1" dirty="0" smtClean="0">
                <a:solidFill>
                  <a:schemeClr val="bg1"/>
                </a:solidFill>
              </a:rPr>
              <a:t>16.27</a:t>
            </a:r>
            <a:r>
              <a:rPr lang="en-GB" sz="2900" dirty="0" smtClean="0">
                <a:solidFill>
                  <a:schemeClr val="bg1"/>
                </a:solidFill>
              </a:rPr>
              <a:t>.</a:t>
            </a:r>
            <a:r>
              <a:rPr lang="en-GB" sz="2900" dirty="0">
                <a:solidFill>
                  <a:schemeClr val="bg1"/>
                </a:solidFill>
              </a:rPr>
              <a:t> </a:t>
            </a:r>
          </a:p>
        </p:txBody>
      </p:sp>
      <p:pic>
        <p:nvPicPr>
          <p:cNvPr id="5" name="Content Placeholder 4"/>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990784" y="1044803"/>
            <a:ext cx="2815761" cy="3024336"/>
          </a:xfrm>
        </p:spPr>
      </p:pic>
      <p:sp>
        <p:nvSpPr>
          <p:cNvPr id="6" name="Content Placeholder 2"/>
          <p:cNvSpPr txBox="1">
            <a:spLocks/>
          </p:cNvSpPr>
          <p:nvPr/>
        </p:nvSpPr>
        <p:spPr>
          <a:xfrm>
            <a:off x="5866249" y="4081887"/>
            <a:ext cx="3064832" cy="864096"/>
          </a:xfrm>
          <a:prstGeom prst="rect">
            <a:avLst/>
          </a:prstGeom>
        </p:spPr>
        <p:txBody>
          <a:bodyPr vert="horz">
            <a:normAutofit fontScale="62500" lnSpcReduction="20000"/>
          </a:bodyPr>
          <a:lstStyle>
            <a:lvl1pPr marL="548640" indent="-411480" algn="l" rtl="0" eaLnBrk="1" latinLnBrk="0" hangingPunct="1">
              <a:spcBef>
                <a:spcPct val="20000"/>
              </a:spcBef>
              <a:buClr>
                <a:schemeClr val="tx1">
                  <a:shade val="95000"/>
                </a:schemeClr>
              </a:buClr>
              <a:buSzPct val="65000"/>
              <a:buFont typeface="Wingdings 2"/>
              <a:buChar char=""/>
              <a:defRPr kumimoji="0" sz="2600" kern="1200">
                <a:solidFill>
                  <a:schemeClr val="tx1"/>
                </a:solidFill>
                <a:latin typeface="+mn-lt"/>
                <a:ea typeface="+mn-ea"/>
                <a:cs typeface="+mn-cs"/>
              </a:defRPr>
            </a:lvl1pPr>
            <a:lvl2pPr marL="868680" indent="-283464" algn="l" rtl="0" eaLnBrk="1" latinLnBrk="0" hangingPunct="1">
              <a:spcBef>
                <a:spcPct val="20000"/>
              </a:spcBef>
              <a:buClr>
                <a:schemeClr val="tx1"/>
              </a:buClr>
              <a:buSzPct val="80000"/>
              <a:buFont typeface="Wingdings 2"/>
              <a:buChar char=""/>
              <a:defRPr kumimoji="0" sz="2400" kern="1200">
                <a:solidFill>
                  <a:schemeClr val="tx1"/>
                </a:solidFill>
                <a:latin typeface="+mn-lt"/>
                <a:ea typeface="+mn-ea"/>
                <a:cs typeface="+mn-cs"/>
              </a:defRPr>
            </a:lvl2pPr>
            <a:lvl3pPr marL="1133856" indent="-228600" algn="l" rtl="0" eaLnBrk="1" latinLnBrk="0" hangingPunct="1">
              <a:spcBef>
                <a:spcPct val="20000"/>
              </a:spcBef>
              <a:buClr>
                <a:schemeClr val="tx1"/>
              </a:buClr>
              <a:buSzPct val="95000"/>
              <a:buFont typeface="Wingdings"/>
              <a:buChar char=""/>
              <a:defRPr kumimoji="0" sz="2000" kern="1200">
                <a:solidFill>
                  <a:schemeClr val="tx1"/>
                </a:solidFill>
                <a:latin typeface="+mn-lt"/>
                <a:ea typeface="+mn-ea"/>
                <a:cs typeface="+mn-cs"/>
              </a:defRPr>
            </a:lvl3pPr>
            <a:lvl4pPr marL="1353312" indent="-182880" algn="l" rtl="0" eaLnBrk="1" latinLnBrk="0" hangingPunct="1">
              <a:spcBef>
                <a:spcPct val="20000"/>
              </a:spcBef>
              <a:buClr>
                <a:schemeClr val="tx1"/>
              </a:buClr>
              <a:buSzPct val="100000"/>
              <a:buFont typeface="Wingdings 3"/>
              <a:buChar char=""/>
              <a:defRPr kumimoji="0" sz="1800" kern="1200">
                <a:solidFill>
                  <a:schemeClr val="tx1"/>
                </a:solidFill>
                <a:latin typeface="+mn-lt"/>
                <a:ea typeface="+mn-ea"/>
                <a:cs typeface="+mn-cs"/>
              </a:defRPr>
            </a:lvl4pPr>
            <a:lvl5pPr marL="1545336" indent="-182880" algn="l" rtl="0" eaLnBrk="1" latinLnBrk="0" hangingPunct="1">
              <a:spcBef>
                <a:spcPct val="20000"/>
              </a:spcBef>
              <a:buClr>
                <a:schemeClr val="tx1"/>
              </a:buClr>
              <a:buFont typeface="Wingdings 2"/>
              <a:buChar char=""/>
              <a:defRPr kumimoji="0" sz="1800" kern="1200">
                <a:solidFill>
                  <a:schemeClr val="tx1"/>
                </a:solidFill>
                <a:latin typeface="+mn-lt"/>
                <a:ea typeface="+mn-ea"/>
                <a:cs typeface="+mn-cs"/>
              </a:defRPr>
            </a:lvl5pPr>
            <a:lvl6pPr marL="1764792" indent="-182880" algn="l" rtl="0" eaLnBrk="1" latinLnBrk="0" hangingPunct="1">
              <a:spcBef>
                <a:spcPct val="20000"/>
              </a:spcBef>
              <a:buClr>
                <a:schemeClr val="tx1"/>
              </a:buClr>
              <a:buFont typeface="Wingdings 3"/>
              <a:buChar char=""/>
              <a:defRPr kumimoji="0" sz="1800" kern="1200">
                <a:solidFill>
                  <a:schemeClr val="tx1"/>
                </a:solidFill>
                <a:latin typeface="+mn-lt"/>
                <a:ea typeface="+mn-ea"/>
                <a:cs typeface="+mn-cs"/>
              </a:defRPr>
            </a:lvl6pPr>
            <a:lvl7pPr marL="1965960" indent="-182880" algn="l" rtl="0" eaLnBrk="1" latinLnBrk="0" hangingPunct="1">
              <a:spcBef>
                <a:spcPct val="20000"/>
              </a:spcBef>
              <a:buClr>
                <a:schemeClr val="tx1"/>
              </a:buClr>
              <a:buFont typeface="Wingdings 2"/>
              <a:buChar char=""/>
              <a:defRPr kumimoji="0" sz="1600" kern="1200">
                <a:solidFill>
                  <a:schemeClr val="tx1"/>
                </a:solidFill>
                <a:latin typeface="+mn-lt"/>
                <a:ea typeface="+mn-ea"/>
                <a:cs typeface="+mn-cs"/>
              </a:defRPr>
            </a:lvl7pPr>
            <a:lvl8pPr marL="2167128" indent="-182880" algn="l" rtl="0" eaLnBrk="1" latinLnBrk="0" hangingPunct="1">
              <a:spcBef>
                <a:spcPct val="20000"/>
              </a:spcBef>
              <a:buClr>
                <a:schemeClr val="tx1"/>
              </a:buClr>
              <a:buFont typeface="Wingdings 2"/>
              <a:buChar char=""/>
              <a:defRPr kumimoji="0" sz="1400" kern="1200">
                <a:solidFill>
                  <a:schemeClr val="tx1"/>
                </a:solidFill>
                <a:latin typeface="+mn-lt"/>
                <a:ea typeface="+mn-ea"/>
                <a:cs typeface="+mn-cs"/>
              </a:defRPr>
            </a:lvl8pPr>
            <a:lvl9pPr marL="2368296" indent="-182880" algn="l" rtl="0" eaLnBrk="1" latinLnBrk="0" hangingPunct="1">
              <a:spcBef>
                <a:spcPct val="20000"/>
              </a:spcBef>
              <a:buClr>
                <a:schemeClr val="tx1"/>
              </a:buClr>
              <a:buFont typeface="Wingdings 2"/>
              <a:buChar char=""/>
              <a:defRPr kumimoji="0" sz="1400" kern="1200" baseline="0">
                <a:solidFill>
                  <a:schemeClr val="tx1"/>
                </a:solidFill>
                <a:latin typeface="+mn-lt"/>
                <a:ea typeface="+mn-ea"/>
                <a:cs typeface="+mn-cs"/>
              </a:defRPr>
            </a:lvl9pPr>
          </a:lstStyle>
          <a:p>
            <a:pPr marL="137160" indent="0">
              <a:buNone/>
            </a:pPr>
            <a:r>
              <a:rPr lang="en-GB" dirty="0" smtClean="0">
                <a:solidFill>
                  <a:schemeClr val="bg1"/>
                </a:solidFill>
              </a:rPr>
              <a:t>Trajan accompanied by Praetorian Guards – Dalmatian harbour – scene 86.</a:t>
            </a:r>
            <a:endParaRPr lang="en-GB" dirty="0">
              <a:solidFill>
                <a:schemeClr val="bg1"/>
              </a:solidFill>
            </a:endParaRPr>
          </a:p>
        </p:txBody>
      </p:sp>
      <p:sp>
        <p:nvSpPr>
          <p:cNvPr id="4" name="Rectangle 3"/>
          <p:cNvSpPr/>
          <p:nvPr/>
        </p:nvSpPr>
        <p:spPr>
          <a:xfrm>
            <a:off x="22034" y="4580619"/>
            <a:ext cx="9121966" cy="2246769"/>
          </a:xfrm>
          <a:prstGeom prst="rect">
            <a:avLst/>
          </a:prstGeom>
        </p:spPr>
        <p:txBody>
          <a:bodyPr wrap="square">
            <a:spAutoFit/>
          </a:bodyPr>
          <a:lstStyle/>
          <a:p>
            <a:r>
              <a:rPr lang="en-GB" sz="2000" b="1" dirty="0">
                <a:solidFill>
                  <a:schemeClr val="bg1"/>
                </a:solidFill>
              </a:rPr>
              <a:t>Arresting Conspirators: </a:t>
            </a:r>
            <a:endParaRPr lang="en-GB" sz="2000" b="1" dirty="0" smtClean="0">
              <a:solidFill>
                <a:schemeClr val="bg1"/>
              </a:solidFill>
            </a:endParaRPr>
          </a:p>
          <a:p>
            <a:r>
              <a:rPr lang="en-GB" sz="2000" dirty="0" smtClean="0">
                <a:solidFill>
                  <a:schemeClr val="bg1"/>
                </a:solidFill>
              </a:rPr>
              <a:t>“</a:t>
            </a:r>
            <a:r>
              <a:rPr lang="en-GB" sz="2000" dirty="0" err="1">
                <a:solidFill>
                  <a:schemeClr val="bg1"/>
                </a:solidFill>
              </a:rPr>
              <a:t>Asiaticus</a:t>
            </a:r>
            <a:r>
              <a:rPr lang="en-GB" sz="2000" dirty="0">
                <a:solidFill>
                  <a:schemeClr val="bg1"/>
                </a:solidFill>
              </a:rPr>
              <a:t> had not trembled to avow his complicity in a gathering of the Roman people and even to </a:t>
            </a:r>
            <a:r>
              <a:rPr lang="en-GB" sz="2000" dirty="0" smtClean="0">
                <a:solidFill>
                  <a:schemeClr val="bg1"/>
                </a:solidFill>
              </a:rPr>
              <a:t>claimed </a:t>
            </a:r>
            <a:r>
              <a:rPr lang="en-GB" sz="2000" dirty="0">
                <a:solidFill>
                  <a:schemeClr val="bg1"/>
                </a:solidFill>
              </a:rPr>
              <a:t>the glory of the </a:t>
            </a:r>
            <a:r>
              <a:rPr lang="en-GB" sz="2000" dirty="0" smtClean="0">
                <a:solidFill>
                  <a:schemeClr val="bg1"/>
                </a:solidFill>
              </a:rPr>
              <a:t>assassination and </a:t>
            </a:r>
            <a:r>
              <a:rPr lang="en-GB" sz="2000" dirty="0">
                <a:solidFill>
                  <a:schemeClr val="bg1"/>
                </a:solidFill>
              </a:rPr>
              <a:t>he was preparing an excursion to the armies of </a:t>
            </a:r>
            <a:r>
              <a:rPr lang="en-GB" sz="2000" dirty="0" err="1">
                <a:solidFill>
                  <a:schemeClr val="bg1"/>
                </a:solidFill>
              </a:rPr>
              <a:t>Germanicus</a:t>
            </a:r>
            <a:r>
              <a:rPr lang="en-GB" sz="2000" dirty="0">
                <a:solidFill>
                  <a:schemeClr val="bg1"/>
                </a:solidFill>
              </a:rPr>
              <a:t>… Claudius made no further scrutiny; but, as though to quell an incipient war, despatched at full speed a body of soldiers under the praetorian prefect </a:t>
            </a:r>
            <a:r>
              <a:rPr lang="en-GB" sz="2000" dirty="0" err="1">
                <a:solidFill>
                  <a:schemeClr val="bg1"/>
                </a:solidFill>
              </a:rPr>
              <a:t>Crispinus</a:t>
            </a:r>
            <a:r>
              <a:rPr lang="en-GB" sz="2000" dirty="0">
                <a:solidFill>
                  <a:schemeClr val="bg1"/>
                </a:solidFill>
              </a:rPr>
              <a:t>, who found </a:t>
            </a:r>
            <a:r>
              <a:rPr lang="en-GB" sz="2000" dirty="0" err="1">
                <a:solidFill>
                  <a:schemeClr val="bg1"/>
                </a:solidFill>
              </a:rPr>
              <a:t>Asiaticus</a:t>
            </a:r>
            <a:r>
              <a:rPr lang="en-GB" sz="2000" dirty="0">
                <a:solidFill>
                  <a:schemeClr val="bg1"/>
                </a:solidFill>
              </a:rPr>
              <a:t> at </a:t>
            </a:r>
            <a:r>
              <a:rPr lang="en-GB" sz="2000" dirty="0" err="1">
                <a:solidFill>
                  <a:schemeClr val="bg1"/>
                </a:solidFill>
              </a:rPr>
              <a:t>Baiae</a:t>
            </a:r>
            <a:r>
              <a:rPr lang="en-GB" sz="2000" dirty="0">
                <a:solidFill>
                  <a:schemeClr val="bg1"/>
                </a:solidFill>
              </a:rPr>
              <a:t>, threw him into irons, and </a:t>
            </a:r>
            <a:r>
              <a:rPr lang="en-GB" sz="2000" dirty="0" smtClean="0">
                <a:solidFill>
                  <a:schemeClr val="bg1"/>
                </a:solidFill>
              </a:rPr>
              <a:t>hauled </a:t>
            </a:r>
            <a:r>
              <a:rPr lang="en-GB" sz="2000" dirty="0">
                <a:solidFill>
                  <a:schemeClr val="bg1"/>
                </a:solidFill>
              </a:rPr>
              <a:t>him to the capital.” </a:t>
            </a:r>
            <a:r>
              <a:rPr lang="en-GB" sz="2000" dirty="0" smtClean="0">
                <a:solidFill>
                  <a:schemeClr val="bg1"/>
                </a:solidFill>
              </a:rPr>
              <a:t>(</a:t>
            </a:r>
            <a:r>
              <a:rPr lang="en-GB" sz="2000" b="1" dirty="0" smtClean="0">
                <a:solidFill>
                  <a:schemeClr val="bg1"/>
                </a:solidFill>
              </a:rPr>
              <a:t>11.1</a:t>
            </a:r>
            <a:r>
              <a:rPr lang="en-GB" sz="2000" dirty="0" smtClean="0">
                <a:solidFill>
                  <a:schemeClr val="bg1"/>
                </a:solidFill>
              </a:rPr>
              <a:t>). </a:t>
            </a:r>
            <a:endParaRPr lang="en-GB" sz="2000" dirty="0">
              <a:solidFill>
                <a:schemeClr val="bg1"/>
              </a:solidFill>
            </a:endParaRPr>
          </a:p>
        </p:txBody>
      </p:sp>
    </p:spTree>
    <p:extLst>
      <p:ext uri="{BB962C8B-B14F-4D97-AF65-F5344CB8AC3E}">
        <p14:creationId xmlns:p14="http://schemas.microsoft.com/office/powerpoint/2010/main" val="66077872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6632"/>
            <a:ext cx="8928992" cy="3816424"/>
          </a:xfrm>
        </p:spPr>
        <p:txBody>
          <a:bodyPr>
            <a:normAutofit/>
          </a:bodyPr>
          <a:lstStyle/>
          <a:p>
            <a:r>
              <a:rPr lang="en-GB" b="1" dirty="0" smtClean="0">
                <a:solidFill>
                  <a:schemeClr val="bg1"/>
                </a:solidFill>
              </a:rPr>
              <a:t>Preventing Crime:</a:t>
            </a:r>
          </a:p>
          <a:p>
            <a:pPr lvl="1"/>
            <a:r>
              <a:rPr lang="en-GB" dirty="0">
                <a:solidFill>
                  <a:schemeClr val="bg1"/>
                </a:solidFill>
              </a:rPr>
              <a:t>Urban Cohorts - associated with major public spectacles, rather than local policing</a:t>
            </a:r>
            <a:r>
              <a:rPr lang="en-GB" dirty="0" smtClean="0">
                <a:solidFill>
                  <a:schemeClr val="bg1"/>
                </a:solidFill>
              </a:rPr>
              <a:t>.</a:t>
            </a:r>
          </a:p>
          <a:p>
            <a:pPr lvl="1"/>
            <a:r>
              <a:rPr lang="en-GB" i="1" dirty="0" err="1">
                <a:solidFill>
                  <a:schemeClr val="bg1"/>
                </a:solidFill>
              </a:rPr>
              <a:t>Vigiles</a:t>
            </a:r>
            <a:r>
              <a:rPr lang="en-GB" i="1" dirty="0">
                <a:solidFill>
                  <a:schemeClr val="bg1"/>
                </a:solidFill>
              </a:rPr>
              <a:t> </a:t>
            </a:r>
            <a:r>
              <a:rPr lang="en-GB" dirty="0">
                <a:solidFill>
                  <a:schemeClr val="bg1"/>
                </a:solidFill>
              </a:rPr>
              <a:t>- conducted night patrols and had right to entre into private properties – local </a:t>
            </a:r>
            <a:r>
              <a:rPr lang="en-GB" dirty="0" smtClean="0">
                <a:solidFill>
                  <a:schemeClr val="bg1"/>
                </a:solidFill>
              </a:rPr>
              <a:t>“police” </a:t>
            </a:r>
            <a:r>
              <a:rPr lang="en-GB" dirty="0">
                <a:solidFill>
                  <a:schemeClr val="bg1"/>
                </a:solidFill>
              </a:rPr>
              <a:t>force?</a:t>
            </a:r>
          </a:p>
          <a:p>
            <a:pPr lvl="1"/>
            <a:r>
              <a:rPr lang="en-GB" dirty="0">
                <a:solidFill>
                  <a:schemeClr val="bg1"/>
                </a:solidFill>
              </a:rPr>
              <a:t>“On such occasions he stationed guards in various parts of the city, to prevent it from falling a prey to robbers because of the few people who remained at home.” – </a:t>
            </a:r>
            <a:r>
              <a:rPr lang="en-GB" b="1" dirty="0">
                <a:solidFill>
                  <a:schemeClr val="bg1"/>
                </a:solidFill>
              </a:rPr>
              <a:t>Suetonius </a:t>
            </a:r>
            <a:r>
              <a:rPr lang="en-GB" b="1" i="1" dirty="0" err="1">
                <a:solidFill>
                  <a:schemeClr val="bg1"/>
                </a:solidFill>
              </a:rPr>
              <a:t>Divus</a:t>
            </a:r>
            <a:r>
              <a:rPr lang="en-GB" b="1" i="1" dirty="0">
                <a:solidFill>
                  <a:schemeClr val="bg1"/>
                </a:solidFill>
              </a:rPr>
              <a:t> Augustus </a:t>
            </a:r>
            <a:r>
              <a:rPr lang="en-GB" b="1" dirty="0">
                <a:solidFill>
                  <a:schemeClr val="bg1"/>
                </a:solidFill>
              </a:rPr>
              <a:t>43.1</a:t>
            </a:r>
            <a:r>
              <a:rPr lang="en-GB" dirty="0">
                <a:solidFill>
                  <a:schemeClr val="bg1"/>
                </a:solidFill>
              </a:rPr>
              <a:t>.</a:t>
            </a:r>
          </a:p>
          <a:p>
            <a:pPr lvl="1"/>
            <a:endParaRPr lang="en-GB" dirty="0"/>
          </a:p>
          <a:p>
            <a:endParaRPr lang="en-GB" b="1" dirty="0">
              <a:solidFill>
                <a:schemeClr val="bg1"/>
              </a:solidFill>
            </a:endParaRPr>
          </a:p>
        </p:txBody>
      </p:sp>
      <p:sp>
        <p:nvSpPr>
          <p:cNvPr id="2" name="Rectangle 1"/>
          <p:cNvSpPr/>
          <p:nvPr/>
        </p:nvSpPr>
        <p:spPr>
          <a:xfrm>
            <a:off x="0" y="3846196"/>
            <a:ext cx="9144000" cy="3000821"/>
          </a:xfrm>
          <a:prstGeom prst="rect">
            <a:avLst/>
          </a:prstGeom>
        </p:spPr>
        <p:txBody>
          <a:bodyPr wrap="square">
            <a:spAutoFit/>
          </a:bodyPr>
          <a:lstStyle/>
          <a:p>
            <a:pPr marL="137160" indent="0">
              <a:buNone/>
            </a:pPr>
            <a:r>
              <a:rPr lang="en-GB" sz="2100" b="1" dirty="0" smtClean="0">
                <a:solidFill>
                  <a:schemeClr val="bg1"/>
                </a:solidFill>
              </a:rPr>
              <a:t>Surprising public disorder</a:t>
            </a:r>
            <a:r>
              <a:rPr lang="en-GB" sz="2100" dirty="0" smtClean="0">
                <a:solidFill>
                  <a:schemeClr val="bg1"/>
                </a:solidFill>
              </a:rPr>
              <a:t>: “[</a:t>
            </a:r>
            <a:r>
              <a:rPr lang="en-GB" sz="2100" dirty="0">
                <a:solidFill>
                  <a:schemeClr val="bg1"/>
                </a:solidFill>
              </a:rPr>
              <a:t>AD 51] A shortage of corn, again, and the famine which resulted, were construed as a supernatural warning. Nor were the complaints always whispered. Claudius, sitting in judgement, was surrounded by a wildly clamorous mob, and, driven into the farthest corner of the Forum, was there subjected to violent pressure, until, with the help of a body of troops, he forced a way through the hostile throng. It was established that the capital had provisions for fifteen days, no more; and the crisis was relieved only by the especial grace of the gods and the mildness of the winter.” – </a:t>
            </a:r>
            <a:r>
              <a:rPr lang="en-GB" sz="2100" b="1" dirty="0">
                <a:solidFill>
                  <a:schemeClr val="bg1"/>
                </a:solidFill>
              </a:rPr>
              <a:t>Tacitus </a:t>
            </a:r>
            <a:r>
              <a:rPr lang="en-GB" sz="2100" b="1" i="1" dirty="0">
                <a:solidFill>
                  <a:schemeClr val="bg1"/>
                </a:solidFill>
              </a:rPr>
              <a:t>Annals </a:t>
            </a:r>
            <a:r>
              <a:rPr lang="en-GB" sz="2100" b="1" dirty="0">
                <a:solidFill>
                  <a:schemeClr val="bg1"/>
                </a:solidFill>
              </a:rPr>
              <a:t>12.43</a:t>
            </a:r>
            <a:r>
              <a:rPr lang="en-GB" sz="2100" dirty="0">
                <a:solidFill>
                  <a:schemeClr val="bg1"/>
                </a:solidFill>
              </a:rPr>
              <a:t>. </a:t>
            </a:r>
          </a:p>
        </p:txBody>
      </p:sp>
    </p:spTree>
    <p:extLst>
      <p:ext uri="{BB962C8B-B14F-4D97-AF65-F5344CB8AC3E}">
        <p14:creationId xmlns:p14="http://schemas.microsoft.com/office/powerpoint/2010/main" val="9073622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0"/>
            <a:ext cx="9144000" cy="6858000"/>
          </a:xfrm>
        </p:spPr>
        <p:txBody>
          <a:bodyPr>
            <a:normAutofit fontScale="92500" lnSpcReduction="10000"/>
          </a:bodyPr>
          <a:lstStyle/>
          <a:p>
            <a:r>
              <a:rPr lang="en-GB" b="1" dirty="0" smtClean="0">
                <a:solidFill>
                  <a:schemeClr val="bg1"/>
                </a:solidFill>
              </a:rPr>
              <a:t>Brutality:</a:t>
            </a:r>
          </a:p>
          <a:p>
            <a:pPr lvl="1"/>
            <a:r>
              <a:rPr lang="en-GB" dirty="0" smtClean="0">
                <a:solidFill>
                  <a:schemeClr val="bg1"/>
                </a:solidFill>
              </a:rPr>
              <a:t>Possible strained relations due to need to enforce order, sometimes brutally.</a:t>
            </a:r>
            <a:endParaRPr lang="en-GB" sz="1200" dirty="0">
              <a:solidFill>
                <a:schemeClr val="bg1"/>
              </a:solidFill>
            </a:endParaRPr>
          </a:p>
          <a:p>
            <a:pPr lvl="1"/>
            <a:r>
              <a:rPr lang="en-GB" dirty="0" smtClean="0">
                <a:solidFill>
                  <a:schemeClr val="bg1"/>
                </a:solidFill>
              </a:rPr>
              <a:t>Heavy sticks (</a:t>
            </a:r>
            <a:r>
              <a:rPr lang="en-GB" i="1" dirty="0" err="1" smtClean="0">
                <a:solidFill>
                  <a:schemeClr val="bg1"/>
                </a:solidFill>
              </a:rPr>
              <a:t>fustes</a:t>
            </a:r>
            <a:r>
              <a:rPr lang="en-GB" dirty="0" smtClean="0">
                <a:solidFill>
                  <a:schemeClr val="bg1"/>
                </a:solidFill>
              </a:rPr>
              <a:t>) used for beating? </a:t>
            </a:r>
          </a:p>
          <a:p>
            <a:pPr lvl="1"/>
            <a:r>
              <a:rPr lang="en-GB" sz="2200" dirty="0" smtClean="0">
                <a:solidFill>
                  <a:schemeClr val="bg1"/>
                </a:solidFill>
              </a:rPr>
              <a:t>Commodus sacrifices </a:t>
            </a:r>
            <a:r>
              <a:rPr lang="en-GB" sz="2200" dirty="0" err="1" smtClean="0">
                <a:solidFill>
                  <a:schemeClr val="bg1"/>
                </a:solidFill>
              </a:rPr>
              <a:t>Cleander</a:t>
            </a:r>
            <a:r>
              <a:rPr lang="en-GB" sz="2200" dirty="0" smtClean="0">
                <a:solidFill>
                  <a:schemeClr val="bg1"/>
                </a:solidFill>
              </a:rPr>
              <a:t> the Praetorian Prefect to the mob </a:t>
            </a:r>
            <a:r>
              <a:rPr lang="en-GB" sz="2200" dirty="0">
                <a:solidFill>
                  <a:schemeClr val="bg1"/>
                </a:solidFill>
              </a:rPr>
              <a:t>– “Suddenly, unlooked for by the assembled mob, the imperial cavalry appeared fully armed and, at the order of the prefect, butchered those in their </a:t>
            </a:r>
            <a:r>
              <a:rPr lang="en-GB" sz="2200" dirty="0" smtClean="0">
                <a:solidFill>
                  <a:schemeClr val="bg1"/>
                </a:solidFill>
              </a:rPr>
              <a:t>path…” – </a:t>
            </a:r>
            <a:r>
              <a:rPr lang="en-GB" sz="2200" b="1" dirty="0">
                <a:solidFill>
                  <a:schemeClr val="bg1"/>
                </a:solidFill>
              </a:rPr>
              <a:t>Herodian </a:t>
            </a:r>
            <a:r>
              <a:rPr lang="en-GB" sz="2200" b="1" dirty="0" smtClean="0">
                <a:solidFill>
                  <a:schemeClr val="bg1"/>
                </a:solidFill>
              </a:rPr>
              <a:t>1.12.5-6</a:t>
            </a:r>
            <a:r>
              <a:rPr lang="en-GB" sz="2200" dirty="0" smtClean="0">
                <a:solidFill>
                  <a:schemeClr val="bg1"/>
                </a:solidFill>
              </a:rPr>
              <a:t>. </a:t>
            </a:r>
            <a:endParaRPr lang="en-GB" dirty="0">
              <a:solidFill>
                <a:schemeClr val="bg1"/>
              </a:solidFill>
            </a:endParaRPr>
          </a:p>
          <a:p>
            <a:pPr marL="722376" lvl="2" indent="0">
              <a:buNone/>
            </a:pPr>
            <a:endParaRPr lang="en-GB" sz="1100" dirty="0" smtClean="0">
              <a:solidFill>
                <a:schemeClr val="bg1"/>
              </a:solidFill>
            </a:endParaRPr>
          </a:p>
          <a:p>
            <a:pPr marL="137160" indent="0">
              <a:buNone/>
            </a:pPr>
            <a:endParaRPr lang="en-GB" sz="500" dirty="0">
              <a:solidFill>
                <a:schemeClr val="bg1"/>
              </a:solidFill>
            </a:endParaRPr>
          </a:p>
          <a:p>
            <a:r>
              <a:rPr lang="en-GB" b="1" dirty="0" smtClean="0">
                <a:solidFill>
                  <a:schemeClr val="bg1"/>
                </a:solidFill>
              </a:rPr>
              <a:t>Abuses:</a:t>
            </a:r>
          </a:p>
          <a:p>
            <a:pPr lvl="1"/>
            <a:r>
              <a:rPr lang="en-GB" dirty="0" smtClean="0">
                <a:solidFill>
                  <a:schemeClr val="bg1"/>
                </a:solidFill>
              </a:rPr>
              <a:t>Abuses by soldiers endemic? – satirical comments about soldiers being untouchable, courts of fellow </a:t>
            </a:r>
            <a:r>
              <a:rPr lang="en-GB" dirty="0">
                <a:solidFill>
                  <a:schemeClr val="bg1"/>
                </a:solidFill>
              </a:rPr>
              <a:t>soldiers – “…no civilian will dare to thrash you; if thrashed himself, he must hold his </a:t>
            </a:r>
            <a:r>
              <a:rPr lang="en-GB" dirty="0" smtClean="0">
                <a:solidFill>
                  <a:schemeClr val="bg1"/>
                </a:solidFill>
              </a:rPr>
              <a:t>tongue…” </a:t>
            </a:r>
            <a:r>
              <a:rPr lang="en-GB" dirty="0">
                <a:solidFill>
                  <a:schemeClr val="bg1"/>
                </a:solidFill>
              </a:rPr>
              <a:t>- </a:t>
            </a:r>
            <a:r>
              <a:rPr lang="en-GB" b="1" dirty="0">
                <a:solidFill>
                  <a:schemeClr val="bg1"/>
                </a:solidFill>
              </a:rPr>
              <a:t>Juvenal </a:t>
            </a:r>
            <a:r>
              <a:rPr lang="en-GB" b="1" i="1" dirty="0">
                <a:solidFill>
                  <a:schemeClr val="bg1"/>
                </a:solidFill>
              </a:rPr>
              <a:t>Satires</a:t>
            </a:r>
            <a:r>
              <a:rPr lang="en-GB" b="1" dirty="0">
                <a:solidFill>
                  <a:schemeClr val="bg1"/>
                </a:solidFill>
              </a:rPr>
              <a:t> </a:t>
            </a:r>
            <a:r>
              <a:rPr lang="en-GB" b="1" dirty="0" smtClean="0">
                <a:solidFill>
                  <a:schemeClr val="bg1"/>
                </a:solidFill>
              </a:rPr>
              <a:t>16</a:t>
            </a:r>
            <a:r>
              <a:rPr lang="en-GB" dirty="0" smtClean="0">
                <a:solidFill>
                  <a:schemeClr val="bg1"/>
                </a:solidFill>
              </a:rPr>
              <a:t>.   </a:t>
            </a:r>
          </a:p>
          <a:p>
            <a:pPr lvl="1"/>
            <a:r>
              <a:rPr lang="en-GB" dirty="0" smtClean="0">
                <a:solidFill>
                  <a:schemeClr val="bg1"/>
                </a:solidFill>
              </a:rPr>
              <a:t>Soldiers </a:t>
            </a:r>
            <a:r>
              <a:rPr lang="en-GB" dirty="0">
                <a:solidFill>
                  <a:schemeClr val="bg1"/>
                </a:solidFill>
              </a:rPr>
              <a:t>now forbidden to loot or act without restrain, and discipline enforced. Resentful solders kill </a:t>
            </a:r>
            <a:r>
              <a:rPr lang="en-GB" dirty="0" err="1" smtClean="0">
                <a:solidFill>
                  <a:schemeClr val="bg1"/>
                </a:solidFill>
              </a:rPr>
              <a:t>Pertinax</a:t>
            </a:r>
            <a:r>
              <a:rPr lang="en-GB" dirty="0" smtClean="0">
                <a:solidFill>
                  <a:schemeClr val="bg1"/>
                </a:solidFill>
              </a:rPr>
              <a:t> </a:t>
            </a:r>
            <a:r>
              <a:rPr lang="en-GB" dirty="0">
                <a:solidFill>
                  <a:schemeClr val="bg1"/>
                </a:solidFill>
              </a:rPr>
              <a:t>- “He [</a:t>
            </a:r>
            <a:r>
              <a:rPr lang="en-GB" dirty="0" err="1">
                <a:solidFill>
                  <a:schemeClr val="bg1"/>
                </a:solidFill>
              </a:rPr>
              <a:t>Pertinax</a:t>
            </a:r>
            <a:r>
              <a:rPr lang="en-GB" dirty="0">
                <a:solidFill>
                  <a:schemeClr val="bg1"/>
                </a:solidFill>
              </a:rPr>
              <a:t>] ordered the praetorians to curb their arrogant treatment of the people; he forbade them to carry axes or strike anyone they chanced to meet… All, both publicly and privately, were pleased by the order and the moderation of his reign…” </a:t>
            </a:r>
            <a:r>
              <a:rPr lang="en-GB" dirty="0" smtClean="0">
                <a:solidFill>
                  <a:schemeClr val="bg1"/>
                </a:solidFill>
              </a:rPr>
              <a:t>– </a:t>
            </a:r>
            <a:r>
              <a:rPr lang="en-GB" b="1" dirty="0" smtClean="0">
                <a:solidFill>
                  <a:schemeClr val="bg1"/>
                </a:solidFill>
              </a:rPr>
              <a:t>Herodian </a:t>
            </a:r>
            <a:r>
              <a:rPr lang="en-GB" b="1" dirty="0">
                <a:solidFill>
                  <a:schemeClr val="bg1"/>
                </a:solidFill>
              </a:rPr>
              <a:t>2.1, 4</a:t>
            </a:r>
            <a:r>
              <a:rPr lang="en-GB" dirty="0" smtClean="0">
                <a:solidFill>
                  <a:schemeClr val="bg1"/>
                </a:solidFill>
              </a:rPr>
              <a:t>.</a:t>
            </a:r>
            <a:endParaRPr lang="en-GB" dirty="0">
              <a:solidFill>
                <a:schemeClr val="bg1"/>
              </a:solidFill>
            </a:endParaRPr>
          </a:p>
          <a:p>
            <a:pPr marL="137160" indent="0">
              <a:buNone/>
            </a:pPr>
            <a:endParaRPr lang="en-GB" dirty="0">
              <a:solidFill>
                <a:schemeClr val="bg1"/>
              </a:solidFill>
            </a:endParaRPr>
          </a:p>
        </p:txBody>
      </p:sp>
    </p:spTree>
    <p:extLst>
      <p:ext uri="{BB962C8B-B14F-4D97-AF65-F5344CB8AC3E}">
        <p14:creationId xmlns:p14="http://schemas.microsoft.com/office/powerpoint/2010/main" val="668285674"/>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476672"/>
            <a:ext cx="8964488" cy="5832688"/>
          </a:xfrm>
        </p:spPr>
        <p:txBody>
          <a:bodyPr>
            <a:normAutofit/>
          </a:bodyPr>
          <a:lstStyle/>
          <a:p>
            <a:pPr marL="137160" indent="0" algn="ctr">
              <a:buNone/>
            </a:pPr>
            <a:endParaRPr lang="en-GB" sz="6000" dirty="0" smtClean="0"/>
          </a:p>
          <a:p>
            <a:pPr marL="137160" indent="0" algn="ctr">
              <a:buNone/>
            </a:pPr>
            <a:endParaRPr lang="en-GB" sz="6000" dirty="0"/>
          </a:p>
          <a:p>
            <a:pPr marL="137160" indent="0" algn="ctr">
              <a:buNone/>
            </a:pPr>
            <a:r>
              <a:rPr lang="en-GB" sz="6000" b="1" dirty="0" smtClean="0">
                <a:solidFill>
                  <a:schemeClr val="bg1"/>
                </a:solidFill>
              </a:rPr>
              <a:t>Banditry </a:t>
            </a:r>
          </a:p>
        </p:txBody>
      </p:sp>
    </p:spTree>
    <p:extLst>
      <p:ext uri="{BB962C8B-B14F-4D97-AF65-F5344CB8AC3E}">
        <p14:creationId xmlns:p14="http://schemas.microsoft.com/office/powerpoint/2010/main" val="4144724886"/>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smtClean="0">
                <a:solidFill>
                  <a:schemeClr val="bg1"/>
                </a:solidFill>
              </a:rPr>
              <a:t>Bandits</a:t>
            </a:r>
            <a:endParaRPr lang="en-GB" dirty="0">
              <a:solidFill>
                <a:schemeClr val="bg1"/>
              </a:solidFill>
            </a:endParaRPr>
          </a:p>
        </p:txBody>
      </p:sp>
      <p:sp>
        <p:nvSpPr>
          <p:cNvPr id="3" name="Content Placeholder 2"/>
          <p:cNvSpPr>
            <a:spLocks noGrp="1"/>
          </p:cNvSpPr>
          <p:nvPr>
            <p:ph idx="1"/>
          </p:nvPr>
        </p:nvSpPr>
        <p:spPr>
          <a:xfrm>
            <a:off x="179512" y="1600200"/>
            <a:ext cx="8856984" cy="5141168"/>
          </a:xfrm>
        </p:spPr>
        <p:txBody>
          <a:bodyPr>
            <a:normAutofit lnSpcReduction="10000"/>
          </a:bodyPr>
          <a:lstStyle/>
          <a:p>
            <a:r>
              <a:rPr lang="en-GB" dirty="0" smtClean="0">
                <a:solidFill>
                  <a:schemeClr val="bg1"/>
                </a:solidFill>
              </a:rPr>
              <a:t>Banditry a frequent feature of the ancient world.</a:t>
            </a:r>
          </a:p>
          <a:p>
            <a:endParaRPr lang="en-GB" sz="500" dirty="0">
              <a:solidFill>
                <a:schemeClr val="bg1"/>
              </a:solidFill>
            </a:endParaRPr>
          </a:p>
          <a:p>
            <a:r>
              <a:rPr lang="en-GB" dirty="0" smtClean="0">
                <a:solidFill>
                  <a:schemeClr val="bg1"/>
                </a:solidFill>
              </a:rPr>
              <a:t>May be viewed by authorities as the illegitimate exercise of personal power, and hence a threat to the state.</a:t>
            </a:r>
          </a:p>
          <a:p>
            <a:pPr>
              <a:buNone/>
            </a:pPr>
            <a:endParaRPr lang="en-GB" sz="500" dirty="0">
              <a:solidFill>
                <a:schemeClr val="bg1"/>
              </a:solidFill>
            </a:endParaRPr>
          </a:p>
          <a:p>
            <a:pPr marL="0">
              <a:buNone/>
            </a:pPr>
            <a:r>
              <a:rPr lang="en-GB" dirty="0" smtClean="0">
                <a:solidFill>
                  <a:schemeClr val="bg1"/>
                </a:solidFill>
              </a:rPr>
              <a:t>“For what are states but large bandit bands, and what are bandit bands but small states.” – </a:t>
            </a:r>
            <a:r>
              <a:rPr lang="en-GB" b="1" dirty="0" smtClean="0">
                <a:solidFill>
                  <a:schemeClr val="bg1"/>
                </a:solidFill>
              </a:rPr>
              <a:t>St. Augustine </a:t>
            </a:r>
            <a:r>
              <a:rPr lang="en-GB" b="1" i="1" dirty="0" smtClean="0">
                <a:solidFill>
                  <a:schemeClr val="bg1"/>
                </a:solidFill>
              </a:rPr>
              <a:t>The City of God </a:t>
            </a:r>
            <a:r>
              <a:rPr lang="en-GB" b="1" dirty="0" smtClean="0">
                <a:solidFill>
                  <a:schemeClr val="bg1"/>
                </a:solidFill>
              </a:rPr>
              <a:t>4.4</a:t>
            </a:r>
            <a:r>
              <a:rPr lang="en-GB" dirty="0" smtClean="0">
                <a:solidFill>
                  <a:schemeClr val="bg1"/>
                </a:solidFill>
              </a:rPr>
              <a:t>.</a:t>
            </a:r>
          </a:p>
          <a:p>
            <a:pPr marL="0">
              <a:buNone/>
            </a:pPr>
            <a:endParaRPr lang="en-GB" sz="500" dirty="0">
              <a:solidFill>
                <a:schemeClr val="bg1"/>
              </a:solidFill>
            </a:endParaRPr>
          </a:p>
          <a:p>
            <a:pPr marL="0">
              <a:buNone/>
            </a:pPr>
            <a:r>
              <a:rPr lang="en-GB" dirty="0">
                <a:solidFill>
                  <a:schemeClr val="bg1"/>
                </a:solidFill>
              </a:rPr>
              <a:t>“There was, for example, a robber named </a:t>
            </a:r>
            <a:r>
              <a:rPr lang="en-GB" b="1" dirty="0" err="1">
                <a:solidFill>
                  <a:schemeClr val="bg1"/>
                </a:solidFill>
              </a:rPr>
              <a:t>Corocotta</a:t>
            </a:r>
            <a:r>
              <a:rPr lang="en-GB" dirty="0">
                <a:solidFill>
                  <a:schemeClr val="bg1"/>
                </a:solidFill>
              </a:rPr>
              <a:t>, who flourished in Spain, and who made Augustus so angry at first that he had offered a reward of 1,000,000 sesterces for his capture alive.” – </a:t>
            </a:r>
            <a:r>
              <a:rPr lang="en-GB" b="1" dirty="0" smtClean="0">
                <a:solidFill>
                  <a:schemeClr val="bg1"/>
                </a:solidFill>
              </a:rPr>
              <a:t>Cassius </a:t>
            </a:r>
            <a:r>
              <a:rPr lang="en-GB" b="1" dirty="0" err="1" smtClean="0">
                <a:solidFill>
                  <a:schemeClr val="bg1"/>
                </a:solidFill>
              </a:rPr>
              <a:t>Dio</a:t>
            </a:r>
            <a:r>
              <a:rPr lang="en-GB" b="1" dirty="0" smtClean="0">
                <a:solidFill>
                  <a:schemeClr val="bg1"/>
                </a:solidFill>
              </a:rPr>
              <a:t> </a:t>
            </a:r>
            <a:r>
              <a:rPr lang="en-GB" b="1" dirty="0">
                <a:solidFill>
                  <a:schemeClr val="bg1"/>
                </a:solidFill>
              </a:rPr>
              <a:t>56.43.3</a:t>
            </a:r>
            <a:r>
              <a:rPr lang="en-GB" dirty="0">
                <a:solidFill>
                  <a:schemeClr val="bg1"/>
                </a:solidFill>
              </a:rPr>
              <a:t>.</a:t>
            </a:r>
          </a:p>
          <a:p>
            <a:pPr marL="0">
              <a:buNone/>
            </a:pPr>
            <a:endParaRPr lang="en-GB" dirty="0">
              <a:solidFill>
                <a:schemeClr val="bg1"/>
              </a:solidFill>
            </a:endParaRPr>
          </a:p>
        </p:txBody>
      </p:sp>
    </p:spTree>
    <p:extLst>
      <p:ext uri="{BB962C8B-B14F-4D97-AF65-F5344CB8AC3E}">
        <p14:creationId xmlns:p14="http://schemas.microsoft.com/office/powerpoint/2010/main" val="3381124542"/>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332656"/>
            <a:ext cx="9144000" cy="6525344"/>
          </a:xfrm>
        </p:spPr>
        <p:txBody>
          <a:bodyPr>
            <a:normAutofit fontScale="92500" lnSpcReduction="10000"/>
          </a:bodyPr>
          <a:lstStyle/>
          <a:p>
            <a:r>
              <a:rPr lang="en-GB" b="1" dirty="0" smtClean="0">
                <a:solidFill>
                  <a:schemeClr val="bg1"/>
                </a:solidFill>
              </a:rPr>
              <a:t>The bandit Bulla</a:t>
            </a:r>
            <a:r>
              <a:rPr lang="en-GB" dirty="0" smtClean="0">
                <a:solidFill>
                  <a:schemeClr val="bg1"/>
                </a:solidFill>
              </a:rPr>
              <a:t>:</a:t>
            </a:r>
          </a:p>
          <a:p>
            <a:pPr lvl="1"/>
            <a:r>
              <a:rPr lang="en-GB" dirty="0" smtClean="0">
                <a:solidFill>
                  <a:schemeClr val="bg1"/>
                </a:solidFill>
              </a:rPr>
              <a:t>Band of 600 men who plunder Italy for two </a:t>
            </a:r>
            <a:r>
              <a:rPr lang="en-GB" dirty="0">
                <a:solidFill>
                  <a:schemeClr val="bg1"/>
                </a:solidFill>
              </a:rPr>
              <a:t>years [AD </a:t>
            </a:r>
            <a:r>
              <a:rPr lang="en-GB" dirty="0" smtClean="0">
                <a:solidFill>
                  <a:schemeClr val="bg1"/>
                </a:solidFill>
              </a:rPr>
              <a:t>205-07], hunted by soldiers, but through cleverness and ruses evades capture.</a:t>
            </a:r>
          </a:p>
          <a:p>
            <a:pPr lvl="1"/>
            <a:r>
              <a:rPr lang="en-GB" dirty="0">
                <a:solidFill>
                  <a:schemeClr val="bg1"/>
                </a:solidFill>
              </a:rPr>
              <a:t>“</a:t>
            </a:r>
            <a:r>
              <a:rPr lang="en-GB" dirty="0" err="1">
                <a:solidFill>
                  <a:schemeClr val="bg1"/>
                </a:solidFill>
              </a:rPr>
              <a:t>Papinian</a:t>
            </a:r>
            <a:r>
              <a:rPr lang="en-GB" dirty="0">
                <a:solidFill>
                  <a:schemeClr val="bg1"/>
                </a:solidFill>
              </a:rPr>
              <a:t>, the prefect, asked him, "Why did you become a robber?" And he replied: "Why are you a prefect</a:t>
            </a:r>
            <a:r>
              <a:rPr lang="en-GB" dirty="0" smtClean="0">
                <a:solidFill>
                  <a:schemeClr val="bg1"/>
                </a:solidFill>
              </a:rPr>
              <a:t>?“” – </a:t>
            </a:r>
            <a:r>
              <a:rPr lang="en-GB" b="1" dirty="0" smtClean="0">
                <a:solidFill>
                  <a:schemeClr val="bg1"/>
                </a:solidFill>
              </a:rPr>
              <a:t>Cassius </a:t>
            </a:r>
            <a:r>
              <a:rPr lang="en-GB" b="1" dirty="0" err="1" smtClean="0">
                <a:solidFill>
                  <a:schemeClr val="bg1"/>
                </a:solidFill>
              </a:rPr>
              <a:t>Dio</a:t>
            </a:r>
            <a:r>
              <a:rPr lang="en-GB" b="1" dirty="0" smtClean="0">
                <a:solidFill>
                  <a:schemeClr val="bg1"/>
                </a:solidFill>
              </a:rPr>
              <a:t> 77.10</a:t>
            </a:r>
            <a:r>
              <a:rPr lang="en-GB" dirty="0" smtClean="0">
                <a:solidFill>
                  <a:schemeClr val="bg1"/>
                </a:solidFill>
              </a:rPr>
              <a:t>. </a:t>
            </a:r>
          </a:p>
          <a:p>
            <a:pPr lvl="1"/>
            <a:endParaRPr lang="en-GB" dirty="0">
              <a:solidFill>
                <a:schemeClr val="bg1"/>
              </a:solidFill>
            </a:endParaRPr>
          </a:p>
          <a:p>
            <a:r>
              <a:rPr lang="en-GB" b="1" dirty="0" smtClean="0">
                <a:solidFill>
                  <a:schemeClr val="bg1"/>
                </a:solidFill>
              </a:rPr>
              <a:t>Bandits to Rebel Army </a:t>
            </a:r>
            <a:r>
              <a:rPr lang="en-GB" b="1" dirty="0">
                <a:solidFill>
                  <a:schemeClr val="bg1"/>
                </a:solidFill>
              </a:rPr>
              <a:t>- </a:t>
            </a:r>
            <a:r>
              <a:rPr lang="en-GB" b="1" dirty="0" err="1">
                <a:solidFill>
                  <a:schemeClr val="bg1"/>
                </a:solidFill>
              </a:rPr>
              <a:t>Maternus</a:t>
            </a:r>
            <a:r>
              <a:rPr lang="en-GB" dirty="0" smtClean="0">
                <a:solidFill>
                  <a:schemeClr val="bg1"/>
                </a:solidFill>
              </a:rPr>
              <a:t>:</a:t>
            </a:r>
          </a:p>
          <a:p>
            <a:pPr lvl="1"/>
            <a:r>
              <a:rPr lang="en-GB" dirty="0" smtClean="0">
                <a:solidFill>
                  <a:schemeClr val="bg1"/>
                </a:solidFill>
              </a:rPr>
              <a:t>Reign of Commodus – </a:t>
            </a:r>
            <a:r>
              <a:rPr lang="en-GB" dirty="0" err="1" smtClean="0">
                <a:solidFill>
                  <a:schemeClr val="bg1"/>
                </a:solidFill>
              </a:rPr>
              <a:t>Maternus</a:t>
            </a:r>
            <a:r>
              <a:rPr lang="en-GB" dirty="0" smtClean="0">
                <a:solidFill>
                  <a:schemeClr val="bg1"/>
                </a:solidFill>
              </a:rPr>
              <a:t> a deserter from the army, attracts many followers through liberal distribution of booty. </a:t>
            </a:r>
          </a:p>
          <a:p>
            <a:pPr lvl="1"/>
            <a:r>
              <a:rPr lang="en-GB" dirty="0">
                <a:solidFill>
                  <a:schemeClr val="bg1"/>
                </a:solidFill>
              </a:rPr>
              <a:t>“As a result, his men no longer appeared to be brigands but rather enemy troops. They now attacked the largest cities and released all the prisoners, no matter what the reasons for their imprisonment. By promising these men their freedom, he persuaded them to join his band in gratitude for favours received. The bandits roamed over all Gaul and Spain, attacking the largest cities; a few of these they burned, but the rest they abandoned after sacking them.” - </a:t>
            </a:r>
            <a:r>
              <a:rPr lang="en-GB" b="1" dirty="0">
                <a:solidFill>
                  <a:schemeClr val="bg1"/>
                </a:solidFill>
              </a:rPr>
              <a:t>Herodian </a:t>
            </a:r>
            <a:r>
              <a:rPr lang="en-GB" b="1" dirty="0" smtClean="0">
                <a:solidFill>
                  <a:schemeClr val="bg1"/>
                </a:solidFill>
              </a:rPr>
              <a:t>1.10.1-2</a:t>
            </a:r>
            <a:r>
              <a:rPr lang="en-GB" dirty="0" smtClean="0">
                <a:solidFill>
                  <a:schemeClr val="bg1"/>
                </a:solidFill>
              </a:rPr>
              <a:t>.</a:t>
            </a:r>
            <a:endParaRPr lang="en-GB" b="1" dirty="0" smtClean="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1287598816"/>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smtClean="0">
                <a:solidFill>
                  <a:schemeClr val="bg1"/>
                </a:solidFill>
              </a:rPr>
              <a:t>Bandits Popularised in Literature</a:t>
            </a:r>
            <a:endParaRPr lang="en-GB" dirty="0">
              <a:solidFill>
                <a:schemeClr val="bg1"/>
              </a:solidFill>
            </a:endParaRPr>
          </a:p>
        </p:txBody>
      </p:sp>
      <p:sp>
        <p:nvSpPr>
          <p:cNvPr id="3" name="Content Placeholder 2"/>
          <p:cNvSpPr>
            <a:spLocks noGrp="1"/>
          </p:cNvSpPr>
          <p:nvPr>
            <p:ph idx="1"/>
          </p:nvPr>
        </p:nvSpPr>
        <p:spPr>
          <a:xfrm>
            <a:off x="323528" y="1700808"/>
            <a:ext cx="8363272" cy="4752528"/>
          </a:xfrm>
        </p:spPr>
        <p:txBody>
          <a:bodyPr>
            <a:normAutofit/>
          </a:bodyPr>
          <a:lstStyle/>
          <a:p>
            <a:r>
              <a:rPr lang="en-GB" dirty="0" smtClean="0">
                <a:solidFill>
                  <a:schemeClr val="bg1"/>
                </a:solidFill>
              </a:rPr>
              <a:t>Achilles </a:t>
            </a:r>
            <a:r>
              <a:rPr lang="en-GB" dirty="0" err="1" smtClean="0">
                <a:solidFill>
                  <a:schemeClr val="bg1"/>
                </a:solidFill>
              </a:rPr>
              <a:t>Tatius</a:t>
            </a:r>
            <a:r>
              <a:rPr lang="en-GB" dirty="0" smtClean="0">
                <a:solidFill>
                  <a:schemeClr val="bg1"/>
                </a:solidFill>
              </a:rPr>
              <a:t> (third-quarter of second century AD) - </a:t>
            </a:r>
            <a:r>
              <a:rPr lang="en-GB" i="1" dirty="0" smtClean="0">
                <a:solidFill>
                  <a:schemeClr val="bg1"/>
                </a:solidFill>
              </a:rPr>
              <a:t>The Adventures of </a:t>
            </a:r>
            <a:r>
              <a:rPr lang="en-GB" i="1" dirty="0" err="1" smtClean="0">
                <a:solidFill>
                  <a:schemeClr val="bg1"/>
                </a:solidFill>
              </a:rPr>
              <a:t>Leukippe</a:t>
            </a:r>
            <a:r>
              <a:rPr lang="en-GB" i="1" dirty="0" smtClean="0">
                <a:solidFill>
                  <a:schemeClr val="bg1"/>
                </a:solidFill>
              </a:rPr>
              <a:t> and </a:t>
            </a:r>
            <a:r>
              <a:rPr lang="en-GB" i="1" dirty="0" err="1" smtClean="0">
                <a:solidFill>
                  <a:schemeClr val="bg1"/>
                </a:solidFill>
              </a:rPr>
              <a:t>kleitophon</a:t>
            </a:r>
            <a:r>
              <a:rPr lang="en-GB" i="1" dirty="0" smtClean="0">
                <a:solidFill>
                  <a:schemeClr val="bg1"/>
                </a:solidFill>
              </a:rPr>
              <a:t> – </a:t>
            </a:r>
            <a:r>
              <a:rPr lang="en-GB" dirty="0" smtClean="0">
                <a:solidFill>
                  <a:schemeClr val="bg1"/>
                </a:solidFill>
              </a:rPr>
              <a:t>the protagonists captured by bandits in Nile Delta (allusions to </a:t>
            </a:r>
            <a:r>
              <a:rPr lang="en-GB" i="1" dirty="0" err="1" smtClean="0">
                <a:solidFill>
                  <a:schemeClr val="bg1"/>
                </a:solidFill>
              </a:rPr>
              <a:t>Boukoloi</a:t>
            </a:r>
            <a:r>
              <a:rPr lang="en-GB" i="1" dirty="0" smtClean="0">
                <a:solidFill>
                  <a:schemeClr val="bg1"/>
                </a:solidFill>
              </a:rPr>
              <a:t> </a:t>
            </a:r>
            <a:r>
              <a:rPr lang="en-GB" dirty="0" smtClean="0">
                <a:solidFill>
                  <a:schemeClr val="bg1"/>
                </a:solidFill>
              </a:rPr>
              <a:t>“herdsmen” of the marshy regions in the Delta).</a:t>
            </a:r>
          </a:p>
          <a:p>
            <a:endParaRPr lang="en-GB" sz="1200" dirty="0" smtClean="0">
              <a:solidFill>
                <a:schemeClr val="bg1"/>
              </a:solidFill>
            </a:endParaRPr>
          </a:p>
          <a:p>
            <a:r>
              <a:rPr lang="en-GB" dirty="0" smtClean="0">
                <a:solidFill>
                  <a:schemeClr val="bg1"/>
                </a:solidFill>
              </a:rPr>
              <a:t>Xenophon of Ephesus (mid-second century AD) – </a:t>
            </a:r>
            <a:r>
              <a:rPr lang="en-GB" i="1" dirty="0" smtClean="0">
                <a:solidFill>
                  <a:schemeClr val="bg1"/>
                </a:solidFill>
              </a:rPr>
              <a:t>The </a:t>
            </a:r>
            <a:r>
              <a:rPr lang="en-GB" i="1" dirty="0" err="1" smtClean="0">
                <a:solidFill>
                  <a:schemeClr val="bg1"/>
                </a:solidFill>
              </a:rPr>
              <a:t>Ephesian</a:t>
            </a:r>
            <a:r>
              <a:rPr lang="en-GB" i="1" dirty="0" smtClean="0">
                <a:solidFill>
                  <a:schemeClr val="bg1"/>
                </a:solidFill>
              </a:rPr>
              <a:t> Tale of </a:t>
            </a:r>
            <a:r>
              <a:rPr lang="en-GB" i="1" dirty="0" err="1" smtClean="0">
                <a:solidFill>
                  <a:schemeClr val="bg1"/>
                </a:solidFill>
              </a:rPr>
              <a:t>Anthia</a:t>
            </a:r>
            <a:r>
              <a:rPr lang="en-GB" i="1" dirty="0" smtClean="0">
                <a:solidFill>
                  <a:schemeClr val="bg1"/>
                </a:solidFill>
              </a:rPr>
              <a:t> and </a:t>
            </a:r>
            <a:r>
              <a:rPr lang="en-GB" i="1" dirty="0" err="1" smtClean="0">
                <a:solidFill>
                  <a:schemeClr val="bg1"/>
                </a:solidFill>
              </a:rPr>
              <a:t>Habrocomes</a:t>
            </a:r>
            <a:r>
              <a:rPr lang="en-GB" i="1" dirty="0" smtClean="0">
                <a:solidFill>
                  <a:schemeClr val="bg1"/>
                </a:solidFill>
              </a:rPr>
              <a:t> </a:t>
            </a:r>
            <a:r>
              <a:rPr lang="en-GB" dirty="0" smtClean="0">
                <a:solidFill>
                  <a:schemeClr val="bg1"/>
                </a:solidFill>
              </a:rPr>
              <a:t>– plot involving pirates, and robber bands.</a:t>
            </a:r>
          </a:p>
          <a:p>
            <a:endParaRPr lang="en-GB" sz="1200" dirty="0" smtClean="0">
              <a:solidFill>
                <a:schemeClr val="bg1"/>
              </a:solidFill>
            </a:endParaRPr>
          </a:p>
          <a:p>
            <a:r>
              <a:rPr lang="en-GB" dirty="0" err="1" smtClean="0">
                <a:solidFill>
                  <a:schemeClr val="bg1"/>
                </a:solidFill>
              </a:rPr>
              <a:t>Heliodorus</a:t>
            </a:r>
            <a:r>
              <a:rPr lang="en-GB" dirty="0" smtClean="0">
                <a:solidFill>
                  <a:schemeClr val="bg1"/>
                </a:solidFill>
              </a:rPr>
              <a:t> </a:t>
            </a:r>
            <a:r>
              <a:rPr lang="en-GB" i="1" dirty="0" err="1" smtClean="0">
                <a:solidFill>
                  <a:schemeClr val="bg1"/>
                </a:solidFill>
              </a:rPr>
              <a:t>Aethiopica</a:t>
            </a:r>
            <a:r>
              <a:rPr lang="en-GB" i="1" dirty="0" smtClean="0">
                <a:solidFill>
                  <a:schemeClr val="bg1"/>
                </a:solidFill>
              </a:rPr>
              <a:t> </a:t>
            </a:r>
            <a:r>
              <a:rPr lang="en-GB" dirty="0" smtClean="0">
                <a:solidFill>
                  <a:schemeClr val="bg1"/>
                </a:solidFill>
              </a:rPr>
              <a:t>(3</a:t>
            </a:r>
            <a:r>
              <a:rPr lang="en-GB" baseline="30000" dirty="0" smtClean="0">
                <a:solidFill>
                  <a:schemeClr val="bg1"/>
                </a:solidFill>
              </a:rPr>
              <a:t>rd</a:t>
            </a:r>
            <a:r>
              <a:rPr lang="en-GB" dirty="0" smtClean="0">
                <a:solidFill>
                  <a:schemeClr val="bg1"/>
                </a:solidFill>
              </a:rPr>
              <a:t> or 4</a:t>
            </a:r>
            <a:r>
              <a:rPr lang="en-GB" baseline="30000" dirty="0" smtClean="0">
                <a:solidFill>
                  <a:schemeClr val="bg1"/>
                </a:solidFill>
              </a:rPr>
              <a:t>th</a:t>
            </a:r>
            <a:r>
              <a:rPr lang="en-GB" dirty="0" smtClean="0">
                <a:solidFill>
                  <a:schemeClr val="bg1"/>
                </a:solidFill>
              </a:rPr>
              <a:t> century AD?)</a:t>
            </a:r>
          </a:p>
          <a:p>
            <a:endParaRPr lang="en-GB" dirty="0">
              <a:solidFill>
                <a:schemeClr val="bg1"/>
              </a:solidFill>
            </a:endParaRPr>
          </a:p>
        </p:txBody>
      </p:sp>
    </p:spTree>
    <p:extLst>
      <p:ext uri="{BB962C8B-B14F-4D97-AF65-F5344CB8AC3E}">
        <p14:creationId xmlns:p14="http://schemas.microsoft.com/office/powerpoint/2010/main" val="588451092"/>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16632"/>
            <a:ext cx="8229600" cy="1656184"/>
          </a:xfrm>
        </p:spPr>
        <p:txBody>
          <a:bodyPr/>
          <a:lstStyle/>
          <a:p>
            <a:r>
              <a:rPr lang="en-GB" dirty="0" smtClean="0">
                <a:solidFill>
                  <a:schemeClr val="bg1"/>
                </a:solidFill>
              </a:rPr>
              <a:t>Bibliography</a:t>
            </a:r>
            <a:endParaRPr lang="en-GB" dirty="0">
              <a:solidFill>
                <a:schemeClr val="bg1"/>
              </a:solidFill>
            </a:endParaRPr>
          </a:p>
        </p:txBody>
      </p:sp>
      <p:sp>
        <p:nvSpPr>
          <p:cNvPr id="3" name="Content Placeholder 2"/>
          <p:cNvSpPr>
            <a:spLocks noGrp="1"/>
          </p:cNvSpPr>
          <p:nvPr>
            <p:ph idx="1"/>
          </p:nvPr>
        </p:nvSpPr>
        <p:spPr>
          <a:xfrm>
            <a:off x="0" y="1772816"/>
            <a:ext cx="9144000" cy="5085184"/>
          </a:xfrm>
        </p:spPr>
        <p:txBody>
          <a:bodyPr>
            <a:normAutofit fontScale="92500" lnSpcReduction="10000"/>
          </a:bodyPr>
          <a:lstStyle/>
          <a:p>
            <a:r>
              <a:rPr lang="en-GB" dirty="0" err="1">
                <a:solidFill>
                  <a:schemeClr val="bg1"/>
                </a:solidFill>
              </a:rPr>
              <a:t>Coulston</a:t>
            </a:r>
            <a:r>
              <a:rPr lang="en-GB" dirty="0">
                <a:solidFill>
                  <a:schemeClr val="bg1"/>
                </a:solidFill>
              </a:rPr>
              <a:t>, J. (2000) ‘‘Armed and Belted Men’: The Soldiery in the Imperial Rome’, in </a:t>
            </a:r>
            <a:r>
              <a:rPr lang="en-GB" dirty="0" err="1">
                <a:solidFill>
                  <a:schemeClr val="bg1"/>
                </a:solidFill>
              </a:rPr>
              <a:t>Coulston</a:t>
            </a:r>
            <a:r>
              <a:rPr lang="en-GB" dirty="0">
                <a:solidFill>
                  <a:schemeClr val="bg1"/>
                </a:solidFill>
              </a:rPr>
              <a:t>, J., and Dodge, H. (eds.), </a:t>
            </a:r>
            <a:r>
              <a:rPr lang="en-GB" i="1" dirty="0">
                <a:solidFill>
                  <a:schemeClr val="bg1"/>
                </a:solidFill>
              </a:rPr>
              <a:t>Ancient Rome: The Archaeology of the Eternal City (Oxford: Oxford University School of Archaeology)</a:t>
            </a:r>
            <a:r>
              <a:rPr lang="en-GB" dirty="0">
                <a:solidFill>
                  <a:schemeClr val="bg1"/>
                </a:solidFill>
              </a:rPr>
              <a:t>:</a:t>
            </a:r>
            <a:r>
              <a:rPr lang="en-GB" i="1" dirty="0">
                <a:solidFill>
                  <a:schemeClr val="bg1"/>
                </a:solidFill>
              </a:rPr>
              <a:t> </a:t>
            </a:r>
            <a:r>
              <a:rPr lang="en-GB" dirty="0">
                <a:solidFill>
                  <a:schemeClr val="bg1"/>
                </a:solidFill>
              </a:rPr>
              <a:t>77-118.</a:t>
            </a:r>
          </a:p>
          <a:p>
            <a:endParaRPr lang="en-GB" sz="900" dirty="0" smtClean="0">
              <a:solidFill>
                <a:schemeClr val="bg1"/>
              </a:solidFill>
            </a:endParaRPr>
          </a:p>
          <a:p>
            <a:r>
              <a:rPr lang="en-GB" dirty="0" smtClean="0">
                <a:solidFill>
                  <a:schemeClr val="bg1"/>
                </a:solidFill>
              </a:rPr>
              <a:t>Kelly, B. (2013) ‘Crime</a:t>
            </a:r>
            <a:r>
              <a:rPr lang="en-GB" dirty="0">
                <a:solidFill>
                  <a:schemeClr val="bg1"/>
                </a:solidFill>
              </a:rPr>
              <a:t>, Law, and Order’, in </a:t>
            </a:r>
            <a:r>
              <a:rPr lang="en-GB" i="1" dirty="0">
                <a:solidFill>
                  <a:schemeClr val="bg1"/>
                </a:solidFill>
              </a:rPr>
              <a:t>Themes in Roman Society and Culture </a:t>
            </a:r>
            <a:r>
              <a:rPr lang="en-GB" dirty="0">
                <a:solidFill>
                  <a:schemeClr val="bg1"/>
                </a:solidFill>
              </a:rPr>
              <a:t>(eds., Gibbs, M., Nikolic, M., and </a:t>
            </a:r>
            <a:r>
              <a:rPr lang="en-GB" dirty="0" err="1">
                <a:solidFill>
                  <a:schemeClr val="bg1"/>
                </a:solidFill>
              </a:rPr>
              <a:t>Ripat</a:t>
            </a:r>
            <a:r>
              <a:rPr lang="en-GB" dirty="0">
                <a:solidFill>
                  <a:schemeClr val="bg1"/>
                </a:solidFill>
              </a:rPr>
              <a:t>, P.), Oxford: </a:t>
            </a:r>
            <a:r>
              <a:rPr lang="en-GB" dirty="0" smtClean="0">
                <a:solidFill>
                  <a:schemeClr val="bg1"/>
                </a:solidFill>
              </a:rPr>
              <a:t>241-262.</a:t>
            </a:r>
          </a:p>
          <a:p>
            <a:endParaRPr lang="en-GB" sz="1000" dirty="0">
              <a:solidFill>
                <a:schemeClr val="bg1"/>
              </a:solidFill>
            </a:endParaRPr>
          </a:p>
          <a:p>
            <a:r>
              <a:rPr lang="en-GB" dirty="0" smtClean="0">
                <a:solidFill>
                  <a:schemeClr val="bg1"/>
                </a:solidFill>
              </a:rPr>
              <a:t>Harris</a:t>
            </a:r>
            <a:r>
              <a:rPr lang="en-GB" dirty="0">
                <a:solidFill>
                  <a:schemeClr val="bg1"/>
                </a:solidFill>
              </a:rPr>
              <a:t>, J. (2007) </a:t>
            </a:r>
            <a:r>
              <a:rPr lang="en-GB" i="1" dirty="0">
                <a:solidFill>
                  <a:schemeClr val="bg1"/>
                </a:solidFill>
              </a:rPr>
              <a:t>Law and Crime in the Roman World </a:t>
            </a:r>
            <a:r>
              <a:rPr lang="en-GB" dirty="0">
                <a:solidFill>
                  <a:schemeClr val="bg1"/>
                </a:solidFill>
              </a:rPr>
              <a:t>(Cambridge: Cambridge University Press). </a:t>
            </a:r>
          </a:p>
          <a:p>
            <a:endParaRPr lang="en-GB" sz="1000" dirty="0">
              <a:solidFill>
                <a:schemeClr val="bg1"/>
              </a:solidFill>
            </a:endParaRPr>
          </a:p>
          <a:p>
            <a:r>
              <a:rPr lang="en-GB" dirty="0" err="1">
                <a:solidFill>
                  <a:schemeClr val="bg1"/>
                </a:solidFill>
              </a:rPr>
              <a:t>Nippel</a:t>
            </a:r>
            <a:r>
              <a:rPr lang="en-GB" dirty="0">
                <a:solidFill>
                  <a:schemeClr val="bg1"/>
                </a:solidFill>
              </a:rPr>
              <a:t>, W. (1984) ‘Policing Rome’. </a:t>
            </a:r>
            <a:r>
              <a:rPr lang="en-GB" i="1" dirty="0" smtClean="0">
                <a:solidFill>
                  <a:schemeClr val="bg1"/>
                </a:solidFill>
              </a:rPr>
              <a:t>JRS</a:t>
            </a:r>
            <a:r>
              <a:rPr lang="en-GB" dirty="0" smtClean="0">
                <a:solidFill>
                  <a:schemeClr val="bg1"/>
                </a:solidFill>
              </a:rPr>
              <a:t> </a:t>
            </a:r>
            <a:r>
              <a:rPr lang="en-GB" dirty="0">
                <a:solidFill>
                  <a:schemeClr val="bg1"/>
                </a:solidFill>
              </a:rPr>
              <a:t>74: 20-29.</a:t>
            </a:r>
          </a:p>
          <a:p>
            <a:endParaRPr lang="en-GB" sz="600" dirty="0">
              <a:solidFill>
                <a:schemeClr val="bg1"/>
              </a:solidFill>
            </a:endParaRPr>
          </a:p>
          <a:p>
            <a:endParaRPr lang="en-GB" dirty="0">
              <a:solidFill>
                <a:schemeClr val="bg1"/>
              </a:solidFill>
            </a:endParaRPr>
          </a:p>
        </p:txBody>
      </p:sp>
    </p:spTree>
    <p:extLst>
      <p:ext uri="{BB962C8B-B14F-4D97-AF65-F5344CB8AC3E}">
        <p14:creationId xmlns:p14="http://schemas.microsoft.com/office/powerpoint/2010/main" val="773193579"/>
      </p:ext>
    </p:extLst>
  </p:cSld>
  <p:clrMapOvr>
    <a:masterClrMapping/>
  </p:clrMapOvr>
  <p:timing>
    <p:tnLst>
      <p:par>
        <p:cTn id="1" dur="indefinite" restart="never" nodeType="tmRoot"/>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Apex">
  <a:themeElements>
    <a:clrScheme name="Flow">
      <a:dk1>
        <a:sysClr val="windowText" lastClr="000000"/>
      </a:dk1>
      <a:lt1>
        <a:sysClr val="window" lastClr="FFFFFF"/>
      </a:lt1>
      <a:dk2>
        <a:srgbClr val="04617B"/>
      </a:dk2>
      <a:lt2>
        <a:srgbClr val="DBF5F9"/>
      </a:lt2>
      <a:accent1>
        <a:srgbClr val="0F6FC6"/>
      </a:accent1>
      <a:accent2>
        <a:srgbClr val="009DD9"/>
      </a:accent2>
      <a:accent3>
        <a:srgbClr val="0BD0D9"/>
      </a:accent3>
      <a:accent4>
        <a:srgbClr val="10CF9B"/>
      </a:accent4>
      <a:accent5>
        <a:srgbClr val="7CCA62"/>
      </a:accent5>
      <a:accent6>
        <a:srgbClr val="A5C249"/>
      </a:accent6>
      <a:hlink>
        <a:srgbClr val="E2D700"/>
      </a:hlink>
      <a:folHlink>
        <a:srgbClr val="85DFD0"/>
      </a:folHlink>
    </a:clrScheme>
    <a:fontScheme name="Apex">
      <a:majorFont>
        <a:latin typeface="Lucida Sans"/>
        <a:ea typeface=""/>
        <a:cs typeface=""/>
        <a:font script="Grek" typeface="Arial"/>
        <a:font script="Cyrl" typeface="Arial"/>
        <a:font script="Jpan" typeface="HG丸ｺﾞｼｯｸM-PRO"/>
        <a:font script="Hang" typeface="휴먼옛체"/>
        <a:font script="Hans" typeface="黑体"/>
        <a:font script="Hant" typeface="微軟正黑體"/>
        <a:font script="Arab" typeface="Tahoma"/>
        <a:font script="Hebr" typeface="Levenim MT"/>
        <a:font script="Thai" typeface="Frees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ajorFont>
      <a:minorFont>
        <a:latin typeface="Book Antiqua"/>
        <a:ea typeface=""/>
        <a:cs typeface=""/>
        <a:font script="Grek" typeface="Times New Roman"/>
        <a:font script="Cyrl" typeface="Times New Roman"/>
        <a:font script="Jpan" typeface="HG明朝B"/>
        <a:font script="Hang" typeface="돋움"/>
        <a:font script="Hans" typeface="宋体"/>
        <a:font script="Hant" typeface="新細明體"/>
        <a:font script="Arab" typeface="Times New Roman"/>
        <a:font script="Hebr" typeface="David"/>
        <a:font script="Thai" typeface="Eucrosia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Apex">
      <a:fillStyleLst>
        <a:solidFill>
          <a:schemeClr val="phClr"/>
        </a:solidFill>
        <a:gradFill rotWithShape="1">
          <a:gsLst>
            <a:gs pos="20000">
              <a:schemeClr val="phClr">
                <a:tint val="9000"/>
              </a:schemeClr>
            </a:gs>
            <a:gs pos="100000">
              <a:schemeClr val="phClr">
                <a:tint val="70000"/>
                <a:satMod val="100000"/>
              </a:schemeClr>
            </a:gs>
          </a:gsLst>
          <a:path path="circle">
            <a:fillToRect l="-15000" t="-15000" r="115000" b="115000"/>
          </a:path>
        </a:gradFill>
        <a:gradFill rotWithShape="1">
          <a:gsLst>
            <a:gs pos="0">
              <a:schemeClr val="phClr">
                <a:shade val="60000"/>
              </a:schemeClr>
            </a:gs>
            <a:gs pos="33000">
              <a:schemeClr val="phClr">
                <a:tint val="86500"/>
              </a:schemeClr>
            </a:gs>
            <a:gs pos="46750">
              <a:schemeClr val="phClr">
                <a:tint val="71000"/>
                <a:satMod val="112000"/>
              </a:schemeClr>
            </a:gs>
            <a:gs pos="53000">
              <a:schemeClr val="phClr">
                <a:tint val="71000"/>
                <a:satMod val="112000"/>
              </a:schemeClr>
            </a:gs>
            <a:gs pos="68000">
              <a:schemeClr val="phClr">
                <a:tint val="86000"/>
              </a:schemeClr>
            </a:gs>
            <a:gs pos="100000">
              <a:schemeClr val="phClr">
                <a:shade val="60000"/>
              </a:schemeClr>
            </a:gs>
          </a:gsLst>
          <a:lin ang="8350000" scaled="1"/>
        </a:gradFill>
      </a:fillStyleLst>
      <a:lnStyleLst>
        <a:ln w="9525" cap="flat" cmpd="sng" algn="ctr">
          <a:solidFill>
            <a:schemeClr val="phClr">
              <a:shade val="48000"/>
              <a:satMod val="110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130000" dist="101600" dir="2700000" algn="tl" rotWithShape="0">
              <a:srgbClr val="000000">
                <a:alpha val="35000"/>
              </a:srgbClr>
            </a:outerShdw>
          </a:effectLst>
        </a:effectStyle>
        <a:effectStyle>
          <a:effectLst>
            <a:outerShdw blurRad="190500" dist="228600" dir="2700000" sy="90000" rotWithShape="0">
              <a:srgbClr val="000000">
                <a:alpha val="25500"/>
              </a:srgbClr>
            </a:outerShdw>
          </a:effectLst>
        </a:effectStyle>
        <a:effectStyle>
          <a:effectLst>
            <a:outerShdw blurRad="190500" dist="228600" dir="2700000" sy="90000" rotWithShape="0">
              <a:srgbClr val="000000">
                <a:alpha val="25500"/>
              </a:srgbClr>
            </a:outerShdw>
          </a:effectLst>
          <a:scene3d>
            <a:camera prst="orthographicFront" fov="0">
              <a:rot lat="0" lon="0" rev="0"/>
            </a:camera>
            <a:lightRig rig="soft" dir="tl">
              <a:rot lat="0" lon="0" rev="20100000"/>
            </a:lightRig>
          </a:scene3d>
          <a:sp3d>
            <a:bevelT w="50800" h="50800"/>
          </a:sp3d>
        </a:effectStyle>
      </a:effectStyleLst>
      <a:bgFillStyleLst>
        <a:solidFill>
          <a:schemeClr val="phClr"/>
        </a:solidFill>
        <a:gradFill rotWithShape="1">
          <a:gsLst>
            <a:gs pos="0">
              <a:schemeClr val="phClr">
                <a:tint val="50000"/>
                <a:satMod val="180000"/>
              </a:schemeClr>
            </a:gs>
            <a:gs pos="100000">
              <a:schemeClr val="phClr">
                <a:shade val="45000"/>
                <a:satMod val="120000"/>
              </a:schemeClr>
            </a:gs>
          </a:gsLst>
          <a:path path="circle">
            <a:fillToRect r="100000" b="100000"/>
          </a:path>
        </a:gradFill>
        <a:blipFill>
          <a:blip xmlns:r="http://schemas.openxmlformats.org/officeDocument/2006/relationships" r:embed="rId1">
            <a:duotone>
              <a:schemeClr val="phClr">
                <a:shade val="3000"/>
                <a:satMod val="110000"/>
              </a:schemeClr>
              <a:schemeClr val="phClr">
                <a:tint val="60000"/>
                <a:satMod val="425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586</TotalTime>
  <Words>2013</Words>
  <Application>Microsoft Office PowerPoint</Application>
  <PresentationFormat>On-screen Show (4:3)</PresentationFormat>
  <Paragraphs>144</Paragraphs>
  <Slides>23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23</vt:i4>
      </vt:variant>
    </vt:vector>
  </HeadingPairs>
  <TitlesOfParts>
    <vt:vector size="29" baseType="lpstr">
      <vt:lpstr>Book Antiqua</vt:lpstr>
      <vt:lpstr>Lucida Sans</vt:lpstr>
      <vt:lpstr>Wingdings</vt:lpstr>
      <vt:lpstr>Wingdings 2</vt:lpstr>
      <vt:lpstr>Wingdings 3</vt:lpstr>
      <vt:lpstr>Apex</vt:lpstr>
      <vt:lpstr>Everyday life in ancient rome</vt:lpstr>
      <vt:lpstr>Defining Crime</vt:lpstr>
      <vt:lpstr>Evidence</vt:lpstr>
      <vt:lpstr>PowerPoint Presentation</vt:lpstr>
      <vt:lpstr>Crime and Punishment in Rome</vt:lpstr>
      <vt:lpstr>Prosecuting Criminals</vt:lpstr>
      <vt:lpstr>PowerPoint Presentation</vt:lpstr>
      <vt:lpstr>Modern Images of Prison</vt:lpstr>
      <vt:lpstr>Prison in the Roman world</vt:lpstr>
      <vt:lpstr>Condemnation</vt:lpstr>
      <vt:lpstr>Jail Break</vt:lpstr>
      <vt:lpstr>PowerPoint Presentation</vt:lpstr>
      <vt:lpstr>Order in the Republic</vt:lpstr>
      <vt:lpstr>PowerPoint Presentation</vt:lpstr>
      <vt:lpstr>PowerPoint Presentation</vt:lpstr>
      <vt:lpstr>Activities of the Praetorians</vt:lpstr>
      <vt:lpstr>PowerPoint Presentation</vt:lpstr>
      <vt:lpstr>PowerPoint Presentation</vt:lpstr>
      <vt:lpstr>PowerPoint Presentation</vt:lpstr>
      <vt:lpstr>Bandits</vt:lpstr>
      <vt:lpstr>PowerPoint Presentation</vt:lpstr>
      <vt:lpstr>Bandits Popularised in Literature</vt:lpstr>
      <vt:lpstr>Bibliography</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Athens and Rome: Life and Culture in Classical Antiquity</dc:title>
  <dc:creator>UCS</dc:creator>
  <cp:lastModifiedBy>Matt</cp:lastModifiedBy>
  <cp:revision>105</cp:revision>
  <dcterms:created xsi:type="dcterms:W3CDTF">2014-02-20T14:53:36Z</dcterms:created>
  <dcterms:modified xsi:type="dcterms:W3CDTF">2019-03-03T14:29:17Z</dcterms:modified>
</cp:coreProperties>
</file>