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2" r:id="rId7"/>
    <p:sldId id="264" r:id="rId8"/>
    <p:sldId id="263"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14" autoAdjust="0"/>
  </p:normalViewPr>
  <p:slideViewPr>
    <p:cSldViewPr>
      <p:cViewPr>
        <p:scale>
          <a:sx n="70" d="100"/>
          <a:sy n="70" d="100"/>
        </p:scale>
        <p:origin x="-137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ED18DF-68FD-44C8-B3F8-E5B2109642BC}" type="datetimeFigureOut">
              <a:rPr lang="en-US" smtClean="0"/>
              <a:pPr/>
              <a:t>3/2/2020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245DA7-FD70-495B-9924-738EDB757DF5}" type="slidenum">
              <a:rPr lang="en-US" smtClean="0"/>
              <a:pPr/>
              <a:t>‹#›</a:t>
            </a:fld>
            <a:endParaRPr lang="en-US"/>
          </a:p>
        </p:txBody>
      </p:sp>
    </p:spTree>
    <p:extLst>
      <p:ext uri="{BB962C8B-B14F-4D97-AF65-F5344CB8AC3E}">
        <p14:creationId xmlns:p14="http://schemas.microsoft.com/office/powerpoint/2010/main" val="747423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Introduction </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 this report there will be a study on ASDA and the effect5s of the business practises adopted ASDA on the customer relationship and quality system. The benefits and issues in developing positive relationships will be studied in this report.</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245DA7-FD70-495B-9924-738EDB757DF5}" type="slidenum">
              <a:rPr lang="en-US" smtClean="0"/>
              <a:pPr/>
              <a:t>3</a:t>
            </a:fld>
            <a:endParaRPr lang="en-US"/>
          </a:p>
        </p:txBody>
      </p:sp>
    </p:spTree>
    <p:extLst>
      <p:ext uri="{BB962C8B-B14F-4D97-AF65-F5344CB8AC3E}">
        <p14:creationId xmlns:p14="http://schemas.microsoft.com/office/powerpoint/2010/main" val="3054673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Describe what is meant by CRM, Ethics/Sustainability or Quality. </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Customer relation management include a lot of strategies and technologies that are involved in customer interaction, enhancing the customer engagement and developing good quality product or services that will satisfy the customers (</a:t>
            </a:r>
            <a:r>
              <a:rPr lang="en-US" sz="1200" kern="1200" dirty="0" err="1" smtClean="0">
                <a:solidFill>
                  <a:schemeClr val="tx1"/>
                </a:solidFill>
                <a:latin typeface="+mn-lt"/>
                <a:ea typeface="+mn-ea"/>
                <a:cs typeface="+mn-cs"/>
              </a:rPr>
              <a:t>Kaul</a:t>
            </a:r>
            <a:r>
              <a:rPr lang="en-US" sz="1200" kern="1200" dirty="0" smtClean="0">
                <a:solidFill>
                  <a:schemeClr val="tx1"/>
                </a:solidFill>
                <a:latin typeface="+mn-lt"/>
                <a:ea typeface="+mn-ea"/>
                <a:cs typeface="+mn-cs"/>
              </a:rPr>
              <a:t>, 2017</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Sustainable marketing can be defined as the methods of marketing that looks after the needs of the consumers as well as preserve the environment and resources for the future generations. Ethical conduct in the marketing and business practices are followed by the organisations to achieve the quality of the products along with preserving the environment (</a:t>
            </a:r>
            <a:r>
              <a:rPr lang="en-GB" sz="1200" kern="1200" dirty="0" err="1" smtClean="0">
                <a:solidFill>
                  <a:schemeClr val="tx1"/>
                </a:solidFill>
                <a:latin typeface="+mn-lt"/>
                <a:ea typeface="+mn-ea"/>
                <a:cs typeface="+mn-cs"/>
              </a:rPr>
              <a:t>Kotler</a:t>
            </a:r>
            <a:r>
              <a:rPr lang="en-GB" sz="1200" i="1" kern="1200" dirty="0" smtClean="0">
                <a:solidFill>
                  <a:schemeClr val="tx1"/>
                </a:solidFill>
                <a:latin typeface="+mn-lt"/>
                <a:ea typeface="+mn-ea"/>
                <a:cs typeface="+mn-cs"/>
              </a:rPr>
              <a:t> et al,</a:t>
            </a:r>
            <a:r>
              <a:rPr lang="en-GB" sz="1200" kern="1200" dirty="0" smtClean="0">
                <a:solidFill>
                  <a:schemeClr val="tx1"/>
                </a:solidFill>
                <a:latin typeface="+mn-lt"/>
                <a:ea typeface="+mn-ea"/>
                <a:cs typeface="+mn-cs"/>
              </a:rPr>
              <a:t> 2017).</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It is necessary for the organisations to maintain ethical standards in their marketing; this is known as marketing ethics.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Ethics in business practises includes a continuous maintenance of the principles and ethical conduct (</a:t>
            </a:r>
            <a:r>
              <a:rPr lang="en-US" sz="1200" kern="1200" dirty="0" err="1" smtClean="0">
                <a:solidFill>
                  <a:schemeClr val="tx1"/>
                </a:solidFill>
                <a:latin typeface="+mn-lt"/>
                <a:ea typeface="+mn-ea"/>
                <a:cs typeface="+mn-cs"/>
              </a:rPr>
              <a:t>Cowton</a:t>
            </a:r>
            <a:r>
              <a:rPr lang="en-US" sz="1200" kern="1200" dirty="0" smtClean="0">
                <a:solidFill>
                  <a:schemeClr val="tx1"/>
                </a:solidFill>
                <a:latin typeface="+mn-lt"/>
                <a:ea typeface="+mn-ea"/>
                <a:cs typeface="+mn-cs"/>
              </a:rPr>
              <a:t>, 2017</a:t>
            </a:r>
            <a:r>
              <a:rPr lang="en-GB" sz="1200" kern="1200" dirty="0" smtClean="0">
                <a:solidFill>
                  <a:schemeClr val="tx1"/>
                </a:solidFill>
                <a:latin typeface="+mn-lt"/>
                <a:ea typeface="+mn-ea"/>
                <a:cs typeface="+mn-cs"/>
              </a:rPr>
              <a:t>). Ethics can be obtained by conducting ethical training programs among the employees. The moral values and the ethical standards of the market must be maintained by the company. Maintenance of the consumer rights and ethics will enable the organisation to remain ethical towards the customer and also attain the trust of the customers(</a:t>
            </a:r>
            <a:r>
              <a:rPr lang="en-US" sz="1200" kern="1200" dirty="0" smtClean="0">
                <a:solidFill>
                  <a:schemeClr val="tx1"/>
                </a:solidFill>
                <a:latin typeface="+mn-lt"/>
                <a:ea typeface="+mn-ea"/>
                <a:cs typeface="+mn-cs"/>
              </a:rPr>
              <a:t>Eger </a:t>
            </a:r>
            <a:r>
              <a:rPr lang="en-US" sz="1200" i="1" kern="1200" dirty="0" smtClean="0">
                <a:solidFill>
                  <a:schemeClr val="tx1"/>
                </a:solidFill>
                <a:latin typeface="+mn-lt"/>
                <a:ea typeface="+mn-ea"/>
                <a:cs typeface="+mn-cs"/>
              </a:rPr>
              <a:t>et al.,</a:t>
            </a:r>
            <a:r>
              <a:rPr lang="en-US" sz="1200" kern="1200" dirty="0" smtClean="0">
                <a:solidFill>
                  <a:schemeClr val="tx1"/>
                </a:solidFill>
                <a:latin typeface="+mn-lt"/>
                <a:ea typeface="+mn-ea"/>
                <a:cs typeface="+mn-cs"/>
              </a:rPr>
              <a:t> 2019</a:t>
            </a:r>
            <a:r>
              <a:rPr lang="en-GB" sz="1200" kern="1200" dirty="0" smtClean="0">
                <a:solidFill>
                  <a:schemeClr val="tx1"/>
                </a:solidFill>
                <a:latin typeface="+mn-lt"/>
                <a:ea typeface="+mn-ea"/>
                <a:cs typeface="+mn-cs"/>
              </a:rPr>
              <a:t>). Unsafe or socially controversial products can be harmful for the customers as well as the organisation’s reputation. Ethical norms and values must be maintained both for the sellers as well as for the consumers.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245DA7-FD70-495B-9924-738EDB757DF5}" type="slidenum">
              <a:rPr lang="en-US" smtClean="0"/>
              <a:pPr/>
              <a:t>4</a:t>
            </a:fld>
            <a:endParaRPr lang="en-US"/>
          </a:p>
        </p:txBody>
      </p:sp>
    </p:spTree>
    <p:extLst>
      <p:ext uri="{BB962C8B-B14F-4D97-AF65-F5344CB8AC3E}">
        <p14:creationId xmlns:p14="http://schemas.microsoft.com/office/powerpoint/2010/main" val="307864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kern="1200" dirty="0" smtClean="0">
                <a:solidFill>
                  <a:schemeClr val="tx1"/>
                </a:solidFill>
                <a:latin typeface="+mn-lt"/>
                <a:ea typeface="+mn-ea"/>
                <a:cs typeface="+mn-cs"/>
              </a:rPr>
              <a:t>A comparison between ASDA and other competitors on the ‘customer experience’ based on a) Ethical b) Sustainability practises</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experiences of the customers can be analysed depending upon the way the customer feel valued and how ethical are the business practises of the company.</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Customer experiences between ASDA, </a:t>
            </a:r>
            <a:r>
              <a:rPr lang="en-GB" sz="1200" kern="1200" dirty="0" err="1" smtClean="0">
                <a:solidFill>
                  <a:schemeClr val="tx1"/>
                </a:solidFill>
                <a:latin typeface="+mn-lt"/>
                <a:ea typeface="+mn-ea"/>
                <a:cs typeface="+mn-cs"/>
              </a:rPr>
              <a:t>Morrisons</a:t>
            </a:r>
            <a:r>
              <a:rPr lang="en-GB" sz="1200" kern="1200" dirty="0" smtClean="0">
                <a:solidFill>
                  <a:schemeClr val="tx1"/>
                </a:solidFill>
                <a:latin typeface="+mn-lt"/>
                <a:ea typeface="+mn-ea"/>
                <a:cs typeface="+mn-cs"/>
              </a:rPr>
              <a:t> and Sainsbury’s based on the ethical norms, practises and code of conduct of these three companies can be compared as follows:-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Customer experiences based on ethical policies and practises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ASDA</a:t>
            </a:r>
            <a:endParaRPr lang="en-US" sz="1200" kern="1200" dirty="0" smtClean="0">
              <a:solidFill>
                <a:schemeClr val="tx1"/>
              </a:solidFill>
              <a:latin typeface="+mn-lt"/>
              <a:ea typeface="+mn-ea"/>
              <a:cs typeface="+mn-cs"/>
            </a:endParaRPr>
          </a:p>
          <a:p>
            <a:r>
              <a:rPr lang="en-GB" sz="1200" b="1" kern="1200" dirty="0" err="1" smtClean="0">
                <a:solidFill>
                  <a:schemeClr val="tx1"/>
                </a:solidFill>
                <a:latin typeface="+mn-lt"/>
                <a:ea typeface="+mn-ea"/>
                <a:cs typeface="+mn-cs"/>
              </a:rPr>
              <a:t>Morrisons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Sainsbury’s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unethical practices in the market and business impacted the organisation as well as the customers of ASDA.</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company had taken unethical practises in their business. It had recruited a panel of 18000 shoppers who would influence the purchase and buying behaviour of the customers (</a:t>
            </a:r>
            <a:r>
              <a:rPr lang="en-US" sz="1200" kern="1200" dirty="0" smtClean="0">
                <a:solidFill>
                  <a:schemeClr val="tx1"/>
                </a:solidFill>
                <a:latin typeface="+mn-lt"/>
                <a:ea typeface="+mn-ea"/>
                <a:cs typeface="+mn-cs"/>
              </a:rPr>
              <a:t>Ethicalcorp.com, 2020</a:t>
            </a:r>
            <a:r>
              <a:rPr lang="en-GB" sz="1200" kern="1200" dirty="0" smtClean="0">
                <a:solidFill>
                  <a:schemeClr val="tx1"/>
                </a:solidFill>
                <a:latin typeface="+mn-lt"/>
                <a:ea typeface="+mn-ea"/>
                <a:cs typeface="+mn-cs"/>
              </a:rPr>
              <a:t>). This led to duplicity and unethical practises of the ASDA. Instead of building trust it actually resulted in breaking the trust of the customers as this was hidden from the public.</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was ranked low in terms of maintaining ethical standards in its business practises among the major super market chains in the UK.</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was viewed as an initiate of the PR and gaining brand reputation and communication. There was an issue of trust and accountability on the customers (</a:t>
            </a:r>
            <a:r>
              <a:rPr lang="en-US" sz="1200" kern="1200" dirty="0" smtClean="0">
                <a:solidFill>
                  <a:schemeClr val="tx1"/>
                </a:solidFill>
                <a:latin typeface="+mn-lt"/>
                <a:ea typeface="+mn-ea"/>
                <a:cs typeface="+mn-cs"/>
              </a:rPr>
              <a:t>Ethicalcorp.com,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Along with this ASDA used to breach the ethical and fair trading code with the suppliers. This affected 32% of the suppliers (</a:t>
            </a:r>
            <a:r>
              <a:rPr lang="en-US" sz="1200" kern="1200" dirty="0" smtClean="0">
                <a:solidFill>
                  <a:schemeClr val="tx1"/>
                </a:solidFill>
                <a:latin typeface="+mn-lt"/>
                <a:ea typeface="+mn-ea"/>
                <a:cs typeface="+mn-cs"/>
              </a:rPr>
              <a:t>Butler, 2017</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company tries to incorporate ethical practises and code of conduct in its business. </a:t>
            </a:r>
            <a:endParaRPr lang="en-US" sz="1200" kern="1200" dirty="0" smtClean="0">
              <a:solidFill>
                <a:schemeClr val="tx1"/>
              </a:solidFill>
              <a:latin typeface="+mn-lt"/>
              <a:ea typeface="+mn-ea"/>
              <a:cs typeface="+mn-cs"/>
            </a:endParaRPr>
          </a:p>
          <a:p>
            <a:pPr lvl="0"/>
            <a:r>
              <a:rPr lang="en-GB" sz="1200" kern="1200" dirty="0" err="1" smtClean="0">
                <a:solidFill>
                  <a:schemeClr val="tx1"/>
                </a:solidFill>
                <a:latin typeface="+mn-lt"/>
                <a:ea typeface="+mn-ea"/>
                <a:cs typeface="+mn-cs"/>
              </a:rPr>
              <a:t>Morrisons</a:t>
            </a:r>
            <a:r>
              <a:rPr lang="en-GB" sz="1200" kern="1200" dirty="0" smtClean="0">
                <a:solidFill>
                  <a:schemeClr val="tx1"/>
                </a:solidFill>
                <a:latin typeface="+mn-lt"/>
                <a:ea typeface="+mn-ea"/>
                <a:cs typeface="+mn-cs"/>
              </a:rPr>
              <a:t> maintain an Ethical Trading policy and Ethical Trading Code in their business operations (</a:t>
            </a:r>
            <a:r>
              <a:rPr lang="en-US" sz="1200" kern="1200" dirty="0" smtClean="0">
                <a:solidFill>
                  <a:schemeClr val="tx1"/>
                </a:solidFill>
                <a:latin typeface="+mn-lt"/>
                <a:ea typeface="+mn-ea"/>
                <a:cs typeface="+mn-cs"/>
              </a:rPr>
              <a:t>PLC, 2020</a:t>
            </a:r>
            <a:r>
              <a:rPr lang="en-GB" sz="1200" kern="1200" dirty="0" smtClean="0">
                <a:solidFill>
                  <a:schemeClr val="tx1"/>
                </a:solidFill>
                <a:latin typeface="+mn-lt"/>
                <a:ea typeface="+mn-ea"/>
                <a:cs typeface="+mn-cs"/>
              </a:rPr>
              <a:t>). This is maintained in the monitoring, supervision and management of the supply chain, working hours, safe and secure work environment. </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is also engaged with Ethical Trading Initiative (ETI) since 2015 (</a:t>
            </a:r>
            <a:r>
              <a:rPr lang="en-US" sz="1200" kern="1200" dirty="0" smtClean="0">
                <a:solidFill>
                  <a:schemeClr val="tx1"/>
                </a:solidFill>
                <a:latin typeface="+mn-lt"/>
                <a:ea typeface="+mn-ea"/>
                <a:cs typeface="+mn-cs"/>
              </a:rPr>
              <a:t>PLC,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This assists the company to remain transparent about the goods that are sold to the customers because of the positive and ethical practises maintained by </a:t>
            </a:r>
            <a:r>
              <a:rPr lang="en-GB" sz="1200" kern="1200" dirty="0" err="1" smtClean="0">
                <a:solidFill>
                  <a:schemeClr val="tx1"/>
                </a:solidFill>
                <a:latin typeface="+mn-lt"/>
                <a:ea typeface="+mn-ea"/>
                <a:cs typeface="+mn-cs"/>
              </a:rPr>
              <a:t>Morrisons</a:t>
            </a:r>
            <a:r>
              <a:rPr lang="en-GB" sz="1200" kern="1200" dirty="0" smtClean="0">
                <a:solidFill>
                  <a:schemeClr val="tx1"/>
                </a:solidFill>
                <a:latin typeface="+mn-lt"/>
                <a:ea typeface="+mn-ea"/>
                <a:cs typeface="+mn-cs"/>
              </a:rPr>
              <a:t> with its suppliers.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In this way the company tries to maintain the quality of the products and ensure the reputation of the organisation.</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This ethical code of conduct maintained by the company helps in obtaining positive customer experiences.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tries to establish long term customer relationship and this cannot be obtained by the using short term strategies to gain positive remarks from the customers.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Sainsbury’s tries to maintain open, fair and transparency in their business activities (</a:t>
            </a:r>
            <a:r>
              <a:rPr lang="en-US" sz="1200" kern="1200" dirty="0" smtClean="0">
                <a:solidFill>
                  <a:schemeClr val="tx1"/>
                </a:solidFill>
                <a:latin typeface="+mn-lt"/>
                <a:ea typeface="+mn-ea"/>
                <a:cs typeface="+mn-cs"/>
              </a:rPr>
              <a:t>About.sainsburys.co.uk, 2020</a:t>
            </a:r>
            <a:r>
              <a:rPr lang="en-GB" sz="1200" kern="1200" dirty="0" smtClean="0">
                <a:solidFill>
                  <a:schemeClr val="tx1"/>
                </a:solidFill>
                <a:latin typeface="+mn-lt"/>
                <a:ea typeface="+mn-ea"/>
                <a:cs typeface="+mn-cs"/>
              </a:rPr>
              <a:t>). This includes marketing, manufacturing and other aspects of the business.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They thrive to build customer loyalty and trust through the implementation of the core values in their business practises.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They have incorporated sustainable plans in their business functions to build brand loyalty and trust and ensure positive customer experiences (</a:t>
            </a:r>
            <a:r>
              <a:rPr lang="en-US" sz="1200" kern="1200" dirty="0" smtClean="0">
                <a:solidFill>
                  <a:schemeClr val="tx1"/>
                </a:solidFill>
                <a:latin typeface="+mn-lt"/>
                <a:ea typeface="+mn-ea"/>
                <a:cs typeface="+mn-cs"/>
              </a:rPr>
              <a:t>About.sainsburys.co.uk,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Any duplicity in the advertisement of the product are strictly avoided by the company.</a:t>
            </a:r>
            <a:endParaRPr lang="en-US" sz="1200" kern="1200" dirty="0" smtClean="0">
              <a:solidFill>
                <a:schemeClr val="tx1"/>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40245DA7-FD70-495B-9924-738EDB757DF5}" type="slidenum">
              <a:rPr lang="en-US" smtClean="0"/>
              <a:pPr/>
              <a:t>5</a:t>
            </a:fld>
            <a:endParaRPr lang="en-US"/>
          </a:p>
        </p:txBody>
      </p:sp>
    </p:spTree>
    <p:extLst>
      <p:ext uri="{BB962C8B-B14F-4D97-AF65-F5344CB8AC3E}">
        <p14:creationId xmlns:p14="http://schemas.microsoft.com/office/powerpoint/2010/main" val="1768162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smtClean="0">
                <a:solidFill>
                  <a:schemeClr val="tx1"/>
                </a:solidFill>
                <a:latin typeface="+mn-lt"/>
                <a:ea typeface="+mn-ea"/>
                <a:cs typeface="+mn-cs"/>
              </a:rPr>
              <a:t>Customer experiences based on sustainable practises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ASDA</a:t>
            </a:r>
            <a:endParaRPr lang="en-US" sz="1200" kern="1200" dirty="0" smtClean="0">
              <a:solidFill>
                <a:schemeClr val="tx1"/>
              </a:solidFill>
              <a:latin typeface="+mn-lt"/>
              <a:ea typeface="+mn-ea"/>
              <a:cs typeface="+mn-cs"/>
            </a:endParaRPr>
          </a:p>
          <a:p>
            <a:r>
              <a:rPr lang="en-GB" sz="1200" b="1" kern="1200" dirty="0" err="1" smtClean="0">
                <a:solidFill>
                  <a:schemeClr val="tx1"/>
                </a:solidFill>
                <a:latin typeface="+mn-lt"/>
                <a:ea typeface="+mn-ea"/>
                <a:cs typeface="+mn-cs"/>
              </a:rPr>
              <a:t>Morrisons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Sainsbury’s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company was not taking into account sustainable methods of producing the items. It was not selling environmental friendly products.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products were not organic as it did not find it affordable (</a:t>
            </a:r>
            <a:r>
              <a:rPr lang="en-US" sz="1200" kern="1200" dirty="0" smtClean="0">
                <a:solidFill>
                  <a:schemeClr val="tx1"/>
                </a:solidFill>
                <a:latin typeface="+mn-lt"/>
                <a:ea typeface="+mn-ea"/>
                <a:cs typeface="+mn-cs"/>
              </a:rPr>
              <a:t>Ethicalcorp.com,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However it was sustainable in terms of the prices of the products and thus it could offer more competitive prices.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Its initiative on making the consumers influence the rest of the people regarding the ethical and sustainability of the products was therefore considered as a PR gimmick by people (</a:t>
            </a:r>
            <a:r>
              <a:rPr lang="en-US" sz="1200" kern="1200" dirty="0" smtClean="0">
                <a:solidFill>
                  <a:schemeClr val="tx1"/>
                </a:solidFill>
                <a:latin typeface="+mn-lt"/>
                <a:ea typeface="+mn-ea"/>
                <a:cs typeface="+mn-cs"/>
              </a:rPr>
              <a:t>Ethicalcorp.com,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company started to take products from the local market and supported the British farmers (</a:t>
            </a:r>
            <a:r>
              <a:rPr lang="en-US" sz="1200" kern="1200" dirty="0" smtClean="0">
                <a:solidFill>
                  <a:schemeClr val="tx1"/>
                </a:solidFill>
                <a:latin typeface="+mn-lt"/>
                <a:ea typeface="+mn-ea"/>
                <a:cs typeface="+mn-cs"/>
              </a:rPr>
              <a:t>Morrisons-corporate.com,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This ensures the fresh quality of the food products at </a:t>
            </a:r>
            <a:r>
              <a:rPr lang="en-GB" sz="1200" kern="1200" dirty="0" err="1" smtClean="0">
                <a:solidFill>
                  <a:schemeClr val="tx1"/>
                </a:solidFill>
                <a:latin typeface="+mn-lt"/>
                <a:ea typeface="+mn-ea"/>
                <a:cs typeface="+mn-cs"/>
              </a:rPr>
              <a:t>Morrisons</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maintains transparency with the stakeholders regarding all the aspects of the business.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has developed methods to reduce the use of plastic. It has almost stopped plastic packaging of products. It has started to use recyclable products for packaging (</a:t>
            </a:r>
            <a:r>
              <a:rPr lang="en-US" sz="1200" kern="1200" dirty="0" smtClean="0">
                <a:solidFill>
                  <a:schemeClr val="tx1"/>
                </a:solidFill>
                <a:latin typeface="+mn-lt"/>
                <a:ea typeface="+mn-ea"/>
                <a:cs typeface="+mn-cs"/>
              </a:rPr>
              <a:t>Morrisons-corporate.com,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organisation works for the Sustainable Supply Chain Initiative.</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has enrolled in WRAP’s UK Plastics Pact to transform the plastic packaging of the retail business (</a:t>
            </a:r>
            <a:r>
              <a:rPr lang="en-US" sz="1200" kern="1200" dirty="0" smtClean="0">
                <a:solidFill>
                  <a:schemeClr val="tx1"/>
                </a:solidFill>
                <a:latin typeface="+mn-lt"/>
                <a:ea typeface="+mn-ea"/>
                <a:cs typeface="+mn-cs"/>
              </a:rPr>
              <a:t>About.sainsburys.co.uk,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It has increased the range of healthy and safe foods. The saturated fat, sugar in the food items has been cut down to large extent to ensure supreme quality of the products.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There has been a 14% reduction of the carbon emissions in the supply chain (</a:t>
            </a:r>
            <a:r>
              <a:rPr lang="en-US" sz="1200" kern="1200" dirty="0" smtClean="0">
                <a:solidFill>
                  <a:schemeClr val="tx1"/>
                </a:solidFill>
                <a:latin typeface="+mn-lt"/>
                <a:ea typeface="+mn-ea"/>
                <a:cs typeface="+mn-cs"/>
              </a:rPr>
              <a:t>About.sainsburys.co.uk,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This largely impacts the customers and they feel satisfied to buy from this supermarket which ensures the quality as well maintains sustainable practises. </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However the merger between Sainsbury’s and ASDA would lead to increase in prices fir customers and this was stopped by marketers (</a:t>
            </a:r>
            <a:r>
              <a:rPr lang="en-US" sz="1200" kern="1200" dirty="0" smtClean="0">
                <a:solidFill>
                  <a:schemeClr val="tx1"/>
                </a:solidFill>
                <a:latin typeface="+mn-lt"/>
                <a:ea typeface="+mn-ea"/>
                <a:cs typeface="+mn-cs"/>
              </a:rPr>
              <a:t>The Independent, 2019</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Table 2- Comparison between ASDA, </a:t>
            </a:r>
            <a:r>
              <a:rPr lang="en-GB" sz="1200" b="1" kern="1200" dirty="0" err="1" smtClean="0">
                <a:solidFill>
                  <a:schemeClr val="tx1"/>
                </a:solidFill>
                <a:latin typeface="+mn-lt"/>
                <a:ea typeface="+mn-ea"/>
                <a:cs typeface="+mn-cs"/>
              </a:rPr>
              <a:t>Morrisons</a:t>
            </a:r>
            <a:r>
              <a:rPr lang="en-GB" sz="1200" b="1" kern="1200" dirty="0" smtClean="0">
                <a:solidFill>
                  <a:schemeClr val="tx1"/>
                </a:solidFill>
                <a:latin typeface="+mn-lt"/>
                <a:ea typeface="+mn-ea"/>
                <a:cs typeface="+mn-cs"/>
              </a:rPr>
              <a:t> and Sainsbury’s in terms of customer experience based on sustainable practises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(Source- influenced from various authors)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Sustainable marketing looks after the business welfare as well as ensures long term customer relationship (</a:t>
            </a:r>
            <a:r>
              <a:rPr lang="en-GB" sz="1200" kern="1200" dirty="0" err="1" smtClean="0">
                <a:solidFill>
                  <a:schemeClr val="tx1"/>
                </a:solidFill>
                <a:latin typeface="+mn-lt"/>
                <a:ea typeface="+mn-ea"/>
                <a:cs typeface="+mn-cs"/>
              </a:rPr>
              <a:t>Kotler</a:t>
            </a:r>
            <a:r>
              <a:rPr lang="en-GB" sz="1200" i="1" kern="1200" dirty="0" smtClean="0">
                <a:solidFill>
                  <a:schemeClr val="tx1"/>
                </a:solidFill>
                <a:latin typeface="+mn-lt"/>
                <a:ea typeface="+mn-ea"/>
                <a:cs typeface="+mn-cs"/>
              </a:rPr>
              <a:t> et al,</a:t>
            </a:r>
            <a:r>
              <a:rPr lang="en-GB" sz="1200" kern="1200" dirty="0" smtClean="0">
                <a:solidFill>
                  <a:schemeClr val="tx1"/>
                </a:solidFill>
                <a:latin typeface="+mn-lt"/>
                <a:ea typeface="+mn-ea"/>
                <a:cs typeface="+mn-cs"/>
              </a:rPr>
              <a:t> 2017). Based on this it can be noted that environmental sustainability was not maintained by the ASDA.</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245DA7-FD70-495B-9924-738EDB757DF5}" type="slidenum">
              <a:rPr lang="en-US" smtClean="0"/>
              <a:pPr/>
              <a:t>6</a:t>
            </a:fld>
            <a:endParaRPr lang="en-US"/>
          </a:p>
        </p:txBody>
      </p:sp>
    </p:spTree>
    <p:extLst>
      <p:ext uri="{BB962C8B-B14F-4D97-AF65-F5344CB8AC3E}">
        <p14:creationId xmlns:p14="http://schemas.microsoft.com/office/powerpoint/2010/main" val="620306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smtClean="0">
                <a:solidFill>
                  <a:schemeClr val="tx1"/>
                </a:solidFill>
                <a:latin typeface="+mn-lt"/>
                <a:ea typeface="+mn-ea"/>
                <a:cs typeface="+mn-cs"/>
              </a:rPr>
              <a:t>Conclusion using SWOT analysis of ASDA based on the report and presentation findings. </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SWOT analysis of ASDA based on the above conclusions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Strengths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The brand name and popularity of ASDA</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Skilled staff</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A large number of employees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Global brand and has significant market share in the international retail industry</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Variety of products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Weaknesses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Inadequate policies for maintaining sustainable practises in the product and business activities.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Less focus on maintain environmental sustainability</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Unethical practises for obtaining reputation for its brand (</a:t>
            </a:r>
            <a:r>
              <a:rPr lang="en-US" sz="1200" kern="1200" dirty="0" smtClean="0">
                <a:solidFill>
                  <a:schemeClr val="tx1"/>
                </a:solidFill>
                <a:latin typeface="+mn-lt"/>
                <a:ea typeface="+mn-ea"/>
                <a:cs typeface="+mn-cs"/>
              </a:rPr>
              <a:t>Ethicalcorp.com, 2020</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Unethical code of conduct with the suppliers and this hampers its reputation (</a:t>
            </a:r>
            <a:r>
              <a:rPr lang="en-US" sz="1200" kern="1200" dirty="0" smtClean="0">
                <a:solidFill>
                  <a:schemeClr val="tx1"/>
                </a:solidFill>
                <a:latin typeface="+mn-lt"/>
                <a:ea typeface="+mn-ea"/>
                <a:cs typeface="+mn-cs"/>
              </a:rPr>
              <a:t>Butler, 2017</a:t>
            </a:r>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Difficulty in maintaining a balance between competitive prices and sustainable products and practises.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Opportunities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Opportunities to develop sustainable practises in its business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Can make use of alternative resources and reduce the overuse of resources.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Create customer loyalty using ethical business practises and maintaining transparency.</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Threats</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Competitive market</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Threats from global retail industry</a:t>
            </a:r>
            <a:endParaRPr lang="en-US"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Threats from the customers regarding the brand name and the price of the products</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Table 2- SWOT analysis of ASDA</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(Source-influenced from various authors)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From the above SWOT table it can be analysed that ASDA has various scope for improve especially in building positive customer relationships. It can try to develop on its sustainable practises and adopt better ways of dealing with the product quality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et al.,</a:t>
            </a:r>
            <a:r>
              <a:rPr lang="en-US" sz="1200" kern="1200" dirty="0" smtClean="0">
                <a:solidFill>
                  <a:schemeClr val="tx1"/>
                </a:solidFill>
                <a:latin typeface="+mn-lt"/>
                <a:ea typeface="+mn-ea"/>
                <a:cs typeface="+mn-cs"/>
              </a:rPr>
              <a:t> 2017</a:t>
            </a:r>
            <a:r>
              <a:rPr lang="en-GB" sz="1200" kern="1200" dirty="0" smtClean="0">
                <a:solidFill>
                  <a:schemeClr val="tx1"/>
                </a:solidFill>
                <a:latin typeface="+mn-lt"/>
                <a:ea typeface="+mn-ea"/>
                <a:cs typeface="+mn-cs"/>
              </a:rPr>
              <a:t>). Looking into alternatives can be a method by the company. The unethical codes of conduct in the business practises can be quite detrimental in maintain positive business relationships and this can impact the organisation’s performance. Thus it can be concluded that ASDA can acquire customer loyalty using effective strategies in maintain quality as well as adopting ethical business practises.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245DA7-FD70-495B-9924-738EDB757DF5}" type="slidenum">
              <a:rPr lang="en-US" smtClean="0"/>
              <a:pPr/>
              <a:t>8</a:t>
            </a:fld>
            <a:endParaRPr lang="en-US"/>
          </a:p>
        </p:txBody>
      </p:sp>
    </p:spTree>
    <p:extLst>
      <p:ext uri="{BB962C8B-B14F-4D97-AF65-F5344CB8AC3E}">
        <p14:creationId xmlns:p14="http://schemas.microsoft.com/office/powerpoint/2010/main" val="2169129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AFA1F4-2DE3-4A8C-AE37-1AD7D3C86B72}" type="datetimeFigureOut">
              <a:rPr lang="en-US" smtClean="0"/>
              <a:pPr/>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AFA1F4-2DE3-4A8C-AE37-1AD7D3C86B72}" type="datetimeFigureOut">
              <a:rPr lang="en-US" smtClean="0"/>
              <a:pPr/>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AFA1F4-2DE3-4A8C-AE37-1AD7D3C86B72}" type="datetimeFigureOut">
              <a:rPr lang="en-US" smtClean="0"/>
              <a:pPr/>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AFA1F4-2DE3-4A8C-AE37-1AD7D3C86B72}" type="datetimeFigureOut">
              <a:rPr lang="en-US" smtClean="0"/>
              <a:pPr/>
              <a:t>3/2/2020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AFA1F4-2DE3-4A8C-AE37-1AD7D3C86B72}" type="datetimeFigureOut">
              <a:rPr lang="en-US" smtClean="0"/>
              <a:pPr/>
              <a:t>3/2/2020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AFA1F4-2DE3-4A8C-AE37-1AD7D3C86B72}" type="datetimeFigureOut">
              <a:rPr lang="en-US" smtClean="0"/>
              <a:pPr/>
              <a:t>3/2/2020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AFA1F4-2DE3-4A8C-AE37-1AD7D3C86B72}" type="datetimeFigureOut">
              <a:rPr lang="en-US" smtClean="0"/>
              <a:pPr/>
              <a:t>3/2/2020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AFA1F4-2DE3-4A8C-AE37-1AD7D3C86B72}" type="datetimeFigureOut">
              <a:rPr lang="en-US" smtClean="0"/>
              <a:pPr/>
              <a:t>3/2/2020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AFA1F4-2DE3-4A8C-AE37-1AD7D3C86B72}" type="datetimeFigureOut">
              <a:rPr lang="en-US" smtClean="0"/>
              <a:pPr/>
              <a:t>3/2/2020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AFA1F4-2DE3-4A8C-AE37-1AD7D3C86B72}" type="datetimeFigureOut">
              <a:rPr lang="en-US" smtClean="0"/>
              <a:pPr/>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AFA1F4-2DE3-4A8C-AE37-1AD7D3C86B72}" type="datetimeFigureOut">
              <a:rPr lang="en-US" smtClean="0"/>
              <a:pPr/>
              <a:t>3/2/2020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CB6ACD-5A74-45CE-9B98-A499C5BFE14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AFA1F4-2DE3-4A8C-AE37-1AD7D3C86B72}" type="datetimeFigureOut">
              <a:rPr lang="en-US" smtClean="0"/>
              <a:pPr/>
              <a:t>3/2/2020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B6ACD-5A74-45CE-9B98-A499C5BFE14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u="sng" dirty="0" smtClean="0"/>
              <a:t>Understanding and Engaging in the Customer Experience</a:t>
            </a:r>
            <a:br>
              <a:rPr lang="en-US" b="1" u="sng" dirty="0" smtClean="0"/>
            </a:br>
            <a:endParaRPr lang="en-US" dirty="0"/>
          </a:p>
        </p:txBody>
      </p:sp>
      <p:pic>
        <p:nvPicPr>
          <p:cNvPr id="5122" name="Picture 2"/>
          <p:cNvPicPr>
            <a:picLocks noChangeAspect="1" noChangeArrowheads="1"/>
          </p:cNvPicPr>
          <p:nvPr/>
        </p:nvPicPr>
        <p:blipFill>
          <a:blip r:embed="rId2" cstate="print"/>
          <a:srcRect/>
          <a:stretch>
            <a:fillRect/>
          </a:stretch>
        </p:blipFill>
        <p:spPr bwMode="auto">
          <a:xfrm>
            <a:off x="2057400" y="3048000"/>
            <a:ext cx="5105400" cy="3351637"/>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Table of contents </a:t>
            </a:r>
            <a:endParaRPr lang="en-US" dirty="0"/>
          </a:p>
        </p:txBody>
      </p:sp>
      <p:sp>
        <p:nvSpPr>
          <p:cNvPr id="3" name="Content Placeholder 2"/>
          <p:cNvSpPr>
            <a:spLocks noGrp="1"/>
          </p:cNvSpPr>
          <p:nvPr>
            <p:ph idx="1"/>
          </p:nvPr>
        </p:nvSpPr>
        <p:spPr/>
        <p:txBody>
          <a:bodyPr>
            <a:normAutofit fontScale="92500" lnSpcReduction="10000"/>
          </a:bodyPr>
          <a:lstStyle/>
          <a:p>
            <a:r>
              <a:rPr lang="en-US" sz="2400" dirty="0" smtClean="0"/>
              <a:t>Introduction………………………………...3</a:t>
            </a:r>
          </a:p>
          <a:p>
            <a:r>
              <a:rPr lang="en-US" sz="2400" dirty="0"/>
              <a:t>Definitions of CRM, Ethics and sustainability in </a:t>
            </a:r>
            <a:r>
              <a:rPr lang="en-US" sz="2400" dirty="0" smtClean="0"/>
              <a:t>business…………………4</a:t>
            </a:r>
          </a:p>
          <a:p>
            <a:r>
              <a:rPr lang="en-US" sz="2400" dirty="0"/>
              <a:t>Ethics and sustainability practises of ASDA in relation to other </a:t>
            </a:r>
            <a:r>
              <a:rPr lang="en-US" sz="2400" dirty="0" smtClean="0"/>
              <a:t>competitors…5</a:t>
            </a:r>
          </a:p>
          <a:p>
            <a:r>
              <a:rPr lang="en-US" sz="2400" dirty="0"/>
              <a:t>Ethics and sustainability practises of ASDA in relation to other </a:t>
            </a:r>
            <a:r>
              <a:rPr lang="en-US" sz="2400" dirty="0" smtClean="0"/>
              <a:t>competitors….6</a:t>
            </a:r>
          </a:p>
          <a:p>
            <a:r>
              <a:rPr lang="en-US" sz="2400" dirty="0"/>
              <a:t>Quality systems used by </a:t>
            </a:r>
            <a:r>
              <a:rPr lang="en-US" sz="2400" dirty="0" smtClean="0"/>
              <a:t>ASDA…………..7</a:t>
            </a:r>
          </a:p>
          <a:p>
            <a:r>
              <a:rPr lang="en-US" sz="2400" dirty="0"/>
              <a:t>Conclusion using </a:t>
            </a:r>
            <a:r>
              <a:rPr lang="en-US" sz="2400" dirty="0" smtClean="0"/>
              <a:t>SWOT………………………………..8</a:t>
            </a:r>
          </a:p>
          <a:p>
            <a:r>
              <a:rPr lang="en-US" sz="2400" dirty="0"/>
              <a:t>Recommendations provided to ASDA for improving the quality of </a:t>
            </a:r>
            <a:r>
              <a:rPr lang="en-US" sz="2400" dirty="0" smtClean="0"/>
              <a:t>services……….9</a:t>
            </a:r>
          </a:p>
          <a:p>
            <a:r>
              <a:rPr lang="en-US" sz="2400" dirty="0" smtClean="0"/>
              <a:t>Reference List……………………………………………………….10</a:t>
            </a:r>
          </a:p>
          <a:p>
            <a:endParaRPr lang="en-US" sz="2400" dirty="0" smtClean="0"/>
          </a:p>
          <a:p>
            <a:endParaRPr lang="en-US" sz="2400" dirty="0" smtClean="0"/>
          </a:p>
          <a:p>
            <a:endParaRPr lang="en-US" dirty="0" smtClean="0"/>
          </a:p>
          <a:p>
            <a:endParaRPr lang="en-US" dirty="0" smtClean="0"/>
          </a:p>
          <a:p>
            <a:endParaRPr lang="en-US" dirty="0" smtClean="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Introduction </a:t>
            </a:r>
            <a:r>
              <a:rPr lang="en-US" b="1" dirty="0" smtClean="0"/>
              <a:t/>
            </a:r>
            <a:br>
              <a:rPr lang="en-US" b="1" dirty="0" smtClean="0"/>
            </a:br>
            <a:endParaRPr lang="en-US" dirty="0"/>
          </a:p>
        </p:txBody>
      </p:sp>
      <p:sp>
        <p:nvSpPr>
          <p:cNvPr id="3" name="Content Placeholder 2"/>
          <p:cNvSpPr>
            <a:spLocks noGrp="1"/>
          </p:cNvSpPr>
          <p:nvPr>
            <p:ph idx="1"/>
          </p:nvPr>
        </p:nvSpPr>
        <p:spPr>
          <a:xfrm>
            <a:off x="0" y="1447800"/>
            <a:ext cx="4724400" cy="5410200"/>
          </a:xfrm>
        </p:spPr>
        <p:txBody>
          <a:bodyPr>
            <a:normAutofit fontScale="85000" lnSpcReduction="20000"/>
          </a:bodyPr>
          <a:lstStyle/>
          <a:p>
            <a:pPr algn="just"/>
            <a:r>
              <a:rPr lang="en-GB" dirty="0" smtClean="0"/>
              <a:t>Customer experience and building customer relationship is dependable on maintaining the quality and adopting sustainable and ethical practises by the organisation (</a:t>
            </a:r>
            <a:r>
              <a:rPr lang="en-US" dirty="0" err="1" smtClean="0"/>
              <a:t>Greve</a:t>
            </a:r>
            <a:r>
              <a:rPr lang="en-US" dirty="0" smtClean="0"/>
              <a:t>, and </a:t>
            </a:r>
            <a:r>
              <a:rPr lang="en-US" dirty="0" err="1" smtClean="0"/>
              <a:t>Schlüschen</a:t>
            </a:r>
            <a:r>
              <a:rPr lang="en-US" dirty="0" smtClean="0"/>
              <a:t>, 2018</a:t>
            </a:r>
            <a:r>
              <a:rPr lang="en-GB" dirty="0" smtClean="0"/>
              <a:t>). </a:t>
            </a:r>
          </a:p>
          <a:p>
            <a:pPr algn="just">
              <a:buNone/>
            </a:pPr>
            <a:endParaRPr lang="en-GB" dirty="0" smtClean="0"/>
          </a:p>
          <a:p>
            <a:pPr algn="just"/>
            <a:r>
              <a:rPr lang="en-GB" dirty="0" smtClean="0"/>
              <a:t>In this report there will be a study on  benefits and challenges of acquiring customer relationship of ASDA.</a:t>
            </a:r>
            <a:endParaRPr lang="en-US" dirty="0" smtClean="0"/>
          </a:p>
          <a:p>
            <a:endParaRPr lang="en-US" dirty="0"/>
          </a:p>
        </p:txBody>
      </p:sp>
      <p:pic>
        <p:nvPicPr>
          <p:cNvPr id="4098" name="Picture 2" descr="D:\adrika feb\18.02.2020\Asda-customers.jpg"/>
          <p:cNvPicPr>
            <a:picLocks noChangeAspect="1" noChangeArrowheads="1"/>
          </p:cNvPicPr>
          <p:nvPr/>
        </p:nvPicPr>
        <p:blipFill>
          <a:blip r:embed="rId3" cstate="print"/>
          <a:srcRect/>
          <a:stretch>
            <a:fillRect/>
          </a:stretch>
        </p:blipFill>
        <p:spPr bwMode="auto">
          <a:xfrm>
            <a:off x="4953000" y="1066800"/>
            <a:ext cx="3886200" cy="51816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dirty="0" smtClean="0"/>
              <a:t>Definitions of CRM, Ethics and sustainability in business</a:t>
            </a:r>
            <a:endParaRPr lang="en-US" sz="3600" dirty="0"/>
          </a:p>
        </p:txBody>
      </p:sp>
      <p:sp>
        <p:nvSpPr>
          <p:cNvPr id="3" name="Content Placeholder 2"/>
          <p:cNvSpPr>
            <a:spLocks noGrp="1"/>
          </p:cNvSpPr>
          <p:nvPr>
            <p:ph idx="1"/>
          </p:nvPr>
        </p:nvSpPr>
        <p:spPr>
          <a:xfrm>
            <a:off x="0" y="1295400"/>
            <a:ext cx="9144000" cy="5562600"/>
          </a:xfrm>
        </p:spPr>
        <p:txBody>
          <a:bodyPr>
            <a:normAutofit fontScale="92500"/>
          </a:bodyPr>
          <a:lstStyle/>
          <a:p>
            <a:pPr algn="just"/>
            <a:r>
              <a:rPr lang="en-GB" sz="3000" dirty="0" smtClean="0"/>
              <a:t>Customer relation management defines a set of processes and methods to manage the customers and develop positive relationship of trust and loyalty with them (</a:t>
            </a:r>
            <a:r>
              <a:rPr lang="en-US" sz="3000" dirty="0" err="1" smtClean="0"/>
              <a:t>Kaul</a:t>
            </a:r>
            <a:r>
              <a:rPr lang="en-US" sz="3000" dirty="0" smtClean="0"/>
              <a:t>, 2017</a:t>
            </a:r>
            <a:r>
              <a:rPr lang="en-GB" sz="3000" dirty="0" smtClean="0"/>
              <a:t>). </a:t>
            </a:r>
            <a:endParaRPr lang="en-US" sz="3000" dirty="0" smtClean="0"/>
          </a:p>
          <a:p>
            <a:pPr algn="just"/>
            <a:r>
              <a:rPr lang="en-GB" sz="3000" dirty="0" smtClean="0"/>
              <a:t>Sustainable marketing  looks at ethical conduct in the business practices  and  the welfare of the environment and society (</a:t>
            </a:r>
            <a:r>
              <a:rPr lang="en-GB" sz="3000" dirty="0" err="1" smtClean="0"/>
              <a:t>Kotler</a:t>
            </a:r>
            <a:r>
              <a:rPr lang="en-GB" sz="3000" i="1" dirty="0" smtClean="0"/>
              <a:t> et al,</a:t>
            </a:r>
            <a:r>
              <a:rPr lang="en-GB" sz="3000" dirty="0" smtClean="0"/>
              <a:t> 2017).</a:t>
            </a:r>
            <a:endParaRPr lang="en-US" sz="3000" dirty="0" smtClean="0"/>
          </a:p>
          <a:p>
            <a:pPr algn="just"/>
            <a:r>
              <a:rPr lang="en-GB" sz="3000" dirty="0" smtClean="0"/>
              <a:t>Ethics in business practises includes a continuous maintenance of the principles and values (</a:t>
            </a:r>
            <a:r>
              <a:rPr lang="en-US" sz="3000" dirty="0" err="1" smtClean="0"/>
              <a:t>Cowton</a:t>
            </a:r>
            <a:r>
              <a:rPr lang="en-US" sz="3000" dirty="0" smtClean="0"/>
              <a:t>, 2017).</a:t>
            </a:r>
          </a:p>
          <a:p>
            <a:pPr algn="just"/>
            <a:r>
              <a:rPr lang="en-GB" sz="3000" dirty="0" smtClean="0"/>
              <a:t> There are laws and legislations that look after the rights of the consumers in the market place (</a:t>
            </a:r>
            <a:r>
              <a:rPr lang="en-US" sz="3000" dirty="0" smtClean="0"/>
              <a:t>Eger </a:t>
            </a:r>
            <a:r>
              <a:rPr lang="en-US" sz="3000" i="1" dirty="0" smtClean="0"/>
              <a:t>et al.,</a:t>
            </a:r>
            <a:r>
              <a:rPr lang="en-US" sz="3000" dirty="0" smtClean="0"/>
              <a:t> 2019</a:t>
            </a:r>
            <a:r>
              <a:rPr lang="en-GB" sz="3000" dirty="0" smtClean="0"/>
              <a:t>). </a:t>
            </a:r>
            <a:endParaRPr lang="en-US" sz="3000"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dirty="0" smtClean="0"/>
              <a:t>Ethics and sustainability practises of ASDA in relation to other competitors</a:t>
            </a:r>
            <a:endParaRPr lang="en-US" sz="3600" dirty="0"/>
          </a:p>
        </p:txBody>
      </p:sp>
      <p:pic>
        <p:nvPicPr>
          <p:cNvPr id="1026" name="Picture 2"/>
          <p:cNvPicPr>
            <a:picLocks noGrp="1" noChangeAspect="1" noChangeArrowheads="1"/>
          </p:cNvPicPr>
          <p:nvPr>
            <p:ph idx="1"/>
          </p:nvPr>
        </p:nvPicPr>
        <p:blipFill>
          <a:blip r:embed="rId3" cstate="print"/>
          <a:stretch>
            <a:fillRect/>
          </a:stretch>
        </p:blipFill>
        <p:spPr bwMode="auto">
          <a:xfrm>
            <a:off x="685801" y="1600200"/>
            <a:ext cx="7391400" cy="50292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dirty="0" smtClean="0"/>
              <a:t>Ethics and sustainability practises of ASDA in relation to other competitors</a:t>
            </a:r>
            <a:endParaRPr lang="en-US" sz="3600" dirty="0"/>
          </a:p>
        </p:txBody>
      </p:sp>
      <p:pic>
        <p:nvPicPr>
          <p:cNvPr id="3074" name="Picture 2"/>
          <p:cNvPicPr>
            <a:picLocks noGrp="1" noChangeAspect="1" noChangeArrowheads="1"/>
          </p:cNvPicPr>
          <p:nvPr>
            <p:ph idx="1"/>
          </p:nvPr>
        </p:nvPicPr>
        <p:blipFill>
          <a:blip r:embed="rId3" cstate="print"/>
          <a:stretch>
            <a:fillRect/>
          </a:stretch>
        </p:blipFill>
        <p:spPr bwMode="auto">
          <a:xfrm>
            <a:off x="457200" y="1677194"/>
            <a:ext cx="8153400" cy="479980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19201"/>
            <a:ext cx="7772400" cy="1447799"/>
          </a:xfrm>
        </p:spPr>
        <p:txBody>
          <a:bodyPr/>
          <a:lstStyle/>
          <a:p>
            <a:r>
              <a:rPr lang="en-US" dirty="0" smtClean="0"/>
              <a:t>Quality systems used by ASDA</a:t>
            </a:r>
            <a:endParaRPr lang="en-US" dirty="0"/>
          </a:p>
        </p:txBody>
      </p:sp>
      <p:sp>
        <p:nvSpPr>
          <p:cNvPr id="3" name="Subtitle 2"/>
          <p:cNvSpPr>
            <a:spLocks noGrp="1"/>
          </p:cNvSpPr>
          <p:nvPr>
            <p:ph type="subTitle" idx="1"/>
          </p:nvPr>
        </p:nvSpPr>
        <p:spPr>
          <a:xfrm>
            <a:off x="464234" y="2819400"/>
            <a:ext cx="8229600" cy="3657600"/>
          </a:xfrm>
        </p:spPr>
        <p:txBody>
          <a:bodyPr>
            <a:normAutofit fontScale="70000" lnSpcReduction="20000"/>
          </a:bodyPr>
          <a:lstStyle/>
          <a:p>
            <a:r>
              <a:rPr lang="en-US" b="1" dirty="0">
                <a:solidFill>
                  <a:schemeClr val="tx1"/>
                </a:solidFill>
              </a:rPr>
              <a:t>Quality systems are designed with the help of adhering to the well-structured frame work and feedback mechanisms that are set </a:t>
            </a:r>
            <a:r>
              <a:rPr lang="en-US" b="1" dirty="0" smtClean="0">
                <a:solidFill>
                  <a:schemeClr val="tx1"/>
                </a:solidFill>
              </a:rPr>
              <a:t>up (</a:t>
            </a:r>
            <a:r>
              <a:rPr lang="en-US" b="1" dirty="0">
                <a:solidFill>
                  <a:schemeClr val="tx1"/>
                </a:solidFill>
              </a:rPr>
              <a:t>PATEL, </a:t>
            </a:r>
            <a:r>
              <a:rPr lang="en-US" b="1" dirty="0" smtClean="0">
                <a:solidFill>
                  <a:schemeClr val="tx1"/>
                </a:solidFill>
              </a:rPr>
              <a:t>2018).</a:t>
            </a:r>
          </a:p>
          <a:p>
            <a:r>
              <a:rPr lang="en-US" b="1" dirty="0" smtClean="0">
                <a:solidFill>
                  <a:schemeClr val="tx1"/>
                </a:solidFill>
              </a:rPr>
              <a:t>Quality </a:t>
            </a:r>
            <a:r>
              <a:rPr lang="en-US" b="1" dirty="0">
                <a:solidFill>
                  <a:schemeClr val="tx1"/>
                </a:solidFill>
              </a:rPr>
              <a:t>systems help in assessing the services being delivered by the functional units of ASDA to their customers. 360 degree review help in assessing the performance of quality systems. </a:t>
            </a:r>
            <a:endParaRPr lang="en-US" b="1" dirty="0" smtClean="0">
              <a:solidFill>
                <a:schemeClr val="tx1"/>
              </a:solidFill>
            </a:endParaRPr>
          </a:p>
          <a:p>
            <a:r>
              <a:rPr lang="en-US" b="1" dirty="0">
                <a:solidFill>
                  <a:schemeClr val="tx1"/>
                </a:solidFill>
              </a:rPr>
              <a:t>ASDA must also </a:t>
            </a:r>
            <a:r>
              <a:rPr lang="en-US" b="1" i="1" dirty="0">
                <a:solidFill>
                  <a:schemeClr val="tx1"/>
                </a:solidFill>
              </a:rPr>
              <a:t>develop modernized training and screening methods</a:t>
            </a:r>
            <a:r>
              <a:rPr lang="en-US" b="1" dirty="0">
                <a:solidFill>
                  <a:schemeClr val="tx1"/>
                </a:solidFill>
              </a:rPr>
              <a:t> to recruit newer employees who have the desired reputation and commitment to work with values and serve their customers properly without misleading them by giving wrong information about any product or service. </a:t>
            </a:r>
          </a:p>
          <a:p>
            <a:endParaRPr lang="en-US" dirty="0"/>
          </a:p>
          <a:p>
            <a:endParaRPr lang="en-US" dirty="0"/>
          </a:p>
        </p:txBody>
      </p:sp>
    </p:spTree>
    <p:extLst>
      <p:ext uri="{BB962C8B-B14F-4D97-AF65-F5344CB8AC3E}">
        <p14:creationId xmlns:p14="http://schemas.microsoft.com/office/powerpoint/2010/main" val="3350931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Conclusion using SWOT</a:t>
            </a:r>
            <a:endParaRPr lang="en-US" dirty="0"/>
          </a:p>
        </p:txBody>
      </p:sp>
      <p:graphicFrame>
        <p:nvGraphicFramePr>
          <p:cNvPr id="4" name="Content Placeholder 3"/>
          <p:cNvGraphicFramePr>
            <a:graphicFrameLocks noGrp="1"/>
          </p:cNvGraphicFramePr>
          <p:nvPr>
            <p:ph idx="1"/>
          </p:nvPr>
        </p:nvGraphicFramePr>
        <p:xfrm>
          <a:off x="457200" y="1219200"/>
          <a:ext cx="8458200" cy="5264090"/>
        </p:xfrm>
        <a:graphic>
          <a:graphicData uri="http://schemas.openxmlformats.org/drawingml/2006/table">
            <a:tbl>
              <a:tblPr firstRow="1" bandRow="1">
                <a:tableStyleId>{5C22544A-7EE6-4342-B048-85BDC9FD1C3A}</a:tableStyleId>
              </a:tblPr>
              <a:tblGrid>
                <a:gridCol w="4229100"/>
                <a:gridCol w="4229100"/>
              </a:tblGrid>
              <a:tr h="2921777">
                <a:tc>
                  <a:txBody>
                    <a:bodyPr/>
                    <a:lstStyle/>
                    <a:p>
                      <a:pPr marL="0" marR="0" algn="ctr">
                        <a:lnSpc>
                          <a:spcPct val="150000"/>
                        </a:lnSpc>
                        <a:spcBef>
                          <a:spcPts val="0"/>
                        </a:spcBef>
                        <a:spcAft>
                          <a:spcPts val="0"/>
                        </a:spcAft>
                      </a:pPr>
                      <a:r>
                        <a:rPr lang="en-GB" sz="1200" b="1" dirty="0">
                          <a:latin typeface="Times New Roman"/>
                          <a:ea typeface="Arial"/>
                          <a:cs typeface="Arial"/>
                        </a:rPr>
                        <a:t>Strengths</a:t>
                      </a:r>
                      <a:endParaRPr lang="en-US" sz="12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The brand name and popularity of ASDA</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Skilled staff</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A large number of employees</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Global brand and has significant market share in the international retail industry</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Variety of products</a:t>
                      </a:r>
                      <a:endParaRPr lang="en-US" sz="1400" dirty="0">
                        <a:latin typeface="Times New Roman"/>
                        <a:ea typeface="Arial"/>
                        <a:cs typeface="Arial"/>
                      </a:endParaRPr>
                    </a:p>
                  </a:txBody>
                  <a:tcPr marL="68580" marR="68580" marT="0" marB="0"/>
                </a:tc>
                <a:tc>
                  <a:txBody>
                    <a:bodyPr/>
                    <a:lstStyle/>
                    <a:p>
                      <a:pPr marL="0" marR="0" algn="ctr">
                        <a:lnSpc>
                          <a:spcPct val="150000"/>
                        </a:lnSpc>
                        <a:spcBef>
                          <a:spcPts val="0"/>
                        </a:spcBef>
                        <a:spcAft>
                          <a:spcPts val="0"/>
                        </a:spcAft>
                      </a:pPr>
                      <a:r>
                        <a:rPr lang="en-GB" sz="1200" b="1" dirty="0">
                          <a:latin typeface="Times New Roman"/>
                          <a:ea typeface="Arial"/>
                          <a:cs typeface="Arial"/>
                        </a:rPr>
                        <a:t>Weaknesses</a:t>
                      </a:r>
                      <a:endParaRPr lang="en-US" sz="12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200" dirty="0">
                          <a:solidFill>
                            <a:schemeClr val="bg1"/>
                          </a:solidFill>
                          <a:latin typeface="Times New Roman"/>
                          <a:ea typeface="Arial"/>
                          <a:cs typeface="Arial"/>
                        </a:rPr>
                        <a:t>Inadequate policies for maintaining sustainable practises in the product and business activities.</a:t>
                      </a:r>
                      <a:endParaRPr lang="en-US" sz="1200" dirty="0">
                        <a:solidFill>
                          <a:schemeClr val="bg1"/>
                        </a:solidFill>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200" dirty="0">
                          <a:solidFill>
                            <a:schemeClr val="bg1"/>
                          </a:solidFill>
                          <a:latin typeface="Times New Roman"/>
                          <a:ea typeface="Arial"/>
                          <a:cs typeface="Arial"/>
                        </a:rPr>
                        <a:t>Less focus on maintain environmental sustainability</a:t>
                      </a:r>
                      <a:endParaRPr lang="en-US" sz="1200" dirty="0">
                        <a:solidFill>
                          <a:schemeClr val="bg1"/>
                        </a:solidFill>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200" dirty="0">
                          <a:solidFill>
                            <a:schemeClr val="bg1"/>
                          </a:solidFill>
                          <a:latin typeface="Times New Roman"/>
                          <a:ea typeface="Arial"/>
                          <a:cs typeface="Arial"/>
                        </a:rPr>
                        <a:t>Unethical practises for obtaining reputation for its brand (</a:t>
                      </a:r>
                      <a:r>
                        <a:rPr lang="en-US" sz="1200" dirty="0">
                          <a:solidFill>
                            <a:schemeClr val="bg1"/>
                          </a:solidFill>
                          <a:latin typeface="Times New Roman"/>
                          <a:ea typeface="Arial"/>
                          <a:cs typeface="Times New Roman"/>
                        </a:rPr>
                        <a:t>Ethicalcorp.com, 2020</a:t>
                      </a:r>
                      <a:r>
                        <a:rPr lang="en-GB" sz="1200" dirty="0">
                          <a:solidFill>
                            <a:schemeClr val="bg1"/>
                          </a:solidFill>
                          <a:latin typeface="Times New Roman"/>
                          <a:ea typeface="Arial"/>
                          <a:cs typeface="Arial"/>
                        </a:rPr>
                        <a:t>).</a:t>
                      </a:r>
                      <a:endParaRPr lang="en-US" sz="1200" dirty="0">
                        <a:solidFill>
                          <a:schemeClr val="bg1"/>
                        </a:solidFill>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200" dirty="0">
                          <a:solidFill>
                            <a:schemeClr val="bg1"/>
                          </a:solidFill>
                          <a:latin typeface="Times New Roman"/>
                          <a:ea typeface="Arial"/>
                          <a:cs typeface="Arial"/>
                        </a:rPr>
                        <a:t>Unethical code of conduct with the suppliers and this hampers its reputation (</a:t>
                      </a:r>
                      <a:r>
                        <a:rPr lang="en-US" sz="1200" dirty="0">
                          <a:solidFill>
                            <a:schemeClr val="bg1"/>
                          </a:solidFill>
                          <a:latin typeface="Times New Roman"/>
                          <a:ea typeface="Arial"/>
                          <a:cs typeface="Times New Roman"/>
                        </a:rPr>
                        <a:t>Butler, 2017</a:t>
                      </a:r>
                      <a:r>
                        <a:rPr lang="en-GB" sz="1200" dirty="0">
                          <a:solidFill>
                            <a:schemeClr val="bg1"/>
                          </a:solidFill>
                          <a:latin typeface="Times New Roman"/>
                          <a:ea typeface="Arial"/>
                          <a:cs typeface="Arial"/>
                        </a:rPr>
                        <a:t>).</a:t>
                      </a:r>
                      <a:endParaRPr lang="en-US" sz="1200" dirty="0">
                        <a:solidFill>
                          <a:schemeClr val="bg1"/>
                        </a:solidFill>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200" dirty="0">
                          <a:solidFill>
                            <a:schemeClr val="bg1"/>
                          </a:solidFill>
                          <a:latin typeface="Times New Roman"/>
                          <a:ea typeface="Arial"/>
                          <a:cs typeface="Arial"/>
                        </a:rPr>
                        <a:t>Difficulty in maintaining a balance between competitive prices and sustainable products and practises.</a:t>
                      </a:r>
                      <a:endParaRPr lang="en-US" sz="1200" dirty="0">
                        <a:solidFill>
                          <a:schemeClr val="bg1"/>
                        </a:solidFill>
                        <a:latin typeface="Times New Roman"/>
                        <a:ea typeface="Arial"/>
                        <a:cs typeface="Arial"/>
                      </a:endParaRPr>
                    </a:p>
                  </a:txBody>
                  <a:tcPr marL="68580" marR="68580" marT="0" marB="0"/>
                </a:tc>
              </a:tr>
              <a:tr h="2342313">
                <a:tc>
                  <a:txBody>
                    <a:bodyPr/>
                    <a:lstStyle/>
                    <a:p>
                      <a:pPr marL="0" marR="0" algn="ctr">
                        <a:lnSpc>
                          <a:spcPct val="150000"/>
                        </a:lnSpc>
                        <a:spcBef>
                          <a:spcPts val="0"/>
                        </a:spcBef>
                        <a:spcAft>
                          <a:spcPts val="0"/>
                        </a:spcAft>
                      </a:pPr>
                      <a:r>
                        <a:rPr lang="en-GB" sz="1200" b="1" dirty="0">
                          <a:latin typeface="Times New Roman"/>
                          <a:ea typeface="Arial"/>
                          <a:cs typeface="Arial"/>
                        </a:rPr>
                        <a:t>Opportunities</a:t>
                      </a:r>
                      <a:endParaRPr lang="en-US" sz="12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solidFill>
                            <a:srgbClr val="FF0000"/>
                          </a:solidFill>
                          <a:latin typeface="Times New Roman"/>
                          <a:ea typeface="Arial"/>
                          <a:cs typeface="Arial"/>
                        </a:rPr>
                        <a:t>Opportunities to develop sustainable practises in its business</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solidFill>
                            <a:srgbClr val="FF0000"/>
                          </a:solidFill>
                          <a:latin typeface="Times New Roman"/>
                          <a:ea typeface="Arial"/>
                          <a:cs typeface="Arial"/>
                        </a:rPr>
                        <a:t>Can make use of alternative resources and reduce the overuse of resources.</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solidFill>
                            <a:srgbClr val="FF0000"/>
                          </a:solidFill>
                          <a:latin typeface="Times New Roman"/>
                          <a:ea typeface="Arial"/>
                          <a:cs typeface="Arial"/>
                        </a:rPr>
                        <a:t>Create customer loyalty using ethical business practises and maintaining transparency.</a:t>
                      </a:r>
                      <a:endParaRPr lang="en-US" sz="1400" dirty="0">
                        <a:latin typeface="Times New Roman"/>
                        <a:ea typeface="Arial"/>
                        <a:cs typeface="Arial"/>
                      </a:endParaRPr>
                    </a:p>
                  </a:txBody>
                  <a:tcPr marL="68580" marR="68580" marT="0" marB="0"/>
                </a:tc>
                <a:tc>
                  <a:txBody>
                    <a:bodyPr/>
                    <a:lstStyle/>
                    <a:p>
                      <a:pPr marL="0" marR="0" algn="ctr">
                        <a:lnSpc>
                          <a:spcPct val="150000"/>
                        </a:lnSpc>
                        <a:spcBef>
                          <a:spcPts val="0"/>
                        </a:spcBef>
                        <a:spcAft>
                          <a:spcPts val="0"/>
                        </a:spcAft>
                      </a:pPr>
                      <a:r>
                        <a:rPr lang="en-GB" sz="1200" b="1" dirty="0">
                          <a:latin typeface="Times New Roman"/>
                          <a:ea typeface="Arial"/>
                          <a:cs typeface="Arial"/>
                        </a:rPr>
                        <a:t>Threats</a:t>
                      </a:r>
                      <a:endParaRPr lang="en-US" sz="12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Competitive market</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Threats from global retail industry</a:t>
                      </a:r>
                      <a:endParaRPr lang="en-US" sz="14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1400" dirty="0">
                          <a:latin typeface="Times New Roman"/>
                          <a:ea typeface="Arial"/>
                          <a:cs typeface="Arial"/>
                        </a:rPr>
                        <a:t>Threats from the customers regarding the brand name and the price of the products</a:t>
                      </a:r>
                      <a:endParaRPr lang="en-US" sz="1400" dirty="0">
                        <a:latin typeface="Times New Roman"/>
                        <a:ea typeface="Arial"/>
                        <a:cs typeface="Arial"/>
                      </a:endParaRPr>
                    </a:p>
                  </a:txBody>
                  <a:tcPr marL="68580" marR="68580" marT="0" marB="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85801"/>
            <a:ext cx="7772400" cy="1523999"/>
          </a:xfrm>
        </p:spPr>
        <p:txBody>
          <a:bodyPr>
            <a:normAutofit/>
          </a:bodyPr>
          <a:lstStyle/>
          <a:p>
            <a:r>
              <a:rPr lang="en-US" sz="3600" b="1" dirty="0" smtClean="0"/>
              <a:t>Recommendations provided to ASDA for improving the quality of services</a:t>
            </a:r>
            <a:endParaRPr lang="en-US" sz="3600" b="1" dirty="0"/>
          </a:p>
        </p:txBody>
      </p:sp>
      <p:sp>
        <p:nvSpPr>
          <p:cNvPr id="3" name="Subtitle 2"/>
          <p:cNvSpPr>
            <a:spLocks noGrp="1"/>
          </p:cNvSpPr>
          <p:nvPr>
            <p:ph type="subTitle" idx="1"/>
          </p:nvPr>
        </p:nvSpPr>
        <p:spPr>
          <a:xfrm>
            <a:off x="152400" y="2819400"/>
            <a:ext cx="8541434" cy="3657600"/>
          </a:xfrm>
        </p:spPr>
        <p:txBody>
          <a:bodyPr>
            <a:normAutofit fontScale="85000" lnSpcReduction="20000"/>
          </a:bodyPr>
          <a:lstStyle/>
          <a:p>
            <a:r>
              <a:rPr lang="en-US" b="1" dirty="0">
                <a:solidFill>
                  <a:schemeClr val="tx1"/>
                </a:solidFill>
              </a:rPr>
              <a:t>ASDA must also </a:t>
            </a:r>
            <a:r>
              <a:rPr lang="en-US" b="1" i="1" dirty="0">
                <a:solidFill>
                  <a:schemeClr val="tx1"/>
                </a:solidFill>
              </a:rPr>
              <a:t>develop modernized training and screening methods</a:t>
            </a:r>
            <a:r>
              <a:rPr lang="en-US" b="1" dirty="0">
                <a:solidFill>
                  <a:schemeClr val="tx1"/>
                </a:solidFill>
              </a:rPr>
              <a:t> to recruit newer employees who have the desired reputation and commitment to work with values and serve their customers properly without misleading them by giving wrong information about any product or service. </a:t>
            </a:r>
          </a:p>
          <a:p>
            <a:r>
              <a:rPr lang="en-US" b="1" i="1" dirty="0">
                <a:solidFill>
                  <a:schemeClr val="tx1"/>
                </a:solidFill>
              </a:rPr>
              <a:t>ASDA also must ensure that a proper market research is carried out and modern trends identified</a:t>
            </a:r>
            <a:r>
              <a:rPr lang="en-US" b="1" dirty="0">
                <a:solidFill>
                  <a:schemeClr val="tx1"/>
                </a:solidFill>
              </a:rPr>
              <a:t> that would assure them in framing the particular price rates of varied ranges of products and services within the market. </a:t>
            </a:r>
          </a:p>
        </p:txBody>
      </p:sp>
    </p:spTree>
    <p:extLst>
      <p:ext uri="{BB962C8B-B14F-4D97-AF65-F5344CB8AC3E}">
        <p14:creationId xmlns:p14="http://schemas.microsoft.com/office/powerpoint/2010/main" val="1994936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3401"/>
            <a:ext cx="7772400" cy="1219199"/>
          </a:xfrm>
        </p:spPr>
        <p:txBody>
          <a:bodyPr/>
          <a:lstStyle/>
          <a:p>
            <a:r>
              <a:rPr lang="en-US" dirty="0" smtClean="0"/>
              <a:t>Reference List</a:t>
            </a:r>
            <a:endParaRPr lang="en-US" dirty="0"/>
          </a:p>
        </p:txBody>
      </p:sp>
      <p:sp>
        <p:nvSpPr>
          <p:cNvPr id="3" name="Subtitle 2"/>
          <p:cNvSpPr>
            <a:spLocks noGrp="1"/>
          </p:cNvSpPr>
          <p:nvPr>
            <p:ph type="subTitle" idx="1"/>
          </p:nvPr>
        </p:nvSpPr>
        <p:spPr>
          <a:xfrm>
            <a:off x="304800" y="1981200"/>
            <a:ext cx="8229600" cy="3962400"/>
          </a:xfrm>
        </p:spPr>
        <p:txBody>
          <a:bodyPr>
            <a:noAutofit/>
          </a:bodyPr>
          <a:lstStyle/>
          <a:p>
            <a:pPr algn="l"/>
            <a:r>
              <a:rPr lang="en-US" sz="1600" b="1" dirty="0"/>
              <a:t>About.sainsburys.co.uk., 2020. [online] Available at: https://www.about.sainsburys.co.uk/~/media/Files/S/Sainsburys/documents/making-a-difference/Sustainability_Update_2018.pdf [Accessed 18 Feb. 2020].</a:t>
            </a:r>
          </a:p>
          <a:p>
            <a:pPr algn="l"/>
            <a:r>
              <a:rPr lang="en-US" sz="1600" b="1" dirty="0"/>
              <a:t>About.sainsburys.co.uk., 2020. Ethical trading. [online] Available at: https://www.about.sainsburys.co.uk/suppliers/ethical-trading [Accessed 18 Feb. 2020].</a:t>
            </a:r>
          </a:p>
          <a:p>
            <a:pPr algn="l"/>
            <a:r>
              <a:rPr lang="en-GB" sz="1600" dirty="0"/>
              <a:t>Armstrong, G. Kotler, P. and </a:t>
            </a:r>
            <a:r>
              <a:rPr lang="en-GB" sz="1600" dirty="0" err="1"/>
              <a:t>Opresnik</a:t>
            </a:r>
            <a:r>
              <a:rPr lang="en-GB" sz="1600" dirty="0"/>
              <a:t> M. O. (2017). </a:t>
            </a:r>
            <a:r>
              <a:rPr lang="en-GB" sz="1600" dirty="0" err="1"/>
              <a:t>Marketing:An</a:t>
            </a:r>
            <a:r>
              <a:rPr lang="en-GB" sz="1600" dirty="0"/>
              <a:t> Introduction, 13</a:t>
            </a:r>
            <a:r>
              <a:rPr lang="en-GB" sz="1600" baseline="30000" dirty="0"/>
              <a:t>th</a:t>
            </a:r>
            <a:r>
              <a:rPr lang="en-GB" sz="1600" dirty="0"/>
              <a:t> Edition,  Pearson.</a:t>
            </a:r>
            <a:endParaRPr lang="en-US" sz="1600" dirty="0"/>
          </a:p>
          <a:p>
            <a:pPr algn="l"/>
            <a:r>
              <a:rPr lang="en-US" sz="1600" b="1" dirty="0"/>
              <a:t>Asda.com. (2020). Asda.com - Online Food Shopping, George, &amp; more. [online] Available at: https://www.asda.com/ [Accessed 18 Feb. 2020].</a:t>
            </a:r>
          </a:p>
          <a:p>
            <a:pPr algn="l"/>
            <a:r>
              <a:rPr lang="en-US" sz="1600" dirty="0"/>
              <a:t>Bock, A.J. and George, G., 2017. </a:t>
            </a:r>
            <a:r>
              <a:rPr lang="en-US" sz="1600" i="1" dirty="0"/>
              <a:t>The business model book: Design, build and adapt business ideas that drive business growth</a:t>
            </a:r>
            <a:r>
              <a:rPr lang="en-US" sz="1600" dirty="0"/>
              <a:t>. Pearson UK.</a:t>
            </a:r>
          </a:p>
          <a:p>
            <a:pPr algn="l"/>
            <a:r>
              <a:rPr lang="en-US" sz="1600" b="1" dirty="0"/>
              <a:t>Butler, S., 2017. </a:t>
            </a:r>
            <a:r>
              <a:rPr lang="en-US" sz="1600" b="1" i="1" dirty="0" err="1"/>
              <a:t>Asda</a:t>
            </a:r>
            <a:r>
              <a:rPr lang="en-US" sz="1600" b="1" i="1" dirty="0"/>
              <a:t> is named worst supermarket in treatment of suppliers</a:t>
            </a:r>
            <a:r>
              <a:rPr lang="en-US" sz="1600" b="1" dirty="0"/>
              <a:t>. [online] the Guardian. Available at: </a:t>
            </a:r>
            <a:r>
              <a:rPr lang="en-US" sz="1600" dirty="0" smtClean="0"/>
              <a:t>ag</a:t>
            </a:r>
            <a:r>
              <a:rPr lang="en-US" sz="1600" dirty="0"/>
              <a:t>.</a:t>
            </a:r>
          </a:p>
          <a:p>
            <a:pPr algn="l"/>
            <a:r>
              <a:rPr lang="en-US" sz="1600" dirty="0"/>
              <a:t> </a:t>
            </a:r>
          </a:p>
          <a:p>
            <a:endParaRPr lang="en-US" sz="1600" dirty="0"/>
          </a:p>
        </p:txBody>
      </p:sp>
    </p:spTree>
    <p:extLst>
      <p:ext uri="{BB962C8B-B14F-4D97-AF65-F5344CB8AC3E}">
        <p14:creationId xmlns:p14="http://schemas.microsoft.com/office/powerpoint/2010/main" val="1583110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Thank You</a:t>
            </a:r>
            <a:endParaRPr lang="en-US" dirty="0"/>
          </a:p>
        </p:txBody>
      </p:sp>
    </p:spTree>
    <p:extLst>
      <p:ext uri="{BB962C8B-B14F-4D97-AF65-F5344CB8AC3E}">
        <p14:creationId xmlns:p14="http://schemas.microsoft.com/office/powerpoint/2010/main" val="3962724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TotalTime>
  <Words>1732</Words>
  <Application>Microsoft Office PowerPoint</Application>
  <PresentationFormat>On-screen Show (4:3)</PresentationFormat>
  <Paragraphs>146</Paragraphs>
  <Slides>11</Slides>
  <Notes>5</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Understanding and Engaging in the Customer Experience </vt:lpstr>
      <vt:lpstr>Table of contents </vt:lpstr>
      <vt:lpstr>Introduction  </vt:lpstr>
      <vt:lpstr>Definitions of CRM, Ethics and sustainability in business</vt:lpstr>
      <vt:lpstr>Ethics and sustainability practises of ASDA in relation to other competitors</vt:lpstr>
      <vt:lpstr>Ethics and sustainability practises of ASDA in relation to other competitors</vt:lpstr>
      <vt:lpstr>Quality systems used by ASDA</vt:lpstr>
      <vt:lpstr>Conclusion using SWOT</vt:lpstr>
      <vt:lpstr>Recommendations provided to ASDA for improving the quality of services</vt:lpstr>
      <vt:lpstr>Reference List</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macroon</dc:creator>
  <cp:lastModifiedBy>angura begum</cp:lastModifiedBy>
  <cp:revision>22</cp:revision>
  <dcterms:created xsi:type="dcterms:W3CDTF">2020-02-18T14:07:52Z</dcterms:created>
  <dcterms:modified xsi:type="dcterms:W3CDTF">2020-03-02T23:20:14Z</dcterms:modified>
</cp:coreProperties>
</file>