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9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png" ContentType="image/png"/>
  <Override PartName="/ppt/media/image7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2192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subTitle"/>
          </p:nvPr>
        </p:nvSpPr>
        <p:spPr>
          <a:xfrm>
            <a:off x="1261800" y="1828800"/>
            <a:ext cx="8595000" cy="43509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8595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subTitle"/>
          </p:nvPr>
        </p:nvSpPr>
        <p:spPr>
          <a:xfrm>
            <a:off x="1261800" y="294120"/>
            <a:ext cx="9692280" cy="647604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 type="body"/>
          </p:nvPr>
        </p:nvSpPr>
        <p:spPr>
          <a:xfrm>
            <a:off x="126180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 type="body"/>
          </p:nvPr>
        </p:nvSpPr>
        <p:spPr>
          <a:xfrm>
            <a:off x="566604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27" name="PlaceHolder 4"/>
          <p:cNvSpPr>
            <a:spLocks noGrp="1"/>
          </p:cNvSpPr>
          <p:nvPr>
            <p:ph type="body"/>
          </p:nvPr>
        </p:nvSpPr>
        <p:spPr>
          <a:xfrm>
            <a:off x="1261800" y="4101480"/>
            <a:ext cx="8595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8595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1261800" y="4101480"/>
            <a:ext cx="8595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126180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66604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 type="body"/>
          </p:nvPr>
        </p:nvSpPr>
        <p:spPr>
          <a:xfrm>
            <a:off x="4167720" y="182880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39" name="PlaceHolder 4"/>
          <p:cNvSpPr>
            <a:spLocks noGrp="1"/>
          </p:cNvSpPr>
          <p:nvPr>
            <p:ph type="body"/>
          </p:nvPr>
        </p:nvSpPr>
        <p:spPr>
          <a:xfrm>
            <a:off x="7074000" y="182880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40" name="PlaceHolder 5"/>
          <p:cNvSpPr>
            <a:spLocks noGrp="1"/>
          </p:cNvSpPr>
          <p:nvPr>
            <p:ph type="body"/>
          </p:nvPr>
        </p:nvSpPr>
        <p:spPr>
          <a:xfrm>
            <a:off x="1261800" y="410148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41" name="PlaceHolder 6"/>
          <p:cNvSpPr>
            <a:spLocks noGrp="1"/>
          </p:cNvSpPr>
          <p:nvPr>
            <p:ph type="body"/>
          </p:nvPr>
        </p:nvSpPr>
        <p:spPr>
          <a:xfrm>
            <a:off x="4167720" y="410148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42" name="PlaceHolder 7"/>
          <p:cNvSpPr>
            <a:spLocks noGrp="1"/>
          </p:cNvSpPr>
          <p:nvPr>
            <p:ph type="body"/>
          </p:nvPr>
        </p:nvSpPr>
        <p:spPr>
          <a:xfrm>
            <a:off x="7074000" y="410148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subTitle"/>
          </p:nvPr>
        </p:nvSpPr>
        <p:spPr>
          <a:xfrm>
            <a:off x="1261800" y="1828800"/>
            <a:ext cx="8595000" cy="43509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8595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subTitle"/>
          </p:nvPr>
        </p:nvSpPr>
        <p:spPr>
          <a:xfrm>
            <a:off x="1261800" y="294120"/>
            <a:ext cx="9692280" cy="647604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126180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566604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1261800" y="4101480"/>
            <a:ext cx="8595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8595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1261800" y="4101480"/>
            <a:ext cx="8595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76" name="PlaceHolder 3"/>
          <p:cNvSpPr>
            <a:spLocks noGrp="1"/>
          </p:cNvSpPr>
          <p:nvPr>
            <p:ph type="body"/>
          </p:nvPr>
        </p:nvSpPr>
        <p:spPr>
          <a:xfrm>
            <a:off x="5666040" y="182880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77" name="PlaceHolder 4"/>
          <p:cNvSpPr>
            <a:spLocks noGrp="1"/>
          </p:cNvSpPr>
          <p:nvPr>
            <p:ph type="body"/>
          </p:nvPr>
        </p:nvSpPr>
        <p:spPr>
          <a:xfrm>
            <a:off x="126180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5666040" y="4101480"/>
            <a:ext cx="41940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body"/>
          </p:nvPr>
        </p:nvSpPr>
        <p:spPr>
          <a:xfrm>
            <a:off x="1261800" y="182880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81" name="PlaceHolder 3"/>
          <p:cNvSpPr>
            <a:spLocks noGrp="1"/>
          </p:cNvSpPr>
          <p:nvPr>
            <p:ph type="body"/>
          </p:nvPr>
        </p:nvSpPr>
        <p:spPr>
          <a:xfrm>
            <a:off x="4167720" y="182880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82" name="PlaceHolder 4"/>
          <p:cNvSpPr>
            <a:spLocks noGrp="1"/>
          </p:cNvSpPr>
          <p:nvPr>
            <p:ph type="body"/>
          </p:nvPr>
        </p:nvSpPr>
        <p:spPr>
          <a:xfrm>
            <a:off x="7074000" y="182880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83" name="PlaceHolder 5"/>
          <p:cNvSpPr>
            <a:spLocks noGrp="1"/>
          </p:cNvSpPr>
          <p:nvPr>
            <p:ph type="body"/>
          </p:nvPr>
        </p:nvSpPr>
        <p:spPr>
          <a:xfrm>
            <a:off x="1261800" y="410148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84" name="PlaceHolder 6"/>
          <p:cNvSpPr>
            <a:spLocks noGrp="1"/>
          </p:cNvSpPr>
          <p:nvPr>
            <p:ph type="body"/>
          </p:nvPr>
        </p:nvSpPr>
        <p:spPr>
          <a:xfrm>
            <a:off x="4167720" y="410148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85" name="PlaceHolder 7"/>
          <p:cNvSpPr>
            <a:spLocks noGrp="1"/>
          </p:cNvSpPr>
          <p:nvPr>
            <p:ph type="body"/>
          </p:nvPr>
        </p:nvSpPr>
        <p:spPr>
          <a:xfrm>
            <a:off x="7074000" y="4101480"/>
            <a:ext cx="27673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69646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CustomShape 1"/>
          <p:cNvSpPr/>
          <p:nvPr/>
        </p:nvSpPr>
        <p:spPr>
          <a:xfrm>
            <a:off x="11292840" y="0"/>
            <a:ext cx="914040" cy="6857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1" name="PlaceHolder 2"/>
          <p:cNvSpPr>
            <a:spLocks noGrp="1"/>
          </p:cNvSpPr>
          <p:nvPr>
            <p:ph type="title"/>
          </p:nvPr>
        </p:nvSpPr>
        <p:spPr>
          <a:xfrm>
            <a:off x="1261800" y="758880"/>
            <a:ext cx="9417960" cy="4041360"/>
          </a:xfrm>
          <a:prstGeom prst="rect">
            <a:avLst/>
          </a:prstGeom>
        </p:spPr>
        <p:txBody>
          <a:bodyPr tIns="27360" anchor="b">
            <a:normAutofit/>
          </a:bodyPr>
          <a:p>
            <a:pPr>
              <a:lnSpc>
                <a:spcPct val="85000"/>
              </a:lnSpc>
            </a:pPr>
            <a:r>
              <a:rPr b="1" lang="en-US" sz="7200" spc="-52" strike="noStrike">
                <a:solidFill>
                  <a:srgbClr val="ffffff"/>
                </a:solidFill>
                <a:latin typeface="Century Schoolbook"/>
              </a:rPr>
              <a:t>Click to edit Master title style</a:t>
            </a:r>
            <a:endParaRPr b="0" lang="en-US" sz="7200" spc="-1" strike="noStrike">
              <a:solidFill>
                <a:srgbClr val="ffffff"/>
              </a:solidFill>
              <a:latin typeface="Century Schoolbook"/>
            </a:endParaRPr>
          </a:p>
        </p:txBody>
      </p:sp>
      <p:sp>
        <p:nvSpPr>
          <p:cNvPr id="2" name="CustomShape 3"/>
          <p:cNvSpPr/>
          <p:nvPr/>
        </p:nvSpPr>
        <p:spPr>
          <a:xfrm>
            <a:off x="0" y="0"/>
            <a:ext cx="456840" cy="685764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3" name="PlaceHolder 4"/>
          <p:cNvSpPr>
            <a:spLocks noGrp="1"/>
          </p:cNvSpPr>
          <p:nvPr>
            <p:ph type="dt"/>
          </p:nvPr>
        </p:nvSpPr>
        <p:spPr>
          <a:xfrm rot="16200000">
            <a:off x="10797480" y="999000"/>
            <a:ext cx="190476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3B5CF397-46EC-438C-A246-90F29A525B9F}" type="datetime">
              <a:rPr b="0" lang="en-GB" sz="1050" spc="-1" strike="noStrike">
                <a:solidFill>
                  <a:srgbClr val="f4b39b"/>
                </a:solidFill>
                <a:latin typeface="Century Schoolbook"/>
              </a:rPr>
              <a:t>25/02/26</a:t>
            </a:fld>
            <a:endParaRPr b="0" lang="en-GB" sz="105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ftr"/>
          </p:nvPr>
        </p:nvSpPr>
        <p:spPr>
          <a:xfrm rot="16200000">
            <a:off x="9959400" y="4047120"/>
            <a:ext cx="35809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5" name="PlaceHolder 6"/>
          <p:cNvSpPr>
            <a:spLocks noGrp="1"/>
          </p:cNvSpPr>
          <p:nvPr>
            <p:ph type="sldNum"/>
          </p:nvPr>
        </p:nvSpPr>
        <p:spPr>
          <a:xfrm>
            <a:off x="11292840" y="6172200"/>
            <a:ext cx="914040" cy="593280"/>
          </a:xfrm>
          <a:prstGeom prst="rect">
            <a:avLst/>
          </a:prstGeom>
        </p:spPr>
        <p:txBody>
          <a:bodyPr lIns="45720" rIns="45720" anchor="ctr">
            <a:noAutofit/>
          </a:bodyPr>
          <a:p>
            <a:pPr algn="ctr">
              <a:lnSpc>
                <a:spcPct val="100000"/>
              </a:lnSpc>
            </a:pPr>
            <a:fld id="{144148C7-3295-4F76-88B0-0F375F702135}" type="slidenum">
              <a:rPr b="0" lang="en-GB" sz="3600" spc="-1" strike="noStrike">
                <a:solidFill>
                  <a:srgbClr val="ef8c6a"/>
                </a:solidFill>
                <a:latin typeface="Century Schoolbook"/>
              </a:rPr>
              <a:t>&lt;number&gt;</a:t>
            </a:fld>
            <a:endParaRPr b="0" lang="en-GB" sz="3600" spc="-1" strike="noStrike">
              <a:latin typeface="Times New Roman"/>
            </a:endParaRPr>
          </a:p>
        </p:txBody>
      </p:sp>
      <p:sp>
        <p:nvSpPr>
          <p:cNvPr id="6" name="PlaceHolder 7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9" strike="noStrike">
                <a:solidFill>
                  <a:srgbClr val="ffffff"/>
                </a:solidFill>
                <a:latin typeface="Century Schoolbook"/>
              </a:rPr>
              <a:t>Click to edit the outline text format</a:t>
            </a:r>
            <a:endParaRPr b="0" lang="en-US" sz="2000" spc="9" strike="noStrike">
              <a:solidFill>
                <a:srgbClr val="ffffff"/>
              </a:solidFill>
              <a:latin typeface="Century Schoolbook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600" spc="-1" strike="noStrike">
                <a:solidFill>
                  <a:srgbClr val="ffffff"/>
                </a:solidFill>
                <a:latin typeface="Century Schoolbook"/>
              </a:rPr>
              <a:t>Second Outline Level</a:t>
            </a:r>
            <a:endParaRPr b="0" lang="en-US" sz="1600" spc="-1" strike="noStrike">
              <a:solidFill>
                <a:srgbClr val="ffffff"/>
              </a:solidFill>
              <a:latin typeface="Century Schoolbook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ffffff"/>
                </a:solidFill>
                <a:latin typeface="Century Schoolbook"/>
              </a:rPr>
              <a:t>Third Outline Level</a:t>
            </a:r>
            <a:endParaRPr b="0" lang="en-US" sz="1400" spc="-1" strike="noStrike">
              <a:solidFill>
                <a:srgbClr val="ffffff"/>
              </a:solidFill>
              <a:latin typeface="Century Schoolbook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400" spc="-1" strike="noStrike">
                <a:solidFill>
                  <a:srgbClr val="ffffff"/>
                </a:solidFill>
                <a:latin typeface="Century Schoolbook"/>
              </a:rPr>
              <a:t>Fourth Outline Level</a:t>
            </a:r>
            <a:endParaRPr b="0" lang="en-US" sz="1400" spc="-1" strike="noStrike">
              <a:solidFill>
                <a:srgbClr val="ffffff"/>
              </a:solidFill>
              <a:latin typeface="Century Schoolbook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entury Schoolbook"/>
              </a:rPr>
              <a:t>Fifth Outline Level</a:t>
            </a:r>
            <a:endParaRPr b="0" lang="en-US" sz="2000" spc="-1" strike="noStrike">
              <a:solidFill>
                <a:srgbClr val="ffffff"/>
              </a:solidFill>
              <a:latin typeface="Century Schoolbook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entury Schoolbook"/>
              </a:rPr>
              <a:t>Sixth Outline Level</a:t>
            </a:r>
            <a:endParaRPr b="0" lang="en-US" sz="2000" spc="-1" strike="noStrike">
              <a:solidFill>
                <a:srgbClr val="ffffff"/>
              </a:solidFill>
              <a:latin typeface="Century Schoolbook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entury Schoolbook"/>
              </a:rPr>
              <a:t>Seventh Outline Level</a:t>
            </a:r>
            <a:endParaRPr b="0" lang="en-US" sz="2000" spc="-1" strike="noStrike">
              <a:solidFill>
                <a:srgbClr val="ffffff"/>
              </a:solidFill>
              <a:latin typeface="Century Schoolbook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CustomShape 1"/>
          <p:cNvSpPr/>
          <p:nvPr/>
        </p:nvSpPr>
        <p:spPr>
          <a:xfrm>
            <a:off x="11292840" y="0"/>
            <a:ext cx="914040" cy="6857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44" name="PlaceHolder 2"/>
          <p:cNvSpPr>
            <a:spLocks noGrp="1"/>
          </p:cNvSpPr>
          <p:nvPr>
            <p:ph type="title"/>
          </p:nvPr>
        </p:nvSpPr>
        <p:spPr>
          <a:xfrm>
            <a:off x="1261800" y="294120"/>
            <a:ext cx="9692280" cy="1396800"/>
          </a:xfrm>
          <a:prstGeom prst="rect">
            <a:avLst/>
          </a:prstGeom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Click to edit Master title style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1261800" y="1828800"/>
            <a:ext cx="8595000" cy="4350960"/>
          </a:xfrm>
          <a:prstGeom prst="rect">
            <a:avLst/>
          </a:prstGeom>
        </p:spPr>
        <p:txBody>
          <a:bodyPr>
            <a:noAutofit/>
          </a:bodyPr>
          <a:p>
            <a:pPr marL="182880" indent="-182520">
              <a:lnSpc>
                <a:spcPct val="95000"/>
              </a:lnSpc>
              <a:spcBef>
                <a:spcPts val="1400"/>
              </a:spcBef>
              <a:spcAft>
                <a:spcPts val="2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Click to edit Master text styles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lvl="1" marL="457200" indent="-18252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d34817"/>
              </a:buClr>
              <a:buFont typeface="Wingdings 2" charset="2"/>
              <a:buChar char=""/>
            </a:pPr>
            <a:r>
              <a:rPr b="0" lang="en-US" sz="1800" spc="-1" strike="noStrike">
                <a:solidFill>
                  <a:srgbClr val="595959"/>
                </a:solidFill>
                <a:latin typeface="Century Schoolbook"/>
              </a:rPr>
              <a:t>Second level</a:t>
            </a:r>
            <a:endParaRPr b="0" lang="en-US" sz="1800" spc="-1" strike="noStrike">
              <a:solidFill>
                <a:srgbClr val="595959"/>
              </a:solidFill>
              <a:latin typeface="Century Schoolbook"/>
            </a:endParaRPr>
          </a:p>
          <a:p>
            <a:pPr lvl="2" marL="731520" indent="-18252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d34817"/>
              </a:buClr>
              <a:buFont typeface="Wingdings 2" charset="2"/>
              <a:buChar char=""/>
            </a:pPr>
            <a:r>
              <a:rPr b="0" lang="en-US" sz="1600" spc="-1" strike="noStrike">
                <a:solidFill>
                  <a:srgbClr val="595959"/>
                </a:solidFill>
                <a:latin typeface="Century Schoolbook"/>
              </a:rPr>
              <a:t>Third level</a:t>
            </a:r>
            <a:endParaRPr b="0" lang="en-US" sz="1600" spc="-1" strike="noStrike">
              <a:solidFill>
                <a:srgbClr val="595959"/>
              </a:solidFill>
              <a:latin typeface="Century Schoolbook"/>
            </a:endParaRPr>
          </a:p>
          <a:p>
            <a:pPr lvl="3" marL="1005840" indent="-18252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d34817"/>
              </a:buClr>
              <a:buFont typeface="Wingdings 2" charset="2"/>
              <a:buChar char=""/>
            </a:pPr>
            <a:r>
              <a:rPr b="0" lang="en-US" sz="1400" spc="-1" strike="noStrike">
                <a:solidFill>
                  <a:srgbClr val="595959"/>
                </a:solidFill>
                <a:latin typeface="Century Schoolbook"/>
              </a:rPr>
              <a:t>Fourth level</a:t>
            </a:r>
            <a:endParaRPr b="0" lang="en-US" sz="1400" spc="-1" strike="noStrike">
              <a:solidFill>
                <a:srgbClr val="595959"/>
              </a:solidFill>
              <a:latin typeface="Century Schoolbook"/>
            </a:endParaRPr>
          </a:p>
          <a:p>
            <a:pPr lvl="4" marL="1280160" indent="-18252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d34817"/>
              </a:buClr>
              <a:buFont typeface="Wingdings 2" charset="2"/>
              <a:buChar char=""/>
            </a:pPr>
            <a:r>
              <a:rPr b="0" lang="en-US" sz="1400" spc="-1" strike="noStrike">
                <a:solidFill>
                  <a:srgbClr val="595959"/>
                </a:solidFill>
                <a:latin typeface="Century Schoolbook"/>
              </a:rPr>
              <a:t>Fifth level</a:t>
            </a:r>
            <a:endParaRPr b="0" lang="en-US" sz="1400" spc="-1" strike="noStrike">
              <a:solidFill>
                <a:srgbClr val="595959"/>
              </a:solidFill>
              <a:latin typeface="Century Schoolbook"/>
            </a:endParaRPr>
          </a:p>
        </p:txBody>
      </p:sp>
      <p:sp>
        <p:nvSpPr>
          <p:cNvPr id="46" name="PlaceHolder 4"/>
          <p:cNvSpPr>
            <a:spLocks noGrp="1"/>
          </p:cNvSpPr>
          <p:nvPr>
            <p:ph type="dt"/>
          </p:nvPr>
        </p:nvSpPr>
        <p:spPr>
          <a:xfrm rot="16200000">
            <a:off x="10797480" y="999000"/>
            <a:ext cx="190476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8084C7F2-969C-41EC-B48B-44129EB036DD}" type="datetime">
              <a:rPr b="0" lang="en-GB" sz="1050" spc="-1" strike="noStrike">
                <a:solidFill>
                  <a:srgbClr val="f4b39b"/>
                </a:solidFill>
                <a:latin typeface="Century Schoolbook"/>
              </a:rPr>
              <a:t>25/02/26</a:t>
            </a:fld>
            <a:endParaRPr b="0" lang="en-GB" sz="1050" spc="-1" strike="noStrike">
              <a:latin typeface="Times New Roman"/>
            </a:endParaRPr>
          </a:p>
        </p:txBody>
      </p:sp>
      <p:sp>
        <p:nvSpPr>
          <p:cNvPr id="47" name="PlaceHolder 5"/>
          <p:cNvSpPr>
            <a:spLocks noGrp="1"/>
          </p:cNvSpPr>
          <p:nvPr>
            <p:ph type="ftr"/>
          </p:nvPr>
        </p:nvSpPr>
        <p:spPr>
          <a:xfrm rot="16200000">
            <a:off x="9959400" y="4047120"/>
            <a:ext cx="35809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48" name="PlaceHolder 6"/>
          <p:cNvSpPr>
            <a:spLocks noGrp="1"/>
          </p:cNvSpPr>
          <p:nvPr>
            <p:ph type="sldNum"/>
          </p:nvPr>
        </p:nvSpPr>
        <p:spPr>
          <a:xfrm>
            <a:off x="11292840" y="6172200"/>
            <a:ext cx="914040" cy="593280"/>
          </a:xfrm>
          <a:prstGeom prst="rect">
            <a:avLst/>
          </a:prstGeom>
        </p:spPr>
        <p:txBody>
          <a:bodyPr lIns="45720" rIns="45720" anchor="ctr">
            <a:noAutofit/>
          </a:bodyPr>
          <a:p>
            <a:pPr algn="ctr">
              <a:lnSpc>
                <a:spcPct val="100000"/>
              </a:lnSpc>
            </a:pPr>
            <a:fld id="{1E55E536-738C-444E-A9F5-07C8892A6C6D}" type="slidenum">
              <a:rPr b="0" lang="en-GB" sz="3600" spc="-1" strike="noStrike">
                <a:solidFill>
                  <a:srgbClr val="ef8c6a"/>
                </a:solidFill>
                <a:latin typeface="Century Schoolbook"/>
              </a:rPr>
              <a:t>1</a:t>
            </a:fld>
            <a:endParaRPr b="0" lang="en-GB" sz="3600" spc="-1" strike="noStrike">
              <a:latin typeface="Times New Roman"/>
            </a:endParaRPr>
          </a:p>
        </p:txBody>
      </p:sp>
      <p:sp>
        <p:nvSpPr>
          <p:cNvPr id="49" name="CustomShape 7"/>
          <p:cNvSpPr/>
          <p:nvPr/>
        </p:nvSpPr>
        <p:spPr>
          <a:xfrm>
            <a:off x="0" y="0"/>
            <a:ext cx="456840" cy="68576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7.jpeg"/><Relationship Id="rId2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Shape 1"/>
          <p:cNvSpPr txBox="1"/>
          <p:nvPr/>
        </p:nvSpPr>
        <p:spPr>
          <a:xfrm>
            <a:off x="1261800" y="758880"/>
            <a:ext cx="9417960" cy="404136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85000"/>
              </a:lnSpc>
            </a:pPr>
            <a:r>
              <a:rPr b="1" lang="en-US" sz="3200" spc="-52" strike="noStrike">
                <a:solidFill>
                  <a:srgbClr val="ffffff"/>
                </a:solidFill>
                <a:latin typeface="Century Schoolbook"/>
              </a:rPr>
              <a:t>Staff Shortages and Employee Mental Health in the UK Hotel and Hospitality Industry A Job Demands-Resources Perspective on Workforce Sustainability</a:t>
            </a:r>
            <a:endParaRPr b="0" lang="en-US" sz="3200" spc="-1" strike="noStrike">
              <a:solidFill>
                <a:srgbClr val="ffffff"/>
              </a:solidFill>
              <a:latin typeface="Century Schoolbook"/>
            </a:endParaRPr>
          </a:p>
        </p:txBody>
      </p:sp>
      <p:sp>
        <p:nvSpPr>
          <p:cNvPr id="87" name="TextShape 2"/>
          <p:cNvSpPr txBox="1"/>
          <p:nvPr/>
        </p:nvSpPr>
        <p:spPr>
          <a:xfrm>
            <a:off x="1261800" y="4800600"/>
            <a:ext cx="9417960" cy="169128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>
              <a:lnSpc>
                <a:spcPct val="95000"/>
              </a:lnSpc>
              <a:spcBef>
                <a:spcPts val="1400"/>
              </a:spcBef>
              <a:spcAft>
                <a:spcPts val="201"/>
              </a:spcAft>
            </a:pPr>
            <a:r>
              <a:rPr b="0" lang="en-GB" sz="2200" spc="29" strike="noStrike">
                <a:solidFill>
                  <a:srgbClr val="bfbfbf"/>
                </a:solidFill>
                <a:latin typeface="Century Schoolbook"/>
              </a:rPr>
              <a:t>Student ID 1918827</a:t>
            </a:r>
            <a:endParaRPr b="0" lang="en-GB" sz="2200" spc="-1" strike="noStrike">
              <a:latin typeface="Arial"/>
            </a:endParaRPr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1"/>
              </a:spcAft>
            </a:pPr>
            <a:r>
              <a:rPr b="0" lang="en-GB" sz="2200" spc="29" strike="noStrike">
                <a:solidFill>
                  <a:srgbClr val="bfbfbf"/>
                </a:solidFill>
                <a:latin typeface="Century Schoolbook"/>
              </a:rPr>
              <a:t>Student name: Teohar Nicoleta Valentina</a:t>
            </a:r>
            <a:endParaRPr b="0" lang="en-GB" sz="2200" spc="-1" strike="noStrike">
              <a:latin typeface="Arial"/>
            </a:endParaRPr>
          </a:p>
        </p:txBody>
      </p:sp>
      <p:pic>
        <p:nvPicPr>
          <p:cNvPr id="88" name="Picture 2" descr=""/>
          <p:cNvPicPr/>
          <p:nvPr/>
        </p:nvPicPr>
        <p:blipFill>
          <a:blip r:embed="rId1"/>
          <a:stretch/>
        </p:blipFill>
        <p:spPr>
          <a:xfrm>
            <a:off x="448560" y="0"/>
            <a:ext cx="5009400" cy="281772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Introduction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90" name="TextShape 2"/>
          <p:cNvSpPr txBox="1"/>
          <p:nvPr/>
        </p:nvSpPr>
        <p:spPr>
          <a:xfrm>
            <a:off x="1261800" y="1828800"/>
            <a:ext cx="526176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45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Staffing shortages continue to be experienced in the UK hospitality sector.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Lack of labour supply implies that employees are doing more workloads in hotels.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A problem of concern is emerging in this sector in regard to its employee mental health (Bindawas, 2025).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frontline staff is experiencing increased emotional labour.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This state of affairs endangers the sustainability of the workforce in the long term (Unguren et al., 2024).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pic>
        <p:nvPicPr>
          <p:cNvPr id="91" name="Picture 2" descr=""/>
          <p:cNvPicPr/>
          <p:nvPr/>
        </p:nvPicPr>
        <p:blipFill>
          <a:blip r:embed="rId1"/>
          <a:srcRect l="0" t="0" r="7397" b="0"/>
          <a:stretch/>
        </p:blipFill>
        <p:spPr>
          <a:xfrm>
            <a:off x="6523920" y="2277360"/>
            <a:ext cx="4624560" cy="280872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Background and Context.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93" name="TextShape 2"/>
          <p:cNvSpPr txBox="1"/>
          <p:nvPr/>
        </p:nvSpPr>
        <p:spPr>
          <a:xfrm>
            <a:off x="1261800" y="1828800"/>
            <a:ext cx="514728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57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post-pandemic staffing levels are not restored at the same level as they were in 2020.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Such shortages cause increment of pressure to the available staff.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same level of service is expected by the customers despite the reduction in the number of staff.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There is an increasing trend in the hotel industry in terms of mental health issues (ElAdawi et al., 2024).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pic>
        <p:nvPicPr>
          <p:cNvPr id="94" name="Picture 2" descr=""/>
          <p:cNvPicPr/>
          <p:nvPr/>
        </p:nvPicPr>
        <p:blipFill>
          <a:blip r:embed="rId1"/>
          <a:srcRect l="0" t="0" r="29146" b="0"/>
          <a:stretch/>
        </p:blipFill>
        <p:spPr>
          <a:xfrm>
            <a:off x="6576480" y="1828800"/>
            <a:ext cx="4531320" cy="361116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Research Aim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96" name="TextShape 2"/>
          <p:cNvSpPr txBox="1"/>
          <p:nvPr/>
        </p:nvSpPr>
        <p:spPr>
          <a:xfrm>
            <a:off x="1261800" y="1828800"/>
            <a:ext cx="946440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800" spc="9" strike="noStrike">
                <a:solidFill>
                  <a:srgbClr val="595959"/>
                </a:solidFill>
                <a:latin typeface="Century Schoolbook"/>
              </a:rPr>
              <a:t>This research examines the impact of staffing shortage on the mental health of employees. </a:t>
            </a:r>
            <a:endParaRPr b="0" lang="en-US" sz="18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800" spc="9" strike="noStrike">
                <a:solidFill>
                  <a:srgbClr val="595959"/>
                </a:solidFill>
                <a:latin typeface="Century Schoolbook"/>
              </a:rPr>
              <a:t>This research focuses on the UK hotel industry. </a:t>
            </a:r>
            <a:endParaRPr b="0" lang="en-US" sz="18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800" spc="9" strike="noStrike">
                <a:solidFill>
                  <a:srgbClr val="595959"/>
                </a:solidFill>
                <a:latin typeface="Century Schoolbook"/>
              </a:rPr>
              <a:t>The researcher is working with Job Demands-Resources framework. </a:t>
            </a:r>
            <a:endParaRPr b="0" lang="en-US" sz="18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800" spc="9" strike="noStrike">
                <a:solidFill>
                  <a:srgbClr val="595959"/>
                </a:solidFill>
                <a:latin typeface="Century Schoolbook"/>
              </a:rPr>
              <a:t>The research relates wellbeing outcomes with sustainability issues in the workforce (Bindawas, 2025).</a:t>
            </a:r>
            <a:endParaRPr b="0" lang="en-US" sz="18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endParaRPr b="0" lang="en-US" sz="18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Theoretical Framework.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98" name="TextShape 2"/>
          <p:cNvSpPr txBox="1"/>
          <p:nvPr/>
        </p:nvSpPr>
        <p:spPr>
          <a:xfrm>
            <a:off x="1261800" y="1828800"/>
            <a:ext cx="859500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1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Job Demands Resources model is used to explain stress at work.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When the demand is high, the risk of burnout increases.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Work resources may help to counter strain and exhaustion (Bakker et al., 2023).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imbalance between the demands and resources was disrupted by staff shortages.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br/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Methodology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00" name="TextShape 2"/>
          <p:cNvSpPr txBox="1"/>
          <p:nvPr/>
        </p:nvSpPr>
        <p:spPr>
          <a:xfrm>
            <a:off x="1261800" y="1828800"/>
            <a:ext cx="8595000" cy="435096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qualitative secondary research design The researcher is using is a qualitative research design.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information is extracted in peer-reviewed journals.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researcher have reviewed new literature on hospitality in the past year 2021.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thematic analysis identified patterns and gaps in the study.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1"/>
              </a:spcAft>
            </a:pP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Theme One: Work Intensification.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02" name="TextShape 2"/>
          <p:cNvSpPr txBox="1"/>
          <p:nvPr/>
        </p:nvSpPr>
        <p:spPr>
          <a:xfrm>
            <a:off x="1261800" y="1828800"/>
            <a:ext cx="493632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51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Understaffing translates into increased workloads of workers in all hotel departments.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employees are multitasking with limited time.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Hospitality is also getting used to work intensification (Unguren et al., 2024).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It is expected to work under strain as a part of the job (Bindawas, 2025).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br/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pic>
        <p:nvPicPr>
          <p:cNvPr id="103" name="Picture 2" descr=""/>
          <p:cNvPicPr/>
          <p:nvPr/>
        </p:nvPicPr>
        <p:blipFill>
          <a:blip r:embed="rId1"/>
          <a:srcRect l="0" t="0" r="13039" b="0"/>
          <a:stretch/>
        </p:blipFill>
        <p:spPr>
          <a:xfrm>
            <a:off x="6267960" y="1890360"/>
            <a:ext cx="4984560" cy="286596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Theme Two: Emotional Labour.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05" name="TextShape 2"/>
          <p:cNvSpPr txBox="1"/>
          <p:nvPr/>
        </p:nvSpPr>
        <p:spPr>
          <a:xfrm>
            <a:off x="1261800" y="1828800"/>
            <a:ext cx="607068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57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hotel employees must maintain a good front at all times.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deficits increase the extent to which employees must control their emotions towards guests.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Constant emotional labour accelerates the psychological fatigue (Amissah et al., 2022).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Frontline employees are exposed to the greatest psychological burden.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br/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pic>
        <p:nvPicPr>
          <p:cNvPr id="106" name="Picture 2" descr=""/>
          <p:cNvPicPr/>
          <p:nvPr/>
        </p:nvPicPr>
        <p:blipFill>
          <a:blip r:embed="rId1"/>
          <a:stretch/>
        </p:blipFill>
        <p:spPr>
          <a:xfrm>
            <a:off x="7479720" y="1828800"/>
            <a:ext cx="3537000" cy="353700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Theme Three: Less Job Resources.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08" name="TextShape 2"/>
          <p:cNvSpPr txBox="1"/>
          <p:nvPr/>
        </p:nvSpPr>
        <p:spPr>
          <a:xfrm>
            <a:off x="1261800" y="1828800"/>
            <a:ext cx="470772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57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Understaffing reduces the time to rest.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duration of breaks reduces or becomes unpredictable.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Irregular changes increase stress and exhaustion.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number of resources is declining and the demands are rising (Bakker et al., 2023).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br/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  <p:pic>
        <p:nvPicPr>
          <p:cNvPr id="109" name="Picture 2" descr=""/>
          <p:cNvPicPr/>
          <p:nvPr/>
        </p:nvPicPr>
        <p:blipFill>
          <a:blip r:embed="rId1"/>
          <a:stretch/>
        </p:blipFill>
        <p:spPr>
          <a:xfrm>
            <a:off x="6099480" y="2066040"/>
            <a:ext cx="5057280" cy="265500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Picture 2" descr=""/>
          <p:cNvPicPr/>
          <p:nvPr/>
        </p:nvPicPr>
        <p:blipFill>
          <a:blip r:embed="rId1"/>
          <a:stretch/>
        </p:blipFill>
        <p:spPr>
          <a:xfrm>
            <a:off x="6194520" y="1828800"/>
            <a:ext cx="4857480" cy="3238200"/>
          </a:xfrm>
          <a:prstGeom prst="rect">
            <a:avLst/>
          </a:prstGeom>
          <a:ln>
            <a:noFill/>
          </a:ln>
        </p:spPr>
      </p:pic>
      <p:sp>
        <p:nvSpPr>
          <p:cNvPr id="111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Responses of Organisational Wellbeing.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12" name="TextShape 2"/>
          <p:cNvSpPr txBox="1"/>
          <p:nvPr/>
        </p:nvSpPr>
        <p:spPr>
          <a:xfrm>
            <a:off x="1261800" y="1828800"/>
            <a:ext cx="463752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51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Wellbeing and mental-health programmes are being implemented in more hotels.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greater part of such programmes is devoted to coping techniques of individuals.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organisation still does not address big workload stresses.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These programmes may appear symbolic (Bindawas, 2025).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br/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Workforce Sustainability Effects.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14" name="TextShape 2"/>
          <p:cNvSpPr txBox="1"/>
          <p:nvPr/>
        </p:nvSpPr>
        <p:spPr>
          <a:xfrm>
            <a:off x="1261800" y="1828800"/>
            <a:ext cx="859500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Poor mental health drives employees to desire to quit.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Firing employees is compounding the shortage.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There is the onset of a burnout cycle (Unguren et al., 2024).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Stability of workforce poses a threat to the sustainability of the hospitality industry in the long term.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br/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Key Recommendations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16" name="TextShape 2"/>
          <p:cNvSpPr txBox="1"/>
          <p:nvPr/>
        </p:nvSpPr>
        <p:spPr>
          <a:xfrm>
            <a:off x="1261800" y="1828800"/>
            <a:ext cx="859500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1000"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Employee mental health should be in the forefront of staffing plans.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Planning must align the staff levels with service expectations.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changes must be foreseeable in order to assist employees to recuperate.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Wellbeing programmes must be accompanied by a reduction in the work load (Bakker et al., 2023).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algn="just">
              <a:lnSpc>
                <a:spcPct val="170000"/>
              </a:lnSpc>
              <a:spcAft>
                <a:spcPts val="601"/>
              </a:spcAft>
            </a:pPr>
            <a:br/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Conclusion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18" name="TextShape 2"/>
          <p:cNvSpPr txBox="1"/>
          <p:nvPr/>
        </p:nvSpPr>
        <p:spPr>
          <a:xfrm>
            <a:off x="1261800" y="1828800"/>
            <a:ext cx="8595000" cy="435096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One of the systemic mental risks is shortages.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Workforce strain takes place well through the JD-R framework.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existing responses do not deal with the structural conditions. 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2000" spc="9" strike="noStrike">
                <a:solidFill>
                  <a:srgbClr val="595959"/>
                </a:solidFill>
                <a:latin typeface="Century Schoolbook"/>
              </a:rPr>
              <a:t>The staffing is also vital to sustainable staffing (Bindawas, 2025).</a:t>
            </a: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1"/>
              </a:spcAft>
            </a:pPr>
            <a:endParaRPr b="0" lang="en-US" sz="20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extShape 1"/>
          <p:cNvSpPr txBox="1"/>
          <p:nvPr/>
        </p:nvSpPr>
        <p:spPr>
          <a:xfrm>
            <a:off x="1261800" y="294120"/>
            <a:ext cx="9692280" cy="1396800"/>
          </a:xfrm>
          <a:prstGeom prst="rect">
            <a:avLst/>
          </a:prstGeom>
          <a:noFill/>
          <a:ln>
            <a:noFill/>
          </a:ln>
        </p:spPr>
        <p:txBody>
          <a:bodyPr tIns="27360" anchor="b">
            <a:noAutofit/>
          </a:bodyPr>
          <a:p>
            <a:pPr>
              <a:lnSpc>
                <a:spcPct val="90000"/>
              </a:lnSpc>
            </a:pPr>
            <a:r>
              <a:rPr b="1" lang="en-US" sz="4400" spc="-52" strike="noStrike">
                <a:solidFill>
                  <a:srgbClr val="d34817"/>
                </a:solidFill>
                <a:latin typeface="Century Schoolbook"/>
              </a:rPr>
              <a:t>Reference</a:t>
            </a:r>
            <a:endParaRPr b="0" lang="en-US" sz="4400" spc="-1" strike="noStrike">
              <a:solidFill>
                <a:srgbClr val="000000"/>
              </a:solidFill>
              <a:latin typeface="Century Schoolbook"/>
            </a:endParaRPr>
          </a:p>
        </p:txBody>
      </p:sp>
      <p:sp>
        <p:nvSpPr>
          <p:cNvPr id="120" name="TextShape 2"/>
          <p:cNvSpPr txBox="1"/>
          <p:nvPr/>
        </p:nvSpPr>
        <p:spPr>
          <a:xfrm>
            <a:off x="1261800" y="1828800"/>
            <a:ext cx="8595000" cy="435096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Amissah, E.F., Blankson-Stiles-Ocran, S. and Mensah, I. (2022) </a:t>
            </a:r>
            <a:r>
              <a:rPr b="0" i="1" lang="en-US" sz="1200" spc="9" strike="noStrike">
                <a:solidFill>
                  <a:srgbClr val="595959"/>
                </a:solidFill>
                <a:latin typeface="Century Schoolbook"/>
              </a:rPr>
              <a:t>Emotional labour, emotional exhaustion and job satisfaction in the hospitality industry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. </a:t>
            </a:r>
            <a:r>
              <a:rPr b="1" lang="en-US" sz="1200" spc="9" strike="noStrike">
                <a:solidFill>
                  <a:srgbClr val="595959"/>
                </a:solidFill>
                <a:latin typeface="Century Schoolbook"/>
              </a:rPr>
              <a:t>Journal of Hospitality and Tourism Insights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, 5(5), pp. 805–821.</a:t>
            </a:r>
            <a:endParaRPr b="0" lang="en-US" sz="12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Bakker, A.B., Demerouti, E. and Sanz-Vergel, A.I. (2023) </a:t>
            </a:r>
            <a:r>
              <a:rPr b="0" i="1" lang="en-US" sz="1200" spc="9" strike="noStrike">
                <a:solidFill>
                  <a:srgbClr val="595959"/>
                </a:solidFill>
                <a:latin typeface="Century Schoolbook"/>
              </a:rPr>
              <a:t>Job demands–resources theory: Ten years later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. </a:t>
            </a:r>
            <a:r>
              <a:rPr b="1" lang="en-US" sz="1200" spc="9" strike="noStrike">
                <a:solidFill>
                  <a:srgbClr val="595959"/>
                </a:solidFill>
                <a:latin typeface="Century Schoolbook"/>
              </a:rPr>
              <a:t>Annual Review of Organizational Psychology and Organizational Behavior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, 10(1), pp. 25–53.</a:t>
            </a:r>
            <a:endParaRPr b="0" lang="en-US" sz="12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Bindawas, A.M. (2025) </a:t>
            </a:r>
            <a:r>
              <a:rPr b="0" i="1" lang="en-US" sz="1200" spc="9" strike="noStrike">
                <a:solidFill>
                  <a:srgbClr val="595959"/>
                </a:solidFill>
                <a:latin typeface="Century Schoolbook"/>
              </a:rPr>
              <a:t>Promoting sustainable tourism through employee skills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. </a:t>
            </a:r>
            <a:r>
              <a:rPr b="1" lang="en-US" sz="1200" spc="9" strike="noStrike">
                <a:solidFill>
                  <a:srgbClr val="595959"/>
                </a:solidFill>
                <a:latin typeface="Century Schoolbook"/>
              </a:rPr>
              <a:t>Sustainability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, 17(2), 748.</a:t>
            </a:r>
            <a:endParaRPr b="0" lang="en-US" sz="12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ElAdawi, F.M.I., Hashad, M.E., Awad, A.H.I. and Mahmoud, H.A.H. (2024) </a:t>
            </a:r>
            <a:r>
              <a:rPr b="0" i="1" lang="en-US" sz="1200" spc="9" strike="noStrike">
                <a:solidFill>
                  <a:srgbClr val="595959"/>
                </a:solidFill>
                <a:latin typeface="Century Schoolbook"/>
              </a:rPr>
              <a:t>The effect of injustice on employees’ intention to leave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. </a:t>
            </a:r>
            <a:r>
              <a:rPr b="1" lang="en-US" sz="1200" spc="9" strike="noStrike">
                <a:solidFill>
                  <a:srgbClr val="595959"/>
                </a:solidFill>
                <a:latin typeface="Century Schoolbook"/>
              </a:rPr>
              <a:t>International Journal of Tourism, Archaeology and Hospitality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, 4(2), pp. 130–148.</a:t>
            </a:r>
            <a:endParaRPr b="0" lang="en-US" sz="12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Knežević, S., Gajić, T., Sekulić, D., Djoković, F., Vukolić, D. and Zrnić, M. (2023) </a:t>
            </a:r>
            <a:r>
              <a:rPr b="0" i="1" lang="en-US" sz="1200" spc="9" strike="noStrike">
                <a:solidFill>
                  <a:srgbClr val="595959"/>
                </a:solidFill>
                <a:latin typeface="Century Schoolbook"/>
              </a:rPr>
              <a:t>Work–life balance in hospitality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. </a:t>
            </a:r>
            <a:r>
              <a:rPr b="1" lang="en-US" sz="1200" spc="9" strike="noStrike">
                <a:solidFill>
                  <a:srgbClr val="595959"/>
                </a:solidFill>
                <a:latin typeface="Century Schoolbook"/>
              </a:rPr>
              <a:t>Turističko poslovanje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, (32), pp. 91–99.</a:t>
            </a:r>
            <a:endParaRPr b="0" lang="en-US" sz="1200" spc="9" strike="noStrike">
              <a:solidFill>
                <a:srgbClr val="595959"/>
              </a:solidFill>
              <a:latin typeface="Century Schoolbook"/>
            </a:endParaRPr>
          </a:p>
          <a:p>
            <a:pPr marL="182880" indent="-182520" algn="just">
              <a:lnSpc>
                <a:spcPct val="170000"/>
              </a:lnSpc>
              <a:spcAft>
                <a:spcPts val="601"/>
              </a:spcAft>
              <a:buClr>
                <a:srgbClr val="d34817"/>
              </a:buClr>
              <a:buSzPct val="80000"/>
              <a:buFont typeface="Arial"/>
              <a:buChar char="•"/>
            </a:pP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Üngüren, E., Onur, N., Demirel, H. and Tekin, Ö.A. (2024) </a:t>
            </a:r>
            <a:r>
              <a:rPr b="0" i="1" lang="en-US" sz="1200" spc="9" strike="noStrike">
                <a:solidFill>
                  <a:srgbClr val="595959"/>
                </a:solidFill>
                <a:latin typeface="Century Schoolbook"/>
              </a:rPr>
              <a:t>Job stress, burnout and turnover intention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. </a:t>
            </a:r>
            <a:r>
              <a:rPr b="1" lang="en-US" sz="1200" spc="9" strike="noStrike">
                <a:solidFill>
                  <a:srgbClr val="595959"/>
                </a:solidFill>
                <a:latin typeface="Century Schoolbook"/>
              </a:rPr>
              <a:t>Behavioral Sciences</a:t>
            </a:r>
            <a:r>
              <a:rPr b="0" lang="en-US" sz="1200" spc="9" strike="noStrike">
                <a:solidFill>
                  <a:srgbClr val="595959"/>
                </a:solidFill>
                <a:latin typeface="Century Schoolbook"/>
              </a:rPr>
              <a:t>, 14(4), 322.</a:t>
            </a:r>
            <a:endParaRPr b="0" lang="en-US" sz="1200" spc="9" strike="noStrike">
              <a:solidFill>
                <a:srgbClr val="595959"/>
              </a:solidFill>
              <a:latin typeface="Century Schoolbook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</TotalTime>
  <Application>Trio_Office/6.2.8.2$Windows_x86 LibreOffice_project/</Application>
  <Words>928</Words>
  <Paragraphs>77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2026-02-04T11:00:52Z</dcterms:created>
  <dc:creator/>
  <dc:description/>
  <dc:language>en-GB</dc:language>
  <cp:lastModifiedBy/>
  <dcterms:modified xsi:type="dcterms:W3CDTF">2026-02-25T19:52:44Z</dcterms:modified>
  <cp:revision>3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15.0000</vt:lpwstr>
  </property>
  <property fmtid="{D5CDD505-2E9C-101B-9397-08002B2CF9AE}" pid="3" name="HiddenSlides">
    <vt:i4>0</vt:i4>
  </property>
  <property fmtid="{D5CDD505-2E9C-101B-9397-08002B2CF9AE}" pid="4" name="HyperlinksChanged">
    <vt:bool>0</vt:bool>
  </property>
  <property fmtid="{D5CDD505-2E9C-101B-9397-08002B2CF9AE}" pid="5" name="LinksUpToDate">
    <vt:bool>0</vt:bool>
  </property>
  <property fmtid="{D5CDD505-2E9C-101B-9397-08002B2CF9AE}" pid="6" name="MMClips">
    <vt:i4>0</vt:i4>
  </property>
  <property fmtid="{D5CDD505-2E9C-101B-9397-08002B2CF9AE}" pid="7" name="Notes">
    <vt:i4>0</vt:i4>
  </property>
  <property fmtid="{D5CDD505-2E9C-101B-9397-08002B2CF9AE}" pid="8" name="PresentationFormat">
    <vt:lpwstr>Widescreen</vt:lpwstr>
  </property>
  <property fmtid="{D5CDD505-2E9C-101B-9397-08002B2CF9AE}" pid="9" name="ScaleCrop">
    <vt:bool>0</vt:bool>
  </property>
  <property fmtid="{D5CDD505-2E9C-101B-9397-08002B2CF9AE}" pid="10" name="ShareDoc">
    <vt:bool>0</vt:bool>
  </property>
  <property fmtid="{D5CDD505-2E9C-101B-9397-08002B2CF9AE}" pid="11" name="Slides">
    <vt:i4>14</vt:i4>
  </property>
</Properties>
</file>