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53"/>
  </p:notesMasterIdLst>
  <p:handoutMasterIdLst>
    <p:handoutMasterId r:id="rId54"/>
  </p:handoutMasterIdLst>
  <p:sldIdLst>
    <p:sldId id="256" r:id="rId4"/>
    <p:sldId id="314" r:id="rId5"/>
    <p:sldId id="308" r:id="rId6"/>
    <p:sldId id="315" r:id="rId7"/>
    <p:sldId id="309" r:id="rId8"/>
    <p:sldId id="324" r:id="rId9"/>
    <p:sldId id="316" r:id="rId10"/>
    <p:sldId id="310" r:id="rId11"/>
    <p:sldId id="317" r:id="rId12"/>
    <p:sldId id="312" r:id="rId13"/>
    <p:sldId id="327" r:id="rId14"/>
    <p:sldId id="319" r:id="rId15"/>
    <p:sldId id="323" r:id="rId16"/>
    <p:sldId id="291" r:id="rId17"/>
    <p:sldId id="325" r:id="rId18"/>
    <p:sldId id="334" r:id="rId19"/>
    <p:sldId id="335" r:id="rId20"/>
    <p:sldId id="336" r:id="rId21"/>
    <p:sldId id="337" r:id="rId22"/>
    <p:sldId id="338" r:id="rId23"/>
    <p:sldId id="339" r:id="rId24"/>
    <p:sldId id="329" r:id="rId25"/>
    <p:sldId id="348" r:id="rId26"/>
    <p:sldId id="349" r:id="rId27"/>
    <p:sldId id="350" r:id="rId28"/>
    <p:sldId id="345" r:id="rId29"/>
    <p:sldId id="346" r:id="rId30"/>
    <p:sldId id="330" r:id="rId31"/>
    <p:sldId id="351" r:id="rId32"/>
    <p:sldId id="352" r:id="rId33"/>
    <p:sldId id="353" r:id="rId34"/>
    <p:sldId id="354" r:id="rId35"/>
    <p:sldId id="331" r:id="rId36"/>
    <p:sldId id="355" r:id="rId37"/>
    <p:sldId id="332" r:id="rId38"/>
    <p:sldId id="333" r:id="rId39"/>
    <p:sldId id="356" r:id="rId40"/>
    <p:sldId id="357" r:id="rId41"/>
    <p:sldId id="342" r:id="rId42"/>
    <p:sldId id="343" r:id="rId43"/>
    <p:sldId id="358" r:id="rId44"/>
    <p:sldId id="359" r:id="rId45"/>
    <p:sldId id="360" r:id="rId46"/>
    <p:sldId id="361" r:id="rId47"/>
    <p:sldId id="362" r:id="rId48"/>
    <p:sldId id="363" r:id="rId49"/>
    <p:sldId id="364" r:id="rId50"/>
    <p:sldId id="365" r:id="rId51"/>
    <p:sldId id="326" r:id="rId5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1" autoAdjust="0"/>
    <p:restoredTop sz="94249" autoAdjust="0"/>
  </p:normalViewPr>
  <p:slideViewPr>
    <p:cSldViewPr>
      <p:cViewPr varScale="1">
        <p:scale>
          <a:sx n="63" d="100"/>
          <a:sy n="63" d="100"/>
        </p:scale>
        <p:origin x="1396"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heme" Target="theme/theme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9AC4D8D-0030-4668-91AC-6A55C509B42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BEC311F-C71F-5C84-99A7-A00950F06D9A}"/>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64087196-FCA0-AD44-B963-8D44F6CC3A09}" type="datetimeFigureOut">
              <a:rPr lang="en-GB"/>
              <a:pPr>
                <a:defRPr/>
              </a:pPr>
              <a:t>13/05/2023</a:t>
            </a:fld>
            <a:endParaRPr lang="en-GB"/>
          </a:p>
        </p:txBody>
      </p:sp>
      <p:sp>
        <p:nvSpPr>
          <p:cNvPr id="4" name="Footer Placeholder 3">
            <a:extLst>
              <a:ext uri="{FF2B5EF4-FFF2-40B4-BE49-F238E27FC236}">
                <a16:creationId xmlns:a16="http://schemas.microsoft.com/office/drawing/2014/main" id="{DE27850A-2A5A-E7D3-D1E3-BF5CEDE83489}"/>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C852F659-FB51-B676-3D68-3F8D7971D1C7}"/>
              </a:ext>
            </a:extLst>
          </p:cNvPr>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6D167AFB-BA1D-7343-B0A6-D7D7331F270C}"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1CDC3B8-7874-7256-9D03-1F9607BFA5D0}"/>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E39DD85-B1B6-A01F-E221-88F4485D4450}"/>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C626A792-FD7A-A746-A6D4-B7C9CED20271}" type="datetimeFigureOut">
              <a:rPr lang="en-US"/>
              <a:pPr>
                <a:defRPr/>
              </a:pPr>
              <a:t>5/13/2023</a:t>
            </a:fld>
            <a:endParaRPr lang="en-US"/>
          </a:p>
        </p:txBody>
      </p:sp>
      <p:sp>
        <p:nvSpPr>
          <p:cNvPr id="4" name="Slide Image Placeholder 3">
            <a:extLst>
              <a:ext uri="{FF2B5EF4-FFF2-40B4-BE49-F238E27FC236}">
                <a16:creationId xmlns:a16="http://schemas.microsoft.com/office/drawing/2014/main" id="{A71645E7-9595-5522-8596-2B0CFDCFDE53}"/>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15A7BF17-C243-54F3-4A39-11C6BD89685F}"/>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8C616318-B658-C480-AF7B-505ABB56059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5DCD6C97-6885-A1B6-3807-2865420AEB37}"/>
              </a:ext>
            </a:extLst>
          </p:cNvPr>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BDDE327A-7FF1-374D-83E4-0EA348D926A0}"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70FD02-015F-ABCF-D2B8-0AEE6BA56DF1}"/>
              </a:ext>
            </a:extLst>
          </p:cNvPr>
          <p:cNvSpPr>
            <a:spLocks noGrp="1"/>
          </p:cNvSpPr>
          <p:nvPr>
            <p:ph type="dt" sz="half" idx="10"/>
          </p:nvPr>
        </p:nvSpPr>
        <p:spPr>
          <a:xfrm>
            <a:off x="395288" y="6524625"/>
            <a:ext cx="971550" cy="219075"/>
          </a:xfrm>
        </p:spPr>
        <p:txBody>
          <a:bodyPr/>
          <a:lstStyle>
            <a:lvl1pPr>
              <a:defRPr/>
            </a:lvl1pPr>
          </a:lstStyle>
          <a:p>
            <a:pPr>
              <a:defRPr/>
            </a:pPr>
            <a:fld id="{0B1C1DB9-A893-AB49-BC3D-7DAAE3490AF2}" type="datetimeFigureOut">
              <a:rPr lang="en-GB"/>
              <a:pPr>
                <a:defRPr/>
              </a:pPr>
              <a:t>13/05/2023</a:t>
            </a:fld>
            <a:endParaRPr lang="en-GB"/>
          </a:p>
        </p:txBody>
      </p:sp>
      <p:sp>
        <p:nvSpPr>
          <p:cNvPr id="5" name="Footer Placeholder 4">
            <a:extLst>
              <a:ext uri="{FF2B5EF4-FFF2-40B4-BE49-F238E27FC236}">
                <a16:creationId xmlns:a16="http://schemas.microsoft.com/office/drawing/2014/main" id="{346943B2-EA18-0AA3-2D2D-173AC5C40AC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CB44A063-3788-331B-5525-04EBE002D1F0}"/>
              </a:ext>
            </a:extLst>
          </p:cNvPr>
          <p:cNvSpPr>
            <a:spLocks noGrp="1"/>
          </p:cNvSpPr>
          <p:nvPr>
            <p:ph type="sldNum" sz="quarter" idx="12"/>
          </p:nvPr>
        </p:nvSpPr>
        <p:spPr/>
        <p:txBody>
          <a:bodyPr/>
          <a:lstStyle>
            <a:lvl1pPr>
              <a:defRPr/>
            </a:lvl1pPr>
          </a:lstStyle>
          <a:p>
            <a:pPr>
              <a:defRPr/>
            </a:pPr>
            <a:fld id="{476F64CD-46AD-5245-B63A-A29F1CF9AACF}" type="slidenum">
              <a:rPr lang="en-GB"/>
              <a:pPr>
                <a:defRPr/>
              </a:pPr>
              <a:t>‹#›</a:t>
            </a:fld>
            <a:endParaRPr lang="en-GB"/>
          </a:p>
        </p:txBody>
      </p:sp>
    </p:spTree>
    <p:extLst>
      <p:ext uri="{BB962C8B-B14F-4D97-AF65-F5344CB8AC3E}">
        <p14:creationId xmlns:p14="http://schemas.microsoft.com/office/powerpoint/2010/main" val="402320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1EE76F-423A-9FDF-D9EE-B9AC6F71F533}"/>
              </a:ext>
            </a:extLst>
          </p:cNvPr>
          <p:cNvSpPr>
            <a:spLocks noGrp="1"/>
          </p:cNvSpPr>
          <p:nvPr>
            <p:ph type="dt" sz="half" idx="10"/>
          </p:nvPr>
        </p:nvSpPr>
        <p:spPr/>
        <p:txBody>
          <a:bodyPr/>
          <a:lstStyle>
            <a:lvl1pPr>
              <a:defRPr/>
            </a:lvl1pPr>
          </a:lstStyle>
          <a:p>
            <a:pPr>
              <a:defRPr/>
            </a:pPr>
            <a:fld id="{7FF383D7-9722-D048-A7F2-8AE36DD6365C}" type="datetimeFigureOut">
              <a:rPr lang="en-GB"/>
              <a:pPr>
                <a:defRPr/>
              </a:pPr>
              <a:t>13/05/2023</a:t>
            </a:fld>
            <a:endParaRPr lang="en-GB"/>
          </a:p>
        </p:txBody>
      </p:sp>
      <p:sp>
        <p:nvSpPr>
          <p:cNvPr id="5" name="Footer Placeholder 4">
            <a:extLst>
              <a:ext uri="{FF2B5EF4-FFF2-40B4-BE49-F238E27FC236}">
                <a16:creationId xmlns:a16="http://schemas.microsoft.com/office/drawing/2014/main" id="{0ACBC0A1-D968-1E78-EC94-18F38D06984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35689612-AC12-B396-BA41-8C08645502AC}"/>
              </a:ext>
            </a:extLst>
          </p:cNvPr>
          <p:cNvSpPr>
            <a:spLocks noGrp="1"/>
          </p:cNvSpPr>
          <p:nvPr>
            <p:ph type="sldNum" sz="quarter" idx="12"/>
          </p:nvPr>
        </p:nvSpPr>
        <p:spPr/>
        <p:txBody>
          <a:bodyPr/>
          <a:lstStyle>
            <a:lvl1pPr>
              <a:defRPr/>
            </a:lvl1pPr>
          </a:lstStyle>
          <a:p>
            <a:pPr>
              <a:defRPr/>
            </a:pPr>
            <a:fld id="{93DA4ACB-452E-804C-9072-BA530340B265}" type="slidenum">
              <a:rPr lang="en-GB"/>
              <a:pPr>
                <a:defRPr/>
              </a:pPr>
              <a:t>‹#›</a:t>
            </a:fld>
            <a:endParaRPr lang="en-GB"/>
          </a:p>
        </p:txBody>
      </p:sp>
    </p:spTree>
    <p:extLst>
      <p:ext uri="{BB962C8B-B14F-4D97-AF65-F5344CB8AC3E}">
        <p14:creationId xmlns:p14="http://schemas.microsoft.com/office/powerpoint/2010/main" val="1582927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720D54-888F-BBF3-D8F2-6D12714B97F7}"/>
              </a:ext>
            </a:extLst>
          </p:cNvPr>
          <p:cNvSpPr>
            <a:spLocks noGrp="1"/>
          </p:cNvSpPr>
          <p:nvPr>
            <p:ph type="dt" sz="half" idx="10"/>
          </p:nvPr>
        </p:nvSpPr>
        <p:spPr/>
        <p:txBody>
          <a:bodyPr/>
          <a:lstStyle>
            <a:lvl1pPr>
              <a:defRPr/>
            </a:lvl1pPr>
          </a:lstStyle>
          <a:p>
            <a:pPr>
              <a:defRPr/>
            </a:pPr>
            <a:fld id="{D0CD357A-459E-984A-AB0A-B182936E47FA}" type="datetimeFigureOut">
              <a:rPr lang="en-GB"/>
              <a:pPr>
                <a:defRPr/>
              </a:pPr>
              <a:t>13/05/2023</a:t>
            </a:fld>
            <a:endParaRPr lang="en-GB" dirty="0"/>
          </a:p>
        </p:txBody>
      </p:sp>
      <p:sp>
        <p:nvSpPr>
          <p:cNvPr id="5" name="Slide Number Placeholder 5">
            <a:extLst>
              <a:ext uri="{FF2B5EF4-FFF2-40B4-BE49-F238E27FC236}">
                <a16:creationId xmlns:a16="http://schemas.microsoft.com/office/drawing/2014/main" id="{6E355960-2233-88C2-8C68-D420EDB08FF7}"/>
              </a:ext>
            </a:extLst>
          </p:cNvPr>
          <p:cNvSpPr>
            <a:spLocks noGrp="1"/>
          </p:cNvSpPr>
          <p:nvPr>
            <p:ph type="sldNum" sz="quarter" idx="11"/>
          </p:nvPr>
        </p:nvSpPr>
        <p:spPr/>
        <p:txBody>
          <a:bodyPr/>
          <a:lstStyle>
            <a:lvl1pPr>
              <a:defRPr/>
            </a:lvl1pPr>
          </a:lstStyle>
          <a:p>
            <a:pPr>
              <a:defRPr/>
            </a:pPr>
            <a:fld id="{137A7119-33D7-724A-9BC0-FF672F9B8049}" type="slidenum">
              <a:rPr lang="en-GB"/>
              <a:pPr>
                <a:defRPr/>
              </a:pPr>
              <a:t>‹#›</a:t>
            </a:fld>
            <a:endParaRPr lang="en-GB" dirty="0"/>
          </a:p>
        </p:txBody>
      </p:sp>
    </p:spTree>
    <p:extLst>
      <p:ext uri="{BB962C8B-B14F-4D97-AF65-F5344CB8AC3E}">
        <p14:creationId xmlns:p14="http://schemas.microsoft.com/office/powerpoint/2010/main" val="105049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E6BDFED-2E4D-BCC6-FD21-3055A1EFF0C9}"/>
              </a:ext>
            </a:extLst>
          </p:cNvPr>
          <p:cNvSpPr>
            <a:spLocks noGrp="1"/>
          </p:cNvSpPr>
          <p:nvPr>
            <p:ph type="dt" sz="half" idx="10"/>
          </p:nvPr>
        </p:nvSpPr>
        <p:spPr/>
        <p:txBody>
          <a:bodyPr/>
          <a:lstStyle>
            <a:lvl1pPr>
              <a:defRPr/>
            </a:lvl1pPr>
          </a:lstStyle>
          <a:p>
            <a:pPr>
              <a:defRPr/>
            </a:pPr>
            <a:fld id="{6480C5D8-7AA4-6C49-8E60-B987068A8BE7}" type="datetimeFigureOut">
              <a:rPr lang="en-GB"/>
              <a:pPr>
                <a:defRPr/>
              </a:pPr>
              <a:t>13/05/2023</a:t>
            </a:fld>
            <a:endParaRPr lang="en-GB" dirty="0"/>
          </a:p>
        </p:txBody>
      </p:sp>
      <p:sp>
        <p:nvSpPr>
          <p:cNvPr id="6" name="Slide Number Placeholder 5">
            <a:extLst>
              <a:ext uri="{FF2B5EF4-FFF2-40B4-BE49-F238E27FC236}">
                <a16:creationId xmlns:a16="http://schemas.microsoft.com/office/drawing/2014/main" id="{9DEC639A-AC73-7E74-73CA-9BC3C89DC476}"/>
              </a:ext>
            </a:extLst>
          </p:cNvPr>
          <p:cNvSpPr>
            <a:spLocks noGrp="1"/>
          </p:cNvSpPr>
          <p:nvPr>
            <p:ph type="sldNum" sz="quarter" idx="11"/>
          </p:nvPr>
        </p:nvSpPr>
        <p:spPr/>
        <p:txBody>
          <a:bodyPr/>
          <a:lstStyle>
            <a:lvl1pPr>
              <a:defRPr/>
            </a:lvl1pPr>
          </a:lstStyle>
          <a:p>
            <a:pPr>
              <a:defRPr/>
            </a:pPr>
            <a:fld id="{B69031E0-4627-5347-87D0-70C03CC7EAC1}" type="slidenum">
              <a:rPr lang="en-GB"/>
              <a:pPr>
                <a:defRPr/>
              </a:pPr>
              <a:t>‹#›</a:t>
            </a:fld>
            <a:endParaRPr lang="en-GB" dirty="0"/>
          </a:p>
        </p:txBody>
      </p:sp>
    </p:spTree>
    <p:extLst>
      <p:ext uri="{BB962C8B-B14F-4D97-AF65-F5344CB8AC3E}">
        <p14:creationId xmlns:p14="http://schemas.microsoft.com/office/powerpoint/2010/main" val="1096869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086BAEF-5DB4-02ED-0693-D44E9325A368}"/>
              </a:ext>
            </a:extLst>
          </p:cNvPr>
          <p:cNvSpPr>
            <a:spLocks noGrp="1"/>
          </p:cNvSpPr>
          <p:nvPr>
            <p:ph type="dt" sz="half" idx="10"/>
          </p:nvPr>
        </p:nvSpPr>
        <p:spPr/>
        <p:txBody>
          <a:bodyPr/>
          <a:lstStyle>
            <a:lvl1pPr>
              <a:defRPr/>
            </a:lvl1pPr>
          </a:lstStyle>
          <a:p>
            <a:pPr>
              <a:defRPr/>
            </a:pPr>
            <a:fld id="{39996AE8-E186-F443-99D8-6EABDAD451D7}" type="datetimeFigureOut">
              <a:rPr lang="en-GB"/>
              <a:pPr>
                <a:defRPr/>
              </a:pPr>
              <a:t>13/05/2023</a:t>
            </a:fld>
            <a:endParaRPr lang="en-GB" dirty="0"/>
          </a:p>
        </p:txBody>
      </p:sp>
      <p:sp>
        <p:nvSpPr>
          <p:cNvPr id="8" name="Slide Number Placeholder 5">
            <a:extLst>
              <a:ext uri="{FF2B5EF4-FFF2-40B4-BE49-F238E27FC236}">
                <a16:creationId xmlns:a16="http://schemas.microsoft.com/office/drawing/2014/main" id="{18225A29-7B68-1636-361E-D762B8255035}"/>
              </a:ext>
            </a:extLst>
          </p:cNvPr>
          <p:cNvSpPr>
            <a:spLocks noGrp="1"/>
          </p:cNvSpPr>
          <p:nvPr>
            <p:ph type="sldNum" sz="quarter" idx="11"/>
          </p:nvPr>
        </p:nvSpPr>
        <p:spPr/>
        <p:txBody>
          <a:bodyPr/>
          <a:lstStyle>
            <a:lvl1pPr>
              <a:defRPr/>
            </a:lvl1pPr>
          </a:lstStyle>
          <a:p>
            <a:pPr>
              <a:defRPr/>
            </a:pPr>
            <a:fld id="{80BEC081-EBE5-C84C-9C38-BD0A898D9955}" type="slidenum">
              <a:rPr lang="en-GB"/>
              <a:pPr>
                <a:defRPr/>
              </a:pPr>
              <a:t>‹#›</a:t>
            </a:fld>
            <a:endParaRPr lang="en-GB" dirty="0"/>
          </a:p>
        </p:txBody>
      </p:sp>
    </p:spTree>
    <p:extLst>
      <p:ext uri="{BB962C8B-B14F-4D97-AF65-F5344CB8AC3E}">
        <p14:creationId xmlns:p14="http://schemas.microsoft.com/office/powerpoint/2010/main" val="266858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D5C2EA6-CED2-9A2F-0104-D5D03A776F98}"/>
              </a:ext>
            </a:extLst>
          </p:cNvPr>
          <p:cNvSpPr>
            <a:spLocks noGrp="1"/>
          </p:cNvSpPr>
          <p:nvPr>
            <p:ph type="dt" sz="half" idx="10"/>
          </p:nvPr>
        </p:nvSpPr>
        <p:spPr/>
        <p:txBody>
          <a:bodyPr/>
          <a:lstStyle>
            <a:lvl1pPr>
              <a:defRPr/>
            </a:lvl1pPr>
          </a:lstStyle>
          <a:p>
            <a:pPr>
              <a:defRPr/>
            </a:pPr>
            <a:fld id="{A1A5E70E-836E-6F4A-AEFD-01A44C53F481}" type="datetimeFigureOut">
              <a:rPr lang="en-GB"/>
              <a:pPr>
                <a:defRPr/>
              </a:pPr>
              <a:t>13/05/2023</a:t>
            </a:fld>
            <a:endParaRPr lang="en-GB" dirty="0"/>
          </a:p>
        </p:txBody>
      </p:sp>
      <p:sp>
        <p:nvSpPr>
          <p:cNvPr id="4" name="Slide Number Placeholder 5">
            <a:extLst>
              <a:ext uri="{FF2B5EF4-FFF2-40B4-BE49-F238E27FC236}">
                <a16:creationId xmlns:a16="http://schemas.microsoft.com/office/drawing/2014/main" id="{0B3E724E-1BCB-D3D3-D300-CFCF23C1FB53}"/>
              </a:ext>
            </a:extLst>
          </p:cNvPr>
          <p:cNvSpPr>
            <a:spLocks noGrp="1"/>
          </p:cNvSpPr>
          <p:nvPr>
            <p:ph type="sldNum" sz="quarter" idx="11"/>
          </p:nvPr>
        </p:nvSpPr>
        <p:spPr/>
        <p:txBody>
          <a:bodyPr/>
          <a:lstStyle>
            <a:lvl1pPr>
              <a:defRPr/>
            </a:lvl1pPr>
          </a:lstStyle>
          <a:p>
            <a:pPr>
              <a:defRPr/>
            </a:pPr>
            <a:fld id="{E23015B4-7BA5-B846-9AE8-134ED900AA31}" type="slidenum">
              <a:rPr lang="en-GB"/>
              <a:pPr>
                <a:defRPr/>
              </a:pPr>
              <a:t>‹#›</a:t>
            </a:fld>
            <a:endParaRPr lang="en-GB" dirty="0"/>
          </a:p>
        </p:txBody>
      </p:sp>
    </p:spTree>
    <p:extLst>
      <p:ext uri="{BB962C8B-B14F-4D97-AF65-F5344CB8AC3E}">
        <p14:creationId xmlns:p14="http://schemas.microsoft.com/office/powerpoint/2010/main" val="574742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36FF149-FE53-6D01-7DCD-578FFD704CC7}"/>
              </a:ext>
            </a:extLst>
          </p:cNvPr>
          <p:cNvSpPr>
            <a:spLocks noGrp="1"/>
          </p:cNvSpPr>
          <p:nvPr>
            <p:ph type="dt" sz="half" idx="10"/>
          </p:nvPr>
        </p:nvSpPr>
        <p:spPr/>
        <p:txBody>
          <a:bodyPr/>
          <a:lstStyle>
            <a:lvl1pPr>
              <a:defRPr/>
            </a:lvl1pPr>
          </a:lstStyle>
          <a:p>
            <a:pPr>
              <a:defRPr/>
            </a:pPr>
            <a:fld id="{A2EBFAF9-1892-844B-A165-331D335FAEEC}" type="datetimeFigureOut">
              <a:rPr lang="en-GB"/>
              <a:pPr>
                <a:defRPr/>
              </a:pPr>
              <a:t>13/05/2023</a:t>
            </a:fld>
            <a:endParaRPr lang="en-GB" dirty="0"/>
          </a:p>
        </p:txBody>
      </p:sp>
      <p:sp>
        <p:nvSpPr>
          <p:cNvPr id="3" name="Slide Number Placeholder 5">
            <a:extLst>
              <a:ext uri="{FF2B5EF4-FFF2-40B4-BE49-F238E27FC236}">
                <a16:creationId xmlns:a16="http://schemas.microsoft.com/office/drawing/2014/main" id="{20482EFF-7AB6-1481-97A4-4EE4849A467C}"/>
              </a:ext>
            </a:extLst>
          </p:cNvPr>
          <p:cNvSpPr>
            <a:spLocks noGrp="1"/>
          </p:cNvSpPr>
          <p:nvPr>
            <p:ph type="sldNum" sz="quarter" idx="11"/>
          </p:nvPr>
        </p:nvSpPr>
        <p:spPr/>
        <p:txBody>
          <a:bodyPr/>
          <a:lstStyle>
            <a:lvl1pPr>
              <a:defRPr/>
            </a:lvl1pPr>
          </a:lstStyle>
          <a:p>
            <a:pPr>
              <a:defRPr/>
            </a:pPr>
            <a:fld id="{68548781-7325-E24A-B59C-1FD6EC31D315}" type="slidenum">
              <a:rPr lang="en-GB"/>
              <a:pPr>
                <a:defRPr/>
              </a:pPr>
              <a:t>‹#›</a:t>
            </a:fld>
            <a:endParaRPr lang="en-GB" dirty="0"/>
          </a:p>
        </p:txBody>
      </p:sp>
    </p:spTree>
    <p:extLst>
      <p:ext uri="{BB962C8B-B14F-4D97-AF65-F5344CB8AC3E}">
        <p14:creationId xmlns:p14="http://schemas.microsoft.com/office/powerpoint/2010/main" val="2959054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0EACD68-34D0-8B16-386D-31FAA272944F}"/>
              </a:ext>
            </a:extLst>
          </p:cNvPr>
          <p:cNvSpPr>
            <a:spLocks noGrp="1"/>
          </p:cNvSpPr>
          <p:nvPr>
            <p:ph type="dt" sz="half" idx="10"/>
          </p:nvPr>
        </p:nvSpPr>
        <p:spPr/>
        <p:txBody>
          <a:bodyPr/>
          <a:lstStyle>
            <a:lvl1pPr>
              <a:defRPr/>
            </a:lvl1pPr>
          </a:lstStyle>
          <a:p>
            <a:pPr>
              <a:defRPr/>
            </a:pPr>
            <a:fld id="{B0B0DAA9-FF6D-2B4B-82F9-59A0A5BDBFAE}" type="datetimeFigureOut">
              <a:rPr lang="en-GB"/>
              <a:pPr>
                <a:defRPr/>
              </a:pPr>
              <a:t>13/05/2023</a:t>
            </a:fld>
            <a:endParaRPr lang="en-GB" dirty="0"/>
          </a:p>
        </p:txBody>
      </p:sp>
      <p:sp>
        <p:nvSpPr>
          <p:cNvPr id="6" name="Slide Number Placeholder 5">
            <a:extLst>
              <a:ext uri="{FF2B5EF4-FFF2-40B4-BE49-F238E27FC236}">
                <a16:creationId xmlns:a16="http://schemas.microsoft.com/office/drawing/2014/main" id="{5C0FA5D0-F41D-038F-A098-1EE98179F5E3}"/>
              </a:ext>
            </a:extLst>
          </p:cNvPr>
          <p:cNvSpPr>
            <a:spLocks noGrp="1"/>
          </p:cNvSpPr>
          <p:nvPr>
            <p:ph type="sldNum" sz="quarter" idx="11"/>
          </p:nvPr>
        </p:nvSpPr>
        <p:spPr/>
        <p:txBody>
          <a:bodyPr/>
          <a:lstStyle>
            <a:lvl1pPr>
              <a:defRPr/>
            </a:lvl1pPr>
          </a:lstStyle>
          <a:p>
            <a:pPr>
              <a:defRPr/>
            </a:pPr>
            <a:fld id="{7F183399-3545-C143-ADF4-0EF300DEC498}" type="slidenum">
              <a:rPr lang="en-GB"/>
              <a:pPr>
                <a:defRPr/>
              </a:pPr>
              <a:t>‹#›</a:t>
            </a:fld>
            <a:endParaRPr lang="en-GB" dirty="0"/>
          </a:p>
        </p:txBody>
      </p:sp>
    </p:spTree>
    <p:extLst>
      <p:ext uri="{BB962C8B-B14F-4D97-AF65-F5344CB8AC3E}">
        <p14:creationId xmlns:p14="http://schemas.microsoft.com/office/powerpoint/2010/main" val="390863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66E9FD4-2A62-B6A5-623A-4817F123DC32}"/>
              </a:ext>
            </a:extLst>
          </p:cNvPr>
          <p:cNvSpPr>
            <a:spLocks noGrp="1"/>
          </p:cNvSpPr>
          <p:nvPr>
            <p:ph type="dt" sz="half" idx="10"/>
          </p:nvPr>
        </p:nvSpPr>
        <p:spPr/>
        <p:txBody>
          <a:bodyPr/>
          <a:lstStyle>
            <a:lvl1pPr>
              <a:defRPr/>
            </a:lvl1pPr>
          </a:lstStyle>
          <a:p>
            <a:pPr>
              <a:defRPr/>
            </a:pPr>
            <a:fld id="{AC7CF0CF-A3BB-D64B-A144-37C68FFE8990}" type="datetimeFigureOut">
              <a:rPr lang="en-GB"/>
              <a:pPr>
                <a:defRPr/>
              </a:pPr>
              <a:t>13/05/2023</a:t>
            </a:fld>
            <a:endParaRPr lang="en-GB" dirty="0"/>
          </a:p>
        </p:txBody>
      </p:sp>
      <p:sp>
        <p:nvSpPr>
          <p:cNvPr id="6" name="Slide Number Placeholder 5">
            <a:extLst>
              <a:ext uri="{FF2B5EF4-FFF2-40B4-BE49-F238E27FC236}">
                <a16:creationId xmlns:a16="http://schemas.microsoft.com/office/drawing/2014/main" id="{F88DAF46-7A37-D612-67F7-D4725C428817}"/>
              </a:ext>
            </a:extLst>
          </p:cNvPr>
          <p:cNvSpPr>
            <a:spLocks noGrp="1"/>
          </p:cNvSpPr>
          <p:nvPr>
            <p:ph type="sldNum" sz="quarter" idx="11"/>
          </p:nvPr>
        </p:nvSpPr>
        <p:spPr/>
        <p:txBody>
          <a:bodyPr/>
          <a:lstStyle>
            <a:lvl1pPr>
              <a:defRPr/>
            </a:lvl1pPr>
          </a:lstStyle>
          <a:p>
            <a:pPr>
              <a:defRPr/>
            </a:pPr>
            <a:fld id="{D813E11E-54E0-2C4D-B1A9-4FCB62CEB1D8}" type="slidenum">
              <a:rPr lang="en-GB"/>
              <a:pPr>
                <a:defRPr/>
              </a:pPr>
              <a:t>‹#›</a:t>
            </a:fld>
            <a:endParaRPr lang="en-GB" dirty="0"/>
          </a:p>
        </p:txBody>
      </p:sp>
    </p:spTree>
    <p:extLst>
      <p:ext uri="{BB962C8B-B14F-4D97-AF65-F5344CB8AC3E}">
        <p14:creationId xmlns:p14="http://schemas.microsoft.com/office/powerpoint/2010/main" val="228356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53C35C-C877-563A-A09D-2304E8C35CB3}"/>
              </a:ext>
            </a:extLst>
          </p:cNvPr>
          <p:cNvSpPr>
            <a:spLocks noGrp="1"/>
          </p:cNvSpPr>
          <p:nvPr>
            <p:ph type="dt" sz="half" idx="10"/>
          </p:nvPr>
        </p:nvSpPr>
        <p:spPr/>
        <p:txBody>
          <a:bodyPr/>
          <a:lstStyle>
            <a:lvl1pPr>
              <a:defRPr/>
            </a:lvl1pPr>
          </a:lstStyle>
          <a:p>
            <a:pPr>
              <a:defRPr/>
            </a:pPr>
            <a:fld id="{77D792BA-E2B1-F743-AB5C-76A87C55272F}" type="datetimeFigureOut">
              <a:rPr lang="en-GB"/>
              <a:pPr>
                <a:defRPr/>
              </a:pPr>
              <a:t>13/05/2023</a:t>
            </a:fld>
            <a:endParaRPr lang="en-GB" dirty="0"/>
          </a:p>
        </p:txBody>
      </p:sp>
      <p:sp>
        <p:nvSpPr>
          <p:cNvPr id="5" name="Slide Number Placeholder 5">
            <a:extLst>
              <a:ext uri="{FF2B5EF4-FFF2-40B4-BE49-F238E27FC236}">
                <a16:creationId xmlns:a16="http://schemas.microsoft.com/office/drawing/2014/main" id="{A59A9903-9A0A-21EF-EC15-86ECF6033AA0}"/>
              </a:ext>
            </a:extLst>
          </p:cNvPr>
          <p:cNvSpPr>
            <a:spLocks noGrp="1"/>
          </p:cNvSpPr>
          <p:nvPr>
            <p:ph type="sldNum" sz="quarter" idx="11"/>
          </p:nvPr>
        </p:nvSpPr>
        <p:spPr/>
        <p:txBody>
          <a:bodyPr/>
          <a:lstStyle>
            <a:lvl1pPr>
              <a:defRPr/>
            </a:lvl1pPr>
          </a:lstStyle>
          <a:p>
            <a:pPr>
              <a:defRPr/>
            </a:pPr>
            <a:fld id="{0D194D27-997A-FE40-9F0B-EBCC9DD67E41}" type="slidenum">
              <a:rPr lang="en-GB"/>
              <a:pPr>
                <a:defRPr/>
              </a:pPr>
              <a:t>‹#›</a:t>
            </a:fld>
            <a:endParaRPr lang="en-GB" dirty="0"/>
          </a:p>
        </p:txBody>
      </p:sp>
    </p:spTree>
    <p:extLst>
      <p:ext uri="{BB962C8B-B14F-4D97-AF65-F5344CB8AC3E}">
        <p14:creationId xmlns:p14="http://schemas.microsoft.com/office/powerpoint/2010/main" val="2276530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F2601-D160-2482-5158-6E7254D774A5}"/>
              </a:ext>
            </a:extLst>
          </p:cNvPr>
          <p:cNvSpPr>
            <a:spLocks noGrp="1"/>
          </p:cNvSpPr>
          <p:nvPr>
            <p:ph type="dt" sz="half" idx="10"/>
          </p:nvPr>
        </p:nvSpPr>
        <p:spPr/>
        <p:txBody>
          <a:bodyPr/>
          <a:lstStyle>
            <a:lvl1pPr>
              <a:defRPr/>
            </a:lvl1pPr>
          </a:lstStyle>
          <a:p>
            <a:pPr>
              <a:defRPr/>
            </a:pPr>
            <a:fld id="{2F74664B-906E-9B44-A446-50DE2F598217}" type="datetimeFigureOut">
              <a:rPr lang="en-GB"/>
              <a:pPr>
                <a:defRPr/>
              </a:pPr>
              <a:t>13/05/2023</a:t>
            </a:fld>
            <a:endParaRPr lang="en-GB" dirty="0"/>
          </a:p>
        </p:txBody>
      </p:sp>
      <p:sp>
        <p:nvSpPr>
          <p:cNvPr id="5" name="Slide Number Placeholder 5">
            <a:extLst>
              <a:ext uri="{FF2B5EF4-FFF2-40B4-BE49-F238E27FC236}">
                <a16:creationId xmlns:a16="http://schemas.microsoft.com/office/drawing/2014/main" id="{33E65868-AA9B-06CE-72F0-98F2C96F7404}"/>
              </a:ext>
            </a:extLst>
          </p:cNvPr>
          <p:cNvSpPr>
            <a:spLocks noGrp="1"/>
          </p:cNvSpPr>
          <p:nvPr>
            <p:ph type="sldNum" sz="quarter" idx="11"/>
          </p:nvPr>
        </p:nvSpPr>
        <p:spPr/>
        <p:txBody>
          <a:bodyPr/>
          <a:lstStyle>
            <a:lvl1pPr>
              <a:defRPr/>
            </a:lvl1pPr>
          </a:lstStyle>
          <a:p>
            <a:pPr>
              <a:defRPr/>
            </a:pPr>
            <a:fld id="{75422392-96A4-D542-84AB-8B84B16678AC}" type="slidenum">
              <a:rPr lang="en-GB"/>
              <a:pPr>
                <a:defRPr/>
              </a:pPr>
              <a:t>‹#›</a:t>
            </a:fld>
            <a:endParaRPr lang="en-GB" dirty="0"/>
          </a:p>
        </p:txBody>
      </p:sp>
    </p:spTree>
    <p:extLst>
      <p:ext uri="{BB962C8B-B14F-4D97-AF65-F5344CB8AC3E}">
        <p14:creationId xmlns:p14="http://schemas.microsoft.com/office/powerpoint/2010/main" val="4159883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65C14BB-E43C-285D-4365-D490105DF23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C09BE97-FDBE-C31A-74D7-8133FBBF41FE}"/>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4F92268-30DB-DC58-286B-190C5D2BD03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47E71098-CC28-D34C-A4FD-9A6D7FD1D761}" type="datetimeFigureOut">
              <a:rPr lang="en-GB"/>
              <a:pPr>
                <a:defRPr/>
              </a:pPr>
              <a:t>13/05/2023</a:t>
            </a:fld>
            <a:endParaRPr lang="en-GB" dirty="0"/>
          </a:p>
        </p:txBody>
      </p:sp>
      <p:sp>
        <p:nvSpPr>
          <p:cNvPr id="6" name="Slide Number Placeholder 5">
            <a:extLst>
              <a:ext uri="{FF2B5EF4-FFF2-40B4-BE49-F238E27FC236}">
                <a16:creationId xmlns:a16="http://schemas.microsoft.com/office/drawing/2014/main" id="{4A916AAA-2314-AC9D-4D5B-C619FF9629E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2F47960D-FC56-C144-BD4F-F0034E600D4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E678-8E7F-2547-F944-94C75B576DF5}"/>
              </a:ext>
            </a:extLst>
          </p:cNvPr>
          <p:cNvSpPr>
            <a:spLocks noGrp="1"/>
          </p:cNvSpPr>
          <p:nvPr>
            <p:ph type="ctrTitle"/>
          </p:nvPr>
        </p:nvSpPr>
        <p:spPr>
          <a:xfrm>
            <a:off x="576263" y="908050"/>
            <a:ext cx="7991475" cy="4824413"/>
          </a:xfrm>
        </p:spPr>
        <p:txBody>
          <a:bodyPr rtlCol="0">
            <a:normAutofit/>
          </a:bodyPr>
          <a:lstStyle/>
          <a:p>
            <a:pPr eaLnBrk="1" fontAlgn="auto" hangingPunct="1">
              <a:spcAft>
                <a:spcPts val="0"/>
              </a:spcAft>
              <a:defRPr/>
            </a:pPr>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(LCBB4003)</a:t>
            </a:r>
            <a:br>
              <a:rPr lang="en-GB" sz="3100" b="1" dirty="0">
                <a:solidFill>
                  <a:schemeClr val="accent2">
                    <a:lumMod val="20000"/>
                    <a:lumOff val="80000"/>
                  </a:schemeClr>
                </a:solidFill>
              </a:rPr>
            </a:br>
            <a:br>
              <a:rPr lang="en-GB" sz="3100" b="1" dirty="0">
                <a:solidFill>
                  <a:schemeClr val="accent2">
                    <a:lumMod val="20000"/>
                    <a:lumOff val="80000"/>
                  </a:schemeClr>
                </a:solidFill>
              </a:rPr>
            </a:br>
            <a:r>
              <a:rPr lang="en-GB" sz="3100" b="1" dirty="0">
                <a:solidFill>
                  <a:schemeClr val="accent2">
                    <a:lumMod val="20000"/>
                    <a:lumOff val="80000"/>
                  </a:schemeClr>
                </a:solidFill>
              </a:rPr>
              <a:t>Session 1</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20000"/>
                    <a:lumOff val="80000"/>
                  </a:schemeClr>
                </a:solidFill>
              </a:rPr>
              <a:t>Induction and Introduction</a:t>
            </a:r>
            <a:endParaRPr lang="en-GB" alt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385E479-847C-1D69-0A25-DFB603CAD254}"/>
              </a:ext>
            </a:extLst>
          </p:cNvPr>
          <p:cNvSpPr>
            <a:spLocks noGrp="1" noChangeArrowheads="1"/>
          </p:cNvSpPr>
          <p:nvPr>
            <p:ph type="title"/>
          </p:nvPr>
        </p:nvSpPr>
        <p:spPr/>
        <p:txBody>
          <a:bodyPr/>
          <a:lstStyle/>
          <a:p>
            <a:pPr eaLnBrk="1" hangingPunct="1"/>
            <a:r>
              <a:rPr lang="en-GB" altLang="en-US"/>
              <a:t>Week 1</a:t>
            </a:r>
          </a:p>
        </p:txBody>
      </p:sp>
      <p:sp>
        <p:nvSpPr>
          <p:cNvPr id="7171" name="Content Placeholder 2">
            <a:extLst>
              <a:ext uri="{FF2B5EF4-FFF2-40B4-BE49-F238E27FC236}">
                <a16:creationId xmlns:a16="http://schemas.microsoft.com/office/drawing/2014/main" id="{4EE11362-1812-8312-17F8-04EEFD4CD8FE}"/>
              </a:ext>
            </a:extLst>
          </p:cNvPr>
          <p:cNvSpPr>
            <a:spLocks noGrp="1" noChangeArrowheads="1"/>
          </p:cNvSpPr>
          <p:nvPr>
            <p:ph idx="1"/>
          </p:nvPr>
        </p:nvSpPr>
        <p:spPr>
          <a:xfrm>
            <a:off x="457200" y="1600200"/>
            <a:ext cx="8229600" cy="3916363"/>
          </a:xfrm>
        </p:spPr>
        <p:txBody>
          <a:bodyPr/>
          <a:lstStyle/>
          <a:p>
            <a:pPr eaLnBrk="1" hangingPunct="1"/>
            <a:r>
              <a:rPr lang="en-US" altLang="en-US"/>
              <a:t>Class Introduction &amp; welcome </a:t>
            </a:r>
          </a:p>
          <a:p>
            <a:pPr eaLnBrk="1" hangingPunct="1"/>
            <a:r>
              <a:rPr lang="en-US" altLang="en-US"/>
              <a:t>Our class rules</a:t>
            </a:r>
          </a:p>
          <a:p>
            <a:pPr eaLnBrk="1" hangingPunct="1"/>
            <a:r>
              <a:rPr lang="en-US" altLang="en-US"/>
              <a:t> Module description </a:t>
            </a:r>
          </a:p>
          <a:p>
            <a:pPr eaLnBrk="1" hangingPunct="1"/>
            <a:r>
              <a:rPr lang="en-US" altLang="en-US"/>
              <a:t>Lecture Structure</a:t>
            </a:r>
            <a:endParaRPr lang="en-GB" altLang="en-US"/>
          </a:p>
          <a:p>
            <a:pPr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B802-C51D-E420-761A-EF91086A6B08}"/>
              </a:ext>
            </a:extLst>
          </p:cNvPr>
          <p:cNvSpPr>
            <a:spLocks noGrp="1"/>
          </p:cNvSpPr>
          <p:nvPr>
            <p:ph type="title"/>
          </p:nvPr>
        </p:nvSpPr>
        <p:spPr/>
        <p:txBody>
          <a:bodyPr rtlCol="0">
            <a:normAutofit fontScale="90000"/>
          </a:bodyPr>
          <a:lstStyle/>
          <a:p>
            <a:pPr eaLnBrk="1" fontAlgn="auto" hangingPunct="1">
              <a:spcAft>
                <a:spcPts val="0"/>
              </a:spcAft>
              <a:defRPr/>
            </a:pPr>
            <a:br>
              <a:rPr lang="en-US" dirty="0"/>
            </a:br>
            <a:r>
              <a:rPr lang="en-US" b="1" dirty="0"/>
              <a:t>Class Introduction &amp; welcome </a:t>
            </a:r>
            <a:br>
              <a:rPr lang="en-US" dirty="0"/>
            </a:br>
            <a:endParaRPr lang="en-GB" dirty="0"/>
          </a:p>
        </p:txBody>
      </p:sp>
      <p:sp>
        <p:nvSpPr>
          <p:cNvPr id="5" name="Content Placeholder 4">
            <a:extLst>
              <a:ext uri="{FF2B5EF4-FFF2-40B4-BE49-F238E27FC236}">
                <a16:creationId xmlns:a16="http://schemas.microsoft.com/office/drawing/2014/main" id="{48D7F13B-82D2-0A52-68A4-0BF44F399F80}"/>
              </a:ext>
            </a:extLst>
          </p:cNvPr>
          <p:cNvSpPr>
            <a:spLocks noGrp="1"/>
          </p:cNvSpPr>
          <p:nvPr>
            <p:ph idx="1"/>
          </p:nvPr>
        </p:nvSpPr>
        <p:spPr>
          <a:xfrm>
            <a:off x="457200" y="1600200"/>
            <a:ext cx="8229600" cy="3916363"/>
          </a:xfrm>
        </p:spPr>
        <p:txBody>
          <a:bodyPr rtlCol="0">
            <a:normAutofit/>
          </a:bodyPr>
          <a:lstStyle/>
          <a:p>
            <a:pPr eaLnBrk="1" fontAlgn="auto" hangingPunct="1">
              <a:spcAft>
                <a:spcPts val="0"/>
              </a:spcAft>
              <a:defRPr/>
            </a:pPr>
            <a:r>
              <a:rPr lang="en-US" dirty="0"/>
              <a:t>Lecturer’s  introduction </a:t>
            </a:r>
          </a:p>
          <a:p>
            <a:pPr marL="0" indent="0" eaLnBrk="1" fontAlgn="auto" hangingPunct="1">
              <a:spcAft>
                <a:spcPts val="0"/>
              </a:spcAft>
              <a:buNone/>
              <a:defRPr/>
            </a:pPr>
            <a:endParaRPr lang="en-US" dirty="0"/>
          </a:p>
          <a:p>
            <a:pPr eaLnBrk="1" fontAlgn="auto" hangingPunct="1">
              <a:spcAft>
                <a:spcPts val="0"/>
              </a:spcAft>
              <a:defRPr/>
            </a:pPr>
            <a:r>
              <a:rPr lang="en-GB" dirty="0"/>
              <a:t>Contact details and preferred contact method (email/MS Teams)</a:t>
            </a:r>
          </a:p>
          <a:p>
            <a:pPr marL="0" indent="0" eaLnBrk="1" fontAlgn="auto" hangingPunct="1">
              <a:spcAft>
                <a:spcPts val="0"/>
              </a:spcAft>
              <a:buNone/>
              <a:defRPr/>
            </a:pPr>
            <a:endParaRPr lang="en-US" dirty="0"/>
          </a:p>
          <a:p>
            <a:pPr eaLnBrk="1" fontAlgn="auto" hangingPunct="1">
              <a:spcAft>
                <a:spcPts val="0"/>
              </a:spcAft>
              <a:defRPr/>
            </a:pPr>
            <a:r>
              <a:rPr lang="en-US" dirty="0"/>
              <a:t>Student!  Introduce yourself</a:t>
            </a:r>
          </a:p>
          <a:p>
            <a:pPr marL="0" indent="0" eaLnBrk="1" fontAlgn="auto" hangingPunct="1">
              <a:spcAft>
                <a:spcPts val="0"/>
              </a:spcAft>
              <a:buFont typeface="Arial" panose="020B0604020202020204" pitchFamily="34" charset="0"/>
              <a:buNone/>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FA43EA3-4EDE-ED71-C179-173BB5BD3159}"/>
              </a:ext>
            </a:extLst>
          </p:cNvPr>
          <p:cNvSpPr>
            <a:spLocks noGrp="1" noChangeArrowheads="1"/>
          </p:cNvSpPr>
          <p:nvPr>
            <p:ph type="title"/>
          </p:nvPr>
        </p:nvSpPr>
        <p:spPr/>
        <p:txBody>
          <a:bodyPr/>
          <a:lstStyle/>
          <a:p>
            <a:pPr eaLnBrk="1" hangingPunct="1"/>
            <a:r>
              <a:rPr lang="en-GB" altLang="en-US" sz="3600" b="1"/>
              <a:t>Introducing yourself to the class! </a:t>
            </a:r>
          </a:p>
        </p:txBody>
      </p:sp>
      <p:pic>
        <p:nvPicPr>
          <p:cNvPr id="9219" name="Content Placeholder 4" descr="A picture containing knife&#10;&#10;Description automatically generated">
            <a:extLst>
              <a:ext uri="{FF2B5EF4-FFF2-40B4-BE49-F238E27FC236}">
                <a16:creationId xmlns:a16="http://schemas.microsoft.com/office/drawing/2014/main" id="{DE04D6BF-CC92-ED23-509C-0152600CD1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989138"/>
            <a:ext cx="7705725" cy="309562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53E21CD-B043-2FBF-3169-0DFD68493ABF}"/>
              </a:ext>
            </a:extLst>
          </p:cNvPr>
          <p:cNvSpPr>
            <a:spLocks noGrp="1" noChangeArrowheads="1"/>
          </p:cNvSpPr>
          <p:nvPr>
            <p:ph type="title"/>
          </p:nvPr>
        </p:nvSpPr>
        <p:spPr>
          <a:xfrm>
            <a:off x="457200" y="273050"/>
            <a:ext cx="4043363" cy="708025"/>
          </a:xfrm>
        </p:spPr>
        <p:txBody>
          <a:bodyPr/>
          <a:lstStyle/>
          <a:p>
            <a:pPr eaLnBrk="1" hangingPunct="1"/>
            <a:r>
              <a:rPr lang="en-US" altLang="en-US"/>
              <a:t> </a:t>
            </a:r>
            <a:r>
              <a:rPr lang="en-US" altLang="en-US" sz="2400"/>
              <a:t>Class codes of conduct </a:t>
            </a:r>
            <a:endParaRPr lang="en-GB" altLang="en-US" sz="2400"/>
          </a:p>
        </p:txBody>
      </p:sp>
      <p:pic>
        <p:nvPicPr>
          <p:cNvPr id="10243" name="Picture 2" descr="500+ Awesome Book Photos · Pexels · Free Stock Photos">
            <a:extLst>
              <a:ext uri="{FF2B5EF4-FFF2-40B4-BE49-F238E27FC236}">
                <a16:creationId xmlns:a16="http://schemas.microsoft.com/office/drawing/2014/main" id="{C6F3BA8E-C1FA-9CBF-239B-DDB395317F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324" r="26146" b="-2"/>
          <a:stretch>
            <a:fillRect/>
          </a:stretch>
        </p:blipFill>
        <p:spPr bwMode="auto">
          <a:xfrm>
            <a:off x="4787900" y="273050"/>
            <a:ext cx="4332288" cy="519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4">
            <a:extLst>
              <a:ext uri="{FF2B5EF4-FFF2-40B4-BE49-F238E27FC236}">
                <a16:creationId xmlns:a16="http://schemas.microsoft.com/office/drawing/2014/main" id="{C097FD94-F2BB-92A9-B365-868E223719FF}"/>
              </a:ext>
            </a:extLst>
          </p:cNvPr>
          <p:cNvSpPr>
            <a:spLocks noGrp="1"/>
          </p:cNvSpPr>
          <p:nvPr>
            <p:ph type="body" sz="half" idx="2"/>
          </p:nvPr>
        </p:nvSpPr>
        <p:spPr>
          <a:xfrm>
            <a:off x="457200" y="1196975"/>
            <a:ext cx="4330700" cy="4268788"/>
          </a:xfrm>
        </p:spPr>
        <p:txBody>
          <a:bodyPr rtlCol="0">
            <a:normAutofit/>
          </a:bodyPr>
          <a:lstStyle/>
          <a:p>
            <a:pPr algn="just" eaLnBrk="1" fontAlgn="auto" hangingPunct="1">
              <a:spcAft>
                <a:spcPts val="0"/>
              </a:spcAft>
              <a:buFont typeface="Wingdings" panose="05000000000000000000" pitchFamily="2" charset="2"/>
              <a:buChar char="Ø"/>
              <a:defRPr/>
            </a:pPr>
            <a:r>
              <a:rPr lang="en-IE" sz="2000" dirty="0"/>
              <a:t>Be on time!</a:t>
            </a:r>
          </a:p>
          <a:p>
            <a:pPr algn="just" eaLnBrk="1" fontAlgn="auto" hangingPunct="1">
              <a:spcAft>
                <a:spcPts val="0"/>
              </a:spcAft>
              <a:buFont typeface="Wingdings" panose="05000000000000000000" pitchFamily="2" charset="2"/>
              <a:buChar char="Ø"/>
              <a:defRPr/>
            </a:pPr>
            <a:endParaRPr lang="en-IE" sz="2000" dirty="0"/>
          </a:p>
          <a:p>
            <a:pPr algn="just" eaLnBrk="1" fontAlgn="auto" hangingPunct="1">
              <a:spcAft>
                <a:spcPts val="0"/>
              </a:spcAft>
              <a:buFont typeface="Wingdings" panose="05000000000000000000" pitchFamily="2" charset="2"/>
              <a:buChar char="Ø"/>
              <a:defRPr/>
            </a:pPr>
            <a:r>
              <a:rPr lang="en-IE" sz="2000" dirty="0"/>
              <a:t>Attendance is compulsory</a:t>
            </a:r>
          </a:p>
          <a:p>
            <a:pPr algn="just" eaLnBrk="1" fontAlgn="auto" hangingPunct="1">
              <a:spcAft>
                <a:spcPts val="0"/>
              </a:spcAft>
              <a:buFont typeface="Wingdings" panose="05000000000000000000" pitchFamily="2" charset="2"/>
              <a:buChar char="Ø"/>
              <a:defRPr/>
            </a:pPr>
            <a:endParaRPr lang="en-IE" sz="2000" dirty="0"/>
          </a:p>
          <a:p>
            <a:pPr algn="just" eaLnBrk="1" fontAlgn="auto" hangingPunct="1">
              <a:spcAft>
                <a:spcPts val="0"/>
              </a:spcAft>
              <a:buFont typeface="Wingdings" panose="05000000000000000000" pitchFamily="2" charset="2"/>
              <a:buChar char="Ø"/>
              <a:defRPr/>
            </a:pPr>
            <a:r>
              <a:rPr lang="en-IE" sz="2000" dirty="0"/>
              <a:t>Stick to topics related to the course during classes </a:t>
            </a:r>
          </a:p>
          <a:p>
            <a:pPr algn="just" eaLnBrk="1" fontAlgn="auto" hangingPunct="1">
              <a:spcAft>
                <a:spcPts val="0"/>
              </a:spcAft>
              <a:buFont typeface="Wingdings" panose="05000000000000000000" pitchFamily="2" charset="2"/>
              <a:buChar char="Ø"/>
              <a:defRPr/>
            </a:pPr>
            <a:endParaRPr lang="en-IE" sz="2000" dirty="0"/>
          </a:p>
          <a:p>
            <a:pPr algn="just" eaLnBrk="1" fontAlgn="auto" hangingPunct="1">
              <a:spcAft>
                <a:spcPts val="0"/>
              </a:spcAft>
              <a:buFont typeface="Wingdings" panose="05000000000000000000" pitchFamily="2" charset="2"/>
              <a:buChar char="Ø"/>
              <a:defRPr/>
            </a:pPr>
            <a:r>
              <a:rPr lang="en-IE" sz="2000" dirty="0"/>
              <a:t>Listen to what others have to say. Be supportive !</a:t>
            </a:r>
          </a:p>
          <a:p>
            <a:pPr algn="just" eaLnBrk="1" fontAlgn="auto" hangingPunct="1">
              <a:spcAft>
                <a:spcPts val="0"/>
              </a:spcAft>
              <a:defRPr/>
            </a:pPr>
            <a:endParaRPr lang="en-IE" sz="2000" dirty="0"/>
          </a:p>
          <a:p>
            <a:pPr eaLnBrk="1" fontAlgn="auto" hangingPunct="1">
              <a:spcAft>
                <a:spcPts val="0"/>
              </a:spcAft>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61E1544-99DE-0C20-1AB5-956464B635D3}"/>
              </a:ext>
            </a:extLst>
          </p:cNvPr>
          <p:cNvSpPr>
            <a:spLocks noGrp="1" noChangeArrowheads="1"/>
          </p:cNvSpPr>
          <p:nvPr>
            <p:ph type="title"/>
          </p:nvPr>
        </p:nvSpPr>
        <p:spPr>
          <a:xfrm>
            <a:off x="457200" y="273050"/>
            <a:ext cx="3008313" cy="708025"/>
          </a:xfrm>
        </p:spPr>
        <p:txBody>
          <a:bodyPr/>
          <a:lstStyle/>
          <a:p>
            <a:pPr eaLnBrk="1" hangingPunct="1"/>
            <a:r>
              <a:rPr lang="en-US" altLang="en-US"/>
              <a:t>Class codes of conducts</a:t>
            </a:r>
            <a:endParaRPr lang="en-GB" altLang="en-US"/>
          </a:p>
        </p:txBody>
      </p:sp>
      <p:pic>
        <p:nvPicPr>
          <p:cNvPr id="11267" name="Picture 2" descr="500+ Awesome Book Photos · Pexels · Free Stock Photos">
            <a:extLst>
              <a:ext uri="{FF2B5EF4-FFF2-40B4-BE49-F238E27FC236}">
                <a16:creationId xmlns:a16="http://schemas.microsoft.com/office/drawing/2014/main" id="{59A61469-DA69-108A-8D94-0D0CE9AEE5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324" r="26146" b="-2"/>
          <a:stretch>
            <a:fillRect/>
          </a:stretch>
        </p:blipFill>
        <p:spPr bwMode="auto">
          <a:xfrm>
            <a:off x="4572000" y="273050"/>
            <a:ext cx="4464050" cy="51720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F5865F2D-1BD5-0D78-D7DC-E54A1460E926}"/>
              </a:ext>
            </a:extLst>
          </p:cNvPr>
          <p:cNvSpPr>
            <a:spLocks noGrp="1"/>
          </p:cNvSpPr>
          <p:nvPr>
            <p:ph type="body" sz="half" idx="2"/>
          </p:nvPr>
        </p:nvSpPr>
        <p:spPr>
          <a:xfrm>
            <a:off x="457200" y="1052513"/>
            <a:ext cx="4114800" cy="4413250"/>
          </a:xfrm>
        </p:spPr>
        <p:txBody>
          <a:bodyPr rtlCol="0">
            <a:normAutofit lnSpcReduction="10000"/>
          </a:bodyPr>
          <a:lstStyle/>
          <a:p>
            <a:pPr eaLnBrk="1" fontAlgn="auto" hangingPunct="1">
              <a:spcAft>
                <a:spcPts val="0"/>
              </a:spcAft>
              <a:defRPr/>
            </a:pPr>
            <a:endParaRPr lang="en-IE" dirty="0"/>
          </a:p>
          <a:p>
            <a:pPr eaLnBrk="1" fontAlgn="auto" hangingPunct="1">
              <a:spcAft>
                <a:spcPts val="0"/>
              </a:spcAft>
              <a:buFont typeface="Wingdings" panose="05000000000000000000" pitchFamily="2" charset="2"/>
              <a:buChar char="Ø"/>
              <a:defRPr/>
            </a:pPr>
            <a:r>
              <a:rPr lang="en-IE" sz="2000" dirty="0"/>
              <a:t>Come prepared and you’ll enjoy the classes more.</a:t>
            </a:r>
          </a:p>
          <a:p>
            <a:pPr eaLnBrk="1" fontAlgn="auto" hangingPunct="1">
              <a:spcAft>
                <a:spcPts val="0"/>
              </a:spcAft>
              <a:defRPr/>
            </a:pPr>
            <a:endParaRPr lang="en-GB" sz="2000" dirty="0"/>
          </a:p>
          <a:p>
            <a:pPr eaLnBrk="1" fontAlgn="auto" hangingPunct="1">
              <a:spcAft>
                <a:spcPts val="0"/>
              </a:spcAft>
              <a:buFont typeface="Wingdings" panose="05000000000000000000" pitchFamily="2" charset="2"/>
              <a:buChar char="Ø"/>
              <a:defRPr/>
            </a:pPr>
            <a:r>
              <a:rPr lang="en-GB" sz="2000" dirty="0"/>
              <a:t>Actively contribute to class work/teamwork</a:t>
            </a:r>
          </a:p>
          <a:p>
            <a:pPr eaLnBrk="1" fontAlgn="auto" hangingPunct="1">
              <a:spcAft>
                <a:spcPts val="0"/>
              </a:spcAft>
              <a:defRPr/>
            </a:pPr>
            <a:endParaRPr lang="en-GB" sz="2000" dirty="0"/>
          </a:p>
          <a:p>
            <a:pPr eaLnBrk="1" fontAlgn="auto" hangingPunct="1">
              <a:spcAft>
                <a:spcPts val="0"/>
              </a:spcAft>
              <a:buFont typeface="Wingdings" panose="05000000000000000000" pitchFamily="2" charset="2"/>
              <a:buChar char="Ø"/>
              <a:defRPr/>
            </a:pPr>
            <a:r>
              <a:rPr lang="en-GB" sz="2000" dirty="0"/>
              <a:t>Respect each other and be the best team player you can be</a:t>
            </a:r>
          </a:p>
          <a:p>
            <a:pPr eaLnBrk="1" fontAlgn="auto" hangingPunct="1">
              <a:spcAft>
                <a:spcPts val="0"/>
              </a:spcAft>
              <a:defRPr/>
            </a:pPr>
            <a:endParaRPr lang="en-GB" sz="2000" dirty="0"/>
          </a:p>
          <a:p>
            <a:pPr eaLnBrk="1" fontAlgn="auto" hangingPunct="1">
              <a:spcAft>
                <a:spcPts val="0"/>
              </a:spcAft>
              <a:buFont typeface="Wingdings" panose="05000000000000000000" pitchFamily="2" charset="2"/>
              <a:buChar char="Ø"/>
              <a:defRPr/>
            </a:pPr>
            <a:r>
              <a:rPr lang="en-GB" sz="2000" dirty="0"/>
              <a:t>Ask questions and answer questions</a:t>
            </a:r>
          </a:p>
          <a:p>
            <a:pPr eaLnBrk="1" fontAlgn="auto" hangingPunct="1">
              <a:spcAft>
                <a:spcPts val="0"/>
              </a:spcAft>
              <a:defRPr/>
            </a:pPr>
            <a:endParaRPr lang="en-GB" sz="2000" dirty="0"/>
          </a:p>
          <a:p>
            <a:pPr eaLnBrk="1" fontAlgn="auto" hangingPunct="1">
              <a:spcAft>
                <a:spcPts val="0"/>
              </a:spcAft>
              <a:buFont typeface="Wingdings" panose="05000000000000000000" pitchFamily="2" charset="2"/>
              <a:buChar char="Ø"/>
              <a:defRPr/>
            </a:pPr>
            <a:r>
              <a:rPr lang="en-GB" sz="2000" dirty="0"/>
              <a:t>Other rules ?</a:t>
            </a:r>
          </a:p>
          <a:p>
            <a:pPr eaLnBrk="1" fontAlgn="auto" hangingPunct="1">
              <a:spcAft>
                <a:spcPts val="0"/>
              </a:spcAft>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C630-4430-AE60-46D7-C76C18F5D058}"/>
              </a:ext>
            </a:extLst>
          </p:cNvPr>
          <p:cNvSpPr>
            <a:spLocks noGrp="1"/>
          </p:cNvSpPr>
          <p:nvPr>
            <p:ph type="title"/>
          </p:nvPr>
        </p:nvSpPr>
        <p:spPr/>
        <p:txBody>
          <a:bodyPr rtlCol="0">
            <a:normAutofit fontScale="90000"/>
          </a:bodyPr>
          <a:lstStyle/>
          <a:p>
            <a:pPr eaLnBrk="1" fontAlgn="auto" hangingPunct="1">
              <a:lnSpc>
                <a:spcPct val="90000"/>
              </a:lnSpc>
              <a:spcAft>
                <a:spcPts val="0"/>
              </a:spcAft>
              <a:defRPr/>
            </a:pPr>
            <a:br>
              <a:rPr lang="en-US" sz="2400" b="1" dirty="0"/>
            </a:br>
            <a:r>
              <a:rPr lang="en-US" sz="4000" b="1" dirty="0"/>
              <a:t>Module description </a:t>
            </a:r>
            <a:br>
              <a:rPr lang="en-US" sz="4000" b="1" dirty="0"/>
            </a:br>
            <a:endParaRPr lang="en-GB" sz="4000" b="1" dirty="0"/>
          </a:p>
        </p:txBody>
      </p:sp>
      <p:sp>
        <p:nvSpPr>
          <p:cNvPr id="12291" name="Content Placeholder 2">
            <a:extLst>
              <a:ext uri="{FF2B5EF4-FFF2-40B4-BE49-F238E27FC236}">
                <a16:creationId xmlns:a16="http://schemas.microsoft.com/office/drawing/2014/main" id="{416D1FB5-23A4-CB04-9251-042DD1BB750F}"/>
              </a:ext>
            </a:extLst>
          </p:cNvPr>
          <p:cNvSpPr>
            <a:spLocks noGrp="1" noChangeArrowheads="1"/>
          </p:cNvSpPr>
          <p:nvPr>
            <p:ph sz="half" idx="1"/>
          </p:nvPr>
        </p:nvSpPr>
        <p:spPr>
          <a:xfrm>
            <a:off x="457200" y="1600200"/>
            <a:ext cx="4038600" cy="3989388"/>
          </a:xfrm>
        </p:spPr>
        <p:txBody>
          <a:bodyPr/>
          <a:lstStyle/>
          <a:p>
            <a:pPr marL="0" indent="0" eaLnBrk="1" hangingPunct="1">
              <a:buFont typeface="Arial" panose="020B0604020202020204" pitchFamily="34" charset="0"/>
              <a:buNone/>
            </a:pPr>
            <a:r>
              <a:rPr lang="en-GB" altLang="en-US"/>
              <a:t>Title : </a:t>
            </a:r>
            <a:r>
              <a:rPr lang="en-GB" altLang="en-US" b="1"/>
              <a:t>Introduction to Modern Workplace</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Module Code :  </a:t>
            </a:r>
            <a:r>
              <a:rPr lang="en-GB" altLang="en-US" b="1"/>
              <a:t>LCBB4003</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Credits – </a:t>
            </a:r>
            <a:r>
              <a:rPr lang="en-GB" altLang="en-US" b="1"/>
              <a:t>20 (Level 4)</a:t>
            </a:r>
            <a:r>
              <a:rPr lang="en-GB" altLang="en-US"/>
              <a:t>	</a:t>
            </a:r>
          </a:p>
        </p:txBody>
      </p:sp>
      <p:pic>
        <p:nvPicPr>
          <p:cNvPr id="12292" name="Picture 2" descr="Study skills Student, cartoon lectures, child, reading, people png ...">
            <a:extLst>
              <a:ext uri="{FF2B5EF4-FFF2-40B4-BE49-F238E27FC236}">
                <a16:creationId xmlns:a16="http://schemas.microsoft.com/office/drawing/2014/main" id="{15C07025-E4DC-3FCA-C738-50D2711352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2565400"/>
            <a:ext cx="4038600" cy="20589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1F21E75-6BC5-576A-FB03-AA625B3D2C62}"/>
              </a:ext>
            </a:extLst>
          </p:cNvPr>
          <p:cNvSpPr>
            <a:spLocks noGrp="1" noChangeArrowheads="1"/>
          </p:cNvSpPr>
          <p:nvPr>
            <p:ph type="title"/>
          </p:nvPr>
        </p:nvSpPr>
        <p:spPr>
          <a:xfrm>
            <a:off x="-19050" y="6350"/>
            <a:ext cx="9163050" cy="906463"/>
          </a:xfrm>
        </p:spPr>
        <p:txBody>
          <a:bodyPr/>
          <a:lstStyle/>
          <a:p>
            <a:pPr eaLnBrk="1" hangingPunct="1"/>
            <a:r>
              <a:rPr lang="en-GB" altLang="en-US" sz="3600" b="1"/>
              <a:t>Aims and Learning Outcomes</a:t>
            </a:r>
            <a:r>
              <a:rPr lang="en-US" altLang="en-US" sz="3600" b="1"/>
              <a:t> </a:t>
            </a:r>
            <a:endParaRPr lang="en-GB" altLang="en-US" sz="3600" b="1"/>
          </a:p>
        </p:txBody>
      </p:sp>
      <p:sp>
        <p:nvSpPr>
          <p:cNvPr id="5" name="Content Placeholder 4">
            <a:extLst>
              <a:ext uri="{FF2B5EF4-FFF2-40B4-BE49-F238E27FC236}">
                <a16:creationId xmlns:a16="http://schemas.microsoft.com/office/drawing/2014/main" id="{87C4BD81-4D34-217C-942B-F2F4798D06B6}"/>
              </a:ext>
            </a:extLst>
          </p:cNvPr>
          <p:cNvSpPr>
            <a:spLocks noGrp="1"/>
          </p:cNvSpPr>
          <p:nvPr>
            <p:ph idx="1"/>
          </p:nvPr>
        </p:nvSpPr>
        <p:spPr>
          <a:xfrm>
            <a:off x="427038" y="912813"/>
            <a:ext cx="8289925" cy="4824412"/>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sz="1600" b="1" dirty="0"/>
              <a:t>Aims - </a:t>
            </a:r>
          </a:p>
          <a:p>
            <a:pPr marL="365125" indent="-365125" algn="just" eaLnBrk="1" fontAlgn="auto" hangingPunct="1">
              <a:lnSpc>
                <a:spcPct val="120000"/>
              </a:lnSpc>
              <a:spcAft>
                <a:spcPts val="0"/>
              </a:spcAft>
              <a:buFont typeface="+mj-lt"/>
              <a:buAutoNum type="arabicPeriod"/>
              <a:defRPr/>
            </a:pPr>
            <a:r>
              <a:rPr lang="en-GB" sz="1600" dirty="0"/>
              <a:t>To cultivate student knowledge, and understanding, of the nature of behaviour within organisations, through the application of a multi-disciplinary approach to the study of people at work.  </a:t>
            </a:r>
          </a:p>
          <a:p>
            <a:pPr marL="365125" indent="-365125" algn="just" eaLnBrk="1" fontAlgn="auto" hangingPunct="1">
              <a:lnSpc>
                <a:spcPct val="120000"/>
              </a:lnSpc>
              <a:spcAft>
                <a:spcPts val="0"/>
              </a:spcAft>
              <a:buFont typeface="+mj-lt"/>
              <a:buAutoNum type="arabicPeriod"/>
              <a:defRPr/>
            </a:pPr>
            <a:endParaRPr lang="en-GB" sz="1600" dirty="0"/>
          </a:p>
          <a:p>
            <a:pPr marL="365125" indent="-365125" algn="just" eaLnBrk="1" fontAlgn="auto" hangingPunct="1">
              <a:lnSpc>
                <a:spcPct val="120000"/>
              </a:lnSpc>
              <a:spcAft>
                <a:spcPts val="0"/>
              </a:spcAft>
              <a:buFont typeface="+mj-lt"/>
              <a:buAutoNum type="arabicPeriod"/>
              <a:defRPr/>
            </a:pPr>
            <a:r>
              <a:rPr lang="en-GB" sz="1600" dirty="0"/>
              <a:t>To comprehend concepts of organisational design, functions, and processes of management, as well as recognising the importance of ‘management’ as an integrating activity. </a:t>
            </a:r>
          </a:p>
          <a:p>
            <a:pPr marL="0" indent="0" algn="just" eaLnBrk="1" fontAlgn="auto" hangingPunct="1">
              <a:lnSpc>
                <a:spcPct val="120000"/>
              </a:lnSpc>
              <a:spcAft>
                <a:spcPts val="0"/>
              </a:spcAft>
              <a:buFont typeface="Arial" panose="020B0604020202020204" pitchFamily="34" charset="0"/>
              <a:buNone/>
              <a:defRPr/>
            </a:pPr>
            <a:r>
              <a:rPr lang="en-GB" sz="1600" dirty="0"/>
              <a:t> </a:t>
            </a:r>
          </a:p>
          <a:p>
            <a:pPr marL="0" indent="0" algn="just" eaLnBrk="1" fontAlgn="auto" hangingPunct="1">
              <a:lnSpc>
                <a:spcPct val="120000"/>
              </a:lnSpc>
              <a:spcAft>
                <a:spcPts val="0"/>
              </a:spcAft>
              <a:buFont typeface="Arial" panose="020B0604020202020204" pitchFamily="34" charset="0"/>
              <a:buNone/>
              <a:defRPr/>
            </a:pPr>
            <a:r>
              <a:rPr lang="en-GB" sz="1600" b="1" dirty="0"/>
              <a:t>Learning Outcomes </a:t>
            </a:r>
            <a:endParaRPr lang="en-GB" sz="1600" dirty="0"/>
          </a:p>
          <a:p>
            <a:pPr marL="365125" indent="-365125" algn="just" eaLnBrk="1" fontAlgn="auto" hangingPunct="1">
              <a:lnSpc>
                <a:spcPct val="120000"/>
              </a:lnSpc>
              <a:spcAft>
                <a:spcPts val="0"/>
              </a:spcAft>
              <a:buFont typeface="+mj-lt"/>
              <a:buAutoNum type="arabicPeriod"/>
              <a:tabLst>
                <a:tab pos="365125" algn="l"/>
              </a:tabLst>
              <a:defRPr/>
            </a:pPr>
            <a:r>
              <a:rPr lang="en-GB" sz="1600" dirty="0"/>
              <a:t>Be able to coherently analyse the relationship between structure, culture, people, and organisational performance.</a:t>
            </a:r>
          </a:p>
          <a:p>
            <a:pPr marL="365125" indent="-365125" algn="just" eaLnBrk="1" fontAlgn="auto" hangingPunct="1">
              <a:lnSpc>
                <a:spcPct val="120000"/>
              </a:lnSpc>
              <a:spcAft>
                <a:spcPts val="0"/>
              </a:spcAft>
              <a:buFont typeface="Arial" panose="020B0604020202020204" pitchFamily="34" charset="0"/>
              <a:buAutoNum type="arabicPeriod"/>
              <a:tabLst>
                <a:tab pos="365125" algn="l"/>
              </a:tabLst>
              <a:defRPr/>
            </a:pPr>
            <a:endParaRPr lang="en-GB" sz="1600" dirty="0"/>
          </a:p>
          <a:p>
            <a:pPr marL="365125" indent="-365125" algn="just" eaLnBrk="1" fontAlgn="auto" hangingPunct="1">
              <a:lnSpc>
                <a:spcPct val="120000"/>
              </a:lnSpc>
              <a:spcAft>
                <a:spcPts val="0"/>
              </a:spcAft>
              <a:buFont typeface="+mj-lt"/>
              <a:buAutoNum type="arabicPeriod"/>
              <a:tabLst>
                <a:tab pos="365125" algn="l"/>
              </a:tabLst>
              <a:defRPr/>
            </a:pPr>
            <a:r>
              <a:rPr lang="en-GB" sz="1600" dirty="0"/>
              <a:t>Be able to identify the essential nature of managerial work (in terms of both functions and processes), communicate the role of leadership, and furthermore, explain the variables that determine effective management and leadership </a:t>
            </a:r>
          </a:p>
          <a:p>
            <a:pPr marL="365125" indent="-365125" algn="just" eaLnBrk="1" fontAlgn="auto" hangingPunct="1">
              <a:lnSpc>
                <a:spcPct val="120000"/>
              </a:lnSpc>
              <a:spcAft>
                <a:spcPts val="0"/>
              </a:spcAft>
              <a:buFont typeface="+mj-lt"/>
              <a:buAutoNum type="arabicPeriod"/>
              <a:tabLst>
                <a:tab pos="365125" algn="l"/>
              </a:tabLst>
              <a:defRPr/>
            </a:pPr>
            <a:r>
              <a:rPr lang="en-GB" sz="1600" dirty="0"/>
              <a:t>Evaluate the behavioural approach to management, through understanding the factors that affect differences in individual behaviour. </a:t>
            </a:r>
          </a:p>
          <a:p>
            <a:pPr marL="0" indent="0" algn="just" eaLnBrk="1" fontAlgn="auto" hangingPunct="1">
              <a:lnSpc>
                <a:spcPct val="120000"/>
              </a:lnSpc>
              <a:spcAft>
                <a:spcPts val="0"/>
              </a:spcAft>
              <a:buFont typeface="Arial" panose="020B0604020202020204" pitchFamily="34" charset="0"/>
              <a:buNone/>
              <a:defRPr/>
            </a:pPr>
            <a:endParaRPr lang="en-GB" sz="1600" b="1" dirty="0"/>
          </a:p>
          <a:p>
            <a:pPr marL="0" indent="0" algn="just" eaLnBrk="1" fontAlgn="auto" hangingPunct="1">
              <a:spcAft>
                <a:spcPts val="0"/>
              </a:spcAft>
              <a:buFont typeface="Arial" panose="020B0604020202020204" pitchFamily="34" charset="0"/>
              <a:buNone/>
              <a:defRPr/>
            </a:pPr>
            <a:endParaRPr lang="en-GB" sz="1600" b="1" dirty="0"/>
          </a:p>
          <a:p>
            <a:pPr eaLnBrk="1" fontAlgn="auto" hangingPunct="1">
              <a:spcAft>
                <a:spcPts val="0"/>
              </a:spcAft>
              <a:defRPr/>
            </a:pPr>
            <a:endParaRPr lang="en-GB"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8FC61-1551-9C2D-3C2A-A17FA05B8CC5}"/>
              </a:ext>
            </a:extLst>
          </p:cNvPr>
          <p:cNvSpPr>
            <a:spLocks noGrp="1"/>
          </p:cNvSpPr>
          <p:nvPr>
            <p:ph type="title"/>
          </p:nvPr>
        </p:nvSpPr>
        <p:spPr>
          <a:xfrm>
            <a:off x="457200" y="404813"/>
            <a:ext cx="8229600" cy="1012825"/>
          </a:xfrm>
        </p:spPr>
        <p:txBody>
          <a:bodyPr rtlCol="0">
            <a:normAutofit fontScale="90000"/>
          </a:bodyPr>
          <a:lstStyle/>
          <a:p>
            <a:pPr eaLnBrk="1" fontAlgn="auto" hangingPunct="1">
              <a:spcAft>
                <a:spcPts val="0"/>
              </a:spcAft>
              <a:defRPr/>
            </a:pPr>
            <a:r>
              <a:rPr lang="en-GB" b="1" dirty="0"/>
              <a:t>Learning activities and teaching methods</a:t>
            </a:r>
          </a:p>
        </p:txBody>
      </p:sp>
      <p:sp>
        <p:nvSpPr>
          <p:cNvPr id="3" name="Content Placeholder 2">
            <a:extLst>
              <a:ext uri="{FF2B5EF4-FFF2-40B4-BE49-F238E27FC236}">
                <a16:creationId xmlns:a16="http://schemas.microsoft.com/office/drawing/2014/main" id="{DBC981C5-91AE-2D84-22A1-D692241847E0}"/>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panose="020B0604020202020204" pitchFamily="34" charset="0"/>
              <a:buNone/>
              <a:defRPr/>
            </a:pPr>
            <a:r>
              <a:rPr lang="en-GB" sz="3600" b="1" dirty="0"/>
              <a:t> </a:t>
            </a:r>
            <a:r>
              <a:rPr lang="en-GB" sz="2000" b="1" dirty="0"/>
              <a:t>Scheduled learning And teaching activities ( 4 hours/week) </a:t>
            </a:r>
          </a:p>
          <a:p>
            <a:pPr marL="0" indent="0" eaLnBrk="1" fontAlgn="auto" hangingPunct="1">
              <a:spcAft>
                <a:spcPts val="0"/>
              </a:spcAft>
              <a:buFont typeface="Arial" panose="020B0604020202020204" pitchFamily="34" charset="0"/>
              <a:buNone/>
              <a:defRPr/>
            </a:pPr>
            <a:r>
              <a:rPr lang="en-GB" sz="2000" b="1" dirty="0"/>
              <a:t> </a:t>
            </a:r>
          </a:p>
          <a:p>
            <a:pPr eaLnBrk="1" fontAlgn="auto" hangingPunct="1">
              <a:spcAft>
                <a:spcPts val="0"/>
              </a:spcAft>
              <a:buFont typeface="Wingdings" panose="05000000000000000000" pitchFamily="2" charset="2"/>
              <a:buChar char="Ø"/>
              <a:defRPr/>
            </a:pPr>
            <a:r>
              <a:rPr lang="en-GB" sz="2400" dirty="0"/>
              <a:t>Lectures</a:t>
            </a:r>
          </a:p>
          <a:p>
            <a:pPr eaLnBrk="1" fontAlgn="auto" hangingPunct="1">
              <a:spcAft>
                <a:spcPts val="0"/>
              </a:spcAft>
              <a:buFont typeface="Wingdings" panose="05000000000000000000" pitchFamily="2" charset="2"/>
              <a:buChar char="Ø"/>
              <a:defRPr/>
            </a:pPr>
            <a:r>
              <a:rPr lang="en-GB" sz="2400" dirty="0"/>
              <a:t>Case Studies</a:t>
            </a:r>
          </a:p>
          <a:p>
            <a:pPr eaLnBrk="1" fontAlgn="auto" hangingPunct="1">
              <a:spcAft>
                <a:spcPts val="0"/>
              </a:spcAft>
              <a:buFont typeface="Wingdings" panose="05000000000000000000" pitchFamily="2" charset="2"/>
              <a:buChar char="Ø"/>
              <a:defRPr/>
            </a:pPr>
            <a:r>
              <a:rPr lang="en-GB" sz="2400" dirty="0"/>
              <a:t>Group Work</a:t>
            </a:r>
          </a:p>
          <a:p>
            <a:pPr eaLnBrk="1" fontAlgn="auto" hangingPunct="1">
              <a:spcAft>
                <a:spcPts val="0"/>
              </a:spcAft>
              <a:buFont typeface="Wingdings" panose="05000000000000000000" pitchFamily="2" charset="2"/>
              <a:buChar char="Ø"/>
              <a:defRPr/>
            </a:pPr>
            <a:r>
              <a:rPr lang="en-GB" sz="2400" dirty="0"/>
              <a:t>Individual activities</a:t>
            </a:r>
          </a:p>
          <a:p>
            <a:pPr eaLnBrk="1" fontAlgn="auto" hangingPunct="1">
              <a:spcAft>
                <a:spcPts val="0"/>
              </a:spcAft>
              <a:buFont typeface="Wingdings" panose="05000000000000000000" pitchFamily="2" charset="2"/>
              <a:buChar char="Ø"/>
              <a:defRPr/>
            </a:pPr>
            <a:r>
              <a:rPr lang="en-GB" sz="2400" dirty="0"/>
              <a:t>Intermittent Break Times</a:t>
            </a:r>
          </a:p>
          <a:p>
            <a:pPr eaLnBrk="1" fontAlgn="auto" hangingPunct="1">
              <a:spcAft>
                <a:spcPts val="0"/>
              </a:spcAft>
              <a:buFont typeface="Wingdings" panose="05000000000000000000" pitchFamily="2" charset="2"/>
              <a:buChar char="Ø"/>
              <a:defRPr/>
            </a:pPr>
            <a:r>
              <a:rPr lang="en-GB" sz="2400" dirty="0"/>
              <a:t>Formative Feedback (Verbal feedback )</a:t>
            </a:r>
          </a:p>
          <a:p>
            <a:pPr marL="0" indent="0" eaLnBrk="1" fontAlgn="auto" hangingPunct="1">
              <a:spcAft>
                <a:spcPts val="0"/>
              </a:spcAft>
              <a:buFont typeface="Arial" panose="020B0604020202020204" pitchFamily="34" charset="0"/>
              <a:buNone/>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4EEEA-DBC7-7676-30B2-897399E8275F}"/>
              </a:ext>
            </a:extLst>
          </p:cNvPr>
          <p:cNvSpPr>
            <a:spLocks noGrp="1"/>
          </p:cNvSpPr>
          <p:nvPr>
            <p:ph type="title"/>
          </p:nvPr>
        </p:nvSpPr>
        <p:spPr>
          <a:xfrm>
            <a:off x="457200" y="274638"/>
            <a:ext cx="8229600" cy="777875"/>
          </a:xfrm>
        </p:spPr>
        <p:txBody>
          <a:bodyPr rtlCol="0">
            <a:normAutofit fontScale="90000"/>
          </a:bodyPr>
          <a:lstStyle/>
          <a:p>
            <a:pPr eaLnBrk="1" fontAlgn="auto" hangingPunct="1">
              <a:spcAft>
                <a:spcPts val="0"/>
              </a:spcAft>
              <a:defRPr/>
            </a:pPr>
            <a:r>
              <a:rPr lang="en-GB" b="1" dirty="0"/>
              <a:t>Topics we will consider include</a:t>
            </a:r>
            <a:endParaRPr lang="en-GB" dirty="0"/>
          </a:p>
        </p:txBody>
      </p:sp>
      <p:sp>
        <p:nvSpPr>
          <p:cNvPr id="5" name="Content Placeholder 4">
            <a:extLst>
              <a:ext uri="{FF2B5EF4-FFF2-40B4-BE49-F238E27FC236}">
                <a16:creationId xmlns:a16="http://schemas.microsoft.com/office/drawing/2014/main" id="{9E6F785F-52BE-61F5-EC69-BE895D75C808}"/>
              </a:ext>
            </a:extLst>
          </p:cNvPr>
          <p:cNvSpPr>
            <a:spLocks noGrp="1"/>
          </p:cNvSpPr>
          <p:nvPr>
            <p:ph idx="1"/>
          </p:nvPr>
        </p:nvSpPr>
        <p:spPr>
          <a:xfrm>
            <a:off x="457200" y="1484313"/>
            <a:ext cx="8229600" cy="4032250"/>
          </a:xfrm>
        </p:spPr>
        <p:txBody>
          <a:bodyPr rtlCol="0">
            <a:normAutofit lnSpcReduction="10000"/>
          </a:bodyPr>
          <a:lstStyle/>
          <a:p>
            <a:pPr algn="just" eaLnBrk="1" fontAlgn="auto" hangingPunct="1">
              <a:spcAft>
                <a:spcPts val="0"/>
              </a:spcAft>
              <a:defRPr/>
            </a:pPr>
            <a:r>
              <a:rPr lang="en-GB" sz="1800" dirty="0"/>
              <a:t>Theoretical perspectives on organisation and management </a:t>
            </a:r>
          </a:p>
          <a:p>
            <a:pPr algn="just" eaLnBrk="1" fontAlgn="auto" hangingPunct="1">
              <a:spcAft>
                <a:spcPts val="0"/>
              </a:spcAft>
              <a:defRPr/>
            </a:pPr>
            <a:r>
              <a:rPr lang="en-GB" sz="1800" dirty="0"/>
              <a:t>Organization design </a:t>
            </a:r>
          </a:p>
          <a:p>
            <a:pPr algn="just" eaLnBrk="1" fontAlgn="auto" hangingPunct="1">
              <a:spcAft>
                <a:spcPts val="0"/>
              </a:spcAft>
              <a:defRPr/>
            </a:pPr>
            <a:r>
              <a:rPr lang="en-GB" sz="1800" dirty="0"/>
              <a:t>Organization structure </a:t>
            </a:r>
          </a:p>
          <a:p>
            <a:pPr algn="just" eaLnBrk="1" fontAlgn="auto" hangingPunct="1">
              <a:spcAft>
                <a:spcPts val="0"/>
              </a:spcAft>
              <a:defRPr/>
            </a:pPr>
            <a:r>
              <a:rPr lang="en-GB" sz="1800" dirty="0"/>
              <a:t>Organization  culture</a:t>
            </a:r>
          </a:p>
          <a:p>
            <a:pPr algn="just" eaLnBrk="1" fontAlgn="auto" hangingPunct="1">
              <a:spcAft>
                <a:spcPts val="0"/>
              </a:spcAft>
              <a:defRPr/>
            </a:pPr>
            <a:r>
              <a:rPr lang="en-GB" sz="1800" dirty="0"/>
              <a:t>Managerial behaviour and action</a:t>
            </a:r>
          </a:p>
          <a:p>
            <a:pPr algn="just" eaLnBrk="1" fontAlgn="auto" hangingPunct="1">
              <a:spcAft>
                <a:spcPts val="0"/>
              </a:spcAft>
              <a:defRPr/>
            </a:pPr>
            <a:r>
              <a:rPr lang="en-GB" sz="1800" dirty="0"/>
              <a:t>Theories of leadership</a:t>
            </a:r>
          </a:p>
          <a:p>
            <a:pPr algn="just" eaLnBrk="1" fontAlgn="auto" hangingPunct="1">
              <a:spcAft>
                <a:spcPts val="0"/>
              </a:spcAft>
              <a:defRPr/>
            </a:pPr>
            <a:r>
              <a:rPr lang="en-GB" sz="1800" dirty="0"/>
              <a:t>Importance of leadership ability within times of organisational change and transition. </a:t>
            </a:r>
          </a:p>
          <a:p>
            <a:pPr algn="just" eaLnBrk="1" fontAlgn="auto" hangingPunct="1">
              <a:spcAft>
                <a:spcPts val="0"/>
              </a:spcAft>
              <a:defRPr/>
            </a:pPr>
            <a:r>
              <a:rPr lang="en-GB" sz="1800" dirty="0"/>
              <a:t> Approach to the management of people within organisations  </a:t>
            </a:r>
          </a:p>
          <a:p>
            <a:pPr algn="just" eaLnBrk="1" fontAlgn="auto" hangingPunct="1">
              <a:spcAft>
                <a:spcPts val="0"/>
              </a:spcAft>
              <a:defRPr/>
            </a:pPr>
            <a:r>
              <a:rPr lang="en-GB" sz="1800" dirty="0"/>
              <a:t>Psychological theories</a:t>
            </a:r>
          </a:p>
          <a:p>
            <a:pPr algn="just" eaLnBrk="1" fontAlgn="auto" hangingPunct="1">
              <a:spcAft>
                <a:spcPts val="0"/>
              </a:spcAft>
              <a:defRPr/>
            </a:pPr>
            <a:r>
              <a:rPr lang="en-GB" sz="1800" dirty="0"/>
              <a:t>Personality  - perception  - learning - attitudinal dispositions, namely: motivation, satisfaction and commitment  </a:t>
            </a:r>
          </a:p>
          <a:p>
            <a:pPr algn="just" eaLnBrk="1" fontAlgn="auto" hangingPunct="1">
              <a:spcAft>
                <a:spcPts val="0"/>
              </a:spcAft>
              <a:defRPr/>
            </a:pPr>
            <a:r>
              <a:rPr lang="en-GB" sz="1800" dirty="0"/>
              <a:t>The nature of work groups and teams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1882-EF98-8BC7-08E5-A89F4B543C02}"/>
              </a:ext>
            </a:extLst>
          </p:cNvPr>
          <p:cNvSpPr>
            <a:spLocks noGrp="1"/>
          </p:cNvSpPr>
          <p:nvPr>
            <p:ph type="title"/>
          </p:nvPr>
        </p:nvSpPr>
        <p:spPr>
          <a:xfrm>
            <a:off x="539552" y="31845"/>
            <a:ext cx="7869155" cy="864096"/>
          </a:xfrm>
        </p:spPr>
        <p:txBody>
          <a:bodyPr/>
          <a:lstStyle/>
          <a:p>
            <a:r>
              <a:rPr lang="en-US" sz="3600" dirty="0"/>
              <a:t>Scheme of Work</a:t>
            </a:r>
          </a:p>
        </p:txBody>
      </p:sp>
      <p:graphicFrame>
        <p:nvGraphicFramePr>
          <p:cNvPr id="5" name="Table 5">
            <a:extLst>
              <a:ext uri="{FF2B5EF4-FFF2-40B4-BE49-F238E27FC236}">
                <a16:creationId xmlns:a16="http://schemas.microsoft.com/office/drawing/2014/main" id="{1C3F5778-D37C-21C5-4F2E-C30B97D9D9FC}"/>
              </a:ext>
            </a:extLst>
          </p:cNvPr>
          <p:cNvGraphicFramePr>
            <a:graphicFrameLocks noGrp="1"/>
          </p:cNvGraphicFramePr>
          <p:nvPr>
            <p:ph idx="1"/>
            <p:extLst>
              <p:ext uri="{D42A27DB-BD31-4B8C-83A1-F6EECF244321}">
                <p14:modId xmlns:p14="http://schemas.microsoft.com/office/powerpoint/2010/main" val="947232452"/>
              </p:ext>
            </p:extLst>
          </p:nvPr>
        </p:nvGraphicFramePr>
        <p:xfrm>
          <a:off x="566733" y="764704"/>
          <a:ext cx="8229600" cy="4864692"/>
        </p:xfrm>
        <a:graphic>
          <a:graphicData uri="http://schemas.openxmlformats.org/drawingml/2006/table">
            <a:tbl>
              <a:tblPr firstRow="1" bandRow="1">
                <a:tableStyleId>{D7AC3CCA-C797-4891-BE02-D94E43425B78}</a:tableStyleId>
              </a:tblPr>
              <a:tblGrid>
                <a:gridCol w="1604459">
                  <a:extLst>
                    <a:ext uri="{9D8B030D-6E8A-4147-A177-3AD203B41FA5}">
                      <a16:colId xmlns:a16="http://schemas.microsoft.com/office/drawing/2014/main" val="2232999467"/>
                    </a:ext>
                  </a:extLst>
                </a:gridCol>
                <a:gridCol w="6625141">
                  <a:extLst>
                    <a:ext uri="{9D8B030D-6E8A-4147-A177-3AD203B41FA5}">
                      <a16:colId xmlns:a16="http://schemas.microsoft.com/office/drawing/2014/main" val="594261323"/>
                    </a:ext>
                  </a:extLst>
                </a:gridCol>
              </a:tblGrid>
              <a:tr h="357131">
                <a:tc>
                  <a:txBody>
                    <a:bodyPr/>
                    <a:lstStyle/>
                    <a:p>
                      <a:r>
                        <a:rPr lang="en-US" sz="1600" dirty="0"/>
                        <a:t>Week </a:t>
                      </a:r>
                    </a:p>
                  </a:txBody>
                  <a:tcPr/>
                </a:tc>
                <a:tc>
                  <a:txBody>
                    <a:bodyPr/>
                    <a:lstStyle/>
                    <a:p>
                      <a:r>
                        <a:rPr lang="en-US" sz="1600" dirty="0"/>
                        <a:t>Topic/Areas to be covered </a:t>
                      </a:r>
                    </a:p>
                  </a:txBody>
                  <a:tcPr/>
                </a:tc>
                <a:extLst>
                  <a:ext uri="{0D108BD9-81ED-4DB2-BD59-A6C34878D82A}">
                    <a16:rowId xmlns:a16="http://schemas.microsoft.com/office/drawing/2014/main" val="3021246039"/>
                  </a:ext>
                </a:extLst>
              </a:tr>
              <a:tr h="357131">
                <a:tc>
                  <a:txBody>
                    <a:bodyPr/>
                    <a:lstStyle/>
                    <a:p>
                      <a:r>
                        <a:rPr lang="en-US" sz="1600" dirty="0"/>
                        <a:t>1 </a:t>
                      </a:r>
                    </a:p>
                  </a:txBody>
                  <a:tcPr/>
                </a:tc>
                <a:tc>
                  <a:txBody>
                    <a:bodyPr/>
                    <a:lstStyle/>
                    <a:p>
                      <a:r>
                        <a:rPr lang="en-US" sz="1600" dirty="0"/>
                        <a:t>Organization and Management; theories, functions; types</a:t>
                      </a:r>
                    </a:p>
                  </a:txBody>
                  <a:tcPr/>
                </a:tc>
                <a:extLst>
                  <a:ext uri="{0D108BD9-81ED-4DB2-BD59-A6C34878D82A}">
                    <a16:rowId xmlns:a16="http://schemas.microsoft.com/office/drawing/2014/main" val="777265033"/>
                  </a:ext>
                </a:extLst>
              </a:tr>
              <a:tr h="357131">
                <a:tc>
                  <a:txBody>
                    <a:bodyPr/>
                    <a:lstStyle/>
                    <a:p>
                      <a:r>
                        <a:rPr lang="en-US" sz="1600" dirty="0"/>
                        <a:t>2</a:t>
                      </a:r>
                    </a:p>
                  </a:txBody>
                  <a:tcPr/>
                </a:tc>
                <a:tc>
                  <a:txBody>
                    <a:bodyPr/>
                    <a:lstStyle/>
                    <a:p>
                      <a:r>
                        <a:rPr lang="en-US" sz="1600" dirty="0"/>
                        <a:t>Approaches to Management, Organisational Structure, and Culture</a:t>
                      </a:r>
                    </a:p>
                  </a:txBody>
                  <a:tcPr/>
                </a:tc>
                <a:extLst>
                  <a:ext uri="{0D108BD9-81ED-4DB2-BD59-A6C34878D82A}">
                    <a16:rowId xmlns:a16="http://schemas.microsoft.com/office/drawing/2014/main" val="2328602859"/>
                  </a:ext>
                </a:extLst>
              </a:tr>
              <a:tr h="357131">
                <a:tc>
                  <a:txBody>
                    <a:bodyPr/>
                    <a:lstStyle/>
                    <a:p>
                      <a:r>
                        <a:rPr lang="en-US" sz="1600" dirty="0"/>
                        <a:t>3</a:t>
                      </a:r>
                    </a:p>
                  </a:txBody>
                  <a:tcPr/>
                </a:tc>
                <a:tc>
                  <a:txBody>
                    <a:bodyPr/>
                    <a:lstStyle/>
                    <a:p>
                      <a:r>
                        <a:rPr lang="en-US" sz="1600" dirty="0"/>
                        <a:t>Managerial behavior and action; managerial roles, workplace motivation </a:t>
                      </a:r>
                    </a:p>
                  </a:txBody>
                  <a:tcPr/>
                </a:tc>
                <a:extLst>
                  <a:ext uri="{0D108BD9-81ED-4DB2-BD59-A6C34878D82A}">
                    <a16:rowId xmlns:a16="http://schemas.microsoft.com/office/drawing/2014/main" val="1590623405"/>
                  </a:ext>
                </a:extLst>
              </a:tr>
              <a:tr h="357131">
                <a:tc>
                  <a:txBody>
                    <a:bodyPr/>
                    <a:lstStyle/>
                    <a:p>
                      <a:r>
                        <a:rPr lang="en-US" sz="1600" dirty="0"/>
                        <a:t>4</a:t>
                      </a:r>
                    </a:p>
                  </a:txBody>
                  <a:tcPr/>
                </a:tc>
                <a:tc>
                  <a:txBody>
                    <a:bodyPr/>
                    <a:lstStyle/>
                    <a:p>
                      <a:r>
                        <a:rPr lang="en-US" sz="1600" dirty="0"/>
                        <a:t>Leadership </a:t>
                      </a:r>
                    </a:p>
                  </a:txBody>
                  <a:tcPr/>
                </a:tc>
                <a:extLst>
                  <a:ext uri="{0D108BD9-81ED-4DB2-BD59-A6C34878D82A}">
                    <a16:rowId xmlns:a16="http://schemas.microsoft.com/office/drawing/2014/main" val="2111655426"/>
                  </a:ext>
                </a:extLst>
              </a:tr>
              <a:tr h="357131">
                <a:tc>
                  <a:txBody>
                    <a:bodyPr/>
                    <a:lstStyle/>
                    <a:p>
                      <a:r>
                        <a:rPr lang="en-US" sz="1600" dirty="0"/>
                        <a:t>5</a:t>
                      </a:r>
                    </a:p>
                  </a:txBody>
                  <a:tcPr/>
                </a:tc>
                <a:tc>
                  <a:txBody>
                    <a:bodyPr/>
                    <a:lstStyle/>
                    <a:p>
                      <a:r>
                        <a:rPr lang="en-US" sz="1600" dirty="0"/>
                        <a:t>Workshop/ Assignment Support </a:t>
                      </a:r>
                    </a:p>
                  </a:txBody>
                  <a:tcPr/>
                </a:tc>
                <a:extLst>
                  <a:ext uri="{0D108BD9-81ED-4DB2-BD59-A6C34878D82A}">
                    <a16:rowId xmlns:a16="http://schemas.microsoft.com/office/drawing/2014/main" val="2752313239"/>
                  </a:ext>
                </a:extLst>
              </a:tr>
              <a:tr h="3571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highlight>
                            <a:srgbClr val="FFFF00"/>
                          </a:highlight>
                        </a:rPr>
                        <a:t>Individual Report (50%) due</a:t>
                      </a:r>
                    </a:p>
                  </a:txBody>
                  <a:tcPr/>
                </a:tc>
                <a:extLst>
                  <a:ext uri="{0D108BD9-81ED-4DB2-BD59-A6C34878D82A}">
                    <a16:rowId xmlns:a16="http://schemas.microsoft.com/office/drawing/2014/main" val="1729686398"/>
                  </a:ext>
                </a:extLst>
              </a:tr>
              <a:tr h="3571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6</a:t>
                      </a:r>
                    </a:p>
                  </a:txBody>
                  <a:tcPr/>
                </a:tc>
                <a:tc>
                  <a:txBody>
                    <a:bodyPr/>
                    <a:lstStyle/>
                    <a:p>
                      <a:r>
                        <a:rPr lang="en-US" sz="1600" dirty="0"/>
                        <a:t>Behavioral approach to management</a:t>
                      </a:r>
                    </a:p>
                  </a:txBody>
                  <a:tcPr/>
                </a:tc>
                <a:extLst>
                  <a:ext uri="{0D108BD9-81ED-4DB2-BD59-A6C34878D82A}">
                    <a16:rowId xmlns:a16="http://schemas.microsoft.com/office/drawing/2014/main" val="3439947520"/>
                  </a:ext>
                </a:extLst>
              </a:tr>
              <a:tr h="357131">
                <a:tc>
                  <a:txBody>
                    <a:bodyPr/>
                    <a:lstStyle/>
                    <a:p>
                      <a:r>
                        <a:rPr lang="en-US" sz="1600" dirty="0"/>
                        <a:t>7</a:t>
                      </a:r>
                    </a:p>
                  </a:txBody>
                  <a:tcPr/>
                </a:tc>
                <a:tc>
                  <a:txBody>
                    <a:bodyPr/>
                    <a:lstStyle/>
                    <a:p>
                      <a:r>
                        <a:rPr lang="en-US" sz="1600" dirty="0"/>
                        <a:t>Psychological theories and explanatory frameworks for individual behavior </a:t>
                      </a:r>
                    </a:p>
                  </a:txBody>
                  <a:tcPr/>
                </a:tc>
                <a:extLst>
                  <a:ext uri="{0D108BD9-81ED-4DB2-BD59-A6C34878D82A}">
                    <a16:rowId xmlns:a16="http://schemas.microsoft.com/office/drawing/2014/main" val="755192406"/>
                  </a:ext>
                </a:extLst>
              </a:tr>
              <a:tr h="357131">
                <a:tc>
                  <a:txBody>
                    <a:bodyPr/>
                    <a:lstStyle/>
                    <a:p>
                      <a:r>
                        <a:rPr lang="en-US" sz="1600" dirty="0"/>
                        <a:t>8</a:t>
                      </a:r>
                    </a:p>
                  </a:txBody>
                  <a:tcPr/>
                </a:tc>
                <a:tc>
                  <a:txBody>
                    <a:bodyPr/>
                    <a:lstStyle/>
                    <a:p>
                      <a:r>
                        <a:rPr lang="en-US" sz="1600" dirty="0"/>
                        <a:t>Introduction to Groups and Teams </a:t>
                      </a:r>
                    </a:p>
                  </a:txBody>
                  <a:tcPr/>
                </a:tc>
                <a:extLst>
                  <a:ext uri="{0D108BD9-81ED-4DB2-BD59-A6C34878D82A}">
                    <a16:rowId xmlns:a16="http://schemas.microsoft.com/office/drawing/2014/main" val="3541155529"/>
                  </a:ext>
                </a:extLst>
              </a:tr>
              <a:tr h="357131">
                <a:tc>
                  <a:txBody>
                    <a:bodyPr/>
                    <a:lstStyle/>
                    <a:p>
                      <a:r>
                        <a:rPr lang="en-US"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Conflicts in Teams and Organizations </a:t>
                      </a:r>
                    </a:p>
                  </a:txBody>
                  <a:tcPr/>
                </a:tc>
                <a:extLst>
                  <a:ext uri="{0D108BD9-81ED-4DB2-BD59-A6C34878D82A}">
                    <a16:rowId xmlns:a16="http://schemas.microsoft.com/office/drawing/2014/main" val="1758422582"/>
                  </a:ext>
                </a:extLst>
              </a:tr>
              <a:tr h="357131">
                <a:tc>
                  <a:txBody>
                    <a:bodyPr/>
                    <a:lstStyle/>
                    <a:p>
                      <a:r>
                        <a:rPr lang="en-US"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Workshop/ Assignment Support </a:t>
                      </a:r>
                    </a:p>
                  </a:txBody>
                  <a:tcPr/>
                </a:tc>
                <a:extLst>
                  <a:ext uri="{0D108BD9-81ED-4DB2-BD59-A6C34878D82A}">
                    <a16:rowId xmlns:a16="http://schemas.microsoft.com/office/drawing/2014/main" val="4114870080"/>
                  </a:ext>
                </a:extLst>
              </a:tr>
              <a:tr h="357131">
                <a:tc>
                  <a:txBody>
                    <a:bodyPr/>
                    <a:lstStyle/>
                    <a:p>
                      <a:endParaRPr lang="en-US"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highlight>
                            <a:srgbClr val="FFFF00"/>
                          </a:highlight>
                        </a:rPr>
                        <a:t>Group Assignment (50%) due</a:t>
                      </a:r>
                    </a:p>
                  </a:txBody>
                  <a:tcPr/>
                </a:tc>
                <a:extLst>
                  <a:ext uri="{0D108BD9-81ED-4DB2-BD59-A6C34878D82A}">
                    <a16:rowId xmlns:a16="http://schemas.microsoft.com/office/drawing/2014/main" val="3191065952"/>
                  </a:ext>
                </a:extLst>
              </a:tr>
            </a:tbl>
          </a:graphicData>
        </a:graphic>
      </p:graphicFrame>
    </p:spTree>
    <p:extLst>
      <p:ext uri="{BB962C8B-B14F-4D97-AF65-F5344CB8AC3E}">
        <p14:creationId xmlns:p14="http://schemas.microsoft.com/office/powerpoint/2010/main" val="48378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96C1A04-D6F4-7C73-D34E-AE34F209E0AD}"/>
              </a:ext>
            </a:extLst>
          </p:cNvPr>
          <p:cNvSpPr>
            <a:spLocks noGrp="1" noChangeArrowheads="1"/>
          </p:cNvSpPr>
          <p:nvPr>
            <p:ph type="title"/>
          </p:nvPr>
        </p:nvSpPr>
        <p:spPr/>
        <p:txBody>
          <a:bodyPr/>
          <a:lstStyle/>
          <a:p>
            <a:pPr eaLnBrk="1" hangingPunct="1"/>
            <a:r>
              <a:rPr lang="en-GB" altLang="en-US" b="1"/>
              <a:t>Assessment</a:t>
            </a:r>
            <a:endParaRPr lang="en-GB" altLang="en-US"/>
          </a:p>
        </p:txBody>
      </p:sp>
      <p:sp>
        <p:nvSpPr>
          <p:cNvPr id="16387" name="Content Placeholder 2">
            <a:extLst>
              <a:ext uri="{FF2B5EF4-FFF2-40B4-BE49-F238E27FC236}">
                <a16:creationId xmlns:a16="http://schemas.microsoft.com/office/drawing/2014/main" id="{EF67DDE3-6282-A18B-B8EC-50CAF791634C}"/>
              </a:ext>
            </a:extLst>
          </p:cNvPr>
          <p:cNvSpPr>
            <a:spLocks noGrp="1" noChangeArrowheads="1"/>
          </p:cNvSpPr>
          <p:nvPr>
            <p:ph idx="1"/>
          </p:nvPr>
        </p:nvSpPr>
        <p:spPr>
          <a:xfrm>
            <a:off x="457200" y="1362075"/>
            <a:ext cx="8229600" cy="4132263"/>
          </a:xfrm>
        </p:spPr>
        <p:txBody>
          <a:bodyPr/>
          <a:lstStyle/>
          <a:p>
            <a:pPr marL="0" indent="0" eaLnBrk="1" hangingPunct="1">
              <a:buFont typeface="Arial" panose="020B0604020202020204" pitchFamily="34" charset="0"/>
              <a:buNone/>
            </a:pPr>
            <a:r>
              <a:rPr lang="en-GB" altLang="en-US" sz="2800" b="1" dirty="0">
                <a:latin typeface="Arial" panose="020B0604020202020204" pitchFamily="34" charset="0"/>
                <a:cs typeface="Arial" panose="020B0604020202020204" pitchFamily="34" charset="0"/>
              </a:rPr>
              <a:t>Component 1 – </a:t>
            </a:r>
          </a:p>
          <a:p>
            <a:pPr marL="0" indent="0" eaLnBrk="1" hangingPunct="1">
              <a:buFont typeface="Arial" panose="020B0604020202020204" pitchFamily="34" charset="0"/>
              <a:buNone/>
            </a:pPr>
            <a:r>
              <a:rPr lang="en-GB" altLang="en-US" sz="2800" dirty="0">
                <a:latin typeface="Arial" panose="020B0604020202020204" pitchFamily="34" charset="0"/>
                <a:cs typeface="Arial" panose="020B0604020202020204" pitchFamily="34" charset="0"/>
              </a:rPr>
              <a:t>2000 words written essay to be submitted</a:t>
            </a:r>
            <a:endParaRPr lang="en-GB" altLang="en-US" sz="2800" dirty="0">
              <a:solidFill>
                <a:srgbClr val="FF0000"/>
              </a:solidFill>
              <a:latin typeface="Arial" panose="020B0604020202020204" pitchFamily="34" charset="0"/>
              <a:cs typeface="Arial" panose="020B0604020202020204" pitchFamily="34" charset="0"/>
            </a:endParaRPr>
          </a:p>
          <a:p>
            <a:pPr marL="0" indent="0" eaLnBrk="1" hangingPunct="1">
              <a:buFont typeface="Arial" panose="020B0604020202020204" pitchFamily="34" charset="0"/>
              <a:buNone/>
            </a:pPr>
            <a:endParaRPr lang="en-GB" altLang="en-US" sz="2800" dirty="0">
              <a:latin typeface="Arial" panose="020B0604020202020204" pitchFamily="34" charset="0"/>
              <a:cs typeface="Arial" panose="020B0604020202020204" pitchFamily="34" charset="0"/>
            </a:endParaRPr>
          </a:p>
          <a:p>
            <a:pPr marL="0" indent="0" eaLnBrk="1" hangingPunct="1">
              <a:buFont typeface="Arial" panose="020B0604020202020204" pitchFamily="34" charset="0"/>
              <a:buNone/>
            </a:pPr>
            <a:r>
              <a:rPr lang="en-GB" altLang="en-US" sz="2800" b="1" dirty="0">
                <a:latin typeface="Arial" panose="020B0604020202020204" pitchFamily="34" charset="0"/>
                <a:cs typeface="Arial" panose="020B0604020202020204" pitchFamily="34" charset="0"/>
              </a:rPr>
              <a:t>Component 2 – </a:t>
            </a:r>
          </a:p>
          <a:p>
            <a:pPr marL="0" indent="0" eaLnBrk="1" hangingPunct="1">
              <a:buFont typeface="Arial" panose="020B0604020202020204" pitchFamily="34" charset="0"/>
              <a:buNone/>
            </a:pPr>
            <a:r>
              <a:rPr lang="en-GB" altLang="en-US" sz="2800" dirty="0">
                <a:latin typeface="Arial" panose="020B0604020202020204" pitchFamily="34" charset="0"/>
                <a:cs typeface="Arial" panose="020B0604020202020204" pitchFamily="34" charset="0"/>
              </a:rPr>
              <a:t>Group Report (4/5 students)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18A02DA-DF69-62AC-2BF8-D2AC94E6C841}"/>
              </a:ext>
            </a:extLst>
          </p:cNvPr>
          <p:cNvSpPr>
            <a:spLocks noGrp="1" noChangeArrowheads="1"/>
          </p:cNvSpPr>
          <p:nvPr>
            <p:ph type="title"/>
          </p:nvPr>
        </p:nvSpPr>
        <p:spPr>
          <a:xfrm>
            <a:off x="468313" y="130175"/>
            <a:ext cx="8229600" cy="777875"/>
          </a:xfrm>
        </p:spPr>
        <p:txBody>
          <a:bodyPr/>
          <a:lstStyle/>
          <a:p>
            <a:pPr eaLnBrk="1" hangingPunct="1"/>
            <a:r>
              <a:rPr lang="en-GB" altLang="en-US" sz="4000" b="1"/>
              <a:t>Assignment Brief - 1</a:t>
            </a:r>
          </a:p>
        </p:txBody>
      </p:sp>
      <p:sp>
        <p:nvSpPr>
          <p:cNvPr id="3" name="Content Placeholder 2">
            <a:extLst>
              <a:ext uri="{FF2B5EF4-FFF2-40B4-BE49-F238E27FC236}">
                <a16:creationId xmlns:a16="http://schemas.microsoft.com/office/drawing/2014/main" id="{71A06ED1-196F-1F4E-5E6F-9E371A10311B}"/>
              </a:ext>
            </a:extLst>
          </p:cNvPr>
          <p:cNvSpPr>
            <a:spLocks noGrp="1"/>
          </p:cNvSpPr>
          <p:nvPr>
            <p:ph idx="1"/>
          </p:nvPr>
        </p:nvSpPr>
        <p:spPr>
          <a:xfrm>
            <a:off x="633413" y="1477963"/>
            <a:ext cx="8064500" cy="4471987"/>
          </a:xfrm>
        </p:spPr>
        <p:txBody>
          <a:bodyPr>
            <a:normAutofit/>
          </a:bodyPr>
          <a:lstStyle/>
          <a:p>
            <a:pPr marL="0" indent="0" algn="just" eaLnBrk="1" hangingPunct="1">
              <a:buFont typeface="Arial" panose="020B0604020202020204" pitchFamily="34" charset="0"/>
              <a:buNone/>
            </a:pPr>
            <a:r>
              <a:rPr lang="en-GB" altLang="en-US" sz="2000" dirty="0">
                <a:latin typeface="Times New Roman" panose="02020603050405020304" pitchFamily="18" charset="0"/>
                <a:cs typeface="Times New Roman" panose="02020603050405020304" pitchFamily="18" charset="0"/>
              </a:rPr>
              <a:t>You are required to write a 2,000-word essay to </a:t>
            </a:r>
            <a:r>
              <a:rPr lang="en-GB" altLang="en-US" sz="2000" b="1" dirty="0">
                <a:latin typeface="Times New Roman" panose="02020603050405020304" pitchFamily="18" charset="0"/>
                <a:cs typeface="Times New Roman" panose="02020603050405020304" pitchFamily="18" charset="0"/>
              </a:rPr>
              <a:t>critically review </a:t>
            </a:r>
            <a:r>
              <a:rPr lang="en-GB" altLang="en-US" sz="2000" dirty="0">
                <a:latin typeface="Times New Roman" panose="02020603050405020304" pitchFamily="18" charset="0"/>
                <a:cs typeface="Times New Roman" panose="02020603050405020304" pitchFamily="18" charset="0"/>
              </a:rPr>
              <a:t>one essay topic.</a:t>
            </a:r>
          </a:p>
          <a:p>
            <a:pPr marL="0" indent="0" algn="just" eaLnBrk="1" hangingPunct="1">
              <a:buFont typeface="Arial" panose="020B0604020202020204" pitchFamily="34" charset="0"/>
              <a:buNone/>
            </a:pPr>
            <a:endParaRPr lang="en-GB" altLang="en-US" sz="2000" dirty="0">
              <a:latin typeface="Times New Roman" panose="02020603050405020304" pitchFamily="18" charset="0"/>
              <a:cs typeface="Times New Roman" panose="02020603050405020304" pitchFamily="18" charset="0"/>
            </a:endParaRPr>
          </a:p>
          <a:p>
            <a:pPr marL="0" indent="0" algn="just" eaLnBrk="1" hangingPunct="1">
              <a:buFont typeface="Arial" panose="020B0604020202020204" pitchFamily="34" charset="0"/>
              <a:buNone/>
            </a:pPr>
            <a:r>
              <a:rPr lang="en-GB" altLang="en-US" sz="2000" dirty="0">
                <a:latin typeface="Times New Roman" panose="02020603050405020304" pitchFamily="18" charset="0"/>
                <a:cs typeface="Times New Roman" panose="02020603050405020304" pitchFamily="18" charset="0"/>
              </a:rPr>
              <a:t>Assessment briefs released on week 3</a:t>
            </a:r>
          </a:p>
          <a:p>
            <a:pPr marL="0" indent="0" algn="just" eaLnBrk="1" hangingPunct="1">
              <a:buFont typeface="Arial" panose="020B0604020202020204" pitchFamily="34" charset="0"/>
              <a:buNone/>
            </a:pPr>
            <a:endParaRPr lang="en-GB" altLang="en-US" sz="2000" i="1" dirty="0">
              <a:latin typeface="Times New Roman" panose="02020603050405020304" pitchFamily="18" charset="0"/>
              <a:cs typeface="Times New Roman" panose="02020603050405020304" pitchFamily="18" charset="0"/>
            </a:endParaRPr>
          </a:p>
          <a:p>
            <a:pPr marL="0" indent="0" algn="just" eaLnBrk="1" hangingPunct="1">
              <a:buFont typeface="Arial" panose="020B0604020202020204" pitchFamily="34" charset="0"/>
              <a:buNone/>
            </a:pPr>
            <a:r>
              <a:rPr lang="en-GB" altLang="en-US" sz="2000" i="1" dirty="0">
                <a:latin typeface="Times New Roman" panose="02020603050405020304" pitchFamily="18" charset="0"/>
                <a:cs typeface="Times New Roman" panose="02020603050405020304" pitchFamily="18" charset="0"/>
              </a:rPr>
              <a:t>Note: You should engage not less than eight academic references in Harvard Referencing Convention. </a:t>
            </a:r>
            <a:endParaRPr lang="en-GB" altLang="en-US" sz="2000" dirty="0">
              <a:latin typeface="Times New Roman" panose="02020603050405020304" pitchFamily="18" charset="0"/>
              <a:cs typeface="Times New Roman" panose="02020603050405020304" pitchFamily="18" charset="0"/>
            </a:endParaRPr>
          </a:p>
          <a:p>
            <a:pPr marL="0" indent="0" algn="just" eaLnBrk="1" hangingPunct="1">
              <a:buFont typeface="Arial" panose="020B0604020202020204" pitchFamily="34" charset="0"/>
              <a:buNone/>
            </a:pPr>
            <a:endParaRPr lang="en-GB" altLang="en-US" sz="2000" b="1" dirty="0">
              <a:latin typeface="Times New Roman" panose="02020603050405020304" pitchFamily="18" charset="0"/>
              <a:cs typeface="Times New Roman" panose="02020603050405020304" pitchFamily="18" charset="0"/>
            </a:endParaRPr>
          </a:p>
          <a:p>
            <a:pPr marL="0" indent="0" algn="just" eaLnBrk="1" hangingPunct="1">
              <a:buFont typeface="Arial" panose="020B0604020202020204" pitchFamily="34" charset="0"/>
              <a:buNone/>
            </a:pPr>
            <a:endParaRPr lang="en-GB" altLang="en-US" sz="3600" dirty="0"/>
          </a:p>
        </p:txBody>
      </p:sp>
      <p:sp>
        <p:nvSpPr>
          <p:cNvPr id="17412" name="TextBox 4">
            <a:extLst>
              <a:ext uri="{FF2B5EF4-FFF2-40B4-BE49-F238E27FC236}">
                <a16:creationId xmlns:a16="http://schemas.microsoft.com/office/drawing/2014/main" id="{6900D27F-EE4C-0CD3-C0CF-74CC789130AC}"/>
              </a:ext>
            </a:extLst>
          </p:cNvPr>
          <p:cNvSpPr txBox="1">
            <a:spLocks noChangeArrowheads="1"/>
          </p:cNvSpPr>
          <p:nvPr/>
        </p:nvSpPr>
        <p:spPr bwMode="auto">
          <a:xfrm>
            <a:off x="2051050" y="99377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dirty="0"/>
              <a:t>Individual essay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F012C8E-C26A-71DD-2F1A-AEB08D049334}"/>
              </a:ext>
            </a:extLst>
          </p:cNvPr>
          <p:cNvSpPr>
            <a:spLocks noGrp="1" noChangeArrowheads="1"/>
          </p:cNvSpPr>
          <p:nvPr>
            <p:ph type="title"/>
          </p:nvPr>
        </p:nvSpPr>
        <p:spPr>
          <a:xfrm>
            <a:off x="457200" y="274638"/>
            <a:ext cx="8229600" cy="777875"/>
          </a:xfrm>
        </p:spPr>
        <p:txBody>
          <a:bodyPr/>
          <a:lstStyle/>
          <a:p>
            <a:pPr eaLnBrk="1" hangingPunct="1"/>
            <a:r>
              <a:rPr lang="en-GB" altLang="en-US"/>
              <a:t>Assignment Brief - 2</a:t>
            </a:r>
          </a:p>
        </p:txBody>
      </p:sp>
      <p:sp>
        <p:nvSpPr>
          <p:cNvPr id="18435" name="Content Placeholder 2">
            <a:extLst>
              <a:ext uri="{FF2B5EF4-FFF2-40B4-BE49-F238E27FC236}">
                <a16:creationId xmlns:a16="http://schemas.microsoft.com/office/drawing/2014/main" id="{F85B060D-3C24-9815-69BC-0C958D4C5A80}"/>
              </a:ext>
            </a:extLst>
          </p:cNvPr>
          <p:cNvSpPr>
            <a:spLocks noGrp="1" noChangeArrowheads="1"/>
          </p:cNvSpPr>
          <p:nvPr>
            <p:ph idx="1"/>
          </p:nvPr>
        </p:nvSpPr>
        <p:spPr>
          <a:xfrm>
            <a:off x="569913" y="1470025"/>
            <a:ext cx="8004175" cy="3917950"/>
          </a:xfrm>
        </p:spPr>
        <p:txBody>
          <a:bodyPr/>
          <a:lstStyle/>
          <a:p>
            <a:pPr marL="0" indent="0" algn="just" eaLnBrk="1" hangingPunct="1">
              <a:buFont typeface="Arial" panose="020B0604020202020204" pitchFamily="34" charset="0"/>
              <a:buNone/>
            </a:pPr>
            <a:r>
              <a:rPr lang="en-GB" altLang="en-US" sz="2400" dirty="0"/>
              <a:t>Group Work: a 2500 word report to answer one question.</a:t>
            </a:r>
          </a:p>
          <a:p>
            <a:pPr marL="0" indent="0" algn="just" eaLnBrk="1" hangingPunct="1">
              <a:buFont typeface="Arial" panose="020B0604020202020204" pitchFamily="34" charset="0"/>
              <a:buNone/>
            </a:pPr>
            <a:endParaRPr lang="en-GB" altLang="en-US" sz="2400" dirty="0"/>
          </a:p>
          <a:p>
            <a:pPr marL="0" indent="0" algn="just" eaLnBrk="1" hangingPunct="1">
              <a:buNone/>
            </a:pPr>
            <a:r>
              <a:rPr lang="en-GB" altLang="en-US" sz="2400" dirty="0">
                <a:latin typeface="Times New Roman" panose="02020603050405020304" pitchFamily="18" charset="0"/>
                <a:cs typeface="Times New Roman" panose="02020603050405020304" pitchFamily="18" charset="0"/>
              </a:rPr>
              <a:t>Assessment briefs released on week 3</a:t>
            </a:r>
          </a:p>
          <a:p>
            <a:pPr marL="0" indent="0" algn="just" eaLnBrk="1" hangingPunct="1">
              <a:buNone/>
            </a:pPr>
            <a:endParaRPr lang="en-GB" altLang="en-US" sz="2400" dirty="0">
              <a:latin typeface="Times New Roman" panose="02020603050405020304" pitchFamily="18" charset="0"/>
              <a:cs typeface="Times New Roman" panose="02020603050405020304" pitchFamily="18" charset="0"/>
            </a:endParaRPr>
          </a:p>
          <a:p>
            <a:pPr marL="0" indent="0" algn="just" eaLnBrk="1" hangingPunct="1">
              <a:buNone/>
            </a:pPr>
            <a:r>
              <a:rPr lang="en-GB" altLang="en-US" sz="2400" i="1" dirty="0">
                <a:latin typeface="Times New Roman" panose="02020603050405020304" pitchFamily="18" charset="0"/>
                <a:cs typeface="Times New Roman" panose="02020603050405020304" pitchFamily="18" charset="0"/>
              </a:rPr>
              <a:t>Note: You should engage not less than eight academic references in Harvard Referencing Convention. </a:t>
            </a:r>
            <a:endParaRPr lang="en-GB" altLang="en-US" sz="2400" dirty="0">
              <a:latin typeface="Times New Roman" panose="02020603050405020304" pitchFamily="18" charset="0"/>
              <a:cs typeface="Times New Roman" panose="02020603050405020304" pitchFamily="18" charset="0"/>
            </a:endParaRPr>
          </a:p>
          <a:p>
            <a:pPr marL="0" indent="0" algn="just" eaLnBrk="1" hangingPunct="1">
              <a:buNone/>
            </a:pPr>
            <a:endParaRPr lang="en-GB" altLang="en-US" sz="2400" dirty="0">
              <a:latin typeface="Times New Roman" panose="02020603050405020304" pitchFamily="18" charset="0"/>
              <a:cs typeface="Times New Roman" panose="02020603050405020304" pitchFamily="18" charset="0"/>
            </a:endParaRPr>
          </a:p>
          <a:p>
            <a:pPr marL="0" indent="0" algn="just" eaLnBrk="1" hangingPunct="1">
              <a:buFont typeface="Arial" panose="020B0604020202020204" pitchFamily="34" charset="0"/>
              <a:buNone/>
            </a:pPr>
            <a:endParaRPr lang="en-GB" altLang="en-US" sz="2400" dirty="0"/>
          </a:p>
          <a:p>
            <a:pPr marL="0" indent="0" algn="just" eaLnBrk="1" hangingPunct="1">
              <a:buFont typeface="Arial" panose="020B0604020202020204" pitchFamily="34" charset="0"/>
              <a:buNone/>
            </a:pPr>
            <a:endParaRPr lang="en-GB"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D9CA3FD-5F49-D15D-2095-33181B529BFF}"/>
              </a:ext>
            </a:extLst>
          </p:cNvPr>
          <p:cNvSpPr>
            <a:spLocks noGrp="1" noChangeArrowheads="1"/>
          </p:cNvSpPr>
          <p:nvPr>
            <p:ph type="title"/>
          </p:nvPr>
        </p:nvSpPr>
        <p:spPr>
          <a:xfrm>
            <a:off x="457200" y="1844824"/>
            <a:ext cx="8229600" cy="1143000"/>
          </a:xfrm>
        </p:spPr>
        <p:txBody>
          <a:bodyPr/>
          <a:lstStyle/>
          <a:p>
            <a:pPr eaLnBrk="1" hangingPunct="1"/>
            <a:r>
              <a:rPr lang="en-GB" altLang="en-US" dirty="0"/>
              <a:t>Lets start the learning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F3C92-46EA-405C-8F40-B2CF82C478B1}"/>
              </a:ext>
            </a:extLst>
          </p:cNvPr>
          <p:cNvSpPr>
            <a:spLocks noGrp="1"/>
          </p:cNvSpPr>
          <p:nvPr>
            <p:ph type="title"/>
          </p:nvPr>
        </p:nvSpPr>
        <p:spPr>
          <a:xfrm>
            <a:off x="457200" y="116631"/>
            <a:ext cx="8229600" cy="1224135"/>
          </a:xfrm>
        </p:spPr>
        <p:txBody>
          <a:bodyPr>
            <a:normAutofit fontScale="90000"/>
          </a:bodyPr>
          <a:lstStyle/>
          <a:p>
            <a:br>
              <a:rPr lang="en-GB" dirty="0"/>
            </a:br>
            <a:r>
              <a:rPr lang="en-US" sz="3600" b="1" dirty="0">
                <a:latin typeface="Times New Roman" panose="02020603050405020304" pitchFamily="18" charset="0"/>
                <a:cs typeface="Times New Roman" panose="02020603050405020304" pitchFamily="18" charset="0"/>
              </a:rPr>
              <a:t>At the end of this session, you will be able to:</a:t>
            </a:r>
            <a:endParaRPr lang="en-GB" sz="3600" b="1" dirty="0"/>
          </a:p>
        </p:txBody>
      </p:sp>
      <p:sp>
        <p:nvSpPr>
          <p:cNvPr id="3" name="Content Placeholder 2">
            <a:extLst>
              <a:ext uri="{FF2B5EF4-FFF2-40B4-BE49-F238E27FC236}">
                <a16:creationId xmlns:a16="http://schemas.microsoft.com/office/drawing/2014/main" id="{DAD4F050-3E38-4EC7-980C-393A7FAB29D2}"/>
              </a:ext>
            </a:extLst>
          </p:cNvPr>
          <p:cNvSpPr>
            <a:spLocks noGrp="1"/>
          </p:cNvSpPr>
          <p:nvPr>
            <p:ph idx="1"/>
          </p:nvPr>
        </p:nvSpPr>
        <p:spPr/>
        <p:txBody>
          <a:bodyPr>
            <a:normAutofit fontScale="92500" lnSpcReduction="10000"/>
          </a:bodyPr>
          <a:lstStyle/>
          <a:p>
            <a:pPr algn="just"/>
            <a:r>
              <a:rPr lang="en-GB" sz="2600" dirty="0">
                <a:latin typeface="Times New Roman" panose="02020603050405020304" pitchFamily="18" charset="0"/>
                <a:cs typeface="Times New Roman" panose="02020603050405020304" pitchFamily="18" charset="0"/>
              </a:rPr>
              <a:t>Understand the foundational ideas about the  nature of  management  and organization</a:t>
            </a:r>
          </a:p>
          <a:p>
            <a:pPr algn="just"/>
            <a:r>
              <a:rPr lang="en-US" sz="2600" dirty="0">
                <a:latin typeface="Times New Roman" panose="02020603050405020304" pitchFamily="18" charset="0"/>
                <a:cs typeface="Times New Roman" panose="02020603050405020304" pitchFamily="18" charset="0"/>
              </a:rPr>
              <a:t>Defined Management and organization </a:t>
            </a:r>
          </a:p>
          <a:p>
            <a:pPr algn="just"/>
            <a:r>
              <a:rPr lang="en-US" sz="2600" dirty="0">
                <a:latin typeface="Times New Roman" panose="02020603050405020304" pitchFamily="18" charset="0"/>
                <a:cs typeface="Times New Roman" panose="02020603050405020304" pitchFamily="18" charset="0"/>
              </a:rPr>
              <a:t>Describe  different types of organization </a:t>
            </a:r>
          </a:p>
          <a:p>
            <a:pPr algn="just"/>
            <a:r>
              <a:rPr lang="en-US" sz="2600" dirty="0">
                <a:latin typeface="Times New Roman" panose="02020603050405020304" pitchFamily="18" charset="0"/>
                <a:cs typeface="Times New Roman" panose="02020603050405020304" pitchFamily="18" charset="0"/>
              </a:rPr>
              <a:t>Describe the changes occurring today in the management function.</a:t>
            </a:r>
          </a:p>
          <a:p>
            <a:pPr algn="just"/>
            <a:r>
              <a:rPr lang="en-US" sz="2600" dirty="0">
                <a:latin typeface="Times New Roman" panose="02020603050405020304" pitchFamily="18" charset="0"/>
                <a:cs typeface="Times New Roman" panose="02020603050405020304" pitchFamily="18" charset="0"/>
              </a:rPr>
              <a:t>Describe the functions of management.</a:t>
            </a:r>
          </a:p>
          <a:p>
            <a:pPr algn="just"/>
            <a:r>
              <a:rPr lang="en-GB" sz="2600" dirty="0">
                <a:latin typeface="Times New Roman" panose="02020603050405020304" pitchFamily="18" charset="0"/>
                <a:cs typeface="Times New Roman" panose="02020603050405020304" pitchFamily="18" charset="0"/>
              </a:rPr>
              <a:t>Understand different theories of management </a:t>
            </a:r>
          </a:p>
          <a:p>
            <a:pPr algn="just"/>
            <a:r>
              <a:rPr lang="en-GB" sz="2600" dirty="0">
                <a:latin typeface="Times New Roman" panose="02020603050405020304" pitchFamily="18" charset="0"/>
                <a:cs typeface="Times New Roman" panose="02020603050405020304" pitchFamily="18" charset="0"/>
              </a:rPr>
              <a:t>Understand how managers  can improve economic efficiency, develop and use influencing tactics to achieve results.</a:t>
            </a:r>
          </a:p>
          <a:p>
            <a:endParaRPr lang="en-GB" dirty="0"/>
          </a:p>
        </p:txBody>
      </p:sp>
    </p:spTree>
    <p:extLst>
      <p:ext uri="{BB962C8B-B14F-4D97-AF65-F5344CB8AC3E}">
        <p14:creationId xmlns:p14="http://schemas.microsoft.com/office/powerpoint/2010/main" val="1092065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BEE78-2034-40F3-8BFB-089F54D30874}"/>
              </a:ext>
            </a:extLst>
          </p:cNvPr>
          <p:cNvSpPr>
            <a:spLocks noGrp="1"/>
          </p:cNvSpPr>
          <p:nvPr>
            <p:ph type="title"/>
          </p:nvPr>
        </p:nvSpPr>
        <p:spPr/>
        <p:txBody>
          <a:bodyPr>
            <a:noAutofit/>
          </a:bodyPr>
          <a:lstStyle/>
          <a:p>
            <a:r>
              <a:rPr lang="en-GB" altLang="en-US" sz="3200" b="1" dirty="0">
                <a:latin typeface="Times New Roman" panose="02020603050405020304" pitchFamily="18" charset="0"/>
                <a:ea typeface="ＭＳ Ｐゴシック" panose="020B0600070205080204" pitchFamily="34" charset="-128"/>
                <a:cs typeface="Times New Roman" panose="02020603050405020304" pitchFamily="18" charset="0"/>
              </a:rPr>
              <a:t>Let’s start thinking about organization and management </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6C43AAF-AFD9-43A2-82CD-31753D9CA469}"/>
              </a:ext>
            </a:extLst>
          </p:cNvPr>
          <p:cNvSpPr>
            <a:spLocks noGrp="1"/>
          </p:cNvSpPr>
          <p:nvPr>
            <p:ph idx="1"/>
          </p:nvPr>
        </p:nvSpPr>
        <p:spPr>
          <a:xfrm>
            <a:off x="457200" y="2060847"/>
            <a:ext cx="8229600" cy="3456385"/>
          </a:xfrm>
        </p:spPr>
        <p:txBody>
          <a:bodyPr/>
          <a:lstStyle/>
          <a:p>
            <a:r>
              <a:rPr lang="en-GB" sz="2800" dirty="0">
                <a:latin typeface="Times New Roman" panose="02020603050405020304" pitchFamily="18" charset="0"/>
                <a:cs typeface="Times New Roman" panose="02020603050405020304" pitchFamily="18" charset="0"/>
              </a:rPr>
              <a:t>List three characteristics of an organization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List three Roles/functions of a manager</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List three qualities of a manager you have worked with.</a:t>
            </a:r>
          </a:p>
          <a:p>
            <a:endParaRPr lang="en-GB" dirty="0"/>
          </a:p>
        </p:txBody>
      </p:sp>
    </p:spTree>
    <p:extLst>
      <p:ext uri="{BB962C8B-B14F-4D97-AF65-F5344CB8AC3E}">
        <p14:creationId xmlns:p14="http://schemas.microsoft.com/office/powerpoint/2010/main" val="1492785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A53D-F223-4AB6-A11B-CAB54EACF918}"/>
              </a:ext>
            </a:extLst>
          </p:cNvPr>
          <p:cNvSpPr>
            <a:spLocks noGrp="1"/>
          </p:cNvSpPr>
          <p:nvPr>
            <p:ph type="title"/>
          </p:nvPr>
        </p:nvSpPr>
        <p:spPr>
          <a:xfrm>
            <a:off x="457200" y="274638"/>
            <a:ext cx="8229600" cy="1786210"/>
          </a:xfrm>
        </p:spPr>
        <p:txBody>
          <a:bodyPr>
            <a:normAutofit fontScale="90000"/>
          </a:bodyPr>
          <a:lstStyle/>
          <a:p>
            <a:r>
              <a:rPr lang="en-GB" sz="4000" b="1" dirty="0">
                <a:latin typeface="Times New Roman" panose="02020603050405020304" pitchFamily="18" charset="0"/>
                <a:cs typeface="Times New Roman" panose="02020603050405020304" pitchFamily="18" charset="0"/>
              </a:rPr>
              <a:t>Theoretical perspectives on organisation and management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DEA5C6-D305-4CED-9734-26F0E7D03FCD}"/>
              </a:ext>
            </a:extLst>
          </p:cNvPr>
          <p:cNvSpPr>
            <a:spLocks noGrp="1"/>
          </p:cNvSpPr>
          <p:nvPr>
            <p:ph idx="1"/>
          </p:nvPr>
        </p:nvSpPr>
        <p:spPr>
          <a:xfrm>
            <a:off x="457200" y="1916831"/>
            <a:ext cx="8229600" cy="3600401"/>
          </a:xfrm>
        </p:spPr>
        <p:txBody>
          <a:bodyPr/>
          <a:lstStyle/>
          <a:p>
            <a:pPr marL="0" indent="0" algn="just">
              <a:buNone/>
            </a:pPr>
            <a:r>
              <a:rPr lang="en-GB" altLang="en-US" b="1" dirty="0">
                <a:latin typeface="Times New Roman" panose="02020603050405020304" pitchFamily="18" charset="0"/>
                <a:cs typeface="Times New Roman" panose="02020603050405020304" pitchFamily="18" charset="0"/>
              </a:rPr>
              <a:t>Management </a:t>
            </a:r>
            <a:r>
              <a:rPr lang="en-GB" altLang="en-US" sz="2800" b="1" dirty="0">
                <a:latin typeface="Times New Roman" panose="02020603050405020304" pitchFamily="18" charset="0"/>
                <a:cs typeface="Times New Roman" panose="02020603050405020304" pitchFamily="18" charset="0"/>
              </a:rPr>
              <a:t>: </a:t>
            </a:r>
            <a:r>
              <a:rPr lang="en-GB" altLang="en-US" sz="2800" dirty="0">
                <a:latin typeface="Times New Roman" panose="02020603050405020304" pitchFamily="18" charset="0"/>
                <a:cs typeface="Times New Roman" panose="02020603050405020304" pitchFamily="18" charset="0"/>
              </a:rPr>
              <a:t>Management  refers to the tasks and activities  involved in directing an organization or one of its units: planning, organizing, leading, and controlling</a:t>
            </a:r>
            <a:r>
              <a:rPr lang="en-GB" altLang="en-US" dirty="0">
                <a:latin typeface="Times New Roman" panose="02020603050405020304" pitchFamily="18" charset="0"/>
                <a:cs typeface="Times New Roman" panose="02020603050405020304" pitchFamily="18" charset="0"/>
              </a:rPr>
              <a:t>. </a:t>
            </a:r>
          </a:p>
          <a:p>
            <a:pPr marL="0" indent="0" algn="just">
              <a:buNone/>
            </a:pPr>
            <a:endParaRPr lang="en-GB" altLang="en-US" b="1" dirty="0">
              <a:latin typeface="Times New Roman" panose="02020603050405020304" pitchFamily="18" charset="0"/>
              <a:cs typeface="Times New Roman" panose="02020603050405020304" pitchFamily="18" charset="0"/>
            </a:endParaRPr>
          </a:p>
          <a:p>
            <a:pPr marL="0" indent="0">
              <a:buNone/>
            </a:pPr>
            <a:endParaRPr lang="en-GB" altLang="en-US" dirty="0"/>
          </a:p>
          <a:p>
            <a:pPr marL="0" indent="0">
              <a:buNone/>
            </a:pPr>
            <a:endParaRPr lang="en-GB" altLang="en-US" dirty="0"/>
          </a:p>
        </p:txBody>
      </p:sp>
    </p:spTree>
    <p:extLst>
      <p:ext uri="{BB962C8B-B14F-4D97-AF65-F5344CB8AC3E}">
        <p14:creationId xmlns:p14="http://schemas.microsoft.com/office/powerpoint/2010/main" val="591669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B983-69FB-44B8-91B2-389BF360C32D}"/>
              </a:ext>
            </a:extLst>
          </p:cNvPr>
          <p:cNvSpPr>
            <a:spLocks noGrp="1"/>
          </p:cNvSpPr>
          <p:nvPr>
            <p:ph type="title"/>
          </p:nvPr>
        </p:nvSpPr>
        <p:spPr>
          <a:xfrm>
            <a:off x="441878" y="424120"/>
            <a:ext cx="8229600" cy="922114"/>
          </a:xfrm>
        </p:spPr>
        <p:txBody>
          <a:bodyPr>
            <a:noAutofit/>
          </a:bodyPr>
          <a:lstStyle/>
          <a:p>
            <a:r>
              <a:rPr lang="en-GB" sz="2800" b="1" dirty="0">
                <a:latin typeface="Times New Roman" panose="02020603050405020304" pitchFamily="18" charset="0"/>
                <a:cs typeface="Times New Roman" panose="02020603050405020304" pitchFamily="18" charset="0"/>
              </a:rPr>
              <a:t>Theoretical perspectives on organisation and management </a:t>
            </a:r>
          </a:p>
        </p:txBody>
      </p:sp>
      <p:sp>
        <p:nvSpPr>
          <p:cNvPr id="5" name="Content Placeholder 4">
            <a:extLst>
              <a:ext uri="{FF2B5EF4-FFF2-40B4-BE49-F238E27FC236}">
                <a16:creationId xmlns:a16="http://schemas.microsoft.com/office/drawing/2014/main" id="{912B5A3F-0321-4E31-A631-6EA61B07CF6C}"/>
              </a:ext>
            </a:extLst>
          </p:cNvPr>
          <p:cNvSpPr>
            <a:spLocks noGrp="1"/>
          </p:cNvSpPr>
          <p:nvPr>
            <p:ph idx="1"/>
          </p:nvPr>
        </p:nvSpPr>
        <p:spPr>
          <a:xfrm>
            <a:off x="457200" y="1628800"/>
            <a:ext cx="8229600" cy="3888433"/>
          </a:xfrm>
        </p:spPr>
        <p:txBody>
          <a:bodyPr>
            <a:normAutofit/>
          </a:bodyPr>
          <a:lstStyle/>
          <a:p>
            <a:pPr marL="0" indent="0" algn="just">
              <a:buNone/>
            </a:pPr>
            <a:r>
              <a:rPr lang="en-GB" altLang="en-US" b="1" dirty="0">
                <a:latin typeface="Times New Roman" panose="02020603050405020304" pitchFamily="18" charset="0"/>
                <a:cs typeface="Times New Roman" panose="02020603050405020304" pitchFamily="18" charset="0"/>
              </a:rPr>
              <a:t>Organization: </a:t>
            </a:r>
            <a:r>
              <a:rPr lang="en-GB" altLang="en-US" sz="2400" dirty="0">
                <a:latin typeface="Times New Roman" panose="02020603050405020304" pitchFamily="18" charset="0"/>
                <a:cs typeface="Times New Roman" panose="02020603050405020304" pitchFamily="18" charset="0"/>
              </a:rPr>
              <a:t>According to Scott and Mitchell (1989 ) Formal organizations are “a system of coordinated activities of a group of people working cooperatively toward a common goal under authority and leadership.</a:t>
            </a:r>
          </a:p>
          <a:p>
            <a:pPr algn="just"/>
            <a:endParaRPr lang="en-GB" altLang="en-US" sz="2400" dirty="0">
              <a:latin typeface="Times New Roman" panose="02020603050405020304" pitchFamily="18" charset="0"/>
              <a:cs typeface="Times New Roman" panose="02020603050405020304" pitchFamily="18" charset="0"/>
            </a:endParaRPr>
          </a:p>
          <a:p>
            <a:pPr algn="just"/>
            <a:r>
              <a:rPr lang="en-GB" altLang="en-US" sz="2400" dirty="0">
                <a:latin typeface="Times New Roman" panose="02020603050405020304" pitchFamily="18" charset="0"/>
                <a:cs typeface="Times New Roman" panose="02020603050405020304" pitchFamily="18" charset="0"/>
              </a:rPr>
              <a:t>Two or more people who work together in a structured way to achieve a specific goal or set of goals</a:t>
            </a:r>
          </a:p>
          <a:p>
            <a:endParaRPr lang="en-GB" dirty="0"/>
          </a:p>
        </p:txBody>
      </p:sp>
    </p:spTree>
    <p:extLst>
      <p:ext uri="{BB962C8B-B14F-4D97-AF65-F5344CB8AC3E}">
        <p14:creationId xmlns:p14="http://schemas.microsoft.com/office/powerpoint/2010/main" val="3512584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1244-1A72-443E-8194-4599C910C2CA}"/>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What are work organisations?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9976E42-09F0-499F-BF98-07F046B9F2F7}"/>
              </a:ext>
            </a:extLst>
          </p:cNvPr>
          <p:cNvSpPr>
            <a:spLocks noGrp="1"/>
          </p:cNvSpPr>
          <p:nvPr>
            <p:ph idx="1"/>
          </p:nvPr>
        </p:nvSpPr>
        <p:spPr/>
        <p:txBody>
          <a:bodyPr>
            <a:normAutofit/>
          </a:bodyPr>
          <a:lstStyle/>
          <a:p>
            <a:pPr marL="0" indent="0">
              <a:buNone/>
            </a:pPr>
            <a:r>
              <a:rPr lang="en-GB" altLang="en-US" sz="2800" dirty="0">
                <a:latin typeface="Times New Roman" panose="02020603050405020304" pitchFamily="18" charset="0"/>
                <a:cs typeface="Times New Roman" panose="02020603050405020304" pitchFamily="18" charset="0"/>
              </a:rPr>
              <a:t>A socially designed collectivity that engages in activities to achieve a goal or set of objectives, which has a recognisable boundary and is linked to the external society.’ </a:t>
            </a:r>
          </a:p>
          <a:p>
            <a:pPr marL="0" indent="0">
              <a:buNone/>
            </a:pPr>
            <a:r>
              <a:rPr lang="en-GB" altLang="en-US" sz="2800" dirty="0">
                <a:latin typeface="Times New Roman" panose="02020603050405020304" pitchFamily="18" charset="0"/>
                <a:cs typeface="Times New Roman" panose="02020603050405020304" pitchFamily="18" charset="0"/>
              </a:rPr>
              <a:t>                                                   </a:t>
            </a:r>
          </a:p>
          <a:p>
            <a:pPr marL="0" indent="0">
              <a:buNone/>
            </a:pPr>
            <a:r>
              <a:rPr lang="en-GB" altLang="en-US" sz="2800" i="1" dirty="0">
                <a:latin typeface="Times New Roman" panose="02020603050405020304" pitchFamily="18" charset="0"/>
                <a:cs typeface="Times New Roman" panose="02020603050405020304" pitchFamily="18" charset="0"/>
              </a:rPr>
              <a:t>                                                           </a:t>
            </a:r>
            <a:r>
              <a:rPr lang="en-GB" altLang="en-US" sz="2800" b="1" i="1" dirty="0">
                <a:latin typeface="Times New Roman" panose="02020603050405020304" pitchFamily="18" charset="0"/>
                <a:cs typeface="Times New Roman" panose="02020603050405020304" pitchFamily="18" charset="0"/>
              </a:rPr>
              <a:t>(Bratton, 2015:5)</a:t>
            </a:r>
          </a:p>
          <a:p>
            <a:pPr marL="0" indent="0">
              <a:buNone/>
            </a:pPr>
            <a:r>
              <a:rPr lang="en-GB" altLang="en-US" sz="2800" i="1" dirty="0">
                <a:solidFill>
                  <a:srgbClr val="0070C0"/>
                </a:solidFill>
              </a:rPr>
              <a:t>	</a:t>
            </a:r>
            <a:endParaRPr lang="en-GB" dirty="0"/>
          </a:p>
        </p:txBody>
      </p:sp>
    </p:spTree>
    <p:extLst>
      <p:ext uri="{BB962C8B-B14F-4D97-AF65-F5344CB8AC3E}">
        <p14:creationId xmlns:p14="http://schemas.microsoft.com/office/powerpoint/2010/main" val="2054879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9568-232F-4433-9CD3-BC29D1D8BA20}"/>
              </a:ext>
            </a:extLst>
          </p:cNvPr>
          <p:cNvSpPr>
            <a:spLocks noGrp="1"/>
          </p:cNvSpPr>
          <p:nvPr>
            <p:ph type="title"/>
          </p:nvPr>
        </p:nvSpPr>
        <p:spPr/>
        <p:txBody>
          <a:bodyPr>
            <a:normAutofit/>
          </a:bodyPr>
          <a:lstStyle/>
          <a:p>
            <a:r>
              <a:rPr lang="en-GB" altLang="en-US" sz="2800" b="1" dirty="0">
                <a:latin typeface="Times New Roman" panose="02020603050405020304" pitchFamily="18" charset="0"/>
                <a:cs typeface="Times New Roman" panose="02020603050405020304" pitchFamily="18" charset="0"/>
              </a:rPr>
              <a:t>Characteristic of work organisations</a:t>
            </a:r>
            <a:endParaRPr lang="en-GB" sz="2800" b="1"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25D384F3-D96D-440C-99E3-26D4ACFF2712}"/>
              </a:ext>
            </a:extLst>
          </p:cNvPr>
          <p:cNvSpPr>
            <a:spLocks noGrp="1"/>
          </p:cNvSpPr>
          <p:nvPr>
            <p:ph idx="1"/>
          </p:nvPr>
        </p:nvSpPr>
        <p:spPr/>
        <p:txBody>
          <a:bodyPr/>
          <a:lstStyle/>
          <a:p>
            <a:endParaRPr lang="en-GB" dirty="0"/>
          </a:p>
          <a:p>
            <a:endParaRPr lang="en-GB" dirty="0"/>
          </a:p>
          <a:p>
            <a:endParaRPr lang="en-GB" dirty="0"/>
          </a:p>
        </p:txBody>
      </p:sp>
      <p:pic>
        <p:nvPicPr>
          <p:cNvPr id="13" name="Picture 12">
            <a:extLst>
              <a:ext uri="{FF2B5EF4-FFF2-40B4-BE49-F238E27FC236}">
                <a16:creationId xmlns:a16="http://schemas.microsoft.com/office/drawing/2014/main" id="{5E0BDBB6-1A82-4427-A514-0A0BCDAD2027}"/>
              </a:ext>
            </a:extLst>
          </p:cNvPr>
          <p:cNvPicPr>
            <a:picLocks noChangeAspect="1"/>
          </p:cNvPicPr>
          <p:nvPr/>
        </p:nvPicPr>
        <p:blipFill>
          <a:blip r:embed="rId2"/>
          <a:stretch>
            <a:fillRect/>
          </a:stretch>
        </p:blipFill>
        <p:spPr>
          <a:xfrm>
            <a:off x="1115616" y="1104127"/>
            <a:ext cx="7822554" cy="4153672"/>
          </a:xfrm>
          <a:prstGeom prst="rect">
            <a:avLst/>
          </a:prstGeom>
        </p:spPr>
      </p:pic>
    </p:spTree>
    <p:extLst>
      <p:ext uri="{BB962C8B-B14F-4D97-AF65-F5344CB8AC3E}">
        <p14:creationId xmlns:p14="http://schemas.microsoft.com/office/powerpoint/2010/main" val="517672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0BC7C-F2F2-4BAC-B09B-843A89B83742}"/>
              </a:ext>
            </a:extLst>
          </p:cNvPr>
          <p:cNvSpPr>
            <a:spLocks noGrp="1"/>
          </p:cNvSpPr>
          <p:nvPr>
            <p:ph type="title"/>
          </p:nvPr>
        </p:nvSpPr>
        <p:spPr>
          <a:xfrm>
            <a:off x="457200" y="274638"/>
            <a:ext cx="8229600" cy="1143000"/>
          </a:xfrm>
        </p:spPr>
        <p:txBody>
          <a:bodyPr anchor="ctr">
            <a:normAutofit/>
          </a:bodyPr>
          <a:lstStyle/>
          <a:p>
            <a:r>
              <a:rPr lang="en-GB" b="1" dirty="0"/>
              <a:t>Types of organisations</a:t>
            </a:r>
          </a:p>
        </p:txBody>
      </p:sp>
      <p:sp>
        <p:nvSpPr>
          <p:cNvPr id="3" name="Content Placeholder 2">
            <a:extLst>
              <a:ext uri="{FF2B5EF4-FFF2-40B4-BE49-F238E27FC236}">
                <a16:creationId xmlns:a16="http://schemas.microsoft.com/office/drawing/2014/main" id="{5C7FA819-C200-4258-BEAE-3D07478FE738}"/>
              </a:ext>
            </a:extLst>
          </p:cNvPr>
          <p:cNvSpPr>
            <a:spLocks noGrp="1"/>
          </p:cNvSpPr>
          <p:nvPr>
            <p:ph sz="half" idx="1"/>
          </p:nvPr>
        </p:nvSpPr>
        <p:spPr>
          <a:xfrm>
            <a:off x="457200" y="1600201"/>
            <a:ext cx="4038600" cy="3989040"/>
          </a:xfrm>
        </p:spPr>
        <p:txBody>
          <a:bodyPr>
            <a:normAutofit/>
          </a:bodyPr>
          <a:lstStyle/>
          <a:p>
            <a:endParaRPr lang="en-GB" altLang="en-US" dirty="0"/>
          </a:p>
          <a:p>
            <a:pPr>
              <a:buFontTx/>
              <a:buAutoNum type="arabicPeriod"/>
            </a:pPr>
            <a:r>
              <a:rPr lang="en-GB" altLang="en-US" dirty="0">
                <a:latin typeface="Times New Roman" panose="02020603050405020304" pitchFamily="18" charset="0"/>
                <a:cs typeface="Times New Roman" panose="02020603050405020304" pitchFamily="18" charset="0"/>
              </a:rPr>
              <a:t>Public sector:</a:t>
            </a:r>
          </a:p>
          <a:p>
            <a:pPr>
              <a:buFontTx/>
              <a:buAutoNum type="arabicPeriod"/>
            </a:pPr>
            <a:r>
              <a:rPr lang="en-GB" altLang="en-US" dirty="0">
                <a:latin typeface="Times New Roman" panose="02020603050405020304" pitchFamily="18" charset="0"/>
                <a:cs typeface="Times New Roman" panose="02020603050405020304" pitchFamily="18" charset="0"/>
              </a:rPr>
              <a:t>Private sector</a:t>
            </a:r>
          </a:p>
          <a:p>
            <a:pPr>
              <a:buFontTx/>
              <a:buAutoNum type="arabicPeriod"/>
            </a:pPr>
            <a:r>
              <a:rPr lang="en-GB" altLang="en-US" dirty="0">
                <a:latin typeface="Times New Roman" panose="02020603050405020304" pitchFamily="18" charset="0"/>
                <a:cs typeface="Times New Roman" panose="02020603050405020304" pitchFamily="18" charset="0"/>
              </a:rPr>
              <a:t>Not-for-profit organisations</a:t>
            </a:r>
          </a:p>
          <a:p>
            <a:pPr>
              <a:buFontTx/>
              <a:buAutoNum type="arabicPeriod"/>
            </a:pPr>
            <a:r>
              <a:rPr lang="en-GB" altLang="en-US" dirty="0">
                <a:latin typeface="Times New Roman" panose="02020603050405020304" pitchFamily="18" charset="0"/>
                <a:cs typeface="Times New Roman" panose="02020603050405020304" pitchFamily="18" charset="0"/>
              </a:rPr>
              <a:t>Social enterprise organisations</a:t>
            </a:r>
            <a:endParaRPr lang="en-GB" dirty="0">
              <a:latin typeface="Times New Roman" panose="02020603050405020304" pitchFamily="18" charset="0"/>
              <a:cs typeface="Times New Roman" panose="02020603050405020304" pitchFamily="18" charset="0"/>
            </a:endParaRPr>
          </a:p>
        </p:txBody>
      </p:sp>
      <p:pic>
        <p:nvPicPr>
          <p:cNvPr id="5" name="Picture 4" descr="A group of people looking at each other&#10;&#10;Description automatically generated">
            <a:extLst>
              <a:ext uri="{FF2B5EF4-FFF2-40B4-BE49-F238E27FC236}">
                <a16:creationId xmlns:a16="http://schemas.microsoft.com/office/drawing/2014/main" id="{F4B49635-9F9D-4A77-8AB3-476AF49F49EB}"/>
              </a:ext>
            </a:extLst>
          </p:cNvPr>
          <p:cNvPicPr>
            <a:picLocks noChangeAspect="1"/>
          </p:cNvPicPr>
          <p:nvPr/>
        </p:nvPicPr>
        <p:blipFill rotWithShape="1">
          <a:blip r:embed="rId2">
            <a:extLst>
              <a:ext uri="{28A0092B-C50C-407E-A947-70E740481C1C}">
                <a14:useLocalDpi xmlns:a14="http://schemas.microsoft.com/office/drawing/2010/main" val="0"/>
              </a:ext>
            </a:extLst>
          </a:blip>
          <a:srcRect l="15097" r="48162" b="-2"/>
          <a:stretch/>
        </p:blipFill>
        <p:spPr>
          <a:xfrm>
            <a:off x="5004048" y="1484784"/>
            <a:ext cx="4038600" cy="3989040"/>
          </a:xfrm>
          <a:prstGeom prst="rect">
            <a:avLst/>
          </a:prstGeom>
          <a:noFill/>
        </p:spPr>
      </p:pic>
    </p:spTree>
    <p:extLst>
      <p:ext uri="{BB962C8B-B14F-4D97-AF65-F5344CB8AC3E}">
        <p14:creationId xmlns:p14="http://schemas.microsoft.com/office/powerpoint/2010/main" val="1589366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E7FE-6FA1-4308-8B22-CFE42AA3405F}"/>
              </a:ext>
            </a:extLst>
          </p:cNvPr>
          <p:cNvSpPr>
            <a:spLocks noGrp="1"/>
          </p:cNvSpPr>
          <p:nvPr>
            <p:ph type="title"/>
          </p:nvPr>
        </p:nvSpPr>
        <p:spPr/>
        <p:txBody>
          <a:bodyPr/>
          <a:lstStyle/>
          <a:p>
            <a:r>
              <a:rPr lang="en-GB" b="1" dirty="0"/>
              <a:t>Types of organisations</a:t>
            </a:r>
            <a:endParaRPr lang="en-GB" dirty="0"/>
          </a:p>
        </p:txBody>
      </p:sp>
      <p:pic>
        <p:nvPicPr>
          <p:cNvPr id="4" name="Content Placeholder 5" descr="A screenshot of a cell phone&#10;&#10;Description automatically generated">
            <a:extLst>
              <a:ext uri="{FF2B5EF4-FFF2-40B4-BE49-F238E27FC236}">
                <a16:creationId xmlns:a16="http://schemas.microsoft.com/office/drawing/2014/main" id="{3183809E-1C1E-417B-B75A-B96068542D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1651"/>
          <a:stretch/>
        </p:blipFill>
        <p:spPr>
          <a:xfrm>
            <a:off x="971600" y="2182849"/>
            <a:ext cx="6984776" cy="3478399"/>
          </a:xfrm>
          <a:noFill/>
        </p:spPr>
      </p:pic>
    </p:spTree>
    <p:extLst>
      <p:ext uri="{BB962C8B-B14F-4D97-AF65-F5344CB8AC3E}">
        <p14:creationId xmlns:p14="http://schemas.microsoft.com/office/powerpoint/2010/main" val="3043219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7522-B490-4D18-8913-36960116F7E2}"/>
              </a:ext>
            </a:extLst>
          </p:cNvPr>
          <p:cNvSpPr>
            <a:spLocks noGrp="1"/>
          </p:cNvSpPr>
          <p:nvPr>
            <p:ph type="title"/>
          </p:nvPr>
        </p:nvSpPr>
        <p:spPr/>
        <p:txBody>
          <a:bodyPr>
            <a:normAutofit/>
          </a:bodyPr>
          <a:lstStyle/>
          <a:p>
            <a:r>
              <a:rPr lang="en-GB" altLang="en-US" sz="3600" b="1" dirty="0"/>
              <a:t>Manager and Organization</a:t>
            </a:r>
            <a:endParaRPr lang="en-GB" sz="3600" b="1" dirty="0"/>
          </a:p>
        </p:txBody>
      </p:sp>
      <p:sp>
        <p:nvSpPr>
          <p:cNvPr id="3" name="Content Placeholder 2">
            <a:extLst>
              <a:ext uri="{FF2B5EF4-FFF2-40B4-BE49-F238E27FC236}">
                <a16:creationId xmlns:a16="http://schemas.microsoft.com/office/drawing/2014/main" id="{A58D3B08-AEC4-4384-8D56-6D96D7DD7121}"/>
              </a:ext>
            </a:extLst>
          </p:cNvPr>
          <p:cNvSpPr>
            <a:spLocks noGrp="1"/>
          </p:cNvSpPr>
          <p:nvPr>
            <p:ph idx="1"/>
          </p:nvPr>
        </p:nvSpPr>
        <p:spPr/>
        <p:txBody>
          <a:bodyPr>
            <a:normAutofit fontScale="92500"/>
          </a:bodyPr>
          <a:lstStyle/>
          <a:p>
            <a:r>
              <a:rPr lang="en-GB" altLang="en-US" b="1" dirty="0"/>
              <a:t>Manger : </a:t>
            </a:r>
            <a:r>
              <a:rPr lang="en-GB" altLang="en-US" sz="3000" dirty="0">
                <a:latin typeface="Times New Roman" panose="02020603050405020304" pitchFamily="18" charset="0"/>
                <a:cs typeface="Times New Roman" panose="02020603050405020304" pitchFamily="18" charset="0"/>
              </a:rPr>
              <a:t>People responsible for directing the efforts aimed at helping organizations and achieve their goals.</a:t>
            </a:r>
          </a:p>
          <a:p>
            <a:pPr>
              <a:buFontTx/>
              <a:buNone/>
            </a:pPr>
            <a:endParaRPr lang="en-GB" altLang="en-US" sz="3000" dirty="0">
              <a:latin typeface="Times New Roman" panose="02020603050405020304" pitchFamily="18" charset="0"/>
              <a:cs typeface="Times New Roman" panose="02020603050405020304" pitchFamily="18" charset="0"/>
            </a:endParaRPr>
          </a:p>
          <a:p>
            <a:r>
              <a:rPr lang="en-GB" altLang="en-US" sz="3000" dirty="0">
                <a:latin typeface="Times New Roman" panose="02020603050405020304" pitchFamily="18" charset="0"/>
                <a:cs typeface="Times New Roman" panose="02020603050405020304" pitchFamily="18" charset="0"/>
              </a:rPr>
              <a:t>A person who plans, organizes, directs and organizes, directs and controls the allocation of human, material, financial, human, material, financial and information resources in pursuit of the organization</a:t>
            </a:r>
            <a:r>
              <a:rPr lang="ja-JP" altLang="en-GB" sz="3000" dirty="0">
                <a:latin typeface="Times New Roman" panose="02020603050405020304" pitchFamily="18" charset="0"/>
                <a:cs typeface="Times New Roman" panose="02020603050405020304" pitchFamily="18" charset="0"/>
              </a:rPr>
              <a:t>’</a:t>
            </a:r>
            <a:r>
              <a:rPr lang="en-GB" altLang="ja-JP" sz="3000" dirty="0">
                <a:latin typeface="Times New Roman" panose="02020603050405020304" pitchFamily="18" charset="0"/>
                <a:cs typeface="Times New Roman" panose="02020603050405020304" pitchFamily="18" charset="0"/>
              </a:rPr>
              <a:t>s goals.</a:t>
            </a:r>
            <a:endParaRPr lang="en-GB" altLang="en-US" sz="3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052349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8019D-8C78-4934-B03A-63CEB2630130}"/>
              </a:ext>
            </a:extLst>
          </p:cNvPr>
          <p:cNvSpPr>
            <a:spLocks noGrp="1"/>
          </p:cNvSpPr>
          <p:nvPr>
            <p:ph type="title"/>
          </p:nvPr>
        </p:nvSpPr>
        <p:spPr>
          <a:xfrm>
            <a:off x="457200" y="274638"/>
            <a:ext cx="8229600" cy="1143000"/>
          </a:xfrm>
        </p:spPr>
        <p:txBody>
          <a:bodyPr anchor="ctr">
            <a:normAutofit/>
          </a:bodyPr>
          <a:lstStyle/>
          <a:p>
            <a:r>
              <a:rPr lang="en-GB" b="1"/>
              <a:t>Role of a manager </a:t>
            </a:r>
          </a:p>
        </p:txBody>
      </p:sp>
      <p:pic>
        <p:nvPicPr>
          <p:cNvPr id="5" name="Picture 4" descr="A picture containing table, drawing&#10;&#10;Description automatically generated">
            <a:extLst>
              <a:ext uri="{FF2B5EF4-FFF2-40B4-BE49-F238E27FC236}">
                <a16:creationId xmlns:a16="http://schemas.microsoft.com/office/drawing/2014/main" id="{47B2B55D-1BEE-4275-8D49-C8DF417605E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2458865"/>
            <a:ext cx="4038600" cy="2271712"/>
          </a:xfrm>
          <a:prstGeom prst="rect">
            <a:avLst/>
          </a:prstGeom>
          <a:noFill/>
        </p:spPr>
      </p:pic>
      <p:sp>
        <p:nvSpPr>
          <p:cNvPr id="3" name="Content Placeholder 2">
            <a:extLst>
              <a:ext uri="{FF2B5EF4-FFF2-40B4-BE49-F238E27FC236}">
                <a16:creationId xmlns:a16="http://schemas.microsoft.com/office/drawing/2014/main" id="{77862B11-6376-4AC3-9C0A-6695EE31E1B3}"/>
              </a:ext>
            </a:extLst>
          </p:cNvPr>
          <p:cNvSpPr>
            <a:spLocks noGrp="1"/>
          </p:cNvSpPr>
          <p:nvPr>
            <p:ph sz="half" idx="2"/>
          </p:nvPr>
        </p:nvSpPr>
        <p:spPr>
          <a:xfrm>
            <a:off x="4648200" y="1600201"/>
            <a:ext cx="4038600" cy="3989040"/>
          </a:xfrm>
        </p:spPr>
        <p:txBody>
          <a:bodyPr>
            <a:normAutofit/>
          </a:bodyPr>
          <a:lstStyle/>
          <a:p>
            <a:pPr>
              <a:lnSpc>
                <a:spcPct val="90000"/>
              </a:lnSpc>
            </a:pPr>
            <a:r>
              <a:rPr lang="en-US" sz="2000" b="1"/>
              <a:t>Leader                          </a:t>
            </a:r>
          </a:p>
          <a:p>
            <a:pPr>
              <a:lnSpc>
                <a:spcPct val="90000"/>
              </a:lnSpc>
              <a:buNone/>
            </a:pPr>
            <a:endParaRPr lang="en-US" sz="2000" b="1"/>
          </a:p>
          <a:p>
            <a:pPr>
              <a:lnSpc>
                <a:spcPct val="90000"/>
              </a:lnSpc>
            </a:pPr>
            <a:r>
              <a:rPr lang="en-US" sz="2000" b="1"/>
              <a:t>Liaison</a:t>
            </a:r>
          </a:p>
          <a:p>
            <a:pPr>
              <a:lnSpc>
                <a:spcPct val="90000"/>
              </a:lnSpc>
              <a:buNone/>
            </a:pPr>
            <a:endParaRPr lang="en-US" sz="2000" b="1"/>
          </a:p>
          <a:p>
            <a:pPr>
              <a:lnSpc>
                <a:spcPct val="90000"/>
              </a:lnSpc>
            </a:pPr>
            <a:r>
              <a:rPr lang="en-US" sz="2000" b="1"/>
              <a:t>Monitor</a:t>
            </a:r>
          </a:p>
          <a:p>
            <a:pPr>
              <a:lnSpc>
                <a:spcPct val="90000"/>
              </a:lnSpc>
            </a:pPr>
            <a:endParaRPr lang="en-US" sz="2000" b="1"/>
          </a:p>
          <a:p>
            <a:pPr>
              <a:lnSpc>
                <a:spcPct val="90000"/>
              </a:lnSpc>
            </a:pPr>
            <a:r>
              <a:rPr lang="en-US" sz="2000" b="1"/>
              <a:t>Spokesperson</a:t>
            </a:r>
          </a:p>
          <a:p>
            <a:pPr marL="0" indent="0">
              <a:lnSpc>
                <a:spcPct val="90000"/>
              </a:lnSpc>
              <a:buNone/>
            </a:pPr>
            <a:endParaRPr lang="en-US" sz="2000" b="1"/>
          </a:p>
          <a:p>
            <a:pPr>
              <a:lnSpc>
                <a:spcPct val="90000"/>
              </a:lnSpc>
            </a:pPr>
            <a:r>
              <a:rPr lang="en-US" sz="2000" b="1"/>
              <a:t> Resource Allocator</a:t>
            </a:r>
          </a:p>
          <a:p>
            <a:pPr>
              <a:lnSpc>
                <a:spcPct val="90000"/>
              </a:lnSpc>
            </a:pPr>
            <a:endParaRPr lang="en-US" sz="2000" b="1"/>
          </a:p>
          <a:p>
            <a:pPr>
              <a:lnSpc>
                <a:spcPct val="90000"/>
              </a:lnSpc>
            </a:pPr>
            <a:r>
              <a:rPr lang="en-US" sz="2000" b="1"/>
              <a:t>Negotiator</a:t>
            </a:r>
          </a:p>
          <a:p>
            <a:pPr>
              <a:lnSpc>
                <a:spcPct val="90000"/>
              </a:lnSpc>
            </a:pPr>
            <a:endParaRPr lang="en-US" sz="2000"/>
          </a:p>
          <a:p>
            <a:pPr>
              <a:lnSpc>
                <a:spcPct val="90000"/>
              </a:lnSpc>
            </a:pPr>
            <a:endParaRPr lang="en-GB" sz="2000"/>
          </a:p>
        </p:txBody>
      </p:sp>
    </p:spTree>
    <p:extLst>
      <p:ext uri="{BB962C8B-B14F-4D97-AF65-F5344CB8AC3E}">
        <p14:creationId xmlns:p14="http://schemas.microsoft.com/office/powerpoint/2010/main" val="3100437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F737-793C-4433-816C-570C840CF63D}"/>
              </a:ext>
            </a:extLst>
          </p:cNvPr>
          <p:cNvSpPr>
            <a:spLocks noGrp="1"/>
          </p:cNvSpPr>
          <p:nvPr>
            <p:ph type="title"/>
          </p:nvPr>
        </p:nvSpPr>
        <p:spPr/>
        <p:txBody>
          <a:bodyPr/>
          <a:lstStyle/>
          <a:p>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Do you agree?</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CEC4D5-AC1C-447F-88E1-772028BE2A62}"/>
              </a:ext>
            </a:extLst>
          </p:cNvPr>
          <p:cNvSpPr>
            <a:spLocks noGrp="1"/>
          </p:cNvSpPr>
          <p:nvPr>
            <p:ph idx="1"/>
          </p:nvPr>
        </p:nvSpPr>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A manager is one who ;</a:t>
            </a:r>
          </a:p>
          <a:p>
            <a:r>
              <a:rPr lang="en-GB" sz="2800" dirty="0">
                <a:latin typeface="Times New Roman" panose="02020603050405020304" pitchFamily="18" charset="0"/>
                <a:cs typeface="Times New Roman" panose="02020603050405020304" pitchFamily="18" charset="0"/>
              </a:rPr>
              <a:t>Empower the team </a:t>
            </a:r>
          </a:p>
          <a:p>
            <a:r>
              <a:rPr lang="en-GB" sz="2800" dirty="0">
                <a:latin typeface="Times New Roman" panose="02020603050405020304" pitchFamily="18" charset="0"/>
                <a:cs typeface="Times New Roman" panose="02020603050405020304" pitchFamily="18" charset="0"/>
              </a:rPr>
              <a:t>Show interest/concern for employees’ success and personal well being</a:t>
            </a:r>
          </a:p>
          <a:p>
            <a:r>
              <a:rPr lang="en-GB" sz="2800" dirty="0">
                <a:latin typeface="Times New Roman" panose="02020603050405020304" pitchFamily="18" charset="0"/>
                <a:cs typeface="Times New Roman" panose="02020603050405020304" pitchFamily="18" charset="0"/>
              </a:rPr>
              <a:t>Be very results-orientated</a:t>
            </a:r>
          </a:p>
          <a:p>
            <a:r>
              <a:rPr lang="en-GB" sz="2800" dirty="0">
                <a:latin typeface="Times New Roman" panose="02020603050405020304" pitchFamily="18" charset="0"/>
                <a:cs typeface="Times New Roman" panose="02020603050405020304" pitchFamily="18" charset="0"/>
              </a:rPr>
              <a:t>Have a clear vision/strategy for the team</a:t>
            </a:r>
          </a:p>
          <a:p>
            <a:r>
              <a:rPr lang="en-GB" sz="2800" dirty="0">
                <a:latin typeface="Times New Roman" panose="02020603050405020304" pitchFamily="18" charset="0"/>
                <a:cs typeface="Times New Roman" panose="02020603050405020304" pitchFamily="18" charset="0"/>
              </a:rPr>
              <a:t>Have emotional intelligence </a:t>
            </a:r>
          </a:p>
          <a:p>
            <a:pPr marL="0" indent="0">
              <a:buNone/>
            </a:pPr>
            <a:endParaRPr lang="en-GB" dirty="0"/>
          </a:p>
        </p:txBody>
      </p:sp>
    </p:spTree>
    <p:extLst>
      <p:ext uri="{BB962C8B-B14F-4D97-AF65-F5344CB8AC3E}">
        <p14:creationId xmlns:p14="http://schemas.microsoft.com/office/powerpoint/2010/main" val="2672824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B295-49B7-4FD5-8F70-3495B5381A9D}"/>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Simon Sinek on Learning How Not to Manage People</a:t>
            </a:r>
          </a:p>
        </p:txBody>
      </p:sp>
      <p:sp>
        <p:nvSpPr>
          <p:cNvPr id="3" name="Content Placeholder 2">
            <a:extLst>
              <a:ext uri="{FF2B5EF4-FFF2-40B4-BE49-F238E27FC236}">
                <a16:creationId xmlns:a16="http://schemas.microsoft.com/office/drawing/2014/main" id="{A71247F1-2C1E-445A-AACD-22EA8F03A95F}"/>
              </a:ext>
            </a:extLst>
          </p:cNvPr>
          <p:cNvSpPr>
            <a:spLocks noGrp="1"/>
          </p:cNvSpPr>
          <p:nvPr>
            <p:ph idx="1"/>
          </p:nvPr>
        </p:nvSpPr>
        <p:spPr/>
        <p:txBody>
          <a:bodyPr/>
          <a:lstStyle/>
          <a:p>
            <a:pPr marL="0" indent="0">
              <a:buNone/>
            </a:pPr>
            <a:endParaRPr lang="en-GB" u="sng" dirty="0">
              <a:hlinkClick r:id=""/>
            </a:endParaRPr>
          </a:p>
          <a:p>
            <a:pPr marL="0" indent="0">
              <a:buNone/>
            </a:pPr>
            <a:r>
              <a:rPr lang="en-GB" u="sng" dirty="0">
                <a:hlinkClick r:id=""/>
              </a:rPr>
              <a:t>https://www.youtube.com/watch?v=dnbf2pqyeQo</a:t>
            </a:r>
            <a:endParaRPr lang="en-GB" dirty="0"/>
          </a:p>
          <a:p>
            <a:endParaRPr lang="en-GB" dirty="0"/>
          </a:p>
          <a:p>
            <a:endParaRPr lang="en-GB" dirty="0"/>
          </a:p>
          <a:p>
            <a:r>
              <a:rPr lang="en-GB" dirty="0"/>
              <a:t>What did you learn from the video?</a:t>
            </a:r>
          </a:p>
        </p:txBody>
      </p:sp>
    </p:spTree>
    <p:extLst>
      <p:ext uri="{BB962C8B-B14F-4D97-AF65-F5344CB8AC3E}">
        <p14:creationId xmlns:p14="http://schemas.microsoft.com/office/powerpoint/2010/main" val="3212478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FDD35-B595-4A7C-830D-5F7B91E40833}"/>
              </a:ext>
            </a:extLst>
          </p:cNvPr>
          <p:cNvSpPr>
            <a:spLocks noGrp="1"/>
          </p:cNvSpPr>
          <p:nvPr>
            <p:ph type="title"/>
          </p:nvPr>
        </p:nvSpPr>
        <p:spPr/>
        <p:txBody>
          <a:bodyPr>
            <a:noAutofit/>
          </a:bodyPr>
          <a:lstStyle/>
          <a:p>
            <a:r>
              <a:rPr lang="en-US" sz="3600" b="1" dirty="0">
                <a:latin typeface="Times New Roman" panose="02020603050405020304" pitchFamily="18" charset="0"/>
                <a:ea typeface="ＭＳ Ｐゴシック" pitchFamily="-106" charset="-128"/>
                <a:cs typeface="Times New Roman" panose="02020603050405020304" pitchFamily="18" charset="0"/>
              </a:rPr>
              <a:t>Four Primary functions of Management</a:t>
            </a:r>
            <a:endParaRPr lang="en-GB" sz="3600" b="1" dirty="0"/>
          </a:p>
        </p:txBody>
      </p:sp>
      <p:pic>
        <p:nvPicPr>
          <p:cNvPr id="5" name="Content Placeholder 4" descr="A picture containing game&#10;&#10;Description automatically generated">
            <a:extLst>
              <a:ext uri="{FF2B5EF4-FFF2-40B4-BE49-F238E27FC236}">
                <a16:creationId xmlns:a16="http://schemas.microsoft.com/office/drawing/2014/main" id="{E43BC54E-D2AE-4E49-9D4F-9CDF854E5F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7" y="1196752"/>
            <a:ext cx="4968553" cy="4048455"/>
          </a:xfrm>
        </p:spPr>
      </p:pic>
      <p:pic>
        <p:nvPicPr>
          <p:cNvPr id="7" name="Picture 6" descr="New Manager.psd">
            <a:extLst>
              <a:ext uri="{FF2B5EF4-FFF2-40B4-BE49-F238E27FC236}">
                <a16:creationId xmlns:a16="http://schemas.microsoft.com/office/drawing/2014/main" id="{406A0806-BA09-43B6-9422-7E3673BF0C7E}"/>
              </a:ext>
            </a:extLst>
          </p:cNvPr>
          <p:cNvPicPr>
            <a:picLocks noChangeAspect="1"/>
          </p:cNvPicPr>
          <p:nvPr/>
        </p:nvPicPr>
        <p:blipFill>
          <a:blip r:embed="rId3" cstate="print"/>
          <a:stretch>
            <a:fillRect/>
          </a:stretch>
        </p:blipFill>
        <p:spPr>
          <a:xfrm>
            <a:off x="5508104" y="1358900"/>
            <a:ext cx="2628900" cy="4140200"/>
          </a:xfrm>
          <a:prstGeom prst="rect">
            <a:avLst/>
          </a:prstGeom>
          <a:effectLst>
            <a:softEdge rad="88900"/>
          </a:effectLst>
        </p:spPr>
      </p:pic>
    </p:spTree>
    <p:extLst>
      <p:ext uri="{BB962C8B-B14F-4D97-AF65-F5344CB8AC3E}">
        <p14:creationId xmlns:p14="http://schemas.microsoft.com/office/powerpoint/2010/main" val="3160750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B983-69FB-44B8-91B2-389BF360C32D}"/>
              </a:ext>
            </a:extLst>
          </p:cNvPr>
          <p:cNvSpPr>
            <a:spLocks noGrp="1"/>
          </p:cNvSpPr>
          <p:nvPr>
            <p:ph type="title"/>
          </p:nvPr>
        </p:nvSpPr>
        <p:spPr>
          <a:xfrm>
            <a:off x="-18764" y="217595"/>
            <a:ext cx="9162764" cy="1143000"/>
          </a:xfrm>
        </p:spPr>
        <p:txBody>
          <a:bodyPr>
            <a:noAutofit/>
          </a:bodyPr>
          <a:lstStyle/>
          <a:p>
            <a:r>
              <a:rPr lang="en-GB" altLang="en-US" sz="3600" b="1" dirty="0"/>
              <a:t>Manager and Managerial Functions</a:t>
            </a:r>
            <a:r>
              <a:rPr lang="en-US" sz="3600" b="1" dirty="0"/>
              <a:t> </a:t>
            </a:r>
            <a:endParaRPr lang="en-GB" sz="3600" b="1" dirty="0"/>
          </a:p>
        </p:txBody>
      </p:sp>
      <p:sp>
        <p:nvSpPr>
          <p:cNvPr id="5" name="Content Placeholder 4">
            <a:extLst>
              <a:ext uri="{FF2B5EF4-FFF2-40B4-BE49-F238E27FC236}">
                <a16:creationId xmlns:a16="http://schemas.microsoft.com/office/drawing/2014/main" id="{B4AAFA2B-1561-456F-ACCA-88E6C8176D29}"/>
              </a:ext>
            </a:extLst>
          </p:cNvPr>
          <p:cNvSpPr>
            <a:spLocks noGrp="1"/>
          </p:cNvSpPr>
          <p:nvPr>
            <p:ph idx="1"/>
          </p:nvPr>
        </p:nvSpPr>
        <p:spPr/>
        <p:txBody>
          <a:bodyPr/>
          <a:lstStyle/>
          <a:p>
            <a:pPr marL="0" indent="0">
              <a:buFontTx/>
              <a:buNone/>
              <a:defRPr/>
            </a:pPr>
            <a:r>
              <a:rPr lang="en-GB" b="1" u="sng" dirty="0">
                <a:ea typeface="ＭＳ Ｐゴシック" pitchFamily="4" charset="-128"/>
              </a:rPr>
              <a:t>Planning</a:t>
            </a:r>
            <a:r>
              <a:rPr lang="en-GB" dirty="0">
                <a:solidFill>
                  <a:srgbClr val="002060"/>
                </a:solidFill>
                <a:ea typeface="ＭＳ Ｐゴシック" pitchFamily="4" charset="-128"/>
              </a:rPr>
              <a:t>  </a:t>
            </a:r>
          </a:p>
          <a:p>
            <a:pPr>
              <a:defRPr/>
            </a:pPr>
            <a:r>
              <a:rPr lang="en-GB" dirty="0">
                <a:ea typeface="ＭＳ Ｐゴシック" pitchFamily="4" charset="-128"/>
              </a:rPr>
              <a:t>Planning involves tasks that must be performed to attain organizational goals, attain organizational goals, outlining how the tasks must be performed, and must be performed, and indicating when they should be performed.</a:t>
            </a:r>
          </a:p>
          <a:p>
            <a:endParaRPr lang="en-GB" dirty="0"/>
          </a:p>
        </p:txBody>
      </p:sp>
    </p:spTree>
    <p:extLst>
      <p:ext uri="{BB962C8B-B14F-4D97-AF65-F5344CB8AC3E}">
        <p14:creationId xmlns:p14="http://schemas.microsoft.com/office/powerpoint/2010/main" val="1955080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7522-B490-4D18-8913-36960116F7E2}"/>
              </a:ext>
            </a:extLst>
          </p:cNvPr>
          <p:cNvSpPr>
            <a:spLocks noGrp="1"/>
          </p:cNvSpPr>
          <p:nvPr>
            <p:ph type="title"/>
          </p:nvPr>
        </p:nvSpPr>
        <p:spPr/>
        <p:txBody>
          <a:bodyPr>
            <a:normAutofit/>
          </a:bodyPr>
          <a:lstStyle/>
          <a:p>
            <a:r>
              <a:rPr lang="en-GB" altLang="en-US" sz="3600" b="1" dirty="0"/>
              <a:t>Manager and Managerial Functions</a:t>
            </a:r>
            <a:r>
              <a:rPr lang="en-US" sz="3600" b="1" dirty="0"/>
              <a:t> </a:t>
            </a:r>
            <a:endParaRPr lang="en-GB" sz="3600" dirty="0"/>
          </a:p>
        </p:txBody>
      </p:sp>
      <p:sp>
        <p:nvSpPr>
          <p:cNvPr id="3" name="Content Placeholder 2">
            <a:extLst>
              <a:ext uri="{FF2B5EF4-FFF2-40B4-BE49-F238E27FC236}">
                <a16:creationId xmlns:a16="http://schemas.microsoft.com/office/drawing/2014/main" id="{A58D3B08-AEC4-4384-8D56-6D96D7DD7121}"/>
              </a:ext>
            </a:extLst>
          </p:cNvPr>
          <p:cNvSpPr>
            <a:spLocks noGrp="1"/>
          </p:cNvSpPr>
          <p:nvPr>
            <p:ph idx="1"/>
          </p:nvPr>
        </p:nvSpPr>
        <p:spPr/>
        <p:txBody>
          <a:bodyPr/>
          <a:lstStyle/>
          <a:p>
            <a:pPr marL="0" indent="0">
              <a:buNone/>
            </a:pPr>
            <a:r>
              <a:rPr lang="en-GB" b="1" u="sng" dirty="0">
                <a:ea typeface="ＭＳ Ｐゴシック" pitchFamily="4" charset="-128"/>
              </a:rPr>
              <a:t>Organizing</a:t>
            </a:r>
          </a:p>
          <a:p>
            <a:pPr marL="0" indent="0">
              <a:buNone/>
            </a:pPr>
            <a:r>
              <a:rPr lang="en-GB" dirty="0">
                <a:ea typeface="ＭＳ Ｐゴシック" pitchFamily="4" charset="-128"/>
              </a:rPr>
              <a:t>Organizing means assigning the planned tasks to various individuals or groups within the organization and cresting a mechanism to put plans into action.</a:t>
            </a:r>
          </a:p>
          <a:p>
            <a:pPr marL="0" indent="0">
              <a:buNone/>
            </a:pPr>
            <a:endParaRPr lang="en-GB" dirty="0"/>
          </a:p>
        </p:txBody>
      </p:sp>
    </p:spTree>
    <p:extLst>
      <p:ext uri="{BB962C8B-B14F-4D97-AF65-F5344CB8AC3E}">
        <p14:creationId xmlns:p14="http://schemas.microsoft.com/office/powerpoint/2010/main" val="4078580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B983-69FB-44B8-91B2-389BF360C32D}"/>
              </a:ext>
            </a:extLst>
          </p:cNvPr>
          <p:cNvSpPr>
            <a:spLocks noGrp="1"/>
          </p:cNvSpPr>
          <p:nvPr>
            <p:ph type="title"/>
          </p:nvPr>
        </p:nvSpPr>
        <p:spPr>
          <a:xfrm>
            <a:off x="-18764" y="217595"/>
            <a:ext cx="9162764" cy="1143000"/>
          </a:xfrm>
        </p:spPr>
        <p:txBody>
          <a:bodyPr>
            <a:noAutofit/>
          </a:bodyPr>
          <a:lstStyle/>
          <a:p>
            <a:r>
              <a:rPr lang="en-GB" altLang="en-US" sz="3600" b="1" dirty="0"/>
              <a:t>Manager and Managerial Functions</a:t>
            </a:r>
            <a:r>
              <a:rPr lang="en-US" sz="3600" b="1" dirty="0"/>
              <a:t> </a:t>
            </a:r>
            <a:endParaRPr lang="en-GB" sz="3600" b="1" dirty="0"/>
          </a:p>
        </p:txBody>
      </p:sp>
      <p:sp>
        <p:nvSpPr>
          <p:cNvPr id="5" name="Content Placeholder 4">
            <a:extLst>
              <a:ext uri="{FF2B5EF4-FFF2-40B4-BE49-F238E27FC236}">
                <a16:creationId xmlns:a16="http://schemas.microsoft.com/office/drawing/2014/main" id="{F90ED03D-1013-4C15-A3E0-50F6FDFC7C71}"/>
              </a:ext>
            </a:extLst>
          </p:cNvPr>
          <p:cNvSpPr>
            <a:spLocks noGrp="1"/>
          </p:cNvSpPr>
          <p:nvPr>
            <p:ph idx="1"/>
          </p:nvPr>
        </p:nvSpPr>
        <p:spPr/>
        <p:txBody>
          <a:bodyPr/>
          <a:lstStyle/>
          <a:p>
            <a:pPr marL="0" indent="0">
              <a:buFontTx/>
              <a:buNone/>
              <a:defRPr/>
            </a:pPr>
            <a:r>
              <a:rPr lang="en-GB" b="1" u="sng" dirty="0">
                <a:ea typeface="ＭＳ Ｐゴシック" pitchFamily="4" charset="-128"/>
              </a:rPr>
              <a:t>Leading </a:t>
            </a:r>
          </a:p>
          <a:p>
            <a:pPr>
              <a:defRPr/>
            </a:pPr>
            <a:r>
              <a:rPr lang="en-GB" dirty="0">
                <a:ea typeface="ＭＳ Ｐゴシック" pitchFamily="4" charset="-128"/>
              </a:rPr>
              <a:t>Leading means guiding the activities of the organization members in appropriate directions. Objective is to improve productivity</a:t>
            </a:r>
            <a:endParaRPr lang="en-GB" dirty="0"/>
          </a:p>
        </p:txBody>
      </p:sp>
    </p:spTree>
    <p:extLst>
      <p:ext uri="{BB962C8B-B14F-4D97-AF65-F5344CB8AC3E}">
        <p14:creationId xmlns:p14="http://schemas.microsoft.com/office/powerpoint/2010/main" val="4090219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7522-B490-4D18-8913-36960116F7E2}"/>
              </a:ext>
            </a:extLst>
          </p:cNvPr>
          <p:cNvSpPr>
            <a:spLocks noGrp="1"/>
          </p:cNvSpPr>
          <p:nvPr>
            <p:ph type="title"/>
          </p:nvPr>
        </p:nvSpPr>
        <p:spPr/>
        <p:txBody>
          <a:bodyPr>
            <a:normAutofit/>
          </a:bodyPr>
          <a:lstStyle/>
          <a:p>
            <a:r>
              <a:rPr lang="en-GB" altLang="en-US" sz="3600" b="1" dirty="0"/>
              <a:t>Manager and Managerial Functions</a:t>
            </a:r>
            <a:r>
              <a:rPr lang="en-US" sz="3600" b="1" dirty="0"/>
              <a:t> </a:t>
            </a:r>
            <a:endParaRPr lang="en-GB" sz="3600" dirty="0"/>
          </a:p>
        </p:txBody>
      </p:sp>
      <p:sp>
        <p:nvSpPr>
          <p:cNvPr id="3" name="Content Placeholder 2">
            <a:extLst>
              <a:ext uri="{FF2B5EF4-FFF2-40B4-BE49-F238E27FC236}">
                <a16:creationId xmlns:a16="http://schemas.microsoft.com/office/drawing/2014/main" id="{A58D3B08-AEC4-4384-8D56-6D96D7DD7121}"/>
              </a:ext>
            </a:extLst>
          </p:cNvPr>
          <p:cNvSpPr>
            <a:spLocks noGrp="1"/>
          </p:cNvSpPr>
          <p:nvPr>
            <p:ph idx="1"/>
          </p:nvPr>
        </p:nvSpPr>
        <p:spPr/>
        <p:txBody>
          <a:bodyPr/>
          <a:lstStyle/>
          <a:p>
            <a:pPr marL="0" indent="0">
              <a:buFontTx/>
              <a:buNone/>
              <a:defRPr/>
            </a:pPr>
            <a:r>
              <a:rPr lang="en-GB" b="1" u="sng" dirty="0">
                <a:ea typeface="ＭＳ Ｐゴシック" pitchFamily="4" charset="-128"/>
              </a:rPr>
              <a:t>Controlling</a:t>
            </a:r>
          </a:p>
          <a:p>
            <a:pPr>
              <a:defRPr/>
            </a:pPr>
            <a:r>
              <a:rPr lang="en-GB" dirty="0">
                <a:ea typeface="ＭＳ Ｐゴシック" pitchFamily="4" charset="-128"/>
              </a:rPr>
              <a:t>Gather information that measures recent performance </a:t>
            </a:r>
          </a:p>
          <a:p>
            <a:pPr>
              <a:defRPr/>
            </a:pPr>
            <a:r>
              <a:rPr lang="en-GB" dirty="0">
                <a:ea typeface="ＭＳ Ｐゴシック" pitchFamily="4" charset="-128"/>
              </a:rPr>
              <a:t>Compare present performance to pre-established standards </a:t>
            </a:r>
          </a:p>
          <a:p>
            <a:pPr>
              <a:defRPr/>
            </a:pPr>
            <a:r>
              <a:rPr lang="en-GB" dirty="0">
                <a:ea typeface="ＭＳ Ｐゴシック" pitchFamily="4" charset="-128"/>
              </a:rPr>
              <a:t>Determine modifications to meet pre-established standards</a:t>
            </a:r>
          </a:p>
          <a:p>
            <a:endParaRPr lang="en-GB" dirty="0"/>
          </a:p>
        </p:txBody>
      </p:sp>
    </p:spTree>
    <p:extLst>
      <p:ext uri="{BB962C8B-B14F-4D97-AF65-F5344CB8AC3E}">
        <p14:creationId xmlns:p14="http://schemas.microsoft.com/office/powerpoint/2010/main" val="24751592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0749-754C-446C-B15C-ED6A7A039031}"/>
              </a:ext>
            </a:extLst>
          </p:cNvPr>
          <p:cNvSpPr>
            <a:spLocks noGrp="1"/>
          </p:cNvSpPr>
          <p:nvPr>
            <p:ph type="title"/>
          </p:nvPr>
        </p:nvSpPr>
        <p:spPr/>
        <p:txBody>
          <a:bodyPr>
            <a:normAutofit/>
          </a:bodyPr>
          <a:lstStyle/>
          <a:p>
            <a:r>
              <a:rPr lang="en-US" sz="4000" b="1" dirty="0">
                <a:latin typeface="Times New Roman" panose="02020603050405020304" pitchFamily="18" charset="0"/>
                <a:ea typeface="ＭＳ Ｐゴシック" pitchFamily="-106" charset="-128"/>
                <a:cs typeface="Times New Roman" panose="02020603050405020304" pitchFamily="18" charset="0"/>
              </a:rPr>
              <a:t>Levels of Management</a:t>
            </a:r>
            <a:endParaRPr lang="en-GB" sz="4000" b="1" dirty="0"/>
          </a:p>
        </p:txBody>
      </p:sp>
      <p:pic>
        <p:nvPicPr>
          <p:cNvPr id="4" name="Picture 12" descr="F705.psd">
            <a:extLst>
              <a:ext uri="{FF2B5EF4-FFF2-40B4-BE49-F238E27FC236}">
                <a16:creationId xmlns:a16="http://schemas.microsoft.com/office/drawing/2014/main" id="{FCDE9A21-A94D-4523-A969-24F621931C68}"/>
              </a:ext>
            </a:extLst>
          </p:cNvPr>
          <p:cNvPicPr>
            <a:picLocks noGrp="1" noChangeAspect="1"/>
          </p:cNvPicPr>
          <p:nvPr>
            <p:ph idx="1"/>
          </p:nvPr>
        </p:nvPicPr>
        <p:blipFill>
          <a:blip r:embed="rId2" cstate="print"/>
          <a:srcRect/>
          <a:stretch>
            <a:fillRect/>
          </a:stretch>
        </p:blipFill>
        <p:spPr bwMode="auto">
          <a:xfrm>
            <a:off x="2330729" y="1417638"/>
            <a:ext cx="4920995" cy="3931219"/>
          </a:xfrm>
          <a:prstGeom prst="rect">
            <a:avLst/>
          </a:prstGeom>
          <a:noFill/>
          <a:ln w="9525">
            <a:noFill/>
            <a:miter lim="800000"/>
            <a:headEnd/>
            <a:tailEnd/>
          </a:ln>
        </p:spPr>
      </p:pic>
    </p:spTree>
    <p:extLst>
      <p:ext uri="{BB962C8B-B14F-4D97-AF65-F5344CB8AC3E}">
        <p14:creationId xmlns:p14="http://schemas.microsoft.com/office/powerpoint/2010/main" val="7113855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A9CF-6151-49F5-BF2B-BC11269CAC17}"/>
              </a:ext>
            </a:extLst>
          </p:cNvPr>
          <p:cNvSpPr>
            <a:spLocks noGrp="1"/>
          </p:cNvSpPr>
          <p:nvPr>
            <p:ph type="title"/>
          </p:nvPr>
        </p:nvSpPr>
        <p:spPr/>
        <p:txBody>
          <a:bodyPr>
            <a:normAutofit/>
          </a:bodyPr>
          <a:lstStyle/>
          <a:p>
            <a:r>
              <a:rPr lang="en-US" sz="4000" b="1" dirty="0">
                <a:latin typeface="Times New Roman" panose="02020603050405020304" pitchFamily="18" charset="0"/>
                <a:ea typeface="ＭＳ Ｐゴシック" pitchFamily="-106" charset="-128"/>
                <a:cs typeface="Times New Roman" panose="02020603050405020304" pitchFamily="18" charset="0"/>
              </a:rPr>
              <a:t>Management levels</a:t>
            </a:r>
            <a:endParaRPr lang="en-GB" sz="4000" b="1" dirty="0"/>
          </a:p>
        </p:txBody>
      </p:sp>
      <p:sp>
        <p:nvSpPr>
          <p:cNvPr id="5" name="Content Placeholder 4">
            <a:extLst>
              <a:ext uri="{FF2B5EF4-FFF2-40B4-BE49-F238E27FC236}">
                <a16:creationId xmlns:a16="http://schemas.microsoft.com/office/drawing/2014/main" id="{751C01F1-3259-4964-9C9A-B9BC05A416B9}"/>
              </a:ext>
            </a:extLst>
          </p:cNvPr>
          <p:cNvSpPr>
            <a:spLocks noGrp="1"/>
          </p:cNvSpPr>
          <p:nvPr>
            <p:ph idx="1"/>
          </p:nvPr>
        </p:nvSpPr>
        <p:spPr/>
        <p:txBody>
          <a:bodyPr>
            <a:normAutofit fontScale="92500" lnSpcReduction="20000"/>
          </a:bodyPr>
          <a:lstStyle/>
          <a:p>
            <a:pPr marL="347663" lvl="1" indent="-342900">
              <a:spcAft>
                <a:spcPts val="1800"/>
              </a:spcAft>
              <a:buFont typeface="Arial" charset="0"/>
              <a:buChar char="•"/>
            </a:pPr>
            <a:r>
              <a:rPr lang="en-US" b="1" dirty="0">
                <a:latin typeface="Times New Roman" panose="02020603050405020304" pitchFamily="18" charset="0"/>
                <a:cs typeface="Times New Roman" panose="02020603050405020304" pitchFamily="18" charset="0"/>
              </a:rPr>
              <a:t>Top Management -- </a:t>
            </a:r>
            <a:r>
              <a:rPr lang="en-US" i="1" dirty="0">
                <a:latin typeface="Times New Roman" panose="02020603050405020304" pitchFamily="18" charset="0"/>
                <a:cs typeface="Times New Roman" panose="02020603050405020304" pitchFamily="18" charset="0"/>
              </a:rPr>
              <a:t>The highest level, consists of the president and other key company executives who develop strategic plans.</a:t>
            </a:r>
          </a:p>
          <a:p>
            <a:pPr marL="347663" lvl="1" indent="-342900">
              <a:spcAft>
                <a:spcPts val="1800"/>
              </a:spcAft>
              <a:buFont typeface="Arial" charset="0"/>
              <a:buChar char="•"/>
            </a:pPr>
            <a:r>
              <a:rPr lang="en-US" b="1" dirty="0">
                <a:latin typeface="Times New Roman" panose="02020603050405020304" pitchFamily="18" charset="0"/>
                <a:cs typeface="Times New Roman" panose="02020603050405020304" pitchFamily="18" charset="0"/>
              </a:rPr>
              <a:t>Middle Management -- </a:t>
            </a:r>
            <a:r>
              <a:rPr lang="en-US" i="1" dirty="0">
                <a:latin typeface="Times New Roman" panose="02020603050405020304" pitchFamily="18" charset="0"/>
                <a:cs typeface="Times New Roman" panose="02020603050405020304" pitchFamily="18" charset="0"/>
              </a:rPr>
              <a:t>Includes general managers, division managers, and branch and plant managers who are responsible for tactical planning and controlling.</a:t>
            </a:r>
          </a:p>
          <a:p>
            <a:pPr marL="347663" lvl="1" indent="-342900">
              <a:spcAft>
                <a:spcPts val="1800"/>
              </a:spcAft>
              <a:buFont typeface="Arial" charset="0"/>
              <a:buChar char="•"/>
            </a:pPr>
            <a:r>
              <a:rPr lang="en-US" b="1" dirty="0">
                <a:latin typeface="Times New Roman" panose="02020603050405020304" pitchFamily="18" charset="0"/>
                <a:cs typeface="Times New Roman" panose="02020603050405020304" pitchFamily="18" charset="0"/>
              </a:rPr>
              <a:t>Supervisory Management -- </a:t>
            </a:r>
            <a:r>
              <a:rPr lang="en-US" i="1" dirty="0">
                <a:latin typeface="Times New Roman" panose="02020603050405020304" pitchFamily="18" charset="0"/>
                <a:cs typeface="Times New Roman" panose="02020603050405020304" pitchFamily="18" charset="0"/>
              </a:rPr>
              <a:t>Those directly responsible for supervising workers and evaluating daily performance</a:t>
            </a:r>
            <a:r>
              <a:rPr lang="en-US" sz="2400" i="1"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33591283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D667-2D98-472C-9C24-138905576776}"/>
              </a:ext>
            </a:extLst>
          </p:cNvPr>
          <p:cNvSpPr>
            <a:spLocks noGrp="1"/>
          </p:cNvSpPr>
          <p:nvPr>
            <p:ph type="title"/>
          </p:nvPr>
        </p:nvSpPr>
        <p:spPr/>
        <p:txBody>
          <a:bodyPr/>
          <a:lstStyle/>
          <a:p>
            <a:r>
              <a:rPr lang="en-US" b="1" dirty="0">
                <a:latin typeface="Times New Roman" panose="02020603050405020304" pitchFamily="18" charset="0"/>
                <a:ea typeface="ＭＳ Ｐゴシック" pitchFamily="-106" charset="-128"/>
                <a:cs typeface="Times New Roman" panose="02020603050405020304" pitchFamily="18" charset="0"/>
              </a:rPr>
              <a:t>Managerial skills</a:t>
            </a:r>
            <a:endParaRPr lang="en-GB" b="1" dirty="0"/>
          </a:p>
        </p:txBody>
      </p:sp>
      <p:sp>
        <p:nvSpPr>
          <p:cNvPr id="3" name="Content Placeholder 2">
            <a:extLst>
              <a:ext uri="{FF2B5EF4-FFF2-40B4-BE49-F238E27FC236}">
                <a16:creationId xmlns:a16="http://schemas.microsoft.com/office/drawing/2014/main" id="{5EE812E6-D83C-4C0D-971A-EB90A239EF9C}"/>
              </a:ext>
            </a:extLst>
          </p:cNvPr>
          <p:cNvSpPr>
            <a:spLocks noGrp="1"/>
          </p:cNvSpPr>
          <p:nvPr>
            <p:ph idx="1"/>
          </p:nvPr>
        </p:nvSpPr>
        <p:spPr/>
        <p:txBody>
          <a:bodyPr>
            <a:normAutofit fontScale="92500" lnSpcReduction="20000"/>
          </a:bodyPr>
          <a:lstStyle/>
          <a:p>
            <a:pPr marL="342900" lvl="2" indent="-342900">
              <a:spcAft>
                <a:spcPts val="2400"/>
              </a:spcAft>
              <a:buFont typeface="Arial" charset="0"/>
              <a:buChar char="•"/>
            </a:pPr>
            <a:r>
              <a:rPr lang="en-US" sz="2800" b="1" dirty="0">
                <a:latin typeface="Times New Roman" panose="02020603050405020304" pitchFamily="18" charset="0"/>
                <a:cs typeface="Times New Roman" panose="02020603050405020304" pitchFamily="18" charset="0"/>
              </a:rPr>
              <a:t>Human Relations Skills -- </a:t>
            </a:r>
            <a:r>
              <a:rPr lang="en-US" sz="2800" dirty="0">
                <a:latin typeface="Times New Roman" panose="02020603050405020304" pitchFamily="18" charset="0"/>
                <a:cs typeface="Times New Roman" panose="02020603050405020304" pitchFamily="18" charset="0"/>
              </a:rPr>
              <a:t>Skills that involve communication and motivation; they enable managers to work through and with people.</a:t>
            </a:r>
          </a:p>
          <a:p>
            <a:pPr marL="342900" lvl="2" indent="-342900">
              <a:spcAft>
                <a:spcPts val="2400"/>
              </a:spcAft>
              <a:buFont typeface="Arial" charset="0"/>
              <a:buChar char="•"/>
            </a:pPr>
            <a:r>
              <a:rPr lang="en-US" sz="2800" b="1" dirty="0">
                <a:latin typeface="Times New Roman" panose="02020603050405020304" pitchFamily="18" charset="0"/>
                <a:cs typeface="Times New Roman" panose="02020603050405020304" pitchFamily="18" charset="0"/>
              </a:rPr>
              <a:t>Conceptual Skills -- </a:t>
            </a:r>
            <a:r>
              <a:rPr lang="en-US" sz="2800" dirty="0">
                <a:latin typeface="Times New Roman" panose="02020603050405020304" pitchFamily="18" charset="0"/>
                <a:cs typeface="Times New Roman" panose="02020603050405020304" pitchFamily="18" charset="0"/>
              </a:rPr>
              <a:t>Skills that involve the ability to picture the organization as a whole and the relationship among its various parts.</a:t>
            </a:r>
          </a:p>
          <a:p>
            <a:pPr marL="342900" lvl="2" indent="-342900">
              <a:spcAft>
                <a:spcPts val="2400"/>
              </a:spcAft>
              <a:buFont typeface="Arial" charset="0"/>
              <a:buChar char="•"/>
            </a:pPr>
            <a:r>
              <a:rPr lang="en-GB" sz="2800" b="1" dirty="0">
                <a:latin typeface="Times New Roman" panose="02020603050405020304" pitchFamily="18" charset="0"/>
                <a:cs typeface="Times New Roman" panose="02020603050405020304" pitchFamily="18" charset="0"/>
              </a:rPr>
              <a:t>Technical Skills -- </a:t>
            </a:r>
            <a:r>
              <a:rPr lang="en-GB" sz="2800" dirty="0">
                <a:latin typeface="Times New Roman" panose="02020603050405020304" pitchFamily="18" charset="0"/>
                <a:cs typeface="Times New Roman" panose="02020603050405020304" pitchFamily="18" charset="0"/>
              </a:rPr>
              <a:t>The ability to perform tasks in a specific discipline or department.</a:t>
            </a:r>
            <a:endParaRPr lang="en-US"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528048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7D504-7D9F-441B-8E6D-C92BEF50E713}"/>
              </a:ext>
            </a:extLst>
          </p:cNvPr>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Management theories </a:t>
            </a:r>
          </a:p>
        </p:txBody>
      </p:sp>
      <p:sp>
        <p:nvSpPr>
          <p:cNvPr id="3" name="Content Placeholder 2">
            <a:extLst>
              <a:ext uri="{FF2B5EF4-FFF2-40B4-BE49-F238E27FC236}">
                <a16:creationId xmlns:a16="http://schemas.microsoft.com/office/drawing/2014/main" id="{B47E9A9B-0CDA-4B3F-90C4-58C8596C0112}"/>
              </a:ext>
            </a:extLst>
          </p:cNvPr>
          <p:cNvSpPr>
            <a:spLocks noGrp="1"/>
          </p:cNvSpPr>
          <p:nvPr>
            <p:ph idx="1"/>
          </p:nvPr>
        </p:nvSpPr>
        <p:spPr/>
        <p:txBody>
          <a:bodyPr>
            <a:normAutofit/>
          </a:bodyPr>
          <a:lstStyle/>
          <a:p>
            <a:pPr algn="just"/>
            <a:r>
              <a:rPr lang="en-GB" dirty="0">
                <a:latin typeface="Times New Roman" panose="02020603050405020304" pitchFamily="18" charset="0"/>
                <a:cs typeface="Times New Roman" panose="02020603050405020304" pitchFamily="18" charset="0"/>
              </a:rPr>
              <a:t>Frederick W. Taylor</a:t>
            </a:r>
            <a:r>
              <a:rPr lang="en-GB" dirty="0">
                <a:latin typeface="Times New Roman" panose="02020603050405020304" pitchFamily="18" charset="0"/>
                <a:ea typeface="ＭＳ Ｐゴシック" pitchFamily="-106" charset="-128"/>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Scientific theory)</a:t>
            </a:r>
          </a:p>
          <a:p>
            <a:pPr algn="just"/>
            <a:r>
              <a:rPr lang="en-GB" dirty="0">
                <a:latin typeface="Times New Roman" panose="02020603050405020304" pitchFamily="18" charset="0"/>
                <a:cs typeface="Times New Roman" panose="02020603050405020304" pitchFamily="18" charset="0"/>
              </a:rPr>
              <a:t>Henri Fayol  (Administrative theory)</a:t>
            </a:r>
          </a:p>
          <a:p>
            <a:pPr algn="just"/>
            <a:r>
              <a:rPr lang="en-GB" dirty="0">
                <a:latin typeface="Times New Roman" panose="02020603050405020304" pitchFamily="18" charset="0"/>
                <a:cs typeface="Times New Roman" panose="02020603050405020304" pitchFamily="18" charset="0"/>
              </a:rPr>
              <a:t>Max Weber’s (Bureaucratic theory )</a:t>
            </a:r>
          </a:p>
          <a:p>
            <a:pPr algn="just"/>
            <a:r>
              <a:rPr lang="en-GB" dirty="0">
                <a:latin typeface="Times New Roman" panose="02020603050405020304" pitchFamily="18" charset="0"/>
                <a:cs typeface="Times New Roman" panose="02020603050405020304" pitchFamily="18" charset="0"/>
              </a:rPr>
              <a:t>Elton Mayo (Human relations theory)</a:t>
            </a:r>
          </a:p>
          <a:p>
            <a:pPr algn="just"/>
            <a:r>
              <a:rPr lang="en-GB" dirty="0">
                <a:latin typeface="Times New Roman" panose="02020603050405020304" pitchFamily="18" charset="0"/>
                <a:cs typeface="Times New Roman" panose="02020603050405020304" pitchFamily="18" charset="0"/>
              </a:rPr>
              <a:t> Douglas McGregor (X&amp;Y theory)</a:t>
            </a:r>
          </a:p>
          <a:p>
            <a:pPr marL="0" indent="0">
              <a:buNone/>
            </a:pPr>
            <a:endParaRPr lang="en-GB" dirty="0"/>
          </a:p>
          <a:p>
            <a:endParaRPr lang="en-GB" dirty="0">
              <a:latin typeface="Times New Roman" panose="02020603050405020304" pitchFamily="18" charset="0"/>
              <a:ea typeface="ＭＳ Ｐゴシック" pitchFamily="-106" charset="-128"/>
              <a:cs typeface="Times New Roman" panose="02020603050405020304" pitchFamily="18" charset="0"/>
            </a:endParaRPr>
          </a:p>
        </p:txBody>
      </p:sp>
    </p:spTree>
    <p:extLst>
      <p:ext uri="{BB962C8B-B14F-4D97-AF65-F5344CB8AC3E}">
        <p14:creationId xmlns:p14="http://schemas.microsoft.com/office/powerpoint/2010/main" val="6891507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84C8-309C-4899-92B7-06B2AFB2CCE9}"/>
              </a:ext>
            </a:extLst>
          </p:cNvPr>
          <p:cNvSpPr>
            <a:spLocks noGrp="1"/>
          </p:cNvSpPr>
          <p:nvPr>
            <p:ph type="title"/>
          </p:nvPr>
        </p:nvSpPr>
        <p:spPr>
          <a:xfrm>
            <a:off x="534380" y="188640"/>
            <a:ext cx="8075240" cy="1368152"/>
          </a:xfrm>
        </p:spPr>
        <p:txBody>
          <a:bodyPr>
            <a:normAutofit fontScale="90000"/>
          </a:bodyPr>
          <a:lstStyle/>
          <a:p>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Frederick Taylor (Scientific theory)</a:t>
            </a:r>
            <a:br>
              <a:rPr lang="en-GB" sz="3200" b="1" dirty="0">
                <a:latin typeface="Times New Roman" panose="02020603050405020304" pitchFamily="18" charset="0"/>
                <a:cs typeface="Times New Roman" panose="02020603050405020304" pitchFamily="18" charset="0"/>
              </a:rPr>
            </a:b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233497-4922-45D2-80E5-4D3D273F396C}"/>
              </a:ext>
            </a:extLst>
          </p:cNvPr>
          <p:cNvSpPr>
            <a:spLocks noGrp="1"/>
          </p:cNvSpPr>
          <p:nvPr>
            <p:ph idx="1"/>
          </p:nvPr>
        </p:nvSpPr>
        <p:spPr>
          <a:xfrm>
            <a:off x="457200" y="1988839"/>
            <a:ext cx="8229600" cy="3528393"/>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Management theory that analyses work flows to improve economic efficiency, especially labour productivity. </a:t>
            </a:r>
          </a:p>
        </p:txBody>
      </p:sp>
    </p:spTree>
    <p:extLst>
      <p:ext uri="{BB962C8B-B14F-4D97-AF65-F5344CB8AC3E}">
        <p14:creationId xmlns:p14="http://schemas.microsoft.com/office/powerpoint/2010/main" val="2066205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FFCB-3B24-4EF7-87FA-CB2DFF4C3A3A}"/>
              </a:ext>
            </a:extLst>
          </p:cNvPr>
          <p:cNvSpPr>
            <a:spLocks noGrp="1"/>
          </p:cNvSpPr>
          <p:nvPr>
            <p:ph type="title"/>
          </p:nvPr>
        </p:nvSpPr>
        <p:spPr>
          <a:xfrm>
            <a:off x="457200" y="274638"/>
            <a:ext cx="8229600" cy="1210146"/>
          </a:xfrm>
        </p:spPr>
        <p:txBody>
          <a:bodyPr>
            <a:noAutofit/>
          </a:bodyPr>
          <a:lstStyle/>
          <a:p>
            <a:r>
              <a:rPr lang="en-GB" sz="3600" b="1" dirty="0">
                <a:latin typeface="Times New Roman" panose="02020603050405020304" pitchFamily="18" charset="0"/>
                <a:cs typeface="Times New Roman" panose="02020603050405020304" pitchFamily="18" charset="0"/>
              </a:rPr>
              <a:t>Henri Fayol  (Administrative theory)</a:t>
            </a:r>
            <a:br>
              <a:rPr lang="en-GB" sz="3600" b="1" dirty="0">
                <a:latin typeface="Times New Roman" panose="02020603050405020304" pitchFamily="18" charset="0"/>
                <a:cs typeface="Times New Roman" panose="02020603050405020304" pitchFamily="18" charset="0"/>
              </a:rPr>
            </a:b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3D2148-9975-469C-BB29-2C3F8D063672}"/>
              </a:ext>
            </a:extLst>
          </p:cNvPr>
          <p:cNvSpPr>
            <a:spLocks noGrp="1"/>
          </p:cNvSpPr>
          <p:nvPr>
            <p:ph idx="1"/>
          </p:nvPr>
        </p:nvSpPr>
        <p:spPr>
          <a:xfrm>
            <a:off x="457200" y="1340768"/>
            <a:ext cx="8229600" cy="4176465"/>
          </a:xfrm>
        </p:spPr>
        <p:txBody>
          <a:bodyPr>
            <a:normAutofit/>
          </a:bodyPr>
          <a:lstStyle/>
          <a:p>
            <a:pPr marL="0" indent="0" algn="just">
              <a:buNone/>
            </a:pPr>
            <a:endParaRPr lang="en-GB"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A process of designing an organization and focuses on different functions of management namely; forecasting. Planning, Organizing, Commanding, Coordinating, and Controlling. </a:t>
            </a:r>
          </a:p>
          <a:p>
            <a:pPr marL="0" indent="0" algn="just">
              <a:buNone/>
            </a:pPr>
            <a:endParaRPr lang="en-GB"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Helped early 20th century managers learn how to organize and interact with their employees in a productive way</a:t>
            </a:r>
            <a:r>
              <a:rPr lang="en-GB" sz="2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6539437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49E0-C88B-41A7-99E0-900477F49A8B}"/>
              </a:ext>
            </a:extLst>
          </p:cNvPr>
          <p:cNvSpPr>
            <a:spLocks noGrp="1"/>
          </p:cNvSpPr>
          <p:nvPr>
            <p:ph type="title"/>
          </p:nvPr>
        </p:nvSpPr>
        <p:spPr>
          <a:xfrm>
            <a:off x="457200" y="116632"/>
            <a:ext cx="8229600" cy="288032"/>
          </a:xfrm>
        </p:spPr>
        <p:txBody>
          <a:bodyPr>
            <a:noAutofit/>
          </a:bodyPr>
          <a:lstStyle/>
          <a:p>
            <a:r>
              <a:rPr lang="en-GB" sz="1400" b="1" dirty="0">
                <a:latin typeface="Times New Roman" panose="02020603050405020304" pitchFamily="18" charset="0"/>
                <a:cs typeface="Times New Roman" panose="02020603050405020304" pitchFamily="18" charset="0"/>
              </a:rPr>
              <a:t>Henri Fayol's "14 Principles of Management</a:t>
            </a:r>
          </a:p>
        </p:txBody>
      </p:sp>
      <p:graphicFrame>
        <p:nvGraphicFramePr>
          <p:cNvPr id="6" name="Content Placeholder 5">
            <a:extLst>
              <a:ext uri="{FF2B5EF4-FFF2-40B4-BE49-F238E27FC236}">
                <a16:creationId xmlns:a16="http://schemas.microsoft.com/office/drawing/2014/main" id="{035A7DA0-EA5A-460C-A0D2-33F1E34B397C}"/>
              </a:ext>
            </a:extLst>
          </p:cNvPr>
          <p:cNvGraphicFramePr>
            <a:graphicFrameLocks noGrp="1"/>
          </p:cNvGraphicFramePr>
          <p:nvPr>
            <p:ph idx="1"/>
          </p:nvPr>
        </p:nvGraphicFramePr>
        <p:xfrm>
          <a:off x="287461" y="457200"/>
          <a:ext cx="8793408" cy="4731383"/>
        </p:xfrm>
        <a:graphic>
          <a:graphicData uri="http://schemas.openxmlformats.org/drawingml/2006/table">
            <a:tbl>
              <a:tblPr firstRow="1" firstCol="1" bandRow="1"/>
              <a:tblGrid>
                <a:gridCol w="296464">
                  <a:extLst>
                    <a:ext uri="{9D8B030D-6E8A-4147-A177-3AD203B41FA5}">
                      <a16:colId xmlns:a16="http://schemas.microsoft.com/office/drawing/2014/main" val="1708912802"/>
                    </a:ext>
                  </a:extLst>
                </a:gridCol>
                <a:gridCol w="2524370">
                  <a:extLst>
                    <a:ext uri="{9D8B030D-6E8A-4147-A177-3AD203B41FA5}">
                      <a16:colId xmlns:a16="http://schemas.microsoft.com/office/drawing/2014/main" val="3094185226"/>
                    </a:ext>
                  </a:extLst>
                </a:gridCol>
                <a:gridCol w="5972574">
                  <a:extLst>
                    <a:ext uri="{9D8B030D-6E8A-4147-A177-3AD203B41FA5}">
                      <a16:colId xmlns:a16="http://schemas.microsoft.com/office/drawing/2014/main" val="1479256607"/>
                    </a:ext>
                  </a:extLst>
                </a:gridCol>
              </a:tblGrid>
              <a:tr h="358739">
                <a:tc>
                  <a:txBody>
                    <a:bodyPr/>
                    <a:lstStyle/>
                    <a:p>
                      <a:pPr fontAlgn="base">
                        <a:lnSpc>
                          <a:spcPts val="1595"/>
                        </a:lnSpc>
                        <a:spcAft>
                          <a:spcPts val="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Division of Work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When employees are specialized, output can increase because they become increasingly skilled and efficient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40220845"/>
                  </a:ext>
                </a:extLst>
              </a:tr>
              <a:tr h="380133">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Authority</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Managers must have the authority to give orders, but they must also keep in mind that with authority comes responsibility.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4142432"/>
                  </a:ext>
                </a:extLst>
              </a:tr>
              <a:tr h="184535">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Discipline</a:t>
                      </a: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Discipline must be upheld in organizations, but methods for doing so can vary.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1474406"/>
                  </a:ext>
                </a:extLst>
              </a:tr>
              <a:tr h="205525">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Unity of Command</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Employees should have only one direct supervisor.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71685340"/>
                  </a:ext>
                </a:extLst>
              </a:tr>
              <a:tr h="393717">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Unity of Direction</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Teams with the same objective should be working under the direction of one manager, using one plan. This will ensure that action is properly coordinated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9494148"/>
                  </a:ext>
                </a:extLst>
              </a:tr>
              <a:tr h="358739">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Subordination of Individual Interests to the General Interest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The interests of one employee should not be allowed to become more important than those of the group. This includes managers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6037453"/>
                  </a:ext>
                </a:extLst>
              </a:tr>
              <a:tr h="358739">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7</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Remuneration</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Employee satisfaction depends on fair remuneration for everyone. This includes financial and non-financial compensation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0855813"/>
                  </a:ext>
                </a:extLst>
              </a:tr>
              <a:tr h="380133">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Centralization</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This principle refers to how close employees are to the decision-making process. It is important to aim for an appropriate balance.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7399373"/>
                  </a:ext>
                </a:extLst>
              </a:tr>
              <a:tr h="380133">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Scalar Chain</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Employees should be aware of where they stand in the organization's hierarchy, or chain of command.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2054300"/>
                  </a:ext>
                </a:extLst>
              </a:tr>
              <a:tr h="261527">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Order</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The workplace facilities must be clean, tidy and safe for employees.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551719"/>
                  </a:ext>
                </a:extLst>
              </a:tr>
              <a:tr h="380133">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Equity</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Managers should always be fair to staff, both maintaining discipline as necessary and acting with kindness where appropriate.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16984"/>
                  </a:ext>
                </a:extLst>
              </a:tr>
              <a:tr h="380133">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Stability of Tenure of Personnel</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Managers should strive to minimize employee turnover. Personnel planning should be a priority.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6752878"/>
                  </a:ext>
                </a:extLst>
              </a:tr>
              <a:tr h="231507">
                <a:tc>
                  <a:txBody>
                    <a:bodyPr/>
                    <a:lstStyle/>
                    <a:p>
                      <a:pPr fontAlgn="base">
                        <a:lnSpc>
                          <a:spcPts val="1465"/>
                        </a:lnSpc>
                        <a:spcAft>
                          <a:spcPts val="1330"/>
                        </a:spcAft>
                      </a:pP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Initiative</a:t>
                      </a:r>
                      <a:r>
                        <a:rPr lang="en-GB" sz="12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Employees should be given the necessary level of freedom to create and carry out plans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6402718"/>
                  </a:ext>
                </a:extLst>
              </a:tr>
              <a:tr h="354819">
                <a:tc>
                  <a:txBody>
                    <a:bodyPr/>
                    <a:lstStyle/>
                    <a:p>
                      <a:pPr fontAlgn="base">
                        <a:lnSpc>
                          <a:spcPts val="1465"/>
                        </a:lnSpc>
                        <a:spcAft>
                          <a:spcPts val="133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465"/>
                        </a:lnSpc>
                        <a:spcAft>
                          <a:spcPts val="1330"/>
                        </a:spcAft>
                      </a:pPr>
                      <a:r>
                        <a:rPr lang="en-GB" sz="12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Esprit de Corps</a:t>
                      </a: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ts val="1595"/>
                        </a:lnSpc>
                        <a:spcAft>
                          <a:spcPts val="0"/>
                        </a:spcAft>
                      </a:pPr>
                      <a:r>
                        <a:rPr lang="en-GB" sz="12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Organizations should strive to promote team spirit and unity.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8876" marR="488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0987543"/>
                  </a:ext>
                </a:extLst>
              </a:tr>
            </a:tbl>
          </a:graphicData>
        </a:graphic>
      </p:graphicFrame>
      <p:sp>
        <p:nvSpPr>
          <p:cNvPr id="7" name="Rectangle 1">
            <a:extLst>
              <a:ext uri="{FF2B5EF4-FFF2-40B4-BE49-F238E27FC236}">
                <a16:creationId xmlns:a16="http://schemas.microsoft.com/office/drawing/2014/main" id="{FD3D0DE8-A139-4E11-9967-C5E13791752C}"/>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Rectangle 7">
            <a:extLst>
              <a:ext uri="{FF2B5EF4-FFF2-40B4-BE49-F238E27FC236}">
                <a16:creationId xmlns:a16="http://schemas.microsoft.com/office/drawing/2014/main" id="{5E3E74EB-C84C-4A2C-B821-D738A813576A}"/>
              </a:ext>
            </a:extLst>
          </p:cNvPr>
          <p:cNvSpPr/>
          <p:nvPr/>
        </p:nvSpPr>
        <p:spPr>
          <a:xfrm>
            <a:off x="539552" y="5178866"/>
            <a:ext cx="6102424" cy="281231"/>
          </a:xfrm>
          <a:prstGeom prst="rect">
            <a:avLst/>
          </a:prstGeom>
        </p:spPr>
        <p:txBody>
          <a:bodyPr wrap="square">
            <a:spAutoFit/>
          </a:bodyPr>
          <a:lstStyle/>
          <a:p>
            <a:pPr>
              <a:lnSpc>
                <a:spcPct val="107000"/>
              </a:lnSpc>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Adopted from; https://www.mindtools.com/pages/article/henri-fayol.htm</a:t>
            </a:r>
          </a:p>
        </p:txBody>
      </p:sp>
    </p:spTree>
    <p:extLst>
      <p:ext uri="{BB962C8B-B14F-4D97-AF65-F5344CB8AC3E}">
        <p14:creationId xmlns:p14="http://schemas.microsoft.com/office/powerpoint/2010/main" val="40510880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E99D1-01CE-403E-BF61-8F2201DB76DE}"/>
              </a:ext>
            </a:extLst>
          </p:cNvPr>
          <p:cNvSpPr>
            <a:spLocks noGrp="1"/>
          </p:cNvSpPr>
          <p:nvPr>
            <p:ph type="title"/>
          </p:nvPr>
        </p:nvSpPr>
        <p:spPr>
          <a:xfrm>
            <a:off x="457200" y="273050"/>
            <a:ext cx="3008313" cy="923702"/>
          </a:xfrm>
        </p:spPr>
        <p:txBody>
          <a:bodyPr anchor="b">
            <a:normAutofit/>
          </a:bodyPr>
          <a:lstStyle/>
          <a:p>
            <a:r>
              <a:rPr lang="en-GB" sz="2400" b="1" dirty="0">
                <a:latin typeface="Times New Roman" panose="02020603050405020304" pitchFamily="18" charset="0"/>
                <a:cs typeface="Times New Roman" panose="02020603050405020304" pitchFamily="18" charset="0"/>
              </a:rPr>
              <a:t>Class activity </a:t>
            </a:r>
          </a:p>
        </p:txBody>
      </p:sp>
      <p:pic>
        <p:nvPicPr>
          <p:cNvPr id="5" name="Picture 4" descr="A picture containing toy&#10;&#10;Description automatically generated">
            <a:extLst>
              <a:ext uri="{FF2B5EF4-FFF2-40B4-BE49-F238E27FC236}">
                <a16:creationId xmlns:a16="http://schemas.microsoft.com/office/drawing/2014/main" id="{55C88AFD-A73D-4A1C-9DE4-12FAF6C1B79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1196752"/>
            <a:ext cx="4248472" cy="4176464"/>
          </a:xfrm>
          <a:prstGeom prst="rect">
            <a:avLst/>
          </a:prstGeom>
          <a:noFill/>
        </p:spPr>
      </p:pic>
      <p:sp>
        <p:nvSpPr>
          <p:cNvPr id="3" name="Content Placeholder 2">
            <a:extLst>
              <a:ext uri="{FF2B5EF4-FFF2-40B4-BE49-F238E27FC236}">
                <a16:creationId xmlns:a16="http://schemas.microsoft.com/office/drawing/2014/main" id="{8018616C-6102-404E-8494-00752CD76C32}"/>
              </a:ext>
            </a:extLst>
          </p:cNvPr>
          <p:cNvSpPr>
            <a:spLocks noGrp="1"/>
          </p:cNvSpPr>
          <p:nvPr>
            <p:ph type="body" sz="half" idx="2"/>
          </p:nvPr>
        </p:nvSpPr>
        <p:spPr>
          <a:xfrm>
            <a:off x="251520" y="1343325"/>
            <a:ext cx="4680520" cy="4029891"/>
          </a:xfrm>
        </p:spPr>
        <p:txBody>
          <a:bodyPr>
            <a:normAutofit/>
          </a:bodyPr>
          <a:lstStyle/>
          <a:p>
            <a:r>
              <a:rPr lang="en-GB" sz="2000" dirty="0">
                <a:latin typeface="Times New Roman" panose="02020603050405020304" pitchFamily="18" charset="0"/>
                <a:cs typeface="Times New Roman" panose="02020603050405020304" pitchFamily="18" charset="0"/>
              </a:rPr>
              <a:t>Research on the following theories and In few sentences explain them with practical examples </a:t>
            </a:r>
          </a:p>
          <a:p>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b="1" i="1" dirty="0">
                <a:latin typeface="Times New Roman" panose="02020603050405020304" pitchFamily="18" charset="0"/>
                <a:cs typeface="Times New Roman" panose="02020603050405020304" pitchFamily="18" charset="0"/>
              </a:rPr>
              <a:t>Max Weber’s (Bureaucratic theory )</a:t>
            </a:r>
          </a:p>
          <a:p>
            <a:endParaRPr lang="en-GB" sz="2000" i="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b="1" i="1" dirty="0">
                <a:latin typeface="Times New Roman" panose="02020603050405020304" pitchFamily="18" charset="0"/>
                <a:cs typeface="Times New Roman" panose="02020603050405020304" pitchFamily="18" charset="0"/>
              </a:rPr>
              <a:t>Elton Mayo (Human relations theory)</a:t>
            </a:r>
          </a:p>
          <a:p>
            <a:r>
              <a:rPr lang="en-GB" sz="2000" b="1" i="1"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sz="2000" b="1" i="1" dirty="0">
                <a:latin typeface="Times New Roman" panose="02020603050405020304" pitchFamily="18" charset="0"/>
                <a:cs typeface="Times New Roman" panose="02020603050405020304" pitchFamily="18" charset="0"/>
              </a:rPr>
              <a:t>Douglas McGregor (X&amp;Y theory</a:t>
            </a:r>
            <a:r>
              <a:rPr lang="en-GB" sz="2000" b="1"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0300017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04325-4875-4FE6-8D91-6A95102B5DB7}"/>
              </a:ext>
            </a:extLst>
          </p:cNvPr>
          <p:cNvSpPr>
            <a:spLocks noGrp="1"/>
          </p:cNvSpPr>
          <p:nvPr>
            <p:ph type="title"/>
          </p:nvPr>
        </p:nvSpPr>
        <p:spPr>
          <a:xfrm>
            <a:off x="457200" y="116632"/>
            <a:ext cx="8229600" cy="936104"/>
          </a:xfrm>
        </p:spPr>
        <p:txBody>
          <a:bodyPr>
            <a:normAutofit fontScale="90000"/>
          </a:bodyPr>
          <a:lstStyle/>
          <a:p>
            <a:br>
              <a:rPr lang="en-GB" sz="4400" b="1" i="1" dirty="0">
                <a:latin typeface="Times New Roman" panose="02020603050405020304" pitchFamily="18" charset="0"/>
                <a:cs typeface="Times New Roman" panose="02020603050405020304" pitchFamily="18" charset="0"/>
              </a:rPr>
            </a:br>
            <a:r>
              <a:rPr lang="en-GB" sz="4000" b="1" i="1" dirty="0">
                <a:latin typeface="Times New Roman" panose="02020603050405020304" pitchFamily="18" charset="0"/>
                <a:cs typeface="Times New Roman" panose="02020603050405020304" pitchFamily="18" charset="0"/>
              </a:rPr>
              <a:t>Max Weber’s (Bureaucratic theory )</a:t>
            </a:r>
            <a:br>
              <a:rPr lang="en-GB" sz="4000" b="1" i="1" dirty="0">
                <a:latin typeface="Times New Roman" panose="02020603050405020304" pitchFamily="18" charset="0"/>
                <a:cs typeface="Times New Roman" panose="02020603050405020304" pitchFamily="18" charset="0"/>
              </a:rPr>
            </a:br>
            <a:endParaRPr lang="en-US" sz="4000" dirty="0"/>
          </a:p>
        </p:txBody>
      </p:sp>
      <p:sp>
        <p:nvSpPr>
          <p:cNvPr id="3" name="Content Placeholder 2">
            <a:extLst>
              <a:ext uri="{FF2B5EF4-FFF2-40B4-BE49-F238E27FC236}">
                <a16:creationId xmlns:a16="http://schemas.microsoft.com/office/drawing/2014/main" id="{92B61884-EA4A-4AD5-A6B0-5FB19D6F2B28}"/>
              </a:ext>
            </a:extLst>
          </p:cNvPr>
          <p:cNvSpPr>
            <a:spLocks noGrp="1"/>
          </p:cNvSpPr>
          <p:nvPr>
            <p:ph idx="1"/>
          </p:nvPr>
        </p:nvSpPr>
        <p:spPr>
          <a:xfrm>
            <a:off x="457200" y="1052736"/>
            <a:ext cx="8229600" cy="4608512"/>
          </a:xfrm>
        </p:spPr>
        <p:txBody>
          <a:bodyPr>
            <a:normAutofit fontScale="70000" lnSpcReduction="20000"/>
          </a:bodyPr>
          <a:lstStyle/>
          <a:p>
            <a:pPr marL="0" indent="0">
              <a:buNone/>
            </a:pPr>
            <a:r>
              <a:rPr lang="en-US" sz="2900" b="1" i="0" dirty="0">
                <a:solidFill>
                  <a:srgbClr val="000000"/>
                </a:solidFill>
                <a:effectLst/>
                <a:latin typeface="Times New Roman" panose="02020603050405020304" pitchFamily="18" charset="0"/>
                <a:cs typeface="Times New Roman" panose="02020603050405020304" pitchFamily="18" charset="0"/>
              </a:rPr>
              <a:t>What is Bureaucracy? </a:t>
            </a:r>
          </a:p>
          <a:p>
            <a:pPr marL="0" indent="0">
              <a:buNone/>
            </a:pPr>
            <a:endParaRPr lang="en-US" sz="2900" b="0" i="0" dirty="0">
              <a:solidFill>
                <a:srgbClr val="000000"/>
              </a:solidFill>
              <a:effectLst/>
              <a:latin typeface="Times New Roman" panose="02020603050405020304" pitchFamily="18" charset="0"/>
              <a:cs typeface="Times New Roman" panose="02020603050405020304" pitchFamily="18" charset="0"/>
            </a:endParaRPr>
          </a:p>
          <a:p>
            <a:pPr marL="0" indent="0">
              <a:buNone/>
            </a:pPr>
            <a:r>
              <a:rPr lang="en-US" sz="2900" dirty="0">
                <a:solidFill>
                  <a:srgbClr val="000000"/>
                </a:solidFill>
                <a:latin typeface="Times New Roman" panose="02020603050405020304" pitchFamily="18" charset="0"/>
                <a:cs typeface="Times New Roman" panose="02020603050405020304" pitchFamily="18" charset="0"/>
              </a:rPr>
              <a:t>“</a:t>
            </a:r>
            <a:r>
              <a:rPr lang="en-US" sz="2900" b="0" i="0" dirty="0">
                <a:solidFill>
                  <a:srgbClr val="000000"/>
                </a:solidFill>
                <a:effectLst/>
                <a:latin typeface="Times New Roman" panose="02020603050405020304" pitchFamily="18" charset="0"/>
                <a:cs typeface="Times New Roman" panose="02020603050405020304" pitchFamily="18" charset="0"/>
              </a:rPr>
              <a:t>It is an administrative system designed to achieve large-scale administrative tasks by systematically coordinating the work of many individuals” </a:t>
            </a:r>
          </a:p>
          <a:p>
            <a:pPr marL="0" indent="0" algn="l">
              <a:buNone/>
            </a:pPr>
            <a:endParaRPr lang="en-US" sz="2900" b="0" i="0" dirty="0">
              <a:solidFill>
                <a:srgbClr val="000000"/>
              </a:solidFill>
              <a:effectLst/>
              <a:latin typeface="Times New Roman" panose="02020603050405020304" pitchFamily="18" charset="0"/>
              <a:cs typeface="Times New Roman" panose="02020603050405020304" pitchFamily="18" charset="0"/>
            </a:endParaRPr>
          </a:p>
          <a:p>
            <a:pPr marL="0" indent="0">
              <a:buNone/>
            </a:pPr>
            <a:r>
              <a:rPr lang="en-US" sz="2900" b="0" i="0" dirty="0">
                <a:solidFill>
                  <a:srgbClr val="000000"/>
                </a:solidFill>
                <a:effectLst/>
                <a:latin typeface="Times New Roman" panose="02020603050405020304" pitchFamily="18" charset="0"/>
                <a:cs typeface="Times New Roman" panose="02020603050405020304" pitchFamily="18" charset="0"/>
              </a:rPr>
              <a:t>Weber’s</a:t>
            </a:r>
            <a:r>
              <a:rPr lang="en-US" sz="2900" dirty="0">
                <a:solidFill>
                  <a:srgbClr val="000000"/>
                </a:solidFill>
                <a:latin typeface="Times New Roman" panose="02020603050405020304" pitchFamily="18" charset="0"/>
                <a:cs typeface="Times New Roman" panose="02020603050405020304" pitchFamily="18" charset="0"/>
              </a:rPr>
              <a:t> </a:t>
            </a:r>
            <a:r>
              <a:rPr lang="en-US" sz="2900" b="1" i="0" dirty="0">
                <a:solidFill>
                  <a:srgbClr val="000000"/>
                </a:solidFill>
                <a:effectLst/>
                <a:latin typeface="Times New Roman" panose="02020603050405020304" pitchFamily="18" charset="0"/>
                <a:cs typeface="Times New Roman" panose="02020603050405020304" pitchFamily="18" charset="0"/>
              </a:rPr>
              <a:t>theory of bureaucratic management</a:t>
            </a:r>
            <a:r>
              <a:rPr lang="en-US" sz="2900" dirty="0">
                <a:solidFill>
                  <a:srgbClr val="000000"/>
                </a:solidFill>
                <a:latin typeface="Times New Roman" panose="02020603050405020304" pitchFamily="18" charset="0"/>
                <a:cs typeface="Times New Roman" panose="02020603050405020304" pitchFamily="18" charset="0"/>
              </a:rPr>
              <a:t> is </a:t>
            </a:r>
            <a:r>
              <a:rPr lang="en-US" sz="2900" b="0" i="0" dirty="0">
                <a:solidFill>
                  <a:srgbClr val="000000"/>
                </a:solidFill>
                <a:effectLst/>
                <a:latin typeface="Times New Roman" panose="02020603050405020304" pitchFamily="18" charset="0"/>
                <a:cs typeface="Times New Roman" panose="02020603050405020304" pitchFamily="18" charset="0"/>
              </a:rPr>
              <a:t>a formal system of organization and administration designed to ensure efficiency and effectiveness</a:t>
            </a:r>
          </a:p>
          <a:p>
            <a:pPr marL="0" indent="0" algn="l">
              <a:buNone/>
            </a:pPr>
            <a:endParaRPr lang="en-US" sz="2900" b="0" i="0" dirty="0">
              <a:solidFill>
                <a:srgbClr val="000000"/>
              </a:solidFill>
              <a:effectLst/>
              <a:latin typeface="Times New Roman" panose="02020603050405020304" pitchFamily="18" charset="0"/>
              <a:cs typeface="Times New Roman" panose="02020603050405020304" pitchFamily="18" charset="0"/>
            </a:endParaRPr>
          </a:p>
          <a:p>
            <a:pPr marL="0" indent="0" algn="l">
              <a:buNone/>
            </a:pPr>
            <a:r>
              <a:rPr lang="en-US" sz="2900" b="0" i="0" dirty="0">
                <a:solidFill>
                  <a:srgbClr val="000000"/>
                </a:solidFill>
                <a:effectLst/>
                <a:latin typeface="Times New Roman" panose="02020603050405020304" pitchFamily="18" charset="0"/>
                <a:cs typeface="Times New Roman" panose="02020603050405020304" pitchFamily="18" charset="0"/>
              </a:rPr>
              <a:t>Weber’s</a:t>
            </a:r>
            <a:r>
              <a:rPr lang="en-US" sz="2900" dirty="0">
                <a:solidFill>
                  <a:srgbClr val="000000"/>
                </a:solidFill>
                <a:latin typeface="Times New Roman" panose="02020603050405020304" pitchFamily="18" charset="0"/>
                <a:cs typeface="Times New Roman" panose="02020603050405020304" pitchFamily="18" charset="0"/>
              </a:rPr>
              <a:t> </a:t>
            </a:r>
            <a:r>
              <a:rPr lang="en-US" sz="2900" b="1" i="0" dirty="0">
                <a:solidFill>
                  <a:srgbClr val="000000"/>
                </a:solidFill>
                <a:effectLst/>
                <a:latin typeface="Times New Roman" panose="02020603050405020304" pitchFamily="18" charset="0"/>
                <a:cs typeface="Times New Roman" panose="02020603050405020304" pitchFamily="18" charset="0"/>
              </a:rPr>
              <a:t>theory of bureaucratic management </a:t>
            </a:r>
            <a:r>
              <a:rPr lang="en-US" sz="2900" b="0" i="0" dirty="0">
                <a:solidFill>
                  <a:srgbClr val="000000"/>
                </a:solidFill>
                <a:effectLst/>
                <a:latin typeface="Times New Roman" panose="02020603050405020304" pitchFamily="18" charset="0"/>
                <a:cs typeface="Times New Roman" panose="02020603050405020304" pitchFamily="18" charset="0"/>
              </a:rPr>
              <a:t>has two essential elements: </a:t>
            </a:r>
            <a:endParaRPr lang="en-US" sz="2900" dirty="0">
              <a:solidFill>
                <a:srgbClr val="000000"/>
              </a:solidFill>
              <a:latin typeface="Times New Roman" panose="02020603050405020304" pitchFamily="18" charset="0"/>
              <a:cs typeface="Times New Roman" panose="02020603050405020304" pitchFamily="18" charset="0"/>
            </a:endParaRPr>
          </a:p>
          <a:p>
            <a:pPr marL="0" indent="0">
              <a:buNone/>
            </a:pPr>
            <a:r>
              <a:rPr lang="en-US" sz="2900" b="0" i="0" dirty="0">
                <a:solidFill>
                  <a:srgbClr val="000000"/>
                </a:solidFill>
                <a:effectLst/>
                <a:latin typeface="Times New Roman" panose="02020603050405020304" pitchFamily="18" charset="0"/>
                <a:cs typeface="Times New Roman" panose="02020603050405020304" pitchFamily="18" charset="0"/>
              </a:rPr>
              <a:t>.  </a:t>
            </a:r>
            <a:endParaRPr lang="en-US" sz="2900" dirty="0">
              <a:solidFill>
                <a:srgbClr val="000000"/>
              </a:solidFill>
              <a:latin typeface="Times New Roman" panose="02020603050405020304" pitchFamily="18" charset="0"/>
              <a:cs typeface="Times New Roman" panose="02020603050405020304" pitchFamily="18" charset="0"/>
            </a:endParaRPr>
          </a:p>
          <a:p>
            <a:pPr algn="l">
              <a:buFont typeface="Wingdings" panose="05000000000000000000" pitchFamily="2" charset="2"/>
              <a:buChar char="ü"/>
            </a:pPr>
            <a:r>
              <a:rPr lang="en-US" sz="2900" b="0" i="0" dirty="0">
                <a:solidFill>
                  <a:srgbClr val="000000"/>
                </a:solidFill>
                <a:effectLst/>
                <a:latin typeface="Times New Roman" panose="02020603050405020304" pitchFamily="18" charset="0"/>
                <a:cs typeface="Times New Roman" panose="02020603050405020304" pitchFamily="18" charset="0"/>
              </a:rPr>
              <a:t> Structuring an organization into a hierarchy. </a:t>
            </a:r>
          </a:p>
          <a:p>
            <a:pPr algn="l">
              <a:buFont typeface="Wingdings" panose="05000000000000000000" pitchFamily="2" charset="2"/>
              <a:buChar char="ü"/>
            </a:pPr>
            <a:r>
              <a:rPr lang="en-US" sz="2900" b="0" i="0" dirty="0">
                <a:solidFill>
                  <a:srgbClr val="000000"/>
                </a:solidFill>
                <a:effectLst/>
                <a:latin typeface="Times New Roman" panose="02020603050405020304" pitchFamily="18" charset="0"/>
                <a:cs typeface="Times New Roman" panose="02020603050405020304" pitchFamily="18" charset="0"/>
              </a:rPr>
              <a:t> </a:t>
            </a:r>
            <a:r>
              <a:rPr lang="en-US" sz="2900" dirty="0">
                <a:solidFill>
                  <a:srgbClr val="000000"/>
                </a:solidFill>
                <a:latin typeface="Times New Roman" panose="02020603050405020304" pitchFamily="18" charset="0"/>
                <a:cs typeface="Times New Roman" panose="02020603050405020304" pitchFamily="18" charset="0"/>
              </a:rPr>
              <a:t>T</a:t>
            </a:r>
            <a:r>
              <a:rPr lang="en-US" sz="2900" b="0" i="0" dirty="0">
                <a:solidFill>
                  <a:srgbClr val="000000"/>
                </a:solidFill>
                <a:effectLst/>
                <a:latin typeface="Times New Roman" panose="02020603050405020304" pitchFamily="18" charset="0"/>
                <a:cs typeface="Times New Roman" panose="02020603050405020304" pitchFamily="18" charset="0"/>
              </a:rPr>
              <a:t>he organization and its members are governed by clearly defined rational-legal decision-making rules.       </a:t>
            </a:r>
          </a:p>
          <a:p>
            <a:pPr marL="0" indent="0" algn="l">
              <a:buNone/>
            </a:pPr>
            <a:r>
              <a:rPr lang="en-US" sz="2900" b="0" i="0" dirty="0">
                <a:solidFill>
                  <a:srgbClr val="000000"/>
                </a:solidFill>
                <a:effectLst/>
                <a:latin typeface="Times New Roman" panose="02020603050405020304" pitchFamily="18" charset="0"/>
                <a:cs typeface="Times New Roman" panose="02020603050405020304" pitchFamily="18" charset="0"/>
              </a:rPr>
              <a:t>Each  of these element helps an organization to achieve its goals.</a:t>
            </a:r>
          </a:p>
          <a:p>
            <a:pPr marL="0" indent="0">
              <a:buNone/>
            </a:pPr>
            <a:endParaRPr lang="en-US" dirty="0"/>
          </a:p>
        </p:txBody>
      </p:sp>
    </p:spTree>
    <p:extLst>
      <p:ext uri="{BB962C8B-B14F-4D97-AF65-F5344CB8AC3E}">
        <p14:creationId xmlns:p14="http://schemas.microsoft.com/office/powerpoint/2010/main" val="40304442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69E0-2301-4B2A-A012-97F924BB7AA5}"/>
              </a:ext>
            </a:extLst>
          </p:cNvPr>
          <p:cNvSpPr>
            <a:spLocks noGrp="1"/>
          </p:cNvSpPr>
          <p:nvPr>
            <p:ph type="title"/>
          </p:nvPr>
        </p:nvSpPr>
        <p:spPr/>
        <p:txBody>
          <a:bodyPr>
            <a:normAutofit fontScale="90000"/>
          </a:bodyPr>
          <a:lstStyle/>
          <a:p>
            <a:pPr marL="285750" indent="-285750"/>
            <a:br>
              <a:rPr lang="en-GB" sz="4400" b="1" i="1" dirty="0">
                <a:latin typeface="Times New Roman" panose="02020603050405020304" pitchFamily="18" charset="0"/>
                <a:cs typeface="Times New Roman" panose="02020603050405020304" pitchFamily="18" charset="0"/>
              </a:rPr>
            </a:br>
            <a:br>
              <a:rPr lang="en-GB" sz="4400" b="1" i="1" dirty="0">
                <a:latin typeface="Times New Roman" panose="02020603050405020304" pitchFamily="18" charset="0"/>
                <a:cs typeface="Times New Roman" panose="02020603050405020304" pitchFamily="18" charset="0"/>
              </a:rPr>
            </a:br>
            <a:r>
              <a:rPr lang="en-GB" sz="4400" b="1" i="1" dirty="0">
                <a:latin typeface="Times New Roman" panose="02020603050405020304" pitchFamily="18" charset="0"/>
                <a:cs typeface="Times New Roman" panose="02020603050405020304" pitchFamily="18" charset="0"/>
              </a:rPr>
              <a:t>Elton Mayo (Human relations theory)</a:t>
            </a:r>
            <a:br>
              <a:rPr lang="en-GB" sz="4400" b="1" i="1" dirty="0">
                <a:latin typeface="Times New Roman" panose="02020603050405020304" pitchFamily="18" charset="0"/>
                <a:cs typeface="Times New Roman" panose="02020603050405020304" pitchFamily="18" charset="0"/>
              </a:rPr>
            </a:br>
            <a:r>
              <a:rPr lang="en-GB" sz="4400" b="1" i="1" dirty="0">
                <a:latin typeface="Times New Roman" panose="02020603050405020304" pitchFamily="18" charset="0"/>
                <a:cs typeface="Times New Roman" panose="02020603050405020304" pitchFamily="18" charset="0"/>
              </a:rPr>
              <a:t> </a:t>
            </a:r>
            <a:br>
              <a:rPr lang="en-GB" sz="4400" b="1" i="1" dirty="0">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E301CA3-603B-4D5C-9720-4F86B82824B6}"/>
              </a:ext>
            </a:extLst>
          </p:cNvPr>
          <p:cNvSpPr>
            <a:spLocks noGrp="1"/>
          </p:cNvSpPr>
          <p:nvPr>
            <p:ph idx="1"/>
          </p:nvPr>
        </p:nvSpPr>
        <p:spPr/>
        <p:txBody>
          <a:bodyPr>
            <a:normAutofit/>
          </a:bodyPr>
          <a:lstStyle/>
          <a:p>
            <a:pPr algn="just">
              <a:buFont typeface="Wingdings" panose="05000000000000000000" pitchFamily="2" charset="2"/>
              <a:buChar char="ü"/>
            </a:pPr>
            <a:r>
              <a:rPr lang="en-US" sz="2000" b="0" i="0" dirty="0">
                <a:effectLst/>
                <a:latin typeface="Arial" panose="020B0604020202020204" pitchFamily="34" charset="0"/>
                <a:cs typeface="Arial" panose="020B0604020202020204" pitchFamily="34" charset="0"/>
              </a:rPr>
              <a:t>Mayo believed that workers are not just concerned with money but could be better motivated by having their social needs met whilst at work</a:t>
            </a: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M</a:t>
            </a:r>
            <a:r>
              <a:rPr lang="en-US" sz="2000" b="0" i="0" dirty="0">
                <a:effectLst/>
                <a:latin typeface="Arial" panose="020B0604020202020204" pitchFamily="34" charset="0"/>
                <a:cs typeface="Arial" panose="020B0604020202020204" pitchFamily="34" charset="0"/>
              </a:rPr>
              <a:t>anagers taking more of an interest in the workers, treating them as people who have worthwhile opinions and realizing that workers enjoy interacting together.</a:t>
            </a:r>
          </a:p>
          <a:p>
            <a:pPr algn="just">
              <a:buFont typeface="Wingdings" panose="05000000000000000000" pitchFamily="2" charset="2"/>
              <a:buChar char="ü"/>
            </a:pP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ü"/>
            </a:pPr>
            <a:r>
              <a:rPr lang="en-US" sz="2000" b="0" i="0" dirty="0">
                <a:effectLst/>
                <a:latin typeface="Arial" panose="020B0604020202020204" pitchFamily="34" charset="0"/>
                <a:cs typeface="Arial" panose="020B0604020202020204" pitchFamily="34" charset="0"/>
              </a:rPr>
              <a:t>Better communication between managers and workers</a:t>
            </a:r>
          </a:p>
          <a:p>
            <a:pPr algn="just">
              <a:buFont typeface="Wingdings" panose="05000000000000000000" pitchFamily="2" charset="2"/>
              <a:buChar char="ü"/>
            </a:pP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ü"/>
            </a:pPr>
            <a:r>
              <a:rPr lang="en-US" sz="2000" b="0" i="0" dirty="0">
                <a:effectLst/>
                <a:latin typeface="Arial" panose="020B0604020202020204" pitchFamily="34" charset="0"/>
                <a:cs typeface="Arial" panose="020B0604020202020204" pitchFamily="34" charset="0"/>
              </a:rPr>
              <a:t>Greater manager involvement in employees working lives</a:t>
            </a:r>
          </a:p>
          <a:p>
            <a:endParaRPr lang="en-US" sz="2000" b="0" i="0" dirty="0">
              <a:solidFill>
                <a:srgbClr val="1F2937"/>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861114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7A71-3D25-4B6C-87D7-41B8682DE043}"/>
              </a:ext>
            </a:extLst>
          </p:cNvPr>
          <p:cNvSpPr>
            <a:spLocks noGrp="1"/>
          </p:cNvSpPr>
          <p:nvPr>
            <p:ph type="title"/>
          </p:nvPr>
        </p:nvSpPr>
        <p:spPr>
          <a:xfrm>
            <a:off x="457200" y="274638"/>
            <a:ext cx="8229600" cy="922114"/>
          </a:xfrm>
        </p:spPr>
        <p:txBody>
          <a:bodyPr>
            <a:normAutofit fontScale="90000"/>
          </a:bodyPr>
          <a:lstStyle/>
          <a:p>
            <a:br>
              <a:rPr lang="en-GB" sz="4400" b="1" i="1" dirty="0">
                <a:latin typeface="Times New Roman" panose="02020603050405020304" pitchFamily="18" charset="0"/>
                <a:cs typeface="Times New Roman" panose="02020603050405020304" pitchFamily="18" charset="0"/>
              </a:rPr>
            </a:br>
            <a:r>
              <a:rPr lang="en-GB" sz="4400" b="1" i="1" dirty="0">
                <a:latin typeface="Times New Roman" panose="02020603050405020304" pitchFamily="18" charset="0"/>
                <a:cs typeface="Times New Roman" panose="02020603050405020304" pitchFamily="18" charset="0"/>
              </a:rPr>
              <a:t>Douglas McGregor (X&amp;Y theory</a:t>
            </a:r>
            <a:r>
              <a:rPr lang="en-GB" sz="4400" b="1" dirty="0">
                <a:latin typeface="Times New Roman" panose="02020603050405020304" pitchFamily="18" charset="0"/>
                <a:cs typeface="Times New Roman" panose="02020603050405020304" pitchFamily="18" charset="0"/>
              </a:rPr>
              <a:t>)</a:t>
            </a:r>
            <a:br>
              <a:rPr lang="en-GB" sz="4400" b="1" dirty="0">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3794156-5ADF-4566-B86E-AB03DF161C53}"/>
              </a:ext>
            </a:extLst>
          </p:cNvPr>
          <p:cNvSpPr>
            <a:spLocks noGrp="1"/>
          </p:cNvSpPr>
          <p:nvPr>
            <p:ph idx="1"/>
          </p:nvPr>
        </p:nvSpPr>
        <p:spPr>
          <a:xfrm>
            <a:off x="457200" y="1196752"/>
            <a:ext cx="8229600" cy="4320481"/>
          </a:xfrm>
        </p:spPr>
        <p:txBody>
          <a:bodyPr>
            <a:normAutofit fontScale="40000" lnSpcReduction="20000"/>
          </a:bodyPr>
          <a:lstStyle/>
          <a:p>
            <a:pPr marL="0" indent="0">
              <a:buNone/>
            </a:pPr>
            <a:endParaRPr lang="en-US" dirty="0"/>
          </a:p>
          <a:p>
            <a:pPr marL="0" indent="0">
              <a:buNone/>
            </a:pPr>
            <a:r>
              <a:rPr lang="en-US" sz="4500" b="1" dirty="0">
                <a:latin typeface="Arial" panose="020B0604020202020204" pitchFamily="34" charset="0"/>
                <a:cs typeface="Arial" panose="020B0604020202020204" pitchFamily="34" charset="0"/>
              </a:rPr>
              <a:t>Theory X: </a:t>
            </a:r>
            <a:r>
              <a:rPr lang="en-US" sz="4500" dirty="0">
                <a:latin typeface="Arial" panose="020B0604020202020204" pitchFamily="34" charset="0"/>
                <a:cs typeface="Arial" panose="020B0604020202020204" pitchFamily="34" charset="0"/>
              </a:rPr>
              <a:t>the traditional view of direction and control Theory X is based on the assumptions that:  </a:t>
            </a:r>
          </a:p>
          <a:p>
            <a:endParaRPr lang="en-US" sz="45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US" sz="4500" dirty="0">
                <a:latin typeface="Arial" panose="020B0604020202020204" pitchFamily="34" charset="0"/>
                <a:cs typeface="Arial" panose="020B0604020202020204" pitchFamily="34" charset="0"/>
              </a:rPr>
              <a:t>The average human being has an inherent dislike of work and will avoid it if possible. </a:t>
            </a:r>
          </a:p>
          <a:p>
            <a:pPr marL="0" indent="0">
              <a:buNone/>
            </a:pPr>
            <a:endParaRPr lang="en-US" sz="45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US" sz="4500" dirty="0">
                <a:latin typeface="Arial" panose="020B0604020202020204" pitchFamily="34" charset="0"/>
                <a:cs typeface="Arial" panose="020B0604020202020204" pitchFamily="34" charset="0"/>
              </a:rPr>
              <a:t> Human dislike of work, most people must be coerced, controlled, directed, and threatened with punishment to get them to put forth adequate effort toward the achievement of organizational objectives. </a:t>
            </a:r>
          </a:p>
          <a:p>
            <a:pPr>
              <a:buFont typeface="Wingdings" panose="05000000000000000000" pitchFamily="2" charset="2"/>
              <a:buChar char="ü"/>
            </a:pPr>
            <a:endParaRPr lang="en-US" sz="45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US" sz="4500" dirty="0">
                <a:latin typeface="Arial" panose="020B0604020202020204" pitchFamily="34" charset="0"/>
                <a:cs typeface="Arial" panose="020B0604020202020204" pitchFamily="34" charset="0"/>
              </a:rPr>
              <a:t> The average human being prefers to be directed, wishes to avoid responsibility, has relatively little ambition, and wants security above all.                                                                                      </a:t>
            </a:r>
          </a:p>
          <a:p>
            <a:pPr>
              <a:buFont typeface="Wingdings" panose="05000000000000000000" pitchFamily="2" charset="2"/>
              <a:buChar char="ü"/>
            </a:pPr>
            <a:endParaRPr lang="en-US" sz="45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US" sz="3800" dirty="0"/>
          </a:p>
          <a:p>
            <a:pPr marL="0" indent="0">
              <a:buNone/>
            </a:pPr>
            <a:endParaRPr lang="en-US" sz="1600" dirty="0"/>
          </a:p>
          <a:p>
            <a:pPr marL="0" indent="0">
              <a:buNone/>
            </a:pPr>
            <a:r>
              <a:rPr lang="en-US" b="0" i="0" dirty="0">
                <a:solidFill>
                  <a:srgbClr val="666666"/>
                </a:solidFill>
                <a:effectLst/>
                <a:latin typeface="Roboto" panose="02000000000000000000" pitchFamily="2" charset="0"/>
              </a:rPr>
              <a:t>                                                                                           </a:t>
            </a:r>
            <a:r>
              <a:rPr lang="en-US" sz="3500" b="1" i="0" dirty="0">
                <a:solidFill>
                  <a:srgbClr val="666666"/>
                </a:solidFill>
                <a:effectLst/>
                <a:latin typeface="Arial" panose="020B0604020202020204" pitchFamily="34" charset="0"/>
                <a:cs typeface="Arial" panose="020B0604020202020204" pitchFamily="34" charset="0"/>
              </a:rPr>
              <a:t>The </a:t>
            </a:r>
            <a:r>
              <a:rPr lang="en-US" sz="3500" b="1" i="0" dirty="0">
                <a:solidFill>
                  <a:srgbClr val="767676"/>
                </a:solidFill>
                <a:effectLst/>
                <a:latin typeface="Arial" panose="020B0604020202020204" pitchFamily="34" charset="0"/>
                <a:cs typeface="Arial" panose="020B0604020202020204" pitchFamily="34" charset="0"/>
              </a:rPr>
              <a:t>Chartered Management Institute</a:t>
            </a:r>
            <a:r>
              <a:rPr lang="en-US" sz="3500" b="1" i="0" dirty="0">
                <a:solidFill>
                  <a:srgbClr val="666666"/>
                </a:solidFill>
                <a:effectLst/>
                <a:latin typeface="Arial" panose="020B0604020202020204" pitchFamily="34" charset="0"/>
                <a:cs typeface="Arial" panose="020B0604020202020204" pitchFamily="34" charset="0"/>
              </a:rPr>
              <a:t> (CMI) </a:t>
            </a:r>
            <a:r>
              <a:rPr lang="en-US" sz="35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066739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957B-4218-404E-9ADE-3781828D242D}"/>
              </a:ext>
            </a:extLst>
          </p:cNvPr>
          <p:cNvSpPr>
            <a:spLocks noGrp="1"/>
          </p:cNvSpPr>
          <p:nvPr>
            <p:ph type="title"/>
          </p:nvPr>
        </p:nvSpPr>
        <p:spPr/>
        <p:txBody>
          <a:bodyPr>
            <a:normAutofit fontScale="90000"/>
          </a:bodyPr>
          <a:lstStyle/>
          <a:p>
            <a:r>
              <a:rPr lang="en-GB" sz="4400" b="1" i="1" dirty="0">
                <a:latin typeface="Times New Roman" panose="02020603050405020304" pitchFamily="18" charset="0"/>
                <a:cs typeface="Times New Roman" panose="02020603050405020304" pitchFamily="18" charset="0"/>
              </a:rPr>
              <a:t>Douglas McGregor (X</a:t>
            </a:r>
            <a:r>
              <a:rPr lang="en-GB" sz="4400" b="1" dirty="0">
                <a:latin typeface="Times New Roman" panose="02020603050405020304" pitchFamily="18" charset="0"/>
                <a:cs typeface="Times New Roman" panose="02020603050405020304" pitchFamily="18" charset="0"/>
              </a:rPr>
              <a:t>)</a:t>
            </a:r>
            <a:br>
              <a:rPr lang="en-GB" sz="4400" b="1" dirty="0">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95FCA06-79CE-4C12-8B7C-77E6EC566408}"/>
              </a:ext>
            </a:extLst>
          </p:cNvPr>
          <p:cNvSpPr>
            <a:spLocks noGrp="1"/>
          </p:cNvSpPr>
          <p:nvPr>
            <p:ph idx="1"/>
          </p:nvPr>
        </p:nvSpPr>
        <p:spPr>
          <a:xfrm>
            <a:off x="457200" y="1052736"/>
            <a:ext cx="8229600" cy="4608512"/>
          </a:xfrm>
        </p:spPr>
        <p:txBody>
          <a:bodyPr>
            <a:noAutofit/>
          </a:bodyPr>
          <a:lstStyle/>
          <a:p>
            <a:pPr algn="just">
              <a:buFont typeface="Wingdings" panose="05000000000000000000" pitchFamily="2" charset="2"/>
              <a:buChar char="ü"/>
            </a:pPr>
            <a:r>
              <a:rPr lang="en-US" sz="2000" dirty="0"/>
              <a:t>A Theory X management style therefore requires close,</a:t>
            </a:r>
          </a:p>
          <a:p>
            <a:pPr marL="0" indent="0" algn="just">
              <a:buNone/>
            </a:pPr>
            <a:endParaRPr lang="en-US" sz="2000" dirty="0"/>
          </a:p>
          <a:p>
            <a:pPr algn="just">
              <a:buFont typeface="Wingdings" panose="05000000000000000000" pitchFamily="2" charset="2"/>
              <a:buChar char="ü"/>
            </a:pPr>
            <a:r>
              <a:rPr lang="en-US" sz="2000" dirty="0"/>
              <a:t> firm supervision with clearly specified tasks and the threat of punishment or the promise of greater pay as motivating factors.</a:t>
            </a:r>
          </a:p>
          <a:p>
            <a:pPr marL="0" indent="0" algn="just">
              <a:buNone/>
            </a:pPr>
            <a:endParaRPr lang="en-US" sz="2000" dirty="0"/>
          </a:p>
          <a:p>
            <a:pPr algn="just">
              <a:buFont typeface="Wingdings" panose="05000000000000000000" pitchFamily="2" charset="2"/>
              <a:buChar char="ü"/>
            </a:pPr>
            <a:r>
              <a:rPr lang="en-US" sz="2000" dirty="0"/>
              <a:t> McGregor acknowledges that the `carrot and stick' approach can have a place but will not work when the needs of people are predominantly social and egoistic. </a:t>
            </a:r>
          </a:p>
          <a:p>
            <a:pPr algn="just">
              <a:buFont typeface="Wingdings" panose="05000000000000000000" pitchFamily="2" charset="2"/>
              <a:buChar char="ü"/>
            </a:pPr>
            <a:endParaRPr lang="en-US" sz="2000" dirty="0"/>
          </a:p>
          <a:p>
            <a:pPr algn="just">
              <a:buFont typeface="Wingdings" panose="05000000000000000000" pitchFamily="2" charset="2"/>
              <a:buChar char="ü"/>
            </a:pPr>
            <a:r>
              <a:rPr lang="en-US" sz="2000" dirty="0"/>
              <a:t>The Objective is to persuade people to be docile, to do what they are told in exchange for reward or escape from punishment, is presented as flawed and in need of re-evaluation.</a:t>
            </a:r>
          </a:p>
          <a:p>
            <a:pPr marL="0" indent="0" algn="just">
              <a:buNone/>
            </a:pPr>
            <a:r>
              <a:rPr lang="en-US" sz="2000" b="1" dirty="0">
                <a:solidFill>
                  <a:srgbClr val="666666"/>
                </a:solidFill>
                <a:latin typeface="Arial" panose="020B0604020202020204" pitchFamily="34" charset="0"/>
                <a:cs typeface="Arial" panose="020B0604020202020204" pitchFamily="34" charset="0"/>
              </a:rPr>
              <a:t>                                        The </a:t>
            </a:r>
            <a:r>
              <a:rPr lang="en-US" sz="2000" b="1" dirty="0">
                <a:solidFill>
                  <a:srgbClr val="767676"/>
                </a:solidFill>
                <a:latin typeface="Arial" panose="020B0604020202020204" pitchFamily="34" charset="0"/>
                <a:cs typeface="Arial" panose="020B0604020202020204" pitchFamily="34" charset="0"/>
              </a:rPr>
              <a:t>Chartered Management Institute</a:t>
            </a:r>
            <a:r>
              <a:rPr lang="en-US" sz="2000" b="1" dirty="0">
                <a:solidFill>
                  <a:srgbClr val="666666"/>
                </a:solidFill>
                <a:latin typeface="Arial" panose="020B0604020202020204" pitchFamily="34" charset="0"/>
                <a:cs typeface="Arial" panose="020B0604020202020204" pitchFamily="34" charset="0"/>
              </a:rPr>
              <a:t> (CMI) </a:t>
            </a:r>
            <a:r>
              <a:rPr lang="en-US" sz="2000" b="1" dirty="0">
                <a:latin typeface="Arial" panose="020B0604020202020204" pitchFamily="34" charset="0"/>
                <a:cs typeface="Arial" panose="020B0604020202020204" pitchFamily="34" charset="0"/>
              </a:rPr>
              <a:t> </a:t>
            </a:r>
            <a:endParaRPr lang="en-US" sz="2000" b="1" dirty="0"/>
          </a:p>
          <a:p>
            <a:pPr marL="0" indent="0" algn="just">
              <a:buNone/>
            </a:pPr>
            <a:r>
              <a:rPr lang="en-US" sz="2000" b="1" dirty="0"/>
              <a:t>                                  </a:t>
            </a:r>
            <a:r>
              <a:rPr lang="en-US" sz="2000" b="1" i="0" dirty="0">
                <a:solidFill>
                  <a:srgbClr val="666666"/>
                </a:solidFill>
                <a:effectLst/>
                <a:latin typeface="Roboto" panose="02000000000000000000" pitchFamily="2" charset="0"/>
              </a:rPr>
              <a:t> </a:t>
            </a:r>
            <a:endParaRPr lang="en-US" sz="1000" b="1" dirty="0"/>
          </a:p>
        </p:txBody>
      </p:sp>
    </p:spTree>
    <p:extLst>
      <p:ext uri="{BB962C8B-B14F-4D97-AF65-F5344CB8AC3E}">
        <p14:creationId xmlns:p14="http://schemas.microsoft.com/office/powerpoint/2010/main" val="34480235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3602D-5114-45C8-AA57-6D4687136C72}"/>
              </a:ext>
            </a:extLst>
          </p:cNvPr>
          <p:cNvSpPr>
            <a:spLocks noGrp="1"/>
          </p:cNvSpPr>
          <p:nvPr>
            <p:ph type="title"/>
          </p:nvPr>
        </p:nvSpPr>
        <p:spPr/>
        <p:txBody>
          <a:bodyPr>
            <a:normAutofit fontScale="90000"/>
          </a:bodyPr>
          <a:lstStyle/>
          <a:p>
            <a:r>
              <a:rPr lang="en-GB" sz="4400" b="1" i="1" dirty="0">
                <a:latin typeface="Times New Roman" panose="02020603050405020304" pitchFamily="18" charset="0"/>
                <a:cs typeface="Times New Roman" panose="02020603050405020304" pitchFamily="18" charset="0"/>
              </a:rPr>
              <a:t>Douglas McGregor (Y</a:t>
            </a:r>
            <a:r>
              <a:rPr lang="en-GB" sz="4400" b="1" dirty="0">
                <a:latin typeface="Times New Roman" panose="02020603050405020304" pitchFamily="18" charset="0"/>
                <a:cs typeface="Times New Roman" panose="02020603050405020304" pitchFamily="18" charset="0"/>
              </a:rPr>
              <a:t>)</a:t>
            </a:r>
            <a:br>
              <a:rPr lang="en-GB" sz="4400" b="1" dirty="0">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2D911AB-C757-42AC-A7C2-1B77D8D048E3}"/>
              </a:ext>
            </a:extLst>
          </p:cNvPr>
          <p:cNvSpPr>
            <a:spLocks noGrp="1"/>
          </p:cNvSpPr>
          <p:nvPr>
            <p:ph idx="1"/>
          </p:nvPr>
        </p:nvSpPr>
        <p:spPr/>
        <p:txBody>
          <a:bodyPr>
            <a:normAutofit lnSpcReduction="10000"/>
          </a:bodyPr>
          <a:lstStyle/>
          <a:p>
            <a:pPr>
              <a:buFont typeface="Wingdings" panose="05000000000000000000" pitchFamily="2" charset="2"/>
              <a:buChar char="ü"/>
            </a:pPr>
            <a:r>
              <a:rPr lang="en-US" sz="2000" dirty="0"/>
              <a:t>Theory Y: is based on the assumptions that average human being does not inherently dislike work. Depending upon controllable conditions, work may be a source of satisfaction, or a source of punishment.</a:t>
            </a:r>
          </a:p>
          <a:p>
            <a:pPr marL="0" indent="0">
              <a:buNone/>
            </a:pPr>
            <a:endParaRPr lang="en-US" sz="2000" dirty="0"/>
          </a:p>
          <a:p>
            <a:pPr>
              <a:buFont typeface="Wingdings" panose="05000000000000000000" pitchFamily="2" charset="2"/>
              <a:buChar char="ü"/>
            </a:pPr>
            <a:r>
              <a:rPr lang="en-US" sz="2000" dirty="0"/>
              <a:t>Theory Y assumptions can lead to more cooperative relationships between managers and workers</a:t>
            </a:r>
          </a:p>
          <a:p>
            <a:pPr>
              <a:buFont typeface="Wingdings" panose="05000000000000000000" pitchFamily="2" charset="2"/>
              <a:buChar char="ü"/>
            </a:pPr>
            <a:endParaRPr lang="en-US" sz="2000" dirty="0"/>
          </a:p>
          <a:p>
            <a:pPr>
              <a:buFont typeface="Wingdings" panose="05000000000000000000" pitchFamily="2" charset="2"/>
              <a:buChar char="ü"/>
            </a:pPr>
            <a:r>
              <a:rPr lang="en-US" sz="2000" dirty="0"/>
              <a:t>A Theory Y management style seeks to establish a working environment in which the personal needs and objectives of individuals can relate to, and harmonies with, the objectives of the organization</a:t>
            </a:r>
          </a:p>
        </p:txBody>
      </p:sp>
    </p:spTree>
    <p:extLst>
      <p:ext uri="{BB962C8B-B14F-4D97-AF65-F5344CB8AC3E}">
        <p14:creationId xmlns:p14="http://schemas.microsoft.com/office/powerpoint/2010/main" val="36564437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C187-F4FF-442E-9296-B2A4D1576E2F}"/>
              </a:ext>
            </a:extLst>
          </p:cNvPr>
          <p:cNvSpPr>
            <a:spLocks noGrp="1"/>
          </p:cNvSpPr>
          <p:nvPr>
            <p:ph type="title"/>
          </p:nvPr>
        </p:nvSpPr>
        <p:spPr/>
        <p:txBody>
          <a:bodyPr>
            <a:noAutofit/>
          </a:bodyPr>
          <a:lstStyle/>
          <a:p>
            <a:r>
              <a:rPr lang="en-GB" altLang="en-US" sz="3600" b="1" dirty="0">
                <a:latin typeface="Times New Roman" panose="02020603050405020304" pitchFamily="18" charset="0"/>
                <a:cs typeface="Times New Roman" panose="02020603050405020304" pitchFamily="18" charset="0"/>
              </a:rPr>
              <a:t>The Nature of Management and Organization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2CA035-902A-4D64-8B0C-6B4A1C9C7165}"/>
              </a:ext>
            </a:extLst>
          </p:cNvPr>
          <p:cNvSpPr>
            <a:spLocks noGrp="1"/>
          </p:cNvSpPr>
          <p:nvPr>
            <p:ph idx="1"/>
          </p:nvPr>
        </p:nvSpPr>
        <p:spPr/>
        <p:txBody>
          <a:bodyPr>
            <a:normAutofit/>
          </a:bodyPr>
          <a:lstStyle/>
          <a:p>
            <a:pPr marL="0" indent="0" algn="just">
              <a:buNone/>
            </a:pPr>
            <a:endParaRPr lang="en-GB" altLang="en-US" sz="2400" dirty="0">
              <a:latin typeface="Times New Roman" panose="02020603050405020304" pitchFamily="18" charset="0"/>
              <a:cs typeface="Times New Roman" panose="02020603050405020304" pitchFamily="18" charset="0"/>
            </a:endParaRPr>
          </a:p>
          <a:p>
            <a:pPr marL="0" indent="0" algn="just">
              <a:buNone/>
            </a:pPr>
            <a:r>
              <a:rPr lang="en-GB" altLang="en-US" sz="2400" dirty="0">
                <a:latin typeface="Times New Roman" panose="02020603050405020304" pitchFamily="18" charset="0"/>
                <a:cs typeface="Times New Roman" panose="02020603050405020304" pitchFamily="18" charset="0"/>
              </a:rPr>
              <a:t>Organization and management is  twin terms that exist side by side with each other, each one needs and supports the other. </a:t>
            </a:r>
          </a:p>
          <a:p>
            <a:pPr marL="0" indent="0" algn="just">
              <a:buNone/>
            </a:pPr>
            <a:endParaRPr lang="en-GB" altLang="en-US" sz="2400" dirty="0">
              <a:latin typeface="Times New Roman" panose="02020603050405020304" pitchFamily="18" charset="0"/>
              <a:cs typeface="Times New Roman" panose="02020603050405020304" pitchFamily="18" charset="0"/>
            </a:endParaRPr>
          </a:p>
          <a:p>
            <a:pPr marL="0" indent="0" algn="just">
              <a:lnSpc>
                <a:spcPts val="2900"/>
              </a:lnSpc>
              <a:buNone/>
            </a:pPr>
            <a:r>
              <a:rPr lang="en-GB" altLang="en-US" sz="2400" dirty="0">
                <a:latin typeface="Times New Roman" panose="02020603050405020304" pitchFamily="18" charset="0"/>
                <a:cs typeface="Times New Roman" panose="02020603050405020304" pitchFamily="18" charset="0"/>
              </a:rPr>
              <a:t>Organizations will be inert and useless if there is no management that will steer it; management will be hollow and meaningless if there’s no organization to manage. </a:t>
            </a:r>
          </a:p>
          <a:p>
            <a:pPr marL="0" indent="0">
              <a:buNone/>
            </a:pPr>
            <a:endParaRPr lang="en-GB" dirty="0"/>
          </a:p>
        </p:txBody>
      </p:sp>
    </p:spTree>
    <p:extLst>
      <p:ext uri="{BB962C8B-B14F-4D97-AF65-F5344CB8AC3E}">
        <p14:creationId xmlns:p14="http://schemas.microsoft.com/office/powerpoint/2010/main" val="18212131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BE95-16BE-4DBF-917E-F8B18091123E}"/>
              </a:ext>
            </a:extLst>
          </p:cNvPr>
          <p:cNvSpPr>
            <a:spLocks noGrp="1"/>
          </p:cNvSpPr>
          <p:nvPr>
            <p:ph type="title"/>
          </p:nvPr>
        </p:nvSpPr>
        <p:spPr/>
        <p:txBody>
          <a:bodyPr>
            <a:noAutofit/>
          </a:bodyPr>
          <a:lstStyle/>
          <a:p>
            <a:r>
              <a:rPr lang="en-GB" altLang="en-US" sz="3600" b="1" dirty="0">
                <a:latin typeface="Times New Roman" panose="02020603050405020304" pitchFamily="18" charset="0"/>
                <a:cs typeface="Times New Roman" panose="02020603050405020304" pitchFamily="18" charset="0"/>
              </a:rPr>
              <a:t>The Nature of Management and Organization</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EF2474-CEF6-4990-9AD6-67DE1EC68D77}"/>
              </a:ext>
            </a:extLst>
          </p:cNvPr>
          <p:cNvSpPr>
            <a:spLocks noGrp="1"/>
          </p:cNvSpPr>
          <p:nvPr>
            <p:ph idx="1"/>
          </p:nvPr>
        </p:nvSpPr>
        <p:spPr>
          <a:xfrm>
            <a:off x="457200" y="1844823"/>
            <a:ext cx="8229600" cy="3672409"/>
          </a:xfrm>
        </p:spPr>
        <p:txBody>
          <a:bodyPr>
            <a:normAutofit/>
          </a:bodyPr>
          <a:lstStyle/>
          <a:p>
            <a:pPr algn="just">
              <a:buNone/>
            </a:pPr>
            <a:r>
              <a:rPr lang="en-GB" altLang="en-US" sz="2400" dirty="0">
                <a:latin typeface="Times New Roman" panose="02020603050405020304" pitchFamily="18" charset="0"/>
                <a:cs typeface="Times New Roman" panose="02020603050405020304" pitchFamily="18" charset="0"/>
              </a:rPr>
              <a:t>In the real world of administration, organization and management are essential elements through which human actions and objectives are carried out  and accomplished. </a:t>
            </a:r>
          </a:p>
          <a:p>
            <a:pPr algn="just">
              <a:buNone/>
            </a:pPr>
            <a:endParaRPr lang="en-GB" altLang="en-US" sz="2400" dirty="0">
              <a:latin typeface="Times New Roman" panose="02020603050405020304" pitchFamily="18" charset="0"/>
              <a:cs typeface="Times New Roman" panose="02020603050405020304" pitchFamily="18" charset="0"/>
            </a:endParaRPr>
          </a:p>
          <a:p>
            <a:pPr algn="just">
              <a:buNone/>
            </a:pPr>
            <a:r>
              <a:rPr lang="en-GB" altLang="en-US" sz="2400" dirty="0">
                <a:latin typeface="Times New Roman" panose="02020603050405020304" pitchFamily="18" charset="0"/>
                <a:cs typeface="Times New Roman" panose="02020603050405020304" pitchFamily="18" charset="0"/>
              </a:rPr>
              <a:t>In a manner of speaking, organization and  management become a means to an end.</a:t>
            </a:r>
          </a:p>
          <a:p>
            <a:endParaRPr lang="en-GB" dirty="0"/>
          </a:p>
        </p:txBody>
      </p:sp>
    </p:spTree>
    <p:extLst>
      <p:ext uri="{BB962C8B-B14F-4D97-AF65-F5344CB8AC3E}">
        <p14:creationId xmlns:p14="http://schemas.microsoft.com/office/powerpoint/2010/main" val="26674607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43E62-2E8F-414F-9045-078701A04E59}"/>
              </a:ext>
            </a:extLst>
          </p:cNvPr>
          <p:cNvSpPr>
            <a:spLocks noGrp="1"/>
          </p:cNvSpPr>
          <p:nvPr>
            <p:ph type="title"/>
          </p:nvPr>
        </p:nvSpPr>
        <p:spPr/>
        <p:txBody>
          <a:bodyPr/>
          <a:lstStyle/>
          <a:p>
            <a:r>
              <a:rPr lang="en-GB" altLang="en-US" u="sng" dirty="0"/>
              <a:t>Further Reading</a:t>
            </a:r>
            <a:endParaRPr lang="en-GB" dirty="0"/>
          </a:p>
        </p:txBody>
      </p:sp>
      <p:sp>
        <p:nvSpPr>
          <p:cNvPr id="3" name="Content Placeholder 2">
            <a:extLst>
              <a:ext uri="{FF2B5EF4-FFF2-40B4-BE49-F238E27FC236}">
                <a16:creationId xmlns:a16="http://schemas.microsoft.com/office/drawing/2014/main" id="{EE9677C4-4C22-4136-B8B6-186F0ED6DE99}"/>
              </a:ext>
            </a:extLst>
          </p:cNvPr>
          <p:cNvSpPr>
            <a:spLocks noGrp="1"/>
          </p:cNvSpPr>
          <p:nvPr>
            <p:ph idx="1"/>
          </p:nvPr>
        </p:nvSpPr>
        <p:spPr/>
        <p:txBody>
          <a:bodyPr>
            <a:normAutofit fontScale="92500" lnSpcReduction="10000"/>
          </a:bodyPr>
          <a:lstStyle/>
          <a:p>
            <a:pPr>
              <a:lnSpc>
                <a:spcPct val="90000"/>
              </a:lnSpc>
            </a:pPr>
            <a:r>
              <a:rPr lang="en-GB" altLang="en-US" sz="2800" dirty="0">
                <a:latin typeface="Times New Roman" panose="02020603050405020304" pitchFamily="18" charset="0"/>
                <a:cs typeface="Times New Roman" panose="02020603050405020304" pitchFamily="18" charset="0"/>
              </a:rPr>
              <a:t>Adair, J (2009) </a:t>
            </a:r>
            <a:r>
              <a:rPr lang="en-GB" altLang="en-US" sz="2800" u="sng" dirty="0">
                <a:latin typeface="Times New Roman" panose="02020603050405020304" pitchFamily="18" charset="0"/>
                <a:cs typeface="Times New Roman" panose="02020603050405020304" pitchFamily="18" charset="0"/>
              </a:rPr>
              <a:t>The Inspirational Leader </a:t>
            </a:r>
            <a:r>
              <a:rPr lang="en-GB" altLang="en-US" sz="2800" dirty="0">
                <a:latin typeface="Times New Roman" panose="02020603050405020304" pitchFamily="18" charset="0"/>
                <a:cs typeface="Times New Roman" panose="02020603050405020304" pitchFamily="18" charset="0"/>
              </a:rPr>
              <a:t>(2nd edition) London: Kogan Page</a:t>
            </a:r>
          </a:p>
          <a:p>
            <a:pPr>
              <a:lnSpc>
                <a:spcPct val="90000"/>
              </a:lnSpc>
            </a:pPr>
            <a:r>
              <a:rPr lang="en-GB" altLang="en-US" sz="2800" dirty="0">
                <a:latin typeface="Times New Roman" panose="02020603050405020304" pitchFamily="18" charset="0"/>
                <a:cs typeface="Times New Roman" panose="02020603050405020304" pitchFamily="18" charset="0"/>
              </a:rPr>
              <a:t>Adair, J (2010) </a:t>
            </a:r>
            <a:r>
              <a:rPr lang="en-GB" altLang="en-US" sz="2800" u="sng" dirty="0">
                <a:latin typeface="Times New Roman" panose="02020603050405020304" pitchFamily="18" charset="0"/>
                <a:cs typeface="Times New Roman" panose="02020603050405020304" pitchFamily="18" charset="0"/>
              </a:rPr>
              <a:t>Effective Strategic Leadership</a:t>
            </a:r>
            <a:r>
              <a:rPr lang="en-GB" altLang="en-US" sz="2800" dirty="0">
                <a:latin typeface="Times New Roman" panose="02020603050405020304" pitchFamily="18" charset="0"/>
                <a:cs typeface="Times New Roman" panose="02020603050405020304" pitchFamily="18" charset="0"/>
              </a:rPr>
              <a:t> (2nd edition) London: </a:t>
            </a:r>
            <a:r>
              <a:rPr lang="en-GB" altLang="en-US" sz="2800" dirty="0" err="1">
                <a:latin typeface="Times New Roman" panose="02020603050405020304" pitchFamily="18" charset="0"/>
                <a:cs typeface="Times New Roman" panose="02020603050405020304" pitchFamily="18" charset="0"/>
              </a:rPr>
              <a:t>PanMacmillan</a:t>
            </a:r>
            <a:endParaRPr lang="en-GB" altLang="en-US" sz="2800" dirty="0">
              <a:latin typeface="Times New Roman" panose="02020603050405020304" pitchFamily="18" charset="0"/>
              <a:cs typeface="Times New Roman" panose="02020603050405020304" pitchFamily="18" charset="0"/>
            </a:endParaRPr>
          </a:p>
          <a:p>
            <a:pPr>
              <a:lnSpc>
                <a:spcPct val="90000"/>
              </a:lnSpc>
            </a:pPr>
            <a:r>
              <a:rPr lang="en-GB" altLang="en-US" sz="2800" dirty="0">
                <a:latin typeface="Times New Roman" panose="02020603050405020304" pitchFamily="18" charset="0"/>
                <a:cs typeface="Times New Roman" panose="02020603050405020304" pitchFamily="18" charset="0"/>
              </a:rPr>
              <a:t>Armstrong, M (2012) </a:t>
            </a:r>
            <a:r>
              <a:rPr lang="en-GB" altLang="en-US" sz="2800" u="sng" dirty="0">
                <a:latin typeface="Times New Roman" panose="02020603050405020304" pitchFamily="18" charset="0"/>
                <a:cs typeface="Times New Roman" panose="02020603050405020304" pitchFamily="18" charset="0"/>
              </a:rPr>
              <a:t>Armstrong’s Handbook of Management and Leadership</a:t>
            </a:r>
            <a:r>
              <a:rPr lang="en-GB" altLang="en-US" sz="2800" dirty="0">
                <a:latin typeface="Times New Roman" panose="02020603050405020304" pitchFamily="18" charset="0"/>
                <a:cs typeface="Times New Roman" panose="02020603050405020304" pitchFamily="18" charset="0"/>
              </a:rPr>
              <a:t> (3rd edition) London: Kogan Page</a:t>
            </a:r>
          </a:p>
          <a:p>
            <a:pPr>
              <a:lnSpc>
                <a:spcPct val="90000"/>
              </a:lnSpc>
            </a:pPr>
            <a:r>
              <a:rPr lang="en-GB" altLang="en-US" sz="2800" dirty="0">
                <a:latin typeface="Times New Roman" panose="02020603050405020304" pitchFamily="18" charset="0"/>
                <a:cs typeface="Times New Roman" panose="02020603050405020304" pitchFamily="18" charset="0"/>
              </a:rPr>
              <a:t>Boddy, D (2011) </a:t>
            </a:r>
            <a:r>
              <a:rPr lang="en-GB" altLang="en-US" sz="2800" u="sng" dirty="0">
                <a:latin typeface="Times New Roman" panose="02020603050405020304" pitchFamily="18" charset="0"/>
                <a:cs typeface="Times New Roman" panose="02020603050405020304" pitchFamily="18" charset="0"/>
              </a:rPr>
              <a:t>Management: An Introduction </a:t>
            </a:r>
            <a:r>
              <a:rPr lang="en-GB" altLang="en-US" sz="2800" dirty="0">
                <a:latin typeface="Times New Roman" panose="02020603050405020304" pitchFamily="18" charset="0"/>
                <a:cs typeface="Times New Roman" panose="02020603050405020304" pitchFamily="18" charset="0"/>
              </a:rPr>
              <a:t>(5th edition) Harlow: Pearson</a:t>
            </a:r>
          </a:p>
          <a:p>
            <a:pPr>
              <a:lnSpc>
                <a:spcPct val="90000"/>
              </a:lnSpc>
            </a:pPr>
            <a:r>
              <a:rPr lang="en-GB" altLang="en-US" sz="2800" dirty="0" err="1">
                <a:latin typeface="Times New Roman" panose="02020603050405020304" pitchFamily="18" charset="0"/>
                <a:cs typeface="Times New Roman" panose="02020603050405020304" pitchFamily="18" charset="0"/>
              </a:rPr>
              <a:t>Bliosi</a:t>
            </a:r>
            <a:r>
              <a:rPr lang="en-GB" altLang="en-US" sz="2800" dirty="0">
                <a:latin typeface="Times New Roman" panose="02020603050405020304" pitchFamily="18" charset="0"/>
                <a:cs typeface="Times New Roman" panose="02020603050405020304" pitchFamily="18" charset="0"/>
              </a:rPr>
              <a:t>, W et al (2007) </a:t>
            </a:r>
            <a:r>
              <a:rPr lang="en-GB" altLang="en-US" sz="2800" u="sng" dirty="0">
                <a:latin typeface="Times New Roman" panose="02020603050405020304" pitchFamily="18" charset="0"/>
                <a:cs typeface="Times New Roman" panose="02020603050405020304" pitchFamily="18" charset="0"/>
              </a:rPr>
              <a:t>Management and Organisational Behaviour </a:t>
            </a:r>
            <a:r>
              <a:rPr lang="en-GB" altLang="en-US" sz="2800" dirty="0">
                <a:latin typeface="Times New Roman" panose="02020603050405020304" pitchFamily="18" charset="0"/>
                <a:cs typeface="Times New Roman" panose="02020603050405020304" pitchFamily="18" charset="0"/>
              </a:rPr>
              <a:t>(2nd edition) Maidenhead: McGraw-Hill </a:t>
            </a:r>
          </a:p>
          <a:p>
            <a:endParaRPr lang="en-GB" dirty="0"/>
          </a:p>
        </p:txBody>
      </p:sp>
    </p:spTree>
    <p:extLst>
      <p:ext uri="{BB962C8B-B14F-4D97-AF65-F5344CB8AC3E}">
        <p14:creationId xmlns:p14="http://schemas.microsoft.com/office/powerpoint/2010/main" val="18097099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7B81271-E7CA-26E9-5211-DC35E93F17C0}"/>
              </a:ext>
            </a:extLst>
          </p:cNvPr>
          <p:cNvSpPr>
            <a:spLocks noGrp="1" noChangeArrowheads="1"/>
          </p:cNvSpPr>
          <p:nvPr>
            <p:ph type="title"/>
          </p:nvPr>
        </p:nvSpPr>
        <p:spPr/>
        <p:txBody>
          <a:bodyPr/>
          <a:lstStyle/>
          <a:p>
            <a:pPr eaLnBrk="1" hangingPunct="1"/>
            <a:r>
              <a:rPr lang="en-GB" altLang="en-US"/>
              <a:t>Summary</a:t>
            </a:r>
          </a:p>
        </p:txBody>
      </p:sp>
      <p:pic>
        <p:nvPicPr>
          <p:cNvPr id="20483" name="Picture 4" descr="Illogan Blogger: Any Questions?">
            <a:extLst>
              <a:ext uri="{FF2B5EF4-FFF2-40B4-BE49-F238E27FC236}">
                <a16:creationId xmlns:a16="http://schemas.microsoft.com/office/drawing/2014/main" id="{171E57DA-F528-F7E6-2B4B-A87D0D0D85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08175" y="1970088"/>
            <a:ext cx="5546725" cy="2917825"/>
          </a:xfrm>
          <a:noFill/>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536</TotalTime>
  <Words>2413</Words>
  <Application>Microsoft Office PowerPoint</Application>
  <PresentationFormat>On-screen Show (4:3)</PresentationFormat>
  <Paragraphs>334</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Myriad Pro</vt:lpstr>
      <vt:lpstr>Roboto</vt:lpstr>
      <vt:lpstr>Times New Roman</vt:lpstr>
      <vt:lpstr>Wingdings</vt:lpstr>
      <vt:lpstr>20140311PresentationUWTSDTemplate</vt:lpstr>
      <vt:lpstr>Bachelor of Arts Business Management   Introduction to Modern Workplace (LCBB4003)  Session 1  Induction and Introduction</vt:lpstr>
      <vt:lpstr>Week 1</vt:lpstr>
      <vt:lpstr> Class Introduction &amp; welcome  </vt:lpstr>
      <vt:lpstr>Introducing yourself to the class! </vt:lpstr>
      <vt:lpstr> Class codes of conduct </vt:lpstr>
      <vt:lpstr>Class codes of conducts</vt:lpstr>
      <vt:lpstr> Module description  </vt:lpstr>
      <vt:lpstr>Aims and Learning Outcomes </vt:lpstr>
      <vt:lpstr>Learning activities and teaching methods</vt:lpstr>
      <vt:lpstr>Topics we will consider include</vt:lpstr>
      <vt:lpstr>Scheme of Work</vt:lpstr>
      <vt:lpstr>Assessment</vt:lpstr>
      <vt:lpstr>Assignment Brief - 1</vt:lpstr>
      <vt:lpstr>Assignment Brief - 2</vt:lpstr>
      <vt:lpstr>Lets start the learning</vt:lpstr>
      <vt:lpstr> At the end of this session, you will be able to:</vt:lpstr>
      <vt:lpstr>Let’s start thinking about organization and management </vt:lpstr>
      <vt:lpstr>Theoretical perspectives on organisation and management  </vt:lpstr>
      <vt:lpstr>Theoretical perspectives on organisation and management </vt:lpstr>
      <vt:lpstr>What are work organisations?</vt:lpstr>
      <vt:lpstr>Characteristic of work organisations</vt:lpstr>
      <vt:lpstr>Types of organisations</vt:lpstr>
      <vt:lpstr>Types of organisations</vt:lpstr>
      <vt:lpstr>Manager and Organization</vt:lpstr>
      <vt:lpstr>Role of a manager </vt:lpstr>
      <vt:lpstr>Do you agree?</vt:lpstr>
      <vt:lpstr>Simon Sinek on Learning How Not to Manage People</vt:lpstr>
      <vt:lpstr>Four Primary functions of Management</vt:lpstr>
      <vt:lpstr>Manager and Managerial Functions </vt:lpstr>
      <vt:lpstr>Manager and Managerial Functions </vt:lpstr>
      <vt:lpstr>Manager and Managerial Functions </vt:lpstr>
      <vt:lpstr>Manager and Managerial Functions </vt:lpstr>
      <vt:lpstr>Levels of Management</vt:lpstr>
      <vt:lpstr>Management levels</vt:lpstr>
      <vt:lpstr>Managerial skills</vt:lpstr>
      <vt:lpstr>Management theories </vt:lpstr>
      <vt:lpstr> Frederick Taylor (Scientific theory)  </vt:lpstr>
      <vt:lpstr>Henri Fayol  (Administrative theory) </vt:lpstr>
      <vt:lpstr>Henri Fayol's "14 Principles of Management</vt:lpstr>
      <vt:lpstr>Class activity </vt:lpstr>
      <vt:lpstr> Max Weber’s (Bureaucratic theory ) </vt:lpstr>
      <vt:lpstr>  Elton Mayo (Human relations theory)   </vt:lpstr>
      <vt:lpstr> Douglas McGregor (X&amp;Y theory) </vt:lpstr>
      <vt:lpstr>Douglas McGregor (X) </vt:lpstr>
      <vt:lpstr>Douglas McGregor (Y) </vt:lpstr>
      <vt:lpstr>The Nature of Management and Organization</vt:lpstr>
      <vt:lpstr>The Nature of Management and Organization</vt:lpstr>
      <vt:lpstr>Further Reading</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(LCBB4003) Session 1  Induction and Introduction</dc:title>
  <dc:creator>Uju Ugochukwu</dc:creator>
  <cp:lastModifiedBy>Akash Puranik</cp:lastModifiedBy>
  <cp:revision>41</cp:revision>
  <dcterms:created xsi:type="dcterms:W3CDTF">2020-05-08T14:59:40Z</dcterms:created>
  <dcterms:modified xsi:type="dcterms:W3CDTF">2023-05-13T10:43:03Z</dcterms:modified>
</cp:coreProperties>
</file>