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0"/>
  </p:notesMasterIdLst>
  <p:sldIdLst>
    <p:sldId id="256" r:id="rId2"/>
    <p:sldId id="257" r:id="rId3"/>
    <p:sldId id="258" r:id="rId4"/>
    <p:sldId id="259" r:id="rId5"/>
    <p:sldId id="264" r:id="rId6"/>
    <p:sldId id="265" r:id="rId7"/>
    <p:sldId id="266" r:id="rId8"/>
    <p:sldId id="267" r:id="rId9"/>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9171" autoAdjust="0"/>
  </p:normalViewPr>
  <p:slideViewPr>
    <p:cSldViewPr snapToGrid="0">
      <p:cViewPr varScale="1">
        <p:scale>
          <a:sx n="85" d="100"/>
          <a:sy n="85" d="100"/>
        </p:scale>
        <p:origin x="73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A0A784F3-40BD-42A0-A519-759D65D37D7B}" type="datetimeFigureOut">
              <a:rPr lang="en-GB" smtClean="0"/>
              <a:t>11/02/2019</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F199F36A-9921-43A7-932F-CF7CD0C7905A}" type="slidenum">
              <a:rPr lang="en-GB" smtClean="0"/>
              <a:t>‹#›</a:t>
            </a:fld>
            <a:endParaRPr lang="en-GB"/>
          </a:p>
        </p:txBody>
      </p:sp>
    </p:spTree>
    <p:extLst>
      <p:ext uri="{BB962C8B-B14F-4D97-AF65-F5344CB8AC3E}">
        <p14:creationId xmlns:p14="http://schemas.microsoft.com/office/powerpoint/2010/main" val="41739351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Do not show them how to put </a:t>
            </a:r>
            <a:r>
              <a:rPr lang="en-GB" dirty="0" err="1" smtClean="0"/>
              <a:t>Youtube</a:t>
            </a:r>
            <a:r>
              <a:rPr lang="en-GB" baseline="0" dirty="0" smtClean="0"/>
              <a:t> videos in as this is illegal – just their own videos from phones etc.</a:t>
            </a:r>
            <a:endParaRPr lang="en-GB" dirty="0"/>
          </a:p>
        </p:txBody>
      </p:sp>
      <p:sp>
        <p:nvSpPr>
          <p:cNvPr id="4" name="Slide Number Placeholder 3"/>
          <p:cNvSpPr>
            <a:spLocks noGrp="1"/>
          </p:cNvSpPr>
          <p:nvPr>
            <p:ph type="sldNum" sz="quarter" idx="10"/>
          </p:nvPr>
        </p:nvSpPr>
        <p:spPr/>
        <p:txBody>
          <a:bodyPr/>
          <a:lstStyle/>
          <a:p>
            <a:fld id="{F199F36A-9921-43A7-932F-CF7CD0C7905A}" type="slidenum">
              <a:rPr lang="en-GB" smtClean="0"/>
              <a:t>2</a:t>
            </a:fld>
            <a:endParaRPr lang="en-GB"/>
          </a:p>
        </p:txBody>
      </p:sp>
    </p:spTree>
    <p:extLst>
      <p:ext uri="{BB962C8B-B14F-4D97-AF65-F5344CB8AC3E}">
        <p14:creationId xmlns:p14="http://schemas.microsoft.com/office/powerpoint/2010/main" val="36367255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Definition: A Gantt chart is a useful graphical tool which shows activities or tasks performed against time. It is also known as visual presentation of a project where the activities are broken down and displayed on a chart which makes it is easy to understand and interpret.</a:t>
            </a:r>
          </a:p>
          <a:p>
            <a:endParaRPr lang="en-GB" dirty="0" smtClean="0"/>
          </a:p>
          <a:p>
            <a:r>
              <a:rPr lang="en-GB" sz="1200" b="1" i="0" kern="1200" dirty="0" smtClean="0">
                <a:solidFill>
                  <a:schemeClr val="tx1"/>
                </a:solidFill>
                <a:effectLst/>
                <a:latin typeface="+mn-lt"/>
                <a:ea typeface="+mn-ea"/>
                <a:cs typeface="+mn-cs"/>
              </a:rPr>
              <a:t>Description: </a:t>
            </a:r>
            <a:r>
              <a:rPr lang="en-GB" sz="1200" b="0" i="0" kern="1200" dirty="0" smtClean="0">
                <a:solidFill>
                  <a:schemeClr val="tx1"/>
                </a:solidFill>
                <a:effectLst/>
                <a:latin typeface="+mn-lt"/>
                <a:ea typeface="+mn-ea"/>
                <a:cs typeface="+mn-cs"/>
              </a:rPr>
              <a:t>A Gantt chart is a popular tool in project management. It basically drills down activities which need to be done by a fixed time period. It is commonly used for tracking project schedules. </a:t>
            </a:r>
            <a:r>
              <a:rPr lang="en-GB" dirty="0" smtClean="0"/>
              <a:t/>
            </a:r>
            <a:br>
              <a:rPr lang="en-GB" dirty="0" smtClean="0"/>
            </a:br>
            <a:r>
              <a:rPr lang="en-GB" dirty="0" smtClean="0"/>
              <a:t/>
            </a:r>
            <a:br>
              <a:rPr lang="en-GB" dirty="0" smtClean="0"/>
            </a:br>
            <a:r>
              <a:rPr lang="en-GB" sz="1200" b="0" i="0" kern="1200" dirty="0" smtClean="0">
                <a:solidFill>
                  <a:schemeClr val="tx1"/>
                </a:solidFill>
                <a:effectLst/>
                <a:latin typeface="+mn-lt"/>
                <a:ea typeface="+mn-ea"/>
                <a:cs typeface="+mn-cs"/>
              </a:rPr>
              <a:t>On the chart, tasks are shown on the vertical axis while the scheduled time-spend is laid out on the horizontal axis. Each task is represented by a bar that shows the time required for the project. </a:t>
            </a:r>
            <a:r>
              <a:rPr lang="en-GB" dirty="0" smtClean="0"/>
              <a:t/>
            </a:r>
            <a:br>
              <a:rPr lang="en-GB" dirty="0" smtClean="0"/>
            </a:br>
            <a:r>
              <a:rPr lang="en-GB" dirty="0" smtClean="0"/>
              <a:t/>
            </a:r>
            <a:br>
              <a:rPr lang="en-GB" dirty="0" smtClean="0"/>
            </a:br>
            <a:r>
              <a:rPr lang="en-GB" sz="1200" b="0" i="0" kern="1200" dirty="0" smtClean="0">
                <a:solidFill>
                  <a:schemeClr val="tx1"/>
                </a:solidFill>
                <a:effectLst/>
                <a:latin typeface="+mn-lt"/>
                <a:ea typeface="+mn-ea"/>
                <a:cs typeface="+mn-cs"/>
              </a:rPr>
              <a:t>The bar then represents or shows percentage of tasks that have been completed. It also shows dependencies, which simply means the interlinkages between various activities in the project. </a:t>
            </a:r>
            <a:r>
              <a:rPr lang="en-GB" dirty="0" smtClean="0"/>
              <a:t/>
            </a:r>
            <a:br>
              <a:rPr lang="en-GB" dirty="0" smtClean="0"/>
            </a:br>
            <a:r>
              <a:rPr lang="en-GB" dirty="0" smtClean="0"/>
              <a:t/>
            </a:r>
            <a:br>
              <a:rPr lang="en-GB" dirty="0" smtClean="0"/>
            </a:br>
            <a:r>
              <a:rPr lang="en-GB" sz="1200" b="0" i="0" kern="1200" dirty="0" smtClean="0">
                <a:solidFill>
                  <a:schemeClr val="tx1"/>
                </a:solidFill>
                <a:effectLst/>
                <a:latin typeface="+mn-lt"/>
                <a:ea typeface="+mn-ea"/>
                <a:cs typeface="+mn-cs"/>
              </a:rPr>
              <a:t>Understanding the interlinkage between activities is very important to monitor and Gantt charts help the project manager to do just that. It conveys the information about the completion of other activities in the project. This information is important because of the interlinkages between various activities and if one activity gets delayed it will have an impact on others. </a:t>
            </a:r>
            <a:r>
              <a:rPr lang="en-GB" dirty="0" smtClean="0"/>
              <a:t/>
            </a:r>
            <a:br>
              <a:rPr lang="en-GB" dirty="0" smtClean="0"/>
            </a:br>
            <a:r>
              <a:rPr lang="en-GB" dirty="0" smtClean="0"/>
              <a:t/>
            </a:r>
            <a:br>
              <a:rPr lang="en-GB" dirty="0" smtClean="0"/>
            </a:br>
            <a:r>
              <a:rPr lang="en-GB" sz="1200" b="0" i="0" kern="1200" dirty="0" smtClean="0">
                <a:solidFill>
                  <a:schemeClr val="tx1"/>
                </a:solidFill>
                <a:effectLst/>
                <a:latin typeface="+mn-lt"/>
                <a:ea typeface="+mn-ea"/>
                <a:cs typeface="+mn-cs"/>
              </a:rPr>
              <a:t>Gantt chart is a useful tool in planning and scheduling the projects. It keeps the management updated as to when the project will get completed. It also keeps the management informed about any additional resources that are required, and manage dependencies between tasks. </a:t>
            </a:r>
            <a:r>
              <a:rPr lang="en-GB" dirty="0" smtClean="0"/>
              <a:t/>
            </a:r>
            <a:br>
              <a:rPr lang="en-GB" dirty="0" smtClean="0"/>
            </a:br>
            <a:r>
              <a:rPr lang="en-GB" dirty="0" smtClean="0"/>
              <a:t/>
            </a:r>
            <a:br>
              <a:rPr lang="en-GB" dirty="0" smtClean="0"/>
            </a:br>
            <a:r>
              <a:rPr lang="en-GB" sz="1200" b="0" i="0" kern="1200" dirty="0" smtClean="0">
                <a:solidFill>
                  <a:schemeClr val="tx1"/>
                </a:solidFill>
                <a:effectLst/>
                <a:latin typeface="+mn-lt"/>
                <a:ea typeface="+mn-ea"/>
                <a:cs typeface="+mn-cs"/>
              </a:rPr>
              <a:t>They are commonly used in scheduling production processes, employee roster or scheduling, events scheduling, production processes, etc. Microsoft Excel can also be used to create Gantt charts apart from other independent software available in the market.</a:t>
            </a:r>
            <a:endParaRPr lang="en-GB" dirty="0" smtClean="0"/>
          </a:p>
          <a:p>
            <a:endParaRPr lang="en-GB" dirty="0"/>
          </a:p>
        </p:txBody>
      </p:sp>
      <p:sp>
        <p:nvSpPr>
          <p:cNvPr id="4" name="Slide Number Placeholder 3"/>
          <p:cNvSpPr>
            <a:spLocks noGrp="1"/>
          </p:cNvSpPr>
          <p:nvPr>
            <p:ph type="sldNum" sz="quarter" idx="10"/>
          </p:nvPr>
        </p:nvSpPr>
        <p:spPr/>
        <p:txBody>
          <a:bodyPr/>
          <a:lstStyle/>
          <a:p>
            <a:fld id="{F199F36A-9921-43A7-932F-CF7CD0C7905A}" type="slidenum">
              <a:rPr lang="en-GB" smtClean="0"/>
              <a:t>3</a:t>
            </a:fld>
            <a:endParaRPr lang="en-GB"/>
          </a:p>
        </p:txBody>
      </p:sp>
    </p:spTree>
    <p:extLst>
      <p:ext uri="{BB962C8B-B14F-4D97-AF65-F5344CB8AC3E}">
        <p14:creationId xmlns:p14="http://schemas.microsoft.com/office/powerpoint/2010/main" val="13479333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D52E6F8-555A-4EAB-8AEA-B7A04A2ED477}" type="datetimeFigureOut">
              <a:rPr lang="en-GB" smtClean="0"/>
              <a:t>11/02/2019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999E90-70DA-48E6-BF46-A6054FFD2FB8}" type="slidenum">
              <a:rPr lang="en-GB" smtClean="0"/>
              <a:t>‹#›</a:t>
            </a:fld>
            <a:endParaRPr lang="en-GB"/>
          </a:p>
        </p:txBody>
      </p:sp>
    </p:spTree>
    <p:extLst>
      <p:ext uri="{BB962C8B-B14F-4D97-AF65-F5344CB8AC3E}">
        <p14:creationId xmlns:p14="http://schemas.microsoft.com/office/powerpoint/2010/main" val="17593372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CD52E6F8-555A-4EAB-8AEA-B7A04A2ED477}" type="datetimeFigureOut">
              <a:rPr lang="en-GB" smtClean="0"/>
              <a:t>11/02/2019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999E90-70DA-48E6-BF46-A6054FFD2FB8}" type="slidenum">
              <a:rPr lang="en-GB" smtClean="0"/>
              <a:t>‹#›</a:t>
            </a:fld>
            <a:endParaRPr lang="en-GB"/>
          </a:p>
        </p:txBody>
      </p:sp>
    </p:spTree>
    <p:extLst>
      <p:ext uri="{BB962C8B-B14F-4D97-AF65-F5344CB8AC3E}">
        <p14:creationId xmlns:p14="http://schemas.microsoft.com/office/powerpoint/2010/main" val="34626763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D52E6F8-555A-4EAB-8AEA-B7A04A2ED477}" type="datetimeFigureOut">
              <a:rPr lang="en-GB" smtClean="0"/>
              <a:t>11/02/2019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999E90-70DA-48E6-BF46-A6054FFD2FB8}" type="slidenum">
              <a:rPr lang="en-GB" smtClean="0"/>
              <a:t>‹#›</a:t>
            </a:fld>
            <a:endParaRPr lang="en-GB"/>
          </a:p>
        </p:txBody>
      </p:sp>
    </p:spTree>
    <p:extLst>
      <p:ext uri="{BB962C8B-B14F-4D97-AF65-F5344CB8AC3E}">
        <p14:creationId xmlns:p14="http://schemas.microsoft.com/office/powerpoint/2010/main" val="1943235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D52E6F8-555A-4EAB-8AEA-B7A04A2ED477}" type="datetimeFigureOut">
              <a:rPr lang="en-GB" smtClean="0"/>
              <a:t>11/02/2019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999E90-70DA-48E6-BF46-A6054FFD2FB8}" type="slidenum">
              <a:rPr lang="en-GB" smtClean="0"/>
              <a:t>‹#›</a:t>
            </a:fld>
            <a:endParaRPr lang="en-GB"/>
          </a:p>
        </p:txBody>
      </p:sp>
    </p:spTree>
    <p:extLst>
      <p:ext uri="{BB962C8B-B14F-4D97-AF65-F5344CB8AC3E}">
        <p14:creationId xmlns:p14="http://schemas.microsoft.com/office/powerpoint/2010/main" val="1255995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D52E6F8-555A-4EAB-8AEA-B7A04A2ED477}" type="datetimeFigureOut">
              <a:rPr lang="en-GB" smtClean="0"/>
              <a:t>11/02/2019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F999E90-70DA-48E6-BF46-A6054FFD2FB8}" type="slidenum">
              <a:rPr lang="en-GB" smtClean="0"/>
              <a:t>‹#›</a:t>
            </a:fld>
            <a:endParaRPr lang="en-GB"/>
          </a:p>
        </p:txBody>
      </p:sp>
    </p:spTree>
    <p:extLst>
      <p:ext uri="{BB962C8B-B14F-4D97-AF65-F5344CB8AC3E}">
        <p14:creationId xmlns:p14="http://schemas.microsoft.com/office/powerpoint/2010/main" val="36160862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CD52E6F8-555A-4EAB-8AEA-B7A04A2ED477}" type="datetimeFigureOut">
              <a:rPr lang="en-GB" smtClean="0"/>
              <a:t>11/02/2019</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8F999E90-70DA-48E6-BF46-A6054FFD2FB8}" type="slidenum">
              <a:rPr lang="en-GB" smtClean="0"/>
              <a:t>‹#›</a:t>
            </a:fld>
            <a:endParaRPr lang="en-GB"/>
          </a:p>
        </p:txBody>
      </p:sp>
    </p:spTree>
    <p:extLst>
      <p:ext uri="{BB962C8B-B14F-4D97-AF65-F5344CB8AC3E}">
        <p14:creationId xmlns:p14="http://schemas.microsoft.com/office/powerpoint/2010/main" val="36097344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D52E6F8-555A-4EAB-8AEA-B7A04A2ED477}" type="datetimeFigureOut">
              <a:rPr lang="en-GB" smtClean="0"/>
              <a:t>11/02/2019</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8F999E90-70DA-48E6-BF46-A6054FFD2FB8}" type="slidenum">
              <a:rPr lang="en-GB" smtClean="0"/>
              <a:t>‹#›</a:t>
            </a:fld>
            <a:endParaRPr lang="en-GB"/>
          </a:p>
        </p:txBody>
      </p:sp>
    </p:spTree>
    <p:extLst>
      <p:ext uri="{BB962C8B-B14F-4D97-AF65-F5344CB8AC3E}">
        <p14:creationId xmlns:p14="http://schemas.microsoft.com/office/powerpoint/2010/main" val="9041830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CD52E6F8-555A-4EAB-8AEA-B7A04A2ED477}" type="datetimeFigureOut">
              <a:rPr lang="en-GB" smtClean="0"/>
              <a:t>11/02/2019</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8F999E90-70DA-48E6-BF46-A6054FFD2FB8}" type="slidenum">
              <a:rPr lang="en-GB" smtClean="0"/>
              <a:t>‹#›</a:t>
            </a:fld>
            <a:endParaRPr lang="en-GB"/>
          </a:p>
        </p:txBody>
      </p:sp>
    </p:spTree>
    <p:extLst>
      <p:ext uri="{BB962C8B-B14F-4D97-AF65-F5344CB8AC3E}">
        <p14:creationId xmlns:p14="http://schemas.microsoft.com/office/powerpoint/2010/main" val="9017945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CD52E6F8-555A-4EAB-8AEA-B7A04A2ED477}" type="datetimeFigureOut">
              <a:rPr lang="en-GB" smtClean="0"/>
              <a:t>11/02/2019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999E90-70DA-48E6-BF46-A6054FFD2FB8}" type="slidenum">
              <a:rPr lang="en-GB" smtClean="0"/>
              <a:t>‹#›</a:t>
            </a:fld>
            <a:endParaRPr lang="en-GB"/>
          </a:p>
        </p:txBody>
      </p:sp>
    </p:spTree>
    <p:extLst>
      <p:ext uri="{BB962C8B-B14F-4D97-AF65-F5344CB8AC3E}">
        <p14:creationId xmlns:p14="http://schemas.microsoft.com/office/powerpoint/2010/main" val="3382430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CD52E6F8-555A-4EAB-8AEA-B7A04A2ED477}" type="datetimeFigureOut">
              <a:rPr lang="en-GB" smtClean="0"/>
              <a:t>11/02/2019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999E90-70DA-48E6-BF46-A6054FFD2FB8}" type="slidenum">
              <a:rPr lang="en-GB" smtClean="0"/>
              <a:t>‹#›</a:t>
            </a:fld>
            <a:endParaRPr lang="en-GB"/>
          </a:p>
        </p:txBody>
      </p:sp>
    </p:spTree>
    <p:extLst>
      <p:ext uri="{BB962C8B-B14F-4D97-AF65-F5344CB8AC3E}">
        <p14:creationId xmlns:p14="http://schemas.microsoft.com/office/powerpoint/2010/main" val="2829451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CD52E6F8-555A-4EAB-8AEA-B7A04A2ED477}" type="datetimeFigureOut">
              <a:rPr lang="en-GB" smtClean="0"/>
              <a:t>11/02/2019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999E90-70DA-48E6-BF46-A6054FFD2FB8}" type="slidenum">
              <a:rPr lang="en-GB" smtClean="0"/>
              <a:t>‹#›</a:t>
            </a:fld>
            <a:endParaRPr lang="en-GB"/>
          </a:p>
        </p:txBody>
      </p:sp>
    </p:spTree>
    <p:extLst>
      <p:ext uri="{BB962C8B-B14F-4D97-AF65-F5344CB8AC3E}">
        <p14:creationId xmlns:p14="http://schemas.microsoft.com/office/powerpoint/2010/main" val="32772390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CD52E6F8-555A-4EAB-8AEA-B7A04A2ED477}" type="datetimeFigureOut">
              <a:rPr lang="en-GB" smtClean="0"/>
              <a:t>11/02/2019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999E90-70DA-48E6-BF46-A6054FFD2FB8}" type="slidenum">
              <a:rPr lang="en-GB" smtClean="0"/>
              <a:t>‹#›</a:t>
            </a:fld>
            <a:endParaRPr lang="en-GB"/>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21849684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D52E6F8-555A-4EAB-8AEA-B7A04A2ED477}" type="datetimeFigureOut">
              <a:rPr lang="en-GB" smtClean="0"/>
              <a:t>11/02/2019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999E90-70DA-48E6-BF46-A6054FFD2FB8}" type="slidenum">
              <a:rPr lang="en-GB" smtClean="0"/>
              <a:t>‹#›</a:t>
            </a:fld>
            <a:endParaRPr lang="en-GB"/>
          </a:p>
        </p:txBody>
      </p:sp>
    </p:spTree>
    <p:extLst>
      <p:ext uri="{BB962C8B-B14F-4D97-AF65-F5344CB8AC3E}">
        <p14:creationId xmlns:p14="http://schemas.microsoft.com/office/powerpoint/2010/main" val="20118221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D52E6F8-555A-4EAB-8AEA-B7A04A2ED477}" type="datetimeFigureOut">
              <a:rPr lang="en-GB" smtClean="0"/>
              <a:t>11/02/2019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999E90-70DA-48E6-BF46-A6054FFD2FB8}" type="slidenum">
              <a:rPr lang="en-GB" smtClean="0"/>
              <a:t>‹#›</a:t>
            </a:fld>
            <a:endParaRPr lang="en-GB"/>
          </a:p>
        </p:txBody>
      </p:sp>
    </p:spTree>
    <p:extLst>
      <p:ext uri="{BB962C8B-B14F-4D97-AF65-F5344CB8AC3E}">
        <p14:creationId xmlns:p14="http://schemas.microsoft.com/office/powerpoint/2010/main" val="4950985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D52E6F8-555A-4EAB-8AEA-B7A04A2ED477}" type="datetimeFigureOut">
              <a:rPr lang="en-GB" smtClean="0"/>
              <a:t>11/02/2019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999E90-70DA-48E6-BF46-A6054FFD2FB8}" type="slidenum">
              <a:rPr lang="en-GB" smtClean="0"/>
              <a:t>‹#›</a:t>
            </a:fld>
            <a:endParaRPr lang="en-GB"/>
          </a:p>
        </p:txBody>
      </p:sp>
    </p:spTree>
    <p:extLst>
      <p:ext uri="{BB962C8B-B14F-4D97-AF65-F5344CB8AC3E}">
        <p14:creationId xmlns:p14="http://schemas.microsoft.com/office/powerpoint/2010/main" val="29766664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D52E6F8-555A-4EAB-8AEA-B7A04A2ED477}" type="datetimeFigureOut">
              <a:rPr lang="en-GB" smtClean="0"/>
              <a:t>11/02/2019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999E90-70DA-48E6-BF46-A6054FFD2FB8}" type="slidenum">
              <a:rPr lang="en-GB" smtClean="0"/>
              <a:t>‹#›</a:t>
            </a:fld>
            <a:endParaRPr lang="en-GB"/>
          </a:p>
        </p:txBody>
      </p:sp>
    </p:spTree>
    <p:extLst>
      <p:ext uri="{BB962C8B-B14F-4D97-AF65-F5344CB8AC3E}">
        <p14:creationId xmlns:p14="http://schemas.microsoft.com/office/powerpoint/2010/main" val="19007922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D52E6F8-555A-4EAB-8AEA-B7A04A2ED477}" type="datetimeFigureOut">
              <a:rPr lang="en-GB" smtClean="0"/>
              <a:t>11/02/2019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999E90-70DA-48E6-BF46-A6054FFD2FB8}" type="slidenum">
              <a:rPr lang="en-GB" smtClean="0"/>
              <a:t>‹#›</a:t>
            </a:fld>
            <a:endParaRPr lang="en-GB"/>
          </a:p>
        </p:txBody>
      </p:sp>
    </p:spTree>
    <p:extLst>
      <p:ext uri="{BB962C8B-B14F-4D97-AF65-F5344CB8AC3E}">
        <p14:creationId xmlns:p14="http://schemas.microsoft.com/office/powerpoint/2010/main" val="666428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D52E6F8-555A-4EAB-8AEA-B7A04A2ED477}" type="datetimeFigureOut">
              <a:rPr lang="en-GB" smtClean="0"/>
              <a:t>11/02/2019</a:t>
            </a:fld>
            <a:endParaRPr lang="en-GB"/>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8F999E90-70DA-48E6-BF46-A6054FFD2FB8}" type="slidenum">
              <a:rPr lang="en-GB" smtClean="0"/>
              <a:t>‹#›</a:t>
            </a:fld>
            <a:endParaRPr lang="en-GB"/>
          </a:p>
        </p:txBody>
      </p:sp>
    </p:spTree>
    <p:extLst>
      <p:ext uri="{BB962C8B-B14F-4D97-AF65-F5344CB8AC3E}">
        <p14:creationId xmlns:p14="http://schemas.microsoft.com/office/powerpoint/2010/main" val="72149135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zwseLrxkKKE"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t>Week 5</a:t>
            </a:r>
            <a:endParaRPr lang="en-GB" dirty="0"/>
          </a:p>
        </p:txBody>
      </p:sp>
      <p:pic>
        <p:nvPicPr>
          <p:cNvPr id="4" name="Picture 3"/>
          <p:cNvPicPr>
            <a:picLocks noChangeAspect="1"/>
          </p:cNvPicPr>
          <p:nvPr/>
        </p:nvPicPr>
        <p:blipFill>
          <a:blip r:embed="rId2"/>
          <a:stretch>
            <a:fillRect/>
          </a:stretch>
        </p:blipFill>
        <p:spPr>
          <a:xfrm>
            <a:off x="553156" y="542073"/>
            <a:ext cx="8388823" cy="1774090"/>
          </a:xfrm>
          <a:prstGeom prst="rect">
            <a:avLst/>
          </a:prstGeom>
        </p:spPr>
      </p:pic>
    </p:spTree>
    <p:extLst>
      <p:ext uri="{BB962C8B-B14F-4D97-AF65-F5344CB8AC3E}">
        <p14:creationId xmlns:p14="http://schemas.microsoft.com/office/powerpoint/2010/main" val="31987613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idx="1"/>
          </p:nvPr>
        </p:nvSpPr>
        <p:spPr/>
        <p:txBody>
          <a:bodyPr/>
          <a:lstStyle/>
          <a:p>
            <a:r>
              <a:rPr lang="en-GB" dirty="0" smtClean="0"/>
              <a:t>GANTT </a:t>
            </a:r>
            <a:r>
              <a:rPr lang="en-GB" dirty="0" smtClean="0"/>
              <a:t>Charts</a:t>
            </a:r>
          </a:p>
          <a:p>
            <a:r>
              <a:rPr lang="en-GB" dirty="0" smtClean="0"/>
              <a:t>Planning questionnaire</a:t>
            </a:r>
            <a:endParaRPr lang="en-GB" dirty="0" smtClean="0"/>
          </a:p>
          <a:p>
            <a:r>
              <a:rPr lang="en-GB" dirty="0" smtClean="0"/>
              <a:t>Extra blog functions</a:t>
            </a:r>
          </a:p>
          <a:p>
            <a:endParaRPr lang="en-GB" dirty="0" smtClean="0"/>
          </a:p>
        </p:txBody>
      </p:sp>
      <p:pic>
        <p:nvPicPr>
          <p:cNvPr id="4" name="Picture 3"/>
          <p:cNvPicPr>
            <a:picLocks noChangeAspect="1"/>
          </p:cNvPicPr>
          <p:nvPr/>
        </p:nvPicPr>
        <p:blipFill>
          <a:blip r:embed="rId3"/>
          <a:stretch>
            <a:fillRect/>
          </a:stretch>
        </p:blipFill>
        <p:spPr>
          <a:xfrm>
            <a:off x="5904088" y="1515892"/>
            <a:ext cx="2302933" cy="3915764"/>
          </a:xfrm>
          <a:prstGeom prst="rect">
            <a:avLst/>
          </a:prstGeom>
        </p:spPr>
      </p:pic>
    </p:spTree>
    <p:extLst>
      <p:ext uri="{BB962C8B-B14F-4D97-AF65-F5344CB8AC3E}">
        <p14:creationId xmlns:p14="http://schemas.microsoft.com/office/powerpoint/2010/main" val="12998597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GANTT Charts</a:t>
            </a:r>
            <a:endParaRPr lang="en-GB" dirty="0"/>
          </a:p>
        </p:txBody>
      </p:sp>
      <p:sp>
        <p:nvSpPr>
          <p:cNvPr id="3" name="Content Placeholder 2"/>
          <p:cNvSpPr>
            <a:spLocks noGrp="1"/>
          </p:cNvSpPr>
          <p:nvPr>
            <p:ph idx="1"/>
          </p:nvPr>
        </p:nvSpPr>
        <p:spPr/>
        <p:txBody>
          <a:bodyPr/>
          <a:lstStyle/>
          <a:p>
            <a:r>
              <a:rPr lang="en-GB" dirty="0" smtClean="0"/>
              <a:t>Definition of a GANTT Chart</a:t>
            </a:r>
          </a:p>
          <a:p>
            <a:r>
              <a:rPr lang="en-GB" dirty="0" smtClean="0"/>
              <a:t>Description of a GANTT Chart</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4365" y="2958494"/>
            <a:ext cx="5714286" cy="3000000"/>
          </a:xfrm>
          <a:prstGeom prst="rect">
            <a:avLst/>
          </a:prstGeom>
        </p:spPr>
      </p:pic>
    </p:spTree>
    <p:extLst>
      <p:ext uri="{BB962C8B-B14F-4D97-AF65-F5344CB8AC3E}">
        <p14:creationId xmlns:p14="http://schemas.microsoft.com/office/powerpoint/2010/main" val="39785118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GANTT Charts</a:t>
            </a:r>
            <a:endParaRPr lang="en-GB" dirty="0"/>
          </a:p>
        </p:txBody>
      </p:sp>
      <p:sp>
        <p:nvSpPr>
          <p:cNvPr id="3" name="Content Placeholder 2"/>
          <p:cNvSpPr>
            <a:spLocks noGrp="1"/>
          </p:cNvSpPr>
          <p:nvPr>
            <p:ph idx="1"/>
          </p:nvPr>
        </p:nvSpPr>
        <p:spPr/>
        <p:txBody>
          <a:bodyPr/>
          <a:lstStyle/>
          <a:p>
            <a:r>
              <a:rPr lang="en-GB" dirty="0" smtClean="0">
                <a:hlinkClick r:id="rId2"/>
              </a:rPr>
              <a:t>What is a GANTT Chart video</a:t>
            </a:r>
            <a:endParaRPr lang="en-GB" dirty="0" smtClean="0"/>
          </a:p>
          <a:p>
            <a:pPr marL="0" indent="0">
              <a:buNone/>
            </a:pPr>
            <a:r>
              <a:rPr lang="en-GB" dirty="0"/>
              <a:t>https://www.youtube.com/watch?v=zwseLrxkKKE</a:t>
            </a:r>
          </a:p>
        </p:txBody>
      </p:sp>
    </p:spTree>
    <p:extLst>
      <p:ext uri="{BB962C8B-B14F-4D97-AF65-F5344CB8AC3E}">
        <p14:creationId xmlns:p14="http://schemas.microsoft.com/office/powerpoint/2010/main" val="2574544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p:cNvSpPr/>
          <p:nvPr/>
        </p:nvSpPr>
        <p:spPr>
          <a:xfrm>
            <a:off x="2472267" y="790222"/>
            <a:ext cx="1072444" cy="6547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p:cNvPicPr>
            <a:picLocks noChangeAspect="1"/>
          </p:cNvPicPr>
          <p:nvPr/>
        </p:nvPicPr>
        <p:blipFill>
          <a:blip r:embed="rId2"/>
          <a:stretch>
            <a:fillRect/>
          </a:stretch>
        </p:blipFill>
        <p:spPr>
          <a:xfrm>
            <a:off x="565617" y="790222"/>
            <a:ext cx="6463470" cy="5170776"/>
          </a:xfrm>
          <a:prstGeom prst="rect">
            <a:avLst/>
          </a:prstGeom>
        </p:spPr>
      </p:pic>
      <p:sp>
        <p:nvSpPr>
          <p:cNvPr id="5" name="TextBox 4"/>
          <p:cNvSpPr txBox="1"/>
          <p:nvPr/>
        </p:nvSpPr>
        <p:spPr>
          <a:xfrm>
            <a:off x="7303911" y="1354667"/>
            <a:ext cx="1659467" cy="646331"/>
          </a:xfrm>
          <a:prstGeom prst="rect">
            <a:avLst/>
          </a:prstGeom>
          <a:noFill/>
        </p:spPr>
        <p:txBody>
          <a:bodyPr wrap="square" rtlCol="0">
            <a:spAutoFit/>
          </a:bodyPr>
          <a:lstStyle/>
          <a:p>
            <a:r>
              <a:rPr lang="en-GB" dirty="0" smtClean="0"/>
              <a:t>Type in Gantt Chart</a:t>
            </a:r>
            <a:endParaRPr lang="en-GB" dirty="0"/>
          </a:p>
        </p:txBody>
      </p:sp>
      <p:cxnSp>
        <p:nvCxnSpPr>
          <p:cNvPr id="7" name="Straight Arrow Connector 6"/>
          <p:cNvCxnSpPr/>
          <p:nvPr/>
        </p:nvCxnSpPr>
        <p:spPr>
          <a:xfrm flipH="1" flipV="1">
            <a:off x="3318933" y="1264356"/>
            <a:ext cx="3984978" cy="609600"/>
          </a:xfrm>
          <a:prstGeom prst="straightConnector1">
            <a:avLst/>
          </a:prstGeom>
          <a:ln>
            <a:headEnd type="none" w="med" len="med"/>
            <a:tailEnd type="arrow" w="med" len="med"/>
          </a:ln>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8583768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Create a Gantt Chart</a:t>
            </a:r>
            <a:endParaRPr lang="en-GB" dirty="0"/>
          </a:p>
        </p:txBody>
      </p:sp>
      <p:sp>
        <p:nvSpPr>
          <p:cNvPr id="3" name="Content Placeholder 2"/>
          <p:cNvSpPr>
            <a:spLocks noGrp="1"/>
          </p:cNvSpPr>
          <p:nvPr>
            <p:ph idx="1"/>
          </p:nvPr>
        </p:nvSpPr>
        <p:spPr/>
        <p:txBody>
          <a:bodyPr/>
          <a:lstStyle/>
          <a:p>
            <a:pPr marL="0" indent="0">
              <a:buNone/>
            </a:pPr>
            <a:r>
              <a:rPr lang="en-GB" dirty="0"/>
              <a:t>Class activity </a:t>
            </a:r>
            <a:r>
              <a:rPr lang="en-GB" dirty="0" smtClean="0"/>
              <a:t>in your groups</a:t>
            </a:r>
            <a:endParaRPr lang="en-GB" dirty="0"/>
          </a:p>
          <a:p>
            <a:pPr marL="0" indent="0">
              <a:buNone/>
            </a:pPr>
            <a:r>
              <a:rPr lang="en-GB" dirty="0" smtClean="0"/>
              <a:t>Form </a:t>
            </a:r>
            <a:r>
              <a:rPr lang="en-GB" dirty="0"/>
              <a:t>a Gantt chart showing your activities and tasks that need to be performed in setting up your business planned in Managing Enterprise Module. </a:t>
            </a:r>
            <a:endParaRPr lang="en-GB" dirty="0" smtClean="0"/>
          </a:p>
          <a:p>
            <a:pPr marL="0" indent="0">
              <a:buNone/>
            </a:pPr>
            <a:r>
              <a:rPr lang="en-GB" dirty="0" smtClean="0"/>
              <a:t>Show </a:t>
            </a:r>
            <a:r>
              <a:rPr lang="en-GB" dirty="0"/>
              <a:t>the tasks that’s need to be undertaken against time allocated for each task, highlighting any interlinkages between activities.</a:t>
            </a:r>
          </a:p>
          <a:p>
            <a:pPr marL="0" indent="0">
              <a:buNone/>
            </a:pPr>
            <a:endParaRPr lang="en-GB" dirty="0"/>
          </a:p>
        </p:txBody>
      </p:sp>
      <p:pic>
        <p:nvPicPr>
          <p:cNvPr id="4" name="Picture 3"/>
          <p:cNvPicPr>
            <a:picLocks noChangeAspect="1"/>
          </p:cNvPicPr>
          <p:nvPr/>
        </p:nvPicPr>
        <p:blipFill>
          <a:blip r:embed="rId2"/>
          <a:stretch>
            <a:fillRect/>
          </a:stretch>
        </p:blipFill>
        <p:spPr>
          <a:xfrm>
            <a:off x="3034771" y="4681323"/>
            <a:ext cx="2654830" cy="1766760"/>
          </a:xfrm>
          <a:prstGeom prst="rect">
            <a:avLst/>
          </a:prstGeom>
        </p:spPr>
      </p:pic>
    </p:spTree>
    <p:extLst>
      <p:ext uri="{BB962C8B-B14F-4D97-AF65-F5344CB8AC3E}">
        <p14:creationId xmlns:p14="http://schemas.microsoft.com/office/powerpoint/2010/main" val="3085255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Questionnaires</a:t>
            </a:r>
            <a:endParaRPr lang="en-GB" dirty="0"/>
          </a:p>
        </p:txBody>
      </p:sp>
      <p:sp>
        <p:nvSpPr>
          <p:cNvPr id="3" name="Content Placeholder 2"/>
          <p:cNvSpPr>
            <a:spLocks noGrp="1"/>
          </p:cNvSpPr>
          <p:nvPr>
            <p:ph idx="1"/>
          </p:nvPr>
        </p:nvSpPr>
        <p:spPr/>
        <p:txBody>
          <a:bodyPr/>
          <a:lstStyle/>
          <a:p>
            <a:r>
              <a:rPr lang="en-GB" dirty="0" smtClean="0"/>
              <a:t>Each group member should contribute in drawing together the questionnaire which will be used for managing enterprise project</a:t>
            </a:r>
          </a:p>
          <a:p>
            <a:r>
              <a:rPr lang="en-GB" dirty="0" smtClean="0"/>
              <a:t>Think of the information you need form your market research</a:t>
            </a:r>
          </a:p>
          <a:p>
            <a:pPr marL="0" indent="0">
              <a:buNone/>
            </a:pPr>
            <a:r>
              <a:rPr lang="en-GB" dirty="0" smtClean="0"/>
              <a:t>	(at least two/ three questions per person)</a:t>
            </a:r>
          </a:p>
          <a:p>
            <a:r>
              <a:rPr lang="en-GB" dirty="0" smtClean="0"/>
              <a:t>Have your questions checked by Lecturer; as you will be marked on the relevancy of the questions </a:t>
            </a:r>
            <a:endParaRPr lang="en-GB" dirty="0"/>
          </a:p>
        </p:txBody>
      </p:sp>
    </p:spTree>
    <p:extLst>
      <p:ext uri="{BB962C8B-B14F-4D97-AF65-F5344CB8AC3E}">
        <p14:creationId xmlns:p14="http://schemas.microsoft.com/office/powerpoint/2010/main" val="24786046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Blog Summary</a:t>
            </a:r>
            <a:endParaRPr lang="en-GB" dirty="0"/>
          </a:p>
        </p:txBody>
      </p:sp>
      <p:sp>
        <p:nvSpPr>
          <p:cNvPr id="3" name="Content Placeholder 2"/>
          <p:cNvSpPr>
            <a:spLocks noGrp="1"/>
          </p:cNvSpPr>
          <p:nvPr>
            <p:ph idx="1"/>
          </p:nvPr>
        </p:nvSpPr>
        <p:spPr>
          <a:xfrm>
            <a:off x="251967" y="1623947"/>
            <a:ext cx="6711654" cy="4195481"/>
          </a:xfrm>
        </p:spPr>
        <p:txBody>
          <a:bodyPr/>
          <a:lstStyle/>
          <a:p>
            <a:r>
              <a:rPr lang="en-GB" dirty="0" smtClean="0"/>
              <a:t>Creating Gantt Charts</a:t>
            </a:r>
          </a:p>
          <a:p>
            <a:r>
              <a:rPr lang="en-GB" dirty="0" smtClean="0"/>
              <a:t>Reflect on how Gantt charts can be used in a work place setting</a:t>
            </a:r>
          </a:p>
          <a:p>
            <a:r>
              <a:rPr lang="en-GB" dirty="0" smtClean="0"/>
              <a:t>How have you utilised Gantt Chart in your studies</a:t>
            </a:r>
          </a:p>
          <a:p>
            <a:r>
              <a:rPr lang="en-GB" dirty="0" smtClean="0"/>
              <a:t>Planning market research for your managing enterprise project – looking at aims, objectives, target audience and information you need to draw out for your business plan</a:t>
            </a:r>
          </a:p>
          <a:p>
            <a:endParaRPr lang="en-GB" dirty="0" smtClean="0"/>
          </a:p>
        </p:txBody>
      </p:sp>
      <p:pic>
        <p:nvPicPr>
          <p:cNvPr id="4" name="Picture 3"/>
          <p:cNvPicPr>
            <a:picLocks noChangeAspect="1"/>
          </p:cNvPicPr>
          <p:nvPr/>
        </p:nvPicPr>
        <p:blipFill>
          <a:blip r:embed="rId2">
            <a:extLst>
              <a:ext uri="{BEBA8EAE-BF5A-486C-A8C5-ECC9F3942E4B}">
                <a14:imgProps xmlns:a14="http://schemas.microsoft.com/office/drawing/2010/main">
                  <a14:imgLayer r:embed="rId3">
                    <a14:imgEffect>
                      <a14:colorTemperature colorTemp="11200"/>
                    </a14:imgEffect>
                  </a14:imgLayer>
                </a14:imgProps>
              </a:ext>
            </a:extLst>
          </a:blip>
          <a:stretch>
            <a:fillRect/>
          </a:stretch>
        </p:blipFill>
        <p:spPr>
          <a:xfrm>
            <a:off x="6847464" y="2065868"/>
            <a:ext cx="2036892" cy="2451817"/>
          </a:xfrm>
          <a:prstGeom prst="rect">
            <a:avLst/>
          </a:prstGeom>
        </p:spPr>
      </p:pic>
    </p:spTree>
    <p:extLst>
      <p:ext uri="{BB962C8B-B14F-4D97-AF65-F5344CB8AC3E}">
        <p14:creationId xmlns:p14="http://schemas.microsoft.com/office/powerpoint/2010/main" val="2787744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158</TotalTime>
  <Words>253</Words>
  <Application>Microsoft Office PowerPoint</Application>
  <PresentationFormat>On-screen Show (4:3)</PresentationFormat>
  <Paragraphs>32</Paragraphs>
  <Slides>8</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Century Gothic</vt:lpstr>
      <vt:lpstr>Wingdings 3</vt:lpstr>
      <vt:lpstr>Ion</vt:lpstr>
      <vt:lpstr>Week 5</vt:lpstr>
      <vt:lpstr>Objectives</vt:lpstr>
      <vt:lpstr>GANTT Charts</vt:lpstr>
      <vt:lpstr>GANTT Charts</vt:lpstr>
      <vt:lpstr>PowerPoint Presentation</vt:lpstr>
      <vt:lpstr>Create a Gantt Chart</vt:lpstr>
      <vt:lpstr>Questionnaires</vt:lpstr>
      <vt:lpstr>Blog 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Anthony Burns</dc:creator>
  <cp:lastModifiedBy>Shehla Khan</cp:lastModifiedBy>
  <cp:revision>15</cp:revision>
  <cp:lastPrinted>2019-02-11T11:44:48Z</cp:lastPrinted>
  <dcterms:created xsi:type="dcterms:W3CDTF">2018-10-15T12:52:29Z</dcterms:created>
  <dcterms:modified xsi:type="dcterms:W3CDTF">2019-02-11T11:47:21Z</dcterms:modified>
</cp:coreProperties>
</file>