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1" r:id="rId6"/>
    <p:sldId id="264" r:id="rId7"/>
    <p:sldId id="259" r:id="rId8"/>
    <p:sldId id="260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15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88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1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09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6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48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48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8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6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4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9DE0A-A122-461F-8F53-94339D20DC11}" type="datetimeFigureOut">
              <a:rPr lang="en-GB" smtClean="0"/>
              <a:t>19/05/2020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65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flexible-working/remote-working-top-tips" TargetMode="External"/><Relationship Id="rId2" Type="http://schemas.openxmlformats.org/officeDocument/2006/relationships/hyperlink" Target="https://www.cipd.co.uk/Images/mental-health-at-work-1_tcm18-1056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docs/default-source/coronaviruse/mental-health-considerations.pdf?sfvrsn=6d3578af_8" TargetMode="External"/><Relationship Id="rId5" Type="http://schemas.openxmlformats.org/officeDocument/2006/relationships/hyperlink" Target="https://www.acas.org.uk/supporting-mental-health-workplace" TargetMode="External"/><Relationship Id="rId4" Type="http://schemas.openxmlformats.org/officeDocument/2006/relationships/hyperlink" Target="https://www.cipd.co.uk/knowledge/culture/well-being/supporting-mental-health-workplace-return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534B4-C8AB-41FA-B381-AE3AE4FA15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Well-being during the Covid-19 Pandemic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4433A-7249-4B30-A05B-98B5A6CAB6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2039571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BCE56-C5EE-47BF-B1CA-F1960981D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4646"/>
            <a:ext cx="10972800" cy="522514"/>
          </a:xfrm>
        </p:spPr>
        <p:txBody>
          <a:bodyPr>
            <a:normAutofit fontScale="90000"/>
          </a:bodyPr>
          <a:lstStyle/>
          <a:p>
            <a:r>
              <a:rPr lang="en-GB" dirty="0"/>
              <a:t>ILM Webinar 15/5/2020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3C217-1831-4634-8618-CFACC4E60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30424"/>
            <a:ext cx="10972800" cy="478660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u="sng" dirty="0"/>
              <a:t>Challenges of working from home:</a:t>
            </a:r>
          </a:p>
          <a:p>
            <a:pPr marL="0" indent="0">
              <a:buNone/>
            </a:pPr>
            <a:r>
              <a:rPr lang="en-GB" dirty="0"/>
              <a:t>Email overload</a:t>
            </a:r>
          </a:p>
          <a:p>
            <a:pPr marL="0" indent="0">
              <a:buNone/>
            </a:pPr>
            <a:r>
              <a:rPr lang="en-GB" dirty="0"/>
              <a:t>Too many communication platforms – WhatsApp/Teams/Social media</a:t>
            </a:r>
          </a:p>
          <a:p>
            <a:pPr marL="0" indent="0">
              <a:buNone/>
            </a:pPr>
            <a:r>
              <a:rPr lang="en-GB" dirty="0"/>
              <a:t>Consistency – of how employees carry out work, management of employees</a:t>
            </a:r>
          </a:p>
          <a:p>
            <a:pPr marL="0" indent="0">
              <a:buNone/>
            </a:pPr>
            <a:r>
              <a:rPr lang="en-GB" dirty="0"/>
              <a:t>Presenteeism – working too many hours, not switching off</a:t>
            </a:r>
          </a:p>
          <a:p>
            <a:pPr marL="0" indent="0">
              <a:buNone/>
            </a:pPr>
            <a:r>
              <a:rPr lang="en-GB" dirty="0" err="1"/>
              <a:t>Leavism</a:t>
            </a:r>
            <a:r>
              <a:rPr lang="en-GB" dirty="0"/>
              <a:t> – working whilst on leave</a:t>
            </a:r>
          </a:p>
          <a:p>
            <a:pPr marL="0" indent="0">
              <a:buNone/>
            </a:pPr>
            <a:r>
              <a:rPr lang="en-GB" dirty="0"/>
              <a:t>Adequate support – Equipment, emotional support, Employee Assistance Programmes</a:t>
            </a:r>
          </a:p>
          <a:p>
            <a:pPr marL="0" indent="0">
              <a:buNone/>
            </a:pPr>
            <a:r>
              <a:rPr lang="en-GB" dirty="0"/>
              <a:t>Stress of not being able to use technology</a:t>
            </a:r>
          </a:p>
          <a:p>
            <a:pPr marL="0" indent="0">
              <a:buNone/>
            </a:pPr>
            <a:r>
              <a:rPr lang="en-GB" dirty="0"/>
              <a:t>Employees with individual needs – some may have disabilities; childcare/caring responsibilities</a:t>
            </a:r>
          </a:p>
          <a:p>
            <a:pPr marL="0" indent="0">
              <a:buNone/>
            </a:pPr>
            <a:r>
              <a:rPr lang="en-GB" dirty="0"/>
              <a:t>Feelings of isolation</a:t>
            </a:r>
          </a:p>
          <a:p>
            <a:pPr marL="0" indent="0">
              <a:buNone/>
            </a:pPr>
            <a:r>
              <a:rPr lang="en-GB" dirty="0"/>
              <a:t>Lack of team cohesiveness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7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60B6A-3851-4938-A52D-18A79753B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7952"/>
            <a:ext cx="10972800" cy="671804"/>
          </a:xfrm>
        </p:spPr>
        <p:txBody>
          <a:bodyPr>
            <a:normAutofit fontScale="90000"/>
          </a:bodyPr>
          <a:lstStyle/>
          <a:p>
            <a:r>
              <a:rPr lang="en-GB" dirty="0"/>
              <a:t>ILM Webinar -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C82BE-184E-4370-B9AD-1F9C925AA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35698"/>
            <a:ext cx="10972800" cy="4481535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Ask your team how best to communicate with them; adopt a more collaborative style of management</a:t>
            </a:r>
          </a:p>
          <a:p>
            <a:r>
              <a:rPr lang="en-GB" dirty="0"/>
              <a:t>Learn what is normal for each team member in terms of when they can work, preferred communication, what resources they need</a:t>
            </a:r>
          </a:p>
          <a:p>
            <a:r>
              <a:rPr lang="en-GB" dirty="0"/>
              <a:t>Avoid ‘over-inclusion’ – think who needs to be at a meeting/included in an email</a:t>
            </a:r>
          </a:p>
          <a:p>
            <a:r>
              <a:rPr lang="en-GB" dirty="0"/>
              <a:t>Limit the number of people on Conference calls so that everyone has a say/feels valued/meetings are more productive</a:t>
            </a:r>
          </a:p>
          <a:p>
            <a:r>
              <a:rPr lang="en-GB" dirty="0"/>
              <a:t>Be flexible in terms of meeting times</a:t>
            </a:r>
          </a:p>
          <a:p>
            <a:r>
              <a:rPr lang="en-GB" dirty="0"/>
              <a:t>Give praise and recognition</a:t>
            </a:r>
          </a:p>
          <a:p>
            <a:r>
              <a:rPr lang="en-GB" dirty="0"/>
              <a:t>Trust your staff to do a good job</a:t>
            </a:r>
          </a:p>
          <a:p>
            <a:r>
              <a:rPr lang="en-GB" dirty="0"/>
              <a:t>Be honest about your workload, how you are managing – breeds trust</a:t>
            </a:r>
          </a:p>
          <a:p>
            <a:r>
              <a:rPr lang="en-GB" dirty="0"/>
              <a:t>Monitor work levels to manage stress</a:t>
            </a:r>
          </a:p>
          <a:p>
            <a:r>
              <a:rPr lang="en-GB" dirty="0"/>
              <a:t>Encourage team ethos – socialising online or have regular face to face meetings (when lockdown is eased), develop a sense of identity through names/brands/logos</a:t>
            </a:r>
          </a:p>
          <a:p>
            <a:r>
              <a:rPr lang="en-GB" dirty="0"/>
              <a:t>Redesign jobs on the basis of outcomes, not number of hours worked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65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AFAF6-4EB5-4463-B7A9-1F0682D83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5836"/>
            <a:ext cx="10972800" cy="427838"/>
          </a:xfrm>
        </p:spPr>
        <p:txBody>
          <a:bodyPr>
            <a:normAutofit fontScale="90000"/>
          </a:bodyPr>
          <a:lstStyle/>
          <a:p>
            <a:r>
              <a:rPr lang="en-GB" dirty="0"/>
              <a:t>CIPD Advice (2020)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AF18D-BA54-4575-BE38-DEC821A6A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29842"/>
            <a:ext cx="10972800" cy="478739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Consistent and timely communication – reassure, involve staff</a:t>
            </a:r>
          </a:p>
          <a:p>
            <a:r>
              <a:rPr lang="en-GB" dirty="0"/>
              <a:t>Tell your staff – no expectation to reply to emails outside working hours</a:t>
            </a:r>
          </a:p>
          <a:p>
            <a:r>
              <a:rPr lang="en-GB" dirty="0"/>
              <a:t>Use different means of communication – telephone, video, not just email</a:t>
            </a:r>
          </a:p>
          <a:p>
            <a:r>
              <a:rPr lang="en-GB" dirty="0"/>
              <a:t>Stay connected – virtual tea breaks</a:t>
            </a:r>
          </a:p>
          <a:p>
            <a:r>
              <a:rPr lang="en-GB" dirty="0"/>
              <a:t>Be aware that staff may still be adjusting</a:t>
            </a:r>
          </a:p>
          <a:p>
            <a:r>
              <a:rPr lang="en-GB" dirty="0"/>
              <a:t>Have a structured routine – set breaks</a:t>
            </a:r>
          </a:p>
          <a:p>
            <a:r>
              <a:rPr lang="en-GB" dirty="0"/>
              <a:t>Think about what we can control, not what we can’t – if travelling to work, avoid busy times</a:t>
            </a:r>
          </a:p>
          <a:p>
            <a:r>
              <a:rPr lang="en-GB" dirty="0"/>
              <a:t>Make sure your physical environment supports your well-being – posture, lighting</a:t>
            </a:r>
          </a:p>
          <a:p>
            <a:r>
              <a:rPr lang="en-GB" dirty="0"/>
              <a:t>Shift your mindset and see the positives – set goals, be kind to yourself</a:t>
            </a:r>
          </a:p>
          <a:p>
            <a:r>
              <a:rPr lang="en-GB" dirty="0"/>
              <a:t>Manage boundaries between work/home life – set times for working/doing things you enjoy</a:t>
            </a:r>
          </a:p>
          <a:p>
            <a:r>
              <a:rPr lang="en-GB" dirty="0"/>
              <a:t>Build your mental resilience</a:t>
            </a:r>
          </a:p>
          <a:p>
            <a:r>
              <a:rPr lang="en-GB" dirty="0"/>
              <a:t>Website – www.internationalsos.com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731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30334-C2CF-4ACE-A6EF-C70A77D99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2638"/>
            <a:ext cx="10972800" cy="457199"/>
          </a:xfrm>
        </p:spPr>
        <p:txBody>
          <a:bodyPr>
            <a:normAutofit fontScale="90000"/>
          </a:bodyPr>
          <a:lstStyle/>
          <a:p>
            <a:r>
              <a:rPr lang="en-GB" dirty="0"/>
              <a:t>Pandemic - Issues and Possible solutions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9E25830-571F-4F11-85EE-26CE535FEC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0542899"/>
              </p:ext>
            </p:extLst>
          </p:nvPr>
        </p:nvGraphicFramePr>
        <p:xfrm>
          <a:off x="289248" y="746449"/>
          <a:ext cx="11681928" cy="6080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3618">
                  <a:extLst>
                    <a:ext uri="{9D8B030D-6E8A-4147-A177-3AD203B41FA5}">
                      <a16:colId xmlns:a16="http://schemas.microsoft.com/office/drawing/2014/main" val="355223051"/>
                    </a:ext>
                  </a:extLst>
                </a:gridCol>
                <a:gridCol w="4071828">
                  <a:extLst>
                    <a:ext uri="{9D8B030D-6E8A-4147-A177-3AD203B41FA5}">
                      <a16:colId xmlns:a16="http://schemas.microsoft.com/office/drawing/2014/main" val="2208461492"/>
                    </a:ext>
                  </a:extLst>
                </a:gridCol>
                <a:gridCol w="5206482">
                  <a:extLst>
                    <a:ext uri="{9D8B030D-6E8A-4147-A177-3AD203B41FA5}">
                      <a16:colId xmlns:a16="http://schemas.microsoft.com/office/drawing/2014/main" val="940080387"/>
                    </a:ext>
                  </a:extLst>
                </a:gridCol>
              </a:tblGrid>
              <a:tr h="421749">
                <a:tc>
                  <a:txBody>
                    <a:bodyPr/>
                    <a:lstStyle/>
                    <a:p>
                      <a:r>
                        <a:rPr lang="en-GB" dirty="0"/>
                        <a:t>Well-being Domain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560757"/>
                  </a:ext>
                </a:extLst>
              </a:tr>
              <a:tr h="421749">
                <a:tc>
                  <a:txBody>
                    <a:bodyPr/>
                    <a:lstStyle/>
                    <a:p>
                      <a:r>
                        <a:rPr lang="en-GB" dirty="0"/>
                        <a:t>Collective/Social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Feelings of isolation</a:t>
                      </a:r>
                    </a:p>
                    <a:p>
                      <a:r>
                        <a:rPr lang="en-GB" dirty="0"/>
                        <a:t>Missing family and friends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Improving communication, team ethos, social cohesiveness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7769072"/>
                  </a:ext>
                </a:extLst>
              </a:tr>
              <a:tr h="727950">
                <a:tc>
                  <a:txBody>
                    <a:bodyPr/>
                    <a:lstStyle/>
                    <a:p>
                      <a:r>
                        <a:rPr lang="en-GB" dirty="0"/>
                        <a:t>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Anxiety about health/families/safety</a:t>
                      </a:r>
                    </a:p>
                    <a:p>
                      <a:r>
                        <a:rPr lang="en-GB" dirty="0"/>
                        <a:t>Exacerbation of existing mental health conditions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Reassurance about jobs, PPE</a:t>
                      </a:r>
                    </a:p>
                    <a:p>
                      <a:r>
                        <a:rPr lang="en-GB" dirty="0"/>
                        <a:t>Advice on lifestyles, coping strategies and building resilience, emotional intelligence, mindfulness. OHU support for health issues.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3899083"/>
                  </a:ext>
                </a:extLst>
              </a:tr>
              <a:tr h="421749">
                <a:tc>
                  <a:txBody>
                    <a:bodyPr/>
                    <a:lstStyle/>
                    <a:p>
                      <a:r>
                        <a:rPr lang="en-GB" dirty="0"/>
                        <a:t>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Money worries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Help with managing finances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2432199"/>
                  </a:ext>
                </a:extLst>
              </a:tr>
              <a:tr h="727950">
                <a:tc>
                  <a:txBody>
                    <a:bodyPr/>
                    <a:lstStyle/>
                    <a:p>
                      <a:r>
                        <a:rPr lang="en-GB" dirty="0"/>
                        <a:t>Personal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sense of achievement/</a:t>
                      </a:r>
                      <a:r>
                        <a:rPr lang="en-GB" dirty="0" err="1"/>
                        <a:t>fulfillment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Praise and recognition, gratitude boards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9958497"/>
                  </a:ext>
                </a:extLst>
              </a:tr>
              <a:tr h="1351909">
                <a:tc>
                  <a:txBody>
                    <a:bodyPr/>
                    <a:lstStyle/>
                    <a:p>
                      <a:r>
                        <a:rPr lang="en-GB" dirty="0"/>
                        <a:t>Values/Principles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Feeling disadvantaged/discriminated against due to disability, caring responsibilities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Consultation with individuals about their needs</a:t>
                      </a:r>
                    </a:p>
                    <a:p>
                      <a:r>
                        <a:rPr lang="en-GB" dirty="0"/>
                        <a:t>Reasonable adjustments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9542270"/>
                  </a:ext>
                </a:extLst>
              </a:tr>
              <a:tr h="664174">
                <a:tc>
                  <a:txBody>
                    <a:bodyPr/>
                    <a:lstStyle/>
                    <a:p>
                      <a:r>
                        <a:rPr lang="en-GB" dirty="0"/>
                        <a:t>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Too much work/lack of work-life balance and boundaries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Consultation, adjustments to hours; train managers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4641125"/>
                  </a:ext>
                </a:extLst>
              </a:tr>
              <a:tr h="664174">
                <a:tc>
                  <a:txBody>
                    <a:bodyPr/>
                    <a:lstStyle/>
                    <a:p>
                      <a:r>
                        <a:rPr lang="en-GB" dirty="0"/>
                        <a:t>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equipment – PPE</a:t>
                      </a:r>
                    </a:p>
                    <a:p>
                      <a:r>
                        <a:rPr lang="en-GB" dirty="0"/>
                        <a:t>Front-line, highly pressurised 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Rethink how jobs are done, emphasis on safety</a:t>
                      </a:r>
                    </a:p>
                    <a:p>
                      <a:r>
                        <a:rPr lang="en-GB" dirty="0"/>
                        <a:t>Rotate staff from highly stressed areas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292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0136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61A7-5EDD-44A4-A788-AC2620F95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D5C1A-679E-4C0A-ADB1-C7F4F7CEC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CIPD and Mind </a:t>
            </a:r>
            <a:r>
              <a:rPr lang="en-GB" dirty="0">
                <a:hlinkClick r:id="rId2"/>
              </a:rPr>
              <a:t>People Managers’ Guide to Mental Health</a:t>
            </a:r>
            <a:br>
              <a:rPr lang="en-GB" dirty="0">
                <a:hlinkClick r:id="rId2"/>
              </a:rPr>
            </a:br>
            <a:br>
              <a:rPr lang="en-GB" dirty="0"/>
            </a:br>
            <a:r>
              <a:rPr lang="en-GB" dirty="0"/>
              <a:t>CIPD: </a:t>
            </a:r>
            <a:r>
              <a:rPr lang="en-GB" dirty="0">
                <a:hlinkClick r:id="rId3"/>
              </a:rPr>
              <a:t>Getting the most out of remote working top tips</a:t>
            </a:r>
            <a:br>
              <a:rPr lang="en-GB" dirty="0">
                <a:hlinkClick r:id="rId3"/>
              </a:rPr>
            </a:br>
            <a:br>
              <a:rPr lang="en-GB" dirty="0"/>
            </a:br>
            <a:r>
              <a:rPr lang="en-GB" dirty="0"/>
              <a:t>CIPD: </a:t>
            </a:r>
            <a:r>
              <a:rPr lang="en-GB" dirty="0">
                <a:hlinkClick r:id="rId4"/>
              </a:rPr>
              <a:t>Coronavirus (COIV-19): Mental Health and Returning to the Workplace Guide</a:t>
            </a:r>
            <a:br>
              <a:rPr lang="en-GB" dirty="0">
                <a:hlinkClick r:id="rId4"/>
              </a:rPr>
            </a:br>
            <a:br>
              <a:rPr lang="en-GB" dirty="0"/>
            </a:br>
            <a:r>
              <a:rPr lang="en-GB" dirty="0" err="1"/>
              <a:t>Acas</a:t>
            </a:r>
            <a:r>
              <a:rPr lang="en-GB" dirty="0"/>
              <a:t>: </a:t>
            </a:r>
            <a:r>
              <a:rPr lang="en-GB" dirty="0">
                <a:hlinkClick r:id="rId5"/>
              </a:rPr>
              <a:t>Supporting mental health in the workplace</a:t>
            </a:r>
            <a:br>
              <a:rPr lang="en-GB" dirty="0">
                <a:hlinkClick r:id="rId5"/>
              </a:rPr>
            </a:br>
            <a:br>
              <a:rPr lang="en-GB" dirty="0"/>
            </a:br>
            <a:r>
              <a:rPr lang="en-GB" dirty="0"/>
              <a:t>World Health Organization: </a:t>
            </a:r>
            <a:r>
              <a:rPr lang="en-GB" dirty="0">
                <a:hlinkClick r:id="rId6"/>
              </a:rPr>
              <a:t>Mental Health and Psychological Considerations during the COVID-19 Outbreak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886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AB79B-06E5-4829-A5BF-E5986368B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7356"/>
            <a:ext cx="10972800" cy="574448"/>
          </a:xfrm>
        </p:spPr>
        <p:txBody>
          <a:bodyPr>
            <a:normAutofit fontScale="90000"/>
          </a:bodyPr>
          <a:lstStyle/>
          <a:p>
            <a:r>
              <a:rPr lang="en-GB" dirty="0"/>
              <a:t>Action for Happiness (2020)</a:t>
            </a:r>
          </a:p>
        </p:txBody>
      </p:sp>
      <p:pic>
        <p:nvPicPr>
          <p:cNvPr id="4" name="Picture 3" descr="A close up of a newspaper&#10;&#10;Description automatically generated">
            <a:extLst>
              <a:ext uri="{FF2B5EF4-FFF2-40B4-BE49-F238E27FC236}">
                <a16:creationId xmlns:a16="http://schemas.microsoft.com/office/drawing/2014/main" id="{26B7FC79-3341-47EF-B8CF-A364663719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849086"/>
            <a:ext cx="9144000" cy="6008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705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78801-3E80-4E24-8580-93408D84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9334"/>
            <a:ext cx="10972800" cy="654756"/>
          </a:xfrm>
        </p:spPr>
        <p:txBody>
          <a:bodyPr>
            <a:normAutofit fontScale="90000"/>
          </a:bodyPr>
          <a:lstStyle/>
          <a:p>
            <a:r>
              <a:rPr lang="en-GB" dirty="0"/>
              <a:t>Increasing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E153-D9CD-485D-9579-73BA31E7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70844"/>
            <a:ext cx="10972800" cy="454638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‘Bounce-</a:t>
            </a:r>
            <a:r>
              <a:rPr lang="en-GB" dirty="0" err="1"/>
              <a:t>backability</a:t>
            </a:r>
            <a:r>
              <a:rPr lang="en-GB" dirty="0"/>
              <a:t>’</a:t>
            </a:r>
          </a:p>
          <a:p>
            <a:r>
              <a:rPr lang="en-GB" dirty="0"/>
              <a:t>Ability to recover quickly from set-backs, manage stress</a:t>
            </a:r>
          </a:p>
          <a:p>
            <a:r>
              <a:rPr lang="en-GB" dirty="0"/>
              <a:t>Change the narrative – write about your experiences, think about the positives that have come out of it </a:t>
            </a:r>
          </a:p>
          <a:p>
            <a:r>
              <a:rPr lang="en-GB" dirty="0"/>
              <a:t>Face our fears – expose yourself in small doses to experiences that you fear, e.g. public speaking</a:t>
            </a:r>
          </a:p>
          <a:p>
            <a:r>
              <a:rPr lang="en-GB" dirty="0"/>
              <a:t>Practice self-compassion – recognise your feelings (be mindful); recognise that others sometimes feel that way; be kind to yourself (ask yourself, how would you treat a friend who was feeling this way?)</a:t>
            </a:r>
          </a:p>
          <a:p>
            <a:r>
              <a:rPr lang="en-GB" dirty="0"/>
              <a:t>Meditation</a:t>
            </a:r>
          </a:p>
          <a:p>
            <a:r>
              <a:rPr lang="en-GB" dirty="0"/>
              <a:t>Cultivate forgiveness – let go of grudges</a:t>
            </a:r>
          </a:p>
          <a:p>
            <a:pPr marL="0" indent="0">
              <a:buNone/>
            </a:pPr>
            <a:r>
              <a:rPr lang="en-GB" dirty="0"/>
              <a:t>(Newman, 2016)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569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8BB19-C000-4A0D-8342-06C718AAC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2613"/>
            <a:ext cx="10972800" cy="687897"/>
          </a:xfrm>
        </p:spPr>
        <p:txBody>
          <a:bodyPr>
            <a:normAutofit fontScale="90000"/>
          </a:bodyPr>
          <a:lstStyle/>
          <a:p>
            <a:r>
              <a:rPr lang="en-GB" dirty="0"/>
              <a:t>Points to Include in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6944D-3130-4734-92CF-BF07BC21A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3457"/>
            <a:ext cx="10972800" cy="44937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Well-being frameworks (examples, synthesise)</a:t>
            </a:r>
          </a:p>
          <a:p>
            <a:r>
              <a:rPr lang="en-GB" dirty="0"/>
              <a:t>Statistics – HSE/CIPD/ONS/Gov – e.g. ‘37% of employers surveyed by the CIPD felt that reduced mental well-being was a significant challenge of increased homeworking’.</a:t>
            </a:r>
          </a:p>
          <a:p>
            <a:r>
              <a:rPr lang="en-GB" dirty="0"/>
              <a:t>Issues that have arisen during the pandemic</a:t>
            </a:r>
          </a:p>
          <a:p>
            <a:r>
              <a:rPr lang="en-GB" dirty="0"/>
              <a:t>Possible solutions (underpinned with sources)</a:t>
            </a:r>
          </a:p>
          <a:p>
            <a:r>
              <a:rPr lang="en-GB" dirty="0"/>
              <a:t>Definitions – well-being, emotional intelligence, resilience</a:t>
            </a:r>
          </a:p>
          <a:p>
            <a:r>
              <a:rPr lang="en-GB" dirty="0"/>
              <a:t>Need to consider individual needs, but have a co-ordinated, integrated approach to well-being</a:t>
            </a:r>
          </a:p>
        </p:txBody>
      </p:sp>
    </p:spTree>
    <p:extLst>
      <p:ext uri="{BB962C8B-B14F-4D97-AF65-F5344CB8AC3E}">
        <p14:creationId xmlns:p14="http://schemas.microsoft.com/office/powerpoint/2010/main" val="134914669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282</TotalTime>
  <Words>815</Words>
  <Application>Microsoft Office PowerPoint</Application>
  <PresentationFormat>Widescreen</PresentationFormat>
  <Paragraphs>90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ThemeUWTSD</vt:lpstr>
      <vt:lpstr>Well-being during the Covid-19 Pandemic</vt:lpstr>
      <vt:lpstr>ILM Webinar 15/5/2020</vt:lpstr>
      <vt:lpstr>ILM Webinar - Recommendations</vt:lpstr>
      <vt:lpstr>CIPD Advice (2020)</vt:lpstr>
      <vt:lpstr>Pandemic - Issues and Possible solutions</vt:lpstr>
      <vt:lpstr>Resources</vt:lpstr>
      <vt:lpstr>Action for Happiness (2020)</vt:lpstr>
      <vt:lpstr>Increasing Resilience</vt:lpstr>
      <vt:lpstr>Points to Include in Poster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17</cp:revision>
  <dcterms:created xsi:type="dcterms:W3CDTF">2020-05-18T15:06:33Z</dcterms:created>
  <dcterms:modified xsi:type="dcterms:W3CDTF">2020-05-19T12:29:59Z</dcterms:modified>
</cp:coreProperties>
</file>