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262" r:id="rId6"/>
    <p:sldId id="269" r:id="rId7"/>
    <p:sldId id="258" r:id="rId8"/>
    <p:sldId id="259" r:id="rId9"/>
    <p:sldId id="282" r:id="rId10"/>
    <p:sldId id="275" r:id="rId11"/>
    <p:sldId id="270" r:id="rId12"/>
    <p:sldId id="271" r:id="rId13"/>
    <p:sldId id="272" r:id="rId14"/>
    <p:sldId id="261" r:id="rId15"/>
    <p:sldId id="283" r:id="rId16"/>
    <p:sldId id="264" r:id="rId17"/>
    <p:sldId id="263" r:id="rId18"/>
    <p:sldId id="274" r:id="rId19"/>
    <p:sldId id="276" r:id="rId20"/>
    <p:sldId id="277" r:id="rId21"/>
    <p:sldId id="278" r:id="rId22"/>
    <p:sldId id="279" r:id="rId23"/>
    <p:sldId id="280" r:id="rId24"/>
    <p:sldId id="284" r:id="rId25"/>
    <p:sldId id="328" r:id="rId26"/>
    <p:sldId id="329" r:id="rId27"/>
    <p:sldId id="29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AC9095-A68D-4C2E-8F56-CF01F401BA6A}" v="1" dt="2022-02-15T09:29:35.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27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docChgLst>
    <pc:chgData name="Emily Hywel" userId="baf2cde3-8896-481d-9254-c66691563779" providerId="ADAL" clId="{96AC9095-A68D-4C2E-8F56-CF01F401BA6A}"/>
    <pc:docChg chg="custSel delSld modSld sldOrd">
      <pc:chgData name="Emily Hywel" userId="baf2cde3-8896-481d-9254-c66691563779" providerId="ADAL" clId="{96AC9095-A68D-4C2E-8F56-CF01F401BA6A}" dt="2022-02-15T09:25:55.902" v="67" actId="1076"/>
      <pc:docMkLst>
        <pc:docMk/>
      </pc:docMkLst>
      <pc:sldChg chg="modSp mod ord">
        <pc:chgData name="Emily Hywel" userId="baf2cde3-8896-481d-9254-c66691563779" providerId="ADAL" clId="{96AC9095-A68D-4C2E-8F56-CF01F401BA6A}" dt="2022-02-15T09:25:55.902" v="67" actId="1076"/>
        <pc:sldMkLst>
          <pc:docMk/>
          <pc:sldMk cId="2503986431" sldId="261"/>
        </pc:sldMkLst>
        <pc:spChg chg="mod">
          <ac:chgData name="Emily Hywel" userId="baf2cde3-8896-481d-9254-c66691563779" providerId="ADAL" clId="{96AC9095-A68D-4C2E-8F56-CF01F401BA6A}" dt="2022-02-15T09:25:55.902" v="67" actId="1076"/>
          <ac:spMkLst>
            <pc:docMk/>
            <pc:sldMk cId="2503986431" sldId="261"/>
            <ac:spMk id="5" creationId="{00000000-0000-0000-0000-000000000000}"/>
          </ac:spMkLst>
        </pc:spChg>
        <pc:spChg chg="mod">
          <ac:chgData name="Emily Hywel" userId="baf2cde3-8896-481d-9254-c66691563779" providerId="ADAL" clId="{96AC9095-A68D-4C2E-8F56-CF01F401BA6A}" dt="2022-02-15T09:25:47.949" v="66" actId="1076"/>
          <ac:spMkLst>
            <pc:docMk/>
            <pc:sldMk cId="2503986431" sldId="261"/>
            <ac:spMk id="7" creationId="{00000000-0000-0000-0000-000000000000}"/>
          </ac:spMkLst>
        </pc:spChg>
      </pc:sldChg>
      <pc:sldChg chg="modSp mod">
        <pc:chgData name="Emily Hywel" userId="baf2cde3-8896-481d-9254-c66691563779" providerId="ADAL" clId="{96AC9095-A68D-4C2E-8F56-CF01F401BA6A}" dt="2022-02-15T09:24:23.634" v="64" actId="20577"/>
        <pc:sldMkLst>
          <pc:docMk/>
          <pc:sldMk cId="3605629867" sldId="262"/>
        </pc:sldMkLst>
        <pc:spChg chg="mod">
          <ac:chgData name="Emily Hywel" userId="baf2cde3-8896-481d-9254-c66691563779" providerId="ADAL" clId="{96AC9095-A68D-4C2E-8F56-CF01F401BA6A}" dt="2022-02-15T09:24:23.634" v="64" actId="20577"/>
          <ac:spMkLst>
            <pc:docMk/>
            <pc:sldMk cId="3605629867" sldId="262"/>
            <ac:spMk id="2" creationId="{00000000-0000-0000-0000-000000000000}"/>
          </ac:spMkLst>
        </pc:spChg>
      </pc:sldChg>
      <pc:sldChg chg="modSp del mod ord">
        <pc:chgData name="Emily Hywel" userId="baf2cde3-8896-481d-9254-c66691563779" providerId="ADAL" clId="{96AC9095-A68D-4C2E-8F56-CF01F401BA6A}" dt="2022-02-14T10:29:17.760" v="33" actId="47"/>
        <pc:sldMkLst>
          <pc:docMk/>
          <pc:sldMk cId="1804651888" sldId="265"/>
        </pc:sldMkLst>
        <pc:spChg chg="mod">
          <ac:chgData name="Emily Hywel" userId="baf2cde3-8896-481d-9254-c66691563779" providerId="ADAL" clId="{96AC9095-A68D-4C2E-8F56-CF01F401BA6A}" dt="2022-02-14T10:13:38.410" v="5" actId="255"/>
          <ac:spMkLst>
            <pc:docMk/>
            <pc:sldMk cId="1804651888" sldId="265"/>
            <ac:spMk id="2" creationId="{00000000-0000-0000-0000-000000000000}"/>
          </ac:spMkLst>
        </pc:spChg>
        <pc:spChg chg="mod">
          <ac:chgData name="Emily Hywel" userId="baf2cde3-8896-481d-9254-c66691563779" providerId="ADAL" clId="{96AC9095-A68D-4C2E-8F56-CF01F401BA6A}" dt="2022-02-14T10:18:41.680" v="26" actId="27636"/>
          <ac:spMkLst>
            <pc:docMk/>
            <pc:sldMk cId="1804651888" sldId="265"/>
            <ac:spMk id="3" creationId="{00000000-0000-0000-0000-000000000000}"/>
          </ac:spMkLst>
        </pc:spChg>
      </pc:sldChg>
      <pc:sldChg chg="ord">
        <pc:chgData name="Emily Hywel" userId="baf2cde3-8896-481d-9254-c66691563779" providerId="ADAL" clId="{96AC9095-A68D-4C2E-8F56-CF01F401BA6A}" dt="2022-02-14T10:12:07.569" v="3"/>
        <pc:sldMkLst>
          <pc:docMk/>
          <pc:sldMk cId="137641717" sldId="269"/>
        </pc:sldMkLst>
      </pc:sldChg>
      <pc:sldChg chg="modSp mod">
        <pc:chgData name="Emily Hywel" userId="baf2cde3-8896-481d-9254-c66691563779" providerId="ADAL" clId="{96AC9095-A68D-4C2E-8F56-CF01F401BA6A}" dt="2022-02-14T10:27:52.584" v="32" actId="20577"/>
        <pc:sldMkLst>
          <pc:docMk/>
          <pc:sldMk cId="2882035286" sldId="272"/>
        </pc:sldMkLst>
        <pc:spChg chg="mod">
          <ac:chgData name="Emily Hywel" userId="baf2cde3-8896-481d-9254-c66691563779" providerId="ADAL" clId="{96AC9095-A68D-4C2E-8F56-CF01F401BA6A}" dt="2022-02-14T10:27:52.584" v="32" actId="20577"/>
          <ac:spMkLst>
            <pc:docMk/>
            <pc:sldMk cId="2882035286" sldId="272"/>
            <ac:spMk id="4" creationId="{00000000-0000-0000-0000-000000000000}"/>
          </ac:spMkLst>
        </pc:spChg>
      </pc:sldChg>
      <pc:sldChg chg="mod modShow">
        <pc:chgData name="Emily Hywel" userId="baf2cde3-8896-481d-9254-c66691563779" providerId="ADAL" clId="{96AC9095-A68D-4C2E-8F56-CF01F401BA6A}" dt="2022-02-14T10:33:04.918" v="35" actId="729"/>
        <pc:sldMkLst>
          <pc:docMk/>
          <pc:sldMk cId="20667732" sldId="274"/>
        </pc:sldMkLst>
      </pc:sldChg>
      <pc:sldChg chg="modSp mod">
        <pc:chgData name="Emily Hywel" userId="baf2cde3-8896-481d-9254-c66691563779" providerId="ADAL" clId="{96AC9095-A68D-4C2E-8F56-CF01F401BA6A}" dt="2022-02-14T10:15:21.503" v="9" actId="20577"/>
        <pc:sldMkLst>
          <pc:docMk/>
          <pc:sldMk cId="790083919" sldId="275"/>
        </pc:sldMkLst>
        <pc:spChg chg="mod">
          <ac:chgData name="Emily Hywel" userId="baf2cde3-8896-481d-9254-c66691563779" providerId="ADAL" clId="{96AC9095-A68D-4C2E-8F56-CF01F401BA6A}" dt="2022-02-14T10:15:21.503" v="9" actId="20577"/>
          <ac:spMkLst>
            <pc:docMk/>
            <pc:sldMk cId="790083919" sldId="275"/>
            <ac:spMk id="3" creationId="{00000000-0000-0000-0000-000000000000}"/>
          </ac:spMkLst>
        </pc:spChg>
      </pc:sldChg>
      <pc:sldChg chg="mod modShow">
        <pc:chgData name="Emily Hywel" userId="baf2cde3-8896-481d-9254-c66691563779" providerId="ADAL" clId="{96AC9095-A68D-4C2E-8F56-CF01F401BA6A}" dt="2022-02-14T10:33:14.819" v="36" actId="729"/>
        <pc:sldMkLst>
          <pc:docMk/>
          <pc:sldMk cId="2635306138" sldId="276"/>
        </pc:sldMkLst>
      </pc:sldChg>
      <pc:sldChg chg="mod modShow">
        <pc:chgData name="Emily Hywel" userId="baf2cde3-8896-481d-9254-c66691563779" providerId="ADAL" clId="{96AC9095-A68D-4C2E-8F56-CF01F401BA6A}" dt="2022-02-14T10:33:31.877" v="37" actId="729"/>
        <pc:sldMkLst>
          <pc:docMk/>
          <pc:sldMk cId="4095439778" sldId="277"/>
        </pc:sldMkLst>
      </pc:sldChg>
      <pc:sldChg chg="mod modShow">
        <pc:chgData name="Emily Hywel" userId="baf2cde3-8896-481d-9254-c66691563779" providerId="ADAL" clId="{96AC9095-A68D-4C2E-8F56-CF01F401BA6A}" dt="2022-02-14T10:33:40.941" v="38" actId="729"/>
        <pc:sldMkLst>
          <pc:docMk/>
          <pc:sldMk cId="1884864351" sldId="278"/>
        </pc:sldMkLst>
      </pc:sldChg>
      <pc:sldChg chg="mod modShow">
        <pc:chgData name="Emily Hywel" userId="baf2cde3-8896-481d-9254-c66691563779" providerId="ADAL" clId="{96AC9095-A68D-4C2E-8F56-CF01F401BA6A}" dt="2022-02-14T10:33:48.498" v="39" actId="729"/>
        <pc:sldMkLst>
          <pc:docMk/>
          <pc:sldMk cId="2017871278" sldId="279"/>
        </pc:sldMkLst>
      </pc:sldChg>
      <pc:sldChg chg="mod modShow">
        <pc:chgData name="Emily Hywel" userId="baf2cde3-8896-481d-9254-c66691563779" providerId="ADAL" clId="{96AC9095-A68D-4C2E-8F56-CF01F401BA6A}" dt="2022-02-14T10:33:53.521" v="40" actId="729"/>
        <pc:sldMkLst>
          <pc:docMk/>
          <pc:sldMk cId="2445495275" sldId="280"/>
        </pc:sldMkLst>
      </pc:sldChg>
      <pc:sldChg chg="del mod modShow">
        <pc:chgData name="Emily Hywel" userId="baf2cde3-8896-481d-9254-c66691563779" providerId="ADAL" clId="{96AC9095-A68D-4C2E-8F56-CF01F401BA6A}" dt="2022-02-14T11:34:43.756" v="41" actId="47"/>
        <pc:sldMkLst>
          <pc:docMk/>
          <pc:sldMk cId="1185749564" sldId="2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a:t>
            </a:r>
            <a:r>
              <a:rPr lang="en-US">
                <a:cs typeface="Calibri"/>
              </a:rPr>
              <a:t>them</a:t>
            </a:r>
            <a:r>
              <a:rPr lang="en-US" dirty="0">
                <a:cs typeface="Calibri"/>
              </a:rPr>
              <a:t>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4485922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rarysearch.uwtsd.ac.uk/discovery/fulldisplay?docid=alma99100317731402421&amp;context=L&amp;vid=44WHELF_UWTSD:44WHELF_UWTSD_VU1&amp;lang=en&amp;search_scope=MyInst_and_CI&amp;adaptor=Local%20Search%20Engine&amp;isFrbr=true&amp;tab=Everything&amp;query=any,contains,cite%20them%20right"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media/uwtsd-website/content-assets/documents/registry/Plagiarism-Detection-Service.pdf"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14.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hyperlink" Target="mailto:library@uwtsd.ac.uk"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a:t>Emily Hywel</a:t>
            </a:r>
          </a:p>
          <a:p>
            <a:r>
              <a:rPr lang="en-GB" dirty="0"/>
              <a:t>Academic Liaison Librarian</a:t>
            </a:r>
          </a:p>
        </p:txBody>
      </p:sp>
      <p:sp>
        <p:nvSpPr>
          <p:cNvPr id="4" name="Title 3"/>
          <p:cNvSpPr>
            <a:spLocks noGrp="1"/>
          </p:cNvSpPr>
          <p:nvPr>
            <p:ph type="title"/>
          </p:nvPr>
        </p:nvSpPr>
        <p:spPr/>
        <p:txBody>
          <a:bodyPr/>
          <a:lstStyle/>
          <a:p>
            <a:r>
              <a:rPr lang="en-GB" dirty="0"/>
              <a:t>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this session will cover</a:t>
            </a:r>
          </a:p>
        </p:txBody>
      </p:sp>
      <p:sp>
        <p:nvSpPr>
          <p:cNvPr id="3" name="Text Placeholder 2"/>
          <p:cNvSpPr>
            <a:spLocks noGrp="1"/>
          </p:cNvSpPr>
          <p:nvPr>
            <p:ph type="body" sz="half" idx="2"/>
          </p:nvPr>
        </p:nvSpPr>
        <p:spPr>
          <a:xfrm>
            <a:off x="1580972" y="2007978"/>
            <a:ext cx="9575858" cy="685717"/>
          </a:xfrm>
        </p:spPr>
        <p:txBody>
          <a:bodyPr/>
          <a:lstStyle/>
          <a:p>
            <a:r>
              <a:rPr lang="en-GB" dirty="0">
                <a:cs typeface="Calibri" panose="020F0502020204030204" pitchFamily="34" charset="0"/>
              </a:rPr>
              <a:t>Why</a:t>
            </a:r>
            <a:r>
              <a:rPr lang="en-GB" dirty="0"/>
              <a:t> referencing is important</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958614"/>
            <a:ext cx="9575857" cy="685717"/>
          </a:xfrm>
        </p:spPr>
        <p:txBody>
          <a:bodyPr/>
          <a:lstStyle/>
          <a:p>
            <a:r>
              <a:rPr lang="en-GB" dirty="0"/>
              <a:t>When you need to reference</a:t>
            </a:r>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9575856" cy="685717"/>
          </a:xfrm>
        </p:spPr>
        <p:txBody>
          <a:bodyPr/>
          <a:lstStyle/>
          <a:p>
            <a:r>
              <a:rPr lang="en-GB" dirty="0"/>
              <a:t>How to construct references</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9575856" cy="685717"/>
          </a:xfrm>
        </p:spPr>
        <p:txBody>
          <a:bodyPr/>
          <a:lstStyle/>
          <a:p>
            <a:r>
              <a:rPr lang="en-GB" dirty="0"/>
              <a:t>How to avoid plagiarism</a:t>
            </a:r>
          </a:p>
        </p:txBody>
      </p:sp>
      <p:sp>
        <p:nvSpPr>
          <p:cNvPr id="10" name="Text Placeholder 9"/>
          <p:cNvSpPr>
            <a:spLocks noGrp="1"/>
          </p:cNvSpPr>
          <p:nvPr>
            <p:ph type="body" sz="quarter" idx="26"/>
          </p:nvPr>
        </p:nvSpPr>
        <p:spPr/>
        <p:txBody>
          <a:bodyPr/>
          <a:lstStyle/>
          <a:p>
            <a:r>
              <a:rPr lang="en-GB" dirty="0"/>
              <a:t>4</a:t>
            </a:r>
          </a:p>
        </p:txBody>
      </p:sp>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455879" cy="727113"/>
          </a:xfrm>
        </p:spPr>
        <p:txBody>
          <a:bodyPr>
            <a:noAutofit/>
          </a:bodyPr>
          <a:lstStyle/>
          <a:p>
            <a:r>
              <a:rPr lang="en-GB" sz="4000" dirty="0"/>
              <a:t>What makes a good academic assignment?</a:t>
            </a:r>
          </a:p>
        </p:txBody>
      </p:sp>
      <p:sp>
        <p:nvSpPr>
          <p:cNvPr id="3" name="Text Placeholder 2"/>
          <p:cNvSpPr>
            <a:spLocks noGrp="1"/>
          </p:cNvSpPr>
          <p:nvPr>
            <p:ph type="body" sz="half" idx="2"/>
          </p:nvPr>
        </p:nvSpPr>
        <p:spPr>
          <a:xfrm>
            <a:off x="1580972" y="2007978"/>
            <a:ext cx="4710560" cy="685717"/>
          </a:xfrm>
        </p:spPr>
        <p:txBody>
          <a:bodyPr>
            <a:noAutofit/>
          </a:bodyPr>
          <a:lstStyle/>
          <a:p>
            <a:r>
              <a:rPr lang="en-US" sz="2000" dirty="0">
                <a:cs typeface="Calibri"/>
              </a:rPr>
              <a:t>Independent student research - lectures alone are not enough</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871473"/>
            <a:ext cx="4710560" cy="929129"/>
          </a:xfrm>
        </p:spPr>
        <p:txBody>
          <a:bodyPr>
            <a:noAutofit/>
          </a:bodyPr>
          <a:lstStyle/>
          <a:p>
            <a:r>
              <a:rPr lang="en-US" sz="2000" dirty="0">
                <a:cs typeface="Calibri"/>
              </a:rPr>
              <a:t>Engagement with academic sources - using peer-reviewed journal articles/books</a:t>
            </a:r>
            <a:endParaRPr lang="en-GB" sz="2000" dirty="0"/>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4750815" cy="685717"/>
          </a:xfrm>
        </p:spPr>
        <p:txBody>
          <a:bodyPr>
            <a:normAutofit/>
          </a:bodyPr>
          <a:lstStyle/>
          <a:p>
            <a:r>
              <a:rPr lang="en-US" sz="2000" dirty="0">
                <a:cs typeface="Calibri"/>
              </a:rPr>
              <a:t>Reading a range of opinions on a subject - don't be reliant on any one source</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2" y="4838462"/>
            <a:ext cx="4710559" cy="771506"/>
          </a:xfrm>
        </p:spPr>
        <p:txBody>
          <a:bodyPr>
            <a:noAutofit/>
          </a:bodyPr>
          <a:lstStyle/>
          <a:p>
            <a:r>
              <a:rPr lang="en-US" sz="2000" dirty="0">
                <a:cs typeface="Calibri"/>
              </a:rPr>
              <a:t>Supporting your own views by reference to academic material - do your research before you form your opinions</a:t>
            </a:r>
          </a:p>
        </p:txBody>
      </p:sp>
      <p:sp>
        <p:nvSpPr>
          <p:cNvPr id="10" name="Text Placeholder 9"/>
          <p:cNvSpPr>
            <a:spLocks noGrp="1"/>
          </p:cNvSpPr>
          <p:nvPr>
            <p:ph type="body" sz="quarter" idx="26"/>
          </p:nvPr>
        </p:nvSpPr>
        <p:spPr/>
        <p:txBody>
          <a:bodyPr/>
          <a:lstStyle/>
          <a:p>
            <a:r>
              <a:rPr lang="en-GB" dirty="0"/>
              <a:t>4</a:t>
            </a: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291531" y="2516177"/>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dirty="0">
                <a:cs typeface="Calibri"/>
              </a:rPr>
              <a:t>https://pixabay.com/en/books-study-literature-learn-stack-2158737</a:t>
            </a:r>
            <a:endParaRPr lang="en-GB" sz="1200" dirty="0"/>
          </a:p>
        </p:txBody>
      </p:sp>
    </p:spTree>
    <p:extLst>
      <p:ext uri="{BB962C8B-B14F-4D97-AF65-F5344CB8AC3E}">
        <p14:creationId xmlns:p14="http://schemas.microsoft.com/office/powerpoint/2010/main" val="137641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85000" lnSpcReduction="20000"/>
          </a:bodyPr>
          <a:lstStyle/>
          <a:p>
            <a:r>
              <a:rPr lang="en-GB" dirty="0"/>
              <a:t>Your references show you have read around the subject, and demonstrates your interest and the depth of your knowledge in your subject area</a:t>
            </a:r>
          </a:p>
          <a:p>
            <a:endParaRPr lang="en-GB" dirty="0"/>
          </a:p>
          <a:p>
            <a:r>
              <a:rPr lang="en-GB" dirty="0"/>
              <a:t>It signals when other people’s work has played a role in your assignments</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It allows your readers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169768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dirty="0"/>
              <a:t>Reference </a:t>
            </a:r>
            <a:r>
              <a:rPr lang="en-GB" sz="2400" b="1" dirty="0"/>
              <a:t>every time </a:t>
            </a:r>
            <a:r>
              <a:rPr lang="en-GB" sz="2400" dirty="0"/>
              <a:t> you quote, paraphrase or summarise somebody else’s ideas in your work.</a:t>
            </a:r>
          </a:p>
          <a:p>
            <a:pPr marL="0" indent="0">
              <a:buNone/>
            </a:pPr>
            <a:endParaRPr lang="en-GB" sz="2400" dirty="0"/>
          </a:p>
          <a:p>
            <a:pPr marL="0" indent="0">
              <a:buNone/>
            </a:pPr>
            <a:r>
              <a:rPr lang="en-GB" sz="2400" dirty="0"/>
              <a:t>You should also give credit whenever you include images or data – for example photographs, illustrations, diagrams, graphs and tables.</a:t>
            </a:r>
          </a:p>
          <a:p>
            <a:pPr marL="0" indent="0">
              <a:buNone/>
            </a:pPr>
            <a:endParaRPr lang="en-GB" sz="2400" b="1" dirty="0"/>
          </a:p>
          <a:p>
            <a:pPr marL="0" indent="0">
              <a:buNone/>
            </a:pPr>
            <a:r>
              <a:rPr lang="en-GB" sz="2400" b="1" dirty="0"/>
              <a:t>This is except for ‘Common Knowledge’ which includes:</a:t>
            </a:r>
            <a:endParaRPr lang="en-GB" sz="2400" dirty="0"/>
          </a:p>
          <a:p>
            <a:pPr marL="331788" lvl="1"/>
            <a:endParaRPr lang="en-GB" dirty="0"/>
          </a:p>
          <a:p>
            <a:pPr marL="103188" lvl="1" indent="0">
              <a:buNone/>
            </a:pPr>
            <a:r>
              <a:rPr lang="en-GB" dirty="0"/>
              <a:t>“Facts, dates, events and information widely known by the general public or someone studying or working in a particular subject field” </a:t>
            </a:r>
          </a:p>
          <a:p>
            <a:pPr marL="331788" lvl="1"/>
            <a:endParaRPr lang="en-GB" dirty="0"/>
          </a:p>
          <a:p>
            <a:pPr marL="103188" lvl="1" indent="0">
              <a:buNone/>
            </a:pPr>
            <a:r>
              <a:rPr lang="en-GB" dirty="0"/>
              <a:t>(Pears and Shields, 2016)</a:t>
            </a:r>
          </a:p>
        </p:txBody>
      </p:sp>
    </p:spTree>
    <p:extLst>
      <p:ext uri="{BB962C8B-B14F-4D97-AF65-F5344CB8AC3E}">
        <p14:creationId xmlns:p14="http://schemas.microsoft.com/office/powerpoint/2010/main" val="16020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reference?</a:t>
            </a:r>
          </a:p>
        </p:txBody>
      </p:sp>
      <p:sp>
        <p:nvSpPr>
          <p:cNvPr id="3" name="Content Placeholder 2"/>
          <p:cNvSpPr>
            <a:spLocks noGrp="1"/>
          </p:cNvSpPr>
          <p:nvPr>
            <p:ph sz="quarter" idx="10"/>
          </p:nvPr>
        </p:nvSpPr>
        <p:spPr>
          <a:xfrm>
            <a:off x="698242" y="1592263"/>
            <a:ext cx="10981924" cy="4574040"/>
          </a:xfrm>
        </p:spPr>
        <p:txBody>
          <a:bodyPr>
            <a:normAutofit/>
          </a:bodyPr>
          <a:lstStyle/>
          <a:p>
            <a:pPr marL="0" indent="0">
              <a:buNone/>
            </a:pPr>
            <a:r>
              <a:rPr lang="en-GB" dirty="0"/>
              <a:t>As well as books and journal articles you can reference anything that informs your work, these can include:</a:t>
            </a:r>
          </a:p>
          <a:p>
            <a:pPr marL="0" indent="0">
              <a:buNone/>
            </a:pPr>
            <a:endParaRPr lang="en-GB" dirty="0"/>
          </a:p>
          <a:p>
            <a:pPr marL="0" indent="0">
              <a:buNone/>
            </a:pPr>
            <a:r>
              <a:rPr lang="en-GB" dirty="0"/>
              <a:t>Images, exhibitions, photographs</a:t>
            </a:r>
          </a:p>
          <a:p>
            <a:pPr marL="0" indent="0">
              <a:buNone/>
            </a:pPr>
            <a:r>
              <a:rPr lang="en-GB" dirty="0"/>
              <a:t>Dance performances, theatre shows</a:t>
            </a:r>
          </a:p>
          <a:p>
            <a:pPr marL="0" indent="0">
              <a:buNone/>
            </a:pPr>
            <a:r>
              <a:rPr lang="en-GB" dirty="0"/>
              <a:t>Video games, computer programs, mobile apps</a:t>
            </a:r>
          </a:p>
          <a:p>
            <a:pPr marL="0" indent="0">
              <a:buNone/>
            </a:pPr>
            <a:r>
              <a:rPr lang="en-GB" dirty="0"/>
              <a:t>Lectures, personal communications, emails, conversations… etc.</a:t>
            </a:r>
          </a:p>
          <a:p>
            <a:pPr marL="0" indent="0">
              <a:buNone/>
            </a:pPr>
            <a:endParaRPr lang="en-GB" dirty="0"/>
          </a:p>
          <a:p>
            <a:pPr marL="0" indent="0">
              <a:buNone/>
            </a:pPr>
            <a:r>
              <a:rPr lang="en-GB" dirty="0"/>
              <a:t>Check ‘</a:t>
            </a:r>
            <a:r>
              <a:rPr lang="en-GB" dirty="0">
                <a:hlinkClick r:id="rId2"/>
              </a:rPr>
              <a:t>Cite them right</a:t>
            </a:r>
            <a:r>
              <a:rPr lang="en-GB" dirty="0"/>
              <a:t>’ or the </a:t>
            </a:r>
            <a:r>
              <a:rPr lang="en-GB" dirty="0">
                <a:hlinkClick r:id="rId3"/>
              </a:rPr>
              <a:t>UWTSD Referencing Guide </a:t>
            </a:r>
            <a:r>
              <a:rPr lang="en-GB" dirty="0"/>
              <a:t>for more guidance</a:t>
            </a:r>
          </a:p>
        </p:txBody>
      </p:sp>
    </p:spTree>
    <p:extLst>
      <p:ext uri="{BB962C8B-B14F-4D97-AF65-F5344CB8AC3E}">
        <p14:creationId xmlns:p14="http://schemas.microsoft.com/office/powerpoint/2010/main" val="1384228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Bibliographies and reference lists</a:t>
            </a:r>
          </a:p>
        </p:txBody>
      </p:sp>
      <p:sp>
        <p:nvSpPr>
          <p:cNvPr id="3" name="Text Placeholder 2"/>
          <p:cNvSpPr>
            <a:spLocks noGrp="1"/>
          </p:cNvSpPr>
          <p:nvPr>
            <p:ph type="body" sz="quarter" idx="10"/>
          </p:nvPr>
        </p:nvSpPr>
        <p:spPr/>
        <p:txBody>
          <a:bodyPr>
            <a:normAutofit/>
          </a:bodyPr>
          <a:lstStyle/>
          <a:p>
            <a:pPr marL="0" indent="0">
              <a:buNone/>
            </a:pPr>
            <a:r>
              <a:rPr lang="en-US" sz="2000" b="1" dirty="0"/>
              <a:t>Reference lists</a:t>
            </a:r>
          </a:p>
          <a:p>
            <a:pPr marL="0" indent="0">
              <a:buNone/>
            </a:pPr>
            <a:r>
              <a:rPr lang="en-US" sz="2000" dirty="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000" dirty="0">
                <a:cs typeface="Calibri"/>
              </a:rPr>
              <a:t>Pears, R. and Shields, G. (2019) </a:t>
            </a:r>
            <a:r>
              <a:rPr lang="en-US" sz="2000" i="1" dirty="0">
                <a:cs typeface="Calibri"/>
              </a:rPr>
              <a:t>Cite them right: the essential referencing guide</a:t>
            </a:r>
            <a:r>
              <a:rPr lang="en-US" sz="2000" dirty="0">
                <a:cs typeface="Calibri"/>
              </a:rPr>
              <a:t>. 11th rev. </a:t>
            </a:r>
            <a:r>
              <a:rPr lang="en-US" sz="2000" dirty="0" err="1">
                <a:cs typeface="Calibri"/>
              </a:rPr>
              <a:t>edn</a:t>
            </a:r>
            <a:r>
              <a:rPr lang="en-US" sz="2000" dirty="0">
                <a:cs typeface="Calibri"/>
              </a:rPr>
              <a:t>. Basingstoke: Palgrave. </a:t>
            </a:r>
          </a:p>
          <a:p>
            <a:pPr marL="0" indent="0">
              <a:buNone/>
            </a:pPr>
            <a:r>
              <a:rPr lang="en-US" sz="2000" b="1" dirty="0"/>
              <a:t>Bibliographies</a:t>
            </a:r>
            <a:endParaRPr lang="en-US" sz="2000" b="1" dirty="0">
              <a:cs typeface="Calibri"/>
            </a:endParaRPr>
          </a:p>
          <a:p>
            <a:pPr marL="0" indent="0">
              <a:buNone/>
            </a:pPr>
            <a:r>
              <a:rPr lang="en-US" sz="2000" dirty="0">
                <a:cs typeface="Calibri"/>
              </a:rPr>
              <a:t>A bibliography is a list of all the sources you have read for your assignment, whether or not you have cited them in your text. </a:t>
            </a:r>
          </a:p>
          <a:p>
            <a:endParaRPr lang="en-GB" dirty="0"/>
          </a:p>
        </p:txBody>
      </p:sp>
      <p:sp>
        <p:nvSpPr>
          <p:cNvPr id="4" name="Text Placeholder 3"/>
          <p:cNvSpPr>
            <a:spLocks noGrp="1"/>
          </p:cNvSpPr>
          <p:nvPr>
            <p:ph type="body" sz="quarter" idx="11"/>
          </p:nvPr>
        </p:nvSpPr>
        <p:spPr>
          <a:xfrm>
            <a:off x="6349042" y="5710687"/>
            <a:ext cx="5144457" cy="322053"/>
          </a:xfrm>
        </p:spPr>
        <p:txBody>
          <a:bodyPr>
            <a:normAutofit fontScale="55000" lnSpcReduction="20000"/>
          </a:bodyPr>
          <a:lstStyle/>
          <a:p>
            <a:pPr marL="0" indent="0">
              <a:buNone/>
            </a:pPr>
            <a:r>
              <a:rPr lang="en-US" dirty="0"/>
              <a:t>https://pixabay.com/en/frog-figure-files-stack-1339892</a:t>
            </a:r>
            <a:endParaRPr lang="en-GB" dirty="0"/>
          </a:p>
          <a:p>
            <a:endParaRPr lang="en-GB" dirty="0"/>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book (with two authors)</a:t>
            </a:r>
          </a:p>
        </p:txBody>
      </p:sp>
      <p:sp>
        <p:nvSpPr>
          <p:cNvPr id="3" name="Content Placeholder 2"/>
          <p:cNvSpPr>
            <a:spLocks noGrp="1"/>
          </p:cNvSpPr>
          <p:nvPr>
            <p:ph sz="quarter" idx="10"/>
          </p:nvPr>
        </p:nvSpPr>
        <p:spPr>
          <a:xfrm>
            <a:off x="698242" y="1592263"/>
            <a:ext cx="10795518" cy="823133"/>
          </a:xfrm>
        </p:spPr>
        <p:txBody>
          <a:bodyPr>
            <a:normAutofit lnSpcReduction="10000"/>
          </a:bodyPr>
          <a:lstStyle/>
          <a:p>
            <a:pPr marL="0" indent="0">
              <a:buNone/>
            </a:pPr>
            <a:r>
              <a:rPr lang="en-US" dirty="0">
                <a:solidFill>
                  <a:schemeClr val="tx2"/>
                </a:solidFill>
              </a:rPr>
              <a:t>Pears, R. and Shield, G. J. (2010). </a:t>
            </a:r>
            <a:r>
              <a:rPr lang="en-US" i="1" dirty="0">
                <a:solidFill>
                  <a:schemeClr val="tx2"/>
                </a:solidFill>
              </a:rPr>
              <a:t>Cite them right: the essential referencing guide</a:t>
            </a:r>
            <a:r>
              <a:rPr lang="en-US" dirty="0">
                <a:solidFill>
                  <a:schemeClr val="tx2"/>
                </a:solidFill>
              </a:rPr>
              <a:t>. Basingstoke: Palgrave Macmillan. </a:t>
            </a:r>
            <a:endParaRPr lang="en-GB" dirty="0">
              <a:solidFill>
                <a:srgbClr val="000099"/>
              </a:solidFill>
            </a:endParaRPr>
          </a:p>
          <a:p>
            <a:endParaRPr lang="en-GB" dirty="0"/>
          </a:p>
        </p:txBody>
      </p:sp>
      <p:sp>
        <p:nvSpPr>
          <p:cNvPr id="4" name="TextBox 3"/>
          <p:cNvSpPr txBox="1"/>
          <p:nvPr/>
        </p:nvSpPr>
        <p:spPr>
          <a:xfrm>
            <a:off x="698242" y="3404092"/>
            <a:ext cx="10604739" cy="1938992"/>
          </a:xfrm>
          <a:prstGeom prst="rect">
            <a:avLst/>
          </a:prstGeom>
          <a:noFill/>
          <a:ln>
            <a:solidFill>
              <a:srgbClr val="FF0000"/>
            </a:solidFill>
          </a:ln>
        </p:spPr>
        <p:txBody>
          <a:bodyPr wrap="square" rtlCol="0">
            <a:spAutoFit/>
          </a:bodyPr>
          <a:lstStyle/>
          <a:p>
            <a:r>
              <a:rPr lang="en-US" sz="4000" dirty="0">
                <a:solidFill>
                  <a:srgbClr val="FF0000"/>
                </a:solidFill>
              </a:rPr>
              <a:t>Pears, R., and Shields, G. J. </a:t>
            </a:r>
            <a:r>
              <a:rPr lang="en-US" sz="4000" dirty="0">
                <a:solidFill>
                  <a:srgbClr val="00B050"/>
                </a:solidFill>
              </a:rPr>
              <a:t>(2010). </a:t>
            </a:r>
            <a:r>
              <a:rPr lang="en-US" sz="4000" i="1" dirty="0">
                <a:solidFill>
                  <a:srgbClr val="0070C0"/>
                </a:solidFill>
              </a:rPr>
              <a:t>Cite them right: the essential referencing guide</a:t>
            </a:r>
            <a:r>
              <a:rPr lang="en-US" sz="4000" dirty="0">
                <a:solidFill>
                  <a:srgbClr val="0070C0"/>
                </a:solidFill>
              </a:rPr>
              <a:t>.</a:t>
            </a:r>
            <a:r>
              <a:rPr lang="en-US" sz="4000" dirty="0">
                <a:solidFill>
                  <a:schemeClr val="tx2"/>
                </a:solidFill>
              </a:rPr>
              <a:t> </a:t>
            </a:r>
            <a:r>
              <a:rPr lang="en-US" sz="4000" dirty="0">
                <a:solidFill>
                  <a:srgbClr val="FFC000"/>
                </a:solidFill>
              </a:rPr>
              <a:t>Basingstoke:</a:t>
            </a:r>
            <a:r>
              <a:rPr lang="en-US" sz="4000" dirty="0">
                <a:solidFill>
                  <a:schemeClr val="tx2"/>
                </a:solidFill>
              </a:rPr>
              <a:t> </a:t>
            </a:r>
            <a:r>
              <a:rPr lang="en-US" sz="4000" dirty="0">
                <a:solidFill>
                  <a:srgbClr val="7030A0"/>
                </a:solidFill>
              </a:rPr>
              <a:t>Palgrave Macmillan. </a:t>
            </a:r>
            <a:endParaRPr lang="en-GB" sz="4000" dirty="0">
              <a:solidFill>
                <a:srgbClr val="7030A0"/>
              </a:solidFill>
            </a:endParaRPr>
          </a:p>
        </p:txBody>
      </p:sp>
      <p:sp>
        <p:nvSpPr>
          <p:cNvPr id="7" name="TextBox 6"/>
          <p:cNvSpPr txBox="1"/>
          <p:nvPr/>
        </p:nvSpPr>
        <p:spPr>
          <a:xfrm>
            <a:off x="698242" y="2507291"/>
            <a:ext cx="1293963" cy="461665"/>
          </a:xfrm>
          <a:prstGeom prst="rect">
            <a:avLst/>
          </a:prstGeom>
          <a:noFill/>
        </p:spPr>
        <p:txBody>
          <a:bodyPr wrap="square" rtlCol="0">
            <a:spAutoFit/>
          </a:bodyPr>
          <a:lstStyle/>
          <a:p>
            <a:r>
              <a:rPr lang="en-GB" sz="2400" dirty="0">
                <a:solidFill>
                  <a:srgbClr val="FF0000"/>
                </a:solidFill>
              </a:rPr>
              <a:t>Authors</a:t>
            </a:r>
          </a:p>
        </p:txBody>
      </p:sp>
      <p:cxnSp>
        <p:nvCxnSpPr>
          <p:cNvPr id="9" name="Straight Arrow Connector 8"/>
          <p:cNvCxnSpPr/>
          <p:nvPr/>
        </p:nvCxnSpPr>
        <p:spPr>
          <a:xfrm>
            <a:off x="1823049" y="2780227"/>
            <a:ext cx="690113" cy="7508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p:cNvSpPr txBox="1"/>
          <p:nvPr/>
        </p:nvSpPr>
        <p:spPr>
          <a:xfrm>
            <a:off x="5201229" y="2366979"/>
            <a:ext cx="257979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5" name="Straight Arrow Connector 14"/>
          <p:cNvCxnSpPr/>
          <p:nvPr/>
        </p:nvCxnSpPr>
        <p:spPr>
          <a:xfrm>
            <a:off x="6878128" y="2861327"/>
            <a:ext cx="34506" cy="6697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9466053" y="2448078"/>
            <a:ext cx="1886309" cy="461665"/>
          </a:xfrm>
          <a:prstGeom prst="rect">
            <a:avLst/>
          </a:prstGeom>
          <a:noFill/>
        </p:spPr>
        <p:txBody>
          <a:bodyPr wrap="square" rtlCol="0">
            <a:spAutoFit/>
          </a:bodyPr>
          <a:lstStyle/>
          <a:p>
            <a:r>
              <a:rPr lang="en-GB" sz="2400" dirty="0">
                <a:solidFill>
                  <a:srgbClr val="0070C0"/>
                </a:solidFill>
              </a:rPr>
              <a:t>Title in </a:t>
            </a:r>
            <a:r>
              <a:rPr lang="en-GB" sz="2400" i="1" dirty="0">
                <a:solidFill>
                  <a:srgbClr val="0070C0"/>
                </a:solidFill>
              </a:rPr>
              <a:t>italics</a:t>
            </a:r>
          </a:p>
        </p:txBody>
      </p:sp>
      <p:cxnSp>
        <p:nvCxnSpPr>
          <p:cNvPr id="20" name="Straight Arrow Connector 19"/>
          <p:cNvCxnSpPr>
            <a:stCxn id="18" idx="2"/>
          </p:cNvCxnSpPr>
          <p:nvPr/>
        </p:nvCxnSpPr>
        <p:spPr>
          <a:xfrm flipH="1">
            <a:off x="9793857" y="2909743"/>
            <a:ext cx="615351" cy="67309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p:cNvSpPr txBox="1"/>
          <p:nvPr/>
        </p:nvSpPr>
        <p:spPr>
          <a:xfrm>
            <a:off x="833888" y="5722189"/>
            <a:ext cx="1477992" cy="461665"/>
          </a:xfrm>
          <a:prstGeom prst="rect">
            <a:avLst/>
          </a:prstGeom>
          <a:noFill/>
        </p:spPr>
        <p:txBody>
          <a:bodyPr wrap="square" rtlCol="0">
            <a:spAutoFit/>
          </a:bodyPr>
          <a:lstStyle/>
          <a:p>
            <a:r>
              <a:rPr lang="en-GB" sz="2400" dirty="0">
                <a:solidFill>
                  <a:srgbClr val="7030A0"/>
                </a:solidFill>
              </a:rPr>
              <a:t>Publisher</a:t>
            </a:r>
          </a:p>
        </p:txBody>
      </p:sp>
      <p:cxnSp>
        <p:nvCxnSpPr>
          <p:cNvPr id="23" name="Straight Arrow Connector 22"/>
          <p:cNvCxnSpPr/>
          <p:nvPr/>
        </p:nvCxnSpPr>
        <p:spPr>
          <a:xfrm flipV="1">
            <a:off x="2191109" y="5244860"/>
            <a:ext cx="322053" cy="7188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6625086" y="5722189"/>
            <a:ext cx="3341299" cy="461665"/>
          </a:xfrm>
          <a:prstGeom prst="rect">
            <a:avLst/>
          </a:prstGeom>
          <a:noFill/>
        </p:spPr>
        <p:txBody>
          <a:bodyPr wrap="square" rtlCol="0">
            <a:spAutoFit/>
          </a:bodyPr>
          <a:lstStyle/>
          <a:p>
            <a:r>
              <a:rPr lang="en-GB" sz="2400" dirty="0">
                <a:solidFill>
                  <a:srgbClr val="FFC000"/>
                </a:solidFill>
              </a:rPr>
              <a:t>Place of publication</a:t>
            </a:r>
          </a:p>
        </p:txBody>
      </p:sp>
      <p:cxnSp>
        <p:nvCxnSpPr>
          <p:cNvPr id="26" name="Straight Arrow Connector 25"/>
          <p:cNvCxnSpPr/>
          <p:nvPr/>
        </p:nvCxnSpPr>
        <p:spPr>
          <a:xfrm flipH="1" flipV="1">
            <a:off x="8160589" y="4623758"/>
            <a:ext cx="764875" cy="10984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69529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journal article</a:t>
            </a:r>
          </a:p>
        </p:txBody>
      </p:sp>
      <p:sp>
        <p:nvSpPr>
          <p:cNvPr id="3" name="Content Placeholder 2"/>
          <p:cNvSpPr>
            <a:spLocks noGrp="1"/>
          </p:cNvSpPr>
          <p:nvPr>
            <p:ph sz="quarter" idx="10"/>
          </p:nvPr>
        </p:nvSpPr>
        <p:spPr>
          <a:xfrm>
            <a:off x="698242" y="1592263"/>
            <a:ext cx="10795518" cy="961156"/>
          </a:xfrm>
        </p:spPr>
        <p:txBody>
          <a:bodyPr/>
          <a:lstStyle/>
          <a:p>
            <a:pPr marL="0" indent="0">
              <a:buNone/>
            </a:pPr>
            <a:r>
              <a:rPr lang="en-GB" dirty="0"/>
              <a:t>Fletcher, Richard. (2019). Public libraries, arts and cultural policy in the UK. </a:t>
            </a:r>
            <a:r>
              <a:rPr lang="en-GB" i="1" dirty="0"/>
              <a:t>Library Management</a:t>
            </a:r>
            <a:r>
              <a:rPr lang="en-GB" dirty="0"/>
              <a:t>, </a:t>
            </a:r>
            <a:r>
              <a:rPr lang="en-GB" i="1" dirty="0"/>
              <a:t>40</a:t>
            </a:r>
            <a:r>
              <a:rPr lang="en-GB" dirty="0"/>
              <a:t>(8/9), 570–582.</a:t>
            </a:r>
          </a:p>
        </p:txBody>
      </p:sp>
      <p:sp>
        <p:nvSpPr>
          <p:cNvPr id="4" name="TextBox 3"/>
          <p:cNvSpPr txBox="1"/>
          <p:nvPr/>
        </p:nvSpPr>
        <p:spPr>
          <a:xfrm>
            <a:off x="540589" y="3490823"/>
            <a:ext cx="11565147" cy="1938992"/>
          </a:xfrm>
          <a:prstGeom prst="rect">
            <a:avLst/>
          </a:prstGeom>
          <a:noFill/>
        </p:spPr>
        <p:txBody>
          <a:bodyPr wrap="square" rtlCol="0">
            <a:spAutoFit/>
          </a:bodyPr>
          <a:lstStyle/>
          <a:p>
            <a:r>
              <a:rPr lang="en-GB" sz="4000" dirty="0">
                <a:solidFill>
                  <a:srgbClr val="FF0000"/>
                </a:solidFill>
              </a:rPr>
              <a:t>Fletcher, Richard. </a:t>
            </a:r>
            <a:r>
              <a:rPr lang="en-GB" sz="4000" dirty="0">
                <a:solidFill>
                  <a:srgbClr val="00B050"/>
                </a:solidFill>
              </a:rPr>
              <a:t>(2019). </a:t>
            </a:r>
            <a:r>
              <a:rPr lang="en-GB" sz="4000" dirty="0">
                <a:solidFill>
                  <a:srgbClr val="0070C0"/>
                </a:solidFill>
              </a:rPr>
              <a:t>Public libraries, arts and cultural policy in the UK.</a:t>
            </a:r>
            <a:r>
              <a:rPr lang="en-GB" sz="4000" dirty="0"/>
              <a:t> </a:t>
            </a:r>
            <a:r>
              <a:rPr lang="en-GB" sz="4000" i="1" dirty="0">
                <a:solidFill>
                  <a:srgbClr val="FFC000"/>
                </a:solidFill>
              </a:rPr>
              <a:t>Library Management</a:t>
            </a:r>
            <a:r>
              <a:rPr lang="en-GB" sz="4000" dirty="0">
                <a:solidFill>
                  <a:srgbClr val="FFC000"/>
                </a:solidFill>
              </a:rPr>
              <a:t>,</a:t>
            </a:r>
            <a:r>
              <a:rPr lang="en-GB" sz="4000" dirty="0"/>
              <a:t> </a:t>
            </a:r>
            <a:r>
              <a:rPr lang="en-GB" sz="4000" i="1" dirty="0">
                <a:solidFill>
                  <a:srgbClr val="7030A0"/>
                </a:solidFill>
              </a:rPr>
              <a:t>40</a:t>
            </a:r>
            <a:r>
              <a:rPr lang="en-GB" sz="4000" dirty="0">
                <a:solidFill>
                  <a:srgbClr val="7030A0"/>
                </a:solidFill>
              </a:rPr>
              <a:t>(8/9), </a:t>
            </a:r>
            <a:r>
              <a:rPr lang="en-GB" sz="4000" dirty="0">
                <a:solidFill>
                  <a:srgbClr val="002060"/>
                </a:solidFill>
              </a:rPr>
              <a:t>570–582.</a:t>
            </a:r>
          </a:p>
        </p:txBody>
      </p:sp>
      <p:sp>
        <p:nvSpPr>
          <p:cNvPr id="5" name="TextBox 4"/>
          <p:cNvSpPr txBox="1"/>
          <p:nvPr/>
        </p:nvSpPr>
        <p:spPr>
          <a:xfrm>
            <a:off x="782127" y="2658649"/>
            <a:ext cx="1322717" cy="461665"/>
          </a:xfrm>
          <a:prstGeom prst="rect">
            <a:avLst/>
          </a:prstGeom>
          <a:noFill/>
        </p:spPr>
        <p:txBody>
          <a:bodyPr wrap="square" rtlCol="0">
            <a:spAutoFit/>
          </a:bodyPr>
          <a:lstStyle/>
          <a:p>
            <a:r>
              <a:rPr lang="en-GB" sz="2400" dirty="0">
                <a:solidFill>
                  <a:srgbClr val="FF0000"/>
                </a:solidFill>
              </a:rPr>
              <a:t>Author</a:t>
            </a:r>
          </a:p>
        </p:txBody>
      </p:sp>
      <p:cxnSp>
        <p:nvCxnSpPr>
          <p:cNvPr id="7" name="Straight Arrow Connector 6"/>
          <p:cNvCxnSpPr/>
          <p:nvPr/>
        </p:nvCxnSpPr>
        <p:spPr>
          <a:xfrm>
            <a:off x="1765540" y="2990491"/>
            <a:ext cx="575094" cy="661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p:cNvSpPr txBox="1"/>
          <p:nvPr/>
        </p:nvSpPr>
        <p:spPr>
          <a:xfrm>
            <a:off x="3847381" y="2658649"/>
            <a:ext cx="254191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0" name="Straight Arrow Connector 9"/>
          <p:cNvCxnSpPr/>
          <p:nvPr/>
        </p:nvCxnSpPr>
        <p:spPr>
          <a:xfrm>
            <a:off x="4928558" y="3053751"/>
            <a:ext cx="143774" cy="5980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p:cNvSpPr txBox="1"/>
          <p:nvPr/>
        </p:nvSpPr>
        <p:spPr>
          <a:xfrm>
            <a:off x="7689012" y="2553419"/>
            <a:ext cx="1995578" cy="461665"/>
          </a:xfrm>
          <a:prstGeom prst="rect">
            <a:avLst/>
          </a:prstGeom>
          <a:noFill/>
        </p:spPr>
        <p:txBody>
          <a:bodyPr wrap="square" rtlCol="0">
            <a:spAutoFit/>
          </a:bodyPr>
          <a:lstStyle/>
          <a:p>
            <a:r>
              <a:rPr lang="en-GB" sz="2400" dirty="0">
                <a:solidFill>
                  <a:srgbClr val="0070C0"/>
                </a:solidFill>
              </a:rPr>
              <a:t>Title of article</a:t>
            </a:r>
          </a:p>
        </p:txBody>
      </p:sp>
      <p:cxnSp>
        <p:nvCxnSpPr>
          <p:cNvPr id="13" name="Straight Arrow Connector 12"/>
          <p:cNvCxnSpPr>
            <a:stCxn id="11" idx="2"/>
          </p:cNvCxnSpPr>
          <p:nvPr/>
        </p:nvCxnSpPr>
        <p:spPr>
          <a:xfrm flipH="1">
            <a:off x="8442386" y="3015084"/>
            <a:ext cx="244415" cy="6367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p:cNvSpPr txBox="1"/>
          <p:nvPr/>
        </p:nvSpPr>
        <p:spPr>
          <a:xfrm>
            <a:off x="5089586" y="5280175"/>
            <a:ext cx="1748286" cy="461665"/>
          </a:xfrm>
          <a:prstGeom prst="rect">
            <a:avLst/>
          </a:prstGeom>
          <a:noFill/>
        </p:spPr>
        <p:txBody>
          <a:bodyPr wrap="square" rtlCol="0">
            <a:spAutoFit/>
          </a:bodyPr>
          <a:lstStyle/>
          <a:p>
            <a:r>
              <a:rPr lang="en-GB" sz="2400" dirty="0">
                <a:solidFill>
                  <a:srgbClr val="FFC000"/>
                </a:solidFill>
              </a:rPr>
              <a:t>Journal title</a:t>
            </a:r>
          </a:p>
        </p:txBody>
      </p:sp>
      <p:cxnSp>
        <p:nvCxnSpPr>
          <p:cNvPr id="17" name="Straight Arrow Connector 16"/>
          <p:cNvCxnSpPr/>
          <p:nvPr/>
        </p:nvCxnSpPr>
        <p:spPr>
          <a:xfrm flipV="1">
            <a:off x="6636589" y="4704273"/>
            <a:ext cx="580845" cy="7255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p:cNvSpPr txBox="1"/>
          <p:nvPr/>
        </p:nvSpPr>
        <p:spPr>
          <a:xfrm>
            <a:off x="8934090" y="5511007"/>
            <a:ext cx="1716657" cy="369332"/>
          </a:xfrm>
          <a:prstGeom prst="rect">
            <a:avLst/>
          </a:prstGeom>
          <a:noFill/>
        </p:spPr>
        <p:txBody>
          <a:bodyPr wrap="square" rtlCol="0">
            <a:spAutoFit/>
          </a:bodyPr>
          <a:lstStyle/>
          <a:p>
            <a:r>
              <a:rPr lang="en-GB" dirty="0">
                <a:solidFill>
                  <a:srgbClr val="7030A0"/>
                </a:solidFill>
              </a:rPr>
              <a:t>Volume(Issue)</a:t>
            </a:r>
          </a:p>
        </p:txBody>
      </p:sp>
      <p:cxnSp>
        <p:nvCxnSpPr>
          <p:cNvPr id="21" name="Straight Arrow Connector 20"/>
          <p:cNvCxnSpPr/>
          <p:nvPr/>
        </p:nvCxnSpPr>
        <p:spPr>
          <a:xfrm flipV="1">
            <a:off x="10018145" y="4704273"/>
            <a:ext cx="632603" cy="8580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782127" y="5716438"/>
            <a:ext cx="2800711" cy="461665"/>
          </a:xfrm>
          <a:prstGeom prst="rect">
            <a:avLst/>
          </a:prstGeom>
          <a:noFill/>
        </p:spPr>
        <p:txBody>
          <a:bodyPr wrap="square" rtlCol="0">
            <a:spAutoFit/>
          </a:bodyPr>
          <a:lstStyle/>
          <a:p>
            <a:r>
              <a:rPr lang="en-GB" sz="2400" dirty="0">
                <a:solidFill>
                  <a:srgbClr val="002060"/>
                </a:solidFill>
              </a:rPr>
              <a:t>Page numbers</a:t>
            </a:r>
          </a:p>
        </p:txBody>
      </p:sp>
      <p:cxnSp>
        <p:nvCxnSpPr>
          <p:cNvPr id="26" name="Straight Arrow Connector 25"/>
          <p:cNvCxnSpPr/>
          <p:nvPr/>
        </p:nvCxnSpPr>
        <p:spPr>
          <a:xfrm flipH="1" flipV="1">
            <a:off x="1765540" y="5308121"/>
            <a:ext cx="143773" cy="5084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01446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website</a:t>
            </a:r>
          </a:p>
        </p:txBody>
      </p:sp>
      <p:sp>
        <p:nvSpPr>
          <p:cNvPr id="3" name="Content Placeholder 2"/>
          <p:cNvSpPr>
            <a:spLocks noGrp="1"/>
          </p:cNvSpPr>
          <p:nvPr>
            <p:ph sz="quarter" idx="10"/>
          </p:nvPr>
        </p:nvSpPr>
        <p:spPr>
          <a:xfrm>
            <a:off x="698242" y="1592263"/>
            <a:ext cx="11016430" cy="1145186"/>
          </a:xfrm>
        </p:spPr>
        <p:txBody>
          <a:bodyPr>
            <a:noAutofit/>
          </a:bodyPr>
          <a:lstStyle/>
          <a:p>
            <a:pPr marL="0" indent="0">
              <a:buNone/>
            </a:pPr>
            <a:r>
              <a:rPr lang="en-GB" dirty="0"/>
              <a:t>UWTSD (2021) </a:t>
            </a:r>
            <a:r>
              <a:rPr lang="en-GB" i="1" dirty="0"/>
              <a:t>Library and Learning Resources</a:t>
            </a:r>
            <a:r>
              <a:rPr lang="en-GB" dirty="0"/>
              <a:t>. </a:t>
            </a:r>
          </a:p>
          <a:p>
            <a:pPr marL="0" indent="0">
              <a:buNone/>
            </a:pPr>
            <a:r>
              <a:rPr lang="en-GB" dirty="0"/>
              <a:t>Available at: </a:t>
            </a:r>
            <a:r>
              <a:rPr lang="en-GB" dirty="0">
                <a:hlinkClick r:id="rId2"/>
              </a:rPr>
              <a:t>https://www.uwtsd.ac.uk/library/</a:t>
            </a:r>
            <a:r>
              <a:rPr lang="en-GB" dirty="0"/>
              <a:t> (Accessed: 8 February 2021)</a:t>
            </a:r>
          </a:p>
        </p:txBody>
      </p:sp>
      <p:sp>
        <p:nvSpPr>
          <p:cNvPr id="4" name="TextBox 3"/>
          <p:cNvSpPr txBox="1"/>
          <p:nvPr/>
        </p:nvSpPr>
        <p:spPr>
          <a:xfrm>
            <a:off x="1060552" y="3640347"/>
            <a:ext cx="9848988" cy="1938992"/>
          </a:xfrm>
          <a:prstGeom prst="rect">
            <a:avLst/>
          </a:prstGeom>
          <a:noFill/>
        </p:spPr>
        <p:txBody>
          <a:bodyPr wrap="square" rtlCol="0">
            <a:spAutoFit/>
          </a:bodyPr>
          <a:lstStyle/>
          <a:p>
            <a:r>
              <a:rPr lang="en-GB" sz="4000" dirty="0">
                <a:solidFill>
                  <a:srgbClr val="FF0000"/>
                </a:solidFill>
              </a:rPr>
              <a:t>UWTSD </a:t>
            </a:r>
            <a:r>
              <a:rPr lang="en-GB" sz="4000" dirty="0">
                <a:solidFill>
                  <a:srgbClr val="00B050"/>
                </a:solidFill>
              </a:rPr>
              <a:t>(2022) </a:t>
            </a:r>
            <a:r>
              <a:rPr lang="en-GB" sz="4000" i="1" dirty="0">
                <a:solidFill>
                  <a:srgbClr val="FFC000"/>
                </a:solidFill>
              </a:rPr>
              <a:t>Library and Learning Resources</a:t>
            </a:r>
            <a:r>
              <a:rPr lang="en-GB" sz="4000" dirty="0">
                <a:solidFill>
                  <a:srgbClr val="7030A0"/>
                </a:solidFill>
              </a:rPr>
              <a:t>. </a:t>
            </a:r>
          </a:p>
          <a:p>
            <a:r>
              <a:rPr lang="en-GB" sz="4000" dirty="0">
                <a:solidFill>
                  <a:srgbClr val="0070C0"/>
                </a:solidFill>
              </a:rPr>
              <a:t>Available at: </a:t>
            </a:r>
            <a:r>
              <a:rPr lang="en-GB" sz="4000" dirty="0">
                <a:solidFill>
                  <a:srgbClr val="0070C0"/>
                </a:solidFill>
                <a:hlinkClick r:id="rId2"/>
              </a:rPr>
              <a:t>https://www.uwtsd.ac.uk/library/</a:t>
            </a:r>
            <a:r>
              <a:rPr lang="en-GB" sz="4000" dirty="0">
                <a:solidFill>
                  <a:srgbClr val="0070C0"/>
                </a:solidFill>
              </a:rPr>
              <a:t> </a:t>
            </a:r>
            <a:r>
              <a:rPr lang="en-GB" sz="4000" dirty="0">
                <a:solidFill>
                  <a:srgbClr val="7030A0"/>
                </a:solidFill>
              </a:rPr>
              <a:t>(Accessed: 14 February 2022)</a:t>
            </a:r>
          </a:p>
        </p:txBody>
      </p:sp>
      <p:sp>
        <p:nvSpPr>
          <p:cNvPr id="5" name="TextBox 4"/>
          <p:cNvSpPr txBox="1"/>
          <p:nvPr/>
        </p:nvSpPr>
        <p:spPr>
          <a:xfrm>
            <a:off x="370439" y="2842679"/>
            <a:ext cx="2821335" cy="461665"/>
          </a:xfrm>
          <a:prstGeom prst="rect">
            <a:avLst/>
          </a:prstGeom>
          <a:noFill/>
        </p:spPr>
        <p:txBody>
          <a:bodyPr wrap="square" rtlCol="0">
            <a:spAutoFit/>
          </a:bodyPr>
          <a:lstStyle/>
          <a:p>
            <a:r>
              <a:rPr lang="en-GB" sz="2400" dirty="0">
                <a:solidFill>
                  <a:srgbClr val="FF0000"/>
                </a:solidFill>
              </a:rPr>
              <a:t>Author/organisation</a:t>
            </a:r>
          </a:p>
        </p:txBody>
      </p:sp>
      <p:cxnSp>
        <p:nvCxnSpPr>
          <p:cNvPr id="7" name="Straight Arrow Connector 6"/>
          <p:cNvCxnSpPr/>
          <p:nvPr/>
        </p:nvCxnSpPr>
        <p:spPr>
          <a:xfrm>
            <a:off x="1529751" y="3255034"/>
            <a:ext cx="442823" cy="5405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p:cNvSpPr txBox="1"/>
          <p:nvPr/>
        </p:nvSpPr>
        <p:spPr>
          <a:xfrm>
            <a:off x="3536830" y="2812702"/>
            <a:ext cx="3128514"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2" name="Straight Arrow Connector 11"/>
          <p:cNvCxnSpPr/>
          <p:nvPr/>
        </p:nvCxnSpPr>
        <p:spPr>
          <a:xfrm flipH="1">
            <a:off x="3847381" y="3274367"/>
            <a:ext cx="736121" cy="5212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p:cNvSpPr txBox="1"/>
          <p:nvPr/>
        </p:nvSpPr>
        <p:spPr>
          <a:xfrm>
            <a:off x="7073661" y="2812702"/>
            <a:ext cx="3559834" cy="461665"/>
          </a:xfrm>
          <a:prstGeom prst="rect">
            <a:avLst/>
          </a:prstGeom>
          <a:noFill/>
        </p:spPr>
        <p:txBody>
          <a:bodyPr wrap="square" rtlCol="0">
            <a:spAutoFit/>
          </a:bodyPr>
          <a:lstStyle/>
          <a:p>
            <a:r>
              <a:rPr lang="en-GB" sz="2400" dirty="0">
                <a:solidFill>
                  <a:srgbClr val="FFC000"/>
                </a:solidFill>
              </a:rPr>
              <a:t>Website title in </a:t>
            </a:r>
            <a:r>
              <a:rPr lang="en-GB" sz="2400" i="1" dirty="0">
                <a:solidFill>
                  <a:srgbClr val="FFC000"/>
                </a:solidFill>
              </a:rPr>
              <a:t>italics</a:t>
            </a:r>
          </a:p>
        </p:txBody>
      </p:sp>
      <p:cxnSp>
        <p:nvCxnSpPr>
          <p:cNvPr id="16" name="Straight Arrow Connector 15"/>
          <p:cNvCxnSpPr/>
          <p:nvPr/>
        </p:nvCxnSpPr>
        <p:spPr>
          <a:xfrm flipH="1">
            <a:off x="8177842" y="3255034"/>
            <a:ext cx="419818" cy="5923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8853578" y="5579339"/>
            <a:ext cx="3030747" cy="461665"/>
          </a:xfrm>
          <a:prstGeom prst="rect">
            <a:avLst/>
          </a:prstGeom>
          <a:noFill/>
        </p:spPr>
        <p:txBody>
          <a:bodyPr wrap="square" rtlCol="0">
            <a:spAutoFit/>
          </a:bodyPr>
          <a:lstStyle/>
          <a:p>
            <a:r>
              <a:rPr lang="en-GB" sz="2400" dirty="0">
                <a:solidFill>
                  <a:srgbClr val="0070C0"/>
                </a:solidFill>
              </a:rPr>
              <a:t>Available at: URL</a:t>
            </a:r>
          </a:p>
        </p:txBody>
      </p:sp>
      <p:cxnSp>
        <p:nvCxnSpPr>
          <p:cNvPr id="19" name="Straight Arrow Connector 18"/>
          <p:cNvCxnSpPr/>
          <p:nvPr/>
        </p:nvCxnSpPr>
        <p:spPr>
          <a:xfrm flipH="1" flipV="1">
            <a:off x="9149751" y="4957313"/>
            <a:ext cx="1023668" cy="5520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TextBox 19"/>
          <p:cNvSpPr txBox="1"/>
          <p:nvPr/>
        </p:nvSpPr>
        <p:spPr>
          <a:xfrm>
            <a:off x="1201947" y="5714486"/>
            <a:ext cx="3381555" cy="461665"/>
          </a:xfrm>
          <a:prstGeom prst="rect">
            <a:avLst/>
          </a:prstGeom>
          <a:noFill/>
        </p:spPr>
        <p:txBody>
          <a:bodyPr wrap="square" rtlCol="0">
            <a:spAutoFit/>
          </a:bodyPr>
          <a:lstStyle/>
          <a:p>
            <a:r>
              <a:rPr lang="en-GB" sz="2400" dirty="0">
                <a:solidFill>
                  <a:srgbClr val="7030A0"/>
                </a:solidFill>
              </a:rPr>
              <a:t>Accessed: date</a:t>
            </a:r>
          </a:p>
        </p:txBody>
      </p:sp>
      <p:cxnSp>
        <p:nvCxnSpPr>
          <p:cNvPr id="22" name="Straight Arrow Connector 21"/>
          <p:cNvCxnSpPr/>
          <p:nvPr/>
        </p:nvCxnSpPr>
        <p:spPr>
          <a:xfrm flipV="1">
            <a:off x="3145766" y="5509404"/>
            <a:ext cx="534839" cy="43591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82035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in-text citations</a:t>
            </a:r>
          </a:p>
        </p:txBody>
      </p:sp>
      <p:sp>
        <p:nvSpPr>
          <p:cNvPr id="3" name="Text Placeholder 2"/>
          <p:cNvSpPr>
            <a:spLocks noGrp="1"/>
          </p:cNvSpPr>
          <p:nvPr>
            <p:ph type="body" sz="quarter" idx="10"/>
          </p:nvPr>
        </p:nvSpPr>
        <p:spPr>
          <a:xfrm>
            <a:off x="423848" y="1265900"/>
            <a:ext cx="5666401" cy="1414040"/>
          </a:xfrm>
        </p:spPr>
        <p:txBody>
          <a:bodyPr>
            <a:noAutofit/>
          </a:bodyPr>
          <a:lstStyle/>
          <a:p>
            <a:pPr marL="0" indent="0">
              <a:buNone/>
            </a:pPr>
            <a:r>
              <a:rPr lang="en-GB" sz="1600" b="1" dirty="0"/>
              <a:t>Quoting</a:t>
            </a:r>
          </a:p>
          <a:p>
            <a:pPr marL="0" indent="0">
              <a:buNone/>
            </a:pPr>
            <a:r>
              <a:rPr lang="en-GB" sz="1600" dirty="0"/>
              <a:t>This means that you take the </a:t>
            </a:r>
            <a:r>
              <a:rPr lang="en-GB" sz="1600" b="1" dirty="0"/>
              <a:t>exact wording</a:t>
            </a:r>
            <a:r>
              <a:rPr lang="en-GB" sz="1600" dirty="0"/>
              <a:t> as used by another author and insert it into your work</a:t>
            </a:r>
          </a:p>
          <a:p>
            <a:pPr marL="0" indent="0">
              <a:buNone/>
            </a:pPr>
            <a:r>
              <a:rPr lang="en-GB" sz="1600" dirty="0"/>
              <a:t>Use quotations sparingly and only when they are relevant to the argument you are making in your work</a:t>
            </a:r>
          </a:p>
          <a:p>
            <a:pPr marL="0" indent="0">
              <a:buNone/>
            </a:pPr>
            <a:r>
              <a:rPr lang="en-GB" sz="2000" dirty="0"/>
              <a:t> </a:t>
            </a:r>
            <a:endParaRPr lang="en-US" sz="2000" dirty="0">
              <a:cs typeface="Calibri"/>
            </a:endParaRPr>
          </a:p>
        </p:txBody>
      </p:sp>
      <p:sp>
        <p:nvSpPr>
          <p:cNvPr id="4" name="Text Placeholder 3"/>
          <p:cNvSpPr>
            <a:spLocks noGrp="1"/>
          </p:cNvSpPr>
          <p:nvPr>
            <p:ph type="body" sz="quarter" idx="11"/>
          </p:nvPr>
        </p:nvSpPr>
        <p:spPr>
          <a:xfrm>
            <a:off x="416704" y="2806637"/>
            <a:ext cx="5758416" cy="994737"/>
          </a:xfrm>
        </p:spPr>
        <p:txBody>
          <a:bodyPr>
            <a:normAutofit/>
          </a:bodyPr>
          <a:lstStyle/>
          <a:p>
            <a:pPr marL="0" indent="0">
              <a:buNone/>
            </a:pPr>
            <a:r>
              <a:rPr lang="en-US" sz="1600" b="1" dirty="0">
                <a:cs typeface="Calibri"/>
              </a:rPr>
              <a:t>Paraphrasing</a:t>
            </a:r>
          </a:p>
          <a:p>
            <a:pPr marL="0" indent="0">
              <a:buNone/>
            </a:pPr>
            <a:r>
              <a:rPr lang="en-US" sz="1600" dirty="0">
                <a:cs typeface="Calibri"/>
              </a:rPr>
              <a:t>This is when you take the authors idea and put it into your own words, but make sure you don’t change the original meaning </a:t>
            </a:r>
          </a:p>
        </p:txBody>
      </p:sp>
      <p:sp>
        <p:nvSpPr>
          <p:cNvPr id="7" name="TextBox 6"/>
          <p:cNvSpPr txBox="1"/>
          <p:nvPr/>
        </p:nvSpPr>
        <p:spPr>
          <a:xfrm>
            <a:off x="416704" y="3812876"/>
            <a:ext cx="5673545" cy="1107996"/>
          </a:xfrm>
          <a:prstGeom prst="rect">
            <a:avLst/>
          </a:prstGeom>
          <a:noFill/>
        </p:spPr>
        <p:txBody>
          <a:bodyPr wrap="square" rtlCol="0">
            <a:spAutoFit/>
          </a:bodyPr>
          <a:lstStyle/>
          <a:p>
            <a:r>
              <a:rPr lang="en-GB" sz="1600" b="1" dirty="0"/>
              <a:t>Summarising</a:t>
            </a:r>
          </a:p>
          <a:p>
            <a:r>
              <a:rPr lang="en-GB" sz="1600" dirty="0"/>
              <a:t>This is when you provide a brief overview of an authors work</a:t>
            </a:r>
          </a:p>
          <a:p>
            <a:r>
              <a:rPr lang="en-GB" sz="1600" dirty="0"/>
              <a:t>You should use your own words and only present the most important information </a:t>
            </a: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468290" y="1490116"/>
            <a:ext cx="5025470" cy="3346391"/>
          </a:xfrm>
          <a:prstGeom prst="rect">
            <a:avLst/>
          </a:prstGeom>
        </p:spPr>
      </p:pic>
      <p:sp>
        <p:nvSpPr>
          <p:cNvPr id="9" name="Rectangle 8"/>
          <p:cNvSpPr/>
          <p:nvPr/>
        </p:nvSpPr>
        <p:spPr>
          <a:xfrm>
            <a:off x="6389298" y="4836507"/>
            <a:ext cx="6096000" cy="276999"/>
          </a:xfrm>
          <a:prstGeom prst="rect">
            <a:avLst/>
          </a:prstGeom>
        </p:spPr>
        <p:txBody>
          <a:bodyPr>
            <a:spAutoFit/>
          </a:bodyPr>
          <a:lstStyle/>
          <a:p>
            <a:r>
              <a:rPr lang="en-US" sz="1200" dirty="0"/>
              <a:t>https://pixabay.com/en/nelson-mandela-quote-mural-belfast-539834</a:t>
            </a:r>
            <a:endParaRPr lang="en-GB" sz="1200" dirty="0"/>
          </a:p>
        </p:txBody>
      </p:sp>
      <p:sp>
        <p:nvSpPr>
          <p:cNvPr id="5" name="TextBox 4"/>
          <p:cNvSpPr txBox="1"/>
          <p:nvPr/>
        </p:nvSpPr>
        <p:spPr>
          <a:xfrm>
            <a:off x="423848" y="5070423"/>
            <a:ext cx="9851368" cy="1077218"/>
          </a:xfrm>
          <a:prstGeom prst="rect">
            <a:avLst/>
          </a:prstGeom>
          <a:noFill/>
        </p:spPr>
        <p:txBody>
          <a:bodyPr wrap="square" rtlCol="0">
            <a:spAutoFit/>
          </a:bodyPr>
          <a:lstStyle/>
          <a:p>
            <a:r>
              <a:rPr lang="en-GB" sz="1600" dirty="0"/>
              <a:t>The layout usually includes the author and date of publication, and  sometimes pages numbers:</a:t>
            </a:r>
          </a:p>
          <a:p>
            <a:r>
              <a:rPr lang="en-GB" sz="1600" dirty="0">
                <a:solidFill>
                  <a:schemeClr val="accent1"/>
                </a:solidFill>
              </a:rPr>
              <a:t>	Brown (2007) states</a:t>
            </a:r>
            <a:br>
              <a:rPr lang="en-GB" sz="1600" dirty="0">
                <a:solidFill>
                  <a:schemeClr val="accent1"/>
                </a:solidFill>
              </a:rPr>
            </a:br>
            <a:r>
              <a:rPr lang="en-GB" sz="1600" dirty="0">
                <a:solidFill>
                  <a:schemeClr val="accent1"/>
                </a:solidFill>
              </a:rPr>
              <a:t>	(Brown and Smith, 2016)</a:t>
            </a:r>
            <a:br>
              <a:rPr lang="en-GB" sz="1600" dirty="0">
                <a:solidFill>
                  <a:schemeClr val="accent1"/>
                </a:solidFill>
              </a:rPr>
            </a:br>
            <a:r>
              <a:rPr lang="en-GB" sz="1600" dirty="0">
                <a:solidFill>
                  <a:schemeClr val="accent1"/>
                </a:solidFill>
              </a:rPr>
              <a:t>	(Brown et al., 2006)</a:t>
            </a:r>
          </a:p>
        </p:txBody>
      </p:sp>
    </p:spTree>
    <p:extLst>
      <p:ext uri="{BB962C8B-B14F-4D97-AF65-F5344CB8AC3E}">
        <p14:creationId xmlns:p14="http://schemas.microsoft.com/office/powerpoint/2010/main" val="2503986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2400" dirty="0"/>
              <a:t>What is it?</a:t>
            </a:r>
          </a:p>
          <a:p>
            <a:pPr marL="0" indent="0">
              <a:buNone/>
            </a:pPr>
            <a:endParaRPr lang="en-GB" sz="2400" dirty="0"/>
          </a:p>
          <a:p>
            <a:r>
              <a:rPr lang="en-GB" sz="2400" dirty="0"/>
              <a:t>You may want to use a quotation or an idea from a source referenced in a work you have read</a:t>
            </a:r>
          </a:p>
          <a:p>
            <a:r>
              <a:rPr lang="en-GB" sz="2400" dirty="0"/>
              <a:t>You haven’t read the original, but have discovered it through a secondary source</a:t>
            </a:r>
          </a:p>
          <a:p>
            <a:r>
              <a:rPr lang="en-GB" sz="2400" dirty="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2400" dirty="0"/>
              <a:t>How do I do it?</a:t>
            </a:r>
          </a:p>
          <a:p>
            <a:pPr marL="0" indent="0">
              <a:buNone/>
            </a:pPr>
            <a:endParaRPr lang="en-GB" sz="2400" dirty="0"/>
          </a:p>
          <a:p>
            <a:r>
              <a:rPr lang="en-GB" sz="2400" dirty="0"/>
              <a:t>In-text citation: </a:t>
            </a:r>
            <a:r>
              <a:rPr lang="en-GB" sz="2400" dirty="0" err="1"/>
              <a:t>Bloggs</a:t>
            </a:r>
            <a:r>
              <a:rPr lang="en-GB" sz="2400" dirty="0"/>
              <a:t> (2004), cited in Smith (2007), loves chocolate.</a:t>
            </a:r>
          </a:p>
          <a:p>
            <a:endParaRPr lang="en-GB" sz="2400" dirty="0"/>
          </a:p>
          <a:p>
            <a:r>
              <a:rPr lang="en-GB" sz="2400" dirty="0"/>
              <a:t>Full reference: Smith, J. (2007). </a:t>
            </a:r>
            <a:r>
              <a:rPr lang="en-GB" sz="2400" i="1" dirty="0"/>
              <a:t>Musings from Chocolate Lovers.</a:t>
            </a:r>
            <a:r>
              <a:rPr lang="en-GB" sz="2400" dirty="0"/>
              <a:t> Bicester: JFJ Press.</a:t>
            </a:r>
          </a:p>
        </p:txBody>
      </p:sp>
    </p:spTree>
    <p:extLst>
      <p:ext uri="{BB962C8B-B14F-4D97-AF65-F5344CB8AC3E}">
        <p14:creationId xmlns:p14="http://schemas.microsoft.com/office/powerpoint/2010/main" val="1374417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590521" y="1510958"/>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r>
              <a:rPr lang="en-US" sz="2000" dirty="0">
                <a:latin typeface="Calibri"/>
                <a:cs typeface="Calibri"/>
                <a:hlinkClick r:id="rId3"/>
              </a:rPr>
              <a:t>UWTSD Academic Quality Handbook 2020-21</a:t>
            </a:r>
            <a:endParaRPr lang="en-US" sz="2000" dirty="0">
              <a:latin typeface="Calibri"/>
              <a:cs typeface="Calibri Light"/>
            </a:endParaRPr>
          </a:p>
          <a:p>
            <a:pPr marL="0" indent="0">
              <a:buNone/>
            </a:pP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511834" y="46623"/>
            <a:ext cx="11467381" cy="1003916"/>
          </a:xfrm>
        </p:spPr>
        <p:txBody>
          <a:bodyPr>
            <a:normAutofit/>
          </a:bodyPr>
          <a:lstStyle/>
          <a:p>
            <a:r>
              <a:rPr lang="en-GB" dirty="0">
                <a:cs typeface="Calibri"/>
              </a:rPr>
              <a:t>What is plagiarism</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6199853" y="2412532"/>
            <a:ext cx="5092886" cy="3613695"/>
          </a:xfrm>
        </p:spPr>
      </p:pic>
      <p:sp>
        <p:nvSpPr>
          <p:cNvPr id="4" name="TextBox 3">
            <a:extLst>
              <a:ext uri="{FF2B5EF4-FFF2-40B4-BE49-F238E27FC236}">
                <a16:creationId xmlns:a16="http://schemas.microsoft.com/office/drawing/2014/main" id="{3DAAC283-5F1F-40B9-BF65-A8C1559256F5}"/>
              </a:ext>
            </a:extLst>
          </p:cNvPr>
          <p:cNvSpPr txBox="1"/>
          <p:nvPr/>
        </p:nvSpPr>
        <p:spPr>
          <a:xfrm>
            <a:off x="594832" y="4219379"/>
            <a:ext cx="53527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Light" panose="020F0302020204030204" pitchFamily="34" charset="0"/>
                <a:cs typeface="Calibri Light" panose="020F0302020204030204" pitchFamily="34" charset="0"/>
              </a:rPr>
              <a:t>The correct referencing of sources is a key aspect of academic practice and is one of the most important skills you will learn in your academic career</a:t>
            </a:r>
            <a:endParaRPr lang="en-US" sz="2400" i="1" dirty="0">
              <a:latin typeface="Calibri Light" panose="020F0302020204030204" pitchFamily="34" charset="0"/>
              <a:ea typeface="+mn-lt"/>
              <a:cs typeface="Calibri Light" panose="020F0302020204030204" pitchFamily="34" charset="0"/>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594834" y="2412928"/>
            <a:ext cx="535278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400" dirty="0">
                <a:latin typeface="Calibri Light" panose="020F0302020204030204" pitchFamily="34" charset="0"/>
                <a:cs typeface="Calibri Light" panose="020F0302020204030204" pitchFamily="34" charset="0"/>
              </a:rPr>
              <a:t>It can be deliberate or accidental. The consequences are the same</a:t>
            </a:r>
          </a:p>
          <a:p>
            <a:endParaRPr lang="en-US" sz="2400" b="1" dirty="0">
              <a:latin typeface="Calibri Light" panose="020F0302020204030204" pitchFamily="34" charset="0"/>
              <a:cs typeface="Calibri Light" panose="020F0302020204030204" pitchFamily="34" charset="0"/>
            </a:endParaRPr>
          </a:p>
          <a:p>
            <a:pPr marL="457200" indent="-457200">
              <a:buFont typeface="Arial"/>
              <a:buChar char="•"/>
            </a:pPr>
            <a:r>
              <a:rPr lang="en-US" sz="2400" dirty="0">
                <a:latin typeface="Calibri Light" panose="020F0302020204030204" pitchFamily="34" charset="0"/>
                <a:cs typeface="Calibri Light" panose="020F0302020204030204" pitchFamily="34" charset="0"/>
              </a:rPr>
              <a:t>If in doubt, provide references</a:t>
            </a:r>
          </a:p>
        </p:txBody>
      </p:sp>
    </p:spTree>
    <p:extLst>
      <p:ext uri="{BB962C8B-B14F-4D97-AF65-F5344CB8AC3E}">
        <p14:creationId xmlns:p14="http://schemas.microsoft.com/office/powerpoint/2010/main" val="245199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avoid plagiarism?</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dirty="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dirty="0"/>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You can be penalised if you allow your work to be plagiarised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a:t>
            </a:r>
            <a:r>
              <a:rPr lang="en-US" dirty="0" err="1">
                <a:cs typeface="Calibri"/>
              </a:rPr>
              <a:t>plagiarise</a:t>
            </a:r>
            <a:r>
              <a:rPr lang="en-US" dirty="0">
                <a:cs typeface="Calibri"/>
              </a:rPr>
              <a:t>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dirty="0"/>
              <a:t>http://ninapaley.com/mimiandeunice/wp-content/uploads/2010/07/ME_109_Thief.png</a:t>
            </a:r>
            <a:endParaRPr lang="en-US" sz="1400" dirty="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dirty="0"/>
              <a:t>To avoid plagiarism make sure you reference all your sources; use quotation marks if you are quoting; if you are paraphrasing or summarising, use your own words, but still reference the source. </a:t>
            </a:r>
            <a:endParaRPr lang="en-GB" dirty="0"/>
          </a:p>
        </p:txBody>
      </p:sp>
    </p:spTree>
    <p:extLst>
      <p:ext uri="{BB962C8B-B14F-4D97-AF65-F5344CB8AC3E}">
        <p14:creationId xmlns:p14="http://schemas.microsoft.com/office/powerpoint/2010/main" val="125410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quiz</a:t>
            </a:r>
          </a:p>
        </p:txBody>
      </p:sp>
      <p:sp>
        <p:nvSpPr>
          <p:cNvPr id="3" name="Content Placeholder 2"/>
          <p:cNvSpPr>
            <a:spLocks noGrp="1"/>
          </p:cNvSpPr>
          <p:nvPr>
            <p:ph sz="quarter" idx="10"/>
          </p:nvPr>
        </p:nvSpPr>
        <p:spPr>
          <a:xfrm>
            <a:off x="577472" y="1902942"/>
            <a:ext cx="10795518" cy="3571102"/>
          </a:xfrm>
        </p:spPr>
        <p:txBody>
          <a:bodyPr>
            <a:normAutofit/>
          </a:bodyPr>
          <a:lstStyle/>
          <a:p>
            <a:pPr marL="0" indent="0">
              <a:buNone/>
            </a:pPr>
            <a:r>
              <a:rPr lang="en-GB" b="1" dirty="0"/>
              <a:t>What are the elements of Harvard referencing?</a:t>
            </a:r>
          </a:p>
          <a:p>
            <a:pPr marL="0" indent="0">
              <a:buNone/>
            </a:pPr>
            <a:endParaRPr lang="en-GB" dirty="0"/>
          </a:p>
          <a:p>
            <a:pPr marL="0" indent="0">
              <a:buNone/>
            </a:pPr>
            <a:r>
              <a:rPr lang="en-GB" dirty="0"/>
              <a:t>a.	Footnotes within the text and a reference list</a:t>
            </a:r>
          </a:p>
          <a:p>
            <a:pPr marL="514350" indent="-514350">
              <a:buAutoNum type="arabicPeriod"/>
            </a:pPr>
            <a:endParaRPr lang="en-GB" dirty="0"/>
          </a:p>
          <a:p>
            <a:pPr marL="0" indent="0">
              <a:buNone/>
            </a:pPr>
            <a:r>
              <a:rPr lang="en-GB" dirty="0"/>
              <a:t>b.	In-text citations and a reference list or bibliography at the end</a:t>
            </a:r>
          </a:p>
          <a:p>
            <a:pPr marL="514350" indent="-514350">
              <a:buAutoNum type="arabicPeriod"/>
            </a:pPr>
            <a:endParaRPr lang="en-GB" dirty="0"/>
          </a:p>
          <a:p>
            <a:pPr marL="0" indent="0">
              <a:buNone/>
            </a:pPr>
            <a:r>
              <a:rPr lang="en-GB" dirty="0"/>
              <a:t>c.	A reference list</a:t>
            </a:r>
          </a:p>
        </p:txBody>
      </p:sp>
    </p:spTree>
    <p:extLst>
      <p:ext uri="{BB962C8B-B14F-4D97-AF65-F5344CB8AC3E}">
        <p14:creationId xmlns:p14="http://schemas.microsoft.com/office/powerpoint/2010/main" val="20667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a:t>
            </a:r>
          </a:p>
        </p:txBody>
      </p:sp>
      <p:sp>
        <p:nvSpPr>
          <p:cNvPr id="3" name="Content Placeholder 2"/>
          <p:cNvSpPr>
            <a:spLocks noGrp="1"/>
          </p:cNvSpPr>
          <p:nvPr>
            <p:ph sz="quarter" idx="10"/>
          </p:nvPr>
        </p:nvSpPr>
        <p:spPr>
          <a:xfrm>
            <a:off x="698242" y="1518123"/>
            <a:ext cx="10795518" cy="4574040"/>
          </a:xfrm>
        </p:spPr>
        <p:txBody>
          <a:bodyPr/>
          <a:lstStyle/>
          <a:p>
            <a:pPr marL="0" indent="0">
              <a:buNone/>
            </a:pPr>
            <a:r>
              <a:rPr lang="en-GB" b="1" dirty="0"/>
              <a:t>Which of these is a correct in-text citation</a:t>
            </a:r>
          </a:p>
          <a:p>
            <a:pPr marL="0" indent="0">
              <a:buNone/>
            </a:pPr>
            <a:endParaRPr lang="en-GB" b="1" dirty="0"/>
          </a:p>
          <a:p>
            <a:pPr marL="514350" indent="-514350">
              <a:buAutoNum type="alphaLcPeriod"/>
            </a:pPr>
            <a:r>
              <a:rPr lang="en-GB" dirty="0"/>
              <a:t>(Laura Smith, 2020)</a:t>
            </a:r>
          </a:p>
          <a:p>
            <a:pPr marL="514350" indent="-514350">
              <a:buAutoNum type="alphaLcPeriod"/>
            </a:pPr>
            <a:endParaRPr lang="en-GB" dirty="0"/>
          </a:p>
          <a:p>
            <a:pPr marL="514350" indent="-514350">
              <a:buAutoNum type="alphaLcPeriod"/>
            </a:pPr>
            <a:r>
              <a:rPr lang="en-GB" dirty="0"/>
              <a:t>- 2020, L. Smith – </a:t>
            </a:r>
          </a:p>
          <a:p>
            <a:pPr marL="514350" indent="-514350">
              <a:buAutoNum type="alphaLcPeriod"/>
            </a:pPr>
            <a:endParaRPr lang="en-GB" dirty="0"/>
          </a:p>
          <a:p>
            <a:pPr marL="514350" indent="-514350">
              <a:buAutoNum type="alphaLcPeriod"/>
            </a:pPr>
            <a:r>
              <a:rPr lang="en-GB" dirty="0"/>
              <a:t>(How to write an essay by Smith)</a:t>
            </a:r>
          </a:p>
          <a:p>
            <a:pPr marL="514350" indent="-514350">
              <a:buAutoNum type="alphaLcPeriod"/>
            </a:pPr>
            <a:endParaRPr lang="en-GB" dirty="0"/>
          </a:p>
          <a:p>
            <a:pPr marL="514350" indent="-514350">
              <a:buAutoNum type="alphaLcPeriod"/>
            </a:pPr>
            <a:r>
              <a:rPr lang="en-GB" dirty="0"/>
              <a:t>(Smith, 2020)</a:t>
            </a:r>
          </a:p>
        </p:txBody>
      </p:sp>
    </p:spTree>
    <p:extLst>
      <p:ext uri="{BB962C8B-B14F-4D97-AF65-F5344CB8AC3E}">
        <p14:creationId xmlns:p14="http://schemas.microsoft.com/office/powerpoint/2010/main" val="2635306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	</a:t>
            </a:r>
          </a:p>
        </p:txBody>
      </p:sp>
      <p:sp>
        <p:nvSpPr>
          <p:cNvPr id="3" name="Content Placeholder 2"/>
          <p:cNvSpPr>
            <a:spLocks noGrp="1"/>
          </p:cNvSpPr>
          <p:nvPr>
            <p:ph sz="quarter" idx="10"/>
          </p:nvPr>
        </p:nvSpPr>
        <p:spPr>
          <a:xfrm>
            <a:off x="759125" y="1552007"/>
            <a:ext cx="10386203" cy="4574040"/>
          </a:xfrm>
        </p:spPr>
        <p:txBody>
          <a:bodyPr/>
          <a:lstStyle/>
          <a:p>
            <a:pPr marL="0" indent="0">
              <a:buNone/>
            </a:pPr>
            <a:r>
              <a:rPr lang="en-GB" b="1" dirty="0"/>
              <a:t>When referencing a book, which details should you include?  Select all that apply</a:t>
            </a:r>
          </a:p>
          <a:p>
            <a:pPr marL="0" indent="0">
              <a:buNone/>
            </a:pPr>
            <a:endParaRPr lang="en-GB" b="1" dirty="0"/>
          </a:p>
          <a:p>
            <a:pPr marL="0" indent="0">
              <a:buNone/>
            </a:pPr>
            <a:r>
              <a:rPr lang="en-GB" sz="2400" dirty="0"/>
              <a:t>Title</a:t>
            </a:r>
          </a:p>
          <a:p>
            <a:pPr marL="0" indent="0">
              <a:buNone/>
            </a:pPr>
            <a:r>
              <a:rPr lang="en-GB" sz="2400" dirty="0"/>
              <a:t>ISBN</a:t>
            </a:r>
          </a:p>
          <a:p>
            <a:pPr marL="0" indent="0">
              <a:buNone/>
            </a:pPr>
            <a:r>
              <a:rPr lang="en-GB" sz="2400" dirty="0"/>
              <a:t>Number of pages</a:t>
            </a:r>
          </a:p>
          <a:p>
            <a:pPr marL="0" indent="0">
              <a:buNone/>
            </a:pPr>
            <a:r>
              <a:rPr lang="en-GB" sz="2400" dirty="0"/>
              <a:t>Author</a:t>
            </a:r>
          </a:p>
          <a:p>
            <a:pPr marL="0" indent="0">
              <a:buNone/>
            </a:pPr>
            <a:r>
              <a:rPr lang="en-GB" sz="2400" dirty="0"/>
              <a:t>Place of publication and publisher</a:t>
            </a:r>
          </a:p>
          <a:p>
            <a:pPr marL="0" indent="0">
              <a:buNone/>
            </a:pPr>
            <a:r>
              <a:rPr lang="en-GB" sz="2400" dirty="0"/>
              <a:t>Year of publications</a:t>
            </a:r>
          </a:p>
        </p:txBody>
      </p:sp>
    </p:spTree>
    <p:extLst>
      <p:ext uri="{BB962C8B-B14F-4D97-AF65-F5344CB8AC3E}">
        <p14:creationId xmlns:p14="http://schemas.microsoft.com/office/powerpoint/2010/main" val="4095439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Quiz</a:t>
            </a:r>
          </a:p>
        </p:txBody>
      </p:sp>
      <p:sp>
        <p:nvSpPr>
          <p:cNvPr id="3" name="Content Placeholder 2"/>
          <p:cNvSpPr>
            <a:spLocks noGrp="1"/>
          </p:cNvSpPr>
          <p:nvPr>
            <p:ph sz="quarter" idx="10"/>
          </p:nvPr>
        </p:nvSpPr>
        <p:spPr>
          <a:xfrm>
            <a:off x="698242" y="1529002"/>
            <a:ext cx="10795518" cy="4574040"/>
          </a:xfrm>
        </p:spPr>
        <p:txBody>
          <a:bodyPr/>
          <a:lstStyle/>
          <a:p>
            <a:pPr marL="0" indent="0">
              <a:buNone/>
            </a:pPr>
            <a:r>
              <a:rPr lang="en-GB" b="1" dirty="0"/>
              <a:t>A Harvard reference list must be ordered:</a:t>
            </a:r>
          </a:p>
          <a:p>
            <a:pPr marL="0" indent="0">
              <a:buNone/>
            </a:pPr>
            <a:endParaRPr lang="en-GB" b="1" dirty="0"/>
          </a:p>
          <a:p>
            <a:pPr marL="514350" indent="-514350">
              <a:buAutoNum type="alphaLcPeriod"/>
            </a:pPr>
            <a:r>
              <a:rPr lang="en-GB" dirty="0"/>
              <a:t>Alphabetically, by author surname</a:t>
            </a:r>
          </a:p>
          <a:p>
            <a:pPr marL="514350" indent="-514350">
              <a:buAutoNum type="alphaLcPeriod"/>
            </a:pPr>
            <a:endParaRPr lang="en-GB" dirty="0"/>
          </a:p>
          <a:p>
            <a:pPr marL="514350" indent="-514350">
              <a:buAutoNum type="alphaLcPeriod"/>
            </a:pPr>
            <a:r>
              <a:rPr lang="en-GB" dirty="0"/>
              <a:t>Alphabetically, by author’s first initial</a:t>
            </a:r>
          </a:p>
          <a:p>
            <a:pPr marL="514350" indent="-514350">
              <a:buAutoNum type="alphaLcPeriod"/>
            </a:pPr>
            <a:endParaRPr lang="en-GB" dirty="0"/>
          </a:p>
          <a:p>
            <a:pPr marL="514350" indent="-514350">
              <a:buAutoNum type="alphaLcPeriod"/>
            </a:pPr>
            <a:r>
              <a:rPr lang="en-GB" dirty="0"/>
              <a:t>Alphabetically, by title</a:t>
            </a:r>
          </a:p>
          <a:p>
            <a:pPr marL="514350" indent="-514350">
              <a:buAutoNum type="alphaLcPeriod"/>
            </a:pPr>
            <a:endParaRPr lang="en-GB" dirty="0"/>
          </a:p>
          <a:p>
            <a:pPr marL="514350" indent="-514350">
              <a:buAutoNum type="alphaLcPeriod"/>
            </a:pPr>
            <a:r>
              <a:rPr lang="en-GB" dirty="0"/>
              <a:t>By year</a:t>
            </a:r>
          </a:p>
        </p:txBody>
      </p:sp>
    </p:spTree>
    <p:extLst>
      <p:ext uri="{BB962C8B-B14F-4D97-AF65-F5344CB8AC3E}">
        <p14:creationId xmlns:p14="http://schemas.microsoft.com/office/powerpoint/2010/main" val="1884864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a:t>
            </a:r>
          </a:p>
        </p:txBody>
      </p:sp>
      <p:sp>
        <p:nvSpPr>
          <p:cNvPr id="3" name="Content Placeholder 2"/>
          <p:cNvSpPr>
            <a:spLocks noGrp="1"/>
          </p:cNvSpPr>
          <p:nvPr>
            <p:ph sz="quarter" idx="10"/>
          </p:nvPr>
        </p:nvSpPr>
        <p:spPr/>
        <p:txBody>
          <a:bodyPr>
            <a:normAutofit lnSpcReduction="10000"/>
          </a:bodyPr>
          <a:lstStyle/>
          <a:p>
            <a:pPr marL="0" indent="0">
              <a:buNone/>
            </a:pPr>
            <a:r>
              <a:rPr lang="en-GB" b="1" dirty="0"/>
              <a:t>Why would you include an ‘accessed on’ date when you reference a website?</a:t>
            </a:r>
          </a:p>
          <a:p>
            <a:pPr marL="0" indent="0">
              <a:buNone/>
            </a:pPr>
            <a:endParaRPr lang="en-GB" b="1" dirty="0"/>
          </a:p>
          <a:p>
            <a:pPr marL="514350" indent="-514350">
              <a:buAutoNum type="alphaLcPeriod"/>
            </a:pPr>
            <a:r>
              <a:rPr lang="en-GB" dirty="0"/>
              <a:t>I wouldn’t</a:t>
            </a:r>
          </a:p>
          <a:p>
            <a:pPr marL="514350" indent="-514350">
              <a:buAutoNum type="alphaLcPeriod"/>
            </a:pPr>
            <a:endParaRPr lang="en-GB" dirty="0"/>
          </a:p>
          <a:p>
            <a:pPr marL="514350" indent="-514350">
              <a:buAutoNum type="alphaLcPeriod"/>
            </a:pPr>
            <a:r>
              <a:rPr lang="en-GB" dirty="0"/>
              <a:t>To show I’d looked at the website recently</a:t>
            </a:r>
          </a:p>
          <a:p>
            <a:pPr marL="514350" indent="-514350">
              <a:buAutoNum type="alphaLcPeriod"/>
            </a:pPr>
            <a:endParaRPr lang="en-GB" dirty="0"/>
          </a:p>
          <a:p>
            <a:pPr marL="514350" indent="-514350">
              <a:buAutoNum type="alphaLcPeriod"/>
            </a:pPr>
            <a:r>
              <a:rPr lang="en-GB" dirty="0"/>
              <a:t>Because the website I looked at might change</a:t>
            </a:r>
          </a:p>
          <a:p>
            <a:pPr marL="514350" indent="-514350">
              <a:buAutoNum type="alphaLcPeriod"/>
            </a:pPr>
            <a:endParaRPr lang="en-GB" dirty="0"/>
          </a:p>
          <a:p>
            <a:pPr marL="514350" indent="-514350">
              <a:buAutoNum type="alphaLcPeriod"/>
            </a:pPr>
            <a:r>
              <a:rPr lang="en-GB" dirty="0"/>
              <a:t>So I know when I looked at the page</a:t>
            </a:r>
          </a:p>
          <a:p>
            <a:pPr marL="514350" indent="-514350">
              <a:buAutoNum type="alphaLcPeriod"/>
            </a:pPr>
            <a:endParaRPr lang="en-GB" dirty="0"/>
          </a:p>
          <a:p>
            <a:pPr marL="514350" indent="-514350">
              <a:buAutoNum type="alphaLcPeriod"/>
            </a:pPr>
            <a:endParaRPr lang="en-GB" dirty="0"/>
          </a:p>
        </p:txBody>
      </p:sp>
    </p:spTree>
    <p:extLst>
      <p:ext uri="{BB962C8B-B14F-4D97-AF65-F5344CB8AC3E}">
        <p14:creationId xmlns:p14="http://schemas.microsoft.com/office/powerpoint/2010/main" val="2017871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a:t>
            </a:r>
          </a:p>
        </p:txBody>
      </p:sp>
      <p:sp>
        <p:nvSpPr>
          <p:cNvPr id="3" name="Content Placeholder 2"/>
          <p:cNvSpPr>
            <a:spLocks noGrp="1"/>
          </p:cNvSpPr>
          <p:nvPr>
            <p:ph sz="quarter" idx="10"/>
          </p:nvPr>
        </p:nvSpPr>
        <p:spPr/>
        <p:txBody>
          <a:bodyPr>
            <a:normAutofit lnSpcReduction="10000"/>
          </a:bodyPr>
          <a:lstStyle/>
          <a:p>
            <a:pPr marL="0" indent="0">
              <a:buNone/>
            </a:pPr>
            <a:r>
              <a:rPr lang="en-GB" b="1" dirty="0"/>
              <a:t>Which statement would you reference if you included it in your assignment?</a:t>
            </a:r>
          </a:p>
          <a:p>
            <a:pPr marL="0" indent="0">
              <a:buNone/>
            </a:pPr>
            <a:endParaRPr lang="en-GB" b="1" dirty="0"/>
          </a:p>
          <a:p>
            <a:pPr marL="514350" indent="-514350">
              <a:buAutoNum type="alphaLcPeriod"/>
            </a:pPr>
            <a:r>
              <a:rPr lang="en-GB" dirty="0"/>
              <a:t>E=mc</a:t>
            </a:r>
            <a:r>
              <a:rPr lang="en-GB" baseline="30000" dirty="0"/>
              <a:t>2</a:t>
            </a:r>
          </a:p>
          <a:p>
            <a:pPr marL="514350" indent="-514350">
              <a:buAutoNum type="alphaLcPeriod"/>
            </a:pPr>
            <a:endParaRPr lang="en-GB" dirty="0"/>
          </a:p>
          <a:p>
            <a:pPr marL="514350" indent="-514350">
              <a:buAutoNum type="alphaLcPeriod"/>
            </a:pPr>
            <a:r>
              <a:rPr lang="en-GB" dirty="0"/>
              <a:t>A line of poetry</a:t>
            </a:r>
          </a:p>
          <a:p>
            <a:pPr marL="514350" indent="-514350">
              <a:buAutoNum type="alphaLcPeriod"/>
            </a:pPr>
            <a:endParaRPr lang="en-GB" dirty="0"/>
          </a:p>
          <a:p>
            <a:pPr marL="514350" indent="-514350">
              <a:buAutoNum type="alphaLcPeriod"/>
            </a:pPr>
            <a:r>
              <a:rPr lang="en-GB" dirty="0"/>
              <a:t>The freezing point of water is 0 degrees Celsius</a:t>
            </a:r>
          </a:p>
          <a:p>
            <a:pPr marL="514350" indent="-514350">
              <a:buAutoNum type="alphaLcPeriod"/>
            </a:pPr>
            <a:endParaRPr lang="en-GB" dirty="0"/>
          </a:p>
          <a:p>
            <a:pPr marL="514350" indent="-514350">
              <a:buAutoNum type="alphaLcPeriod"/>
            </a:pPr>
            <a:r>
              <a:rPr lang="en-GB" dirty="0"/>
              <a:t>The Battle of Hastings took place in 1066</a:t>
            </a:r>
          </a:p>
        </p:txBody>
      </p:sp>
    </p:spTree>
    <p:extLst>
      <p:ext uri="{BB962C8B-B14F-4D97-AF65-F5344CB8AC3E}">
        <p14:creationId xmlns:p14="http://schemas.microsoft.com/office/powerpoint/2010/main" val="2445495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403821" y="2890"/>
            <a:ext cx="7595118"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dirty="0">
                <a:latin typeface="Calibri"/>
                <a:cs typeface="Calibri"/>
              </a:rPr>
              <a:t>if you </a:t>
            </a:r>
            <a:r>
              <a:rPr lang="en-GB" sz="2400">
                <a:latin typeface="Calibri"/>
                <a:cs typeface="Calibri"/>
              </a:rPr>
              <a:t>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38214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cs typeface="Calibri" panose="020F0502020204030204" pitchFamily="34" charset="0"/>
              </a:rPr>
              <a:t>Accessing the referencing handbooks</a:t>
            </a:r>
          </a:p>
        </p:txBody>
      </p:sp>
    </p:spTree>
    <p:extLst>
      <p:ext uri="{BB962C8B-B14F-4D97-AF65-F5344CB8AC3E}">
        <p14:creationId xmlns:p14="http://schemas.microsoft.com/office/powerpoint/2010/main" val="2889980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panose="020F0502020204030204" pitchFamily="34" charset="0"/>
              </a:rPr>
              <a:t>Any questions or comments</a:t>
            </a:r>
            <a:r>
              <a:rPr lang="en-GB" dirty="0"/>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de8db912551c4076345c1afabac79481">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ff1ed10e7eb29cc5a84e40afb9e15679"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C8C825C5-D989-4DDA-8561-941B6283C9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d6763200-d287-43bd-9663-450c381dd6d6"/>
    <ds:schemaRef ds:uri="http://purl.org/dc/terms/"/>
    <ds:schemaRef ds:uri="http://schemas.openxmlformats.org/package/2006/metadata/core-properties"/>
    <ds:schemaRef ds:uri="http://schemas.microsoft.com/office/2006/documentManagement/types"/>
    <ds:schemaRef ds:uri="9c361958-d63d-4444-9986-5debd40b8faa"/>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1025</TotalTime>
  <Words>1631</Words>
  <Application>Microsoft Office PowerPoint</Application>
  <PresentationFormat>Widescreen</PresentationFormat>
  <Paragraphs>215</Paragraphs>
  <Slides>24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Lucida Sans</vt:lpstr>
      <vt:lpstr>Segoe UI</vt:lpstr>
      <vt:lpstr>Wingdings</vt:lpstr>
      <vt:lpstr>Office Theme</vt:lpstr>
      <vt:lpstr>Referencing &amp; Plagiarism</vt:lpstr>
      <vt:lpstr>What this session will cover</vt:lpstr>
      <vt:lpstr>What makes a good academic assignment?</vt:lpstr>
      <vt:lpstr>Why is referencing important?</vt:lpstr>
      <vt:lpstr>When do you need to reference?</vt:lpstr>
      <vt:lpstr>What can you reference?</vt:lpstr>
      <vt:lpstr>Bibliographies and reference lists</vt:lpstr>
      <vt:lpstr>Example of a book (with two authors)</vt:lpstr>
      <vt:lpstr>Example of a journal article</vt:lpstr>
      <vt:lpstr>Example of a website</vt:lpstr>
      <vt:lpstr>What are in-text citations</vt:lpstr>
      <vt:lpstr>Secondary referencing</vt:lpstr>
      <vt:lpstr>What is plagiarism</vt:lpstr>
      <vt:lpstr>How to avoid plagiarism?</vt:lpstr>
      <vt:lpstr>Quick quiz</vt:lpstr>
      <vt:lpstr>Quiz</vt:lpstr>
      <vt:lpstr>Quiz </vt:lpstr>
      <vt:lpstr>Quiz</vt:lpstr>
      <vt:lpstr>Quiz</vt:lpstr>
      <vt:lpstr>Quiz</vt:lpstr>
      <vt:lpstr>Tips to improve your referencing</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Emily Hywel</cp:lastModifiedBy>
  <cp:revision>58</cp:revision>
  <dcterms:created xsi:type="dcterms:W3CDTF">2019-09-25T08:28:06Z</dcterms:created>
  <dcterms:modified xsi:type="dcterms:W3CDTF">2022-02-15T09:29:44Z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