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8288000" cy="10287000"/>
  <p:notesSz cx="6858000" cy="9144000"/>
  <p:embeddedFontLst>
    <p:embeddedFont>
      <p:font typeface="Arial Bold" panose="020B0704020202020204" pitchFamily="34" charset="0"/>
      <p:regular r:id="rId21"/>
      <p:bold r:id="rId22"/>
    </p:embeddedFont>
    <p:embeddedFont>
      <p:font typeface="Arial Italics" panose="020B0604020202020204" charset="0"/>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2BCF44-FB3D-494B-9091-CFD7CCB86F2E}" v="1" dt="2026-04-08T13:28:19.0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5" d="100"/>
          <a:sy n="65" d="100"/>
        </p:scale>
        <p:origin x="82" y="18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tal Patel" userId="2398bfff5d8d68ca" providerId="LiveId" clId="{76A21C82-4620-4E73-9FBF-3EBC22EFD6AE}"/>
    <pc:docChg chg="undo custSel modSld">
      <pc:chgData name="Hetal Patel" userId="2398bfff5d8d68ca" providerId="LiveId" clId="{76A21C82-4620-4E73-9FBF-3EBC22EFD6AE}" dt="2026-04-08T13:28:19.065" v="129"/>
      <pc:docMkLst>
        <pc:docMk/>
      </pc:docMkLst>
      <pc:sldChg chg="modSp mod">
        <pc:chgData name="Hetal Patel" userId="2398bfff5d8d68ca" providerId="LiveId" clId="{76A21C82-4620-4E73-9FBF-3EBC22EFD6AE}" dt="2026-04-08T13:28:19.065" v="129"/>
        <pc:sldMkLst>
          <pc:docMk/>
          <pc:sldMk cId="0" sldId="256"/>
        </pc:sldMkLst>
        <pc:spChg chg="mod">
          <ac:chgData name="Hetal Patel" userId="2398bfff5d8d68ca" providerId="LiveId" clId="{76A21C82-4620-4E73-9FBF-3EBC22EFD6AE}" dt="2026-04-08T13:28:19.065" v="129"/>
          <ac:spMkLst>
            <pc:docMk/>
            <pc:sldMk cId="0" sldId="256"/>
            <ac:spMk id="5" creationId="{00000000-0000-0000-0000-000000000000}"/>
          </ac:spMkLst>
        </pc:spChg>
        <pc:spChg chg="mod">
          <ac:chgData name="Hetal Patel" userId="2398bfff5d8d68ca" providerId="LiveId" clId="{76A21C82-4620-4E73-9FBF-3EBC22EFD6AE}" dt="2026-04-08T13:22:00.381" v="3" actId="1076"/>
          <ac:spMkLst>
            <pc:docMk/>
            <pc:sldMk cId="0" sldId="256"/>
            <ac:spMk id="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08.04.2026</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Angina pectoris is a term used to refer to chest pains that are related to the absence of oxygen supplied to muscle of the heart due to constriction of coronary arteries. The symptoms are conventional which include chest pressure and breathlessness. Smoking and high blood pressure are some of the risk factors.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Angina is viewed as a chronic heart disease and it has to be managed. It arises when heart muscles do not get enough oxygen during exercise or when one is under pressure. They are stable, unstable and variant angina, which vary in severity, causes, and risks.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Angina has been a significant cardiovascular health concern among millions of people in the UK. The prevalence is age-related; it is higher in individuals with such risk factors as diabetes or smoking. Angina has been a significant reason behind hospital admission as identified in NHS reports.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World Health Organisation estimates almost 18 million deaths a year due to cardiovascular diseases worldwide. Angina is a complication in both developing and developed countries. The advancement of population ageing, unhealthy lifestyles and urbanisation has largely contributed to the global incidence of coronary artery disease.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Angina poses a huge economic impact on healthcare systems. The diagnostic tests, hospitalisation, medications, and surgery are all costly. Indirect costs like being unable to work and disability also affect families, employers and national healthcare expenditure.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Angina impacts lives of patients in terms of limitation of physical activities as well as psychological tension. There are numerous people who are anxious or depressed about reoccurring chest pain. Families can also experience emotional stress as they help in the process of long-term illness support.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Diagnosis starts with the determination of patient history and characteristics of chest pain. Healthcare professionals use ECG tests, stress testing and imaging techniques such as angiography to detect coronary artery blockage. Cardiovascular risks are also determined through blood tests.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Initial Assessment is aimed at the detection of cardiovascular risk factors and symptoms. Medical workers examine blood pressure, pulse rate and some lifestyle parameters like smoking. Timely diagnosis prevents adverse complications such as heart attack and heart failure.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 the UK, the management of angina is NICE-guided. The goals of treatment are the control of symptoms, the reduction of cardiovascular risk and the increase in quality of life. Integrated care Multidisciplinary healthcare teams offer regular observation of the patient and personalised treatment plans.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Medications used include nitrates and beta-blockers to enhance blood circulation and alleviate the chest pain. Change of lifestyle is very necessary. Extreme cases might be accompanied with interventions such as angioplasty or any bypass surgery in addition with cardiac rehabilitation programmes.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Angina often develops with other diseases such as hypertension, diabetes and obesity. These comorbidities increase cardiovascular risk and render it difficult to cure. The patients also have a tendency to develop diseases associated with their mental health and this needs a multidisciplinary team of medical professionals to be able to attend to such cases.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Prevention of angina aims at the management of risk factors. It entails healthy lifestyle behaviours such as physical activities, healthy dieting and quitting smoking. Cornary artery disease can be reduced through proactive cholesterol and blood pressure screening.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Medical workers are required to offer patient-centred care that is compassionate. Communication and reciprocal decision-making contribute to a patient becoming aware of the condition and management. The biopsychosocial approach also makes sure that the physical and emotional needs are met in long-term care.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personalised care model is based on empowering patients to take their own health care. Patient engagement enhancement is achieved through shared decision-making, social prescribing and personalised care planning.These programs empower individuals to be independent and be able to deal with chronic conditions.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Strengths of the community support programme and enhancing patient education can help better manage angina. Priorities should be laid on early screening and lifestyle interventions. Long-term outcomes could be enhanced with multidisciplinary collaboration and individual care methods among individuals with angina.</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4/8/2026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3.svg"/></Relationships>
</file>

<file path=ppt/slides/_rels/slide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5.sv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3.svg"/></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5.svg"/></Relationships>
</file>

<file path=ppt/slides/_rels/slide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3.svg"/></Relationships>
</file>

<file path=ppt/slides/_rels/slide1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5.svg"/></Relationships>
</file>

<file path=ppt/slides/_rels/slide1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3.svg"/></Relationships>
</file>

<file path=ppt/slides/_rels/slide1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5.svg"/></Relationships>
</file>

<file path=ppt/slides/_rels/slide1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5.sv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382372" y="-436692"/>
            <a:ext cx="13605647" cy="10723692"/>
            <a:chOff x="0" y="0"/>
            <a:chExt cx="773428" cy="609600"/>
          </a:xfrm>
        </p:grpSpPr>
        <p:sp>
          <p:nvSpPr>
            <p:cNvPr id="3" name="Freeform 3"/>
            <p:cNvSpPr/>
            <p:nvPr/>
          </p:nvSpPr>
          <p:spPr>
            <a:xfrm>
              <a:off x="0" y="0"/>
              <a:ext cx="773428" cy="609600"/>
            </a:xfrm>
            <a:custGeom>
              <a:avLst/>
              <a:gdLst/>
              <a:ahLst/>
              <a:cxnLst/>
              <a:rect l="l" t="t" r="r" b="b"/>
              <a:pathLst>
                <a:path w="773428" h="609600">
                  <a:moveTo>
                    <a:pt x="203200" y="0"/>
                  </a:moveTo>
                  <a:lnTo>
                    <a:pt x="773428" y="0"/>
                  </a:lnTo>
                  <a:lnTo>
                    <a:pt x="570228" y="609600"/>
                  </a:lnTo>
                  <a:lnTo>
                    <a:pt x="0" y="609600"/>
                  </a:lnTo>
                  <a:lnTo>
                    <a:pt x="203200" y="0"/>
                  </a:lnTo>
                  <a:close/>
                </a:path>
              </a:pathLst>
            </a:custGeom>
            <a:solidFill>
              <a:srgbClr val="B4B4B4"/>
            </a:solidFill>
          </p:spPr>
        </p:sp>
        <p:sp>
          <p:nvSpPr>
            <p:cNvPr id="4" name="TextBox 4"/>
            <p:cNvSpPr txBox="1"/>
            <p:nvPr/>
          </p:nvSpPr>
          <p:spPr>
            <a:xfrm>
              <a:off x="101600" y="-38100"/>
              <a:ext cx="570228" cy="647700"/>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752837" y="3363225"/>
            <a:ext cx="16782327" cy="6848478"/>
          </a:xfrm>
          <a:prstGeom prst="rect">
            <a:avLst/>
          </a:prstGeom>
        </p:spPr>
        <p:txBody>
          <a:bodyPr lIns="0" tIns="0" rIns="0" bIns="0" rtlCol="0" anchor="t">
            <a:spAutoFit/>
          </a:bodyPr>
          <a:lstStyle/>
          <a:p>
            <a:pPr algn="ctr">
              <a:lnSpc>
                <a:spcPts val="4900"/>
              </a:lnSpc>
            </a:pPr>
            <a:r>
              <a:rPr lang="en-US" sz="3200" b="1" dirty="0">
                <a:solidFill>
                  <a:srgbClr val="000000"/>
                </a:solidFill>
                <a:latin typeface="Arial Bold"/>
                <a:ea typeface="Arial Bold"/>
                <a:cs typeface="Arial Bold"/>
                <a:sym typeface="Arial Bold"/>
              </a:rPr>
              <a:t>PROGRAMME: MSC PUBLIC HEALTH AND SOCIAL CARE IN PRACTICE</a:t>
            </a:r>
          </a:p>
          <a:p>
            <a:pPr algn="ctr">
              <a:lnSpc>
                <a:spcPts val="4900"/>
              </a:lnSpc>
            </a:pPr>
            <a:r>
              <a:rPr lang="en-US" sz="3200" b="1" dirty="0">
                <a:solidFill>
                  <a:srgbClr val="000000"/>
                </a:solidFill>
                <a:latin typeface="Arial Bold"/>
                <a:ea typeface="Arial Bold"/>
                <a:cs typeface="Arial Bold"/>
                <a:sym typeface="Arial Bold"/>
              </a:rPr>
              <a:t>MODULE: COMMUNITY CARE AND MANAGEMENT OF LONGER-TERM CONDITIONS</a:t>
            </a:r>
          </a:p>
          <a:p>
            <a:pPr algn="ctr">
              <a:lnSpc>
                <a:spcPts val="4900"/>
              </a:lnSpc>
            </a:pPr>
            <a:r>
              <a:rPr lang="en-US" sz="3200" b="1" dirty="0">
                <a:solidFill>
                  <a:srgbClr val="000000"/>
                </a:solidFill>
                <a:latin typeface="Arial Bold"/>
                <a:ea typeface="Arial Bold"/>
                <a:cs typeface="Arial Bold"/>
                <a:sym typeface="Arial Bold"/>
              </a:rPr>
              <a:t>MODULE CODE: LCHS7003 </a:t>
            </a:r>
          </a:p>
          <a:p>
            <a:pPr algn="ctr">
              <a:lnSpc>
                <a:spcPts val="4900"/>
              </a:lnSpc>
            </a:pPr>
            <a:r>
              <a:rPr lang="en-US" sz="3200" b="1" dirty="0">
                <a:solidFill>
                  <a:srgbClr val="000000"/>
                </a:solidFill>
                <a:latin typeface="Arial Bold"/>
                <a:ea typeface="Arial Bold"/>
                <a:cs typeface="Arial Bold"/>
                <a:sym typeface="Arial Bold"/>
              </a:rPr>
              <a:t>ASSIGNMENT TITLE: COMPONENT 2</a:t>
            </a:r>
          </a:p>
          <a:p>
            <a:pPr algn="ctr">
              <a:lnSpc>
                <a:spcPts val="4900"/>
              </a:lnSpc>
            </a:pPr>
            <a:r>
              <a:rPr lang="en-US" sz="3200" b="1" dirty="0">
                <a:solidFill>
                  <a:srgbClr val="000000"/>
                </a:solidFill>
                <a:latin typeface="Arial Bold"/>
                <a:ea typeface="Arial Bold"/>
                <a:cs typeface="Arial Bold"/>
                <a:sym typeface="Arial Bold"/>
              </a:rPr>
              <a:t>INDIVIDUAL PRESENTATION</a:t>
            </a:r>
          </a:p>
          <a:p>
            <a:pPr algn="ctr">
              <a:lnSpc>
                <a:spcPts val="4900"/>
              </a:lnSpc>
              <a:spcBef>
                <a:spcPct val="0"/>
              </a:spcBef>
            </a:pPr>
            <a:r>
              <a:rPr lang="en-US" sz="3200" b="1" dirty="0">
                <a:solidFill>
                  <a:srgbClr val="000000"/>
                </a:solidFill>
                <a:latin typeface="Arial Bold"/>
                <a:ea typeface="Arial Bold"/>
                <a:cs typeface="Arial Bold"/>
                <a:sym typeface="Arial Bold"/>
              </a:rPr>
              <a:t>DISCUSSING LONGER-TERM CONDITIONS OF ANGINA PECTORIS WITH ITS DIAGNOSIS, ASSESSMENT, TREATMENT, MANAGEMENT, AND PREVENTION OF A SPECIFIC LONG TERM HEALTH CONDITIONS IN THE UK.</a:t>
            </a:r>
          </a:p>
          <a:p>
            <a:pPr algn="ctr">
              <a:lnSpc>
                <a:spcPts val="4900"/>
              </a:lnSpc>
              <a:spcBef>
                <a:spcPct val="0"/>
              </a:spcBef>
            </a:pPr>
            <a:r>
              <a:rPr lang="en-US" sz="3200" b="1" dirty="0">
                <a:solidFill>
                  <a:srgbClr val="000000"/>
                </a:solidFill>
                <a:latin typeface="Arial Bold"/>
                <a:ea typeface="Arial Bold"/>
                <a:cs typeface="Arial Bold"/>
                <a:sym typeface="Arial Bold"/>
              </a:rPr>
              <a:t>NAME:HETALBEN SANDIPKUMAR PATEL</a:t>
            </a:r>
          </a:p>
          <a:p>
            <a:pPr algn="ctr">
              <a:lnSpc>
                <a:spcPts val="4900"/>
              </a:lnSpc>
              <a:spcBef>
                <a:spcPct val="0"/>
              </a:spcBef>
            </a:pPr>
            <a:r>
              <a:rPr lang="en-US" sz="3200" b="1" dirty="0">
                <a:solidFill>
                  <a:srgbClr val="000000"/>
                </a:solidFill>
                <a:latin typeface="Arial Bold"/>
                <a:ea typeface="Arial Bold"/>
                <a:cs typeface="Arial Bold"/>
                <a:sym typeface="Arial Bold"/>
              </a:rPr>
              <a:t>STUDENT ID :2508644</a:t>
            </a:r>
          </a:p>
          <a:p>
            <a:pPr algn="ctr">
              <a:lnSpc>
                <a:spcPts val="4900"/>
              </a:lnSpc>
              <a:spcBef>
                <a:spcPct val="0"/>
              </a:spcBef>
            </a:pPr>
            <a:r>
              <a:rPr lang="en-US" sz="3200" b="1" dirty="0">
                <a:solidFill>
                  <a:srgbClr val="000000"/>
                </a:solidFill>
                <a:latin typeface="Arial Bold"/>
                <a:ea typeface="Arial Bold"/>
                <a:cs typeface="Arial Bold"/>
                <a:sym typeface="Arial Bold"/>
              </a:rPr>
              <a:t>LECTURER NAME :MUHAMMED KHAN </a:t>
            </a:r>
          </a:p>
        </p:txBody>
      </p:sp>
      <p:sp>
        <p:nvSpPr>
          <p:cNvPr id="6" name="Freeform 6"/>
          <p:cNvSpPr/>
          <p:nvPr/>
        </p:nvSpPr>
        <p:spPr>
          <a:xfrm>
            <a:off x="6761276" y="111413"/>
            <a:ext cx="4765447" cy="1954234"/>
          </a:xfrm>
          <a:custGeom>
            <a:avLst/>
            <a:gdLst/>
            <a:ahLst/>
            <a:cxnLst/>
            <a:rect l="l" t="t" r="r" b="b"/>
            <a:pathLst>
              <a:path w="4765447" h="1954234">
                <a:moveTo>
                  <a:pt x="0" y="0"/>
                </a:moveTo>
                <a:lnTo>
                  <a:pt x="4765446" y="0"/>
                </a:lnTo>
                <a:lnTo>
                  <a:pt x="4765446" y="1954233"/>
                </a:lnTo>
                <a:lnTo>
                  <a:pt x="0" y="1954233"/>
                </a:lnTo>
                <a:lnTo>
                  <a:pt x="0" y="0"/>
                </a:lnTo>
                <a:close/>
              </a:path>
            </a:pathLst>
          </a:custGeom>
          <a:blipFill>
            <a:blip r:embed="rId2"/>
            <a:stretch>
              <a:fillRect/>
            </a:stretch>
          </a:blipFill>
        </p:spPr>
        <p:txBody>
          <a:bodyPr/>
          <a:lstStyle/>
          <a:p>
            <a:endParaRPr lang="en-IN"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853895" y="670744"/>
            <a:ext cx="10766180" cy="15913514"/>
          </a:xfrm>
          <a:custGeom>
            <a:avLst/>
            <a:gdLst/>
            <a:ahLst/>
            <a:cxnLst/>
            <a:rect l="l" t="t" r="r" b="b"/>
            <a:pathLst>
              <a:path w="10766180" h="15913514">
                <a:moveTo>
                  <a:pt x="0" y="0"/>
                </a:moveTo>
                <a:lnTo>
                  <a:pt x="10766180" y="0"/>
                </a:lnTo>
                <a:lnTo>
                  <a:pt x="10766180" y="15913514"/>
                </a:lnTo>
                <a:lnTo>
                  <a:pt x="0" y="1591351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flipH="1">
            <a:off x="16047558" y="8028757"/>
            <a:ext cx="2057400" cy="2057400"/>
          </a:xfrm>
          <a:custGeom>
            <a:avLst/>
            <a:gdLst/>
            <a:ahLst/>
            <a:cxnLst/>
            <a:rect l="l" t="t" r="r" b="b"/>
            <a:pathLst>
              <a:path w="2057400" h="2057400">
                <a:moveTo>
                  <a:pt x="2057400" y="0"/>
                </a:moveTo>
                <a:lnTo>
                  <a:pt x="0" y="0"/>
                </a:lnTo>
                <a:lnTo>
                  <a:pt x="0" y="2057400"/>
                </a:lnTo>
                <a:lnTo>
                  <a:pt x="2057400" y="2057400"/>
                </a:lnTo>
                <a:lnTo>
                  <a:pt x="20574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a:off x="1028700" y="1873250"/>
            <a:ext cx="6494711" cy="7673376"/>
          </a:xfrm>
          <a:custGeom>
            <a:avLst/>
            <a:gdLst/>
            <a:ahLst/>
            <a:cxnLst/>
            <a:rect l="l" t="t" r="r" b="b"/>
            <a:pathLst>
              <a:path w="6494711" h="7673376">
                <a:moveTo>
                  <a:pt x="0" y="0"/>
                </a:moveTo>
                <a:lnTo>
                  <a:pt x="6494711" y="0"/>
                </a:lnTo>
                <a:lnTo>
                  <a:pt x="6494711" y="7673376"/>
                </a:lnTo>
                <a:lnTo>
                  <a:pt x="0" y="7673376"/>
                </a:lnTo>
                <a:lnTo>
                  <a:pt x="0" y="0"/>
                </a:lnTo>
                <a:close/>
              </a:path>
            </a:pathLst>
          </a:custGeom>
          <a:blipFill>
            <a:blip r:embed="rId5"/>
            <a:stretch>
              <a:fillRect t="-7873" b="-7873"/>
            </a:stretch>
          </a:blipFill>
        </p:spPr>
      </p:sp>
      <p:sp>
        <p:nvSpPr>
          <p:cNvPr id="5" name="TextBox 5"/>
          <p:cNvSpPr txBox="1"/>
          <p:nvPr/>
        </p:nvSpPr>
        <p:spPr>
          <a:xfrm>
            <a:off x="4389920" y="213727"/>
            <a:ext cx="10137170"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OVERVIEW OF ANGINA PECTORIS</a:t>
            </a:r>
          </a:p>
        </p:txBody>
      </p:sp>
      <p:sp>
        <p:nvSpPr>
          <p:cNvPr id="6" name="TextBox 6"/>
          <p:cNvSpPr txBox="1"/>
          <p:nvPr/>
        </p:nvSpPr>
        <p:spPr>
          <a:xfrm>
            <a:off x="8122400" y="1816100"/>
            <a:ext cx="9136900" cy="7442200"/>
          </a:xfrm>
          <a:prstGeom prst="rect">
            <a:avLst/>
          </a:prstGeom>
        </p:spPr>
        <p:txBody>
          <a:bodyPr lIns="0" tIns="0" rIns="0" bIns="0" rtlCol="0" anchor="t">
            <a:spAutoFit/>
          </a:bodyPr>
          <a:lstStyle/>
          <a:p>
            <a:pPr marL="539749" lvl="1" indent="-269875" algn="just">
              <a:lnSpc>
                <a:spcPts val="3499"/>
              </a:lnSpc>
              <a:buFont typeface="Arial"/>
              <a:buChar char="•"/>
            </a:pPr>
            <a:r>
              <a:rPr lang="en-US" sz="2499" b="1">
                <a:solidFill>
                  <a:srgbClr val="000000"/>
                </a:solidFill>
                <a:latin typeface="Arial Bold"/>
                <a:ea typeface="Arial Bold"/>
                <a:cs typeface="Arial Bold"/>
                <a:sym typeface="Arial Bold"/>
              </a:rPr>
              <a:t>Definition:</a:t>
            </a:r>
            <a:r>
              <a:rPr lang="en-US" sz="2499">
                <a:solidFill>
                  <a:srgbClr val="000000"/>
                </a:solidFill>
                <a:latin typeface="Arial"/>
                <a:ea typeface="Arial"/>
                <a:cs typeface="Arial"/>
                <a:sym typeface="Arial"/>
              </a:rPr>
              <a:t> Angina pectoris refers to temporary chest aches as a result of myocardial ischemia because of diminished coronary flow, usually because of atherosclerosis (Kanna and Packirisamy, 2023).</a:t>
            </a:r>
          </a:p>
          <a:p>
            <a:pPr marL="539749" lvl="1" indent="-269875" algn="just">
              <a:lnSpc>
                <a:spcPts val="3499"/>
              </a:lnSpc>
              <a:buFont typeface="Arial"/>
              <a:buChar char="•"/>
            </a:pPr>
            <a:r>
              <a:rPr lang="en-US" sz="2499" b="1">
                <a:solidFill>
                  <a:srgbClr val="000000"/>
                </a:solidFill>
                <a:latin typeface="Arial Bold"/>
                <a:ea typeface="Arial Bold"/>
                <a:cs typeface="Arial Bold"/>
                <a:sym typeface="Arial Bold"/>
              </a:rPr>
              <a:t>Symptoms:</a:t>
            </a:r>
            <a:r>
              <a:rPr lang="en-US" sz="2499">
                <a:solidFill>
                  <a:srgbClr val="000000"/>
                </a:solidFill>
                <a:latin typeface="Arial"/>
                <a:ea typeface="Arial"/>
                <a:cs typeface="Arial"/>
                <a:sym typeface="Arial"/>
              </a:rPr>
              <a:t> Chest discomfort accompanied by the pain extending to the arm, jaw, shortness of breath, fatigue together with nausea.</a:t>
            </a:r>
          </a:p>
          <a:p>
            <a:pPr marL="539749" lvl="1" indent="-269875" algn="just">
              <a:lnSpc>
                <a:spcPts val="3499"/>
              </a:lnSpc>
              <a:buFont typeface="Arial"/>
              <a:buChar char="•"/>
            </a:pPr>
            <a:r>
              <a:rPr lang="en-US" sz="2499" b="1">
                <a:solidFill>
                  <a:srgbClr val="000000"/>
                </a:solidFill>
                <a:latin typeface="Arial Bold"/>
                <a:ea typeface="Arial Bold"/>
                <a:cs typeface="Arial Bold"/>
                <a:sym typeface="Arial Bold"/>
              </a:rPr>
              <a:t>Aetiology: </a:t>
            </a:r>
            <a:r>
              <a:rPr lang="en-US" sz="2499">
                <a:solidFill>
                  <a:srgbClr val="000000"/>
                </a:solidFill>
                <a:latin typeface="Arial"/>
                <a:ea typeface="Arial"/>
                <a:cs typeface="Arial"/>
                <a:sym typeface="Arial"/>
              </a:rPr>
              <a:t>Coronary Arteries Narrowing when atherosclerotic plaque narrows coronary arteries which reduces the rate of oxygen supply.</a:t>
            </a:r>
          </a:p>
          <a:p>
            <a:pPr marL="539749" lvl="1" indent="-269875" algn="just">
              <a:lnSpc>
                <a:spcPts val="3499"/>
              </a:lnSpc>
              <a:buFont typeface="Arial"/>
              <a:buChar char="•"/>
            </a:pPr>
            <a:r>
              <a:rPr lang="en-US" sz="2499" b="1">
                <a:solidFill>
                  <a:srgbClr val="000000"/>
                </a:solidFill>
                <a:latin typeface="Arial Bold"/>
                <a:ea typeface="Arial Bold"/>
                <a:cs typeface="Arial Bold"/>
                <a:sym typeface="Arial Bold"/>
              </a:rPr>
              <a:t>Risk factors:</a:t>
            </a:r>
            <a:r>
              <a:rPr lang="en-US" sz="2499">
                <a:solidFill>
                  <a:srgbClr val="000000"/>
                </a:solidFill>
                <a:latin typeface="Arial"/>
                <a:ea typeface="Arial"/>
                <a:cs typeface="Arial"/>
                <a:sym typeface="Arial"/>
              </a:rPr>
              <a:t> Smoking, hypertension, diabetes, obesity, hypercholesterolemia, sedentary lifestyle following with ageing.</a:t>
            </a:r>
          </a:p>
          <a:p>
            <a:pPr marL="539749" lvl="1" indent="-269875" algn="just">
              <a:lnSpc>
                <a:spcPts val="3499"/>
              </a:lnSpc>
              <a:buFont typeface="Arial"/>
              <a:buChar char="•"/>
            </a:pPr>
            <a:r>
              <a:rPr lang="en-US" sz="2499">
                <a:solidFill>
                  <a:srgbClr val="000000"/>
                </a:solidFill>
                <a:latin typeface="Arial"/>
                <a:ea typeface="Arial"/>
                <a:cs typeface="Arial"/>
                <a:sym typeface="Arial"/>
              </a:rPr>
              <a:t>T</a:t>
            </a:r>
            <a:r>
              <a:rPr lang="en-US" sz="2499" b="1">
                <a:solidFill>
                  <a:srgbClr val="000000"/>
                </a:solidFill>
                <a:latin typeface="Arial Bold"/>
                <a:ea typeface="Arial Bold"/>
                <a:cs typeface="Arial Bold"/>
                <a:sym typeface="Arial Bold"/>
              </a:rPr>
              <a:t>arget Audience: </a:t>
            </a:r>
            <a:r>
              <a:rPr lang="en-US" sz="2499">
                <a:solidFill>
                  <a:srgbClr val="000000"/>
                </a:solidFill>
                <a:latin typeface="Arial"/>
                <a:ea typeface="Arial"/>
                <a:cs typeface="Arial"/>
                <a:sym typeface="Arial"/>
              </a:rPr>
              <a:t>A stable level of the total prevalence of angina pectoris is identified at 1.5-1.7% (2019-2023), with higher incidences among men, adults 75 and over, and individuals born in the US (Agho et al., 2025).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282" y="1584102"/>
            <a:ext cx="18353282" cy="8863438"/>
            <a:chOff x="0" y="0"/>
            <a:chExt cx="4833786" cy="2334403"/>
          </a:xfrm>
        </p:grpSpPr>
        <p:sp>
          <p:nvSpPr>
            <p:cNvPr id="3" name="Freeform 3"/>
            <p:cNvSpPr/>
            <p:nvPr/>
          </p:nvSpPr>
          <p:spPr>
            <a:xfrm>
              <a:off x="0" y="0"/>
              <a:ext cx="4833786" cy="2334403"/>
            </a:xfrm>
            <a:custGeom>
              <a:avLst/>
              <a:gdLst/>
              <a:ahLst/>
              <a:cxnLst/>
              <a:rect l="l" t="t" r="r" b="b"/>
              <a:pathLst>
                <a:path w="4833786" h="2334403">
                  <a:moveTo>
                    <a:pt x="0" y="0"/>
                  </a:moveTo>
                  <a:lnTo>
                    <a:pt x="4833786" y="0"/>
                  </a:lnTo>
                  <a:lnTo>
                    <a:pt x="4833786" y="2334403"/>
                  </a:lnTo>
                  <a:lnTo>
                    <a:pt x="0" y="2334403"/>
                  </a:lnTo>
                  <a:close/>
                </a:path>
              </a:pathLst>
            </a:custGeom>
            <a:solidFill>
              <a:srgbClr val="B4B4B4"/>
            </a:solidFill>
          </p:spPr>
        </p:sp>
        <p:sp>
          <p:nvSpPr>
            <p:cNvPr id="4" name="TextBox 4"/>
            <p:cNvSpPr txBox="1"/>
            <p:nvPr/>
          </p:nvSpPr>
          <p:spPr>
            <a:xfrm>
              <a:off x="0" y="-38100"/>
              <a:ext cx="4833786" cy="237250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73895" y="8419594"/>
            <a:ext cx="1220499" cy="1867406"/>
          </a:xfrm>
          <a:custGeom>
            <a:avLst/>
            <a:gdLst/>
            <a:ahLst/>
            <a:cxnLst/>
            <a:rect l="l" t="t" r="r" b="b"/>
            <a:pathLst>
              <a:path w="1220499" h="1867406">
                <a:moveTo>
                  <a:pt x="0" y="0"/>
                </a:moveTo>
                <a:lnTo>
                  <a:pt x="1220499" y="0"/>
                </a:lnTo>
                <a:lnTo>
                  <a:pt x="1220499" y="1867406"/>
                </a:lnTo>
                <a:lnTo>
                  <a:pt x="0" y="1867406"/>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528435" y="-97838"/>
            <a:ext cx="1909610" cy="2921771"/>
          </a:xfrm>
          <a:custGeom>
            <a:avLst/>
            <a:gdLst/>
            <a:ahLst/>
            <a:cxnLst/>
            <a:rect l="l" t="t" r="r" b="b"/>
            <a:pathLst>
              <a:path w="1909610" h="2921771">
                <a:moveTo>
                  <a:pt x="0" y="0"/>
                </a:moveTo>
                <a:lnTo>
                  <a:pt x="1909610" y="0"/>
                </a:lnTo>
                <a:lnTo>
                  <a:pt x="1909610" y="2921771"/>
                </a:lnTo>
                <a:lnTo>
                  <a:pt x="0" y="292177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0604182" y="2575404"/>
            <a:ext cx="6356958" cy="6356958"/>
          </a:xfrm>
          <a:custGeom>
            <a:avLst/>
            <a:gdLst/>
            <a:ahLst/>
            <a:cxnLst/>
            <a:rect l="l" t="t" r="r" b="b"/>
            <a:pathLst>
              <a:path w="6356958" h="6356958">
                <a:moveTo>
                  <a:pt x="0" y="0"/>
                </a:moveTo>
                <a:lnTo>
                  <a:pt x="6356958" y="0"/>
                </a:lnTo>
                <a:lnTo>
                  <a:pt x="6356958" y="6356958"/>
                </a:lnTo>
                <a:lnTo>
                  <a:pt x="0" y="6356958"/>
                </a:lnTo>
                <a:lnTo>
                  <a:pt x="0" y="0"/>
                </a:lnTo>
                <a:close/>
              </a:path>
            </a:pathLst>
          </a:custGeom>
          <a:blipFill>
            <a:blip r:embed="rId4"/>
            <a:stretch>
              <a:fillRect/>
            </a:stretch>
          </a:blipFill>
        </p:spPr>
      </p:sp>
      <p:sp>
        <p:nvSpPr>
          <p:cNvPr id="8" name="TextBox 8"/>
          <p:cNvSpPr txBox="1"/>
          <p:nvPr/>
        </p:nvSpPr>
        <p:spPr>
          <a:xfrm>
            <a:off x="3291563" y="213727"/>
            <a:ext cx="11325529"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BACKGROUND AND TYPES OF ANGINA</a:t>
            </a:r>
          </a:p>
        </p:txBody>
      </p:sp>
      <p:sp>
        <p:nvSpPr>
          <p:cNvPr id="9" name="TextBox 9"/>
          <p:cNvSpPr txBox="1"/>
          <p:nvPr/>
        </p:nvSpPr>
        <p:spPr>
          <a:xfrm>
            <a:off x="795988" y="2320120"/>
            <a:ext cx="8348012" cy="6800851"/>
          </a:xfrm>
          <a:prstGeom prst="rect">
            <a:avLst/>
          </a:prstGeom>
        </p:spPr>
        <p:txBody>
          <a:bodyPr lIns="0" tIns="0" rIns="0" bIns="0" rtlCol="0" anchor="t">
            <a:spAutoFit/>
          </a:bodyPr>
          <a:lstStyle/>
          <a:p>
            <a:pPr marL="647694" lvl="1" indent="-323847" algn="just">
              <a:lnSpc>
                <a:spcPts val="4199"/>
              </a:lnSpc>
              <a:buFont typeface="Arial"/>
              <a:buChar char="•"/>
            </a:pPr>
            <a:r>
              <a:rPr lang="en-US" sz="2999">
                <a:solidFill>
                  <a:srgbClr val="000000"/>
                </a:solidFill>
                <a:latin typeface="Arial"/>
                <a:ea typeface="Arial"/>
                <a:cs typeface="Arial"/>
                <a:sym typeface="Arial"/>
              </a:rPr>
              <a:t>Angina is a chronic cardiovascular disease that is to be managed and not cured.</a:t>
            </a:r>
          </a:p>
          <a:p>
            <a:pPr marL="647694" lvl="1" indent="-323847" algn="just">
              <a:lnSpc>
                <a:spcPts val="4199"/>
              </a:lnSpc>
              <a:buFont typeface="Arial"/>
              <a:buChar char="•"/>
            </a:pPr>
            <a:r>
              <a:rPr lang="en-US" sz="2999">
                <a:solidFill>
                  <a:srgbClr val="000000"/>
                </a:solidFill>
                <a:latin typeface="Arial"/>
                <a:ea typeface="Arial"/>
                <a:cs typeface="Arial"/>
                <a:sym typeface="Arial"/>
              </a:rPr>
              <a:t>Activated by exercise, stress or cold exposure or great meal, stimulation of myocardial oxygen demand (Welén Schef et al., 2023).</a:t>
            </a:r>
          </a:p>
          <a:p>
            <a:pPr marL="647694" lvl="1" indent="-323847" algn="just">
              <a:lnSpc>
                <a:spcPts val="4199"/>
              </a:lnSpc>
              <a:buFont typeface="Arial"/>
              <a:buChar char="•"/>
            </a:pPr>
            <a:r>
              <a:rPr lang="en-US" sz="2999" b="1">
                <a:solidFill>
                  <a:srgbClr val="000000"/>
                </a:solidFill>
                <a:latin typeface="Arial Bold"/>
                <a:ea typeface="Arial Bold"/>
                <a:cs typeface="Arial Bold"/>
                <a:sym typeface="Arial Bold"/>
              </a:rPr>
              <a:t>Stable angina:</a:t>
            </a:r>
            <a:r>
              <a:rPr lang="en-US" sz="2999">
                <a:solidFill>
                  <a:srgbClr val="000000"/>
                </a:solidFill>
                <a:latin typeface="Arial"/>
                <a:ea typeface="Arial"/>
                <a:cs typeface="Arial"/>
                <a:sym typeface="Arial"/>
              </a:rPr>
              <a:t> Pre-determined pain which is relieved with rest or nitrates.</a:t>
            </a:r>
          </a:p>
          <a:p>
            <a:pPr marL="647694" lvl="1" indent="-323847" algn="just">
              <a:lnSpc>
                <a:spcPts val="4199"/>
              </a:lnSpc>
              <a:buFont typeface="Arial"/>
              <a:buChar char="•"/>
            </a:pPr>
            <a:r>
              <a:rPr lang="en-US" sz="2999" b="1">
                <a:solidFill>
                  <a:srgbClr val="000000"/>
                </a:solidFill>
                <a:latin typeface="Arial Bold"/>
                <a:ea typeface="Arial Bold"/>
                <a:cs typeface="Arial Bold"/>
                <a:sym typeface="Arial Bold"/>
              </a:rPr>
              <a:t>Unstable angina:</a:t>
            </a:r>
            <a:r>
              <a:rPr lang="en-US" sz="2999">
                <a:solidFill>
                  <a:srgbClr val="000000"/>
                </a:solidFill>
                <a:latin typeface="Arial"/>
                <a:ea typeface="Arial"/>
                <a:cs typeface="Arial"/>
                <a:sym typeface="Arial"/>
              </a:rPr>
              <a:t> It appears at rest, high level of myocardial infarction.</a:t>
            </a:r>
          </a:p>
          <a:p>
            <a:pPr marL="647694" lvl="1" indent="-323847" algn="just">
              <a:lnSpc>
                <a:spcPts val="4199"/>
              </a:lnSpc>
              <a:buFont typeface="Arial"/>
              <a:buChar char="•"/>
            </a:pPr>
            <a:r>
              <a:rPr lang="en-US" sz="2999" b="1">
                <a:solidFill>
                  <a:srgbClr val="000000"/>
                </a:solidFill>
                <a:latin typeface="Arial Bold"/>
                <a:ea typeface="Arial Bold"/>
                <a:cs typeface="Arial Bold"/>
                <a:sym typeface="Arial Bold"/>
              </a:rPr>
              <a:t>Variant/microvascular angina:</a:t>
            </a:r>
            <a:r>
              <a:rPr lang="en-US" sz="2999">
                <a:solidFill>
                  <a:srgbClr val="000000"/>
                </a:solidFill>
                <a:latin typeface="Arial"/>
                <a:ea typeface="Arial"/>
                <a:cs typeface="Arial"/>
                <a:sym typeface="Arial"/>
              </a:rPr>
              <a:t> This is as a result of coronary spasm or abnormalities in small vessels (Chen et al., 2024).</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07019" y="0"/>
            <a:ext cx="9414039" cy="8237284"/>
            <a:chOff x="0" y="0"/>
            <a:chExt cx="812800" cy="711200"/>
          </a:xfrm>
        </p:grpSpPr>
        <p:sp>
          <p:nvSpPr>
            <p:cNvPr id="3" name="Freeform 3"/>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B4B4B4"/>
            </a:solidFill>
          </p:spPr>
        </p:sp>
        <p:sp>
          <p:nvSpPr>
            <p:cNvPr id="4" name="TextBox 4"/>
            <p:cNvSpPr txBox="1"/>
            <p:nvPr/>
          </p:nvSpPr>
          <p:spPr>
            <a:xfrm>
              <a:off x="127000" y="12700"/>
              <a:ext cx="558800" cy="3683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flipH="1">
            <a:off x="15899593" y="7885672"/>
            <a:ext cx="2057400" cy="2057400"/>
          </a:xfrm>
          <a:custGeom>
            <a:avLst/>
            <a:gdLst/>
            <a:ahLst/>
            <a:cxnLst/>
            <a:rect l="l" t="t" r="r" b="b"/>
            <a:pathLst>
              <a:path w="2057400" h="2057400">
                <a:moveTo>
                  <a:pt x="2057400" y="0"/>
                </a:moveTo>
                <a:lnTo>
                  <a:pt x="0" y="0"/>
                </a:lnTo>
                <a:lnTo>
                  <a:pt x="0" y="2057400"/>
                </a:lnTo>
                <a:lnTo>
                  <a:pt x="2057400" y="2057400"/>
                </a:lnTo>
                <a:lnTo>
                  <a:pt x="205740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631748" y="111974"/>
            <a:ext cx="1656252" cy="2534125"/>
          </a:xfrm>
          <a:custGeom>
            <a:avLst/>
            <a:gdLst/>
            <a:ahLst/>
            <a:cxnLst/>
            <a:rect l="l" t="t" r="r" b="b"/>
            <a:pathLst>
              <a:path w="1656252" h="2534125">
                <a:moveTo>
                  <a:pt x="0" y="0"/>
                </a:moveTo>
                <a:lnTo>
                  <a:pt x="1656252" y="0"/>
                </a:lnTo>
                <a:lnTo>
                  <a:pt x="1656252" y="2534125"/>
                </a:lnTo>
                <a:lnTo>
                  <a:pt x="0" y="253412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TextBox 7"/>
          <p:cNvSpPr txBox="1"/>
          <p:nvPr/>
        </p:nvSpPr>
        <p:spPr>
          <a:xfrm>
            <a:off x="7936625" y="2064384"/>
            <a:ext cx="8695123" cy="7708266"/>
          </a:xfrm>
          <a:prstGeom prst="rect">
            <a:avLst/>
          </a:prstGeom>
        </p:spPr>
        <p:txBody>
          <a:bodyPr lIns="0" tIns="0" rIns="0" bIns="0" rtlCol="0" anchor="t">
            <a:spAutoFit/>
          </a:bodyPr>
          <a:lstStyle/>
          <a:p>
            <a:pPr marL="626104" lvl="1" indent="-313052" algn="just">
              <a:lnSpc>
                <a:spcPts val="4059"/>
              </a:lnSpc>
              <a:buFont typeface="Arial"/>
              <a:buChar char="•"/>
            </a:pPr>
            <a:r>
              <a:rPr lang="en-US" sz="2899">
                <a:solidFill>
                  <a:srgbClr val="000000"/>
                </a:solidFill>
                <a:latin typeface="Arial"/>
                <a:ea typeface="Arial"/>
                <a:cs typeface="Arial"/>
                <a:sym typeface="Arial"/>
              </a:rPr>
              <a:t>In the UK, cardiovascular disease is a major cause of mortality that has a significant number of hospitalisations.</a:t>
            </a:r>
          </a:p>
          <a:p>
            <a:pPr marL="626104" lvl="1" indent="-313052" algn="just">
              <a:lnSpc>
                <a:spcPts val="4059"/>
              </a:lnSpc>
              <a:buFont typeface="Arial"/>
              <a:buChar char="•"/>
            </a:pPr>
            <a:r>
              <a:rPr lang="en-US" sz="2899">
                <a:solidFill>
                  <a:srgbClr val="000000"/>
                </a:solidFill>
                <a:latin typeface="Arial"/>
                <a:ea typeface="Arial"/>
                <a:cs typeface="Arial"/>
                <a:sym typeface="Arial"/>
              </a:rPr>
              <a:t>Angina is a major chronic disease burden since it affects over 2 million people in the UK alone (Bjcardio, 2020).</a:t>
            </a:r>
          </a:p>
          <a:p>
            <a:pPr marL="626104" lvl="1" indent="-313052" algn="just">
              <a:lnSpc>
                <a:spcPts val="4059"/>
              </a:lnSpc>
              <a:buFont typeface="Arial"/>
              <a:buChar char="•"/>
            </a:pPr>
            <a:r>
              <a:rPr lang="en-US" sz="2899">
                <a:solidFill>
                  <a:srgbClr val="000000"/>
                </a:solidFill>
                <a:latin typeface="Arial"/>
                <a:ea typeface="Arial"/>
                <a:cs typeface="Arial"/>
                <a:sym typeface="Arial"/>
              </a:rPr>
              <a:t>The prevalence is higher in old age, the presence of hypertension, the history of diabetes and smoking.</a:t>
            </a:r>
          </a:p>
          <a:p>
            <a:pPr marL="626104" lvl="1" indent="-313052" algn="just">
              <a:lnSpc>
                <a:spcPts val="4059"/>
              </a:lnSpc>
              <a:buFont typeface="Arial"/>
              <a:buChar char="•"/>
            </a:pPr>
            <a:r>
              <a:rPr lang="en-US" sz="2899">
                <a:solidFill>
                  <a:srgbClr val="000000"/>
                </a:solidFill>
                <a:latin typeface="Arial"/>
                <a:ea typeface="Arial"/>
                <a:cs typeface="Arial"/>
                <a:sym typeface="Arial"/>
              </a:rPr>
              <a:t>According to NHS and British Heart Foundation, claim that angina has a big impact on the healthcare demand (BHF, 2025).</a:t>
            </a:r>
          </a:p>
          <a:p>
            <a:pPr marL="626104" lvl="1" indent="-313052" algn="just">
              <a:lnSpc>
                <a:spcPts val="4059"/>
              </a:lnSpc>
              <a:buFont typeface="Arial"/>
              <a:buChar char="•"/>
            </a:pPr>
            <a:r>
              <a:rPr lang="en-US" sz="2899">
                <a:solidFill>
                  <a:srgbClr val="000000"/>
                </a:solidFill>
                <a:latin typeface="Arial"/>
                <a:ea typeface="Arial"/>
                <a:cs typeface="Arial"/>
                <a:sym typeface="Arial"/>
              </a:rPr>
              <a:t>Treatment and long-term monitoring raise the utilisation of healthcare.</a:t>
            </a:r>
          </a:p>
          <a:p>
            <a:pPr algn="just">
              <a:lnSpc>
                <a:spcPts val="4059"/>
              </a:lnSpc>
            </a:pPr>
            <a:endParaRPr lang="en-US" sz="2899">
              <a:solidFill>
                <a:srgbClr val="000000"/>
              </a:solidFill>
              <a:latin typeface="Arial"/>
              <a:ea typeface="Arial"/>
              <a:cs typeface="Arial"/>
              <a:sym typeface="Arial"/>
            </a:endParaRPr>
          </a:p>
        </p:txBody>
      </p:sp>
      <p:sp>
        <p:nvSpPr>
          <p:cNvPr id="8" name="Freeform 8"/>
          <p:cNvSpPr/>
          <p:nvPr/>
        </p:nvSpPr>
        <p:spPr>
          <a:xfrm>
            <a:off x="460701" y="1028700"/>
            <a:ext cx="6590752" cy="8743950"/>
          </a:xfrm>
          <a:custGeom>
            <a:avLst/>
            <a:gdLst/>
            <a:ahLst/>
            <a:cxnLst/>
            <a:rect l="l" t="t" r="r" b="b"/>
            <a:pathLst>
              <a:path w="6590752" h="8743950">
                <a:moveTo>
                  <a:pt x="0" y="0"/>
                </a:moveTo>
                <a:lnTo>
                  <a:pt x="6590752" y="0"/>
                </a:lnTo>
                <a:lnTo>
                  <a:pt x="6590752" y="8743950"/>
                </a:lnTo>
                <a:lnTo>
                  <a:pt x="0" y="8743950"/>
                </a:lnTo>
                <a:lnTo>
                  <a:pt x="0" y="0"/>
                </a:lnTo>
                <a:close/>
              </a:path>
            </a:pathLst>
          </a:custGeom>
          <a:blipFill>
            <a:blip r:embed="rId5"/>
            <a:stretch>
              <a:fillRect/>
            </a:stretch>
          </a:blipFill>
        </p:spPr>
      </p:sp>
      <p:sp>
        <p:nvSpPr>
          <p:cNvPr id="9" name="TextBox 9"/>
          <p:cNvSpPr txBox="1"/>
          <p:nvPr/>
        </p:nvSpPr>
        <p:spPr>
          <a:xfrm>
            <a:off x="4280526" y="228967"/>
            <a:ext cx="12978774"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PREVALENCE IN THE UNITED KINGDOM</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144000" y="1301543"/>
            <a:ext cx="10766180" cy="15913514"/>
          </a:xfrm>
          <a:custGeom>
            <a:avLst/>
            <a:gdLst/>
            <a:ahLst/>
            <a:cxnLst/>
            <a:rect l="l" t="t" r="r" b="b"/>
            <a:pathLst>
              <a:path w="10766180" h="15913514">
                <a:moveTo>
                  <a:pt x="0" y="0"/>
                </a:moveTo>
                <a:lnTo>
                  <a:pt x="10766180" y="0"/>
                </a:lnTo>
                <a:lnTo>
                  <a:pt x="10766180" y="15913514"/>
                </a:lnTo>
                <a:lnTo>
                  <a:pt x="0" y="1591351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flipH="1">
            <a:off x="16047558" y="8028757"/>
            <a:ext cx="2057400" cy="2057400"/>
          </a:xfrm>
          <a:custGeom>
            <a:avLst/>
            <a:gdLst/>
            <a:ahLst/>
            <a:cxnLst/>
            <a:rect l="l" t="t" r="r" b="b"/>
            <a:pathLst>
              <a:path w="2057400" h="2057400">
                <a:moveTo>
                  <a:pt x="2057400" y="0"/>
                </a:moveTo>
                <a:lnTo>
                  <a:pt x="0" y="0"/>
                </a:lnTo>
                <a:lnTo>
                  <a:pt x="0" y="2057400"/>
                </a:lnTo>
                <a:lnTo>
                  <a:pt x="2057400" y="2057400"/>
                </a:lnTo>
                <a:lnTo>
                  <a:pt x="20574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a:off x="9458505" y="1301543"/>
            <a:ext cx="6332548" cy="8291388"/>
          </a:xfrm>
          <a:custGeom>
            <a:avLst/>
            <a:gdLst/>
            <a:ahLst/>
            <a:cxnLst/>
            <a:rect l="l" t="t" r="r" b="b"/>
            <a:pathLst>
              <a:path w="6332548" h="8291388">
                <a:moveTo>
                  <a:pt x="0" y="0"/>
                </a:moveTo>
                <a:lnTo>
                  <a:pt x="6332548" y="0"/>
                </a:lnTo>
                <a:lnTo>
                  <a:pt x="6332548" y="8291388"/>
                </a:lnTo>
                <a:lnTo>
                  <a:pt x="0" y="8291388"/>
                </a:lnTo>
                <a:lnTo>
                  <a:pt x="0" y="0"/>
                </a:lnTo>
                <a:close/>
              </a:path>
            </a:pathLst>
          </a:custGeom>
          <a:blipFill>
            <a:blip r:embed="rId5"/>
            <a:stretch>
              <a:fillRect/>
            </a:stretch>
          </a:blipFill>
        </p:spPr>
      </p:sp>
      <p:sp>
        <p:nvSpPr>
          <p:cNvPr id="5" name="TextBox 5"/>
          <p:cNvSpPr txBox="1"/>
          <p:nvPr/>
        </p:nvSpPr>
        <p:spPr>
          <a:xfrm>
            <a:off x="4389920" y="213727"/>
            <a:ext cx="10137170"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GLOBAL PREVALENCE</a:t>
            </a:r>
          </a:p>
        </p:txBody>
      </p:sp>
      <p:sp>
        <p:nvSpPr>
          <p:cNvPr id="6" name="TextBox 6"/>
          <p:cNvSpPr txBox="1"/>
          <p:nvPr/>
        </p:nvSpPr>
        <p:spPr>
          <a:xfrm>
            <a:off x="499914" y="1928937"/>
            <a:ext cx="7780013" cy="7848601"/>
          </a:xfrm>
          <a:prstGeom prst="rect">
            <a:avLst/>
          </a:prstGeom>
        </p:spPr>
        <p:txBody>
          <a:bodyPr lIns="0" tIns="0" rIns="0" bIns="0" rtlCol="0" anchor="t">
            <a:spAutoFit/>
          </a:bodyPr>
          <a:lstStyle/>
          <a:p>
            <a:pPr marL="647694" lvl="1" indent="-323847" algn="just">
              <a:lnSpc>
                <a:spcPts val="4199"/>
              </a:lnSpc>
              <a:buFont typeface="Arial"/>
              <a:buChar char="•"/>
            </a:pPr>
            <a:r>
              <a:rPr lang="en-US" sz="2999">
                <a:solidFill>
                  <a:srgbClr val="000000"/>
                </a:solidFill>
                <a:latin typeface="Arial"/>
                <a:ea typeface="Arial"/>
                <a:cs typeface="Arial"/>
                <a:sym typeface="Arial"/>
              </a:rPr>
              <a:t>WHO considers cardiovascular diseases result in about 17.9 million deaths every year in the world (WHO, 2026).</a:t>
            </a:r>
          </a:p>
          <a:p>
            <a:pPr marL="647694" lvl="1" indent="-323847" algn="just">
              <a:lnSpc>
                <a:spcPts val="4199"/>
              </a:lnSpc>
              <a:buFont typeface="Arial"/>
              <a:buChar char="•"/>
            </a:pPr>
            <a:r>
              <a:rPr lang="en-US" sz="2999">
                <a:solidFill>
                  <a:srgbClr val="000000"/>
                </a:solidFill>
                <a:latin typeface="Arial"/>
                <a:ea typeface="Arial"/>
                <a:cs typeface="Arial"/>
                <a:sym typeface="Arial"/>
              </a:rPr>
              <a:t>Angina prevalence exists in both developed and developing countries.</a:t>
            </a:r>
          </a:p>
          <a:p>
            <a:pPr marL="647694" lvl="1" indent="-323847" algn="just">
              <a:lnSpc>
                <a:spcPts val="4199"/>
              </a:lnSpc>
              <a:buFont typeface="Arial"/>
              <a:buChar char="•"/>
            </a:pPr>
            <a:r>
              <a:rPr lang="en-US" sz="2999">
                <a:solidFill>
                  <a:srgbClr val="000000"/>
                </a:solidFill>
                <a:latin typeface="Arial"/>
                <a:ea typeface="Arial"/>
                <a:cs typeface="Arial"/>
                <a:sym typeface="Arial"/>
              </a:rPr>
              <a:t>Lifestyle factors including urbanisation, poor diet and inactivity, increase coronary disease risk.</a:t>
            </a:r>
          </a:p>
          <a:p>
            <a:pPr marL="647694" lvl="1" indent="-323847" algn="just">
              <a:lnSpc>
                <a:spcPts val="4199"/>
              </a:lnSpc>
              <a:buFont typeface="Arial"/>
              <a:buChar char="•"/>
            </a:pPr>
            <a:r>
              <a:rPr lang="en-US" sz="2999">
                <a:solidFill>
                  <a:srgbClr val="000000"/>
                </a:solidFill>
                <a:latin typeface="Arial"/>
                <a:ea typeface="Arial"/>
                <a:cs typeface="Arial"/>
                <a:sym typeface="Arial"/>
              </a:rPr>
              <a:t>The prevalence of cardiovascular diseases in the world is further exacerbated by rising ageing populations (Aïdoud et al., 2023).</a:t>
            </a:r>
          </a:p>
          <a:p>
            <a:pPr marL="647694" lvl="1" indent="-323847" algn="just">
              <a:lnSpc>
                <a:spcPts val="4199"/>
              </a:lnSpc>
              <a:buFont typeface="Arial"/>
              <a:buChar char="•"/>
            </a:pPr>
            <a:r>
              <a:rPr lang="en-US" sz="2999">
                <a:solidFill>
                  <a:srgbClr val="000000"/>
                </a:solidFill>
                <a:latin typeface="Arial"/>
                <a:ea typeface="Arial"/>
                <a:cs typeface="Arial"/>
                <a:sym typeface="Arial"/>
              </a:rPr>
              <a:t>WHO documents that coronary artery diseases continue to increase around the world.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282" y="1584102"/>
            <a:ext cx="18353282" cy="8863438"/>
            <a:chOff x="0" y="0"/>
            <a:chExt cx="4833786" cy="2334403"/>
          </a:xfrm>
        </p:grpSpPr>
        <p:sp>
          <p:nvSpPr>
            <p:cNvPr id="3" name="Freeform 3"/>
            <p:cNvSpPr/>
            <p:nvPr/>
          </p:nvSpPr>
          <p:spPr>
            <a:xfrm>
              <a:off x="0" y="0"/>
              <a:ext cx="4833786" cy="2334403"/>
            </a:xfrm>
            <a:custGeom>
              <a:avLst/>
              <a:gdLst/>
              <a:ahLst/>
              <a:cxnLst/>
              <a:rect l="l" t="t" r="r" b="b"/>
              <a:pathLst>
                <a:path w="4833786" h="2334403">
                  <a:moveTo>
                    <a:pt x="0" y="0"/>
                  </a:moveTo>
                  <a:lnTo>
                    <a:pt x="4833786" y="0"/>
                  </a:lnTo>
                  <a:lnTo>
                    <a:pt x="4833786" y="2334403"/>
                  </a:lnTo>
                  <a:lnTo>
                    <a:pt x="0" y="2334403"/>
                  </a:lnTo>
                  <a:close/>
                </a:path>
              </a:pathLst>
            </a:custGeom>
            <a:solidFill>
              <a:srgbClr val="B4B4B4"/>
            </a:solidFill>
          </p:spPr>
        </p:sp>
        <p:sp>
          <p:nvSpPr>
            <p:cNvPr id="4" name="TextBox 4"/>
            <p:cNvSpPr txBox="1"/>
            <p:nvPr/>
          </p:nvSpPr>
          <p:spPr>
            <a:xfrm>
              <a:off x="0" y="-38100"/>
              <a:ext cx="4833786" cy="237250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73895" y="8419594"/>
            <a:ext cx="1220499" cy="1867406"/>
          </a:xfrm>
          <a:custGeom>
            <a:avLst/>
            <a:gdLst/>
            <a:ahLst/>
            <a:cxnLst/>
            <a:rect l="l" t="t" r="r" b="b"/>
            <a:pathLst>
              <a:path w="1220499" h="1867406">
                <a:moveTo>
                  <a:pt x="0" y="0"/>
                </a:moveTo>
                <a:lnTo>
                  <a:pt x="1220499" y="0"/>
                </a:lnTo>
                <a:lnTo>
                  <a:pt x="1220499" y="1867406"/>
                </a:lnTo>
                <a:lnTo>
                  <a:pt x="0" y="1867406"/>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528435" y="-97838"/>
            <a:ext cx="1909610" cy="2921771"/>
          </a:xfrm>
          <a:custGeom>
            <a:avLst/>
            <a:gdLst/>
            <a:ahLst/>
            <a:cxnLst/>
            <a:rect l="l" t="t" r="r" b="b"/>
            <a:pathLst>
              <a:path w="1909610" h="2921771">
                <a:moveTo>
                  <a:pt x="0" y="0"/>
                </a:moveTo>
                <a:lnTo>
                  <a:pt x="1909610" y="0"/>
                </a:lnTo>
                <a:lnTo>
                  <a:pt x="1909610" y="2921771"/>
                </a:lnTo>
                <a:lnTo>
                  <a:pt x="0" y="292177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TextBox 7"/>
          <p:cNvSpPr txBox="1"/>
          <p:nvPr/>
        </p:nvSpPr>
        <p:spPr>
          <a:xfrm>
            <a:off x="3291563" y="213727"/>
            <a:ext cx="11325529"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ECONOMIC BURDEN</a:t>
            </a:r>
          </a:p>
        </p:txBody>
      </p:sp>
      <p:sp>
        <p:nvSpPr>
          <p:cNvPr id="8" name="TextBox 8"/>
          <p:cNvSpPr txBox="1"/>
          <p:nvPr/>
        </p:nvSpPr>
        <p:spPr>
          <a:xfrm>
            <a:off x="8180424" y="2447924"/>
            <a:ext cx="8789789" cy="6286501"/>
          </a:xfrm>
          <a:prstGeom prst="rect">
            <a:avLst/>
          </a:prstGeom>
        </p:spPr>
        <p:txBody>
          <a:bodyPr lIns="0" tIns="0" rIns="0" bIns="0" rtlCol="0" anchor="t">
            <a:spAutoFit/>
          </a:bodyPr>
          <a:lstStyle/>
          <a:p>
            <a:pPr marL="647694" lvl="1" indent="-323847" algn="just">
              <a:lnSpc>
                <a:spcPts val="4199"/>
              </a:lnSpc>
              <a:buFont typeface="Arial"/>
              <a:buChar char="•"/>
            </a:pPr>
            <a:r>
              <a:rPr lang="en-US" sz="2999">
                <a:solidFill>
                  <a:srgbClr val="000000"/>
                </a:solidFill>
                <a:latin typeface="Times New Roman"/>
                <a:ea typeface="Times New Roman"/>
                <a:cs typeface="Times New Roman"/>
                <a:sym typeface="Times New Roman"/>
              </a:rPr>
              <a:t>Angina is a significant burden to healthcare expenses such as diagnosis, medication and hospitalisation costs (Shih et al., 2025).</a:t>
            </a:r>
          </a:p>
          <a:p>
            <a:pPr marL="647694" lvl="1" indent="-323847" algn="just">
              <a:lnSpc>
                <a:spcPts val="4199"/>
              </a:lnSpc>
              <a:buFont typeface="Arial"/>
              <a:buChar char="•"/>
            </a:pPr>
            <a:r>
              <a:rPr lang="en-US" sz="2999">
                <a:solidFill>
                  <a:srgbClr val="000000"/>
                </a:solidFill>
                <a:latin typeface="Times New Roman"/>
                <a:ea typeface="Times New Roman"/>
                <a:cs typeface="Times New Roman"/>
                <a:sym typeface="Times New Roman"/>
              </a:rPr>
              <a:t>Cardiovascular disease claims the NHS billions in treatment and management.</a:t>
            </a:r>
          </a:p>
          <a:p>
            <a:pPr marL="647694" lvl="1" indent="-323847" algn="just">
              <a:lnSpc>
                <a:spcPts val="4199"/>
              </a:lnSpc>
              <a:buFont typeface="Arial"/>
              <a:buChar char="•"/>
            </a:pPr>
            <a:r>
              <a:rPr lang="en-US" sz="2999">
                <a:solidFill>
                  <a:srgbClr val="000000"/>
                </a:solidFill>
                <a:latin typeface="Times New Roman"/>
                <a:ea typeface="Times New Roman"/>
                <a:cs typeface="Times New Roman"/>
                <a:sym typeface="Times New Roman"/>
              </a:rPr>
              <a:t>Lost productivity, long-term disability together with the premature mortality are considered indirect costs.</a:t>
            </a:r>
          </a:p>
          <a:p>
            <a:pPr marL="647694" lvl="1" indent="-323847" algn="just">
              <a:lnSpc>
                <a:spcPts val="4199"/>
              </a:lnSpc>
              <a:buFont typeface="Arial"/>
              <a:buChar char="•"/>
            </a:pPr>
            <a:r>
              <a:rPr lang="en-US" sz="2999">
                <a:solidFill>
                  <a:srgbClr val="000000"/>
                </a:solidFill>
                <a:latin typeface="Times New Roman"/>
                <a:ea typeface="Times New Roman"/>
                <a:cs typeface="Times New Roman"/>
                <a:sym typeface="Times New Roman"/>
              </a:rPr>
              <a:t>Procedures such as angioplasty, coronary bypass surgery and long-term drug therapy are expensive (Doenst et al., 2022).</a:t>
            </a:r>
          </a:p>
          <a:p>
            <a:pPr marL="647694" lvl="1" indent="-323847" algn="just">
              <a:lnSpc>
                <a:spcPts val="4199"/>
              </a:lnSpc>
              <a:buFont typeface="Arial"/>
              <a:buChar char="•"/>
            </a:pPr>
            <a:r>
              <a:rPr lang="en-US" sz="2999">
                <a:solidFill>
                  <a:srgbClr val="000000"/>
                </a:solidFill>
                <a:latin typeface="Arial"/>
                <a:ea typeface="Arial"/>
                <a:cs typeface="Arial"/>
                <a:sym typeface="Arial"/>
              </a:rPr>
              <a:t>Patients, families, and national healthcare systems are affected by economic burden.</a:t>
            </a:r>
          </a:p>
        </p:txBody>
      </p:sp>
      <p:sp>
        <p:nvSpPr>
          <p:cNvPr id="9" name="Freeform 9"/>
          <p:cNvSpPr/>
          <p:nvPr/>
        </p:nvSpPr>
        <p:spPr>
          <a:xfrm>
            <a:off x="532625" y="2524124"/>
            <a:ext cx="7647799" cy="5718200"/>
          </a:xfrm>
          <a:custGeom>
            <a:avLst/>
            <a:gdLst/>
            <a:ahLst/>
            <a:cxnLst/>
            <a:rect l="l" t="t" r="r" b="b"/>
            <a:pathLst>
              <a:path w="7647799" h="5718200">
                <a:moveTo>
                  <a:pt x="0" y="0"/>
                </a:moveTo>
                <a:lnTo>
                  <a:pt x="7647799" y="0"/>
                </a:lnTo>
                <a:lnTo>
                  <a:pt x="7647799" y="5718201"/>
                </a:lnTo>
                <a:lnTo>
                  <a:pt x="0" y="5718201"/>
                </a:lnTo>
                <a:lnTo>
                  <a:pt x="0" y="0"/>
                </a:lnTo>
                <a:close/>
              </a:path>
            </a:pathLst>
          </a:custGeom>
          <a:blipFill>
            <a:blip r:embed="rId4"/>
            <a:stretch>
              <a:fillRect/>
            </a:stretch>
          </a:blipFill>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07019" y="0"/>
            <a:ext cx="9414039" cy="8237284"/>
            <a:chOff x="0" y="0"/>
            <a:chExt cx="812800" cy="711200"/>
          </a:xfrm>
        </p:grpSpPr>
        <p:sp>
          <p:nvSpPr>
            <p:cNvPr id="3" name="Freeform 3"/>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B4B4B4"/>
            </a:solidFill>
          </p:spPr>
        </p:sp>
        <p:sp>
          <p:nvSpPr>
            <p:cNvPr id="4" name="TextBox 4"/>
            <p:cNvSpPr txBox="1"/>
            <p:nvPr/>
          </p:nvSpPr>
          <p:spPr>
            <a:xfrm>
              <a:off x="127000" y="12700"/>
              <a:ext cx="558800" cy="3683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flipH="1">
            <a:off x="15899593" y="7885672"/>
            <a:ext cx="2057400" cy="2057400"/>
          </a:xfrm>
          <a:custGeom>
            <a:avLst/>
            <a:gdLst/>
            <a:ahLst/>
            <a:cxnLst/>
            <a:rect l="l" t="t" r="r" b="b"/>
            <a:pathLst>
              <a:path w="2057400" h="2057400">
                <a:moveTo>
                  <a:pt x="2057400" y="0"/>
                </a:moveTo>
                <a:lnTo>
                  <a:pt x="0" y="0"/>
                </a:lnTo>
                <a:lnTo>
                  <a:pt x="0" y="2057400"/>
                </a:lnTo>
                <a:lnTo>
                  <a:pt x="2057400" y="2057400"/>
                </a:lnTo>
                <a:lnTo>
                  <a:pt x="205740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631748" y="111974"/>
            <a:ext cx="1656252" cy="2534125"/>
          </a:xfrm>
          <a:custGeom>
            <a:avLst/>
            <a:gdLst/>
            <a:ahLst/>
            <a:cxnLst/>
            <a:rect l="l" t="t" r="r" b="b"/>
            <a:pathLst>
              <a:path w="1656252" h="2534125">
                <a:moveTo>
                  <a:pt x="0" y="0"/>
                </a:moveTo>
                <a:lnTo>
                  <a:pt x="1656252" y="0"/>
                </a:lnTo>
                <a:lnTo>
                  <a:pt x="1656252" y="2534125"/>
                </a:lnTo>
                <a:lnTo>
                  <a:pt x="0" y="253412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Freeform 7"/>
          <p:cNvSpPr/>
          <p:nvPr/>
        </p:nvSpPr>
        <p:spPr>
          <a:xfrm>
            <a:off x="9332933" y="2727493"/>
            <a:ext cx="8126941" cy="5509791"/>
          </a:xfrm>
          <a:custGeom>
            <a:avLst/>
            <a:gdLst/>
            <a:ahLst/>
            <a:cxnLst/>
            <a:rect l="l" t="t" r="r" b="b"/>
            <a:pathLst>
              <a:path w="8126941" h="5509791">
                <a:moveTo>
                  <a:pt x="0" y="0"/>
                </a:moveTo>
                <a:lnTo>
                  <a:pt x="8126941" y="0"/>
                </a:lnTo>
                <a:lnTo>
                  <a:pt x="8126941" y="5509791"/>
                </a:lnTo>
                <a:lnTo>
                  <a:pt x="0" y="5509791"/>
                </a:lnTo>
                <a:lnTo>
                  <a:pt x="0" y="0"/>
                </a:lnTo>
                <a:close/>
              </a:path>
            </a:pathLst>
          </a:custGeom>
          <a:blipFill>
            <a:blip r:embed="rId5"/>
            <a:stretch>
              <a:fillRect/>
            </a:stretch>
          </a:blipFill>
        </p:spPr>
      </p:sp>
      <p:sp>
        <p:nvSpPr>
          <p:cNvPr id="8" name="TextBox 8"/>
          <p:cNvSpPr txBox="1"/>
          <p:nvPr/>
        </p:nvSpPr>
        <p:spPr>
          <a:xfrm>
            <a:off x="4059637" y="564064"/>
            <a:ext cx="10168725"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SOCIAL BURDEN</a:t>
            </a:r>
          </a:p>
        </p:txBody>
      </p:sp>
      <p:sp>
        <p:nvSpPr>
          <p:cNvPr id="9" name="TextBox 9"/>
          <p:cNvSpPr txBox="1"/>
          <p:nvPr/>
        </p:nvSpPr>
        <p:spPr>
          <a:xfrm>
            <a:off x="1037902" y="2234806"/>
            <a:ext cx="7338235" cy="6679566"/>
          </a:xfrm>
          <a:prstGeom prst="rect">
            <a:avLst/>
          </a:prstGeom>
        </p:spPr>
        <p:txBody>
          <a:bodyPr lIns="0" tIns="0" rIns="0" bIns="0" rtlCol="0" anchor="t">
            <a:spAutoFit/>
          </a:bodyPr>
          <a:lstStyle/>
          <a:p>
            <a:pPr marL="626104" lvl="1" indent="-313052" algn="just">
              <a:lnSpc>
                <a:spcPts val="4059"/>
              </a:lnSpc>
              <a:buFont typeface="Arial"/>
              <a:buChar char="•"/>
            </a:pPr>
            <a:r>
              <a:rPr lang="en-US" sz="2899">
                <a:solidFill>
                  <a:srgbClr val="000000"/>
                </a:solidFill>
                <a:latin typeface="Arial"/>
                <a:ea typeface="Arial"/>
                <a:cs typeface="Arial"/>
                <a:sym typeface="Arial"/>
              </a:rPr>
              <a:t>Angina makes life less enjoyable with limited physical movement and day-to-day activities (Hughes and Chico, 2023).</a:t>
            </a:r>
          </a:p>
          <a:p>
            <a:pPr marL="626104" lvl="1" indent="-313052" algn="just">
              <a:lnSpc>
                <a:spcPts val="4059"/>
              </a:lnSpc>
              <a:buFont typeface="Arial"/>
              <a:buChar char="•"/>
            </a:pPr>
            <a:r>
              <a:rPr lang="en-US" sz="2899">
                <a:solidFill>
                  <a:srgbClr val="000000"/>
                </a:solidFill>
                <a:latin typeface="Arial"/>
                <a:ea typeface="Arial"/>
                <a:cs typeface="Arial"/>
                <a:sym typeface="Arial"/>
              </a:rPr>
              <a:t>Patients can be anxious, depressed and fear recurrent chest pains.</a:t>
            </a:r>
          </a:p>
          <a:p>
            <a:pPr marL="626104" lvl="1" indent="-313052" algn="just">
              <a:lnSpc>
                <a:spcPts val="4059"/>
              </a:lnSpc>
              <a:buFont typeface="Arial"/>
              <a:buChar char="•"/>
            </a:pPr>
            <a:r>
              <a:rPr lang="en-US" sz="2899">
                <a:solidFill>
                  <a:srgbClr val="000000"/>
                </a:solidFill>
                <a:latin typeface="Arial"/>
                <a:ea typeface="Arial"/>
                <a:cs typeface="Arial"/>
                <a:sym typeface="Arial"/>
              </a:rPr>
              <a:t>The caregivers and families experience emotional and financial burdens.</a:t>
            </a:r>
          </a:p>
          <a:p>
            <a:pPr marL="626104" lvl="1" indent="-313052" algn="just">
              <a:lnSpc>
                <a:spcPts val="4059"/>
              </a:lnSpc>
              <a:buFont typeface="Arial"/>
              <a:buChar char="•"/>
            </a:pPr>
            <a:r>
              <a:rPr lang="en-US" sz="2899">
                <a:solidFill>
                  <a:srgbClr val="000000"/>
                </a:solidFill>
                <a:latin typeface="Arial"/>
                <a:ea typeface="Arial"/>
                <a:cs typeface="Arial"/>
                <a:sym typeface="Arial"/>
              </a:rPr>
              <a:t>The presence of a chronic illness can lead to employment problems and lower the level of social engagement (Korenhof et al., 2022).</a:t>
            </a:r>
          </a:p>
          <a:p>
            <a:pPr marL="626104" lvl="1" indent="-313052" algn="just">
              <a:lnSpc>
                <a:spcPts val="4059"/>
              </a:lnSpc>
              <a:buFont typeface="Arial"/>
              <a:buChar char="•"/>
            </a:pPr>
            <a:r>
              <a:rPr lang="en-US" sz="2899">
                <a:solidFill>
                  <a:srgbClr val="000000"/>
                </a:solidFill>
                <a:latin typeface="Arial"/>
                <a:ea typeface="Arial"/>
                <a:cs typeface="Arial"/>
                <a:sym typeface="Arial"/>
              </a:rPr>
              <a:t>Long-term side effects include social isolation and lack of independence.</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144000" y="1301543"/>
            <a:ext cx="10766180" cy="15913514"/>
          </a:xfrm>
          <a:custGeom>
            <a:avLst/>
            <a:gdLst/>
            <a:ahLst/>
            <a:cxnLst/>
            <a:rect l="l" t="t" r="r" b="b"/>
            <a:pathLst>
              <a:path w="10766180" h="15913514">
                <a:moveTo>
                  <a:pt x="0" y="0"/>
                </a:moveTo>
                <a:lnTo>
                  <a:pt x="10766180" y="0"/>
                </a:lnTo>
                <a:lnTo>
                  <a:pt x="10766180" y="15913514"/>
                </a:lnTo>
                <a:lnTo>
                  <a:pt x="0" y="1591351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flipH="1">
            <a:off x="16047558" y="8028757"/>
            <a:ext cx="2057400" cy="2057400"/>
          </a:xfrm>
          <a:custGeom>
            <a:avLst/>
            <a:gdLst/>
            <a:ahLst/>
            <a:cxnLst/>
            <a:rect l="l" t="t" r="r" b="b"/>
            <a:pathLst>
              <a:path w="2057400" h="2057400">
                <a:moveTo>
                  <a:pt x="2057400" y="0"/>
                </a:moveTo>
                <a:lnTo>
                  <a:pt x="0" y="0"/>
                </a:lnTo>
                <a:lnTo>
                  <a:pt x="0" y="2057400"/>
                </a:lnTo>
                <a:lnTo>
                  <a:pt x="2057400" y="2057400"/>
                </a:lnTo>
                <a:lnTo>
                  <a:pt x="20574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a:off x="9458505" y="3865162"/>
            <a:ext cx="7187243" cy="4042824"/>
          </a:xfrm>
          <a:custGeom>
            <a:avLst/>
            <a:gdLst/>
            <a:ahLst/>
            <a:cxnLst/>
            <a:rect l="l" t="t" r="r" b="b"/>
            <a:pathLst>
              <a:path w="7187243" h="4042824">
                <a:moveTo>
                  <a:pt x="0" y="0"/>
                </a:moveTo>
                <a:lnTo>
                  <a:pt x="7187244" y="0"/>
                </a:lnTo>
                <a:lnTo>
                  <a:pt x="7187244" y="4042825"/>
                </a:lnTo>
                <a:lnTo>
                  <a:pt x="0" y="4042825"/>
                </a:lnTo>
                <a:lnTo>
                  <a:pt x="0" y="0"/>
                </a:lnTo>
                <a:close/>
              </a:path>
            </a:pathLst>
          </a:custGeom>
          <a:blipFill>
            <a:blip r:embed="rId5"/>
            <a:stretch>
              <a:fillRect/>
            </a:stretch>
          </a:blipFill>
        </p:spPr>
      </p:sp>
      <p:sp>
        <p:nvSpPr>
          <p:cNvPr id="5" name="TextBox 5"/>
          <p:cNvSpPr txBox="1"/>
          <p:nvPr/>
        </p:nvSpPr>
        <p:spPr>
          <a:xfrm>
            <a:off x="4389920" y="213727"/>
            <a:ext cx="10137170"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DIAGNOSIS</a:t>
            </a:r>
          </a:p>
        </p:txBody>
      </p:sp>
      <p:sp>
        <p:nvSpPr>
          <p:cNvPr id="6" name="TextBox 6"/>
          <p:cNvSpPr txBox="1"/>
          <p:nvPr/>
        </p:nvSpPr>
        <p:spPr>
          <a:xfrm>
            <a:off x="499914" y="1928937"/>
            <a:ext cx="7780013" cy="7848601"/>
          </a:xfrm>
          <a:prstGeom prst="rect">
            <a:avLst/>
          </a:prstGeom>
        </p:spPr>
        <p:txBody>
          <a:bodyPr lIns="0" tIns="0" rIns="0" bIns="0" rtlCol="0" anchor="t">
            <a:spAutoFit/>
          </a:bodyPr>
          <a:lstStyle/>
          <a:p>
            <a:pPr marL="647694" lvl="1" indent="-323847" algn="just">
              <a:lnSpc>
                <a:spcPts val="4199"/>
              </a:lnSpc>
              <a:buFont typeface="Arial"/>
              <a:buChar char="•"/>
            </a:pPr>
            <a:r>
              <a:rPr lang="en-US" sz="2999">
                <a:solidFill>
                  <a:srgbClr val="000000"/>
                </a:solidFill>
                <a:latin typeface="Arial"/>
                <a:ea typeface="Arial"/>
                <a:cs typeface="Arial"/>
                <a:sym typeface="Arial"/>
              </a:rPr>
              <a:t>Clinical evaluation of the nature of chest pains and patient history is the initial important step of the diagnosis (Ahmed et al., 2023).</a:t>
            </a:r>
          </a:p>
          <a:p>
            <a:pPr marL="647694" lvl="1" indent="-323847" algn="just">
              <a:lnSpc>
                <a:spcPts val="4199"/>
              </a:lnSpc>
              <a:buFont typeface="Arial"/>
              <a:buChar char="•"/>
            </a:pPr>
            <a:r>
              <a:rPr lang="en-US" sz="2999">
                <a:solidFill>
                  <a:srgbClr val="000000"/>
                </a:solidFill>
                <a:latin typeface="Arial"/>
                <a:ea typeface="Arial"/>
                <a:cs typeface="Arial"/>
                <a:sym typeface="Arial"/>
              </a:rPr>
              <a:t>Electrocardiogram (ECG) identifies irregular heartbeats or lack of oxygen filled blood (Gonsi and Mong, 2022).</a:t>
            </a:r>
          </a:p>
          <a:p>
            <a:pPr marL="647694" lvl="1" indent="-323847" algn="just">
              <a:lnSpc>
                <a:spcPts val="4199"/>
              </a:lnSpc>
              <a:buFont typeface="Arial"/>
              <a:buChar char="•"/>
            </a:pPr>
            <a:r>
              <a:rPr lang="en-US" sz="2999">
                <a:solidFill>
                  <a:srgbClr val="000000"/>
                </a:solidFill>
                <a:latin typeface="Arial"/>
                <a:ea typeface="Arial"/>
                <a:cs typeface="Arial"/>
                <a:sym typeface="Arial"/>
              </a:rPr>
              <a:t>Exercise stress testing measures the performance of the heart during an activity.</a:t>
            </a:r>
          </a:p>
          <a:p>
            <a:pPr marL="647694" lvl="1" indent="-323847" algn="just">
              <a:lnSpc>
                <a:spcPts val="4199"/>
              </a:lnSpc>
              <a:buFont typeface="Arial"/>
              <a:buChar char="•"/>
            </a:pPr>
            <a:r>
              <a:rPr lang="en-US" sz="2999">
                <a:solidFill>
                  <a:srgbClr val="000000"/>
                </a:solidFill>
                <a:latin typeface="Arial"/>
                <a:ea typeface="Arial"/>
                <a:cs typeface="Arial"/>
                <a:sym typeface="Arial"/>
              </a:rPr>
              <a:t>Coronary artery obstruction is assessed by means of echocardiography and coronary angiography.</a:t>
            </a:r>
          </a:p>
          <a:p>
            <a:pPr marL="647694" lvl="1" indent="-323847" algn="just">
              <a:lnSpc>
                <a:spcPts val="4199"/>
              </a:lnSpc>
              <a:buFont typeface="Arial"/>
              <a:buChar char="•"/>
            </a:pPr>
            <a:r>
              <a:rPr lang="en-US" sz="2999">
                <a:solidFill>
                  <a:srgbClr val="000000"/>
                </a:solidFill>
                <a:latin typeface="Arial"/>
                <a:ea typeface="Arial"/>
                <a:cs typeface="Arial"/>
                <a:sym typeface="Arial"/>
              </a:rPr>
              <a:t>Cholesterol and cardiac biomarkers are measured based on blood tests.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282" y="1584102"/>
            <a:ext cx="18353282" cy="8863438"/>
            <a:chOff x="0" y="0"/>
            <a:chExt cx="4833786" cy="2334403"/>
          </a:xfrm>
        </p:grpSpPr>
        <p:sp>
          <p:nvSpPr>
            <p:cNvPr id="3" name="Freeform 3"/>
            <p:cNvSpPr/>
            <p:nvPr/>
          </p:nvSpPr>
          <p:spPr>
            <a:xfrm>
              <a:off x="0" y="0"/>
              <a:ext cx="4833786" cy="2334403"/>
            </a:xfrm>
            <a:custGeom>
              <a:avLst/>
              <a:gdLst/>
              <a:ahLst/>
              <a:cxnLst/>
              <a:rect l="l" t="t" r="r" b="b"/>
              <a:pathLst>
                <a:path w="4833786" h="2334403">
                  <a:moveTo>
                    <a:pt x="0" y="0"/>
                  </a:moveTo>
                  <a:lnTo>
                    <a:pt x="4833786" y="0"/>
                  </a:lnTo>
                  <a:lnTo>
                    <a:pt x="4833786" y="2334403"/>
                  </a:lnTo>
                  <a:lnTo>
                    <a:pt x="0" y="2334403"/>
                  </a:lnTo>
                  <a:close/>
                </a:path>
              </a:pathLst>
            </a:custGeom>
            <a:solidFill>
              <a:srgbClr val="B4B4B4"/>
            </a:solidFill>
          </p:spPr>
        </p:sp>
        <p:sp>
          <p:nvSpPr>
            <p:cNvPr id="4" name="TextBox 4"/>
            <p:cNvSpPr txBox="1"/>
            <p:nvPr/>
          </p:nvSpPr>
          <p:spPr>
            <a:xfrm>
              <a:off x="0" y="-38100"/>
              <a:ext cx="4833786" cy="237250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73895" y="8419594"/>
            <a:ext cx="1220499" cy="1867406"/>
          </a:xfrm>
          <a:custGeom>
            <a:avLst/>
            <a:gdLst/>
            <a:ahLst/>
            <a:cxnLst/>
            <a:rect l="l" t="t" r="r" b="b"/>
            <a:pathLst>
              <a:path w="1220499" h="1867406">
                <a:moveTo>
                  <a:pt x="0" y="0"/>
                </a:moveTo>
                <a:lnTo>
                  <a:pt x="1220499" y="0"/>
                </a:lnTo>
                <a:lnTo>
                  <a:pt x="1220499" y="1867406"/>
                </a:lnTo>
                <a:lnTo>
                  <a:pt x="0" y="1867406"/>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528435" y="-97838"/>
            <a:ext cx="1909610" cy="2921771"/>
          </a:xfrm>
          <a:custGeom>
            <a:avLst/>
            <a:gdLst/>
            <a:ahLst/>
            <a:cxnLst/>
            <a:rect l="l" t="t" r="r" b="b"/>
            <a:pathLst>
              <a:path w="1909610" h="2921771">
                <a:moveTo>
                  <a:pt x="0" y="0"/>
                </a:moveTo>
                <a:lnTo>
                  <a:pt x="1909610" y="0"/>
                </a:lnTo>
                <a:lnTo>
                  <a:pt x="1909610" y="2921771"/>
                </a:lnTo>
                <a:lnTo>
                  <a:pt x="0" y="292177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754503" y="1824485"/>
            <a:ext cx="5693664" cy="7528812"/>
          </a:xfrm>
          <a:custGeom>
            <a:avLst/>
            <a:gdLst/>
            <a:ahLst/>
            <a:cxnLst/>
            <a:rect l="l" t="t" r="r" b="b"/>
            <a:pathLst>
              <a:path w="5693664" h="7528812">
                <a:moveTo>
                  <a:pt x="0" y="0"/>
                </a:moveTo>
                <a:lnTo>
                  <a:pt x="5693664" y="0"/>
                </a:lnTo>
                <a:lnTo>
                  <a:pt x="5693664" y="7528812"/>
                </a:lnTo>
                <a:lnTo>
                  <a:pt x="0" y="7528812"/>
                </a:lnTo>
                <a:lnTo>
                  <a:pt x="0" y="0"/>
                </a:lnTo>
                <a:close/>
              </a:path>
            </a:pathLst>
          </a:custGeom>
          <a:blipFill>
            <a:blip r:embed="rId4"/>
            <a:stretch>
              <a:fillRect/>
            </a:stretch>
          </a:blipFill>
        </p:spPr>
      </p:sp>
      <p:sp>
        <p:nvSpPr>
          <p:cNvPr id="8" name="TextBox 8"/>
          <p:cNvSpPr txBox="1"/>
          <p:nvPr/>
        </p:nvSpPr>
        <p:spPr>
          <a:xfrm>
            <a:off x="3291563" y="213727"/>
            <a:ext cx="11325529"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INITIAL ASSESSMENT</a:t>
            </a:r>
          </a:p>
        </p:txBody>
      </p:sp>
      <p:sp>
        <p:nvSpPr>
          <p:cNvPr id="9" name="TextBox 9"/>
          <p:cNvSpPr txBox="1"/>
          <p:nvPr/>
        </p:nvSpPr>
        <p:spPr>
          <a:xfrm>
            <a:off x="8122400" y="2489005"/>
            <a:ext cx="9136900" cy="6276976"/>
          </a:xfrm>
          <a:prstGeom prst="rect">
            <a:avLst/>
          </a:prstGeom>
        </p:spPr>
        <p:txBody>
          <a:bodyPr lIns="0" tIns="0" rIns="0" bIns="0" rtlCol="0" anchor="t">
            <a:spAutoFit/>
          </a:bodyPr>
          <a:lstStyle/>
          <a:p>
            <a:pPr marL="647694" lvl="1" indent="-323847" algn="just">
              <a:lnSpc>
                <a:spcPts val="4199"/>
              </a:lnSpc>
              <a:buFont typeface="Arial"/>
              <a:buChar char="•"/>
            </a:pPr>
            <a:r>
              <a:rPr lang="en-US" sz="2999">
                <a:solidFill>
                  <a:srgbClr val="000000"/>
                </a:solidFill>
                <a:latin typeface="Arial"/>
                <a:ea typeface="Arial"/>
                <a:cs typeface="Arial"/>
                <a:sym typeface="Arial"/>
              </a:rPr>
              <a:t>Smoking, diabetes, and high blood pressure are risk factors that are taken into account by medical practitioners (Rinaldi et al., 2025).</a:t>
            </a:r>
          </a:p>
          <a:p>
            <a:pPr marL="647694" lvl="1" indent="-323847" algn="just">
              <a:lnSpc>
                <a:spcPts val="4199"/>
              </a:lnSpc>
              <a:buFont typeface="Arial"/>
              <a:buChar char="•"/>
            </a:pPr>
            <a:r>
              <a:rPr lang="en-US" sz="2999">
                <a:solidFill>
                  <a:srgbClr val="000000"/>
                </a:solidFill>
                <a:latin typeface="Arial"/>
                <a:ea typeface="Arial"/>
                <a:cs typeface="Arial"/>
                <a:sym typeface="Arial"/>
              </a:rPr>
              <a:t>Physical assessment checks blood pressure, pulsations and heart rates.</a:t>
            </a:r>
          </a:p>
          <a:p>
            <a:pPr marL="647694" lvl="1" indent="-323847" algn="just">
              <a:lnSpc>
                <a:spcPts val="4199"/>
              </a:lnSpc>
              <a:buFont typeface="Arial"/>
              <a:buChar char="•"/>
            </a:pPr>
            <a:r>
              <a:rPr lang="en-US" sz="2999">
                <a:solidFill>
                  <a:srgbClr val="000000"/>
                </a:solidFill>
                <a:latin typeface="Arial"/>
                <a:ea typeface="Arial"/>
                <a:cs typeface="Arial"/>
                <a:sym typeface="Arial"/>
              </a:rPr>
              <a:t>Evaluation encompasses the degree of pain, the frequency, precipitating and relief factors.</a:t>
            </a:r>
          </a:p>
          <a:p>
            <a:pPr marL="647694" lvl="1" indent="-323847" algn="just">
              <a:lnSpc>
                <a:spcPts val="4199"/>
              </a:lnSpc>
              <a:buFont typeface="Arial"/>
              <a:buChar char="•"/>
            </a:pPr>
            <a:r>
              <a:rPr lang="en-US" sz="2999">
                <a:solidFill>
                  <a:srgbClr val="000000"/>
                </a:solidFill>
                <a:latin typeface="Arial"/>
                <a:ea typeface="Arial"/>
                <a:cs typeface="Arial"/>
                <a:sym typeface="Arial"/>
              </a:rPr>
              <a:t>The severity of coronary artery disease is determined by diagnostic imaging.</a:t>
            </a:r>
          </a:p>
          <a:p>
            <a:pPr marL="647694" lvl="1" indent="-323847" algn="just">
              <a:lnSpc>
                <a:spcPts val="4199"/>
              </a:lnSpc>
              <a:buFont typeface="Arial"/>
              <a:buChar char="•"/>
            </a:pPr>
            <a:r>
              <a:rPr lang="en-US" sz="2999">
                <a:solidFill>
                  <a:srgbClr val="000000"/>
                </a:solidFill>
                <a:latin typeface="Arial"/>
                <a:ea typeface="Arial"/>
                <a:cs typeface="Arial"/>
                <a:sym typeface="Arial"/>
              </a:rPr>
              <a:t>The timely assessment is significant in making sure that complications are managed and avoided at their initial stage (Mir et al, 2024).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707019" y="0"/>
            <a:ext cx="9414039" cy="8237284"/>
            <a:chOff x="0" y="0"/>
            <a:chExt cx="812800" cy="711200"/>
          </a:xfrm>
        </p:grpSpPr>
        <p:sp>
          <p:nvSpPr>
            <p:cNvPr id="3" name="Freeform 3"/>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B4B4B4"/>
            </a:solidFill>
          </p:spPr>
        </p:sp>
        <p:sp>
          <p:nvSpPr>
            <p:cNvPr id="4" name="TextBox 4"/>
            <p:cNvSpPr txBox="1"/>
            <p:nvPr/>
          </p:nvSpPr>
          <p:spPr>
            <a:xfrm>
              <a:off x="127000" y="12700"/>
              <a:ext cx="558800" cy="3683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flipH="1">
            <a:off x="15899593" y="7885672"/>
            <a:ext cx="2057400" cy="2057400"/>
          </a:xfrm>
          <a:custGeom>
            <a:avLst/>
            <a:gdLst/>
            <a:ahLst/>
            <a:cxnLst/>
            <a:rect l="l" t="t" r="r" b="b"/>
            <a:pathLst>
              <a:path w="2057400" h="2057400">
                <a:moveTo>
                  <a:pt x="2057400" y="0"/>
                </a:moveTo>
                <a:lnTo>
                  <a:pt x="0" y="0"/>
                </a:lnTo>
                <a:lnTo>
                  <a:pt x="0" y="2057400"/>
                </a:lnTo>
                <a:lnTo>
                  <a:pt x="2057400" y="2057400"/>
                </a:lnTo>
                <a:lnTo>
                  <a:pt x="205740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631748" y="111974"/>
            <a:ext cx="1656252" cy="2534125"/>
          </a:xfrm>
          <a:custGeom>
            <a:avLst/>
            <a:gdLst/>
            <a:ahLst/>
            <a:cxnLst/>
            <a:rect l="l" t="t" r="r" b="b"/>
            <a:pathLst>
              <a:path w="1656252" h="2534125">
                <a:moveTo>
                  <a:pt x="0" y="0"/>
                </a:moveTo>
                <a:lnTo>
                  <a:pt x="1656252" y="0"/>
                </a:lnTo>
                <a:lnTo>
                  <a:pt x="1656252" y="2534125"/>
                </a:lnTo>
                <a:lnTo>
                  <a:pt x="0" y="253412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Freeform 7"/>
          <p:cNvSpPr/>
          <p:nvPr/>
        </p:nvSpPr>
        <p:spPr>
          <a:xfrm>
            <a:off x="9448698" y="2901841"/>
            <a:ext cx="8011176" cy="5335443"/>
          </a:xfrm>
          <a:custGeom>
            <a:avLst/>
            <a:gdLst/>
            <a:ahLst/>
            <a:cxnLst/>
            <a:rect l="l" t="t" r="r" b="b"/>
            <a:pathLst>
              <a:path w="8011176" h="5335443">
                <a:moveTo>
                  <a:pt x="0" y="0"/>
                </a:moveTo>
                <a:lnTo>
                  <a:pt x="8011176" y="0"/>
                </a:lnTo>
                <a:lnTo>
                  <a:pt x="8011176" y="5335443"/>
                </a:lnTo>
                <a:lnTo>
                  <a:pt x="0" y="5335443"/>
                </a:lnTo>
                <a:lnTo>
                  <a:pt x="0" y="0"/>
                </a:lnTo>
                <a:close/>
              </a:path>
            </a:pathLst>
          </a:custGeom>
          <a:blipFill>
            <a:blip r:embed="rId5"/>
            <a:stretch>
              <a:fillRect/>
            </a:stretch>
          </a:blipFill>
        </p:spPr>
      </p:sp>
      <p:sp>
        <p:nvSpPr>
          <p:cNvPr id="8" name="TextBox 8"/>
          <p:cNvSpPr txBox="1"/>
          <p:nvPr/>
        </p:nvSpPr>
        <p:spPr>
          <a:xfrm>
            <a:off x="4059637" y="564064"/>
            <a:ext cx="10168725" cy="15998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MANAGEMENT FOLLOWING UK GUIDANCE</a:t>
            </a:r>
          </a:p>
        </p:txBody>
      </p:sp>
      <p:sp>
        <p:nvSpPr>
          <p:cNvPr id="9" name="TextBox 9"/>
          <p:cNvSpPr txBox="1"/>
          <p:nvPr/>
        </p:nvSpPr>
        <p:spPr>
          <a:xfrm>
            <a:off x="454125" y="2453617"/>
            <a:ext cx="8505789" cy="6165216"/>
          </a:xfrm>
          <a:prstGeom prst="rect">
            <a:avLst/>
          </a:prstGeom>
        </p:spPr>
        <p:txBody>
          <a:bodyPr lIns="0" tIns="0" rIns="0" bIns="0" rtlCol="0" anchor="t">
            <a:spAutoFit/>
          </a:bodyPr>
          <a:lstStyle/>
          <a:p>
            <a:pPr marL="626104" lvl="1" indent="-313052" algn="just">
              <a:lnSpc>
                <a:spcPts val="4059"/>
              </a:lnSpc>
              <a:buFont typeface="Arial"/>
              <a:buChar char="•"/>
            </a:pPr>
            <a:r>
              <a:rPr lang="en-US" sz="2899">
                <a:solidFill>
                  <a:srgbClr val="000000"/>
                </a:solidFill>
                <a:latin typeface="Arial"/>
                <a:ea typeface="Arial"/>
                <a:cs typeface="Arial"/>
                <a:sym typeface="Arial"/>
              </a:rPr>
              <a:t>NHS healthcare systems have NICE guidelines regarding management of stable angina (Nazir et al., 2022).</a:t>
            </a:r>
          </a:p>
          <a:p>
            <a:pPr marL="626104" lvl="1" indent="-313052" algn="just">
              <a:lnSpc>
                <a:spcPts val="4059"/>
              </a:lnSpc>
              <a:buFont typeface="Arial"/>
              <a:buChar char="•"/>
            </a:pPr>
            <a:r>
              <a:rPr lang="en-US" sz="2899">
                <a:solidFill>
                  <a:srgbClr val="000000"/>
                </a:solidFill>
                <a:latin typeface="Arial"/>
                <a:ea typeface="Arial"/>
                <a:cs typeface="Arial"/>
                <a:sym typeface="Arial"/>
              </a:rPr>
              <a:t>Pay attention to symptom management, risk prevention and increased quality of life.</a:t>
            </a:r>
          </a:p>
          <a:p>
            <a:pPr marL="626104" lvl="1" indent="-313052" algn="just">
              <a:lnSpc>
                <a:spcPts val="4059"/>
              </a:lnSpc>
              <a:buFont typeface="Arial"/>
              <a:buChar char="•"/>
            </a:pPr>
            <a:r>
              <a:rPr lang="en-US" sz="2899">
                <a:solidFill>
                  <a:srgbClr val="000000"/>
                </a:solidFill>
                <a:latin typeface="Arial"/>
                <a:ea typeface="Arial"/>
                <a:cs typeface="Arial"/>
                <a:sym typeface="Arial"/>
              </a:rPr>
              <a:t>Treatment provided in multidisciplinary settings that comprise GPs, cardiologists and nurses.</a:t>
            </a:r>
          </a:p>
          <a:p>
            <a:pPr marL="626104" lvl="1" indent="-313052" algn="just">
              <a:lnSpc>
                <a:spcPts val="4059"/>
              </a:lnSpc>
              <a:buFont typeface="Arial"/>
              <a:buChar char="•"/>
            </a:pPr>
            <a:r>
              <a:rPr lang="en-US" sz="2899">
                <a:solidFill>
                  <a:srgbClr val="000000"/>
                </a:solidFill>
                <a:latin typeface="Arial"/>
                <a:ea typeface="Arial"/>
                <a:cs typeface="Arial"/>
                <a:sym typeface="Arial"/>
              </a:rPr>
              <a:t>The monitoring over a long period guarantees the observance of medication and the control of risk factors (Vervaat et al., 2023).</a:t>
            </a:r>
          </a:p>
          <a:p>
            <a:pPr marL="626104" lvl="1" indent="-313052" algn="just">
              <a:lnSpc>
                <a:spcPts val="4059"/>
              </a:lnSpc>
              <a:buFont typeface="Arial"/>
              <a:buChar char="•"/>
            </a:pPr>
            <a:r>
              <a:rPr lang="en-US" sz="2899">
                <a:solidFill>
                  <a:srgbClr val="000000"/>
                </a:solidFill>
                <a:latin typeface="Arial"/>
                <a:ea typeface="Arial"/>
                <a:cs typeface="Arial"/>
                <a:sym typeface="Arial"/>
              </a:rPr>
              <a:t>Integrated care enhances patient outcomes and management of diseases.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853895" y="670744"/>
            <a:ext cx="10766180" cy="15913514"/>
          </a:xfrm>
          <a:custGeom>
            <a:avLst/>
            <a:gdLst/>
            <a:ahLst/>
            <a:cxnLst/>
            <a:rect l="l" t="t" r="r" b="b"/>
            <a:pathLst>
              <a:path w="10766180" h="15913514">
                <a:moveTo>
                  <a:pt x="0" y="0"/>
                </a:moveTo>
                <a:lnTo>
                  <a:pt x="10766180" y="0"/>
                </a:lnTo>
                <a:lnTo>
                  <a:pt x="10766180" y="15913514"/>
                </a:lnTo>
                <a:lnTo>
                  <a:pt x="0" y="1591351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flipH="1">
            <a:off x="16047558" y="8028757"/>
            <a:ext cx="2057400" cy="2057400"/>
          </a:xfrm>
          <a:custGeom>
            <a:avLst/>
            <a:gdLst/>
            <a:ahLst/>
            <a:cxnLst/>
            <a:rect l="l" t="t" r="r" b="b"/>
            <a:pathLst>
              <a:path w="2057400" h="2057400">
                <a:moveTo>
                  <a:pt x="2057400" y="0"/>
                </a:moveTo>
                <a:lnTo>
                  <a:pt x="0" y="0"/>
                </a:lnTo>
                <a:lnTo>
                  <a:pt x="0" y="2057400"/>
                </a:lnTo>
                <a:lnTo>
                  <a:pt x="2057400" y="2057400"/>
                </a:lnTo>
                <a:lnTo>
                  <a:pt x="20574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a:off x="390618" y="2675972"/>
            <a:ext cx="8361321" cy="6262920"/>
          </a:xfrm>
          <a:custGeom>
            <a:avLst/>
            <a:gdLst/>
            <a:ahLst/>
            <a:cxnLst/>
            <a:rect l="l" t="t" r="r" b="b"/>
            <a:pathLst>
              <a:path w="8361321" h="6262920">
                <a:moveTo>
                  <a:pt x="0" y="0"/>
                </a:moveTo>
                <a:lnTo>
                  <a:pt x="8361321" y="0"/>
                </a:lnTo>
                <a:lnTo>
                  <a:pt x="8361321" y="6262920"/>
                </a:lnTo>
                <a:lnTo>
                  <a:pt x="0" y="6262920"/>
                </a:lnTo>
                <a:lnTo>
                  <a:pt x="0" y="0"/>
                </a:lnTo>
                <a:close/>
              </a:path>
            </a:pathLst>
          </a:custGeom>
          <a:blipFill>
            <a:blip r:embed="rId5"/>
            <a:stretch>
              <a:fillRect/>
            </a:stretch>
          </a:blipFill>
        </p:spPr>
      </p:sp>
      <p:sp>
        <p:nvSpPr>
          <p:cNvPr id="5" name="TextBox 5"/>
          <p:cNvSpPr txBox="1"/>
          <p:nvPr/>
        </p:nvSpPr>
        <p:spPr>
          <a:xfrm>
            <a:off x="4389920" y="213727"/>
            <a:ext cx="10137170"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TREATMENT OPTIONS</a:t>
            </a:r>
          </a:p>
        </p:txBody>
      </p:sp>
      <p:sp>
        <p:nvSpPr>
          <p:cNvPr id="6" name="TextBox 6"/>
          <p:cNvSpPr txBox="1"/>
          <p:nvPr/>
        </p:nvSpPr>
        <p:spPr>
          <a:xfrm>
            <a:off x="8574951" y="3078321"/>
            <a:ext cx="8274128" cy="5251450"/>
          </a:xfrm>
          <a:prstGeom prst="rect">
            <a:avLst/>
          </a:prstGeom>
        </p:spPr>
        <p:txBody>
          <a:bodyPr lIns="0" tIns="0" rIns="0" bIns="0" rtlCol="0" anchor="t">
            <a:spAutoFit/>
          </a:bodyPr>
          <a:lstStyle/>
          <a:p>
            <a:pPr marL="539749" lvl="1" indent="-269875" algn="just">
              <a:lnSpc>
                <a:spcPts val="3499"/>
              </a:lnSpc>
              <a:buFont typeface="Arial"/>
              <a:buChar char="•"/>
            </a:pPr>
            <a:r>
              <a:rPr lang="en-US" sz="2499">
                <a:solidFill>
                  <a:srgbClr val="000000"/>
                </a:solidFill>
                <a:latin typeface="Arial"/>
                <a:ea typeface="Arial"/>
                <a:cs typeface="Arial"/>
                <a:sym typeface="Arial"/>
              </a:rPr>
              <a:t>Pharmacological treatment includes the Nitroglycerin, beta-blockers, calcium channel blockers, antiplatelets following with the statins (Soleymani et al., 2022).</a:t>
            </a:r>
          </a:p>
          <a:p>
            <a:pPr marL="539749" lvl="1" indent="-269875" algn="just">
              <a:lnSpc>
                <a:spcPts val="3499"/>
              </a:lnSpc>
              <a:buFont typeface="Arial"/>
              <a:buChar char="•"/>
            </a:pPr>
            <a:r>
              <a:rPr lang="en-US" sz="2499" b="1">
                <a:solidFill>
                  <a:srgbClr val="000000"/>
                </a:solidFill>
                <a:latin typeface="Arial Bold"/>
                <a:ea typeface="Arial Bold"/>
                <a:cs typeface="Arial Bold"/>
                <a:sym typeface="Arial Bold"/>
              </a:rPr>
              <a:t>Lifestyle modification:</a:t>
            </a:r>
            <a:r>
              <a:rPr lang="en-US" sz="2499">
                <a:solidFill>
                  <a:srgbClr val="000000"/>
                </a:solidFill>
                <a:latin typeface="Arial"/>
                <a:ea typeface="Arial"/>
                <a:cs typeface="Arial"/>
                <a:sym typeface="Arial"/>
              </a:rPr>
              <a:t> Give up smoking, diet, weight loss alongside exercise.</a:t>
            </a:r>
          </a:p>
          <a:p>
            <a:pPr marL="539749" lvl="1" indent="-269875" algn="just">
              <a:lnSpc>
                <a:spcPts val="3499"/>
              </a:lnSpc>
              <a:buFont typeface="Arial"/>
              <a:buChar char="•"/>
            </a:pPr>
            <a:r>
              <a:rPr lang="en-US" sz="2499" b="1">
                <a:solidFill>
                  <a:srgbClr val="000000"/>
                </a:solidFill>
                <a:latin typeface="Arial Bold"/>
                <a:ea typeface="Arial Bold"/>
                <a:cs typeface="Arial Bold"/>
                <a:sym typeface="Arial Bold"/>
              </a:rPr>
              <a:t>Surgical treatment:</a:t>
            </a:r>
            <a:r>
              <a:rPr lang="en-US" sz="2499">
                <a:solidFill>
                  <a:srgbClr val="000000"/>
                </a:solidFill>
                <a:latin typeface="Arial"/>
                <a:ea typeface="Arial"/>
                <a:cs typeface="Arial"/>
                <a:sym typeface="Arial"/>
              </a:rPr>
              <a:t> Angioplasty which is a percutaneous coronary intervention or bypass surgery (Davari et al., 2022).</a:t>
            </a:r>
          </a:p>
          <a:p>
            <a:pPr marL="539749" lvl="1" indent="-269875" algn="just">
              <a:lnSpc>
                <a:spcPts val="3499"/>
              </a:lnSpc>
              <a:buFont typeface="Arial"/>
              <a:buChar char="•"/>
            </a:pPr>
            <a:r>
              <a:rPr lang="en-US" sz="2499">
                <a:solidFill>
                  <a:srgbClr val="000000"/>
                </a:solidFill>
                <a:latin typeface="Arial"/>
                <a:ea typeface="Arial"/>
                <a:cs typeface="Arial"/>
                <a:sym typeface="Arial"/>
              </a:rPr>
              <a:t>Recovery and lifestyle change is supported by the rehabilitation programmes.</a:t>
            </a:r>
          </a:p>
          <a:p>
            <a:pPr marL="539749" lvl="1" indent="-269875" algn="just">
              <a:lnSpc>
                <a:spcPts val="3499"/>
              </a:lnSpc>
              <a:buFont typeface="Arial"/>
              <a:buChar char="•"/>
            </a:pPr>
            <a:r>
              <a:rPr lang="en-US" sz="2499">
                <a:solidFill>
                  <a:srgbClr val="000000"/>
                </a:solidFill>
                <a:latin typeface="Arial"/>
                <a:ea typeface="Arial"/>
                <a:cs typeface="Arial"/>
                <a:sym typeface="Arial"/>
              </a:rPr>
              <a:t>The therapy is intended to slow down the symptoms and prevent heart attacks.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282" y="1584102"/>
            <a:ext cx="18353282" cy="8863438"/>
            <a:chOff x="0" y="0"/>
            <a:chExt cx="4833786" cy="2334403"/>
          </a:xfrm>
        </p:grpSpPr>
        <p:sp>
          <p:nvSpPr>
            <p:cNvPr id="3" name="Freeform 3"/>
            <p:cNvSpPr/>
            <p:nvPr/>
          </p:nvSpPr>
          <p:spPr>
            <a:xfrm>
              <a:off x="0" y="0"/>
              <a:ext cx="4833786" cy="2334403"/>
            </a:xfrm>
            <a:custGeom>
              <a:avLst/>
              <a:gdLst/>
              <a:ahLst/>
              <a:cxnLst/>
              <a:rect l="l" t="t" r="r" b="b"/>
              <a:pathLst>
                <a:path w="4833786" h="2334403">
                  <a:moveTo>
                    <a:pt x="0" y="0"/>
                  </a:moveTo>
                  <a:lnTo>
                    <a:pt x="4833786" y="0"/>
                  </a:lnTo>
                  <a:lnTo>
                    <a:pt x="4833786" y="2334403"/>
                  </a:lnTo>
                  <a:lnTo>
                    <a:pt x="0" y="2334403"/>
                  </a:lnTo>
                  <a:close/>
                </a:path>
              </a:pathLst>
            </a:custGeom>
            <a:solidFill>
              <a:srgbClr val="B4B4B4"/>
            </a:solidFill>
          </p:spPr>
        </p:sp>
        <p:sp>
          <p:nvSpPr>
            <p:cNvPr id="4" name="TextBox 4"/>
            <p:cNvSpPr txBox="1"/>
            <p:nvPr/>
          </p:nvSpPr>
          <p:spPr>
            <a:xfrm>
              <a:off x="0" y="-38100"/>
              <a:ext cx="4833786" cy="237250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73895" y="8419594"/>
            <a:ext cx="1220499" cy="1867406"/>
          </a:xfrm>
          <a:custGeom>
            <a:avLst/>
            <a:gdLst/>
            <a:ahLst/>
            <a:cxnLst/>
            <a:rect l="l" t="t" r="r" b="b"/>
            <a:pathLst>
              <a:path w="1220499" h="1867406">
                <a:moveTo>
                  <a:pt x="0" y="0"/>
                </a:moveTo>
                <a:lnTo>
                  <a:pt x="1220499" y="0"/>
                </a:lnTo>
                <a:lnTo>
                  <a:pt x="1220499" y="1867406"/>
                </a:lnTo>
                <a:lnTo>
                  <a:pt x="0" y="1867406"/>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528435" y="-97838"/>
            <a:ext cx="1909610" cy="2921771"/>
          </a:xfrm>
          <a:custGeom>
            <a:avLst/>
            <a:gdLst/>
            <a:ahLst/>
            <a:cxnLst/>
            <a:rect l="l" t="t" r="r" b="b"/>
            <a:pathLst>
              <a:path w="1909610" h="2921771">
                <a:moveTo>
                  <a:pt x="0" y="0"/>
                </a:moveTo>
                <a:lnTo>
                  <a:pt x="1909610" y="0"/>
                </a:lnTo>
                <a:lnTo>
                  <a:pt x="1909610" y="2921771"/>
                </a:lnTo>
                <a:lnTo>
                  <a:pt x="0" y="292177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10454060" y="2268196"/>
            <a:ext cx="5901990" cy="6792045"/>
          </a:xfrm>
          <a:custGeom>
            <a:avLst/>
            <a:gdLst/>
            <a:ahLst/>
            <a:cxnLst/>
            <a:rect l="l" t="t" r="r" b="b"/>
            <a:pathLst>
              <a:path w="5901990" h="6792045">
                <a:moveTo>
                  <a:pt x="0" y="0"/>
                </a:moveTo>
                <a:lnTo>
                  <a:pt x="5901991" y="0"/>
                </a:lnTo>
                <a:lnTo>
                  <a:pt x="5901991" y="6792045"/>
                </a:lnTo>
                <a:lnTo>
                  <a:pt x="0" y="6792045"/>
                </a:lnTo>
                <a:lnTo>
                  <a:pt x="0" y="0"/>
                </a:lnTo>
                <a:close/>
              </a:path>
            </a:pathLst>
          </a:custGeom>
          <a:blipFill>
            <a:blip r:embed="rId4"/>
            <a:stretch>
              <a:fillRect l="-31574" r="-41046"/>
            </a:stretch>
          </a:blipFill>
        </p:spPr>
      </p:sp>
      <p:sp>
        <p:nvSpPr>
          <p:cNvPr id="8" name="TextBox 8"/>
          <p:cNvSpPr txBox="1"/>
          <p:nvPr/>
        </p:nvSpPr>
        <p:spPr>
          <a:xfrm>
            <a:off x="3291563" y="213727"/>
            <a:ext cx="11325529"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COMORBIDITIES</a:t>
            </a:r>
          </a:p>
        </p:txBody>
      </p:sp>
      <p:sp>
        <p:nvSpPr>
          <p:cNvPr id="9" name="TextBox 9"/>
          <p:cNvSpPr txBox="1"/>
          <p:nvPr/>
        </p:nvSpPr>
        <p:spPr>
          <a:xfrm>
            <a:off x="1028700" y="1933574"/>
            <a:ext cx="8348012" cy="7324726"/>
          </a:xfrm>
          <a:prstGeom prst="rect">
            <a:avLst/>
          </a:prstGeom>
        </p:spPr>
        <p:txBody>
          <a:bodyPr lIns="0" tIns="0" rIns="0" bIns="0" rtlCol="0" anchor="t">
            <a:spAutoFit/>
          </a:bodyPr>
          <a:lstStyle/>
          <a:p>
            <a:pPr marL="647694" lvl="1" indent="-323847" algn="just">
              <a:lnSpc>
                <a:spcPts val="4199"/>
              </a:lnSpc>
              <a:buFont typeface="Arial"/>
              <a:buChar char="•"/>
            </a:pPr>
            <a:r>
              <a:rPr lang="en-US" sz="2999">
                <a:solidFill>
                  <a:srgbClr val="000000"/>
                </a:solidFill>
                <a:latin typeface="Arial"/>
                <a:ea typeface="Arial"/>
                <a:cs typeface="Arial"/>
                <a:sym typeface="Arial"/>
              </a:rPr>
              <a:t>Angina is often accompanied by heart failure and hypertension.</a:t>
            </a:r>
          </a:p>
          <a:p>
            <a:pPr marL="647694" lvl="1" indent="-323847" algn="just">
              <a:lnSpc>
                <a:spcPts val="4199"/>
              </a:lnSpc>
              <a:buFont typeface="Arial"/>
              <a:buChar char="•"/>
            </a:pPr>
            <a:r>
              <a:rPr lang="en-US" sz="2999">
                <a:solidFill>
                  <a:srgbClr val="000000"/>
                </a:solidFill>
                <a:latin typeface="Arial"/>
                <a:ea typeface="Arial"/>
                <a:cs typeface="Arial"/>
                <a:sym typeface="Arial"/>
              </a:rPr>
              <a:t>Metabolic disorders such as diabetes, obesity and hyperlipidaemia are associated (Chi and Lee, 2022).</a:t>
            </a:r>
          </a:p>
          <a:p>
            <a:pPr marL="647694" lvl="1" indent="-323847" algn="just">
              <a:lnSpc>
                <a:spcPts val="4199"/>
              </a:lnSpc>
              <a:buFont typeface="Arial"/>
              <a:buChar char="•"/>
            </a:pPr>
            <a:r>
              <a:rPr lang="en-US" sz="2999">
                <a:solidFill>
                  <a:srgbClr val="000000"/>
                </a:solidFill>
                <a:latin typeface="Arial"/>
                <a:ea typeface="Arial"/>
                <a:cs typeface="Arial"/>
                <a:sym typeface="Arial"/>
              </a:rPr>
              <a:t>Depression and anxiety are some of the mental health problems that patients develop.</a:t>
            </a:r>
          </a:p>
          <a:p>
            <a:pPr marL="647694" lvl="1" indent="-323847" algn="just">
              <a:lnSpc>
                <a:spcPts val="4199"/>
              </a:lnSpc>
              <a:buFont typeface="Arial"/>
              <a:buChar char="•"/>
            </a:pPr>
            <a:r>
              <a:rPr lang="en-US" sz="2999">
                <a:solidFill>
                  <a:srgbClr val="000000"/>
                </a:solidFill>
                <a:latin typeface="Arial"/>
                <a:ea typeface="Arial"/>
                <a:cs typeface="Arial"/>
                <a:sym typeface="Arial"/>
              </a:rPr>
              <a:t>Multimorbidity makes treatment difficult and increases medical requirements (Zheng </a:t>
            </a:r>
            <a:r>
              <a:rPr lang="en-US" sz="2999" i="1">
                <a:solidFill>
                  <a:srgbClr val="000000"/>
                </a:solidFill>
                <a:latin typeface="Arial Italics"/>
                <a:ea typeface="Arial Italics"/>
                <a:cs typeface="Arial Italics"/>
                <a:sym typeface="Arial Italics"/>
              </a:rPr>
              <a:t>et al.,</a:t>
            </a:r>
            <a:r>
              <a:rPr lang="en-US" sz="2999">
                <a:solidFill>
                  <a:srgbClr val="000000"/>
                </a:solidFill>
                <a:latin typeface="Arial"/>
                <a:ea typeface="Arial"/>
                <a:cs typeface="Arial"/>
                <a:sym typeface="Arial"/>
              </a:rPr>
              <a:t> 2024).</a:t>
            </a:r>
          </a:p>
          <a:p>
            <a:pPr marL="647694" lvl="1" indent="-323847" algn="just">
              <a:lnSpc>
                <a:spcPts val="4199"/>
              </a:lnSpc>
              <a:buFont typeface="Arial"/>
              <a:buChar char="•"/>
            </a:pPr>
            <a:r>
              <a:rPr lang="en-US" sz="2999">
                <a:solidFill>
                  <a:srgbClr val="000000"/>
                </a:solidFill>
                <a:latin typeface="Arial"/>
                <a:ea typeface="Arial"/>
                <a:cs typeface="Arial"/>
                <a:sym typeface="Arial"/>
              </a:rPr>
              <a:t>National coordinated multidisciplinary care is needed in management.</a:t>
            </a:r>
          </a:p>
          <a:p>
            <a:pPr algn="just">
              <a:lnSpc>
                <a:spcPts val="4199"/>
              </a:lnSpc>
            </a:pPr>
            <a:endParaRPr lang="en-US" sz="2999">
              <a:solidFill>
                <a:srgbClr val="000000"/>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580981" y="-1472543"/>
            <a:ext cx="9414039" cy="8237284"/>
            <a:chOff x="0" y="0"/>
            <a:chExt cx="812800" cy="711200"/>
          </a:xfrm>
        </p:grpSpPr>
        <p:sp>
          <p:nvSpPr>
            <p:cNvPr id="3" name="Freeform 3"/>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B4B4B4"/>
            </a:solidFill>
          </p:spPr>
        </p:sp>
        <p:sp>
          <p:nvSpPr>
            <p:cNvPr id="4" name="TextBox 4"/>
            <p:cNvSpPr txBox="1"/>
            <p:nvPr/>
          </p:nvSpPr>
          <p:spPr>
            <a:xfrm>
              <a:off x="127000" y="12700"/>
              <a:ext cx="558800" cy="3683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flipH="1">
            <a:off x="15899593" y="7885672"/>
            <a:ext cx="2057400" cy="2057400"/>
          </a:xfrm>
          <a:custGeom>
            <a:avLst/>
            <a:gdLst/>
            <a:ahLst/>
            <a:cxnLst/>
            <a:rect l="l" t="t" r="r" b="b"/>
            <a:pathLst>
              <a:path w="2057400" h="2057400">
                <a:moveTo>
                  <a:pt x="2057400" y="0"/>
                </a:moveTo>
                <a:lnTo>
                  <a:pt x="0" y="0"/>
                </a:lnTo>
                <a:lnTo>
                  <a:pt x="0" y="2057400"/>
                </a:lnTo>
                <a:lnTo>
                  <a:pt x="2057400" y="2057400"/>
                </a:lnTo>
                <a:lnTo>
                  <a:pt x="205740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631748" y="111974"/>
            <a:ext cx="1656252" cy="2534125"/>
          </a:xfrm>
          <a:custGeom>
            <a:avLst/>
            <a:gdLst/>
            <a:ahLst/>
            <a:cxnLst/>
            <a:rect l="l" t="t" r="r" b="b"/>
            <a:pathLst>
              <a:path w="1656252" h="2534125">
                <a:moveTo>
                  <a:pt x="0" y="0"/>
                </a:moveTo>
                <a:lnTo>
                  <a:pt x="1656252" y="0"/>
                </a:lnTo>
                <a:lnTo>
                  <a:pt x="1656252" y="2534125"/>
                </a:lnTo>
                <a:lnTo>
                  <a:pt x="0" y="253412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TextBox 7"/>
          <p:cNvSpPr txBox="1"/>
          <p:nvPr/>
        </p:nvSpPr>
        <p:spPr>
          <a:xfrm>
            <a:off x="7633615" y="2234806"/>
            <a:ext cx="9294677" cy="6679566"/>
          </a:xfrm>
          <a:prstGeom prst="rect">
            <a:avLst/>
          </a:prstGeom>
        </p:spPr>
        <p:txBody>
          <a:bodyPr lIns="0" tIns="0" rIns="0" bIns="0" rtlCol="0" anchor="t">
            <a:spAutoFit/>
          </a:bodyPr>
          <a:lstStyle/>
          <a:p>
            <a:pPr marL="626104" lvl="1" indent="-313052" algn="just">
              <a:lnSpc>
                <a:spcPts val="4059"/>
              </a:lnSpc>
              <a:buFont typeface="Arial"/>
              <a:buChar char="•"/>
            </a:pPr>
            <a:r>
              <a:rPr lang="en-US" sz="2899">
                <a:solidFill>
                  <a:srgbClr val="000000"/>
                </a:solidFill>
                <a:latin typeface="Arial"/>
                <a:ea typeface="Arial"/>
                <a:cs typeface="Arial"/>
                <a:sym typeface="Arial"/>
              </a:rPr>
              <a:t>Prevention is focused on the reduction of the modifiable risk factors of cardiovascular diseases (Global Cardiovascular Risk Consortium, 2023).</a:t>
            </a:r>
          </a:p>
          <a:p>
            <a:pPr marL="626104" lvl="1" indent="-313052" algn="just">
              <a:lnSpc>
                <a:spcPts val="4059"/>
              </a:lnSpc>
              <a:buFont typeface="Arial"/>
              <a:buChar char="•"/>
            </a:pPr>
            <a:r>
              <a:rPr lang="en-US" sz="2899">
                <a:solidFill>
                  <a:srgbClr val="000000"/>
                </a:solidFill>
                <a:latin typeface="Arial"/>
                <a:ea typeface="Arial"/>
                <a:cs typeface="Arial"/>
                <a:sym typeface="Arial"/>
              </a:rPr>
              <a:t>Lifestyle modifications include physical exercises, dieting, and many activities as well as the elimination of smoking.</a:t>
            </a:r>
          </a:p>
          <a:p>
            <a:pPr marL="626104" lvl="1" indent="-313052" algn="just">
              <a:lnSpc>
                <a:spcPts val="4059"/>
              </a:lnSpc>
              <a:buFont typeface="Arial"/>
              <a:buChar char="•"/>
            </a:pPr>
            <a:r>
              <a:rPr lang="en-US" sz="2899">
                <a:solidFill>
                  <a:srgbClr val="000000"/>
                </a:solidFill>
                <a:latin typeface="Arial"/>
                <a:ea typeface="Arial"/>
                <a:cs typeface="Arial"/>
                <a:sym typeface="Arial"/>
              </a:rPr>
              <a:t>Public health campaigns encourage the screening of cardiovascular risks and awareness.</a:t>
            </a:r>
          </a:p>
          <a:p>
            <a:pPr marL="626104" lvl="1" indent="-313052" algn="just">
              <a:lnSpc>
                <a:spcPts val="4059"/>
              </a:lnSpc>
              <a:buFont typeface="Arial"/>
              <a:buChar char="•"/>
            </a:pPr>
            <a:r>
              <a:rPr lang="en-US" sz="2899">
                <a:solidFill>
                  <a:srgbClr val="000000"/>
                </a:solidFill>
                <a:latin typeface="Arial"/>
                <a:ea typeface="Arial"/>
                <a:cs typeface="Arial"/>
                <a:sym typeface="Arial"/>
              </a:rPr>
              <a:t>Blood pressure, cholesterol and glucose levels can be monitored, avoiding the development of diseases (Upadhyay, 2023).</a:t>
            </a:r>
          </a:p>
          <a:p>
            <a:pPr marL="626104" lvl="1" indent="-313052" algn="just">
              <a:lnSpc>
                <a:spcPts val="4059"/>
              </a:lnSpc>
              <a:buFont typeface="Arial"/>
              <a:buChar char="•"/>
            </a:pPr>
            <a:r>
              <a:rPr lang="en-US" sz="2899">
                <a:solidFill>
                  <a:srgbClr val="000000"/>
                </a:solidFill>
                <a:latin typeface="Arial"/>
                <a:ea typeface="Arial"/>
                <a:cs typeface="Arial"/>
                <a:sym typeface="Arial"/>
              </a:rPr>
              <a:t>The protracted healthy behaviours are encouraged by education programmes.</a:t>
            </a:r>
          </a:p>
        </p:txBody>
      </p:sp>
      <p:sp>
        <p:nvSpPr>
          <p:cNvPr id="8" name="Freeform 8"/>
          <p:cNvSpPr/>
          <p:nvPr/>
        </p:nvSpPr>
        <p:spPr>
          <a:xfrm>
            <a:off x="1155760" y="1579511"/>
            <a:ext cx="6477855" cy="8056833"/>
          </a:xfrm>
          <a:custGeom>
            <a:avLst/>
            <a:gdLst/>
            <a:ahLst/>
            <a:cxnLst/>
            <a:rect l="l" t="t" r="r" b="b"/>
            <a:pathLst>
              <a:path w="6477855" h="8056833">
                <a:moveTo>
                  <a:pt x="0" y="0"/>
                </a:moveTo>
                <a:lnTo>
                  <a:pt x="6477855" y="0"/>
                </a:lnTo>
                <a:lnTo>
                  <a:pt x="6477855" y="8056832"/>
                </a:lnTo>
                <a:lnTo>
                  <a:pt x="0" y="8056832"/>
                </a:lnTo>
                <a:lnTo>
                  <a:pt x="0" y="0"/>
                </a:lnTo>
                <a:close/>
              </a:path>
            </a:pathLst>
          </a:custGeom>
          <a:blipFill>
            <a:blip r:embed="rId5"/>
            <a:stretch>
              <a:fillRect/>
            </a:stretch>
          </a:blipFill>
        </p:spPr>
      </p:sp>
      <p:sp>
        <p:nvSpPr>
          <p:cNvPr id="9" name="TextBox 9"/>
          <p:cNvSpPr txBox="1"/>
          <p:nvPr/>
        </p:nvSpPr>
        <p:spPr>
          <a:xfrm>
            <a:off x="4059637" y="564064"/>
            <a:ext cx="10168725"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 PREVENTION STRATEGIES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9144000" y="1301543"/>
            <a:ext cx="10766180" cy="15913514"/>
          </a:xfrm>
          <a:custGeom>
            <a:avLst/>
            <a:gdLst/>
            <a:ahLst/>
            <a:cxnLst/>
            <a:rect l="l" t="t" r="r" b="b"/>
            <a:pathLst>
              <a:path w="10766180" h="15913514">
                <a:moveTo>
                  <a:pt x="0" y="0"/>
                </a:moveTo>
                <a:lnTo>
                  <a:pt x="10766180" y="0"/>
                </a:lnTo>
                <a:lnTo>
                  <a:pt x="10766180" y="15913514"/>
                </a:lnTo>
                <a:lnTo>
                  <a:pt x="0" y="15913514"/>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3" name="Freeform 3"/>
          <p:cNvSpPr/>
          <p:nvPr/>
        </p:nvSpPr>
        <p:spPr>
          <a:xfrm flipH="1">
            <a:off x="16047558" y="8028757"/>
            <a:ext cx="2057400" cy="2057400"/>
          </a:xfrm>
          <a:custGeom>
            <a:avLst/>
            <a:gdLst/>
            <a:ahLst/>
            <a:cxnLst/>
            <a:rect l="l" t="t" r="r" b="b"/>
            <a:pathLst>
              <a:path w="2057400" h="2057400">
                <a:moveTo>
                  <a:pt x="2057400" y="0"/>
                </a:moveTo>
                <a:lnTo>
                  <a:pt x="0" y="0"/>
                </a:lnTo>
                <a:lnTo>
                  <a:pt x="0" y="2057400"/>
                </a:lnTo>
                <a:lnTo>
                  <a:pt x="2057400" y="2057400"/>
                </a:lnTo>
                <a:lnTo>
                  <a:pt x="2057400" y="0"/>
                </a:lnTo>
                <a:close/>
              </a:path>
            </a:pathLst>
          </a:custGeom>
          <a:blipFill>
            <a:blip>
              <a:extLst>
                <a:ext uri="{96DAC541-7B7A-43D3-8B79-37D633B846F1}">
                  <asvg:svgBlip xmlns:asvg="http://schemas.microsoft.com/office/drawing/2016/SVG/main" r:embed="rId4"/>
                </a:ext>
              </a:extLst>
            </a:blip>
            <a:stretch>
              <a:fillRect/>
            </a:stretch>
          </a:blipFill>
        </p:spPr>
      </p:sp>
      <p:sp>
        <p:nvSpPr>
          <p:cNvPr id="4" name="Freeform 4"/>
          <p:cNvSpPr/>
          <p:nvPr/>
        </p:nvSpPr>
        <p:spPr>
          <a:xfrm>
            <a:off x="9872100" y="2621381"/>
            <a:ext cx="6636919" cy="6636919"/>
          </a:xfrm>
          <a:custGeom>
            <a:avLst/>
            <a:gdLst/>
            <a:ahLst/>
            <a:cxnLst/>
            <a:rect l="l" t="t" r="r" b="b"/>
            <a:pathLst>
              <a:path w="6636919" h="6636919">
                <a:moveTo>
                  <a:pt x="0" y="0"/>
                </a:moveTo>
                <a:lnTo>
                  <a:pt x="6636918" y="0"/>
                </a:lnTo>
                <a:lnTo>
                  <a:pt x="6636918" y="6636919"/>
                </a:lnTo>
                <a:lnTo>
                  <a:pt x="0" y="6636919"/>
                </a:lnTo>
                <a:lnTo>
                  <a:pt x="0" y="0"/>
                </a:lnTo>
                <a:close/>
              </a:path>
            </a:pathLst>
          </a:custGeom>
          <a:blipFill>
            <a:blip r:embed="rId5"/>
            <a:stretch>
              <a:fillRect/>
            </a:stretch>
          </a:blipFill>
        </p:spPr>
      </p:sp>
      <p:sp>
        <p:nvSpPr>
          <p:cNvPr id="5" name="TextBox 5"/>
          <p:cNvSpPr txBox="1"/>
          <p:nvPr/>
        </p:nvSpPr>
        <p:spPr>
          <a:xfrm>
            <a:off x="1581479" y="213727"/>
            <a:ext cx="15154497" cy="15998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SKILLS, VALUES TOGETHER WITH THE PROFESSIONAL BEHAVIOURS</a:t>
            </a:r>
          </a:p>
        </p:txBody>
      </p:sp>
      <p:sp>
        <p:nvSpPr>
          <p:cNvPr id="6" name="TextBox 6"/>
          <p:cNvSpPr txBox="1"/>
          <p:nvPr/>
        </p:nvSpPr>
        <p:spPr>
          <a:xfrm>
            <a:off x="499914" y="1928937"/>
            <a:ext cx="7780013" cy="7848601"/>
          </a:xfrm>
          <a:prstGeom prst="rect">
            <a:avLst/>
          </a:prstGeom>
        </p:spPr>
        <p:txBody>
          <a:bodyPr lIns="0" tIns="0" rIns="0" bIns="0" rtlCol="0" anchor="t">
            <a:spAutoFit/>
          </a:bodyPr>
          <a:lstStyle/>
          <a:p>
            <a:pPr marL="647694" lvl="1" indent="-323847" algn="just">
              <a:lnSpc>
                <a:spcPts val="4199"/>
              </a:lnSpc>
              <a:buFont typeface="Arial"/>
              <a:buChar char="•"/>
            </a:pPr>
            <a:r>
              <a:rPr lang="en-US" sz="2999">
                <a:solidFill>
                  <a:srgbClr val="000000"/>
                </a:solidFill>
                <a:latin typeface="Arial"/>
                <a:ea typeface="Arial"/>
                <a:cs typeface="Arial"/>
                <a:sym typeface="Arial"/>
              </a:rPr>
              <a:t>Medical practitioners should show empathy and compassion as well as effective communication (Stephany, 2022).</a:t>
            </a:r>
          </a:p>
          <a:p>
            <a:pPr marL="647694" lvl="1" indent="-323847" algn="just">
              <a:lnSpc>
                <a:spcPts val="4199"/>
              </a:lnSpc>
              <a:buFont typeface="Arial"/>
              <a:buChar char="•"/>
            </a:pPr>
            <a:r>
              <a:rPr lang="en-US" sz="2999">
                <a:solidFill>
                  <a:srgbClr val="000000"/>
                </a:solidFill>
                <a:latin typeface="Arial"/>
                <a:ea typeface="Arial"/>
                <a:cs typeface="Arial"/>
                <a:sym typeface="Arial"/>
              </a:rPr>
              <a:t>The biopsychosocial approach is concerned with physical, psychological, and social requirements (Di Giacomo et al., 2026).</a:t>
            </a:r>
          </a:p>
          <a:p>
            <a:pPr marL="647694" lvl="1" indent="-323847" algn="just">
              <a:lnSpc>
                <a:spcPts val="4199"/>
              </a:lnSpc>
              <a:buFont typeface="Arial"/>
              <a:buChar char="•"/>
            </a:pPr>
            <a:r>
              <a:rPr lang="en-US" sz="2999">
                <a:solidFill>
                  <a:srgbClr val="000000"/>
                </a:solidFill>
                <a:latin typeface="Arial"/>
                <a:ea typeface="Arial"/>
                <a:cs typeface="Arial"/>
                <a:sym typeface="Arial"/>
              </a:rPr>
              <a:t>Shared decision-making encourages patients in treatment planning.</a:t>
            </a:r>
          </a:p>
          <a:p>
            <a:pPr marL="647694" lvl="1" indent="-323847" algn="just">
              <a:lnSpc>
                <a:spcPts val="4199"/>
              </a:lnSpc>
              <a:buFont typeface="Arial"/>
              <a:buChar char="•"/>
            </a:pPr>
            <a:r>
              <a:rPr lang="en-US" sz="2999">
                <a:solidFill>
                  <a:srgbClr val="000000"/>
                </a:solidFill>
                <a:latin typeface="Arial"/>
                <a:ea typeface="Arial"/>
                <a:cs typeface="Arial"/>
                <a:sym typeface="Arial"/>
              </a:rPr>
              <a:t>Patient education and self-management must be assisted by professionals.</a:t>
            </a:r>
          </a:p>
          <a:p>
            <a:pPr marL="647694" lvl="1" indent="-323847" algn="just">
              <a:lnSpc>
                <a:spcPts val="4199"/>
              </a:lnSpc>
              <a:buFont typeface="Arial"/>
              <a:buChar char="•"/>
            </a:pPr>
            <a:r>
              <a:rPr lang="en-US" sz="2999">
                <a:solidFill>
                  <a:srgbClr val="000000"/>
                </a:solidFill>
                <a:latin typeface="Arial"/>
                <a:ea typeface="Arial"/>
                <a:cs typeface="Arial"/>
                <a:sym typeface="Arial"/>
              </a:rPr>
              <a:t>The continuity and quality of care are enhanced through interdisciplinary teamwork.</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282" y="1584102"/>
            <a:ext cx="18353282" cy="8863438"/>
            <a:chOff x="0" y="0"/>
            <a:chExt cx="4833786" cy="2334403"/>
          </a:xfrm>
        </p:grpSpPr>
        <p:sp>
          <p:nvSpPr>
            <p:cNvPr id="3" name="Freeform 3"/>
            <p:cNvSpPr/>
            <p:nvPr/>
          </p:nvSpPr>
          <p:spPr>
            <a:xfrm>
              <a:off x="0" y="0"/>
              <a:ext cx="4833786" cy="2334403"/>
            </a:xfrm>
            <a:custGeom>
              <a:avLst/>
              <a:gdLst/>
              <a:ahLst/>
              <a:cxnLst/>
              <a:rect l="l" t="t" r="r" b="b"/>
              <a:pathLst>
                <a:path w="4833786" h="2334403">
                  <a:moveTo>
                    <a:pt x="0" y="0"/>
                  </a:moveTo>
                  <a:lnTo>
                    <a:pt x="4833786" y="0"/>
                  </a:lnTo>
                  <a:lnTo>
                    <a:pt x="4833786" y="2334403"/>
                  </a:lnTo>
                  <a:lnTo>
                    <a:pt x="0" y="2334403"/>
                  </a:lnTo>
                  <a:close/>
                </a:path>
              </a:pathLst>
            </a:custGeom>
            <a:solidFill>
              <a:srgbClr val="B4B4B4"/>
            </a:solidFill>
          </p:spPr>
        </p:sp>
        <p:sp>
          <p:nvSpPr>
            <p:cNvPr id="4" name="TextBox 4"/>
            <p:cNvSpPr txBox="1"/>
            <p:nvPr/>
          </p:nvSpPr>
          <p:spPr>
            <a:xfrm>
              <a:off x="0" y="-38100"/>
              <a:ext cx="4833786" cy="237250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73895" y="8419594"/>
            <a:ext cx="1220499" cy="1867406"/>
          </a:xfrm>
          <a:custGeom>
            <a:avLst/>
            <a:gdLst/>
            <a:ahLst/>
            <a:cxnLst/>
            <a:rect l="l" t="t" r="r" b="b"/>
            <a:pathLst>
              <a:path w="1220499" h="1867406">
                <a:moveTo>
                  <a:pt x="0" y="0"/>
                </a:moveTo>
                <a:lnTo>
                  <a:pt x="1220499" y="0"/>
                </a:lnTo>
                <a:lnTo>
                  <a:pt x="1220499" y="1867406"/>
                </a:lnTo>
                <a:lnTo>
                  <a:pt x="0" y="1867406"/>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528435" y="-97838"/>
            <a:ext cx="1909610" cy="2921771"/>
          </a:xfrm>
          <a:custGeom>
            <a:avLst/>
            <a:gdLst/>
            <a:ahLst/>
            <a:cxnLst/>
            <a:rect l="l" t="t" r="r" b="b"/>
            <a:pathLst>
              <a:path w="1909610" h="2921771">
                <a:moveTo>
                  <a:pt x="0" y="0"/>
                </a:moveTo>
                <a:lnTo>
                  <a:pt x="1909610" y="0"/>
                </a:lnTo>
                <a:lnTo>
                  <a:pt x="1909610" y="2921771"/>
                </a:lnTo>
                <a:lnTo>
                  <a:pt x="0" y="292177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Freeform 7"/>
          <p:cNvSpPr/>
          <p:nvPr/>
        </p:nvSpPr>
        <p:spPr>
          <a:xfrm>
            <a:off x="8328184" y="3228733"/>
            <a:ext cx="9612705" cy="5190861"/>
          </a:xfrm>
          <a:custGeom>
            <a:avLst/>
            <a:gdLst/>
            <a:ahLst/>
            <a:cxnLst/>
            <a:rect l="l" t="t" r="r" b="b"/>
            <a:pathLst>
              <a:path w="9612705" h="5190861">
                <a:moveTo>
                  <a:pt x="0" y="0"/>
                </a:moveTo>
                <a:lnTo>
                  <a:pt x="9612705" y="0"/>
                </a:lnTo>
                <a:lnTo>
                  <a:pt x="9612705" y="5190861"/>
                </a:lnTo>
                <a:lnTo>
                  <a:pt x="0" y="5190861"/>
                </a:lnTo>
                <a:lnTo>
                  <a:pt x="0" y="0"/>
                </a:lnTo>
                <a:close/>
              </a:path>
            </a:pathLst>
          </a:custGeom>
          <a:blipFill>
            <a:blip r:embed="rId4"/>
            <a:stretch>
              <a:fillRect/>
            </a:stretch>
          </a:blipFill>
        </p:spPr>
      </p:sp>
      <p:sp>
        <p:nvSpPr>
          <p:cNvPr id="8" name="TextBox 8"/>
          <p:cNvSpPr txBox="1"/>
          <p:nvPr/>
        </p:nvSpPr>
        <p:spPr>
          <a:xfrm>
            <a:off x="3291563" y="213727"/>
            <a:ext cx="11325529"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PERSONALISED CARE MODEL</a:t>
            </a:r>
          </a:p>
        </p:txBody>
      </p:sp>
      <p:sp>
        <p:nvSpPr>
          <p:cNvPr id="9" name="TextBox 9"/>
          <p:cNvSpPr txBox="1"/>
          <p:nvPr/>
        </p:nvSpPr>
        <p:spPr>
          <a:xfrm>
            <a:off x="684144" y="2142618"/>
            <a:ext cx="7369791" cy="7848601"/>
          </a:xfrm>
          <a:prstGeom prst="rect">
            <a:avLst/>
          </a:prstGeom>
        </p:spPr>
        <p:txBody>
          <a:bodyPr lIns="0" tIns="0" rIns="0" bIns="0" rtlCol="0" anchor="t">
            <a:spAutoFit/>
          </a:bodyPr>
          <a:lstStyle/>
          <a:p>
            <a:pPr marL="647694" lvl="1" indent="-323847" algn="just">
              <a:lnSpc>
                <a:spcPts val="4199"/>
              </a:lnSpc>
              <a:buFont typeface="Arial"/>
              <a:buChar char="•"/>
            </a:pPr>
            <a:r>
              <a:rPr lang="en-US" sz="2999">
                <a:solidFill>
                  <a:srgbClr val="000000"/>
                </a:solidFill>
                <a:latin typeface="Arial"/>
                <a:ea typeface="Arial"/>
                <a:cs typeface="Arial"/>
                <a:sym typeface="Arial"/>
              </a:rPr>
              <a:t>The Comprehensive Model of Personalised Care encourages the provision of medical care that is patient-centred (Johnson et al., 2023).</a:t>
            </a:r>
          </a:p>
          <a:p>
            <a:pPr marL="647694" lvl="1" indent="-323847" algn="just">
              <a:lnSpc>
                <a:spcPts val="4199"/>
              </a:lnSpc>
              <a:buFont typeface="Arial"/>
              <a:buChar char="•"/>
            </a:pPr>
            <a:r>
              <a:rPr lang="en-US" sz="2999">
                <a:solidFill>
                  <a:srgbClr val="000000"/>
                </a:solidFill>
                <a:latin typeface="Arial"/>
                <a:ea typeface="Arial"/>
                <a:cs typeface="Arial"/>
                <a:sym typeface="Arial"/>
              </a:rPr>
              <a:t>Such components encompass shared decision-making and personalised care planning.</a:t>
            </a:r>
          </a:p>
          <a:p>
            <a:pPr marL="647694" lvl="1" indent="-323847" algn="just">
              <a:lnSpc>
                <a:spcPts val="4199"/>
              </a:lnSpc>
              <a:buFont typeface="Arial"/>
              <a:buChar char="•"/>
            </a:pPr>
            <a:r>
              <a:rPr lang="en-US" sz="2999">
                <a:solidFill>
                  <a:srgbClr val="000000"/>
                </a:solidFill>
                <a:latin typeface="Arial"/>
                <a:ea typeface="Arial"/>
                <a:cs typeface="Arial"/>
                <a:sym typeface="Arial"/>
              </a:rPr>
              <a:t>Patients are empowered with social prescribing and self-management support (Marjanovic et al., 2025).</a:t>
            </a:r>
          </a:p>
          <a:p>
            <a:pPr marL="647694" lvl="1" indent="-323847" algn="just">
              <a:lnSpc>
                <a:spcPts val="4199"/>
              </a:lnSpc>
              <a:buFont typeface="Arial"/>
              <a:buChar char="•"/>
            </a:pPr>
            <a:r>
              <a:rPr lang="en-US" sz="2999">
                <a:solidFill>
                  <a:srgbClr val="000000"/>
                </a:solidFill>
                <a:latin typeface="Arial"/>
                <a:ea typeface="Arial"/>
                <a:cs typeface="Arial"/>
                <a:sym typeface="Arial"/>
              </a:rPr>
              <a:t>The involvement is improved by patient choice and individual health budgets.</a:t>
            </a:r>
          </a:p>
          <a:p>
            <a:pPr marL="647694" lvl="1" indent="-323847" algn="just">
              <a:lnSpc>
                <a:spcPts val="4199"/>
              </a:lnSpc>
              <a:buFont typeface="Arial"/>
              <a:buChar char="•"/>
            </a:pPr>
            <a:r>
              <a:rPr lang="en-US" sz="2999">
                <a:solidFill>
                  <a:srgbClr val="000000"/>
                </a:solidFill>
                <a:latin typeface="Arial"/>
                <a:ea typeface="Arial"/>
                <a:cs typeface="Arial"/>
                <a:sym typeface="Arial"/>
              </a:rPr>
              <a:t>Achievement of a personal care enhances the results of adherence, satisfaction and health.</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3580981" y="-1472543"/>
            <a:ext cx="9414039" cy="8237284"/>
            <a:chOff x="0" y="0"/>
            <a:chExt cx="812800" cy="711200"/>
          </a:xfrm>
        </p:grpSpPr>
        <p:sp>
          <p:nvSpPr>
            <p:cNvPr id="3" name="Freeform 3"/>
            <p:cNvSpPr/>
            <p:nvPr/>
          </p:nvSpPr>
          <p:spPr>
            <a:xfrm>
              <a:off x="0" y="0"/>
              <a:ext cx="812800" cy="711200"/>
            </a:xfrm>
            <a:custGeom>
              <a:avLst/>
              <a:gdLst/>
              <a:ahLst/>
              <a:cxnLst/>
              <a:rect l="l" t="t" r="r" b="b"/>
              <a:pathLst>
                <a:path w="812800" h="711200">
                  <a:moveTo>
                    <a:pt x="406400" y="711200"/>
                  </a:moveTo>
                  <a:lnTo>
                    <a:pt x="812800" y="0"/>
                  </a:lnTo>
                  <a:lnTo>
                    <a:pt x="0" y="0"/>
                  </a:lnTo>
                  <a:lnTo>
                    <a:pt x="406400" y="711200"/>
                  </a:lnTo>
                  <a:close/>
                </a:path>
              </a:pathLst>
            </a:custGeom>
            <a:solidFill>
              <a:srgbClr val="B4B4B4"/>
            </a:solidFill>
          </p:spPr>
        </p:sp>
        <p:sp>
          <p:nvSpPr>
            <p:cNvPr id="4" name="TextBox 4"/>
            <p:cNvSpPr txBox="1"/>
            <p:nvPr/>
          </p:nvSpPr>
          <p:spPr>
            <a:xfrm>
              <a:off x="127000" y="12700"/>
              <a:ext cx="558800" cy="3683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flipH="1">
            <a:off x="15899593" y="7885672"/>
            <a:ext cx="2057400" cy="2057400"/>
          </a:xfrm>
          <a:custGeom>
            <a:avLst/>
            <a:gdLst/>
            <a:ahLst/>
            <a:cxnLst/>
            <a:rect l="l" t="t" r="r" b="b"/>
            <a:pathLst>
              <a:path w="2057400" h="2057400">
                <a:moveTo>
                  <a:pt x="2057400" y="0"/>
                </a:moveTo>
                <a:lnTo>
                  <a:pt x="0" y="0"/>
                </a:lnTo>
                <a:lnTo>
                  <a:pt x="0" y="2057400"/>
                </a:lnTo>
                <a:lnTo>
                  <a:pt x="2057400" y="2057400"/>
                </a:lnTo>
                <a:lnTo>
                  <a:pt x="205740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631748" y="111974"/>
            <a:ext cx="1656252" cy="2534125"/>
          </a:xfrm>
          <a:custGeom>
            <a:avLst/>
            <a:gdLst/>
            <a:ahLst/>
            <a:cxnLst/>
            <a:rect l="l" t="t" r="r" b="b"/>
            <a:pathLst>
              <a:path w="1656252" h="2534125">
                <a:moveTo>
                  <a:pt x="0" y="0"/>
                </a:moveTo>
                <a:lnTo>
                  <a:pt x="1656252" y="0"/>
                </a:lnTo>
                <a:lnTo>
                  <a:pt x="1656252" y="2534125"/>
                </a:lnTo>
                <a:lnTo>
                  <a:pt x="0" y="253412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Freeform 7"/>
          <p:cNvSpPr/>
          <p:nvPr/>
        </p:nvSpPr>
        <p:spPr>
          <a:xfrm>
            <a:off x="243563" y="2301481"/>
            <a:ext cx="8115829" cy="5281194"/>
          </a:xfrm>
          <a:custGeom>
            <a:avLst/>
            <a:gdLst/>
            <a:ahLst/>
            <a:cxnLst/>
            <a:rect l="l" t="t" r="r" b="b"/>
            <a:pathLst>
              <a:path w="8115829" h="5281194">
                <a:moveTo>
                  <a:pt x="0" y="0"/>
                </a:moveTo>
                <a:lnTo>
                  <a:pt x="8115829" y="0"/>
                </a:lnTo>
                <a:lnTo>
                  <a:pt x="8115829" y="5281195"/>
                </a:lnTo>
                <a:lnTo>
                  <a:pt x="0" y="5281195"/>
                </a:lnTo>
                <a:lnTo>
                  <a:pt x="0" y="0"/>
                </a:lnTo>
                <a:close/>
              </a:path>
            </a:pathLst>
          </a:custGeom>
          <a:blipFill>
            <a:blip r:embed="rId5"/>
            <a:stretch>
              <a:fillRect/>
            </a:stretch>
          </a:blipFill>
        </p:spPr>
      </p:sp>
      <p:sp>
        <p:nvSpPr>
          <p:cNvPr id="8" name="TextBox 8"/>
          <p:cNvSpPr txBox="1"/>
          <p:nvPr/>
        </p:nvSpPr>
        <p:spPr>
          <a:xfrm>
            <a:off x="4059637" y="564064"/>
            <a:ext cx="10168725"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RECOMMENDATIONS</a:t>
            </a:r>
          </a:p>
        </p:txBody>
      </p:sp>
      <p:sp>
        <p:nvSpPr>
          <p:cNvPr id="9" name="TextBox 9"/>
          <p:cNvSpPr txBox="1"/>
          <p:nvPr/>
        </p:nvSpPr>
        <p:spPr>
          <a:xfrm>
            <a:off x="8359392" y="2234806"/>
            <a:ext cx="8568900" cy="5650866"/>
          </a:xfrm>
          <a:prstGeom prst="rect">
            <a:avLst/>
          </a:prstGeom>
        </p:spPr>
        <p:txBody>
          <a:bodyPr lIns="0" tIns="0" rIns="0" bIns="0" rtlCol="0" anchor="t">
            <a:spAutoFit/>
          </a:bodyPr>
          <a:lstStyle/>
          <a:p>
            <a:pPr marL="626104" lvl="1" indent="-313052" algn="just">
              <a:lnSpc>
                <a:spcPts val="4059"/>
              </a:lnSpc>
              <a:buFont typeface="Arial"/>
              <a:buChar char="•"/>
            </a:pPr>
            <a:r>
              <a:rPr lang="en-US" sz="2899">
                <a:solidFill>
                  <a:srgbClr val="000000"/>
                </a:solidFill>
                <a:latin typeface="Arial"/>
                <a:ea typeface="Arial"/>
                <a:cs typeface="Arial"/>
                <a:sym typeface="Arial"/>
              </a:rPr>
              <a:t>Expand the community-based cardiovascular support programmes (Sheng-Shou et al., 2024)</a:t>
            </a:r>
          </a:p>
          <a:p>
            <a:pPr marL="626104" lvl="1" indent="-313052" algn="just">
              <a:lnSpc>
                <a:spcPts val="4059"/>
              </a:lnSpc>
              <a:buFont typeface="Arial"/>
              <a:buChar char="•"/>
            </a:pPr>
            <a:r>
              <a:rPr lang="en-US" sz="2899">
                <a:solidFill>
                  <a:srgbClr val="000000"/>
                </a:solidFill>
                <a:latin typeface="Arial"/>
                <a:ea typeface="Arial"/>
                <a:cs typeface="Arial"/>
                <a:sym typeface="Arial"/>
              </a:rPr>
              <a:t>Improve patient education of lifestyle change and pharmaceutical compliance.</a:t>
            </a:r>
          </a:p>
          <a:p>
            <a:pPr marL="626104" lvl="1" indent="-313052" algn="just">
              <a:lnSpc>
                <a:spcPts val="4059"/>
              </a:lnSpc>
              <a:buFont typeface="Arial"/>
              <a:buChar char="•"/>
            </a:pPr>
            <a:r>
              <a:rPr lang="en-US" sz="2899">
                <a:solidFill>
                  <a:srgbClr val="000000"/>
                </a:solidFill>
                <a:latin typeface="Arial"/>
                <a:ea typeface="Arial"/>
                <a:cs typeface="Arial"/>
                <a:sym typeface="Arial"/>
              </a:rPr>
              <a:t>Enhance multidisciplinary working in the NHS healthcare services.</a:t>
            </a:r>
          </a:p>
          <a:p>
            <a:pPr marL="626104" lvl="1" indent="-313052" algn="just">
              <a:lnSpc>
                <a:spcPts val="4059"/>
              </a:lnSpc>
              <a:buFont typeface="Arial"/>
              <a:buChar char="•"/>
            </a:pPr>
            <a:r>
              <a:rPr lang="en-US" sz="2899">
                <a:solidFill>
                  <a:srgbClr val="000000"/>
                </a:solidFill>
                <a:latin typeface="Arial"/>
                <a:ea typeface="Arial"/>
                <a:cs typeface="Arial"/>
                <a:sym typeface="Arial"/>
              </a:rPr>
              <a:t>Promote screening of cardiovascular risk factors at the earliest stage (Ivey et al., 2022).</a:t>
            </a:r>
          </a:p>
          <a:p>
            <a:pPr marL="626104" lvl="1" indent="-313052" algn="just">
              <a:lnSpc>
                <a:spcPts val="4059"/>
              </a:lnSpc>
              <a:buFont typeface="Arial"/>
              <a:buChar char="•"/>
            </a:pPr>
            <a:r>
              <a:rPr lang="en-US" sz="2899">
                <a:solidFill>
                  <a:srgbClr val="000000"/>
                </a:solidFill>
                <a:latin typeface="Arial"/>
                <a:ea typeface="Arial"/>
                <a:cs typeface="Arial"/>
                <a:sym typeface="Arial"/>
              </a:rPr>
              <a:t>Foster individualised care and self-management encouragement of long-term disease management (Yang et al., 2025).</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5282" y="1584102"/>
            <a:ext cx="18353282" cy="8863438"/>
            <a:chOff x="0" y="0"/>
            <a:chExt cx="4833786" cy="2334403"/>
          </a:xfrm>
        </p:grpSpPr>
        <p:sp>
          <p:nvSpPr>
            <p:cNvPr id="3" name="Freeform 3"/>
            <p:cNvSpPr/>
            <p:nvPr/>
          </p:nvSpPr>
          <p:spPr>
            <a:xfrm>
              <a:off x="0" y="0"/>
              <a:ext cx="4833786" cy="2334403"/>
            </a:xfrm>
            <a:custGeom>
              <a:avLst/>
              <a:gdLst/>
              <a:ahLst/>
              <a:cxnLst/>
              <a:rect l="l" t="t" r="r" b="b"/>
              <a:pathLst>
                <a:path w="4833786" h="2334403">
                  <a:moveTo>
                    <a:pt x="0" y="0"/>
                  </a:moveTo>
                  <a:lnTo>
                    <a:pt x="4833786" y="0"/>
                  </a:lnTo>
                  <a:lnTo>
                    <a:pt x="4833786" y="2334403"/>
                  </a:lnTo>
                  <a:lnTo>
                    <a:pt x="0" y="2334403"/>
                  </a:lnTo>
                  <a:close/>
                </a:path>
              </a:pathLst>
            </a:custGeom>
            <a:solidFill>
              <a:srgbClr val="B4B4B4"/>
            </a:solidFill>
          </p:spPr>
        </p:sp>
        <p:sp>
          <p:nvSpPr>
            <p:cNvPr id="4" name="TextBox 4"/>
            <p:cNvSpPr txBox="1"/>
            <p:nvPr/>
          </p:nvSpPr>
          <p:spPr>
            <a:xfrm>
              <a:off x="0" y="-38100"/>
              <a:ext cx="4833786" cy="2372503"/>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73895" y="8419594"/>
            <a:ext cx="1220499" cy="1867406"/>
          </a:xfrm>
          <a:custGeom>
            <a:avLst/>
            <a:gdLst/>
            <a:ahLst/>
            <a:cxnLst/>
            <a:rect l="l" t="t" r="r" b="b"/>
            <a:pathLst>
              <a:path w="1220499" h="1867406">
                <a:moveTo>
                  <a:pt x="0" y="0"/>
                </a:moveTo>
                <a:lnTo>
                  <a:pt x="1220499" y="0"/>
                </a:lnTo>
                <a:lnTo>
                  <a:pt x="1220499" y="1867406"/>
                </a:lnTo>
                <a:lnTo>
                  <a:pt x="0" y="1867406"/>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6" name="Freeform 6"/>
          <p:cNvSpPr/>
          <p:nvPr/>
        </p:nvSpPr>
        <p:spPr>
          <a:xfrm>
            <a:off x="16528435" y="-97838"/>
            <a:ext cx="1909610" cy="2921771"/>
          </a:xfrm>
          <a:custGeom>
            <a:avLst/>
            <a:gdLst/>
            <a:ahLst/>
            <a:cxnLst/>
            <a:rect l="l" t="t" r="r" b="b"/>
            <a:pathLst>
              <a:path w="1909610" h="2921771">
                <a:moveTo>
                  <a:pt x="0" y="0"/>
                </a:moveTo>
                <a:lnTo>
                  <a:pt x="1909610" y="0"/>
                </a:lnTo>
                <a:lnTo>
                  <a:pt x="1909610" y="2921771"/>
                </a:lnTo>
                <a:lnTo>
                  <a:pt x="0" y="2921771"/>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TextBox 7"/>
          <p:cNvSpPr txBox="1"/>
          <p:nvPr/>
        </p:nvSpPr>
        <p:spPr>
          <a:xfrm>
            <a:off x="3291563" y="213727"/>
            <a:ext cx="11325529" cy="799733"/>
          </a:xfrm>
          <a:prstGeom prst="rect">
            <a:avLst/>
          </a:prstGeom>
        </p:spPr>
        <p:txBody>
          <a:bodyPr lIns="0" tIns="0" rIns="0" bIns="0" rtlCol="0" anchor="t">
            <a:spAutoFit/>
          </a:bodyPr>
          <a:lstStyle/>
          <a:p>
            <a:pPr algn="ctr">
              <a:lnSpc>
                <a:spcPts val="6320"/>
              </a:lnSpc>
              <a:spcBef>
                <a:spcPct val="0"/>
              </a:spcBef>
            </a:pPr>
            <a:r>
              <a:rPr lang="en-US" sz="4514" b="1">
                <a:solidFill>
                  <a:srgbClr val="000000"/>
                </a:solidFill>
                <a:latin typeface="Arial Bold"/>
                <a:ea typeface="Arial Bold"/>
                <a:cs typeface="Arial Bold"/>
                <a:sym typeface="Arial Bold"/>
              </a:rPr>
              <a:t>REFERNCES</a:t>
            </a:r>
          </a:p>
        </p:txBody>
      </p:sp>
      <p:sp>
        <p:nvSpPr>
          <p:cNvPr id="8" name="TextBox 8"/>
          <p:cNvSpPr txBox="1"/>
          <p:nvPr/>
        </p:nvSpPr>
        <p:spPr>
          <a:xfrm>
            <a:off x="839028" y="2464901"/>
            <a:ext cx="16230600" cy="7708900"/>
          </a:xfrm>
          <a:prstGeom prst="rect">
            <a:avLst/>
          </a:prstGeom>
        </p:spPr>
        <p:txBody>
          <a:bodyPr lIns="0" tIns="0" rIns="0" bIns="0" rtlCol="0" anchor="t">
            <a:spAutoFit/>
          </a:bodyPr>
          <a:lstStyle/>
          <a:p>
            <a:pPr marL="215899" lvl="1" indent="-107950" algn="just">
              <a:lnSpc>
                <a:spcPts val="1399"/>
              </a:lnSpc>
              <a:buFont typeface="Arial"/>
              <a:buChar char="•"/>
            </a:pPr>
            <a:r>
              <a:rPr lang="en-US" sz="999">
                <a:solidFill>
                  <a:srgbClr val="000000"/>
                </a:solidFill>
                <a:latin typeface="Arial"/>
                <a:ea typeface="Arial"/>
                <a:cs typeface="Arial"/>
                <a:sym typeface="Arial"/>
              </a:rPr>
              <a:t>Agho, A.V., Disu, F., Figueroa, A.S., Wiredu, B., Okorigba, E.M., Olanite, M., Okobi, O.E., Noman, T., AGHO, A.V. and Olanite, M.K., 2025. Prevalence of Angina Pectoris: An Analysis of the National Health Interview Survey (NHIS) Database. Cureus, 17(4). DOI: 10.7759/cureus.83076</a:t>
            </a:r>
          </a:p>
          <a:p>
            <a:pPr marL="215899" lvl="1" indent="-107950" algn="just">
              <a:lnSpc>
                <a:spcPts val="1399"/>
              </a:lnSpc>
              <a:buFont typeface="Arial"/>
              <a:buChar char="•"/>
            </a:pPr>
            <a:r>
              <a:rPr lang="en-US" sz="999">
                <a:solidFill>
                  <a:srgbClr val="000000"/>
                </a:solidFill>
                <a:latin typeface="Arial"/>
                <a:ea typeface="Arial"/>
                <a:cs typeface="Arial"/>
                <a:sym typeface="Arial"/>
              </a:rPr>
              <a:t>Ahmed, W., Muhammad, T., Maurya, C. and Akhtar, S.N., 2023. Prevalence and factors associated with undiagnosed and uncontrolled heart disease: A study based on self-reported chronic heart disease and symptom-based angina pectoris among middle-aged and older Indian adults. PLoS One, 18(6), p.e0287455. DOI: https://doi.org/10.1371/journal.pone.0287455 </a:t>
            </a:r>
          </a:p>
          <a:p>
            <a:pPr marL="215899" lvl="1" indent="-107950" algn="just">
              <a:lnSpc>
                <a:spcPts val="1399"/>
              </a:lnSpc>
              <a:buFont typeface="Arial"/>
              <a:buChar char="•"/>
            </a:pPr>
            <a:r>
              <a:rPr lang="en-US" sz="999">
                <a:solidFill>
                  <a:srgbClr val="000000"/>
                </a:solidFill>
                <a:latin typeface="Arial"/>
                <a:ea typeface="Arial"/>
                <a:cs typeface="Arial"/>
                <a:sym typeface="Arial"/>
              </a:rPr>
              <a:t>Aïdoud, A., Gana, W., Poitau, F., Debacq, C., Leroy, V., Nkodo, J.A., Poupin, P., Angoulvant, D. and Fougère, B., 2023. High prevalence of geriatric conditions among older adults with cardiovascular disease. Journal of the American Heart Association, 12(2), p.e026850. DOI: 10.1161/JAHA.122.026850</a:t>
            </a:r>
          </a:p>
          <a:p>
            <a:pPr marL="215899" lvl="1" indent="-107950" algn="just">
              <a:lnSpc>
                <a:spcPts val="1399"/>
              </a:lnSpc>
              <a:buFont typeface="Arial"/>
              <a:buChar char="•"/>
            </a:pPr>
            <a:r>
              <a:rPr lang="en-US" sz="999">
                <a:solidFill>
                  <a:srgbClr val="000000"/>
                </a:solidFill>
                <a:latin typeface="Arial"/>
                <a:ea typeface="Arial"/>
                <a:cs typeface="Arial"/>
                <a:sym typeface="Arial"/>
              </a:rPr>
              <a:t>BHF, 2025. Angina. Available at: https://www.bhf.org.uk/informationsupport/conditions/angina (Accessed on: 06-04-2026)</a:t>
            </a:r>
          </a:p>
          <a:p>
            <a:pPr marL="215899" lvl="1" indent="-107950" algn="just">
              <a:lnSpc>
                <a:spcPts val="1399"/>
              </a:lnSpc>
              <a:buFont typeface="Arial"/>
              <a:buChar char="•"/>
            </a:pPr>
            <a:r>
              <a:rPr lang="en-US" sz="999">
                <a:solidFill>
                  <a:srgbClr val="000000"/>
                </a:solidFill>
                <a:latin typeface="Arial"/>
                <a:ea typeface="Arial"/>
                <a:cs typeface="Arial"/>
                <a:sym typeface="Arial"/>
              </a:rPr>
              <a:t>Bjcardio, 2020. Angina module 1: epidemiology. Available at: https://bjcardio.co.uk/2020/04/angina-module-1-epidemiology-2/ (Accessed on: 06-04-2026)</a:t>
            </a:r>
          </a:p>
          <a:p>
            <a:pPr marL="215899" lvl="1" indent="-107950" algn="just">
              <a:lnSpc>
                <a:spcPts val="1399"/>
              </a:lnSpc>
              <a:buFont typeface="Arial"/>
              <a:buChar char="•"/>
            </a:pPr>
            <a:r>
              <a:rPr lang="en-US" sz="999">
                <a:solidFill>
                  <a:srgbClr val="000000"/>
                </a:solidFill>
                <a:latin typeface="Arial"/>
                <a:ea typeface="Arial"/>
                <a:cs typeface="Arial"/>
                <a:sym typeface="Arial"/>
              </a:rPr>
              <a:t>Chen, H., Zhang, L., Liu, M., Li, Y. and Chi, Y., 2024. Multi-omics research on angina pectoris: A novel perspective. Aging and Disease, 16(6), p.3381. DOI: 10.14336/AD.2024.1298 </a:t>
            </a:r>
          </a:p>
          <a:p>
            <a:pPr marL="215899" lvl="1" indent="-107950" algn="just">
              <a:lnSpc>
                <a:spcPts val="1399"/>
              </a:lnSpc>
              <a:buFont typeface="Arial"/>
              <a:buChar char="•"/>
            </a:pPr>
            <a:r>
              <a:rPr lang="en-US" sz="999">
                <a:solidFill>
                  <a:srgbClr val="000000"/>
                </a:solidFill>
                <a:latin typeface="Arial"/>
                <a:ea typeface="Arial"/>
                <a:cs typeface="Arial"/>
                <a:sym typeface="Arial"/>
              </a:rPr>
              <a:t>Chi, J.H. and Lee, B.J., 2022. Association of myocardial infarction and angina pectoris with obesity and biochemical indices in the South Korean population. Scientific Reports, 12(1), p.13769. DOI: </a:t>
            </a:r>
            <a:r>
              <a:rPr lang="en-US" sz="999" u="none">
                <a:solidFill>
                  <a:srgbClr val="000000"/>
                </a:solidFill>
                <a:latin typeface="Arial"/>
                <a:ea typeface="Arial"/>
                <a:cs typeface="Arial"/>
                <a:sym typeface="Arial"/>
              </a:rPr>
              <a:t>https://doi.org/10.10</a:t>
            </a:r>
            <a:r>
              <a:rPr lang="en-US" sz="999">
                <a:solidFill>
                  <a:srgbClr val="000000"/>
                </a:solidFill>
                <a:latin typeface="Arial"/>
                <a:ea typeface="Arial"/>
                <a:cs typeface="Arial"/>
                <a:sym typeface="Arial"/>
              </a:rPr>
              <a:t>38</a:t>
            </a:r>
            <a:r>
              <a:rPr lang="en-US" sz="999" u="none">
                <a:solidFill>
                  <a:srgbClr val="000000"/>
                </a:solidFill>
                <a:latin typeface="Arial"/>
                <a:ea typeface="Arial"/>
                <a:cs typeface="Arial"/>
                <a:sym typeface="Arial"/>
              </a:rPr>
              <a:t>/s</a:t>
            </a:r>
            <a:r>
              <a:rPr lang="en-US" sz="999">
                <a:solidFill>
                  <a:srgbClr val="000000"/>
                </a:solidFill>
                <a:latin typeface="Arial"/>
                <a:ea typeface="Arial"/>
                <a:cs typeface="Arial"/>
                <a:sym typeface="Arial"/>
              </a:rPr>
              <a:t>4</a:t>
            </a:r>
            <a:r>
              <a:rPr lang="en-US" sz="999" u="none">
                <a:solidFill>
                  <a:srgbClr val="000000"/>
                </a:solidFill>
                <a:latin typeface="Arial"/>
                <a:ea typeface="Arial"/>
                <a:cs typeface="Arial"/>
                <a:sym typeface="Arial"/>
              </a:rPr>
              <a:t>1</a:t>
            </a:r>
            <a:r>
              <a:rPr lang="en-US" sz="999">
                <a:solidFill>
                  <a:srgbClr val="000000"/>
                </a:solidFill>
                <a:latin typeface="Arial"/>
                <a:ea typeface="Arial"/>
                <a:cs typeface="Arial"/>
                <a:sym typeface="Arial"/>
              </a:rPr>
              <a:t>598</a:t>
            </a:r>
            <a:r>
              <a:rPr lang="en-US" sz="999" u="none">
                <a:solidFill>
                  <a:srgbClr val="000000"/>
                </a:solidFill>
                <a:latin typeface="Arial"/>
                <a:ea typeface="Arial"/>
                <a:cs typeface="Arial"/>
                <a:sym typeface="Arial"/>
              </a:rPr>
              <a:t>-022-</a:t>
            </a:r>
            <a:r>
              <a:rPr lang="en-US" sz="999">
                <a:solidFill>
                  <a:srgbClr val="000000"/>
                </a:solidFill>
                <a:latin typeface="Arial"/>
                <a:ea typeface="Arial"/>
                <a:cs typeface="Arial"/>
                <a:sym typeface="Arial"/>
              </a:rPr>
              <a:t>1</a:t>
            </a:r>
            <a:r>
              <a:rPr lang="en-US" sz="999" u="none">
                <a:solidFill>
                  <a:srgbClr val="000000"/>
                </a:solidFill>
                <a:latin typeface="Arial"/>
                <a:ea typeface="Arial"/>
                <a:cs typeface="Arial"/>
                <a:sym typeface="Arial"/>
              </a:rPr>
              <a:t>7</a:t>
            </a:r>
            <a:r>
              <a:rPr lang="en-US" sz="999">
                <a:solidFill>
                  <a:srgbClr val="000000"/>
                </a:solidFill>
                <a:latin typeface="Arial"/>
                <a:ea typeface="Arial"/>
                <a:cs typeface="Arial"/>
                <a:sym typeface="Arial"/>
              </a:rPr>
              <a:t>961-y </a:t>
            </a:r>
          </a:p>
          <a:p>
            <a:pPr marL="215899" lvl="1" indent="-107950" algn="just">
              <a:lnSpc>
                <a:spcPts val="1399"/>
              </a:lnSpc>
              <a:buFont typeface="Arial"/>
              <a:buChar char="•"/>
            </a:pPr>
            <a:r>
              <a:rPr lang="en-US" sz="999">
                <a:solidFill>
                  <a:srgbClr val="000000"/>
                </a:solidFill>
                <a:latin typeface="Arial"/>
                <a:ea typeface="Arial"/>
                <a:cs typeface="Arial"/>
                <a:sym typeface="Arial"/>
              </a:rPr>
              <a:t>Davari, M., Sorato, M.M., Fatemi, B., Rezaei, S. and Sanei, H., 2022. Medical therapy versus percutaneous coronary intervention or coronary artery bypass graft in stable coronary artery disease; a systematic review and meta-analysis of randomized clinical trials. ARYA atherosclerosis, 18(3), p.1. DOI: http://dx.doi.org/10.48305/arya.2022.24252 </a:t>
            </a:r>
          </a:p>
          <a:p>
            <a:pPr marL="215899" lvl="1" indent="-107950" algn="just">
              <a:lnSpc>
                <a:spcPts val="1399"/>
              </a:lnSpc>
              <a:buFont typeface="Arial"/>
              <a:buChar char="•"/>
            </a:pPr>
            <a:r>
              <a:rPr lang="en-US" sz="999">
                <a:solidFill>
                  <a:srgbClr val="000000"/>
                </a:solidFill>
                <a:latin typeface="Arial"/>
                <a:ea typeface="Arial"/>
                <a:cs typeface="Arial"/>
                <a:sym typeface="Arial"/>
              </a:rPr>
              <a:t>Di Giacomo, D., Cogodi, E., Piermarini, L., Scarà, A., Ferri, C., Sciarra, L. and Romano, S., 2026. Biopsychosocial approach i n cardiological care: a scopin g review of integrated treatment s for personalized patient care. Frontiers in Cardiovascular Medicine, 13, p.1727783. DOI 10.3389/fcvm.2026.1727783</a:t>
            </a:r>
          </a:p>
          <a:p>
            <a:pPr marL="215899" lvl="1" indent="-107950" algn="just">
              <a:lnSpc>
                <a:spcPts val="1399"/>
              </a:lnSpc>
              <a:buFont typeface="Arial"/>
              <a:buChar char="•"/>
            </a:pPr>
            <a:r>
              <a:rPr lang="en-US" sz="999">
                <a:solidFill>
                  <a:srgbClr val="000000"/>
                </a:solidFill>
                <a:latin typeface="Arial"/>
                <a:ea typeface="Arial"/>
                <a:cs typeface="Arial"/>
                <a:sym typeface="Arial"/>
              </a:rPr>
              <a:t>Doenst, T., Thiele, H., Haasenritter, J., Wahlers, T., Massberg, S. and Haverich, A., 2022. The treatment of coronary artery disease: Current status six decades after the first bypass operation. Deutsches Ärzteblatt International, 119(42), p.716. DOI: 10.3238/arztebl.m2022.0277 </a:t>
            </a:r>
          </a:p>
          <a:p>
            <a:pPr marL="215899" lvl="1" indent="-107950" algn="just">
              <a:lnSpc>
                <a:spcPts val="1399"/>
              </a:lnSpc>
              <a:buFont typeface="Arial"/>
              <a:buChar char="•"/>
            </a:pPr>
            <a:r>
              <a:rPr lang="en-US" sz="999">
                <a:solidFill>
                  <a:srgbClr val="000000"/>
                </a:solidFill>
                <a:latin typeface="Arial"/>
                <a:ea typeface="Arial"/>
                <a:cs typeface="Arial"/>
                <a:sym typeface="Arial"/>
              </a:rPr>
              <a:t>Global Cardiovascular Risk Consortium, 2023. Global effect of modifiable risk factors on cardiovascular disease and mortality. New England Journal of Medicine, 389(14), pp.1273-1285.DOI: 10.1056/NEJMoa2206916 </a:t>
            </a:r>
          </a:p>
          <a:p>
            <a:pPr marL="215899" lvl="1" indent="-107950" algn="just">
              <a:lnSpc>
                <a:spcPts val="1399"/>
              </a:lnSpc>
              <a:buFont typeface="Arial"/>
              <a:buChar char="•"/>
            </a:pPr>
            <a:r>
              <a:rPr lang="en-US" sz="999">
                <a:solidFill>
                  <a:srgbClr val="000000"/>
                </a:solidFill>
                <a:latin typeface="Arial"/>
                <a:ea typeface="Arial"/>
                <a:cs typeface="Arial"/>
                <a:sym typeface="Arial"/>
              </a:rPr>
              <a:t>Gonsi, M.S. and Mong, E.U., 2022. Electrocardiogram as a diagnostic tool: utilization and benefits in exercise setting. Faculty of Natural and Applied Sciences Journal of Scientific Innovations, 3(2), pp.84-90. https://fnasjournals.com/index.php/FNAS-JSI/article/download/36/32 </a:t>
            </a:r>
          </a:p>
          <a:p>
            <a:pPr marL="215899" lvl="1" indent="-107950" algn="just">
              <a:lnSpc>
                <a:spcPts val="1399"/>
              </a:lnSpc>
              <a:buFont typeface="Arial"/>
              <a:buChar char="•"/>
            </a:pPr>
            <a:r>
              <a:rPr lang="en-US" sz="999">
                <a:solidFill>
                  <a:srgbClr val="000000"/>
                </a:solidFill>
                <a:latin typeface="Arial"/>
                <a:ea typeface="Arial"/>
                <a:cs typeface="Arial"/>
                <a:sym typeface="Arial"/>
              </a:rPr>
              <a:t>Hughes, M.E. and Chico, T.J., 2023. How could sensor-based measurement of physical activity be used in cardiovascular healthcare?. Sensors, 23(19), p.8154. DOI: https://doi.org/10.3390/s23198154 </a:t>
            </a:r>
          </a:p>
          <a:p>
            <a:pPr marL="215899" lvl="1" indent="-107950" algn="just">
              <a:lnSpc>
                <a:spcPts val="1399"/>
              </a:lnSpc>
              <a:buFont typeface="Arial"/>
              <a:buChar char="•"/>
            </a:pPr>
            <a:r>
              <a:rPr lang="en-US" sz="999">
                <a:solidFill>
                  <a:srgbClr val="000000"/>
                </a:solidFill>
                <a:latin typeface="Arial"/>
                <a:ea typeface="Arial"/>
                <a:cs typeface="Arial"/>
                <a:sym typeface="Arial"/>
              </a:rPr>
              <a:t>Ivey, S.L., Hanley, H.R., Taylor, C., Stock, E., Vora, N., Woo, J., Johnson, S., Bairey Merz, C.N. and Right Care Women's Cardiovascular Writing Group, 2022. Early identification and treatment of women's cardiovascular risk factors prevents cardiovascular disease, saves lives, and protects future generations: Policy recommendations and take action plan utilizing policy levers. Clinical Cardiology, 45(11), pp.1100-1106. DOI: 10.1002/clc.23921 </a:t>
            </a:r>
          </a:p>
          <a:p>
            <a:pPr marL="215899" lvl="1" indent="-107950" algn="just">
              <a:lnSpc>
                <a:spcPts val="1399"/>
              </a:lnSpc>
              <a:buFont typeface="Arial"/>
              <a:buChar char="•"/>
            </a:pPr>
            <a:r>
              <a:rPr lang="en-US" sz="999">
                <a:solidFill>
                  <a:srgbClr val="000000"/>
                </a:solidFill>
                <a:latin typeface="Arial"/>
                <a:ea typeface="Arial"/>
                <a:cs typeface="Arial"/>
                <a:sym typeface="Arial"/>
              </a:rPr>
              <a:t>Johnson, L., Kirk, H., Clark, B., Heath, S., Royse, C., Adams, C. and Portillo, M.C., 2023. Improving personalised care, through the development of a service evaluation tool to assess, understand and monitor delivery. BMJ Open Quality, 12(3). DOI: http://dx.doi.org/10.1136/bmjoq-2023-002324 </a:t>
            </a:r>
          </a:p>
          <a:p>
            <a:pPr marL="215899" lvl="1" indent="-107950" algn="just">
              <a:lnSpc>
                <a:spcPts val="1399"/>
              </a:lnSpc>
              <a:buFont typeface="Arial"/>
              <a:buChar char="•"/>
            </a:pPr>
            <a:r>
              <a:rPr lang="en-US" sz="999">
                <a:solidFill>
                  <a:srgbClr val="000000"/>
                </a:solidFill>
                <a:latin typeface="Arial"/>
                <a:ea typeface="Arial"/>
                <a:cs typeface="Arial"/>
                <a:sym typeface="Arial"/>
              </a:rPr>
              <a:t>Kanna, D.N. and Packirisamy, S., 2023. Current updates on angina pectoris-A deadly oxygen thirst of the heart. Current Research in Life Sciences, 33. https://www.researchgate.net/profile/Nirman-Kanna-D-E/publication/369527637_Current_Research_in_Life_Sciences/links/644b84875762c95ac35c1cc3/Current-Research-in-Life-Sciences.pdf#page=41 </a:t>
            </a:r>
          </a:p>
          <a:p>
            <a:pPr marL="215899" lvl="1" indent="-107950" algn="just">
              <a:lnSpc>
                <a:spcPts val="1399"/>
              </a:lnSpc>
              <a:buFont typeface="Arial"/>
              <a:buChar char="•"/>
            </a:pPr>
            <a:r>
              <a:rPr lang="en-US" sz="999">
                <a:solidFill>
                  <a:srgbClr val="000000"/>
                </a:solidFill>
                <a:latin typeface="Arial"/>
                <a:ea typeface="Arial"/>
                <a:cs typeface="Arial"/>
                <a:sym typeface="Arial"/>
              </a:rPr>
              <a:t>Korenhof, S.A., Rouwet, E.V., Elstgeest, L.E., Tan, S.S., Macchione, S., Vasiljev, V., Rukavina, T., Alhambra-Borras, T., Fierloos, I.N. and Raat, H., 2022. Evaluation of an intervention to promote self-management regarding cardiovascular disease: the social engagement framework for addressing the chronic-disease-challenge (SEFAC). International Journal of Environmental Research and Public Health, 19(20), p.13145. DOI: </a:t>
            </a:r>
            <a:r>
              <a:rPr lang="en-US" sz="999" u="none">
                <a:solidFill>
                  <a:srgbClr val="000000"/>
                </a:solidFill>
                <a:latin typeface="Arial"/>
                <a:ea typeface="Arial"/>
                <a:cs typeface="Arial"/>
                <a:sym typeface="Arial"/>
              </a:rPr>
              <a:t>https://doi.org/10.</a:t>
            </a:r>
            <a:r>
              <a:rPr lang="en-US" sz="999">
                <a:solidFill>
                  <a:srgbClr val="000000"/>
                </a:solidFill>
                <a:latin typeface="Arial"/>
                <a:ea typeface="Arial"/>
                <a:cs typeface="Arial"/>
                <a:sym typeface="Arial"/>
              </a:rPr>
              <a:t>339</a:t>
            </a:r>
            <a:r>
              <a:rPr lang="en-US" sz="999" u="none">
                <a:solidFill>
                  <a:srgbClr val="000000"/>
                </a:solidFill>
                <a:latin typeface="Arial"/>
                <a:ea typeface="Arial"/>
                <a:cs typeface="Arial"/>
                <a:sym typeface="Arial"/>
              </a:rPr>
              <a:t>0/</a:t>
            </a:r>
            <a:r>
              <a:rPr lang="en-US" sz="999">
                <a:solidFill>
                  <a:srgbClr val="000000"/>
                </a:solidFill>
                <a:latin typeface="Arial"/>
                <a:ea typeface="Arial"/>
                <a:cs typeface="Arial"/>
                <a:sym typeface="Arial"/>
              </a:rPr>
              <a:t>i</a:t>
            </a:r>
            <a:r>
              <a:rPr lang="en-US" sz="999" u="none">
                <a:solidFill>
                  <a:srgbClr val="000000"/>
                </a:solidFill>
                <a:latin typeface="Arial"/>
                <a:ea typeface="Arial"/>
                <a:cs typeface="Arial"/>
                <a:sym typeface="Arial"/>
              </a:rPr>
              <a:t>j</a:t>
            </a:r>
            <a:r>
              <a:rPr lang="en-US" sz="999">
                <a:solidFill>
                  <a:srgbClr val="000000"/>
                </a:solidFill>
                <a:latin typeface="Arial"/>
                <a:ea typeface="Arial"/>
                <a:cs typeface="Arial"/>
                <a:sym typeface="Arial"/>
              </a:rPr>
              <a:t>e</a:t>
            </a:r>
            <a:r>
              <a:rPr lang="en-US" sz="999" u="none">
                <a:solidFill>
                  <a:srgbClr val="000000"/>
                </a:solidFill>
                <a:latin typeface="Arial"/>
                <a:ea typeface="Arial"/>
                <a:cs typeface="Arial"/>
                <a:sym typeface="Arial"/>
              </a:rPr>
              <a:t>r</a:t>
            </a:r>
            <a:r>
              <a:rPr lang="en-US" sz="999">
                <a:solidFill>
                  <a:srgbClr val="000000"/>
                </a:solidFill>
                <a:latin typeface="Arial"/>
                <a:ea typeface="Arial"/>
                <a:cs typeface="Arial"/>
                <a:sym typeface="Arial"/>
              </a:rPr>
              <a:t>ph192013145 </a:t>
            </a:r>
          </a:p>
          <a:p>
            <a:pPr marL="215899" lvl="1" indent="-107950" algn="just">
              <a:lnSpc>
                <a:spcPts val="1399"/>
              </a:lnSpc>
              <a:buFont typeface="Arial"/>
              <a:buChar char="•"/>
            </a:pPr>
            <a:r>
              <a:rPr lang="en-US" sz="999">
                <a:solidFill>
                  <a:srgbClr val="000000"/>
                </a:solidFill>
                <a:latin typeface="Arial"/>
                <a:ea typeface="Arial"/>
                <a:cs typeface="Arial"/>
                <a:sym typeface="Arial"/>
              </a:rPr>
              <a:t>Ma</a:t>
            </a:r>
            <a:r>
              <a:rPr lang="en-US" sz="999" u="none">
                <a:solidFill>
                  <a:srgbClr val="000000"/>
                </a:solidFill>
                <a:latin typeface="Arial"/>
                <a:ea typeface="Arial"/>
                <a:cs typeface="Arial"/>
                <a:sym typeface="Arial"/>
              </a:rPr>
              <a:t>r</a:t>
            </a:r>
            <a:r>
              <a:rPr lang="en-US" sz="999">
                <a:solidFill>
                  <a:srgbClr val="000000"/>
                </a:solidFill>
                <a:latin typeface="Arial"/>
                <a:ea typeface="Arial"/>
                <a:cs typeface="Arial"/>
                <a:sym typeface="Arial"/>
              </a:rPr>
              <a:t>j</a:t>
            </a:r>
            <a:r>
              <a:rPr lang="en-US" sz="999" u="none">
                <a:solidFill>
                  <a:srgbClr val="000000"/>
                </a:solidFill>
                <a:latin typeface="Arial"/>
                <a:ea typeface="Arial"/>
                <a:cs typeface="Arial"/>
                <a:sym typeface="Arial"/>
              </a:rPr>
              <a:t>a</a:t>
            </a:r>
            <a:r>
              <a:rPr lang="en-US" sz="999">
                <a:solidFill>
                  <a:srgbClr val="000000"/>
                </a:solidFill>
                <a:latin typeface="Arial"/>
                <a:ea typeface="Arial"/>
                <a:cs typeface="Arial"/>
                <a:sym typeface="Arial"/>
              </a:rPr>
              <a:t>no</a:t>
            </a:r>
            <a:r>
              <a:rPr lang="en-US" sz="999" u="none">
                <a:solidFill>
                  <a:srgbClr val="000000"/>
                </a:solidFill>
                <a:latin typeface="Arial"/>
                <a:ea typeface="Arial"/>
                <a:cs typeface="Arial"/>
                <a:sym typeface="Arial"/>
              </a:rPr>
              <a:t>v</a:t>
            </a:r>
            <a:r>
              <a:rPr lang="en-US" sz="999">
                <a:solidFill>
                  <a:srgbClr val="000000"/>
                </a:solidFill>
                <a:latin typeface="Arial"/>
                <a:ea typeface="Arial"/>
                <a:cs typeface="Arial"/>
                <a:sym typeface="Arial"/>
              </a:rPr>
              <a:t>ic, S</a:t>
            </a:r>
            <a:r>
              <a:rPr lang="en-US" sz="999" u="none">
                <a:solidFill>
                  <a:srgbClr val="000000"/>
                </a:solidFill>
                <a:latin typeface="Arial"/>
                <a:ea typeface="Arial"/>
                <a:cs typeface="Arial"/>
                <a:sym typeface="Arial"/>
              </a:rPr>
              <a:t>.</a:t>
            </a:r>
            <a:r>
              <a:rPr lang="en-US" sz="999">
                <a:solidFill>
                  <a:srgbClr val="000000"/>
                </a:solidFill>
                <a:latin typeface="Arial"/>
                <a:ea typeface="Arial"/>
                <a:cs typeface="Arial"/>
                <a:sym typeface="Arial"/>
              </a:rPr>
              <a:t>, Ulytė, A</a:t>
            </a:r>
            <a:r>
              <a:rPr lang="en-US" sz="999" u="none">
                <a:solidFill>
                  <a:srgbClr val="000000"/>
                </a:solidFill>
                <a:latin typeface="Arial"/>
                <a:ea typeface="Arial"/>
                <a:cs typeface="Arial"/>
                <a:sym typeface="Arial"/>
              </a:rPr>
              <a:t>.</a:t>
            </a:r>
            <a:r>
              <a:rPr lang="en-US" sz="999">
                <a:solidFill>
                  <a:srgbClr val="000000"/>
                </a:solidFill>
                <a:latin typeface="Arial"/>
                <a:ea typeface="Arial"/>
                <a:cs typeface="Arial"/>
                <a:sym typeface="Arial"/>
              </a:rPr>
              <a:t>, Toole, H., Marciniak-Nuqui, Z., Stockwell, S., Adams, A., Richard-Sheridan, M., Bucseneanu, S., Parkinson, S. and Fahy, N., 2025. Better and more efficient NHS care through innovative approaches to treatment. RAND. </a:t>
            </a:r>
          </a:p>
          <a:p>
            <a:pPr marL="215899" lvl="1" indent="-107950" algn="just">
              <a:lnSpc>
                <a:spcPts val="1399"/>
              </a:lnSpc>
              <a:buFont typeface="Arial"/>
              <a:buChar char="•"/>
            </a:pPr>
            <a:r>
              <a:rPr lang="en-US" sz="999">
                <a:solidFill>
                  <a:srgbClr val="000000"/>
                </a:solidFill>
                <a:latin typeface="Arial"/>
                <a:ea typeface="Arial"/>
                <a:cs typeface="Arial"/>
                <a:sym typeface="Arial"/>
              </a:rPr>
              <a:t>Mir, M.A., Dar, M.A. and Qadir, A., 2024. Exploring the landscape of coronary artery disease: a comprehensive review. Am. J. Biomed. Pharm, 1, pp.9-22. https://www.researchgate.net/profile/Mohd-Altaf-Dar/publication/379047887_Exploring_the_Landscape_of_Coronary_Artery_Disease_A_Comprehensive_Review/links/65f87dea286738732d5cd9a9/Exploring-the-Landscape-of-Coronary-Artery-Disease-A-Comprehensive-Review.pdf </a:t>
            </a:r>
          </a:p>
          <a:p>
            <a:pPr marL="215899" lvl="1" indent="-107950" algn="just">
              <a:lnSpc>
                <a:spcPts val="1399"/>
              </a:lnSpc>
              <a:buFont typeface="Arial"/>
              <a:buChar char="•"/>
            </a:pPr>
            <a:r>
              <a:rPr lang="en-US" sz="999">
                <a:solidFill>
                  <a:srgbClr val="000000"/>
                </a:solidFill>
                <a:latin typeface="Arial"/>
                <a:ea typeface="Arial"/>
                <a:cs typeface="Arial"/>
                <a:sym typeface="Arial"/>
              </a:rPr>
              <a:t>Nazir, M.S., Rodriguez-Guadarrama, Y., Rua, T., Bui, K.H., Buylova Gola, A., Chiribiri, A., McCrone, P., Plein, S. and Pennington, M., 2022. Cost-effectiveness in diagnosis of stable angina patients: a decision-analytical modelling approach. Open heart, 9(1), p.e001700. DOI: 10.1136/openhrt-2021-001700 </a:t>
            </a:r>
          </a:p>
          <a:p>
            <a:pPr marL="215899" lvl="1" indent="-107950" algn="just">
              <a:lnSpc>
                <a:spcPts val="1399"/>
              </a:lnSpc>
              <a:buFont typeface="Arial"/>
              <a:buChar char="•"/>
            </a:pPr>
            <a:r>
              <a:rPr lang="en-US" sz="999">
                <a:solidFill>
                  <a:srgbClr val="000000"/>
                </a:solidFill>
                <a:latin typeface="Arial"/>
                <a:ea typeface="Arial"/>
                <a:cs typeface="Arial"/>
                <a:sym typeface="Arial"/>
              </a:rPr>
              <a:t>Rinaldi, R., Kunadian, V., Crea, F. and Montone, R.A., 2025. Management of angina pectoris. Trends in Cardiovascular Medicine, 35(6), pp.341-350. DOI: https://doi.org/10.1016/j.tcm.2025.03.001 </a:t>
            </a:r>
          </a:p>
          <a:p>
            <a:pPr marL="215899" lvl="1" indent="-107950" algn="just">
              <a:lnSpc>
                <a:spcPts val="1399"/>
              </a:lnSpc>
              <a:buFont typeface="Arial"/>
              <a:buChar char="•"/>
            </a:pPr>
            <a:r>
              <a:rPr lang="en-US" sz="999">
                <a:solidFill>
                  <a:srgbClr val="000000"/>
                </a:solidFill>
                <a:latin typeface="Arial"/>
                <a:ea typeface="Arial"/>
                <a:cs typeface="Arial"/>
                <a:sym typeface="Arial"/>
              </a:rPr>
              <a:t>Sheng-Shou, H.U. and Writing Committee of the Report on Cardiovascular Health and Diseases in China, 2024. Community-based prevention and treatment of cardiovascular diseases. Journal of Geriatric Cardiology: JGC, 21(3), p.315. DOI: </a:t>
            </a:r>
            <a:r>
              <a:rPr lang="en-US" sz="999" u="none">
                <a:solidFill>
                  <a:srgbClr val="000000"/>
                </a:solidFill>
                <a:latin typeface="Arial"/>
                <a:ea typeface="Arial"/>
                <a:cs typeface="Arial"/>
                <a:sym typeface="Arial"/>
              </a:rPr>
              <a:t>https://doi.org/10.</a:t>
            </a:r>
            <a:r>
              <a:rPr lang="en-US" sz="999">
                <a:solidFill>
                  <a:srgbClr val="000000"/>
                </a:solidFill>
                <a:latin typeface="Arial"/>
                <a:ea typeface="Arial"/>
                <a:cs typeface="Arial"/>
                <a:sym typeface="Arial"/>
              </a:rPr>
              <a:t>26599/</a:t>
            </a:r>
            <a:r>
              <a:rPr lang="en-US" sz="999" u="none">
                <a:solidFill>
                  <a:srgbClr val="000000"/>
                </a:solidFill>
                <a:latin typeface="Arial"/>
                <a:ea typeface="Arial"/>
                <a:cs typeface="Arial"/>
                <a:sym typeface="Arial"/>
              </a:rPr>
              <a:t>16</a:t>
            </a:r>
            <a:r>
              <a:rPr lang="en-US" sz="999">
                <a:solidFill>
                  <a:srgbClr val="000000"/>
                </a:solidFill>
                <a:latin typeface="Arial"/>
                <a:ea typeface="Arial"/>
                <a:cs typeface="Arial"/>
                <a:sym typeface="Arial"/>
              </a:rPr>
              <a:t>7</a:t>
            </a:r>
            <a:r>
              <a:rPr lang="en-US" sz="999" u="none">
                <a:solidFill>
                  <a:srgbClr val="000000"/>
                </a:solidFill>
                <a:latin typeface="Arial"/>
                <a:ea typeface="Arial"/>
                <a:cs typeface="Arial"/>
                <a:sym typeface="Arial"/>
              </a:rPr>
              <a:t>1-</a:t>
            </a:r>
            <a:r>
              <a:rPr lang="en-US" sz="999">
                <a:solidFill>
                  <a:srgbClr val="000000"/>
                </a:solidFill>
                <a:latin typeface="Arial"/>
                <a:ea typeface="Arial"/>
                <a:cs typeface="Arial"/>
                <a:sym typeface="Arial"/>
              </a:rPr>
              <a:t>5411.2</a:t>
            </a:r>
            <a:r>
              <a:rPr lang="en-US" sz="999" u="none">
                <a:solidFill>
                  <a:srgbClr val="000000"/>
                </a:solidFill>
                <a:latin typeface="Arial"/>
                <a:ea typeface="Arial"/>
                <a:cs typeface="Arial"/>
                <a:sym typeface="Arial"/>
              </a:rPr>
              <a:t>02</a:t>
            </a:r>
            <a:r>
              <a:rPr lang="en-US" sz="999">
                <a:solidFill>
                  <a:srgbClr val="000000"/>
                </a:solidFill>
                <a:latin typeface="Arial"/>
                <a:ea typeface="Arial"/>
                <a:cs typeface="Arial"/>
                <a:sym typeface="Arial"/>
              </a:rPr>
              <a:t>4.</a:t>
            </a:r>
            <a:r>
              <a:rPr lang="en-US" sz="999" u="none">
                <a:solidFill>
                  <a:srgbClr val="000000"/>
                </a:solidFill>
                <a:latin typeface="Arial"/>
                <a:ea typeface="Arial"/>
                <a:cs typeface="Arial"/>
                <a:sym typeface="Arial"/>
              </a:rPr>
              <a:t>0</a:t>
            </a:r>
            <a:r>
              <a:rPr lang="en-US" sz="999">
                <a:solidFill>
                  <a:srgbClr val="000000"/>
                </a:solidFill>
                <a:latin typeface="Arial"/>
                <a:ea typeface="Arial"/>
                <a:cs typeface="Arial"/>
                <a:sym typeface="Arial"/>
              </a:rPr>
              <a:t>3.</a:t>
            </a:r>
            <a:r>
              <a:rPr lang="en-US" sz="999" u="none">
                <a:solidFill>
                  <a:srgbClr val="000000"/>
                </a:solidFill>
                <a:latin typeface="Arial"/>
                <a:ea typeface="Arial"/>
                <a:cs typeface="Arial"/>
                <a:sym typeface="Arial"/>
              </a:rPr>
              <a:t>0</a:t>
            </a:r>
            <a:r>
              <a:rPr lang="en-US" sz="999">
                <a:solidFill>
                  <a:srgbClr val="000000"/>
                </a:solidFill>
                <a:latin typeface="Arial"/>
                <a:ea typeface="Arial"/>
                <a:cs typeface="Arial"/>
                <a:sym typeface="Arial"/>
              </a:rPr>
              <a:t>07 </a:t>
            </a:r>
          </a:p>
          <a:p>
            <a:pPr marL="215899" lvl="1" indent="-107950" algn="just">
              <a:lnSpc>
                <a:spcPts val="1399"/>
              </a:lnSpc>
              <a:buFont typeface="Arial"/>
              <a:buChar char="•"/>
            </a:pPr>
            <a:r>
              <a:rPr lang="en-US" sz="999">
                <a:solidFill>
                  <a:srgbClr val="000000"/>
                </a:solidFill>
                <a:latin typeface="Arial"/>
                <a:ea typeface="Arial"/>
                <a:cs typeface="Arial"/>
                <a:sym typeface="Arial"/>
              </a:rPr>
              <a:t>Shih, K., Herz, N., Sheikh, A., O'neill, C., Carter, P. and Anderson, M., 2025. Economic burden of cardiovascular disease in the United Kingdom. European Heart Journal-Quality of Care and Clinical Outcomes, 11(5), pp.678-690. DOI: https://doi.org/10.1093/ehjqcco/qcaf011 </a:t>
            </a:r>
          </a:p>
          <a:p>
            <a:pPr marL="215899" lvl="1" indent="-107950" algn="just">
              <a:lnSpc>
                <a:spcPts val="1399"/>
              </a:lnSpc>
              <a:buFont typeface="Arial"/>
              <a:buChar char="•"/>
            </a:pPr>
            <a:r>
              <a:rPr lang="en-US" sz="999">
                <a:solidFill>
                  <a:srgbClr val="000000"/>
                </a:solidFill>
                <a:latin typeface="Arial"/>
                <a:ea typeface="Arial"/>
                <a:cs typeface="Arial"/>
                <a:sym typeface="Arial"/>
              </a:rPr>
              <a:t>Soleymani, M., Masoudkabir, F., Shabani, M., Vasheghani-Farahani, A., Behnoush, A.H. and Khalaji, A., 2022. Updates on pharmacologic management of microvascular angina. Cardiovascular therapeutics, 2022(1), p.6080258. DOI: https://doi.org/10.1155/2022/6080258 </a:t>
            </a:r>
          </a:p>
          <a:p>
            <a:pPr marL="215899" lvl="1" indent="-107950" algn="just">
              <a:lnSpc>
                <a:spcPts val="1399"/>
              </a:lnSpc>
              <a:buFont typeface="Arial"/>
              <a:buChar char="•"/>
            </a:pPr>
            <a:r>
              <a:rPr lang="en-US" sz="999">
                <a:solidFill>
                  <a:srgbClr val="000000"/>
                </a:solidFill>
                <a:latin typeface="Arial"/>
                <a:ea typeface="Arial"/>
                <a:cs typeface="Arial"/>
                <a:sym typeface="Arial"/>
              </a:rPr>
              <a:t>Stephany, K., 2022. Cultivating empathy: Inspiring health professionals to communicate more effectively (Revised Edition). Bentham Science Publishers. </a:t>
            </a:r>
          </a:p>
          <a:p>
            <a:pPr marL="215899" lvl="1" indent="-107950" algn="just">
              <a:lnSpc>
                <a:spcPts val="1399"/>
              </a:lnSpc>
              <a:buFont typeface="Arial"/>
              <a:buChar char="•"/>
            </a:pPr>
            <a:r>
              <a:rPr lang="en-US" sz="999">
                <a:solidFill>
                  <a:srgbClr val="000000"/>
                </a:solidFill>
                <a:latin typeface="Arial"/>
                <a:ea typeface="Arial"/>
                <a:cs typeface="Arial"/>
                <a:sym typeface="Arial"/>
              </a:rPr>
              <a:t>Upadhyay, R.K., 2023. High cholesterol disorders, myocardial infarction and its therapeutics. World J Cardiovasc Dis, 13(8), pp.433-469. DOI: https://doi.org/10.4236/wjcd.2023.138040 </a:t>
            </a:r>
          </a:p>
          <a:p>
            <a:pPr marL="215899" lvl="1" indent="-107950" algn="just">
              <a:lnSpc>
                <a:spcPts val="1399"/>
              </a:lnSpc>
              <a:buFont typeface="Arial"/>
              <a:buChar char="•"/>
            </a:pPr>
            <a:r>
              <a:rPr lang="en-US" sz="999">
                <a:solidFill>
                  <a:srgbClr val="000000"/>
                </a:solidFill>
                <a:latin typeface="Arial"/>
                <a:ea typeface="Arial"/>
                <a:cs typeface="Arial"/>
                <a:sym typeface="Arial"/>
              </a:rPr>
              <a:t>Vervaat, F.E., van der Gaag, A., Teeuwen, K., van Suijlekom, H. and Wijnbergen, I., 2023. Neuromodulation in patients with refractory angina pectoris: a review. European Heart Journal Open, 3(1), p.oeac083. DOI: https://doi.org/10.1093/ehjopen/oeac083 </a:t>
            </a:r>
          </a:p>
          <a:p>
            <a:pPr marL="215899" lvl="1" indent="-107950" algn="just">
              <a:lnSpc>
                <a:spcPts val="1399"/>
              </a:lnSpc>
              <a:buFont typeface="Arial"/>
              <a:buChar char="•"/>
            </a:pPr>
            <a:r>
              <a:rPr lang="en-US" sz="999">
                <a:solidFill>
                  <a:srgbClr val="000000"/>
                </a:solidFill>
                <a:latin typeface="Arial"/>
                <a:ea typeface="Arial"/>
                <a:cs typeface="Arial"/>
                <a:sym typeface="Arial"/>
              </a:rPr>
              <a:t>Welén Schef, K., Tornvall, P., Alfredsson, J., Hagström, E., Ravn-Fischer, A., Soderberg, S., Yndigegn, T. and Jernberg, T., 2023. Prevalence of angina pectoris and association with coronary atherosclerosis in a general population. Heart, 109(19), pp.1450-1459. DOI: http://dx.doi.org/10.1136/heartjnl-2023-322345 </a:t>
            </a:r>
          </a:p>
          <a:p>
            <a:pPr marL="215899" lvl="1" indent="-107950" algn="just">
              <a:lnSpc>
                <a:spcPts val="1399"/>
              </a:lnSpc>
              <a:buFont typeface="Arial"/>
              <a:buChar char="•"/>
            </a:pPr>
            <a:r>
              <a:rPr lang="en-US" sz="999">
                <a:solidFill>
                  <a:srgbClr val="000000"/>
                </a:solidFill>
                <a:latin typeface="Arial"/>
                <a:ea typeface="Arial"/>
                <a:cs typeface="Arial"/>
                <a:sym typeface="Arial"/>
              </a:rPr>
              <a:t>WHO, 2026. Cardiovascular diseases. Available at: https://www.who.int/health-topics/cardiovascular-diseases (Accessed on: 06-04-2026)</a:t>
            </a:r>
          </a:p>
          <a:p>
            <a:pPr marL="215899" lvl="1" indent="-107950" algn="just">
              <a:lnSpc>
                <a:spcPts val="1399"/>
              </a:lnSpc>
              <a:buFont typeface="Arial"/>
              <a:buChar char="•"/>
            </a:pPr>
            <a:r>
              <a:rPr lang="en-US" sz="999">
                <a:solidFill>
                  <a:srgbClr val="000000"/>
                </a:solidFill>
                <a:latin typeface="Arial"/>
                <a:ea typeface="Arial"/>
                <a:cs typeface="Arial"/>
                <a:sym typeface="Arial"/>
              </a:rPr>
              <a:t>Yang, Z., Zheng, X., Gao, Y., Zhang, C. and Wang, A., 2025. Strategies for enhancing home-based cardiac rehabilitation self-management for patients with coronary heart disease: a qualitative study. BMC nursing, 24(1), p.27. DOI: https://doi.org/10.1186/s12912-025-02690-0 </a:t>
            </a:r>
          </a:p>
          <a:p>
            <a:pPr marL="215899" lvl="1" indent="-107950" algn="just">
              <a:lnSpc>
                <a:spcPts val="1399"/>
              </a:lnSpc>
              <a:buFont typeface="Arial"/>
              <a:buChar char="•"/>
            </a:pPr>
            <a:r>
              <a:rPr lang="en-US" sz="999">
                <a:solidFill>
                  <a:srgbClr val="000000"/>
                </a:solidFill>
                <a:latin typeface="Arial"/>
                <a:ea typeface="Arial"/>
                <a:cs typeface="Arial"/>
                <a:sym typeface="Arial"/>
              </a:rPr>
              <a:t>Zheng, W., Huang, X., Wang, X., Suo, M., Yan, Y., Gong, W., Ai, H., Que, B. and Nie, S., 2024. Impact of multimorbidity patterns on outcomes and treatment in patients with coronary artery disease. European Heart Journal Open, 4(2), p.oeae009. DOI: </a:t>
            </a:r>
            <a:r>
              <a:rPr lang="en-US" sz="999" u="none">
                <a:solidFill>
                  <a:srgbClr val="000000"/>
                </a:solidFill>
                <a:latin typeface="Arial"/>
                <a:ea typeface="Arial"/>
                <a:cs typeface="Arial"/>
                <a:sym typeface="Arial"/>
              </a:rPr>
              <a:t>https://doi.org/10.10</a:t>
            </a:r>
            <a:r>
              <a:rPr lang="en-US" sz="999">
                <a:solidFill>
                  <a:srgbClr val="000000"/>
                </a:solidFill>
                <a:latin typeface="Arial"/>
                <a:ea typeface="Arial"/>
                <a:cs typeface="Arial"/>
                <a:sym typeface="Arial"/>
              </a:rPr>
              <a:t>9</a:t>
            </a:r>
            <a:r>
              <a:rPr lang="en-US" sz="999" u="none">
                <a:solidFill>
                  <a:srgbClr val="000000"/>
                </a:solidFill>
                <a:latin typeface="Arial"/>
                <a:ea typeface="Arial"/>
                <a:cs typeface="Arial"/>
                <a:sym typeface="Arial"/>
              </a:rPr>
              <a:t>3</a:t>
            </a:r>
            <a:r>
              <a:rPr lang="en-US" sz="999">
                <a:solidFill>
                  <a:srgbClr val="000000"/>
                </a:solidFill>
                <a:latin typeface="Arial"/>
                <a:ea typeface="Arial"/>
                <a:cs typeface="Arial"/>
                <a:sym typeface="Arial"/>
              </a:rPr>
              <a:t>/ehjopen/oeae</a:t>
            </a:r>
            <a:r>
              <a:rPr lang="en-US" sz="999" u="none">
                <a:solidFill>
                  <a:srgbClr val="000000"/>
                </a:solidFill>
                <a:latin typeface="Arial"/>
                <a:ea typeface="Arial"/>
                <a:cs typeface="Arial"/>
                <a:sym typeface="Arial"/>
              </a:rPr>
              <a:t>00</a:t>
            </a:r>
            <a:r>
              <a:rPr lang="en-US" sz="999">
                <a:solidFill>
                  <a:srgbClr val="000000"/>
                </a:solidFill>
                <a:latin typeface="Arial"/>
                <a:ea typeface="Arial"/>
                <a:cs typeface="Arial"/>
                <a:sym typeface="Arial"/>
              </a:rPr>
              <a:t>9 </a:t>
            </a:r>
          </a:p>
          <a:p>
            <a:pPr marL="215899" lvl="1" indent="-107950" algn="just">
              <a:lnSpc>
                <a:spcPts val="1399"/>
              </a:lnSpc>
              <a:buFont typeface="Arial"/>
              <a:buChar char="•"/>
            </a:pPr>
            <a:endParaRPr lang="en-US" sz="999">
              <a:solidFill>
                <a:srgbClr val="000000"/>
              </a:solidFill>
              <a:latin typeface="Arial"/>
              <a:ea typeface="Arial"/>
              <a:cs typeface="Arial"/>
              <a:sym typeface="Aria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023268" y="0"/>
            <a:ext cx="12129245" cy="10345177"/>
            <a:chOff x="0" y="0"/>
            <a:chExt cx="714728" cy="609600"/>
          </a:xfrm>
        </p:grpSpPr>
        <p:sp>
          <p:nvSpPr>
            <p:cNvPr id="3" name="Freeform 3"/>
            <p:cNvSpPr/>
            <p:nvPr/>
          </p:nvSpPr>
          <p:spPr>
            <a:xfrm>
              <a:off x="0" y="0"/>
              <a:ext cx="714728" cy="609600"/>
            </a:xfrm>
            <a:custGeom>
              <a:avLst/>
              <a:gdLst/>
              <a:ahLst/>
              <a:cxnLst/>
              <a:rect l="l" t="t" r="r" b="b"/>
              <a:pathLst>
                <a:path w="714728" h="609600">
                  <a:moveTo>
                    <a:pt x="203200" y="0"/>
                  </a:moveTo>
                  <a:lnTo>
                    <a:pt x="714728" y="0"/>
                  </a:lnTo>
                  <a:lnTo>
                    <a:pt x="511528" y="609600"/>
                  </a:lnTo>
                  <a:lnTo>
                    <a:pt x="0" y="609600"/>
                  </a:lnTo>
                  <a:lnTo>
                    <a:pt x="203200" y="0"/>
                  </a:lnTo>
                  <a:close/>
                </a:path>
              </a:pathLst>
            </a:custGeom>
            <a:solidFill>
              <a:srgbClr val="B4B4B4"/>
            </a:solidFill>
          </p:spPr>
        </p:sp>
        <p:sp>
          <p:nvSpPr>
            <p:cNvPr id="4" name="TextBox 4"/>
            <p:cNvSpPr txBox="1"/>
            <p:nvPr/>
          </p:nvSpPr>
          <p:spPr>
            <a:xfrm>
              <a:off x="101600" y="-38100"/>
              <a:ext cx="511528" cy="6477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65282" y="6351334"/>
            <a:ext cx="2650490" cy="4055343"/>
          </a:xfrm>
          <a:custGeom>
            <a:avLst/>
            <a:gdLst/>
            <a:ahLst/>
            <a:cxnLst/>
            <a:rect l="l" t="t" r="r" b="b"/>
            <a:pathLst>
              <a:path w="2650490" h="4055343">
                <a:moveTo>
                  <a:pt x="0" y="0"/>
                </a:moveTo>
                <a:lnTo>
                  <a:pt x="2650490" y="0"/>
                </a:lnTo>
                <a:lnTo>
                  <a:pt x="2650490" y="4055344"/>
                </a:lnTo>
                <a:lnTo>
                  <a:pt x="0" y="4055344"/>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6" name="Freeform 6"/>
          <p:cNvSpPr/>
          <p:nvPr/>
        </p:nvSpPr>
        <p:spPr>
          <a:xfrm>
            <a:off x="14705489" y="328077"/>
            <a:ext cx="3025401" cy="2975894"/>
          </a:xfrm>
          <a:custGeom>
            <a:avLst/>
            <a:gdLst/>
            <a:ahLst/>
            <a:cxnLst/>
            <a:rect l="l" t="t" r="r" b="b"/>
            <a:pathLst>
              <a:path w="3025401" h="2975894">
                <a:moveTo>
                  <a:pt x="0" y="0"/>
                </a:moveTo>
                <a:lnTo>
                  <a:pt x="3025401" y="0"/>
                </a:lnTo>
                <a:lnTo>
                  <a:pt x="3025401" y="2975895"/>
                </a:lnTo>
                <a:lnTo>
                  <a:pt x="0" y="2975895"/>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7" name="TextBox 7"/>
          <p:cNvSpPr txBox="1"/>
          <p:nvPr/>
        </p:nvSpPr>
        <p:spPr>
          <a:xfrm>
            <a:off x="3671722" y="4189478"/>
            <a:ext cx="10944556" cy="2026518"/>
          </a:xfrm>
          <a:prstGeom prst="rect">
            <a:avLst/>
          </a:prstGeom>
        </p:spPr>
        <p:txBody>
          <a:bodyPr lIns="0" tIns="0" rIns="0" bIns="0" rtlCol="0" anchor="t">
            <a:spAutoFit/>
          </a:bodyPr>
          <a:lstStyle/>
          <a:p>
            <a:pPr algn="ctr">
              <a:lnSpc>
                <a:spcPts val="16087"/>
              </a:lnSpc>
              <a:spcBef>
                <a:spcPct val="0"/>
              </a:spcBef>
            </a:pPr>
            <a:r>
              <a:rPr lang="en-US" sz="11490" b="1">
                <a:solidFill>
                  <a:srgbClr val="000000"/>
                </a:solidFill>
                <a:latin typeface="Arial Bold"/>
                <a:ea typeface="Arial Bold"/>
                <a:cs typeface="Arial Bold"/>
                <a:sym typeface="Arial Bold"/>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4023</Words>
  <Application>Microsoft Office PowerPoint</Application>
  <PresentationFormat>Custom</PresentationFormat>
  <Paragraphs>179</Paragraphs>
  <Slides>18</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Times New Roman</vt:lpstr>
      <vt:lpstr>Calibri</vt:lpstr>
      <vt:lpstr>Arial Bold</vt:lpstr>
      <vt:lpstr>Arial</vt:lpstr>
      <vt:lpstr>Arial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LCHS7003 Hetal </dc:title>
  <cp:lastModifiedBy>Hetal Patel</cp:lastModifiedBy>
  <cp:revision>1</cp:revision>
  <dcterms:created xsi:type="dcterms:W3CDTF">2006-08-16T00:00:00Z</dcterms:created>
  <dcterms:modified xsi:type="dcterms:W3CDTF">2026-04-08T13:28:26Z</dcterms:modified>
  <dc:identifier>DAHF4orRxiM</dc:identifier>
</cp:coreProperties>
</file>