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3"/>
  </p:notesMasterIdLst>
  <p:sldIdLst>
    <p:sldId id="256" r:id="rId2"/>
    <p:sldId id="257" r:id="rId3"/>
    <p:sldId id="258" r:id="rId4"/>
    <p:sldId id="259" r:id="rId5"/>
    <p:sldId id="260" r:id="rId6"/>
    <p:sldId id="268" r:id="rId7"/>
    <p:sldId id="269" r:id="rId8"/>
    <p:sldId id="261" r:id="rId9"/>
    <p:sldId id="262" r:id="rId10"/>
    <p:sldId id="263" r:id="rId11"/>
    <p:sldId id="264"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630" autoAdjust="0"/>
    <p:restoredTop sz="94660"/>
  </p:normalViewPr>
  <p:slideViewPr>
    <p:cSldViewPr snapToGrid="0">
      <p:cViewPr varScale="1">
        <p:scale>
          <a:sx n="78" d="100"/>
          <a:sy n="78" d="100"/>
        </p:scale>
        <p:origin x="112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67706D-D598-415E-BA3D-E3DB94BA3C3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AE43EC02-EDC6-4648-A564-28D10A794C8F}">
      <dgm:prSet/>
      <dgm:spPr/>
      <dgm:t>
        <a:bodyPr/>
        <a:lstStyle/>
        <a:p>
          <a:pPr rtl="0"/>
          <a:r>
            <a:rPr lang="en-GB" b="0" i="0" dirty="0"/>
            <a:t>The provision of high-quality service, exceptional hospitality, and comprehensive guest services play a pivotal role in the dynamic and highly competitive hotel industry (Walker, 2021).</a:t>
          </a:r>
          <a:endParaRPr lang="en-GB" dirty="0"/>
        </a:p>
      </dgm:t>
    </dgm:pt>
    <dgm:pt modelId="{6BF4CEDD-AE10-4E43-B265-6EF63DF9057D}" type="parTrans" cxnId="{C80511C9-EBE5-4AF1-9287-D614C14E8F21}">
      <dgm:prSet/>
      <dgm:spPr/>
      <dgm:t>
        <a:bodyPr/>
        <a:lstStyle/>
        <a:p>
          <a:endParaRPr lang="en-GB"/>
        </a:p>
      </dgm:t>
    </dgm:pt>
    <dgm:pt modelId="{49503F58-5741-4DD4-AA20-8D4EDC79B2FA}" type="sibTrans" cxnId="{C80511C9-EBE5-4AF1-9287-D614C14E8F21}">
      <dgm:prSet/>
      <dgm:spPr/>
      <dgm:t>
        <a:bodyPr/>
        <a:lstStyle/>
        <a:p>
          <a:endParaRPr lang="en-GB"/>
        </a:p>
      </dgm:t>
    </dgm:pt>
    <dgm:pt modelId="{18053AA5-D7CC-4A91-85F2-0CCFCBBE9A1F}">
      <dgm:prSet/>
      <dgm:spPr/>
      <dgm:t>
        <a:bodyPr/>
        <a:lstStyle/>
        <a:p>
          <a:pPr rtl="0"/>
          <a:r>
            <a:rPr lang="en-GB" b="0" i="0"/>
            <a:t>The aforementioned characteristics constitute the fundamental components of the hotel industry and have the potential to significantly impact the image of a hotel and its financial performance (Radojevic et al., 2019). </a:t>
          </a:r>
          <a:endParaRPr lang="en-GB"/>
        </a:p>
      </dgm:t>
    </dgm:pt>
    <dgm:pt modelId="{A170C512-D22B-44C0-87B3-081D8AB51F75}" type="parTrans" cxnId="{B89FB8BA-1F8A-4B9A-8AA4-E9CA8D21C2B0}">
      <dgm:prSet/>
      <dgm:spPr/>
      <dgm:t>
        <a:bodyPr/>
        <a:lstStyle/>
        <a:p>
          <a:endParaRPr lang="en-GB"/>
        </a:p>
      </dgm:t>
    </dgm:pt>
    <dgm:pt modelId="{0822DBD2-33FC-4881-B038-C0C1CED5AF30}" type="sibTrans" cxnId="{B89FB8BA-1F8A-4B9A-8AA4-E9CA8D21C2B0}">
      <dgm:prSet/>
      <dgm:spPr/>
      <dgm:t>
        <a:bodyPr/>
        <a:lstStyle/>
        <a:p>
          <a:endParaRPr lang="en-GB"/>
        </a:p>
      </dgm:t>
    </dgm:pt>
    <dgm:pt modelId="{3BF3FCE0-10BF-4EF1-8A3A-8764B8A86F22}">
      <dgm:prSet/>
      <dgm:spPr/>
      <dgm:t>
        <a:bodyPr/>
        <a:lstStyle/>
        <a:p>
          <a:pPr rtl="0"/>
          <a:r>
            <a:rPr lang="en-GB" b="0" i="0"/>
            <a:t>The foundation of guest satisfaction is in the provision of high-quality service, including all aspects of the journey from arrival to departure.</a:t>
          </a:r>
          <a:endParaRPr lang="en-GB"/>
        </a:p>
      </dgm:t>
    </dgm:pt>
    <dgm:pt modelId="{8A335FC5-C3D1-4FD3-909B-B816073CEA39}" type="parTrans" cxnId="{B715D703-EECE-4A25-BAD3-06B684B0707A}">
      <dgm:prSet/>
      <dgm:spPr/>
      <dgm:t>
        <a:bodyPr/>
        <a:lstStyle/>
        <a:p>
          <a:endParaRPr lang="en-GB"/>
        </a:p>
      </dgm:t>
    </dgm:pt>
    <dgm:pt modelId="{C656490F-9C6A-4B91-8E01-13CEE51A9CB8}" type="sibTrans" cxnId="{B715D703-EECE-4A25-BAD3-06B684B0707A}">
      <dgm:prSet/>
      <dgm:spPr/>
      <dgm:t>
        <a:bodyPr/>
        <a:lstStyle/>
        <a:p>
          <a:endParaRPr lang="en-GB"/>
        </a:p>
      </dgm:t>
    </dgm:pt>
    <dgm:pt modelId="{6C1011AF-0DC8-4B79-A946-7113F881A2A2}">
      <dgm:prSet/>
      <dgm:spPr/>
      <dgm:t>
        <a:bodyPr/>
        <a:lstStyle/>
        <a:p>
          <a:pPr rtl="0"/>
          <a:r>
            <a:rPr lang="en-GB" b="0" i="0"/>
            <a:t>Hospitality refers to the act of creating an atmosphere that is warm and welcoming, ensuring that people are comfortable and cared for (Yang and Mattila, 2016). </a:t>
          </a:r>
          <a:endParaRPr lang="en-GB"/>
        </a:p>
      </dgm:t>
    </dgm:pt>
    <dgm:pt modelId="{036B6C0F-5043-4027-80CF-4001C3F1C758}" type="parTrans" cxnId="{8964B92B-4FFD-4F77-B0B3-7C39BB9044E1}">
      <dgm:prSet/>
      <dgm:spPr/>
      <dgm:t>
        <a:bodyPr/>
        <a:lstStyle/>
        <a:p>
          <a:endParaRPr lang="en-GB"/>
        </a:p>
      </dgm:t>
    </dgm:pt>
    <dgm:pt modelId="{DF03659C-DF48-4ED9-982C-D2E1B49EDA92}" type="sibTrans" cxnId="{8964B92B-4FFD-4F77-B0B3-7C39BB9044E1}">
      <dgm:prSet/>
      <dgm:spPr/>
      <dgm:t>
        <a:bodyPr/>
        <a:lstStyle/>
        <a:p>
          <a:endParaRPr lang="en-GB"/>
        </a:p>
      </dgm:t>
    </dgm:pt>
    <dgm:pt modelId="{F29A4051-9160-458E-B028-8CC32845516C}">
      <dgm:prSet/>
      <dgm:spPr/>
      <dgm:t>
        <a:bodyPr/>
        <a:lstStyle/>
        <a:p>
          <a:pPr rtl="0"/>
          <a:r>
            <a:rPr lang="en-GB" b="0" i="0"/>
            <a:t>Additionally, this presentation will analyse the St. Regis in terms of main consumers as well as the scope, nature and role of guest facilities and services. </a:t>
          </a:r>
          <a:endParaRPr lang="en-GB"/>
        </a:p>
      </dgm:t>
    </dgm:pt>
    <dgm:pt modelId="{EA038CD3-CAB1-4AC1-AA6D-3323948EEBD7}" type="parTrans" cxnId="{C8E211AF-6F8F-4748-B11B-F54788FC2BC5}">
      <dgm:prSet/>
      <dgm:spPr/>
      <dgm:t>
        <a:bodyPr/>
        <a:lstStyle/>
        <a:p>
          <a:endParaRPr lang="en-GB"/>
        </a:p>
      </dgm:t>
    </dgm:pt>
    <dgm:pt modelId="{E0ACFFF7-31A8-4396-BE8F-99A7AFC0A59C}" type="sibTrans" cxnId="{C8E211AF-6F8F-4748-B11B-F54788FC2BC5}">
      <dgm:prSet/>
      <dgm:spPr/>
      <dgm:t>
        <a:bodyPr/>
        <a:lstStyle/>
        <a:p>
          <a:endParaRPr lang="en-GB"/>
        </a:p>
      </dgm:t>
    </dgm:pt>
    <dgm:pt modelId="{188B19BC-5FCB-424D-8A05-23379E8632EC}">
      <dgm:prSet/>
      <dgm:spPr/>
      <dgm:t>
        <a:bodyPr/>
        <a:lstStyle/>
        <a:p>
          <a:pPr rtl="0"/>
          <a:r>
            <a:rPr lang="en-GB" b="0" i="0"/>
            <a:t>This discussion will also evaluate the hospitality importance and the level of guest expectations that hotels try to meet. </a:t>
          </a:r>
          <a:endParaRPr lang="en-GB"/>
        </a:p>
      </dgm:t>
    </dgm:pt>
    <dgm:pt modelId="{D07C1D40-E20E-4B4F-BF04-91CEF13883D0}" type="parTrans" cxnId="{26C984E0-17E2-46D5-B38B-1D67E1DB3B7B}">
      <dgm:prSet/>
      <dgm:spPr/>
      <dgm:t>
        <a:bodyPr/>
        <a:lstStyle/>
        <a:p>
          <a:endParaRPr lang="en-GB"/>
        </a:p>
      </dgm:t>
    </dgm:pt>
    <dgm:pt modelId="{DF7D2501-FA65-4B00-9B74-E0CCA4C2B8F7}" type="sibTrans" cxnId="{26C984E0-17E2-46D5-B38B-1D67E1DB3B7B}">
      <dgm:prSet/>
      <dgm:spPr/>
      <dgm:t>
        <a:bodyPr/>
        <a:lstStyle/>
        <a:p>
          <a:endParaRPr lang="en-GB"/>
        </a:p>
      </dgm:t>
    </dgm:pt>
    <dgm:pt modelId="{474B3C32-1301-46F5-AC9C-39E8F2775046}" type="pres">
      <dgm:prSet presAssocID="{8367706D-D598-415E-BA3D-E3DB94BA3C3E}" presName="vert0" presStyleCnt="0">
        <dgm:presLayoutVars>
          <dgm:dir/>
          <dgm:animOne val="branch"/>
          <dgm:animLvl val="lvl"/>
        </dgm:presLayoutVars>
      </dgm:prSet>
      <dgm:spPr/>
    </dgm:pt>
    <dgm:pt modelId="{7908DD03-CF2E-4C32-A8E6-02CFB0208226}" type="pres">
      <dgm:prSet presAssocID="{AE43EC02-EDC6-4648-A564-28D10A794C8F}" presName="thickLine" presStyleLbl="alignNode1" presStyleIdx="0" presStyleCnt="6"/>
      <dgm:spPr/>
    </dgm:pt>
    <dgm:pt modelId="{BC65C589-BD6A-4329-9C1A-CD21398B3AD6}" type="pres">
      <dgm:prSet presAssocID="{AE43EC02-EDC6-4648-A564-28D10A794C8F}" presName="horz1" presStyleCnt="0"/>
      <dgm:spPr/>
    </dgm:pt>
    <dgm:pt modelId="{C1D3F653-8D77-439E-B4FC-54565189D226}" type="pres">
      <dgm:prSet presAssocID="{AE43EC02-EDC6-4648-A564-28D10A794C8F}" presName="tx1" presStyleLbl="revTx" presStyleIdx="0" presStyleCnt="6"/>
      <dgm:spPr/>
    </dgm:pt>
    <dgm:pt modelId="{862D353F-2D8E-4268-8C4D-CF4D307CA2CE}" type="pres">
      <dgm:prSet presAssocID="{AE43EC02-EDC6-4648-A564-28D10A794C8F}" presName="vert1" presStyleCnt="0"/>
      <dgm:spPr/>
    </dgm:pt>
    <dgm:pt modelId="{5DE303BB-2C6B-4BD4-AC90-3ECAE0C45126}" type="pres">
      <dgm:prSet presAssocID="{18053AA5-D7CC-4A91-85F2-0CCFCBBE9A1F}" presName="thickLine" presStyleLbl="alignNode1" presStyleIdx="1" presStyleCnt="6"/>
      <dgm:spPr/>
    </dgm:pt>
    <dgm:pt modelId="{60C517BE-88E7-4C74-A993-A0388423230B}" type="pres">
      <dgm:prSet presAssocID="{18053AA5-D7CC-4A91-85F2-0CCFCBBE9A1F}" presName="horz1" presStyleCnt="0"/>
      <dgm:spPr/>
    </dgm:pt>
    <dgm:pt modelId="{EE074B13-0FEB-4F10-9A86-D28558EECEF8}" type="pres">
      <dgm:prSet presAssocID="{18053AA5-D7CC-4A91-85F2-0CCFCBBE9A1F}" presName="tx1" presStyleLbl="revTx" presStyleIdx="1" presStyleCnt="6"/>
      <dgm:spPr/>
    </dgm:pt>
    <dgm:pt modelId="{E9AC1A69-F1F2-4C64-B84E-2137F2D967A7}" type="pres">
      <dgm:prSet presAssocID="{18053AA5-D7CC-4A91-85F2-0CCFCBBE9A1F}" presName="vert1" presStyleCnt="0"/>
      <dgm:spPr/>
    </dgm:pt>
    <dgm:pt modelId="{25B16977-1B6C-4D88-9CDD-DD3CAB3F1E4E}" type="pres">
      <dgm:prSet presAssocID="{3BF3FCE0-10BF-4EF1-8A3A-8764B8A86F22}" presName="thickLine" presStyleLbl="alignNode1" presStyleIdx="2" presStyleCnt="6"/>
      <dgm:spPr/>
    </dgm:pt>
    <dgm:pt modelId="{99929974-6D22-4AAE-BC4B-329CFA03EBED}" type="pres">
      <dgm:prSet presAssocID="{3BF3FCE0-10BF-4EF1-8A3A-8764B8A86F22}" presName="horz1" presStyleCnt="0"/>
      <dgm:spPr/>
    </dgm:pt>
    <dgm:pt modelId="{26168D25-D406-4651-865E-12217E1A25AC}" type="pres">
      <dgm:prSet presAssocID="{3BF3FCE0-10BF-4EF1-8A3A-8764B8A86F22}" presName="tx1" presStyleLbl="revTx" presStyleIdx="2" presStyleCnt="6"/>
      <dgm:spPr/>
    </dgm:pt>
    <dgm:pt modelId="{87287D6D-75AE-44CF-9757-44601B62F3F0}" type="pres">
      <dgm:prSet presAssocID="{3BF3FCE0-10BF-4EF1-8A3A-8764B8A86F22}" presName="vert1" presStyleCnt="0"/>
      <dgm:spPr/>
    </dgm:pt>
    <dgm:pt modelId="{221D85D3-8F6F-4E27-AC3D-9E682F7A962D}" type="pres">
      <dgm:prSet presAssocID="{6C1011AF-0DC8-4B79-A946-7113F881A2A2}" presName="thickLine" presStyleLbl="alignNode1" presStyleIdx="3" presStyleCnt="6"/>
      <dgm:spPr/>
    </dgm:pt>
    <dgm:pt modelId="{C9E47A63-26CB-45D2-8EE6-495F01AAFA01}" type="pres">
      <dgm:prSet presAssocID="{6C1011AF-0DC8-4B79-A946-7113F881A2A2}" presName="horz1" presStyleCnt="0"/>
      <dgm:spPr/>
    </dgm:pt>
    <dgm:pt modelId="{AEE1EDB8-9AFA-4CB7-8075-CD1B63B944F8}" type="pres">
      <dgm:prSet presAssocID="{6C1011AF-0DC8-4B79-A946-7113F881A2A2}" presName="tx1" presStyleLbl="revTx" presStyleIdx="3" presStyleCnt="6"/>
      <dgm:spPr/>
    </dgm:pt>
    <dgm:pt modelId="{0214EFC6-312C-453C-A677-BFBB0C024DB2}" type="pres">
      <dgm:prSet presAssocID="{6C1011AF-0DC8-4B79-A946-7113F881A2A2}" presName="vert1" presStyleCnt="0"/>
      <dgm:spPr/>
    </dgm:pt>
    <dgm:pt modelId="{EE169782-404B-43E1-8C45-4AAF1ABEAE6C}" type="pres">
      <dgm:prSet presAssocID="{F29A4051-9160-458E-B028-8CC32845516C}" presName="thickLine" presStyleLbl="alignNode1" presStyleIdx="4" presStyleCnt="6"/>
      <dgm:spPr/>
    </dgm:pt>
    <dgm:pt modelId="{7DCC36A5-CC72-4478-B87A-204FEAAB278F}" type="pres">
      <dgm:prSet presAssocID="{F29A4051-9160-458E-B028-8CC32845516C}" presName="horz1" presStyleCnt="0"/>
      <dgm:spPr/>
    </dgm:pt>
    <dgm:pt modelId="{B0C98BF9-E4CF-4769-884D-29B67D132456}" type="pres">
      <dgm:prSet presAssocID="{F29A4051-9160-458E-B028-8CC32845516C}" presName="tx1" presStyleLbl="revTx" presStyleIdx="4" presStyleCnt="6"/>
      <dgm:spPr/>
    </dgm:pt>
    <dgm:pt modelId="{307B9D3B-E01F-4708-BC2E-1A869C464F49}" type="pres">
      <dgm:prSet presAssocID="{F29A4051-9160-458E-B028-8CC32845516C}" presName="vert1" presStyleCnt="0"/>
      <dgm:spPr/>
    </dgm:pt>
    <dgm:pt modelId="{3C062126-17E8-4300-9780-5A0EFD30E4ED}" type="pres">
      <dgm:prSet presAssocID="{188B19BC-5FCB-424D-8A05-23379E8632EC}" presName="thickLine" presStyleLbl="alignNode1" presStyleIdx="5" presStyleCnt="6"/>
      <dgm:spPr/>
    </dgm:pt>
    <dgm:pt modelId="{5F5F494D-A3AE-4066-BB2C-DAA061217636}" type="pres">
      <dgm:prSet presAssocID="{188B19BC-5FCB-424D-8A05-23379E8632EC}" presName="horz1" presStyleCnt="0"/>
      <dgm:spPr/>
    </dgm:pt>
    <dgm:pt modelId="{E5C75C37-C2E8-46C0-A819-F375F6D24B9E}" type="pres">
      <dgm:prSet presAssocID="{188B19BC-5FCB-424D-8A05-23379E8632EC}" presName="tx1" presStyleLbl="revTx" presStyleIdx="5" presStyleCnt="6"/>
      <dgm:spPr/>
    </dgm:pt>
    <dgm:pt modelId="{082ACF52-77F1-4791-A7C5-7B25A88AD623}" type="pres">
      <dgm:prSet presAssocID="{188B19BC-5FCB-424D-8A05-23379E8632EC}" presName="vert1" presStyleCnt="0"/>
      <dgm:spPr/>
    </dgm:pt>
  </dgm:ptLst>
  <dgm:cxnLst>
    <dgm:cxn modelId="{63C9F800-5F9E-4249-8913-163C8E489A76}" type="presOf" srcId="{AE43EC02-EDC6-4648-A564-28D10A794C8F}" destId="{C1D3F653-8D77-439E-B4FC-54565189D226}" srcOrd="0" destOrd="0" presId="urn:microsoft.com/office/officeart/2008/layout/LinedList"/>
    <dgm:cxn modelId="{B715D703-EECE-4A25-BAD3-06B684B0707A}" srcId="{8367706D-D598-415E-BA3D-E3DB94BA3C3E}" destId="{3BF3FCE0-10BF-4EF1-8A3A-8764B8A86F22}" srcOrd="2" destOrd="0" parTransId="{8A335FC5-C3D1-4FD3-909B-B816073CEA39}" sibTransId="{C656490F-9C6A-4B91-8E01-13CEE51A9CB8}"/>
    <dgm:cxn modelId="{821F131F-EFE6-4C36-B81E-2E46955CB273}" type="presOf" srcId="{8367706D-D598-415E-BA3D-E3DB94BA3C3E}" destId="{474B3C32-1301-46F5-AC9C-39E8F2775046}" srcOrd="0" destOrd="0" presId="urn:microsoft.com/office/officeart/2008/layout/LinedList"/>
    <dgm:cxn modelId="{EACB3422-0CE2-4281-8A78-58B6EFCFB286}" type="presOf" srcId="{18053AA5-D7CC-4A91-85F2-0CCFCBBE9A1F}" destId="{EE074B13-0FEB-4F10-9A86-D28558EECEF8}" srcOrd="0" destOrd="0" presId="urn:microsoft.com/office/officeart/2008/layout/LinedList"/>
    <dgm:cxn modelId="{8964B92B-4FFD-4F77-B0B3-7C39BB9044E1}" srcId="{8367706D-D598-415E-BA3D-E3DB94BA3C3E}" destId="{6C1011AF-0DC8-4B79-A946-7113F881A2A2}" srcOrd="3" destOrd="0" parTransId="{036B6C0F-5043-4027-80CF-4001C3F1C758}" sibTransId="{DF03659C-DF48-4ED9-982C-D2E1B49EDA92}"/>
    <dgm:cxn modelId="{3639832D-60A7-4378-804F-EDBA6F5AD5E1}" type="presOf" srcId="{188B19BC-5FCB-424D-8A05-23379E8632EC}" destId="{E5C75C37-C2E8-46C0-A819-F375F6D24B9E}" srcOrd="0" destOrd="0" presId="urn:microsoft.com/office/officeart/2008/layout/LinedList"/>
    <dgm:cxn modelId="{0F5E135B-B38F-4874-A574-799E57DD2143}" type="presOf" srcId="{F29A4051-9160-458E-B028-8CC32845516C}" destId="{B0C98BF9-E4CF-4769-884D-29B67D132456}" srcOrd="0" destOrd="0" presId="urn:microsoft.com/office/officeart/2008/layout/LinedList"/>
    <dgm:cxn modelId="{E838CC95-3FF8-4D2C-B434-D574B74256C3}" type="presOf" srcId="{3BF3FCE0-10BF-4EF1-8A3A-8764B8A86F22}" destId="{26168D25-D406-4651-865E-12217E1A25AC}" srcOrd="0" destOrd="0" presId="urn:microsoft.com/office/officeart/2008/layout/LinedList"/>
    <dgm:cxn modelId="{C8E211AF-6F8F-4748-B11B-F54788FC2BC5}" srcId="{8367706D-D598-415E-BA3D-E3DB94BA3C3E}" destId="{F29A4051-9160-458E-B028-8CC32845516C}" srcOrd="4" destOrd="0" parTransId="{EA038CD3-CAB1-4AC1-AA6D-3323948EEBD7}" sibTransId="{E0ACFFF7-31A8-4396-BE8F-99A7AFC0A59C}"/>
    <dgm:cxn modelId="{B89FB8BA-1F8A-4B9A-8AA4-E9CA8D21C2B0}" srcId="{8367706D-D598-415E-BA3D-E3DB94BA3C3E}" destId="{18053AA5-D7CC-4A91-85F2-0CCFCBBE9A1F}" srcOrd="1" destOrd="0" parTransId="{A170C512-D22B-44C0-87B3-081D8AB51F75}" sibTransId="{0822DBD2-33FC-4881-B038-C0C1CED5AF30}"/>
    <dgm:cxn modelId="{C80511C9-EBE5-4AF1-9287-D614C14E8F21}" srcId="{8367706D-D598-415E-BA3D-E3DB94BA3C3E}" destId="{AE43EC02-EDC6-4648-A564-28D10A794C8F}" srcOrd="0" destOrd="0" parTransId="{6BF4CEDD-AE10-4E43-B265-6EF63DF9057D}" sibTransId="{49503F58-5741-4DD4-AA20-8D4EDC79B2FA}"/>
    <dgm:cxn modelId="{BC96AACB-4693-4538-A8CB-BF9FF37EC5D5}" type="presOf" srcId="{6C1011AF-0DC8-4B79-A946-7113F881A2A2}" destId="{AEE1EDB8-9AFA-4CB7-8075-CD1B63B944F8}" srcOrd="0" destOrd="0" presId="urn:microsoft.com/office/officeart/2008/layout/LinedList"/>
    <dgm:cxn modelId="{26C984E0-17E2-46D5-B38B-1D67E1DB3B7B}" srcId="{8367706D-D598-415E-BA3D-E3DB94BA3C3E}" destId="{188B19BC-5FCB-424D-8A05-23379E8632EC}" srcOrd="5" destOrd="0" parTransId="{D07C1D40-E20E-4B4F-BF04-91CEF13883D0}" sibTransId="{DF7D2501-FA65-4B00-9B74-E0CCA4C2B8F7}"/>
    <dgm:cxn modelId="{74BB1BDD-0ACA-4575-BD1F-870EB01C23DA}" type="presParOf" srcId="{474B3C32-1301-46F5-AC9C-39E8F2775046}" destId="{7908DD03-CF2E-4C32-A8E6-02CFB0208226}" srcOrd="0" destOrd="0" presId="urn:microsoft.com/office/officeart/2008/layout/LinedList"/>
    <dgm:cxn modelId="{BF185D8E-225E-47DB-85DA-6D0C4F63C03F}" type="presParOf" srcId="{474B3C32-1301-46F5-AC9C-39E8F2775046}" destId="{BC65C589-BD6A-4329-9C1A-CD21398B3AD6}" srcOrd="1" destOrd="0" presId="urn:microsoft.com/office/officeart/2008/layout/LinedList"/>
    <dgm:cxn modelId="{C8F6039E-EBA2-49FB-95A5-BE0E51A3539A}" type="presParOf" srcId="{BC65C589-BD6A-4329-9C1A-CD21398B3AD6}" destId="{C1D3F653-8D77-439E-B4FC-54565189D226}" srcOrd="0" destOrd="0" presId="urn:microsoft.com/office/officeart/2008/layout/LinedList"/>
    <dgm:cxn modelId="{5698474F-1FE1-40F0-B378-820EAAE9A717}" type="presParOf" srcId="{BC65C589-BD6A-4329-9C1A-CD21398B3AD6}" destId="{862D353F-2D8E-4268-8C4D-CF4D307CA2CE}" srcOrd="1" destOrd="0" presId="urn:microsoft.com/office/officeart/2008/layout/LinedList"/>
    <dgm:cxn modelId="{569D7A57-85A6-48DC-B59C-E090CBD1C1FF}" type="presParOf" srcId="{474B3C32-1301-46F5-AC9C-39E8F2775046}" destId="{5DE303BB-2C6B-4BD4-AC90-3ECAE0C45126}" srcOrd="2" destOrd="0" presId="urn:microsoft.com/office/officeart/2008/layout/LinedList"/>
    <dgm:cxn modelId="{C76FC23B-51C4-430B-8444-E8A56E2705A9}" type="presParOf" srcId="{474B3C32-1301-46F5-AC9C-39E8F2775046}" destId="{60C517BE-88E7-4C74-A993-A0388423230B}" srcOrd="3" destOrd="0" presId="urn:microsoft.com/office/officeart/2008/layout/LinedList"/>
    <dgm:cxn modelId="{2DB15DB0-695C-42C3-B4C6-71A8109E7E6B}" type="presParOf" srcId="{60C517BE-88E7-4C74-A993-A0388423230B}" destId="{EE074B13-0FEB-4F10-9A86-D28558EECEF8}" srcOrd="0" destOrd="0" presId="urn:microsoft.com/office/officeart/2008/layout/LinedList"/>
    <dgm:cxn modelId="{A150AA72-CCF3-4693-8581-21905C1C33C1}" type="presParOf" srcId="{60C517BE-88E7-4C74-A993-A0388423230B}" destId="{E9AC1A69-F1F2-4C64-B84E-2137F2D967A7}" srcOrd="1" destOrd="0" presId="urn:microsoft.com/office/officeart/2008/layout/LinedList"/>
    <dgm:cxn modelId="{1EC2E3B6-861F-45D6-95F5-5220DB6832A4}" type="presParOf" srcId="{474B3C32-1301-46F5-AC9C-39E8F2775046}" destId="{25B16977-1B6C-4D88-9CDD-DD3CAB3F1E4E}" srcOrd="4" destOrd="0" presId="urn:microsoft.com/office/officeart/2008/layout/LinedList"/>
    <dgm:cxn modelId="{296796C8-7765-46F2-81F6-EAF011DCA627}" type="presParOf" srcId="{474B3C32-1301-46F5-AC9C-39E8F2775046}" destId="{99929974-6D22-4AAE-BC4B-329CFA03EBED}" srcOrd="5" destOrd="0" presId="urn:microsoft.com/office/officeart/2008/layout/LinedList"/>
    <dgm:cxn modelId="{D6395D28-33F8-492A-845F-C6765EADA048}" type="presParOf" srcId="{99929974-6D22-4AAE-BC4B-329CFA03EBED}" destId="{26168D25-D406-4651-865E-12217E1A25AC}" srcOrd="0" destOrd="0" presId="urn:microsoft.com/office/officeart/2008/layout/LinedList"/>
    <dgm:cxn modelId="{BB87AE93-A99B-46DB-A3E2-6496C6C4415E}" type="presParOf" srcId="{99929974-6D22-4AAE-BC4B-329CFA03EBED}" destId="{87287D6D-75AE-44CF-9757-44601B62F3F0}" srcOrd="1" destOrd="0" presId="urn:microsoft.com/office/officeart/2008/layout/LinedList"/>
    <dgm:cxn modelId="{348B1263-2368-4F27-B57C-D462F0C1A463}" type="presParOf" srcId="{474B3C32-1301-46F5-AC9C-39E8F2775046}" destId="{221D85D3-8F6F-4E27-AC3D-9E682F7A962D}" srcOrd="6" destOrd="0" presId="urn:microsoft.com/office/officeart/2008/layout/LinedList"/>
    <dgm:cxn modelId="{E5DD4FD8-BA0D-4622-B041-A65C62386CB2}" type="presParOf" srcId="{474B3C32-1301-46F5-AC9C-39E8F2775046}" destId="{C9E47A63-26CB-45D2-8EE6-495F01AAFA01}" srcOrd="7" destOrd="0" presId="urn:microsoft.com/office/officeart/2008/layout/LinedList"/>
    <dgm:cxn modelId="{8BE665D3-7EF8-443B-AE5F-326506BA913C}" type="presParOf" srcId="{C9E47A63-26CB-45D2-8EE6-495F01AAFA01}" destId="{AEE1EDB8-9AFA-4CB7-8075-CD1B63B944F8}" srcOrd="0" destOrd="0" presId="urn:microsoft.com/office/officeart/2008/layout/LinedList"/>
    <dgm:cxn modelId="{C5B61E2F-A128-49A2-87C2-1C78075E2FC2}" type="presParOf" srcId="{C9E47A63-26CB-45D2-8EE6-495F01AAFA01}" destId="{0214EFC6-312C-453C-A677-BFBB0C024DB2}" srcOrd="1" destOrd="0" presId="urn:microsoft.com/office/officeart/2008/layout/LinedList"/>
    <dgm:cxn modelId="{0D0300B6-6966-44AF-956A-4013D975C90C}" type="presParOf" srcId="{474B3C32-1301-46F5-AC9C-39E8F2775046}" destId="{EE169782-404B-43E1-8C45-4AAF1ABEAE6C}" srcOrd="8" destOrd="0" presId="urn:microsoft.com/office/officeart/2008/layout/LinedList"/>
    <dgm:cxn modelId="{0BA1C9B2-36CD-4101-A6D6-956BBBDD323F}" type="presParOf" srcId="{474B3C32-1301-46F5-AC9C-39E8F2775046}" destId="{7DCC36A5-CC72-4478-B87A-204FEAAB278F}" srcOrd="9" destOrd="0" presId="urn:microsoft.com/office/officeart/2008/layout/LinedList"/>
    <dgm:cxn modelId="{2BE1A7D6-03EB-49CD-A351-1407C88DE7D9}" type="presParOf" srcId="{7DCC36A5-CC72-4478-B87A-204FEAAB278F}" destId="{B0C98BF9-E4CF-4769-884D-29B67D132456}" srcOrd="0" destOrd="0" presId="urn:microsoft.com/office/officeart/2008/layout/LinedList"/>
    <dgm:cxn modelId="{140FFA5E-8CBE-4B50-883A-D70E24EC6416}" type="presParOf" srcId="{7DCC36A5-CC72-4478-B87A-204FEAAB278F}" destId="{307B9D3B-E01F-4708-BC2E-1A869C464F49}" srcOrd="1" destOrd="0" presId="urn:microsoft.com/office/officeart/2008/layout/LinedList"/>
    <dgm:cxn modelId="{82B2F25E-63EE-4B6C-AFCC-162455628927}" type="presParOf" srcId="{474B3C32-1301-46F5-AC9C-39E8F2775046}" destId="{3C062126-17E8-4300-9780-5A0EFD30E4ED}" srcOrd="10" destOrd="0" presId="urn:microsoft.com/office/officeart/2008/layout/LinedList"/>
    <dgm:cxn modelId="{163A01DA-64D7-4589-BE07-33344DDA4A79}" type="presParOf" srcId="{474B3C32-1301-46F5-AC9C-39E8F2775046}" destId="{5F5F494D-A3AE-4066-BB2C-DAA061217636}" srcOrd="11" destOrd="0" presId="urn:microsoft.com/office/officeart/2008/layout/LinedList"/>
    <dgm:cxn modelId="{B1933B82-267E-49A6-9905-B04E76FB4C8D}" type="presParOf" srcId="{5F5F494D-A3AE-4066-BB2C-DAA061217636}" destId="{E5C75C37-C2E8-46C0-A819-F375F6D24B9E}" srcOrd="0" destOrd="0" presId="urn:microsoft.com/office/officeart/2008/layout/LinedList"/>
    <dgm:cxn modelId="{141C0B5A-B34F-4364-8C31-BC612984DD79}" type="presParOf" srcId="{5F5F494D-A3AE-4066-BB2C-DAA061217636}" destId="{082ACF52-77F1-4791-A7C5-7B25A88AD62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D3B54E-7C14-4148-A5BC-F6E5664066C0}" type="doc">
      <dgm:prSet loTypeId="urn:microsoft.com/office/officeart/2008/layout/LinedList" loCatId="list" qsTypeId="urn:microsoft.com/office/officeart/2005/8/quickstyle/simple1" qsCatId="simple" csTypeId="urn:microsoft.com/office/officeart/2005/8/colors/accent1_1" csCatId="accent1"/>
      <dgm:spPr/>
      <dgm:t>
        <a:bodyPr/>
        <a:lstStyle/>
        <a:p>
          <a:endParaRPr lang="en-GB"/>
        </a:p>
      </dgm:t>
    </dgm:pt>
    <dgm:pt modelId="{E4552852-B663-4358-9902-336108CDC654}">
      <dgm:prSet/>
      <dgm:spPr/>
      <dgm:t>
        <a:bodyPr/>
        <a:lstStyle/>
        <a:p>
          <a:pPr rtl="0"/>
          <a:r>
            <a:rPr lang="en-GB" b="0" i="0"/>
            <a:t>The only St. Regis hotel in the United Kingdom may be found in the capital city of London. Located at the crossroads of Bond and Conduit streets, right in the middle of Mayfair's bustling commercial district.</a:t>
          </a:r>
          <a:endParaRPr lang="en-GB"/>
        </a:p>
      </dgm:t>
    </dgm:pt>
    <dgm:pt modelId="{44846CAF-2C32-4409-94C3-5E7A113B3B97}" type="parTrans" cxnId="{39CCE87F-DC71-4257-8892-42966CA503A6}">
      <dgm:prSet/>
      <dgm:spPr/>
      <dgm:t>
        <a:bodyPr/>
        <a:lstStyle/>
        <a:p>
          <a:endParaRPr lang="en-GB"/>
        </a:p>
      </dgm:t>
    </dgm:pt>
    <dgm:pt modelId="{8E1279AC-8B66-420E-B048-47CB15981346}" type="sibTrans" cxnId="{39CCE87F-DC71-4257-8892-42966CA503A6}">
      <dgm:prSet/>
      <dgm:spPr/>
      <dgm:t>
        <a:bodyPr/>
        <a:lstStyle/>
        <a:p>
          <a:endParaRPr lang="en-GB"/>
        </a:p>
      </dgm:t>
    </dgm:pt>
    <dgm:pt modelId="{A5EAB395-60AB-4765-B813-273F0A546F37}">
      <dgm:prSet/>
      <dgm:spPr/>
      <dgm:t>
        <a:bodyPr/>
        <a:lstStyle/>
        <a:p>
          <a:pPr rtl="0"/>
          <a:r>
            <a:rPr lang="en-GB" b="0" i="0"/>
            <a:t>The building formerly known as the Westbury Mayfair Hotel will be converted into a hotel in 2023 as part of a planned renovation.</a:t>
          </a:r>
          <a:endParaRPr lang="en-GB"/>
        </a:p>
      </dgm:t>
    </dgm:pt>
    <dgm:pt modelId="{327E4750-50EE-42AA-B2F7-C2F328381070}" type="parTrans" cxnId="{8110B66A-6391-4D33-A1BB-4A87CC405407}">
      <dgm:prSet/>
      <dgm:spPr/>
      <dgm:t>
        <a:bodyPr/>
        <a:lstStyle/>
        <a:p>
          <a:endParaRPr lang="en-GB"/>
        </a:p>
      </dgm:t>
    </dgm:pt>
    <dgm:pt modelId="{9BF17C36-4858-4855-A16E-B9B0112D576A}" type="sibTrans" cxnId="{8110B66A-6391-4D33-A1BB-4A87CC405407}">
      <dgm:prSet/>
      <dgm:spPr/>
      <dgm:t>
        <a:bodyPr/>
        <a:lstStyle/>
        <a:p>
          <a:endParaRPr lang="en-GB"/>
        </a:p>
      </dgm:t>
    </dgm:pt>
    <dgm:pt modelId="{4D5F7BFF-68DE-4BFA-BBDC-246427981200}">
      <dgm:prSet/>
      <dgm:spPr/>
      <dgm:t>
        <a:bodyPr/>
        <a:lstStyle/>
        <a:p>
          <a:pPr rtl="0"/>
          <a:r>
            <a:rPr lang="en-GB" b="0" i="0"/>
            <a:t>There will be 196 rooms and suites available at the St. Regis London, all of which will be very high-end (The St. Regis Hotel Vancouver, 2020).</a:t>
          </a:r>
          <a:endParaRPr lang="en-GB"/>
        </a:p>
      </dgm:t>
    </dgm:pt>
    <dgm:pt modelId="{D7C7F2C6-5D5C-456B-9CCE-6A0C34683D71}" type="parTrans" cxnId="{9D8A7492-5436-4AB0-965F-F038E590D63F}">
      <dgm:prSet/>
      <dgm:spPr/>
      <dgm:t>
        <a:bodyPr/>
        <a:lstStyle/>
        <a:p>
          <a:endParaRPr lang="en-GB"/>
        </a:p>
      </dgm:t>
    </dgm:pt>
    <dgm:pt modelId="{906F5384-17AF-4CA8-A234-CFEBF3C4AC0D}" type="sibTrans" cxnId="{9D8A7492-5436-4AB0-965F-F038E590D63F}">
      <dgm:prSet/>
      <dgm:spPr/>
      <dgm:t>
        <a:bodyPr/>
        <a:lstStyle/>
        <a:p>
          <a:endParaRPr lang="en-GB"/>
        </a:p>
      </dgm:t>
    </dgm:pt>
    <dgm:pt modelId="{7E59CC4D-E86C-445E-B3F6-CC8D331A5B55}">
      <dgm:prSet/>
      <dgm:spPr/>
      <dgm:t>
        <a:bodyPr/>
        <a:lstStyle/>
        <a:p>
          <a:pPr rtl="0"/>
          <a:r>
            <a:rPr lang="en-GB" b="0" i="0"/>
            <a:t>This five-star hotel has a variety of amenities for its guests to enjoy, such as an upscale restaurant, a jazz-themed speakeasy bar, a fitness facility, a spa, and the world-famous Polo Bar. </a:t>
          </a:r>
          <a:endParaRPr lang="en-GB"/>
        </a:p>
      </dgm:t>
    </dgm:pt>
    <dgm:pt modelId="{ADA46AFE-80FF-43B3-9B7E-1D4FFF349CBB}" type="parTrans" cxnId="{67F13CA9-B24D-4A50-889F-9E11C47394F6}">
      <dgm:prSet/>
      <dgm:spPr/>
      <dgm:t>
        <a:bodyPr/>
        <a:lstStyle/>
        <a:p>
          <a:endParaRPr lang="en-GB"/>
        </a:p>
      </dgm:t>
    </dgm:pt>
    <dgm:pt modelId="{B305CA80-3B6A-4A39-BBE9-F15CB5734562}" type="sibTrans" cxnId="{67F13CA9-B24D-4A50-889F-9E11C47394F6}">
      <dgm:prSet/>
      <dgm:spPr/>
      <dgm:t>
        <a:bodyPr/>
        <a:lstStyle/>
        <a:p>
          <a:endParaRPr lang="en-GB"/>
        </a:p>
      </dgm:t>
    </dgm:pt>
    <dgm:pt modelId="{E51ACF2E-A9C5-481A-9CD2-71E92C884D95}">
      <dgm:prSet/>
      <dgm:spPr/>
      <dgm:t>
        <a:bodyPr/>
        <a:lstStyle/>
        <a:p>
          <a:pPr rtl="0"/>
          <a:r>
            <a:rPr lang="en-GB" b="0" i="0"/>
            <a:t>Due to its exceptional service, the St. Regis London will quickly become one of the most sought-after hotels in the United Kingdom. All of the rooms and suites of the St. Regis London are exquisitely furnished (Wood, 2021). </a:t>
          </a:r>
          <a:endParaRPr lang="en-GB"/>
        </a:p>
      </dgm:t>
    </dgm:pt>
    <dgm:pt modelId="{9CE19CB2-D0B2-4E30-8484-30ED9C08C4A6}" type="parTrans" cxnId="{28F9DDC6-C8CC-4FA6-9037-AD3458FC6AB3}">
      <dgm:prSet/>
      <dgm:spPr/>
      <dgm:t>
        <a:bodyPr/>
        <a:lstStyle/>
        <a:p>
          <a:endParaRPr lang="en-GB"/>
        </a:p>
      </dgm:t>
    </dgm:pt>
    <dgm:pt modelId="{A65585E8-FE8D-4EA3-86C9-8F97A53C2977}" type="sibTrans" cxnId="{28F9DDC6-C8CC-4FA6-9037-AD3458FC6AB3}">
      <dgm:prSet/>
      <dgm:spPr/>
      <dgm:t>
        <a:bodyPr/>
        <a:lstStyle/>
        <a:p>
          <a:endParaRPr lang="en-GB"/>
        </a:p>
      </dgm:t>
    </dgm:pt>
    <dgm:pt modelId="{FAFC2326-19BE-4B9B-B3D8-62FAB15BA1DA}" type="pres">
      <dgm:prSet presAssocID="{B4D3B54E-7C14-4148-A5BC-F6E5664066C0}" presName="vert0" presStyleCnt="0">
        <dgm:presLayoutVars>
          <dgm:dir/>
          <dgm:animOne val="branch"/>
          <dgm:animLvl val="lvl"/>
        </dgm:presLayoutVars>
      </dgm:prSet>
      <dgm:spPr/>
    </dgm:pt>
    <dgm:pt modelId="{8BD75BD3-E2DC-4201-9932-1F0CD19791C7}" type="pres">
      <dgm:prSet presAssocID="{E4552852-B663-4358-9902-336108CDC654}" presName="thickLine" presStyleLbl="alignNode1" presStyleIdx="0" presStyleCnt="5"/>
      <dgm:spPr/>
    </dgm:pt>
    <dgm:pt modelId="{3F7905C4-6A1A-468D-BD1A-BF4D09846EF7}" type="pres">
      <dgm:prSet presAssocID="{E4552852-B663-4358-9902-336108CDC654}" presName="horz1" presStyleCnt="0"/>
      <dgm:spPr/>
    </dgm:pt>
    <dgm:pt modelId="{78A78B4B-121C-4C14-8983-0EDD1AA27EA9}" type="pres">
      <dgm:prSet presAssocID="{E4552852-B663-4358-9902-336108CDC654}" presName="tx1" presStyleLbl="revTx" presStyleIdx="0" presStyleCnt="5"/>
      <dgm:spPr/>
    </dgm:pt>
    <dgm:pt modelId="{696A2AF8-58BB-43FC-BAC4-F42F5CFFA7F9}" type="pres">
      <dgm:prSet presAssocID="{E4552852-B663-4358-9902-336108CDC654}" presName="vert1" presStyleCnt="0"/>
      <dgm:spPr/>
    </dgm:pt>
    <dgm:pt modelId="{26FBB86F-0785-48E0-8EE8-519BCC35D412}" type="pres">
      <dgm:prSet presAssocID="{A5EAB395-60AB-4765-B813-273F0A546F37}" presName="thickLine" presStyleLbl="alignNode1" presStyleIdx="1" presStyleCnt="5"/>
      <dgm:spPr/>
    </dgm:pt>
    <dgm:pt modelId="{29C84165-36BB-4F9A-9E2B-52EED0BFB314}" type="pres">
      <dgm:prSet presAssocID="{A5EAB395-60AB-4765-B813-273F0A546F37}" presName="horz1" presStyleCnt="0"/>
      <dgm:spPr/>
    </dgm:pt>
    <dgm:pt modelId="{4FEA62AE-BAA3-486A-9107-5B5D08E3371B}" type="pres">
      <dgm:prSet presAssocID="{A5EAB395-60AB-4765-B813-273F0A546F37}" presName="tx1" presStyleLbl="revTx" presStyleIdx="1" presStyleCnt="5"/>
      <dgm:spPr/>
    </dgm:pt>
    <dgm:pt modelId="{7B8D88EE-EC97-4B26-AFE2-4A143B44D882}" type="pres">
      <dgm:prSet presAssocID="{A5EAB395-60AB-4765-B813-273F0A546F37}" presName="vert1" presStyleCnt="0"/>
      <dgm:spPr/>
    </dgm:pt>
    <dgm:pt modelId="{96E645AA-43D3-45EF-9D6A-0C95BA7DF2CC}" type="pres">
      <dgm:prSet presAssocID="{4D5F7BFF-68DE-4BFA-BBDC-246427981200}" presName="thickLine" presStyleLbl="alignNode1" presStyleIdx="2" presStyleCnt="5"/>
      <dgm:spPr/>
    </dgm:pt>
    <dgm:pt modelId="{4A18A23D-6EC1-40C0-A55A-7F952F885651}" type="pres">
      <dgm:prSet presAssocID="{4D5F7BFF-68DE-4BFA-BBDC-246427981200}" presName="horz1" presStyleCnt="0"/>
      <dgm:spPr/>
    </dgm:pt>
    <dgm:pt modelId="{FD670D4F-752D-4A7D-A55B-ED38035D28DF}" type="pres">
      <dgm:prSet presAssocID="{4D5F7BFF-68DE-4BFA-BBDC-246427981200}" presName="tx1" presStyleLbl="revTx" presStyleIdx="2" presStyleCnt="5"/>
      <dgm:spPr/>
    </dgm:pt>
    <dgm:pt modelId="{6B1B85FD-A46D-41B2-8BD2-84E10F800A9F}" type="pres">
      <dgm:prSet presAssocID="{4D5F7BFF-68DE-4BFA-BBDC-246427981200}" presName="vert1" presStyleCnt="0"/>
      <dgm:spPr/>
    </dgm:pt>
    <dgm:pt modelId="{6C7CA361-D694-4216-9922-DD20C5818934}" type="pres">
      <dgm:prSet presAssocID="{7E59CC4D-E86C-445E-B3F6-CC8D331A5B55}" presName="thickLine" presStyleLbl="alignNode1" presStyleIdx="3" presStyleCnt="5"/>
      <dgm:spPr/>
    </dgm:pt>
    <dgm:pt modelId="{7ACF8F6A-2981-4BBB-AE1B-F6AAD52E9773}" type="pres">
      <dgm:prSet presAssocID="{7E59CC4D-E86C-445E-B3F6-CC8D331A5B55}" presName="horz1" presStyleCnt="0"/>
      <dgm:spPr/>
    </dgm:pt>
    <dgm:pt modelId="{7B41533A-A22F-4684-A3AB-ED9927CFA1BC}" type="pres">
      <dgm:prSet presAssocID="{7E59CC4D-E86C-445E-B3F6-CC8D331A5B55}" presName="tx1" presStyleLbl="revTx" presStyleIdx="3" presStyleCnt="5"/>
      <dgm:spPr/>
    </dgm:pt>
    <dgm:pt modelId="{327F406F-CF84-4C23-B110-805500EDCF0D}" type="pres">
      <dgm:prSet presAssocID="{7E59CC4D-E86C-445E-B3F6-CC8D331A5B55}" presName="vert1" presStyleCnt="0"/>
      <dgm:spPr/>
    </dgm:pt>
    <dgm:pt modelId="{D211B86A-64D9-405F-A828-54813A6A604C}" type="pres">
      <dgm:prSet presAssocID="{E51ACF2E-A9C5-481A-9CD2-71E92C884D95}" presName="thickLine" presStyleLbl="alignNode1" presStyleIdx="4" presStyleCnt="5"/>
      <dgm:spPr/>
    </dgm:pt>
    <dgm:pt modelId="{642A1410-9D17-4C24-92C9-C7C4F9664E19}" type="pres">
      <dgm:prSet presAssocID="{E51ACF2E-A9C5-481A-9CD2-71E92C884D95}" presName="horz1" presStyleCnt="0"/>
      <dgm:spPr/>
    </dgm:pt>
    <dgm:pt modelId="{B32A3CEC-3956-4E30-85F1-14A30110F38E}" type="pres">
      <dgm:prSet presAssocID="{E51ACF2E-A9C5-481A-9CD2-71E92C884D95}" presName="tx1" presStyleLbl="revTx" presStyleIdx="4" presStyleCnt="5"/>
      <dgm:spPr/>
    </dgm:pt>
    <dgm:pt modelId="{AAAA6E3D-150E-474E-8CA4-E70041CD1135}" type="pres">
      <dgm:prSet presAssocID="{E51ACF2E-A9C5-481A-9CD2-71E92C884D95}" presName="vert1" presStyleCnt="0"/>
      <dgm:spPr/>
    </dgm:pt>
  </dgm:ptLst>
  <dgm:cxnLst>
    <dgm:cxn modelId="{99674B0B-7E2B-47E4-9A4E-171AB3C47A2F}" type="presOf" srcId="{E4552852-B663-4358-9902-336108CDC654}" destId="{78A78B4B-121C-4C14-8983-0EDD1AA27EA9}" srcOrd="0" destOrd="0" presId="urn:microsoft.com/office/officeart/2008/layout/LinedList"/>
    <dgm:cxn modelId="{FB772118-92A5-4A0D-BFD4-26321BC52523}" type="presOf" srcId="{4D5F7BFF-68DE-4BFA-BBDC-246427981200}" destId="{FD670D4F-752D-4A7D-A55B-ED38035D28DF}" srcOrd="0" destOrd="0" presId="urn:microsoft.com/office/officeart/2008/layout/LinedList"/>
    <dgm:cxn modelId="{09835135-DB5D-4E7D-B90C-85EB7530DD93}" type="presOf" srcId="{E51ACF2E-A9C5-481A-9CD2-71E92C884D95}" destId="{B32A3CEC-3956-4E30-85F1-14A30110F38E}" srcOrd="0" destOrd="0" presId="urn:microsoft.com/office/officeart/2008/layout/LinedList"/>
    <dgm:cxn modelId="{8110B66A-6391-4D33-A1BB-4A87CC405407}" srcId="{B4D3B54E-7C14-4148-A5BC-F6E5664066C0}" destId="{A5EAB395-60AB-4765-B813-273F0A546F37}" srcOrd="1" destOrd="0" parTransId="{327E4750-50EE-42AA-B2F7-C2F328381070}" sibTransId="{9BF17C36-4858-4855-A16E-B9B0112D576A}"/>
    <dgm:cxn modelId="{39CCE87F-DC71-4257-8892-42966CA503A6}" srcId="{B4D3B54E-7C14-4148-A5BC-F6E5664066C0}" destId="{E4552852-B663-4358-9902-336108CDC654}" srcOrd="0" destOrd="0" parTransId="{44846CAF-2C32-4409-94C3-5E7A113B3B97}" sibTransId="{8E1279AC-8B66-420E-B048-47CB15981346}"/>
    <dgm:cxn modelId="{936FBA8D-B1B0-4C7A-BD5C-0C403632F877}" type="presOf" srcId="{A5EAB395-60AB-4765-B813-273F0A546F37}" destId="{4FEA62AE-BAA3-486A-9107-5B5D08E3371B}" srcOrd="0" destOrd="0" presId="urn:microsoft.com/office/officeart/2008/layout/LinedList"/>
    <dgm:cxn modelId="{9D8A7492-5436-4AB0-965F-F038E590D63F}" srcId="{B4D3B54E-7C14-4148-A5BC-F6E5664066C0}" destId="{4D5F7BFF-68DE-4BFA-BBDC-246427981200}" srcOrd="2" destOrd="0" parTransId="{D7C7F2C6-5D5C-456B-9CCE-6A0C34683D71}" sibTransId="{906F5384-17AF-4CA8-A234-CFEBF3C4AC0D}"/>
    <dgm:cxn modelId="{B072899E-C89B-4A54-84E4-0C08E7BAA7CB}" type="presOf" srcId="{7E59CC4D-E86C-445E-B3F6-CC8D331A5B55}" destId="{7B41533A-A22F-4684-A3AB-ED9927CFA1BC}" srcOrd="0" destOrd="0" presId="urn:microsoft.com/office/officeart/2008/layout/LinedList"/>
    <dgm:cxn modelId="{67F13CA9-B24D-4A50-889F-9E11C47394F6}" srcId="{B4D3B54E-7C14-4148-A5BC-F6E5664066C0}" destId="{7E59CC4D-E86C-445E-B3F6-CC8D331A5B55}" srcOrd="3" destOrd="0" parTransId="{ADA46AFE-80FF-43B3-9B7E-1D4FFF349CBB}" sibTransId="{B305CA80-3B6A-4A39-BBE9-F15CB5734562}"/>
    <dgm:cxn modelId="{28F9DDC6-C8CC-4FA6-9037-AD3458FC6AB3}" srcId="{B4D3B54E-7C14-4148-A5BC-F6E5664066C0}" destId="{E51ACF2E-A9C5-481A-9CD2-71E92C884D95}" srcOrd="4" destOrd="0" parTransId="{9CE19CB2-D0B2-4E30-8484-30ED9C08C4A6}" sibTransId="{A65585E8-FE8D-4EA3-86C9-8F97A53C2977}"/>
    <dgm:cxn modelId="{2661FBF8-8BAB-4203-8DD9-1D516D7BF668}" type="presOf" srcId="{B4D3B54E-7C14-4148-A5BC-F6E5664066C0}" destId="{FAFC2326-19BE-4B9B-B3D8-62FAB15BA1DA}" srcOrd="0" destOrd="0" presId="urn:microsoft.com/office/officeart/2008/layout/LinedList"/>
    <dgm:cxn modelId="{6371B2D8-F054-4550-816E-2838E740ADD8}" type="presParOf" srcId="{FAFC2326-19BE-4B9B-B3D8-62FAB15BA1DA}" destId="{8BD75BD3-E2DC-4201-9932-1F0CD19791C7}" srcOrd="0" destOrd="0" presId="urn:microsoft.com/office/officeart/2008/layout/LinedList"/>
    <dgm:cxn modelId="{A666FECB-19B0-47B8-8898-A845F6CDDC5A}" type="presParOf" srcId="{FAFC2326-19BE-4B9B-B3D8-62FAB15BA1DA}" destId="{3F7905C4-6A1A-468D-BD1A-BF4D09846EF7}" srcOrd="1" destOrd="0" presId="urn:microsoft.com/office/officeart/2008/layout/LinedList"/>
    <dgm:cxn modelId="{FFE4E5F7-DC78-4A2A-81B9-C7623122B36F}" type="presParOf" srcId="{3F7905C4-6A1A-468D-BD1A-BF4D09846EF7}" destId="{78A78B4B-121C-4C14-8983-0EDD1AA27EA9}" srcOrd="0" destOrd="0" presId="urn:microsoft.com/office/officeart/2008/layout/LinedList"/>
    <dgm:cxn modelId="{DCEF8CAB-E24F-4259-9A7E-B5931C50363F}" type="presParOf" srcId="{3F7905C4-6A1A-468D-BD1A-BF4D09846EF7}" destId="{696A2AF8-58BB-43FC-BAC4-F42F5CFFA7F9}" srcOrd="1" destOrd="0" presId="urn:microsoft.com/office/officeart/2008/layout/LinedList"/>
    <dgm:cxn modelId="{FECAEC0B-DB14-4E9A-9F7A-2993EF8BA755}" type="presParOf" srcId="{FAFC2326-19BE-4B9B-B3D8-62FAB15BA1DA}" destId="{26FBB86F-0785-48E0-8EE8-519BCC35D412}" srcOrd="2" destOrd="0" presId="urn:microsoft.com/office/officeart/2008/layout/LinedList"/>
    <dgm:cxn modelId="{910015C8-D284-40A9-9305-D5BB4379A776}" type="presParOf" srcId="{FAFC2326-19BE-4B9B-B3D8-62FAB15BA1DA}" destId="{29C84165-36BB-4F9A-9E2B-52EED0BFB314}" srcOrd="3" destOrd="0" presId="urn:microsoft.com/office/officeart/2008/layout/LinedList"/>
    <dgm:cxn modelId="{BE9E0516-ACAD-44E8-8EF5-87F1156F3FEA}" type="presParOf" srcId="{29C84165-36BB-4F9A-9E2B-52EED0BFB314}" destId="{4FEA62AE-BAA3-486A-9107-5B5D08E3371B}" srcOrd="0" destOrd="0" presId="urn:microsoft.com/office/officeart/2008/layout/LinedList"/>
    <dgm:cxn modelId="{FBB9485D-5BF6-4FD6-AE51-3AD4D1EB872E}" type="presParOf" srcId="{29C84165-36BB-4F9A-9E2B-52EED0BFB314}" destId="{7B8D88EE-EC97-4B26-AFE2-4A143B44D882}" srcOrd="1" destOrd="0" presId="urn:microsoft.com/office/officeart/2008/layout/LinedList"/>
    <dgm:cxn modelId="{3E411DC2-828C-4485-AE03-7A112C1DC69B}" type="presParOf" srcId="{FAFC2326-19BE-4B9B-B3D8-62FAB15BA1DA}" destId="{96E645AA-43D3-45EF-9D6A-0C95BA7DF2CC}" srcOrd="4" destOrd="0" presId="urn:microsoft.com/office/officeart/2008/layout/LinedList"/>
    <dgm:cxn modelId="{A1B8A3D4-7878-45E5-995B-578E6C484461}" type="presParOf" srcId="{FAFC2326-19BE-4B9B-B3D8-62FAB15BA1DA}" destId="{4A18A23D-6EC1-40C0-A55A-7F952F885651}" srcOrd="5" destOrd="0" presId="urn:microsoft.com/office/officeart/2008/layout/LinedList"/>
    <dgm:cxn modelId="{6E480A12-C9F4-46B6-90CA-F048DB885BD0}" type="presParOf" srcId="{4A18A23D-6EC1-40C0-A55A-7F952F885651}" destId="{FD670D4F-752D-4A7D-A55B-ED38035D28DF}" srcOrd="0" destOrd="0" presId="urn:microsoft.com/office/officeart/2008/layout/LinedList"/>
    <dgm:cxn modelId="{7B907BDA-0292-4F85-8187-79679DDE8A3A}" type="presParOf" srcId="{4A18A23D-6EC1-40C0-A55A-7F952F885651}" destId="{6B1B85FD-A46D-41B2-8BD2-84E10F800A9F}" srcOrd="1" destOrd="0" presId="urn:microsoft.com/office/officeart/2008/layout/LinedList"/>
    <dgm:cxn modelId="{907B4769-D356-4E3D-8E5A-476559BE31C5}" type="presParOf" srcId="{FAFC2326-19BE-4B9B-B3D8-62FAB15BA1DA}" destId="{6C7CA361-D694-4216-9922-DD20C5818934}" srcOrd="6" destOrd="0" presId="urn:microsoft.com/office/officeart/2008/layout/LinedList"/>
    <dgm:cxn modelId="{5634655B-F01E-4A1E-9AC0-7FEC3722DA3D}" type="presParOf" srcId="{FAFC2326-19BE-4B9B-B3D8-62FAB15BA1DA}" destId="{7ACF8F6A-2981-4BBB-AE1B-F6AAD52E9773}" srcOrd="7" destOrd="0" presId="urn:microsoft.com/office/officeart/2008/layout/LinedList"/>
    <dgm:cxn modelId="{06A9CAF6-40E5-4013-A8F6-B0205B848793}" type="presParOf" srcId="{7ACF8F6A-2981-4BBB-AE1B-F6AAD52E9773}" destId="{7B41533A-A22F-4684-A3AB-ED9927CFA1BC}" srcOrd="0" destOrd="0" presId="urn:microsoft.com/office/officeart/2008/layout/LinedList"/>
    <dgm:cxn modelId="{659D6792-2745-4FAB-9C6D-BF5667523D18}" type="presParOf" srcId="{7ACF8F6A-2981-4BBB-AE1B-F6AAD52E9773}" destId="{327F406F-CF84-4C23-B110-805500EDCF0D}" srcOrd="1" destOrd="0" presId="urn:microsoft.com/office/officeart/2008/layout/LinedList"/>
    <dgm:cxn modelId="{20D9A7F5-588A-495C-9D3F-B44C1B5DE341}" type="presParOf" srcId="{FAFC2326-19BE-4B9B-B3D8-62FAB15BA1DA}" destId="{D211B86A-64D9-405F-A828-54813A6A604C}" srcOrd="8" destOrd="0" presId="urn:microsoft.com/office/officeart/2008/layout/LinedList"/>
    <dgm:cxn modelId="{81A400BB-9166-4BAD-88A0-54B64EE231DB}" type="presParOf" srcId="{FAFC2326-19BE-4B9B-B3D8-62FAB15BA1DA}" destId="{642A1410-9D17-4C24-92C9-C7C4F9664E19}" srcOrd="9" destOrd="0" presId="urn:microsoft.com/office/officeart/2008/layout/LinedList"/>
    <dgm:cxn modelId="{58DA8441-8C3C-409E-AFF1-E367E800BB67}" type="presParOf" srcId="{642A1410-9D17-4C24-92C9-C7C4F9664E19}" destId="{B32A3CEC-3956-4E30-85F1-14A30110F38E}" srcOrd="0" destOrd="0" presId="urn:microsoft.com/office/officeart/2008/layout/LinedList"/>
    <dgm:cxn modelId="{3C933C11-2997-4F57-9EA2-7D123C12298E}" type="presParOf" srcId="{642A1410-9D17-4C24-92C9-C7C4F9664E19}" destId="{AAAA6E3D-150E-474E-8CA4-E70041CD113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950E4D-68F9-433E-8E7D-EA34D60A78EE}" type="doc">
      <dgm:prSet loTypeId="urn:microsoft.com/office/officeart/2005/8/layout/hierarchy3" loCatId="list" qsTypeId="urn:microsoft.com/office/officeart/2005/8/quickstyle/simple1" qsCatId="simple" csTypeId="urn:microsoft.com/office/officeart/2005/8/colors/accent1_2" csCatId="accent1"/>
      <dgm:spPr/>
      <dgm:t>
        <a:bodyPr/>
        <a:lstStyle/>
        <a:p>
          <a:endParaRPr lang="en-GB"/>
        </a:p>
      </dgm:t>
    </dgm:pt>
    <dgm:pt modelId="{85F003FE-865A-42AE-8088-7B5E36AB94F0}">
      <dgm:prSet/>
      <dgm:spPr/>
      <dgm:t>
        <a:bodyPr/>
        <a:lstStyle/>
        <a:p>
          <a:pPr rtl="0"/>
          <a:r>
            <a:rPr lang="en-GB" b="1" i="1" dirty="0"/>
            <a:t>Affluent Travelers</a:t>
          </a:r>
          <a:endParaRPr lang="en-GB" dirty="0"/>
        </a:p>
      </dgm:t>
    </dgm:pt>
    <dgm:pt modelId="{C5837E11-2943-44B5-983C-87D1360756B4}" type="parTrans" cxnId="{E8BF2D22-D1F7-4010-98E0-C9C34674C16A}">
      <dgm:prSet/>
      <dgm:spPr/>
      <dgm:t>
        <a:bodyPr/>
        <a:lstStyle/>
        <a:p>
          <a:endParaRPr lang="en-GB"/>
        </a:p>
      </dgm:t>
    </dgm:pt>
    <dgm:pt modelId="{CC69047D-3E85-45BD-AE4F-D3B4A0ACD0E4}" type="sibTrans" cxnId="{E8BF2D22-D1F7-4010-98E0-C9C34674C16A}">
      <dgm:prSet/>
      <dgm:spPr/>
      <dgm:t>
        <a:bodyPr/>
        <a:lstStyle/>
        <a:p>
          <a:endParaRPr lang="en-GB"/>
        </a:p>
      </dgm:t>
    </dgm:pt>
    <dgm:pt modelId="{872B7882-591A-44D6-ABD1-1A60F4B9F349}">
      <dgm:prSet/>
      <dgm:spPr/>
      <dgm:t>
        <a:bodyPr/>
        <a:lstStyle/>
        <a:p>
          <a:pPr rtl="0"/>
          <a:r>
            <a:rPr lang="en-GB" b="1" i="1" dirty="0"/>
            <a:t>Business Executives and Professionals</a:t>
          </a:r>
          <a:endParaRPr lang="en-GB" dirty="0"/>
        </a:p>
      </dgm:t>
    </dgm:pt>
    <dgm:pt modelId="{D04F32CB-8266-4F1D-9E69-1B5BC7A8FD90}" type="parTrans" cxnId="{59EEA98D-A9EE-41A7-93E6-0270BD5EABEF}">
      <dgm:prSet/>
      <dgm:spPr/>
      <dgm:t>
        <a:bodyPr/>
        <a:lstStyle/>
        <a:p>
          <a:endParaRPr lang="en-GB"/>
        </a:p>
      </dgm:t>
    </dgm:pt>
    <dgm:pt modelId="{4438C627-87F8-4515-9032-A9E25DA461AF}" type="sibTrans" cxnId="{59EEA98D-A9EE-41A7-93E6-0270BD5EABEF}">
      <dgm:prSet/>
      <dgm:spPr/>
      <dgm:t>
        <a:bodyPr/>
        <a:lstStyle/>
        <a:p>
          <a:endParaRPr lang="en-GB"/>
        </a:p>
      </dgm:t>
    </dgm:pt>
    <dgm:pt modelId="{786452A3-8F57-4413-BE85-46C27F97C7D0}">
      <dgm:prSet/>
      <dgm:spPr/>
      <dgm:t>
        <a:bodyPr/>
        <a:lstStyle/>
        <a:p>
          <a:pPr rtl="0"/>
          <a:r>
            <a:rPr lang="en-GB" b="1" i="1" dirty="0"/>
            <a:t>Luxury Tourists</a:t>
          </a:r>
          <a:endParaRPr lang="en-GB" dirty="0"/>
        </a:p>
      </dgm:t>
    </dgm:pt>
    <dgm:pt modelId="{05D8B9C4-705A-471D-A9B6-5DB1EB18A0FF}" type="parTrans" cxnId="{F8388D71-27B3-43C6-A1E1-661EB262595F}">
      <dgm:prSet/>
      <dgm:spPr/>
      <dgm:t>
        <a:bodyPr/>
        <a:lstStyle/>
        <a:p>
          <a:endParaRPr lang="en-GB"/>
        </a:p>
      </dgm:t>
    </dgm:pt>
    <dgm:pt modelId="{E63CE20A-B89B-4805-8417-7813D1490080}" type="sibTrans" cxnId="{F8388D71-27B3-43C6-A1E1-661EB262595F}">
      <dgm:prSet/>
      <dgm:spPr/>
      <dgm:t>
        <a:bodyPr/>
        <a:lstStyle/>
        <a:p>
          <a:endParaRPr lang="en-GB"/>
        </a:p>
      </dgm:t>
    </dgm:pt>
    <dgm:pt modelId="{D070A5AA-5555-480D-A352-4DD132C81686}">
      <dgm:prSet/>
      <dgm:spPr/>
      <dgm:t>
        <a:bodyPr/>
        <a:lstStyle/>
        <a:p>
          <a:pPr rtl="0"/>
          <a:r>
            <a:rPr lang="en-GB" b="1" i="1" dirty="0"/>
            <a:t>Couples and Honeymooners</a:t>
          </a:r>
          <a:endParaRPr lang="en-GB" dirty="0"/>
        </a:p>
      </dgm:t>
    </dgm:pt>
    <dgm:pt modelId="{60DC6FE6-2473-4D0C-80A1-DDED2442E084}" type="parTrans" cxnId="{19D656F6-92F9-48DA-97ED-4DE4F40F5575}">
      <dgm:prSet/>
      <dgm:spPr/>
      <dgm:t>
        <a:bodyPr/>
        <a:lstStyle/>
        <a:p>
          <a:endParaRPr lang="en-GB"/>
        </a:p>
      </dgm:t>
    </dgm:pt>
    <dgm:pt modelId="{80B61808-0229-4BE8-A95D-8064FEF0F4A7}" type="sibTrans" cxnId="{19D656F6-92F9-48DA-97ED-4DE4F40F5575}">
      <dgm:prSet/>
      <dgm:spPr/>
      <dgm:t>
        <a:bodyPr/>
        <a:lstStyle/>
        <a:p>
          <a:endParaRPr lang="en-GB"/>
        </a:p>
      </dgm:t>
    </dgm:pt>
    <dgm:pt modelId="{04D4053F-DED4-43CF-97B0-737993CDC3F5}" type="pres">
      <dgm:prSet presAssocID="{DB950E4D-68F9-433E-8E7D-EA34D60A78EE}" presName="diagram" presStyleCnt="0">
        <dgm:presLayoutVars>
          <dgm:chPref val="1"/>
          <dgm:dir/>
          <dgm:animOne val="branch"/>
          <dgm:animLvl val="lvl"/>
          <dgm:resizeHandles/>
        </dgm:presLayoutVars>
      </dgm:prSet>
      <dgm:spPr/>
    </dgm:pt>
    <dgm:pt modelId="{7A14E38A-1512-454E-9B01-16BA150ED808}" type="pres">
      <dgm:prSet presAssocID="{85F003FE-865A-42AE-8088-7B5E36AB94F0}" presName="root" presStyleCnt="0"/>
      <dgm:spPr/>
    </dgm:pt>
    <dgm:pt modelId="{FDDCA7F5-DA9E-4B8F-B19F-70E093F8FB01}" type="pres">
      <dgm:prSet presAssocID="{85F003FE-865A-42AE-8088-7B5E36AB94F0}" presName="rootComposite" presStyleCnt="0"/>
      <dgm:spPr/>
    </dgm:pt>
    <dgm:pt modelId="{478B4842-34BA-44B6-9351-A20E2365747F}" type="pres">
      <dgm:prSet presAssocID="{85F003FE-865A-42AE-8088-7B5E36AB94F0}" presName="rootText" presStyleLbl="node1" presStyleIdx="0" presStyleCnt="4"/>
      <dgm:spPr/>
    </dgm:pt>
    <dgm:pt modelId="{0F278B4A-A54D-43E6-A1F6-3DBA672F208A}" type="pres">
      <dgm:prSet presAssocID="{85F003FE-865A-42AE-8088-7B5E36AB94F0}" presName="rootConnector" presStyleLbl="node1" presStyleIdx="0" presStyleCnt="4"/>
      <dgm:spPr/>
    </dgm:pt>
    <dgm:pt modelId="{7DA47F99-884C-4A3C-9543-DFC58D33B733}" type="pres">
      <dgm:prSet presAssocID="{85F003FE-865A-42AE-8088-7B5E36AB94F0}" presName="childShape" presStyleCnt="0"/>
      <dgm:spPr/>
    </dgm:pt>
    <dgm:pt modelId="{ECFCECC5-012E-44EB-9CD3-43F1E000FF02}" type="pres">
      <dgm:prSet presAssocID="{872B7882-591A-44D6-ABD1-1A60F4B9F349}" presName="root" presStyleCnt="0"/>
      <dgm:spPr/>
    </dgm:pt>
    <dgm:pt modelId="{AC4BA9D0-CB40-44F4-8688-1827BC48474A}" type="pres">
      <dgm:prSet presAssocID="{872B7882-591A-44D6-ABD1-1A60F4B9F349}" presName="rootComposite" presStyleCnt="0"/>
      <dgm:spPr/>
    </dgm:pt>
    <dgm:pt modelId="{CEF19A3A-E02D-4704-AF24-E111FAC5AC3F}" type="pres">
      <dgm:prSet presAssocID="{872B7882-591A-44D6-ABD1-1A60F4B9F349}" presName="rootText" presStyleLbl="node1" presStyleIdx="1" presStyleCnt="4"/>
      <dgm:spPr/>
    </dgm:pt>
    <dgm:pt modelId="{F7D781E9-D10B-4A0D-AFFD-A3C21DC2AE0C}" type="pres">
      <dgm:prSet presAssocID="{872B7882-591A-44D6-ABD1-1A60F4B9F349}" presName="rootConnector" presStyleLbl="node1" presStyleIdx="1" presStyleCnt="4"/>
      <dgm:spPr/>
    </dgm:pt>
    <dgm:pt modelId="{02F3CB75-9261-4D11-9D0F-5C1103E9F301}" type="pres">
      <dgm:prSet presAssocID="{872B7882-591A-44D6-ABD1-1A60F4B9F349}" presName="childShape" presStyleCnt="0"/>
      <dgm:spPr/>
    </dgm:pt>
    <dgm:pt modelId="{2E9BA261-C21B-4588-BA2F-F77CA079F7DB}" type="pres">
      <dgm:prSet presAssocID="{786452A3-8F57-4413-BE85-46C27F97C7D0}" presName="root" presStyleCnt="0"/>
      <dgm:spPr/>
    </dgm:pt>
    <dgm:pt modelId="{C460CAC6-AD2E-4A51-AD4E-7AA33F3C4646}" type="pres">
      <dgm:prSet presAssocID="{786452A3-8F57-4413-BE85-46C27F97C7D0}" presName="rootComposite" presStyleCnt="0"/>
      <dgm:spPr/>
    </dgm:pt>
    <dgm:pt modelId="{67EB7F38-C1C9-480E-A59C-005C3F931614}" type="pres">
      <dgm:prSet presAssocID="{786452A3-8F57-4413-BE85-46C27F97C7D0}" presName="rootText" presStyleLbl="node1" presStyleIdx="2" presStyleCnt="4"/>
      <dgm:spPr/>
    </dgm:pt>
    <dgm:pt modelId="{E3E1CA91-5D09-4033-A427-D5ED3245D3B4}" type="pres">
      <dgm:prSet presAssocID="{786452A3-8F57-4413-BE85-46C27F97C7D0}" presName="rootConnector" presStyleLbl="node1" presStyleIdx="2" presStyleCnt="4"/>
      <dgm:spPr/>
    </dgm:pt>
    <dgm:pt modelId="{EB766975-FDC9-422D-8C8D-F44A13460447}" type="pres">
      <dgm:prSet presAssocID="{786452A3-8F57-4413-BE85-46C27F97C7D0}" presName="childShape" presStyleCnt="0"/>
      <dgm:spPr/>
    </dgm:pt>
    <dgm:pt modelId="{8B984AD8-D8F9-4B67-8977-EFA0EC1B51E7}" type="pres">
      <dgm:prSet presAssocID="{D070A5AA-5555-480D-A352-4DD132C81686}" presName="root" presStyleCnt="0"/>
      <dgm:spPr/>
    </dgm:pt>
    <dgm:pt modelId="{2757D047-EE64-4131-AB9C-C684426A450E}" type="pres">
      <dgm:prSet presAssocID="{D070A5AA-5555-480D-A352-4DD132C81686}" presName="rootComposite" presStyleCnt="0"/>
      <dgm:spPr/>
    </dgm:pt>
    <dgm:pt modelId="{0E70C1A0-836E-4F60-BD28-431439AD2C65}" type="pres">
      <dgm:prSet presAssocID="{D070A5AA-5555-480D-A352-4DD132C81686}" presName="rootText" presStyleLbl="node1" presStyleIdx="3" presStyleCnt="4"/>
      <dgm:spPr/>
    </dgm:pt>
    <dgm:pt modelId="{293E6F57-A022-4389-B204-69B8270148B8}" type="pres">
      <dgm:prSet presAssocID="{D070A5AA-5555-480D-A352-4DD132C81686}" presName="rootConnector" presStyleLbl="node1" presStyleIdx="3" presStyleCnt="4"/>
      <dgm:spPr/>
    </dgm:pt>
    <dgm:pt modelId="{1A8AD3DC-D142-4C0C-83CF-CF8393CD3D14}" type="pres">
      <dgm:prSet presAssocID="{D070A5AA-5555-480D-A352-4DD132C81686}" presName="childShape" presStyleCnt="0"/>
      <dgm:spPr/>
    </dgm:pt>
  </dgm:ptLst>
  <dgm:cxnLst>
    <dgm:cxn modelId="{506F5B00-40E4-4E43-A37A-81E59EE37C4B}" type="presOf" srcId="{DB950E4D-68F9-433E-8E7D-EA34D60A78EE}" destId="{04D4053F-DED4-43CF-97B0-737993CDC3F5}" srcOrd="0" destOrd="0" presId="urn:microsoft.com/office/officeart/2005/8/layout/hierarchy3"/>
    <dgm:cxn modelId="{7F183807-F45A-417C-82D5-9ED79223BB31}" type="presOf" srcId="{872B7882-591A-44D6-ABD1-1A60F4B9F349}" destId="{CEF19A3A-E02D-4704-AF24-E111FAC5AC3F}" srcOrd="0" destOrd="0" presId="urn:microsoft.com/office/officeart/2005/8/layout/hierarchy3"/>
    <dgm:cxn modelId="{1F27DB0A-260A-4818-B551-4AACAFAEF82F}" type="presOf" srcId="{786452A3-8F57-4413-BE85-46C27F97C7D0}" destId="{67EB7F38-C1C9-480E-A59C-005C3F931614}" srcOrd="0" destOrd="0" presId="urn:microsoft.com/office/officeart/2005/8/layout/hierarchy3"/>
    <dgm:cxn modelId="{E8BF2D22-D1F7-4010-98E0-C9C34674C16A}" srcId="{DB950E4D-68F9-433E-8E7D-EA34D60A78EE}" destId="{85F003FE-865A-42AE-8088-7B5E36AB94F0}" srcOrd="0" destOrd="0" parTransId="{C5837E11-2943-44B5-983C-87D1360756B4}" sibTransId="{CC69047D-3E85-45BD-AE4F-D3B4A0ACD0E4}"/>
    <dgm:cxn modelId="{AE3AC02C-3C2F-455C-B302-E5B20614FA88}" type="presOf" srcId="{85F003FE-865A-42AE-8088-7B5E36AB94F0}" destId="{478B4842-34BA-44B6-9351-A20E2365747F}" srcOrd="0" destOrd="0" presId="urn:microsoft.com/office/officeart/2005/8/layout/hierarchy3"/>
    <dgm:cxn modelId="{BCF34E5B-F25F-41A3-A653-FCF85A23F8B3}" type="presOf" srcId="{D070A5AA-5555-480D-A352-4DD132C81686}" destId="{0E70C1A0-836E-4F60-BD28-431439AD2C65}" srcOrd="0" destOrd="0" presId="urn:microsoft.com/office/officeart/2005/8/layout/hierarchy3"/>
    <dgm:cxn modelId="{99385E64-BC68-49FB-B878-E4D2FCC821FA}" type="presOf" srcId="{872B7882-591A-44D6-ABD1-1A60F4B9F349}" destId="{F7D781E9-D10B-4A0D-AFFD-A3C21DC2AE0C}" srcOrd="1" destOrd="0" presId="urn:microsoft.com/office/officeart/2005/8/layout/hierarchy3"/>
    <dgm:cxn modelId="{D3127366-AE96-481B-AFD1-BF105B76F390}" type="presOf" srcId="{85F003FE-865A-42AE-8088-7B5E36AB94F0}" destId="{0F278B4A-A54D-43E6-A1F6-3DBA672F208A}" srcOrd="1" destOrd="0" presId="urn:microsoft.com/office/officeart/2005/8/layout/hierarchy3"/>
    <dgm:cxn modelId="{F8388D71-27B3-43C6-A1E1-661EB262595F}" srcId="{DB950E4D-68F9-433E-8E7D-EA34D60A78EE}" destId="{786452A3-8F57-4413-BE85-46C27F97C7D0}" srcOrd="2" destOrd="0" parTransId="{05D8B9C4-705A-471D-A9B6-5DB1EB18A0FF}" sibTransId="{E63CE20A-B89B-4805-8417-7813D1490080}"/>
    <dgm:cxn modelId="{59EEA98D-A9EE-41A7-93E6-0270BD5EABEF}" srcId="{DB950E4D-68F9-433E-8E7D-EA34D60A78EE}" destId="{872B7882-591A-44D6-ABD1-1A60F4B9F349}" srcOrd="1" destOrd="0" parTransId="{D04F32CB-8266-4F1D-9E69-1B5BC7A8FD90}" sibTransId="{4438C627-87F8-4515-9032-A9E25DA461AF}"/>
    <dgm:cxn modelId="{DA070A8F-31CB-46F3-B833-83CB2694D88D}" type="presOf" srcId="{786452A3-8F57-4413-BE85-46C27F97C7D0}" destId="{E3E1CA91-5D09-4033-A427-D5ED3245D3B4}" srcOrd="1" destOrd="0" presId="urn:microsoft.com/office/officeart/2005/8/layout/hierarchy3"/>
    <dgm:cxn modelId="{BE4A60BE-D734-416D-8C53-6517B198445F}" type="presOf" srcId="{D070A5AA-5555-480D-A352-4DD132C81686}" destId="{293E6F57-A022-4389-B204-69B8270148B8}" srcOrd="1" destOrd="0" presId="urn:microsoft.com/office/officeart/2005/8/layout/hierarchy3"/>
    <dgm:cxn modelId="{19D656F6-92F9-48DA-97ED-4DE4F40F5575}" srcId="{DB950E4D-68F9-433E-8E7D-EA34D60A78EE}" destId="{D070A5AA-5555-480D-A352-4DD132C81686}" srcOrd="3" destOrd="0" parTransId="{60DC6FE6-2473-4D0C-80A1-DDED2442E084}" sibTransId="{80B61808-0229-4BE8-A95D-8064FEF0F4A7}"/>
    <dgm:cxn modelId="{EA3FD87B-FA78-4208-AAC7-F442C5089CBB}" type="presParOf" srcId="{04D4053F-DED4-43CF-97B0-737993CDC3F5}" destId="{7A14E38A-1512-454E-9B01-16BA150ED808}" srcOrd="0" destOrd="0" presId="urn:microsoft.com/office/officeart/2005/8/layout/hierarchy3"/>
    <dgm:cxn modelId="{7CA7E371-C2AB-420A-AE47-2968A608C975}" type="presParOf" srcId="{7A14E38A-1512-454E-9B01-16BA150ED808}" destId="{FDDCA7F5-DA9E-4B8F-B19F-70E093F8FB01}" srcOrd="0" destOrd="0" presId="urn:microsoft.com/office/officeart/2005/8/layout/hierarchy3"/>
    <dgm:cxn modelId="{58F752DA-2ED8-45CB-BA0D-426F86904445}" type="presParOf" srcId="{FDDCA7F5-DA9E-4B8F-B19F-70E093F8FB01}" destId="{478B4842-34BA-44B6-9351-A20E2365747F}" srcOrd="0" destOrd="0" presId="urn:microsoft.com/office/officeart/2005/8/layout/hierarchy3"/>
    <dgm:cxn modelId="{B5E72E4F-2704-4461-A6E2-074FE870A40A}" type="presParOf" srcId="{FDDCA7F5-DA9E-4B8F-B19F-70E093F8FB01}" destId="{0F278B4A-A54D-43E6-A1F6-3DBA672F208A}" srcOrd="1" destOrd="0" presId="urn:microsoft.com/office/officeart/2005/8/layout/hierarchy3"/>
    <dgm:cxn modelId="{061FEC9F-451C-448A-A7B3-5284880DE770}" type="presParOf" srcId="{7A14E38A-1512-454E-9B01-16BA150ED808}" destId="{7DA47F99-884C-4A3C-9543-DFC58D33B733}" srcOrd="1" destOrd="0" presId="urn:microsoft.com/office/officeart/2005/8/layout/hierarchy3"/>
    <dgm:cxn modelId="{0C396F95-C2B8-4697-81E9-2D473F70A1ED}" type="presParOf" srcId="{04D4053F-DED4-43CF-97B0-737993CDC3F5}" destId="{ECFCECC5-012E-44EB-9CD3-43F1E000FF02}" srcOrd="1" destOrd="0" presId="urn:microsoft.com/office/officeart/2005/8/layout/hierarchy3"/>
    <dgm:cxn modelId="{E30B59BD-5672-423F-9B96-398CC9E5F727}" type="presParOf" srcId="{ECFCECC5-012E-44EB-9CD3-43F1E000FF02}" destId="{AC4BA9D0-CB40-44F4-8688-1827BC48474A}" srcOrd="0" destOrd="0" presId="urn:microsoft.com/office/officeart/2005/8/layout/hierarchy3"/>
    <dgm:cxn modelId="{24CACDFE-0E6E-433C-910C-114881B5D2C7}" type="presParOf" srcId="{AC4BA9D0-CB40-44F4-8688-1827BC48474A}" destId="{CEF19A3A-E02D-4704-AF24-E111FAC5AC3F}" srcOrd="0" destOrd="0" presId="urn:microsoft.com/office/officeart/2005/8/layout/hierarchy3"/>
    <dgm:cxn modelId="{997391F8-8DB2-4C67-87FC-4AA14CBB1999}" type="presParOf" srcId="{AC4BA9D0-CB40-44F4-8688-1827BC48474A}" destId="{F7D781E9-D10B-4A0D-AFFD-A3C21DC2AE0C}" srcOrd="1" destOrd="0" presId="urn:microsoft.com/office/officeart/2005/8/layout/hierarchy3"/>
    <dgm:cxn modelId="{BF0A6CDB-E358-4FF7-A641-CD66A98123A1}" type="presParOf" srcId="{ECFCECC5-012E-44EB-9CD3-43F1E000FF02}" destId="{02F3CB75-9261-4D11-9D0F-5C1103E9F301}" srcOrd="1" destOrd="0" presId="urn:microsoft.com/office/officeart/2005/8/layout/hierarchy3"/>
    <dgm:cxn modelId="{A98B8BCF-D5AF-4501-ADBB-2F905B765252}" type="presParOf" srcId="{04D4053F-DED4-43CF-97B0-737993CDC3F5}" destId="{2E9BA261-C21B-4588-BA2F-F77CA079F7DB}" srcOrd="2" destOrd="0" presId="urn:microsoft.com/office/officeart/2005/8/layout/hierarchy3"/>
    <dgm:cxn modelId="{B25902DB-1933-43CA-A3CA-8052253609B0}" type="presParOf" srcId="{2E9BA261-C21B-4588-BA2F-F77CA079F7DB}" destId="{C460CAC6-AD2E-4A51-AD4E-7AA33F3C4646}" srcOrd="0" destOrd="0" presId="urn:microsoft.com/office/officeart/2005/8/layout/hierarchy3"/>
    <dgm:cxn modelId="{9A6D5324-0A94-48F2-B6E8-C628FD932702}" type="presParOf" srcId="{C460CAC6-AD2E-4A51-AD4E-7AA33F3C4646}" destId="{67EB7F38-C1C9-480E-A59C-005C3F931614}" srcOrd="0" destOrd="0" presId="urn:microsoft.com/office/officeart/2005/8/layout/hierarchy3"/>
    <dgm:cxn modelId="{78083A34-0BBB-492E-847C-D780735C4E47}" type="presParOf" srcId="{C460CAC6-AD2E-4A51-AD4E-7AA33F3C4646}" destId="{E3E1CA91-5D09-4033-A427-D5ED3245D3B4}" srcOrd="1" destOrd="0" presId="urn:microsoft.com/office/officeart/2005/8/layout/hierarchy3"/>
    <dgm:cxn modelId="{DBB93923-B323-42C7-8FC8-CAE44A20770A}" type="presParOf" srcId="{2E9BA261-C21B-4588-BA2F-F77CA079F7DB}" destId="{EB766975-FDC9-422D-8C8D-F44A13460447}" srcOrd="1" destOrd="0" presId="urn:microsoft.com/office/officeart/2005/8/layout/hierarchy3"/>
    <dgm:cxn modelId="{0F2ABC30-4600-4016-8D37-D794E73A4CDA}" type="presParOf" srcId="{04D4053F-DED4-43CF-97B0-737993CDC3F5}" destId="{8B984AD8-D8F9-4B67-8977-EFA0EC1B51E7}" srcOrd="3" destOrd="0" presId="urn:microsoft.com/office/officeart/2005/8/layout/hierarchy3"/>
    <dgm:cxn modelId="{0FFC7A66-51C9-45D6-89C2-54DF120AD2AA}" type="presParOf" srcId="{8B984AD8-D8F9-4B67-8977-EFA0EC1B51E7}" destId="{2757D047-EE64-4131-AB9C-C684426A450E}" srcOrd="0" destOrd="0" presId="urn:microsoft.com/office/officeart/2005/8/layout/hierarchy3"/>
    <dgm:cxn modelId="{7788B703-E9F2-4468-80AA-CB61C5251FFE}" type="presParOf" srcId="{2757D047-EE64-4131-AB9C-C684426A450E}" destId="{0E70C1A0-836E-4F60-BD28-431439AD2C65}" srcOrd="0" destOrd="0" presId="urn:microsoft.com/office/officeart/2005/8/layout/hierarchy3"/>
    <dgm:cxn modelId="{9A11D680-B8C4-4EA9-8523-D14F55AD5563}" type="presParOf" srcId="{2757D047-EE64-4131-AB9C-C684426A450E}" destId="{293E6F57-A022-4389-B204-69B8270148B8}" srcOrd="1" destOrd="0" presId="urn:microsoft.com/office/officeart/2005/8/layout/hierarchy3"/>
    <dgm:cxn modelId="{E7DFBA79-A1FF-4274-8EDD-704B593C4934}" type="presParOf" srcId="{8B984AD8-D8F9-4B67-8977-EFA0EC1B51E7}" destId="{1A8AD3DC-D142-4C0C-83CF-CF8393CD3D14}"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ED4FA7B-127B-4A97-92E4-E629284B926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DC8FECB6-9EAD-4381-9975-B972B41CE95C}">
      <dgm:prSet/>
      <dgm:spPr/>
      <dgm:t>
        <a:bodyPr/>
        <a:lstStyle/>
        <a:p>
          <a:pPr rtl="0"/>
          <a:r>
            <a:rPr lang="en-GB" b="0" i="0"/>
            <a:t>Nature </a:t>
          </a:r>
          <a:endParaRPr lang="en-GB"/>
        </a:p>
      </dgm:t>
    </dgm:pt>
    <dgm:pt modelId="{8621CE03-7530-432B-86DA-7647D0CF18B8}" type="parTrans" cxnId="{433EBB76-A301-48FA-94BA-45C19EAC3B7D}">
      <dgm:prSet/>
      <dgm:spPr/>
      <dgm:t>
        <a:bodyPr/>
        <a:lstStyle/>
        <a:p>
          <a:endParaRPr lang="en-GB"/>
        </a:p>
      </dgm:t>
    </dgm:pt>
    <dgm:pt modelId="{9219575E-F2A5-4BF0-B72D-D4E73BFB51E6}" type="sibTrans" cxnId="{433EBB76-A301-48FA-94BA-45C19EAC3B7D}">
      <dgm:prSet/>
      <dgm:spPr/>
      <dgm:t>
        <a:bodyPr/>
        <a:lstStyle/>
        <a:p>
          <a:endParaRPr lang="en-GB"/>
        </a:p>
      </dgm:t>
    </dgm:pt>
    <dgm:pt modelId="{21ABA9CA-B6D7-428F-8A24-EFBDB75BF55C}">
      <dgm:prSet/>
      <dgm:spPr/>
      <dgm:t>
        <a:bodyPr/>
        <a:lstStyle/>
        <a:p>
          <a:pPr rtl="0"/>
          <a:r>
            <a:rPr lang="en-GB" b="0" i="0"/>
            <a:t>The nature of guest services and facilities in any business in the hospitality sector depends on the quality of the services and amenities provided to guests. </a:t>
          </a:r>
          <a:endParaRPr lang="en-GB"/>
        </a:p>
      </dgm:t>
    </dgm:pt>
    <dgm:pt modelId="{25011D7C-B4D0-4B11-A08A-E37A6A8582AC}" type="parTrans" cxnId="{22D62484-8171-4A9C-B5F6-8F2D8C1440CA}">
      <dgm:prSet/>
      <dgm:spPr/>
      <dgm:t>
        <a:bodyPr/>
        <a:lstStyle/>
        <a:p>
          <a:endParaRPr lang="en-GB"/>
        </a:p>
      </dgm:t>
    </dgm:pt>
    <dgm:pt modelId="{3672D759-100A-4975-942A-3197EDA08816}" type="sibTrans" cxnId="{22D62484-8171-4A9C-B5F6-8F2D8C1440CA}">
      <dgm:prSet/>
      <dgm:spPr/>
      <dgm:t>
        <a:bodyPr/>
        <a:lstStyle/>
        <a:p>
          <a:endParaRPr lang="en-GB"/>
        </a:p>
      </dgm:t>
    </dgm:pt>
    <dgm:pt modelId="{889F82D5-0261-4D48-936D-1F2EE1952391}">
      <dgm:prSet/>
      <dgm:spPr/>
      <dgm:t>
        <a:bodyPr/>
        <a:lstStyle/>
        <a:p>
          <a:pPr rtl="0"/>
          <a:r>
            <a:rPr lang="en-GB" b="0" i="0"/>
            <a:t>For instance, the nature of guest services and facilities, including the rooms of the St. Regis, a hotel known for its high level of service and elegance, are the very definition of extravagance. </a:t>
          </a:r>
          <a:endParaRPr lang="en-GB"/>
        </a:p>
      </dgm:t>
    </dgm:pt>
    <dgm:pt modelId="{FEC59772-2ACE-4F1D-A33E-95107470B54F}" type="parTrans" cxnId="{8E07BE03-05B3-4242-B710-825DFA7408DC}">
      <dgm:prSet/>
      <dgm:spPr/>
      <dgm:t>
        <a:bodyPr/>
        <a:lstStyle/>
        <a:p>
          <a:endParaRPr lang="en-GB"/>
        </a:p>
      </dgm:t>
    </dgm:pt>
    <dgm:pt modelId="{8FED83F4-E879-4F19-849E-9566E3F40746}" type="sibTrans" cxnId="{8E07BE03-05B3-4242-B710-825DFA7408DC}">
      <dgm:prSet/>
      <dgm:spPr/>
      <dgm:t>
        <a:bodyPr/>
        <a:lstStyle/>
        <a:p>
          <a:endParaRPr lang="en-GB"/>
        </a:p>
      </dgm:t>
    </dgm:pt>
    <dgm:pt modelId="{830C89D0-010E-4514-B479-1B88E9CB173D}">
      <dgm:prSet/>
      <dgm:spPr/>
      <dgm:t>
        <a:bodyPr/>
        <a:lstStyle/>
        <a:p>
          <a:pPr rtl="0"/>
          <a:r>
            <a:rPr lang="en-GB" b="0" i="0"/>
            <a:t>All of the rooms and suites are beautifully decorated and outfitted with high-end furniture and cutting-edge technology.</a:t>
          </a:r>
          <a:endParaRPr lang="en-GB"/>
        </a:p>
      </dgm:t>
    </dgm:pt>
    <dgm:pt modelId="{B08835A9-4D59-486E-8544-D72335EF3618}" type="parTrans" cxnId="{4EA4BC2A-DD74-4030-A77C-AA8DBFD9346B}">
      <dgm:prSet/>
      <dgm:spPr/>
      <dgm:t>
        <a:bodyPr/>
        <a:lstStyle/>
        <a:p>
          <a:endParaRPr lang="en-GB"/>
        </a:p>
      </dgm:t>
    </dgm:pt>
    <dgm:pt modelId="{673886A0-D5C8-4FB5-AD9E-A5DD24CAB8EA}" type="sibTrans" cxnId="{4EA4BC2A-DD74-4030-A77C-AA8DBFD9346B}">
      <dgm:prSet/>
      <dgm:spPr/>
      <dgm:t>
        <a:bodyPr/>
        <a:lstStyle/>
        <a:p>
          <a:endParaRPr lang="en-GB"/>
        </a:p>
      </dgm:t>
    </dgm:pt>
    <dgm:pt modelId="{05E6DCF2-A87B-4064-85D2-9BCE9410C162}">
      <dgm:prSet/>
      <dgm:spPr/>
      <dgm:t>
        <a:bodyPr/>
        <a:lstStyle/>
        <a:p>
          <a:pPr rtl="0"/>
          <a:r>
            <a:rPr lang="en-GB" b="0" i="0"/>
            <a:t>The spectacular views from the private balconies of several of the apartments are another major selling point. The St. Regis's dining and cuisine services are top-notch</a:t>
          </a:r>
          <a:endParaRPr lang="en-GB"/>
        </a:p>
      </dgm:t>
    </dgm:pt>
    <dgm:pt modelId="{CD5B0FC6-A3CD-4461-B6EF-6276FFF4CB63}" type="parTrans" cxnId="{BA0FCEE4-1416-47E3-B9EA-5E5FFFFFF8E1}">
      <dgm:prSet/>
      <dgm:spPr/>
      <dgm:t>
        <a:bodyPr/>
        <a:lstStyle/>
        <a:p>
          <a:endParaRPr lang="en-GB"/>
        </a:p>
      </dgm:t>
    </dgm:pt>
    <dgm:pt modelId="{FD66754C-04A7-42B0-B375-4DCED44DD1B6}" type="sibTrans" cxnId="{BA0FCEE4-1416-47E3-B9EA-5E5FFFFFF8E1}">
      <dgm:prSet/>
      <dgm:spPr/>
      <dgm:t>
        <a:bodyPr/>
        <a:lstStyle/>
        <a:p>
          <a:endParaRPr lang="en-GB"/>
        </a:p>
      </dgm:t>
    </dgm:pt>
    <dgm:pt modelId="{A834D40D-0212-438E-9D43-6D85B90ABE45}">
      <dgm:prSet/>
      <dgm:spPr/>
      <dgm:t>
        <a:bodyPr/>
        <a:lstStyle/>
        <a:p>
          <a:pPr rtl="0"/>
          <a:r>
            <a:rPr lang="en-GB" b="0" i="0"/>
            <a:t>. The hotel's excellent eateries and the world-famous Polo Bar provide delectable dishes and specialty drinks. </a:t>
          </a:r>
          <a:endParaRPr lang="en-GB"/>
        </a:p>
      </dgm:t>
    </dgm:pt>
    <dgm:pt modelId="{229D3D4F-DF92-491B-892E-0DD084EBD58D}" type="parTrans" cxnId="{1B2384A3-727E-4B35-87B9-EE11FA0369CF}">
      <dgm:prSet/>
      <dgm:spPr/>
      <dgm:t>
        <a:bodyPr/>
        <a:lstStyle/>
        <a:p>
          <a:endParaRPr lang="en-GB"/>
        </a:p>
      </dgm:t>
    </dgm:pt>
    <dgm:pt modelId="{4C25C4C3-B490-47A9-BA43-B2576D76C2DC}" type="sibTrans" cxnId="{1B2384A3-727E-4B35-87B9-EE11FA0369CF}">
      <dgm:prSet/>
      <dgm:spPr/>
      <dgm:t>
        <a:bodyPr/>
        <a:lstStyle/>
        <a:p>
          <a:endParaRPr lang="en-GB"/>
        </a:p>
      </dgm:t>
    </dgm:pt>
    <dgm:pt modelId="{1918B85C-88B1-49E2-B661-4CFDAB3460BC}">
      <dgm:prSet/>
      <dgm:spPr/>
      <dgm:t>
        <a:bodyPr/>
        <a:lstStyle/>
        <a:p>
          <a:pPr rtl="0"/>
          <a:r>
            <a:rPr lang="en-GB" b="0" i="0"/>
            <a:t>The restaurant places a premium on offering a wide selection of high-quality dishes and a memorable dining experience.</a:t>
          </a:r>
          <a:endParaRPr lang="en-GB"/>
        </a:p>
      </dgm:t>
    </dgm:pt>
    <dgm:pt modelId="{05F45762-F04D-4C37-AC2B-2F1BFC6F7ADE}" type="parTrans" cxnId="{96A01E7D-129D-4B73-B62D-8466A00E9822}">
      <dgm:prSet/>
      <dgm:spPr/>
      <dgm:t>
        <a:bodyPr/>
        <a:lstStyle/>
        <a:p>
          <a:endParaRPr lang="en-GB"/>
        </a:p>
      </dgm:t>
    </dgm:pt>
    <dgm:pt modelId="{6346F706-F311-4DF9-86C6-24E8187CC81B}" type="sibTrans" cxnId="{96A01E7D-129D-4B73-B62D-8466A00E9822}">
      <dgm:prSet/>
      <dgm:spPr/>
      <dgm:t>
        <a:bodyPr/>
        <a:lstStyle/>
        <a:p>
          <a:endParaRPr lang="en-GB"/>
        </a:p>
      </dgm:t>
    </dgm:pt>
    <dgm:pt modelId="{05D3536E-7752-443A-AF2B-9D1F5E2A104A}">
      <dgm:prSet/>
      <dgm:spPr/>
      <dgm:t>
        <a:bodyPr/>
        <a:lstStyle/>
        <a:p>
          <a:pPr rtl="0"/>
          <a:r>
            <a:rPr lang="en-GB" b="0" i="0"/>
            <a:t>Revenue generation, guest satisfaction, and word-of-mouth promotion are all aided by the hotel's culinary offerings (Lu et al., 2015).</a:t>
          </a:r>
          <a:endParaRPr lang="en-GB"/>
        </a:p>
      </dgm:t>
    </dgm:pt>
    <dgm:pt modelId="{836D9E88-015F-407F-8BB2-07C4175792DC}" type="parTrans" cxnId="{8D39717B-3DCC-4D56-A456-02F3950937EA}">
      <dgm:prSet/>
      <dgm:spPr/>
      <dgm:t>
        <a:bodyPr/>
        <a:lstStyle/>
        <a:p>
          <a:endParaRPr lang="en-GB"/>
        </a:p>
      </dgm:t>
    </dgm:pt>
    <dgm:pt modelId="{4BD3448B-BA3E-4417-9C66-878AFD9B1012}" type="sibTrans" cxnId="{8D39717B-3DCC-4D56-A456-02F3950937EA}">
      <dgm:prSet/>
      <dgm:spPr/>
      <dgm:t>
        <a:bodyPr/>
        <a:lstStyle/>
        <a:p>
          <a:endParaRPr lang="en-GB"/>
        </a:p>
      </dgm:t>
    </dgm:pt>
    <dgm:pt modelId="{9AD426E5-4F08-4427-9AB1-8420B609E449}" type="pres">
      <dgm:prSet presAssocID="{8ED4FA7B-127B-4A97-92E4-E629284B926A}" presName="linear" presStyleCnt="0">
        <dgm:presLayoutVars>
          <dgm:animLvl val="lvl"/>
          <dgm:resizeHandles val="exact"/>
        </dgm:presLayoutVars>
      </dgm:prSet>
      <dgm:spPr/>
    </dgm:pt>
    <dgm:pt modelId="{BA500FCA-57D2-4AD1-AE15-2F21992643E3}" type="pres">
      <dgm:prSet presAssocID="{DC8FECB6-9EAD-4381-9975-B972B41CE95C}" presName="parentText" presStyleLbl="node1" presStyleIdx="0" presStyleCnt="1">
        <dgm:presLayoutVars>
          <dgm:chMax val="0"/>
          <dgm:bulletEnabled val="1"/>
        </dgm:presLayoutVars>
      </dgm:prSet>
      <dgm:spPr/>
    </dgm:pt>
    <dgm:pt modelId="{BE71D5A3-603F-4B77-B416-7F853EA426AA}" type="pres">
      <dgm:prSet presAssocID="{DC8FECB6-9EAD-4381-9975-B972B41CE95C}" presName="childText" presStyleLbl="revTx" presStyleIdx="0" presStyleCnt="1">
        <dgm:presLayoutVars>
          <dgm:bulletEnabled val="1"/>
        </dgm:presLayoutVars>
      </dgm:prSet>
      <dgm:spPr/>
    </dgm:pt>
  </dgm:ptLst>
  <dgm:cxnLst>
    <dgm:cxn modelId="{8E07BE03-05B3-4242-B710-825DFA7408DC}" srcId="{DC8FECB6-9EAD-4381-9975-B972B41CE95C}" destId="{889F82D5-0261-4D48-936D-1F2EE1952391}" srcOrd="1" destOrd="0" parTransId="{FEC59772-2ACE-4F1D-A33E-95107470B54F}" sibTransId="{8FED83F4-E879-4F19-849E-9566E3F40746}"/>
    <dgm:cxn modelId="{792F2A12-0025-48EE-AC8A-F9AA70364CC5}" type="presOf" srcId="{A834D40D-0212-438E-9D43-6D85B90ABE45}" destId="{BE71D5A3-603F-4B77-B416-7F853EA426AA}" srcOrd="0" destOrd="4" presId="urn:microsoft.com/office/officeart/2005/8/layout/vList2"/>
    <dgm:cxn modelId="{4EA4BC2A-DD74-4030-A77C-AA8DBFD9346B}" srcId="{DC8FECB6-9EAD-4381-9975-B972B41CE95C}" destId="{830C89D0-010E-4514-B479-1B88E9CB173D}" srcOrd="2" destOrd="0" parTransId="{B08835A9-4D59-486E-8544-D72335EF3618}" sibTransId="{673886A0-D5C8-4FB5-AD9E-A5DD24CAB8EA}"/>
    <dgm:cxn modelId="{AAAF103F-5709-4284-B87E-A8D0B563CF48}" type="presOf" srcId="{8ED4FA7B-127B-4A97-92E4-E629284B926A}" destId="{9AD426E5-4F08-4427-9AB1-8420B609E449}" srcOrd="0" destOrd="0" presId="urn:microsoft.com/office/officeart/2005/8/layout/vList2"/>
    <dgm:cxn modelId="{CA3D333F-161E-4746-A0AC-C72A51FD41AB}" type="presOf" srcId="{1918B85C-88B1-49E2-B661-4CFDAB3460BC}" destId="{BE71D5A3-603F-4B77-B416-7F853EA426AA}" srcOrd="0" destOrd="5" presId="urn:microsoft.com/office/officeart/2005/8/layout/vList2"/>
    <dgm:cxn modelId="{D7C2B15D-B971-4E58-BA7F-5E48814932A2}" type="presOf" srcId="{05E6DCF2-A87B-4064-85D2-9BCE9410C162}" destId="{BE71D5A3-603F-4B77-B416-7F853EA426AA}" srcOrd="0" destOrd="3" presId="urn:microsoft.com/office/officeart/2005/8/layout/vList2"/>
    <dgm:cxn modelId="{72320F4F-24A6-43E2-A65F-C585E547D5F9}" type="presOf" srcId="{830C89D0-010E-4514-B479-1B88E9CB173D}" destId="{BE71D5A3-603F-4B77-B416-7F853EA426AA}" srcOrd="0" destOrd="2" presId="urn:microsoft.com/office/officeart/2005/8/layout/vList2"/>
    <dgm:cxn modelId="{433EBB76-A301-48FA-94BA-45C19EAC3B7D}" srcId="{8ED4FA7B-127B-4A97-92E4-E629284B926A}" destId="{DC8FECB6-9EAD-4381-9975-B972B41CE95C}" srcOrd="0" destOrd="0" parTransId="{8621CE03-7530-432B-86DA-7647D0CF18B8}" sibTransId="{9219575E-F2A5-4BF0-B72D-D4E73BFB51E6}"/>
    <dgm:cxn modelId="{8D39717B-3DCC-4D56-A456-02F3950937EA}" srcId="{DC8FECB6-9EAD-4381-9975-B972B41CE95C}" destId="{05D3536E-7752-443A-AF2B-9D1F5E2A104A}" srcOrd="6" destOrd="0" parTransId="{836D9E88-015F-407F-8BB2-07C4175792DC}" sibTransId="{4BD3448B-BA3E-4417-9C66-878AFD9B1012}"/>
    <dgm:cxn modelId="{96A01E7D-129D-4B73-B62D-8466A00E9822}" srcId="{DC8FECB6-9EAD-4381-9975-B972B41CE95C}" destId="{1918B85C-88B1-49E2-B661-4CFDAB3460BC}" srcOrd="5" destOrd="0" parTransId="{05F45762-F04D-4C37-AC2B-2F1BFC6F7ADE}" sibTransId="{6346F706-F311-4DF9-86C6-24E8187CC81B}"/>
    <dgm:cxn modelId="{22D62484-8171-4A9C-B5F6-8F2D8C1440CA}" srcId="{DC8FECB6-9EAD-4381-9975-B972B41CE95C}" destId="{21ABA9CA-B6D7-428F-8A24-EFBDB75BF55C}" srcOrd="0" destOrd="0" parTransId="{25011D7C-B4D0-4B11-A08A-E37A6A8582AC}" sibTransId="{3672D759-100A-4975-942A-3197EDA08816}"/>
    <dgm:cxn modelId="{1B2384A3-727E-4B35-87B9-EE11FA0369CF}" srcId="{DC8FECB6-9EAD-4381-9975-B972B41CE95C}" destId="{A834D40D-0212-438E-9D43-6D85B90ABE45}" srcOrd="4" destOrd="0" parTransId="{229D3D4F-DF92-491B-892E-0DD084EBD58D}" sibTransId="{4C25C4C3-B490-47A9-BA43-B2576D76C2DC}"/>
    <dgm:cxn modelId="{46720DC3-EB45-457A-8CB5-029B6ED11337}" type="presOf" srcId="{05D3536E-7752-443A-AF2B-9D1F5E2A104A}" destId="{BE71D5A3-603F-4B77-B416-7F853EA426AA}" srcOrd="0" destOrd="6" presId="urn:microsoft.com/office/officeart/2005/8/layout/vList2"/>
    <dgm:cxn modelId="{071F20DE-F4CA-46BD-9C7E-37E6F4BDA141}" type="presOf" srcId="{21ABA9CA-B6D7-428F-8A24-EFBDB75BF55C}" destId="{BE71D5A3-603F-4B77-B416-7F853EA426AA}" srcOrd="0" destOrd="0" presId="urn:microsoft.com/office/officeart/2005/8/layout/vList2"/>
    <dgm:cxn modelId="{BA0FCEE4-1416-47E3-B9EA-5E5FFFFFF8E1}" srcId="{DC8FECB6-9EAD-4381-9975-B972B41CE95C}" destId="{05E6DCF2-A87B-4064-85D2-9BCE9410C162}" srcOrd="3" destOrd="0" parTransId="{CD5B0FC6-A3CD-4461-B6EF-6276FFF4CB63}" sibTransId="{FD66754C-04A7-42B0-B375-4DCED44DD1B6}"/>
    <dgm:cxn modelId="{94B9EBE9-5B9F-4BB4-94E3-86F80B11CCD6}" type="presOf" srcId="{DC8FECB6-9EAD-4381-9975-B972B41CE95C}" destId="{BA500FCA-57D2-4AD1-AE15-2F21992643E3}" srcOrd="0" destOrd="0" presId="urn:microsoft.com/office/officeart/2005/8/layout/vList2"/>
    <dgm:cxn modelId="{EEB9E9FE-113A-447C-9149-C0CB136CABB4}" type="presOf" srcId="{889F82D5-0261-4D48-936D-1F2EE1952391}" destId="{BE71D5A3-603F-4B77-B416-7F853EA426AA}" srcOrd="0" destOrd="1" presId="urn:microsoft.com/office/officeart/2005/8/layout/vList2"/>
    <dgm:cxn modelId="{6CA26B82-7136-44E8-93D1-8FB0794A2739}" type="presParOf" srcId="{9AD426E5-4F08-4427-9AB1-8420B609E449}" destId="{BA500FCA-57D2-4AD1-AE15-2F21992643E3}" srcOrd="0" destOrd="0" presId="urn:microsoft.com/office/officeart/2005/8/layout/vList2"/>
    <dgm:cxn modelId="{55A63952-BBF1-4E1A-B57C-8E1A891F04E8}" type="presParOf" srcId="{9AD426E5-4F08-4427-9AB1-8420B609E449}" destId="{BE71D5A3-603F-4B77-B416-7F853EA426AA}"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BBC4293-1235-4216-9B10-34123F4D15F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72A25295-D068-4A6A-85AB-45657B8C8C82}">
      <dgm:prSet/>
      <dgm:spPr/>
      <dgm:t>
        <a:bodyPr/>
        <a:lstStyle/>
        <a:p>
          <a:pPr rtl="0"/>
          <a:r>
            <a:rPr lang="en-GB" b="1" i="1"/>
            <a:t>Scope </a:t>
          </a:r>
          <a:endParaRPr lang="en-GB"/>
        </a:p>
      </dgm:t>
    </dgm:pt>
    <dgm:pt modelId="{AD8EC4C9-E96F-4C96-A2D8-CA3CF4F74DFC}" type="parTrans" cxnId="{346C9876-2DE9-4F2F-B9CC-573A4B608BB1}">
      <dgm:prSet/>
      <dgm:spPr/>
      <dgm:t>
        <a:bodyPr/>
        <a:lstStyle/>
        <a:p>
          <a:endParaRPr lang="en-GB"/>
        </a:p>
      </dgm:t>
    </dgm:pt>
    <dgm:pt modelId="{57A698A7-B73D-4EE1-BBC4-3ECD18E39BC1}" type="sibTrans" cxnId="{346C9876-2DE9-4F2F-B9CC-573A4B608BB1}">
      <dgm:prSet/>
      <dgm:spPr/>
      <dgm:t>
        <a:bodyPr/>
        <a:lstStyle/>
        <a:p>
          <a:endParaRPr lang="en-GB"/>
        </a:p>
      </dgm:t>
    </dgm:pt>
    <dgm:pt modelId="{CFB8B1FC-5B10-465C-B066-CDA0DCCE0B9E}">
      <dgm:prSet/>
      <dgm:spPr/>
      <dgm:t>
        <a:bodyPr/>
        <a:lstStyle/>
        <a:p>
          <a:pPr rtl="0"/>
          <a:r>
            <a:rPr lang="en-GB" b="0" i="0" dirty="0"/>
            <a:t>The scope of guest services and facilities depends on the guest accommodations, which is considered an integral part of any successful hospitality operation.</a:t>
          </a:r>
          <a:endParaRPr lang="en-GB" dirty="0"/>
        </a:p>
      </dgm:t>
    </dgm:pt>
    <dgm:pt modelId="{A6CEAD2C-C370-4B61-B4F1-9ED41B1A9B60}" type="parTrans" cxnId="{40501413-FFF2-4CB7-92AE-F75C27FA296C}">
      <dgm:prSet/>
      <dgm:spPr/>
      <dgm:t>
        <a:bodyPr/>
        <a:lstStyle/>
        <a:p>
          <a:endParaRPr lang="en-GB"/>
        </a:p>
      </dgm:t>
    </dgm:pt>
    <dgm:pt modelId="{777AC040-B097-49D3-8D41-9442FF797DA2}" type="sibTrans" cxnId="{40501413-FFF2-4CB7-92AE-F75C27FA296C}">
      <dgm:prSet/>
      <dgm:spPr/>
      <dgm:t>
        <a:bodyPr/>
        <a:lstStyle/>
        <a:p>
          <a:endParaRPr lang="en-GB"/>
        </a:p>
      </dgm:t>
    </dgm:pt>
    <dgm:pt modelId="{0D1D3D9D-ECFC-4BC0-84FD-C7004D143B85}">
      <dgm:prSet/>
      <dgm:spPr/>
      <dgm:t>
        <a:bodyPr/>
        <a:lstStyle/>
        <a:p>
          <a:pPr rtl="0"/>
          <a:r>
            <a:rPr lang="en-GB" b="0" i="0" dirty="0"/>
            <a:t>The St. Regis has state-of-the-art spas, health clubs, and even golf courses for its guests (Walker, 2021).</a:t>
          </a:r>
          <a:endParaRPr lang="en-GB" dirty="0"/>
        </a:p>
      </dgm:t>
    </dgm:pt>
    <dgm:pt modelId="{56316F83-BF3A-417B-8467-571235615C16}" type="parTrans" cxnId="{CF800DB0-C3F0-46C9-8363-60AE1E5F6B9B}">
      <dgm:prSet/>
      <dgm:spPr/>
      <dgm:t>
        <a:bodyPr/>
        <a:lstStyle/>
        <a:p>
          <a:endParaRPr lang="en-GB"/>
        </a:p>
      </dgm:t>
    </dgm:pt>
    <dgm:pt modelId="{FCC8C939-F913-450D-8F55-56E185F09796}" type="sibTrans" cxnId="{CF800DB0-C3F0-46C9-8363-60AE1E5F6B9B}">
      <dgm:prSet/>
      <dgm:spPr/>
      <dgm:t>
        <a:bodyPr/>
        <a:lstStyle/>
        <a:p>
          <a:endParaRPr lang="en-GB"/>
        </a:p>
      </dgm:t>
    </dgm:pt>
    <dgm:pt modelId="{9DBC4BB9-F977-454A-9339-0F2058E86BD0}">
      <dgm:prSet/>
      <dgm:spPr/>
      <dgm:t>
        <a:bodyPr/>
        <a:lstStyle/>
        <a:p>
          <a:pPr rtl="0"/>
          <a:r>
            <a:rPr lang="en-GB" b="0" i="0" dirty="0"/>
            <a:t>These comforts are geared towards relaxation and revitalization, ensuring that visitors have a pleasant stay.</a:t>
          </a:r>
          <a:endParaRPr lang="en-GB" dirty="0"/>
        </a:p>
      </dgm:t>
    </dgm:pt>
    <dgm:pt modelId="{DF2DCF61-4BE6-4076-ACCA-0D89222001BD}" type="parTrans" cxnId="{4C5C6180-C6D3-4A61-8FAA-293ED6083722}">
      <dgm:prSet/>
      <dgm:spPr/>
      <dgm:t>
        <a:bodyPr/>
        <a:lstStyle/>
        <a:p>
          <a:endParaRPr lang="en-GB"/>
        </a:p>
      </dgm:t>
    </dgm:pt>
    <dgm:pt modelId="{315149A2-71A6-40D6-970C-8C9CF1ECF94C}" type="sibTrans" cxnId="{4C5C6180-C6D3-4A61-8FAA-293ED6083722}">
      <dgm:prSet/>
      <dgm:spPr/>
      <dgm:t>
        <a:bodyPr/>
        <a:lstStyle/>
        <a:p>
          <a:endParaRPr lang="en-GB"/>
        </a:p>
      </dgm:t>
    </dgm:pt>
    <dgm:pt modelId="{3EEF3F9E-9169-49D2-9B96-B05123A1DF54}">
      <dgm:prSet/>
      <dgm:spPr/>
      <dgm:t>
        <a:bodyPr/>
        <a:lstStyle/>
        <a:p>
          <a:pPr rtl="0"/>
          <a:r>
            <a:rPr lang="en-GB" b="0" i="0"/>
            <a:t>The front desk and concierge staff play a crucial role in making guests' stays smooth and easy. </a:t>
          </a:r>
          <a:endParaRPr lang="en-GB"/>
        </a:p>
      </dgm:t>
    </dgm:pt>
    <dgm:pt modelId="{C87815FB-F2E8-4E37-A90C-077EDC47F4D0}" type="parTrans" cxnId="{8092BB85-492A-40FD-8173-B2A14EEEB455}">
      <dgm:prSet/>
      <dgm:spPr/>
      <dgm:t>
        <a:bodyPr/>
        <a:lstStyle/>
        <a:p>
          <a:endParaRPr lang="en-GB"/>
        </a:p>
      </dgm:t>
    </dgm:pt>
    <dgm:pt modelId="{B4DB2F07-14DC-474E-8373-8FCE678A05AC}" type="sibTrans" cxnId="{8092BB85-492A-40FD-8173-B2A14EEEB455}">
      <dgm:prSet/>
      <dgm:spPr/>
      <dgm:t>
        <a:bodyPr/>
        <a:lstStyle/>
        <a:p>
          <a:endParaRPr lang="en-GB"/>
        </a:p>
      </dgm:t>
    </dgm:pt>
    <dgm:pt modelId="{A298E7FF-E7DE-49AD-BF47-E6F38454E822}">
      <dgm:prSet/>
      <dgm:spPr/>
      <dgm:t>
        <a:bodyPr/>
        <a:lstStyle/>
        <a:p>
          <a:pPr rtl="0"/>
          <a:r>
            <a:rPr lang="en-GB" b="0" i="0" dirty="0"/>
            <a:t>The concierge services at the St. Regis are legendary, helping visitors with everything from making reservations for meals and seeing the city to fulfilling special requests.</a:t>
          </a:r>
          <a:endParaRPr lang="en-GB" dirty="0"/>
        </a:p>
      </dgm:t>
    </dgm:pt>
    <dgm:pt modelId="{241B5247-9EA0-4660-8722-C57281B0DE82}" type="parTrans" cxnId="{E5302E82-D319-4D94-91BC-CE32E32ACBCB}">
      <dgm:prSet/>
      <dgm:spPr/>
      <dgm:t>
        <a:bodyPr/>
        <a:lstStyle/>
        <a:p>
          <a:endParaRPr lang="en-GB"/>
        </a:p>
      </dgm:t>
    </dgm:pt>
    <dgm:pt modelId="{3F838D75-7179-48F7-A071-733C0C7CB439}" type="sibTrans" cxnId="{E5302E82-D319-4D94-91BC-CE32E32ACBCB}">
      <dgm:prSet/>
      <dgm:spPr/>
      <dgm:t>
        <a:bodyPr/>
        <a:lstStyle/>
        <a:p>
          <a:endParaRPr lang="en-GB"/>
        </a:p>
      </dgm:t>
    </dgm:pt>
    <dgm:pt modelId="{006D6E94-0C6B-467B-9DF2-2D346F26DC8F}">
      <dgm:prSet/>
      <dgm:spPr/>
      <dgm:t>
        <a:bodyPr/>
        <a:lstStyle/>
        <a:p>
          <a:pPr rtl="0"/>
          <a:r>
            <a:rPr lang="en-GB" b="0" i="0"/>
            <a:t>The St. Regis Hotel provides cutting-edge video technology and meeting rooms, ensuring the success of important business gatherings. </a:t>
          </a:r>
          <a:endParaRPr lang="en-GB"/>
        </a:p>
      </dgm:t>
    </dgm:pt>
    <dgm:pt modelId="{0854EE2E-F1ED-4C6F-92DD-94B7F08CDB42}" type="parTrans" cxnId="{36F61489-0F45-421F-BA05-A77DB37CCF9D}">
      <dgm:prSet/>
      <dgm:spPr/>
      <dgm:t>
        <a:bodyPr/>
        <a:lstStyle/>
        <a:p>
          <a:endParaRPr lang="en-GB"/>
        </a:p>
      </dgm:t>
    </dgm:pt>
    <dgm:pt modelId="{B8E4538E-7DAC-4765-9651-160A530E55B3}" type="sibTrans" cxnId="{36F61489-0F45-421F-BA05-A77DB37CCF9D}">
      <dgm:prSet/>
      <dgm:spPr/>
      <dgm:t>
        <a:bodyPr/>
        <a:lstStyle/>
        <a:p>
          <a:endParaRPr lang="en-GB"/>
        </a:p>
      </dgm:t>
    </dgm:pt>
    <dgm:pt modelId="{49712A4E-D41D-424F-A9A3-85B2302E5E0D}">
      <dgm:prSet/>
      <dgm:spPr/>
      <dgm:t>
        <a:bodyPr/>
        <a:lstStyle/>
        <a:p>
          <a:pPr rtl="0"/>
          <a:endParaRPr lang="en-GB"/>
        </a:p>
      </dgm:t>
    </dgm:pt>
    <dgm:pt modelId="{9B5ECA29-78C2-42C1-8951-E1D36F7414BE}" type="parTrans" cxnId="{16F3EEBB-9896-4D17-9988-05AB6F1ECCC8}">
      <dgm:prSet/>
      <dgm:spPr/>
      <dgm:t>
        <a:bodyPr/>
        <a:lstStyle/>
        <a:p>
          <a:endParaRPr lang="en-GB"/>
        </a:p>
      </dgm:t>
    </dgm:pt>
    <dgm:pt modelId="{900047B0-0D79-409E-96FC-5F488CC1E9B1}" type="sibTrans" cxnId="{16F3EEBB-9896-4D17-9988-05AB6F1ECCC8}">
      <dgm:prSet/>
      <dgm:spPr/>
      <dgm:t>
        <a:bodyPr/>
        <a:lstStyle/>
        <a:p>
          <a:endParaRPr lang="en-GB"/>
        </a:p>
      </dgm:t>
    </dgm:pt>
    <dgm:pt modelId="{C4194BF2-48A1-4050-B04D-0321C1A3DA6D}" type="pres">
      <dgm:prSet presAssocID="{6BBC4293-1235-4216-9B10-34123F4D15FC}" presName="linear" presStyleCnt="0">
        <dgm:presLayoutVars>
          <dgm:animLvl val="lvl"/>
          <dgm:resizeHandles val="exact"/>
        </dgm:presLayoutVars>
      </dgm:prSet>
      <dgm:spPr/>
    </dgm:pt>
    <dgm:pt modelId="{D0CB2B33-0F1B-4567-93D6-20BA7C3BC5E1}" type="pres">
      <dgm:prSet presAssocID="{72A25295-D068-4A6A-85AB-45657B8C8C82}" presName="parentText" presStyleLbl="node1" presStyleIdx="0" presStyleCnt="1">
        <dgm:presLayoutVars>
          <dgm:chMax val="0"/>
          <dgm:bulletEnabled val="1"/>
        </dgm:presLayoutVars>
      </dgm:prSet>
      <dgm:spPr/>
    </dgm:pt>
    <dgm:pt modelId="{5B5E0500-FFF4-4FCC-A916-1FDB2F310AAA}" type="pres">
      <dgm:prSet presAssocID="{72A25295-D068-4A6A-85AB-45657B8C8C82}" presName="childText" presStyleLbl="revTx" presStyleIdx="0" presStyleCnt="1">
        <dgm:presLayoutVars>
          <dgm:bulletEnabled val="1"/>
        </dgm:presLayoutVars>
      </dgm:prSet>
      <dgm:spPr/>
    </dgm:pt>
  </dgm:ptLst>
  <dgm:cxnLst>
    <dgm:cxn modelId="{40501413-FFF2-4CB7-92AE-F75C27FA296C}" srcId="{72A25295-D068-4A6A-85AB-45657B8C8C82}" destId="{CFB8B1FC-5B10-465C-B066-CDA0DCCE0B9E}" srcOrd="0" destOrd="0" parTransId="{A6CEAD2C-C370-4B61-B4F1-9ED41B1A9B60}" sibTransId="{777AC040-B097-49D3-8D41-9442FF797DA2}"/>
    <dgm:cxn modelId="{CFA91E14-9E61-49B9-A291-88DB9A31BC90}" type="presOf" srcId="{006D6E94-0C6B-467B-9DF2-2D346F26DC8F}" destId="{5B5E0500-FFF4-4FCC-A916-1FDB2F310AAA}" srcOrd="0" destOrd="5" presId="urn:microsoft.com/office/officeart/2005/8/layout/vList2"/>
    <dgm:cxn modelId="{C89E7B47-04FA-4DBD-B2B3-E49B5A8417B4}" type="presOf" srcId="{0D1D3D9D-ECFC-4BC0-84FD-C7004D143B85}" destId="{5B5E0500-FFF4-4FCC-A916-1FDB2F310AAA}" srcOrd="0" destOrd="1" presId="urn:microsoft.com/office/officeart/2005/8/layout/vList2"/>
    <dgm:cxn modelId="{9B6D5B54-150F-4993-91C5-2AAA190ABF7F}" type="presOf" srcId="{49712A4E-D41D-424F-A9A3-85B2302E5E0D}" destId="{5B5E0500-FFF4-4FCC-A916-1FDB2F310AAA}" srcOrd="0" destOrd="6" presId="urn:microsoft.com/office/officeart/2005/8/layout/vList2"/>
    <dgm:cxn modelId="{346C9876-2DE9-4F2F-B9CC-573A4B608BB1}" srcId="{6BBC4293-1235-4216-9B10-34123F4D15FC}" destId="{72A25295-D068-4A6A-85AB-45657B8C8C82}" srcOrd="0" destOrd="0" parTransId="{AD8EC4C9-E96F-4C96-A2D8-CA3CF4F74DFC}" sibTransId="{57A698A7-B73D-4EE1-BBC4-3ECD18E39BC1}"/>
    <dgm:cxn modelId="{ED72717F-ECC6-48A2-80E0-2CC7D32EAB09}" type="presOf" srcId="{3EEF3F9E-9169-49D2-9B96-B05123A1DF54}" destId="{5B5E0500-FFF4-4FCC-A916-1FDB2F310AAA}" srcOrd="0" destOrd="3" presId="urn:microsoft.com/office/officeart/2005/8/layout/vList2"/>
    <dgm:cxn modelId="{4C5C6180-C6D3-4A61-8FAA-293ED6083722}" srcId="{72A25295-D068-4A6A-85AB-45657B8C8C82}" destId="{9DBC4BB9-F977-454A-9339-0F2058E86BD0}" srcOrd="2" destOrd="0" parTransId="{DF2DCF61-4BE6-4076-ACCA-0D89222001BD}" sibTransId="{315149A2-71A6-40D6-970C-8C9CF1ECF94C}"/>
    <dgm:cxn modelId="{E5302E82-D319-4D94-91BC-CE32E32ACBCB}" srcId="{72A25295-D068-4A6A-85AB-45657B8C8C82}" destId="{A298E7FF-E7DE-49AD-BF47-E6F38454E822}" srcOrd="4" destOrd="0" parTransId="{241B5247-9EA0-4660-8722-C57281B0DE82}" sibTransId="{3F838D75-7179-48F7-A071-733C0C7CB439}"/>
    <dgm:cxn modelId="{8092BB85-492A-40FD-8173-B2A14EEEB455}" srcId="{72A25295-D068-4A6A-85AB-45657B8C8C82}" destId="{3EEF3F9E-9169-49D2-9B96-B05123A1DF54}" srcOrd="3" destOrd="0" parTransId="{C87815FB-F2E8-4E37-A90C-077EDC47F4D0}" sibTransId="{B4DB2F07-14DC-474E-8373-8FCE678A05AC}"/>
    <dgm:cxn modelId="{36F61489-0F45-421F-BA05-A77DB37CCF9D}" srcId="{72A25295-D068-4A6A-85AB-45657B8C8C82}" destId="{006D6E94-0C6B-467B-9DF2-2D346F26DC8F}" srcOrd="5" destOrd="0" parTransId="{0854EE2E-F1ED-4C6F-92DD-94B7F08CDB42}" sibTransId="{B8E4538E-7DAC-4765-9651-160A530E55B3}"/>
    <dgm:cxn modelId="{E07F17A6-0C67-43C4-A023-723B1D56FC55}" type="presOf" srcId="{CFB8B1FC-5B10-465C-B066-CDA0DCCE0B9E}" destId="{5B5E0500-FFF4-4FCC-A916-1FDB2F310AAA}" srcOrd="0" destOrd="0" presId="urn:microsoft.com/office/officeart/2005/8/layout/vList2"/>
    <dgm:cxn modelId="{B15325A9-37AF-401D-9BCE-E1672BBB2002}" type="presOf" srcId="{6BBC4293-1235-4216-9B10-34123F4D15FC}" destId="{C4194BF2-48A1-4050-B04D-0321C1A3DA6D}" srcOrd="0" destOrd="0" presId="urn:microsoft.com/office/officeart/2005/8/layout/vList2"/>
    <dgm:cxn modelId="{CF800DB0-C3F0-46C9-8363-60AE1E5F6B9B}" srcId="{72A25295-D068-4A6A-85AB-45657B8C8C82}" destId="{0D1D3D9D-ECFC-4BC0-84FD-C7004D143B85}" srcOrd="1" destOrd="0" parTransId="{56316F83-BF3A-417B-8467-571235615C16}" sibTransId="{FCC8C939-F913-450D-8F55-56E185F09796}"/>
    <dgm:cxn modelId="{16F3EEBB-9896-4D17-9988-05AB6F1ECCC8}" srcId="{72A25295-D068-4A6A-85AB-45657B8C8C82}" destId="{49712A4E-D41D-424F-A9A3-85B2302E5E0D}" srcOrd="6" destOrd="0" parTransId="{9B5ECA29-78C2-42C1-8951-E1D36F7414BE}" sibTransId="{900047B0-0D79-409E-96FC-5F488CC1E9B1}"/>
    <dgm:cxn modelId="{E5041DC3-D28B-4E55-BBFC-35A78EFF604B}" type="presOf" srcId="{72A25295-D068-4A6A-85AB-45657B8C8C82}" destId="{D0CB2B33-0F1B-4567-93D6-20BA7C3BC5E1}" srcOrd="0" destOrd="0" presId="urn:microsoft.com/office/officeart/2005/8/layout/vList2"/>
    <dgm:cxn modelId="{EED196C8-4458-43D2-9953-0383506D0633}" type="presOf" srcId="{9DBC4BB9-F977-454A-9339-0F2058E86BD0}" destId="{5B5E0500-FFF4-4FCC-A916-1FDB2F310AAA}" srcOrd="0" destOrd="2" presId="urn:microsoft.com/office/officeart/2005/8/layout/vList2"/>
    <dgm:cxn modelId="{9B5DA0FC-64A4-469F-8EB4-6E025C9EF330}" type="presOf" srcId="{A298E7FF-E7DE-49AD-BF47-E6F38454E822}" destId="{5B5E0500-FFF4-4FCC-A916-1FDB2F310AAA}" srcOrd="0" destOrd="4" presId="urn:microsoft.com/office/officeart/2005/8/layout/vList2"/>
    <dgm:cxn modelId="{12D4943C-BD56-42DC-B81D-9FECD1B41779}" type="presParOf" srcId="{C4194BF2-48A1-4050-B04D-0321C1A3DA6D}" destId="{D0CB2B33-0F1B-4567-93D6-20BA7C3BC5E1}" srcOrd="0" destOrd="0" presId="urn:microsoft.com/office/officeart/2005/8/layout/vList2"/>
    <dgm:cxn modelId="{2058A091-18EE-4F99-BEF5-4BEEED9889F2}" type="presParOf" srcId="{C4194BF2-48A1-4050-B04D-0321C1A3DA6D}" destId="{5B5E0500-FFF4-4FCC-A916-1FDB2F310AAA}"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F47A4D-794F-46A1-83DB-55529DF1487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BBA9CC6A-7FA7-4D49-AA0D-34A65F0F2103}">
      <dgm:prSet/>
      <dgm:spPr/>
      <dgm:t>
        <a:bodyPr/>
        <a:lstStyle/>
        <a:p>
          <a:pPr rtl="0"/>
          <a:r>
            <a:rPr lang="en-GB" b="1" i="1"/>
            <a:t>Role </a:t>
          </a:r>
          <a:endParaRPr lang="en-GB"/>
        </a:p>
      </dgm:t>
    </dgm:pt>
    <dgm:pt modelId="{85192D23-498B-40E3-92C8-4AB22BC416C3}" type="parTrans" cxnId="{DF6B86F1-3FF5-420B-A6BE-15A2488695AA}">
      <dgm:prSet/>
      <dgm:spPr/>
      <dgm:t>
        <a:bodyPr/>
        <a:lstStyle/>
        <a:p>
          <a:endParaRPr lang="en-GB"/>
        </a:p>
      </dgm:t>
    </dgm:pt>
    <dgm:pt modelId="{7B5D6F86-BB1E-47AF-AD09-C987F5476715}" type="sibTrans" cxnId="{DF6B86F1-3FF5-420B-A6BE-15A2488695AA}">
      <dgm:prSet/>
      <dgm:spPr/>
      <dgm:t>
        <a:bodyPr/>
        <a:lstStyle/>
        <a:p>
          <a:endParaRPr lang="en-GB"/>
        </a:p>
      </dgm:t>
    </dgm:pt>
    <dgm:pt modelId="{503175AE-41E6-40C4-8D92-788EFD6F0674}">
      <dgm:prSet/>
      <dgm:spPr/>
      <dgm:t>
        <a:bodyPr/>
        <a:lstStyle/>
        <a:p>
          <a:pPr rtl="0"/>
          <a:r>
            <a:rPr lang="en-GB" b="0" i="0" dirty="0"/>
            <a:t>Guest service and facilities' primary role is to provide its guests with a pleasant and memorable stay via a variety of services and amenities. </a:t>
          </a:r>
          <a:endParaRPr lang="en-GB" dirty="0"/>
        </a:p>
      </dgm:t>
    </dgm:pt>
    <dgm:pt modelId="{FB85202A-393A-4A25-92CC-258F403E803A}" type="parTrans" cxnId="{5AD0FBB8-CA1C-40E6-92C2-64607B87AA6C}">
      <dgm:prSet/>
      <dgm:spPr/>
      <dgm:t>
        <a:bodyPr/>
        <a:lstStyle/>
        <a:p>
          <a:endParaRPr lang="en-GB"/>
        </a:p>
      </dgm:t>
    </dgm:pt>
    <dgm:pt modelId="{02B3B331-7BB4-4763-91F4-54F42838D719}" type="sibTrans" cxnId="{5AD0FBB8-CA1C-40E6-92C2-64607B87AA6C}">
      <dgm:prSet/>
      <dgm:spPr/>
      <dgm:t>
        <a:bodyPr/>
        <a:lstStyle/>
        <a:p>
          <a:endParaRPr lang="en-GB"/>
        </a:p>
      </dgm:t>
    </dgm:pt>
    <dgm:pt modelId="{5BA3D604-EB3F-451D-AE2B-AA12ABA0240D}">
      <dgm:prSet/>
      <dgm:spPr/>
      <dgm:t>
        <a:bodyPr/>
        <a:lstStyle/>
        <a:p>
          <a:pPr rtl="0"/>
          <a:r>
            <a:rPr lang="en-GB" b="0" i="0"/>
            <a:t>The St. Regis Hotel does a fantastic job of fulfilling this function, as staying there will be an experience one will never forget. </a:t>
          </a:r>
          <a:endParaRPr lang="en-GB"/>
        </a:p>
      </dgm:t>
    </dgm:pt>
    <dgm:pt modelId="{8D435021-79FE-4FF5-B8A8-2267CCE60404}" type="parTrans" cxnId="{1D494E59-9A9C-4786-9FC7-FB4AB1760C6D}">
      <dgm:prSet/>
      <dgm:spPr/>
      <dgm:t>
        <a:bodyPr/>
        <a:lstStyle/>
        <a:p>
          <a:endParaRPr lang="en-GB"/>
        </a:p>
      </dgm:t>
    </dgm:pt>
    <dgm:pt modelId="{024A2E0C-F741-4840-A37B-577C85B68E5A}" type="sibTrans" cxnId="{1D494E59-9A9C-4786-9FC7-FB4AB1760C6D}">
      <dgm:prSet/>
      <dgm:spPr/>
      <dgm:t>
        <a:bodyPr/>
        <a:lstStyle/>
        <a:p>
          <a:endParaRPr lang="en-GB"/>
        </a:p>
      </dgm:t>
    </dgm:pt>
    <dgm:pt modelId="{22996BDB-0D4F-4C19-B764-C5D0E2794DED}">
      <dgm:prSet/>
      <dgm:spPr/>
      <dgm:t>
        <a:bodyPr/>
        <a:lstStyle/>
        <a:p>
          <a:pPr rtl="0"/>
          <a:r>
            <a:rPr lang="en-GB" b="0" i="0" dirty="0"/>
            <a:t>They are also essential in facilitating smooth check-in and check-out procedures and improving the management of guests' needs. </a:t>
          </a:r>
          <a:endParaRPr lang="en-GB" dirty="0"/>
        </a:p>
      </dgm:t>
    </dgm:pt>
    <dgm:pt modelId="{C3D89D4F-23BE-45D6-A6F9-93B189293417}" type="parTrans" cxnId="{AA0E41F6-5B5B-4719-9B10-A3C2BB880C9B}">
      <dgm:prSet/>
      <dgm:spPr/>
      <dgm:t>
        <a:bodyPr/>
        <a:lstStyle/>
        <a:p>
          <a:endParaRPr lang="en-GB"/>
        </a:p>
      </dgm:t>
    </dgm:pt>
    <dgm:pt modelId="{34CBF3B7-D461-4B08-B3A2-7BCFC722E6CB}" type="sibTrans" cxnId="{AA0E41F6-5B5B-4719-9B10-A3C2BB880C9B}">
      <dgm:prSet/>
      <dgm:spPr/>
      <dgm:t>
        <a:bodyPr/>
        <a:lstStyle/>
        <a:p>
          <a:endParaRPr lang="en-GB"/>
        </a:p>
      </dgm:t>
    </dgm:pt>
    <dgm:pt modelId="{E0F409B3-FCF6-4E08-9753-A2B1334918C5}">
      <dgm:prSet/>
      <dgm:spPr/>
      <dgm:t>
        <a:bodyPr/>
        <a:lstStyle/>
        <a:p>
          <a:pPr rtl="0"/>
          <a:r>
            <a:rPr lang="en-GB" b="0" i="0"/>
            <a:t>Because of the stiff competition in the luxury hotel industry, the St. Regis Hotel has built its reputation on the quality of the services and amenities it provides to its guests (Minwoo et al., 2019).</a:t>
          </a:r>
          <a:endParaRPr lang="en-GB"/>
        </a:p>
      </dgm:t>
    </dgm:pt>
    <dgm:pt modelId="{602AC141-9729-418D-8F21-761ED02944F0}" type="parTrans" cxnId="{759A732F-7E07-4AB7-8080-5F35E87E686D}">
      <dgm:prSet/>
      <dgm:spPr/>
      <dgm:t>
        <a:bodyPr/>
        <a:lstStyle/>
        <a:p>
          <a:endParaRPr lang="en-GB"/>
        </a:p>
      </dgm:t>
    </dgm:pt>
    <dgm:pt modelId="{8D22201B-89A3-4BB8-8D90-2045C5A4C222}" type="sibTrans" cxnId="{759A732F-7E07-4AB7-8080-5F35E87E686D}">
      <dgm:prSet/>
      <dgm:spPr/>
      <dgm:t>
        <a:bodyPr/>
        <a:lstStyle/>
        <a:p>
          <a:endParaRPr lang="en-GB"/>
        </a:p>
      </dgm:t>
    </dgm:pt>
    <dgm:pt modelId="{7B109C68-50A5-4D15-9F81-89C3C5A66A73}" type="pres">
      <dgm:prSet presAssocID="{D0F47A4D-794F-46A1-83DB-55529DF14877}" presName="linear" presStyleCnt="0">
        <dgm:presLayoutVars>
          <dgm:animLvl val="lvl"/>
          <dgm:resizeHandles val="exact"/>
        </dgm:presLayoutVars>
      </dgm:prSet>
      <dgm:spPr/>
    </dgm:pt>
    <dgm:pt modelId="{E5B45CFE-1E3D-429F-BF69-F94DB45FC693}" type="pres">
      <dgm:prSet presAssocID="{BBA9CC6A-7FA7-4D49-AA0D-34A65F0F2103}" presName="parentText" presStyleLbl="node1" presStyleIdx="0" presStyleCnt="1">
        <dgm:presLayoutVars>
          <dgm:chMax val="0"/>
          <dgm:bulletEnabled val="1"/>
        </dgm:presLayoutVars>
      </dgm:prSet>
      <dgm:spPr/>
    </dgm:pt>
    <dgm:pt modelId="{CC21659D-D904-4A29-AA3C-D36334B8F0F9}" type="pres">
      <dgm:prSet presAssocID="{BBA9CC6A-7FA7-4D49-AA0D-34A65F0F2103}" presName="childText" presStyleLbl="revTx" presStyleIdx="0" presStyleCnt="1">
        <dgm:presLayoutVars>
          <dgm:bulletEnabled val="1"/>
        </dgm:presLayoutVars>
      </dgm:prSet>
      <dgm:spPr/>
    </dgm:pt>
  </dgm:ptLst>
  <dgm:cxnLst>
    <dgm:cxn modelId="{4EC5A411-FB1B-4CBB-9739-168FF73703E5}" type="presOf" srcId="{22996BDB-0D4F-4C19-B764-C5D0E2794DED}" destId="{CC21659D-D904-4A29-AA3C-D36334B8F0F9}" srcOrd="0" destOrd="2" presId="urn:microsoft.com/office/officeart/2005/8/layout/vList2"/>
    <dgm:cxn modelId="{E4C07320-D1E3-4035-9504-80C879EBF8D2}" type="presOf" srcId="{5BA3D604-EB3F-451D-AE2B-AA12ABA0240D}" destId="{CC21659D-D904-4A29-AA3C-D36334B8F0F9}" srcOrd="0" destOrd="1" presId="urn:microsoft.com/office/officeart/2005/8/layout/vList2"/>
    <dgm:cxn modelId="{759A732F-7E07-4AB7-8080-5F35E87E686D}" srcId="{BBA9CC6A-7FA7-4D49-AA0D-34A65F0F2103}" destId="{E0F409B3-FCF6-4E08-9753-A2B1334918C5}" srcOrd="3" destOrd="0" parTransId="{602AC141-9729-418D-8F21-761ED02944F0}" sibTransId="{8D22201B-89A3-4BB8-8D90-2045C5A4C222}"/>
    <dgm:cxn modelId="{96E94957-81EE-4306-9C01-C725BDDD1868}" type="presOf" srcId="{D0F47A4D-794F-46A1-83DB-55529DF14877}" destId="{7B109C68-50A5-4D15-9F81-89C3C5A66A73}" srcOrd="0" destOrd="0" presId="urn:microsoft.com/office/officeart/2005/8/layout/vList2"/>
    <dgm:cxn modelId="{1D494E59-9A9C-4786-9FC7-FB4AB1760C6D}" srcId="{BBA9CC6A-7FA7-4D49-AA0D-34A65F0F2103}" destId="{5BA3D604-EB3F-451D-AE2B-AA12ABA0240D}" srcOrd="1" destOrd="0" parTransId="{8D435021-79FE-4FF5-B8A8-2267CCE60404}" sibTransId="{024A2E0C-F741-4840-A37B-577C85B68E5A}"/>
    <dgm:cxn modelId="{EAC587B1-8C15-4115-97D7-AE422A1A0810}" type="presOf" srcId="{E0F409B3-FCF6-4E08-9753-A2B1334918C5}" destId="{CC21659D-D904-4A29-AA3C-D36334B8F0F9}" srcOrd="0" destOrd="3" presId="urn:microsoft.com/office/officeart/2005/8/layout/vList2"/>
    <dgm:cxn modelId="{AF4C94B2-0083-4383-8830-203D744BE921}" type="presOf" srcId="{503175AE-41E6-40C4-8D92-788EFD6F0674}" destId="{CC21659D-D904-4A29-AA3C-D36334B8F0F9}" srcOrd="0" destOrd="0" presId="urn:microsoft.com/office/officeart/2005/8/layout/vList2"/>
    <dgm:cxn modelId="{5AD0FBB8-CA1C-40E6-92C2-64607B87AA6C}" srcId="{BBA9CC6A-7FA7-4D49-AA0D-34A65F0F2103}" destId="{503175AE-41E6-40C4-8D92-788EFD6F0674}" srcOrd="0" destOrd="0" parTransId="{FB85202A-393A-4A25-92CC-258F403E803A}" sibTransId="{02B3B331-7BB4-4763-91F4-54F42838D719}"/>
    <dgm:cxn modelId="{74217BD1-9199-4388-B07F-B75750828F27}" type="presOf" srcId="{BBA9CC6A-7FA7-4D49-AA0D-34A65F0F2103}" destId="{E5B45CFE-1E3D-429F-BF69-F94DB45FC693}" srcOrd="0" destOrd="0" presId="urn:microsoft.com/office/officeart/2005/8/layout/vList2"/>
    <dgm:cxn modelId="{DF6B86F1-3FF5-420B-A6BE-15A2488695AA}" srcId="{D0F47A4D-794F-46A1-83DB-55529DF14877}" destId="{BBA9CC6A-7FA7-4D49-AA0D-34A65F0F2103}" srcOrd="0" destOrd="0" parTransId="{85192D23-498B-40E3-92C8-4AB22BC416C3}" sibTransId="{7B5D6F86-BB1E-47AF-AD09-C987F5476715}"/>
    <dgm:cxn modelId="{AA0E41F6-5B5B-4719-9B10-A3C2BB880C9B}" srcId="{BBA9CC6A-7FA7-4D49-AA0D-34A65F0F2103}" destId="{22996BDB-0D4F-4C19-B764-C5D0E2794DED}" srcOrd="2" destOrd="0" parTransId="{C3D89D4F-23BE-45D6-A6F9-93B189293417}" sibTransId="{34CBF3B7-D461-4B08-B3A2-7BCFC722E6CB}"/>
    <dgm:cxn modelId="{2BEE50FE-EBA8-4BD7-83C7-CEE63EFDE886}" type="presParOf" srcId="{7B109C68-50A5-4D15-9F81-89C3C5A66A73}" destId="{E5B45CFE-1E3D-429F-BF69-F94DB45FC693}" srcOrd="0" destOrd="0" presId="urn:microsoft.com/office/officeart/2005/8/layout/vList2"/>
    <dgm:cxn modelId="{08166B98-303A-4B82-92BB-1C9E97FC6419}" type="presParOf" srcId="{7B109C68-50A5-4D15-9F81-89C3C5A66A73}" destId="{CC21659D-D904-4A29-AA3C-D36334B8F0F9}"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FFE2B35-24CC-49C1-B02D-653BABC451D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F604AC5B-8761-4756-B08E-FC193DEEF5FE}">
      <dgm:prSet/>
      <dgm:spPr/>
      <dgm:t>
        <a:bodyPr/>
        <a:lstStyle/>
        <a:p>
          <a:pPr rtl="0"/>
          <a:r>
            <a:rPr lang="en-GB" b="0" i="0"/>
            <a:t>The value of good hospitality to the hotel business cannot be emphasized. </a:t>
          </a:r>
          <a:endParaRPr lang="en-GB"/>
        </a:p>
      </dgm:t>
    </dgm:pt>
    <dgm:pt modelId="{37C98CD3-4DC2-4245-B242-21ED459EEF65}" type="parTrans" cxnId="{EAA17F54-F481-4535-B0D6-B6D9B5ECB15F}">
      <dgm:prSet/>
      <dgm:spPr/>
      <dgm:t>
        <a:bodyPr/>
        <a:lstStyle/>
        <a:p>
          <a:endParaRPr lang="en-GB"/>
        </a:p>
      </dgm:t>
    </dgm:pt>
    <dgm:pt modelId="{8BE016BF-741B-4D4A-B445-091E2E6A73BA}" type="sibTrans" cxnId="{EAA17F54-F481-4535-B0D6-B6D9B5ECB15F}">
      <dgm:prSet/>
      <dgm:spPr/>
      <dgm:t>
        <a:bodyPr/>
        <a:lstStyle/>
        <a:p>
          <a:endParaRPr lang="en-GB"/>
        </a:p>
      </dgm:t>
    </dgm:pt>
    <dgm:pt modelId="{8E07279F-4277-4DD4-A8B7-DE80301BC48B}">
      <dgm:prSet/>
      <dgm:spPr/>
      <dgm:t>
        <a:bodyPr/>
        <a:lstStyle/>
        <a:p>
          <a:pPr rtl="0"/>
          <a:r>
            <a:rPr lang="en-GB" b="0" i="0"/>
            <a:t>The term "hospitality" refers to the practice of making visitors feel appreciated and at ease throughout their stay. </a:t>
          </a:r>
          <a:endParaRPr lang="en-GB"/>
        </a:p>
      </dgm:t>
    </dgm:pt>
    <dgm:pt modelId="{1C3F432F-23FF-4950-9716-72CD90392492}" type="parTrans" cxnId="{D91DCA74-0C9A-43A8-97F7-281E6B8F4BF1}">
      <dgm:prSet/>
      <dgm:spPr/>
      <dgm:t>
        <a:bodyPr/>
        <a:lstStyle/>
        <a:p>
          <a:endParaRPr lang="en-GB"/>
        </a:p>
      </dgm:t>
    </dgm:pt>
    <dgm:pt modelId="{AAAA6CA7-B617-4B4D-85CE-67BC59915C1B}" type="sibTrans" cxnId="{D91DCA74-0C9A-43A8-97F7-281E6B8F4BF1}">
      <dgm:prSet/>
      <dgm:spPr/>
      <dgm:t>
        <a:bodyPr/>
        <a:lstStyle/>
        <a:p>
          <a:endParaRPr lang="en-GB"/>
        </a:p>
      </dgm:t>
    </dgm:pt>
    <dgm:pt modelId="{0992CECA-E4E9-45BF-89C1-A9F22FE86C65}">
      <dgm:prSet/>
      <dgm:spPr/>
      <dgm:t>
        <a:bodyPr/>
        <a:lstStyle/>
        <a:p>
          <a:pPr rtl="0"/>
          <a:r>
            <a:rPr lang="en-GB" b="0" i="0"/>
            <a:t>Hospitality is more than just providing the bare minimum for guests; it's about going above and beyond to make a lasting impression. </a:t>
          </a:r>
          <a:endParaRPr lang="en-GB"/>
        </a:p>
      </dgm:t>
    </dgm:pt>
    <dgm:pt modelId="{AB8A70C7-5F8A-4739-9827-078BCA5C6E99}" type="parTrans" cxnId="{1CF33625-65FB-4C8C-95AB-542489695B8A}">
      <dgm:prSet/>
      <dgm:spPr/>
      <dgm:t>
        <a:bodyPr/>
        <a:lstStyle/>
        <a:p>
          <a:endParaRPr lang="en-GB"/>
        </a:p>
      </dgm:t>
    </dgm:pt>
    <dgm:pt modelId="{F7067B35-7DDC-4EA9-B2F1-4DE047D560F0}" type="sibTrans" cxnId="{1CF33625-65FB-4C8C-95AB-542489695B8A}">
      <dgm:prSet/>
      <dgm:spPr/>
      <dgm:t>
        <a:bodyPr/>
        <a:lstStyle/>
        <a:p>
          <a:endParaRPr lang="en-GB"/>
        </a:p>
      </dgm:t>
    </dgm:pt>
    <dgm:pt modelId="{7AA3914B-BBFD-4B64-B2A9-8AA4C11141AA}">
      <dgm:prSet/>
      <dgm:spPr/>
      <dgm:t>
        <a:bodyPr/>
        <a:lstStyle/>
        <a:p>
          <a:pPr rtl="0"/>
          <a:r>
            <a:rPr lang="en-GB" b="0" i="0"/>
            <a:t>The St. Regis Hotel is well recognised as a renowned landmark and esteemed symbol within the opulent hospitality sector.</a:t>
          </a:r>
          <a:endParaRPr lang="en-GB"/>
        </a:p>
      </dgm:t>
    </dgm:pt>
    <dgm:pt modelId="{B4343EF8-6731-469F-9BF9-DA9A484C1C6C}" type="parTrans" cxnId="{D31490CD-7F94-4C54-A3EA-53D32B90E54D}">
      <dgm:prSet/>
      <dgm:spPr/>
      <dgm:t>
        <a:bodyPr/>
        <a:lstStyle/>
        <a:p>
          <a:endParaRPr lang="en-GB"/>
        </a:p>
      </dgm:t>
    </dgm:pt>
    <dgm:pt modelId="{660A62ED-B53B-468A-AEB0-8048177B5DFF}" type="sibTrans" cxnId="{D31490CD-7F94-4C54-A3EA-53D32B90E54D}">
      <dgm:prSet/>
      <dgm:spPr/>
      <dgm:t>
        <a:bodyPr/>
        <a:lstStyle/>
        <a:p>
          <a:endParaRPr lang="en-GB"/>
        </a:p>
      </dgm:t>
    </dgm:pt>
    <dgm:pt modelId="{1054714C-8579-45B6-8591-FD964ECFEB87}">
      <dgm:prSet/>
      <dgm:spPr/>
      <dgm:t>
        <a:bodyPr/>
        <a:lstStyle/>
        <a:p>
          <a:pPr rtl="0"/>
          <a:r>
            <a:rPr lang="en-GB" b="0" i="0"/>
            <a:t>The hospitality sector places significant emphasis on the favourable first perceptions that clients have on their service. </a:t>
          </a:r>
          <a:endParaRPr lang="en-GB"/>
        </a:p>
      </dgm:t>
    </dgm:pt>
    <dgm:pt modelId="{B35BAF32-0D61-45BE-8097-8F011DC33D5E}" type="parTrans" cxnId="{07AB6466-8E31-4358-BCE2-56F36DE46493}">
      <dgm:prSet/>
      <dgm:spPr/>
      <dgm:t>
        <a:bodyPr/>
        <a:lstStyle/>
        <a:p>
          <a:endParaRPr lang="en-GB"/>
        </a:p>
      </dgm:t>
    </dgm:pt>
    <dgm:pt modelId="{D3DA905C-F153-403F-A741-590026870825}" type="sibTrans" cxnId="{07AB6466-8E31-4358-BCE2-56F36DE46493}">
      <dgm:prSet/>
      <dgm:spPr/>
      <dgm:t>
        <a:bodyPr/>
        <a:lstStyle/>
        <a:p>
          <a:endParaRPr lang="en-GB"/>
        </a:p>
      </dgm:t>
    </dgm:pt>
    <dgm:pt modelId="{E3D58C10-9FEB-44B6-953F-3CFB5F84B3B7}">
      <dgm:prSet/>
      <dgm:spPr/>
      <dgm:t>
        <a:bodyPr/>
        <a:lstStyle/>
        <a:p>
          <a:pPr rtl="0"/>
          <a:endParaRPr lang="en-GB"/>
        </a:p>
      </dgm:t>
    </dgm:pt>
    <dgm:pt modelId="{18EFBE10-7578-4892-AD6C-9BAC03EEC222}" type="parTrans" cxnId="{F0B3E9D6-4434-4BC0-AA38-083A651F1D40}">
      <dgm:prSet/>
      <dgm:spPr/>
      <dgm:t>
        <a:bodyPr/>
        <a:lstStyle/>
        <a:p>
          <a:endParaRPr lang="en-GB"/>
        </a:p>
      </dgm:t>
    </dgm:pt>
    <dgm:pt modelId="{68401D9F-39EA-4DE9-A332-6442345F1286}" type="sibTrans" cxnId="{F0B3E9D6-4434-4BC0-AA38-083A651F1D40}">
      <dgm:prSet/>
      <dgm:spPr/>
      <dgm:t>
        <a:bodyPr/>
        <a:lstStyle/>
        <a:p>
          <a:endParaRPr lang="en-GB"/>
        </a:p>
      </dgm:t>
    </dgm:pt>
    <dgm:pt modelId="{4E848A6F-8187-442C-B2DE-B5DDEA6D6EDB}" type="pres">
      <dgm:prSet presAssocID="{7FFE2B35-24CC-49C1-B02D-653BABC451DA}" presName="vert0" presStyleCnt="0">
        <dgm:presLayoutVars>
          <dgm:dir/>
          <dgm:animOne val="branch"/>
          <dgm:animLvl val="lvl"/>
        </dgm:presLayoutVars>
      </dgm:prSet>
      <dgm:spPr/>
    </dgm:pt>
    <dgm:pt modelId="{6903C1E3-1CCE-42B4-A7A2-3FF35E3648DC}" type="pres">
      <dgm:prSet presAssocID="{F604AC5B-8761-4756-B08E-FC193DEEF5FE}" presName="thickLine" presStyleLbl="alignNode1" presStyleIdx="0" presStyleCnt="6"/>
      <dgm:spPr/>
    </dgm:pt>
    <dgm:pt modelId="{9A963DFC-2AFA-44EA-92FE-D16299791190}" type="pres">
      <dgm:prSet presAssocID="{F604AC5B-8761-4756-B08E-FC193DEEF5FE}" presName="horz1" presStyleCnt="0"/>
      <dgm:spPr/>
    </dgm:pt>
    <dgm:pt modelId="{2397B715-6E0E-4BB8-A589-2DD291A66181}" type="pres">
      <dgm:prSet presAssocID="{F604AC5B-8761-4756-B08E-FC193DEEF5FE}" presName="tx1" presStyleLbl="revTx" presStyleIdx="0" presStyleCnt="6"/>
      <dgm:spPr/>
    </dgm:pt>
    <dgm:pt modelId="{3B941A25-615E-4752-B808-C48DD5106444}" type="pres">
      <dgm:prSet presAssocID="{F604AC5B-8761-4756-B08E-FC193DEEF5FE}" presName="vert1" presStyleCnt="0"/>
      <dgm:spPr/>
    </dgm:pt>
    <dgm:pt modelId="{C48A237C-381D-422C-99DA-193FC2F6492B}" type="pres">
      <dgm:prSet presAssocID="{8E07279F-4277-4DD4-A8B7-DE80301BC48B}" presName="thickLine" presStyleLbl="alignNode1" presStyleIdx="1" presStyleCnt="6"/>
      <dgm:spPr/>
    </dgm:pt>
    <dgm:pt modelId="{CE5FD250-E8B1-4791-95F5-A732906A3102}" type="pres">
      <dgm:prSet presAssocID="{8E07279F-4277-4DD4-A8B7-DE80301BC48B}" presName="horz1" presStyleCnt="0"/>
      <dgm:spPr/>
    </dgm:pt>
    <dgm:pt modelId="{D878FB19-130D-4333-8F6D-45E934C3B51A}" type="pres">
      <dgm:prSet presAssocID="{8E07279F-4277-4DD4-A8B7-DE80301BC48B}" presName="tx1" presStyleLbl="revTx" presStyleIdx="1" presStyleCnt="6"/>
      <dgm:spPr/>
    </dgm:pt>
    <dgm:pt modelId="{7CA76A9C-5B12-495D-AE07-D80E6406EB97}" type="pres">
      <dgm:prSet presAssocID="{8E07279F-4277-4DD4-A8B7-DE80301BC48B}" presName="vert1" presStyleCnt="0"/>
      <dgm:spPr/>
    </dgm:pt>
    <dgm:pt modelId="{8BE43FD6-4094-4A27-9888-7FA979989A6C}" type="pres">
      <dgm:prSet presAssocID="{0992CECA-E4E9-45BF-89C1-A9F22FE86C65}" presName="thickLine" presStyleLbl="alignNode1" presStyleIdx="2" presStyleCnt="6"/>
      <dgm:spPr/>
    </dgm:pt>
    <dgm:pt modelId="{43FFFFB3-5421-41A9-98FD-B42F148D847A}" type="pres">
      <dgm:prSet presAssocID="{0992CECA-E4E9-45BF-89C1-A9F22FE86C65}" presName="horz1" presStyleCnt="0"/>
      <dgm:spPr/>
    </dgm:pt>
    <dgm:pt modelId="{0FEC726D-9F47-4AF9-A12E-AAEBD5C24FB0}" type="pres">
      <dgm:prSet presAssocID="{0992CECA-E4E9-45BF-89C1-A9F22FE86C65}" presName="tx1" presStyleLbl="revTx" presStyleIdx="2" presStyleCnt="6"/>
      <dgm:spPr/>
    </dgm:pt>
    <dgm:pt modelId="{AF634F32-60EF-40F5-B355-6B995978FC25}" type="pres">
      <dgm:prSet presAssocID="{0992CECA-E4E9-45BF-89C1-A9F22FE86C65}" presName="vert1" presStyleCnt="0"/>
      <dgm:spPr/>
    </dgm:pt>
    <dgm:pt modelId="{87126CE7-30BB-4960-9574-C6DB3392AD82}" type="pres">
      <dgm:prSet presAssocID="{7AA3914B-BBFD-4B64-B2A9-8AA4C11141AA}" presName="thickLine" presStyleLbl="alignNode1" presStyleIdx="3" presStyleCnt="6"/>
      <dgm:spPr/>
    </dgm:pt>
    <dgm:pt modelId="{19CEFBA0-1A4F-43B8-8F77-770C6B105B48}" type="pres">
      <dgm:prSet presAssocID="{7AA3914B-BBFD-4B64-B2A9-8AA4C11141AA}" presName="horz1" presStyleCnt="0"/>
      <dgm:spPr/>
    </dgm:pt>
    <dgm:pt modelId="{3D8776E1-D21E-456B-8C40-1DB832327A78}" type="pres">
      <dgm:prSet presAssocID="{7AA3914B-BBFD-4B64-B2A9-8AA4C11141AA}" presName="tx1" presStyleLbl="revTx" presStyleIdx="3" presStyleCnt="6"/>
      <dgm:spPr/>
    </dgm:pt>
    <dgm:pt modelId="{31B5A643-C703-4221-9ED5-05ECC0226B16}" type="pres">
      <dgm:prSet presAssocID="{7AA3914B-BBFD-4B64-B2A9-8AA4C11141AA}" presName="vert1" presStyleCnt="0"/>
      <dgm:spPr/>
    </dgm:pt>
    <dgm:pt modelId="{8EC79231-9545-48B0-AD2F-B026D1F5F84A}" type="pres">
      <dgm:prSet presAssocID="{1054714C-8579-45B6-8591-FD964ECFEB87}" presName="thickLine" presStyleLbl="alignNode1" presStyleIdx="4" presStyleCnt="6"/>
      <dgm:spPr/>
    </dgm:pt>
    <dgm:pt modelId="{8476BD21-6F87-4347-B320-7CB755E080A7}" type="pres">
      <dgm:prSet presAssocID="{1054714C-8579-45B6-8591-FD964ECFEB87}" presName="horz1" presStyleCnt="0"/>
      <dgm:spPr/>
    </dgm:pt>
    <dgm:pt modelId="{049748F5-7C6C-465F-B2C8-7EEC753D5CC9}" type="pres">
      <dgm:prSet presAssocID="{1054714C-8579-45B6-8591-FD964ECFEB87}" presName="tx1" presStyleLbl="revTx" presStyleIdx="4" presStyleCnt="6"/>
      <dgm:spPr/>
    </dgm:pt>
    <dgm:pt modelId="{C38B461B-AD33-45F0-B1DB-D075B627119A}" type="pres">
      <dgm:prSet presAssocID="{1054714C-8579-45B6-8591-FD964ECFEB87}" presName="vert1" presStyleCnt="0"/>
      <dgm:spPr/>
    </dgm:pt>
    <dgm:pt modelId="{F4FC747F-BBC1-4504-A87B-B8727B3BF703}" type="pres">
      <dgm:prSet presAssocID="{E3D58C10-9FEB-44B6-953F-3CFB5F84B3B7}" presName="thickLine" presStyleLbl="alignNode1" presStyleIdx="5" presStyleCnt="6"/>
      <dgm:spPr/>
    </dgm:pt>
    <dgm:pt modelId="{E3BB5740-BE6D-4558-8E91-512D1DFBA8E5}" type="pres">
      <dgm:prSet presAssocID="{E3D58C10-9FEB-44B6-953F-3CFB5F84B3B7}" presName="horz1" presStyleCnt="0"/>
      <dgm:spPr/>
    </dgm:pt>
    <dgm:pt modelId="{999D8FD4-3992-406F-B940-8C5215565667}" type="pres">
      <dgm:prSet presAssocID="{E3D58C10-9FEB-44B6-953F-3CFB5F84B3B7}" presName="tx1" presStyleLbl="revTx" presStyleIdx="5" presStyleCnt="6"/>
      <dgm:spPr/>
    </dgm:pt>
    <dgm:pt modelId="{5457A87F-3A56-4473-9258-D06CD753CCD1}" type="pres">
      <dgm:prSet presAssocID="{E3D58C10-9FEB-44B6-953F-3CFB5F84B3B7}" presName="vert1" presStyleCnt="0"/>
      <dgm:spPr/>
    </dgm:pt>
  </dgm:ptLst>
  <dgm:cxnLst>
    <dgm:cxn modelId="{27907E20-FCFF-4F0B-9F65-3A2DF1B6D878}" type="presOf" srcId="{7AA3914B-BBFD-4B64-B2A9-8AA4C11141AA}" destId="{3D8776E1-D21E-456B-8C40-1DB832327A78}" srcOrd="0" destOrd="0" presId="urn:microsoft.com/office/officeart/2008/layout/LinedList"/>
    <dgm:cxn modelId="{1CF33625-65FB-4C8C-95AB-542489695B8A}" srcId="{7FFE2B35-24CC-49C1-B02D-653BABC451DA}" destId="{0992CECA-E4E9-45BF-89C1-A9F22FE86C65}" srcOrd="2" destOrd="0" parTransId="{AB8A70C7-5F8A-4739-9827-078BCA5C6E99}" sibTransId="{F7067B35-7DDC-4EA9-B2F1-4DE047D560F0}"/>
    <dgm:cxn modelId="{BC60595B-960C-47B8-9102-A412A07B5092}" type="presOf" srcId="{E3D58C10-9FEB-44B6-953F-3CFB5F84B3B7}" destId="{999D8FD4-3992-406F-B940-8C5215565667}" srcOrd="0" destOrd="0" presId="urn:microsoft.com/office/officeart/2008/layout/LinedList"/>
    <dgm:cxn modelId="{C134D962-68FD-4029-A8F8-56507C78F677}" type="presOf" srcId="{0992CECA-E4E9-45BF-89C1-A9F22FE86C65}" destId="{0FEC726D-9F47-4AF9-A12E-AAEBD5C24FB0}" srcOrd="0" destOrd="0" presId="urn:microsoft.com/office/officeart/2008/layout/LinedList"/>
    <dgm:cxn modelId="{07AB6466-8E31-4358-BCE2-56F36DE46493}" srcId="{7FFE2B35-24CC-49C1-B02D-653BABC451DA}" destId="{1054714C-8579-45B6-8591-FD964ECFEB87}" srcOrd="4" destOrd="0" parTransId="{B35BAF32-0D61-45BE-8097-8F011DC33D5E}" sibTransId="{D3DA905C-F153-403F-A741-590026870825}"/>
    <dgm:cxn modelId="{2AE0C46D-B6BA-4DD4-952A-23DB63FDD6C3}" type="presOf" srcId="{1054714C-8579-45B6-8591-FD964ECFEB87}" destId="{049748F5-7C6C-465F-B2C8-7EEC753D5CC9}" srcOrd="0" destOrd="0" presId="urn:microsoft.com/office/officeart/2008/layout/LinedList"/>
    <dgm:cxn modelId="{EAA17F54-F481-4535-B0D6-B6D9B5ECB15F}" srcId="{7FFE2B35-24CC-49C1-B02D-653BABC451DA}" destId="{F604AC5B-8761-4756-B08E-FC193DEEF5FE}" srcOrd="0" destOrd="0" parTransId="{37C98CD3-4DC2-4245-B242-21ED459EEF65}" sibTransId="{8BE016BF-741B-4D4A-B445-091E2E6A73BA}"/>
    <dgm:cxn modelId="{D91DCA74-0C9A-43A8-97F7-281E6B8F4BF1}" srcId="{7FFE2B35-24CC-49C1-B02D-653BABC451DA}" destId="{8E07279F-4277-4DD4-A8B7-DE80301BC48B}" srcOrd="1" destOrd="0" parTransId="{1C3F432F-23FF-4950-9716-72CD90392492}" sibTransId="{AAAA6CA7-B617-4B4D-85CE-67BC59915C1B}"/>
    <dgm:cxn modelId="{2A5174A4-982E-4947-8C5B-6059CB167D75}" type="presOf" srcId="{7FFE2B35-24CC-49C1-B02D-653BABC451DA}" destId="{4E848A6F-8187-442C-B2DE-B5DDEA6D6EDB}" srcOrd="0" destOrd="0" presId="urn:microsoft.com/office/officeart/2008/layout/LinedList"/>
    <dgm:cxn modelId="{C9B71FB3-6FA1-4439-8990-7784A443FA21}" type="presOf" srcId="{F604AC5B-8761-4756-B08E-FC193DEEF5FE}" destId="{2397B715-6E0E-4BB8-A589-2DD291A66181}" srcOrd="0" destOrd="0" presId="urn:microsoft.com/office/officeart/2008/layout/LinedList"/>
    <dgm:cxn modelId="{D31490CD-7F94-4C54-A3EA-53D32B90E54D}" srcId="{7FFE2B35-24CC-49C1-B02D-653BABC451DA}" destId="{7AA3914B-BBFD-4B64-B2A9-8AA4C11141AA}" srcOrd="3" destOrd="0" parTransId="{B4343EF8-6731-469F-9BF9-DA9A484C1C6C}" sibTransId="{660A62ED-B53B-468A-AEB0-8048177B5DFF}"/>
    <dgm:cxn modelId="{F0B3E9D6-4434-4BC0-AA38-083A651F1D40}" srcId="{7FFE2B35-24CC-49C1-B02D-653BABC451DA}" destId="{E3D58C10-9FEB-44B6-953F-3CFB5F84B3B7}" srcOrd="5" destOrd="0" parTransId="{18EFBE10-7578-4892-AD6C-9BAC03EEC222}" sibTransId="{68401D9F-39EA-4DE9-A332-6442345F1286}"/>
    <dgm:cxn modelId="{5F5DC7F5-F791-49A1-94D9-F841A7392FEA}" type="presOf" srcId="{8E07279F-4277-4DD4-A8B7-DE80301BC48B}" destId="{D878FB19-130D-4333-8F6D-45E934C3B51A}" srcOrd="0" destOrd="0" presId="urn:microsoft.com/office/officeart/2008/layout/LinedList"/>
    <dgm:cxn modelId="{2B85FD5B-23CF-43FA-AF7E-025ED132C081}" type="presParOf" srcId="{4E848A6F-8187-442C-B2DE-B5DDEA6D6EDB}" destId="{6903C1E3-1CCE-42B4-A7A2-3FF35E3648DC}" srcOrd="0" destOrd="0" presId="urn:microsoft.com/office/officeart/2008/layout/LinedList"/>
    <dgm:cxn modelId="{7217F959-CFEB-4879-BDB4-70EA1920F84D}" type="presParOf" srcId="{4E848A6F-8187-442C-B2DE-B5DDEA6D6EDB}" destId="{9A963DFC-2AFA-44EA-92FE-D16299791190}" srcOrd="1" destOrd="0" presId="urn:microsoft.com/office/officeart/2008/layout/LinedList"/>
    <dgm:cxn modelId="{6BA6A256-3FD5-49FC-B35B-07AEDE12CE79}" type="presParOf" srcId="{9A963DFC-2AFA-44EA-92FE-D16299791190}" destId="{2397B715-6E0E-4BB8-A589-2DD291A66181}" srcOrd="0" destOrd="0" presId="urn:microsoft.com/office/officeart/2008/layout/LinedList"/>
    <dgm:cxn modelId="{49275EED-B6B3-494A-A16A-28787A65B94B}" type="presParOf" srcId="{9A963DFC-2AFA-44EA-92FE-D16299791190}" destId="{3B941A25-615E-4752-B808-C48DD5106444}" srcOrd="1" destOrd="0" presId="urn:microsoft.com/office/officeart/2008/layout/LinedList"/>
    <dgm:cxn modelId="{E0023B38-6272-47C2-AEF2-891FB4DF8C2E}" type="presParOf" srcId="{4E848A6F-8187-442C-B2DE-B5DDEA6D6EDB}" destId="{C48A237C-381D-422C-99DA-193FC2F6492B}" srcOrd="2" destOrd="0" presId="urn:microsoft.com/office/officeart/2008/layout/LinedList"/>
    <dgm:cxn modelId="{E93C730F-9DEA-42C3-BC93-25D638C61F8E}" type="presParOf" srcId="{4E848A6F-8187-442C-B2DE-B5DDEA6D6EDB}" destId="{CE5FD250-E8B1-4791-95F5-A732906A3102}" srcOrd="3" destOrd="0" presId="urn:microsoft.com/office/officeart/2008/layout/LinedList"/>
    <dgm:cxn modelId="{2F72EDAB-845F-410B-922F-007C99E5D803}" type="presParOf" srcId="{CE5FD250-E8B1-4791-95F5-A732906A3102}" destId="{D878FB19-130D-4333-8F6D-45E934C3B51A}" srcOrd="0" destOrd="0" presId="urn:microsoft.com/office/officeart/2008/layout/LinedList"/>
    <dgm:cxn modelId="{A44B06CB-A026-4B4E-94C1-D0CC2DDE9400}" type="presParOf" srcId="{CE5FD250-E8B1-4791-95F5-A732906A3102}" destId="{7CA76A9C-5B12-495D-AE07-D80E6406EB97}" srcOrd="1" destOrd="0" presId="urn:microsoft.com/office/officeart/2008/layout/LinedList"/>
    <dgm:cxn modelId="{17874FB4-CDCD-449E-948A-8F62624B675F}" type="presParOf" srcId="{4E848A6F-8187-442C-B2DE-B5DDEA6D6EDB}" destId="{8BE43FD6-4094-4A27-9888-7FA979989A6C}" srcOrd="4" destOrd="0" presId="urn:microsoft.com/office/officeart/2008/layout/LinedList"/>
    <dgm:cxn modelId="{C0859789-9B36-4194-BD71-E0F204E66094}" type="presParOf" srcId="{4E848A6F-8187-442C-B2DE-B5DDEA6D6EDB}" destId="{43FFFFB3-5421-41A9-98FD-B42F148D847A}" srcOrd="5" destOrd="0" presId="urn:microsoft.com/office/officeart/2008/layout/LinedList"/>
    <dgm:cxn modelId="{48DCEB45-56ED-4568-81B4-572AA4D28F1C}" type="presParOf" srcId="{43FFFFB3-5421-41A9-98FD-B42F148D847A}" destId="{0FEC726D-9F47-4AF9-A12E-AAEBD5C24FB0}" srcOrd="0" destOrd="0" presId="urn:microsoft.com/office/officeart/2008/layout/LinedList"/>
    <dgm:cxn modelId="{0E78D398-5768-467E-92B6-45B832257541}" type="presParOf" srcId="{43FFFFB3-5421-41A9-98FD-B42F148D847A}" destId="{AF634F32-60EF-40F5-B355-6B995978FC25}" srcOrd="1" destOrd="0" presId="urn:microsoft.com/office/officeart/2008/layout/LinedList"/>
    <dgm:cxn modelId="{847FCF40-6EEC-4531-B062-FC9F5A86F321}" type="presParOf" srcId="{4E848A6F-8187-442C-B2DE-B5DDEA6D6EDB}" destId="{87126CE7-30BB-4960-9574-C6DB3392AD82}" srcOrd="6" destOrd="0" presId="urn:microsoft.com/office/officeart/2008/layout/LinedList"/>
    <dgm:cxn modelId="{9FA7DCAC-3F2A-4A3B-A90E-5544C790DF03}" type="presParOf" srcId="{4E848A6F-8187-442C-B2DE-B5DDEA6D6EDB}" destId="{19CEFBA0-1A4F-43B8-8F77-770C6B105B48}" srcOrd="7" destOrd="0" presId="urn:microsoft.com/office/officeart/2008/layout/LinedList"/>
    <dgm:cxn modelId="{25F4A815-9706-4749-8213-CD8DF1C37904}" type="presParOf" srcId="{19CEFBA0-1A4F-43B8-8F77-770C6B105B48}" destId="{3D8776E1-D21E-456B-8C40-1DB832327A78}" srcOrd="0" destOrd="0" presId="urn:microsoft.com/office/officeart/2008/layout/LinedList"/>
    <dgm:cxn modelId="{A3011181-C3C0-445B-AED4-A7A9AD4648C7}" type="presParOf" srcId="{19CEFBA0-1A4F-43B8-8F77-770C6B105B48}" destId="{31B5A643-C703-4221-9ED5-05ECC0226B16}" srcOrd="1" destOrd="0" presId="urn:microsoft.com/office/officeart/2008/layout/LinedList"/>
    <dgm:cxn modelId="{2EB415AF-73FA-4837-960E-59F7F4EABF1A}" type="presParOf" srcId="{4E848A6F-8187-442C-B2DE-B5DDEA6D6EDB}" destId="{8EC79231-9545-48B0-AD2F-B026D1F5F84A}" srcOrd="8" destOrd="0" presId="urn:microsoft.com/office/officeart/2008/layout/LinedList"/>
    <dgm:cxn modelId="{05488FCC-9574-4D75-8BF5-16D1A09E1BA6}" type="presParOf" srcId="{4E848A6F-8187-442C-B2DE-B5DDEA6D6EDB}" destId="{8476BD21-6F87-4347-B320-7CB755E080A7}" srcOrd="9" destOrd="0" presId="urn:microsoft.com/office/officeart/2008/layout/LinedList"/>
    <dgm:cxn modelId="{B95817FF-DDD6-4B2A-86EE-BC43E981C79E}" type="presParOf" srcId="{8476BD21-6F87-4347-B320-7CB755E080A7}" destId="{049748F5-7C6C-465F-B2C8-7EEC753D5CC9}" srcOrd="0" destOrd="0" presId="urn:microsoft.com/office/officeart/2008/layout/LinedList"/>
    <dgm:cxn modelId="{88C9CA9B-B27A-4846-AE4D-209677F650AE}" type="presParOf" srcId="{8476BD21-6F87-4347-B320-7CB755E080A7}" destId="{C38B461B-AD33-45F0-B1DB-D075B627119A}" srcOrd="1" destOrd="0" presId="urn:microsoft.com/office/officeart/2008/layout/LinedList"/>
    <dgm:cxn modelId="{0C958103-3D23-4685-9439-73AAEFAA11CB}" type="presParOf" srcId="{4E848A6F-8187-442C-B2DE-B5DDEA6D6EDB}" destId="{F4FC747F-BBC1-4504-A87B-B8727B3BF703}" srcOrd="10" destOrd="0" presId="urn:microsoft.com/office/officeart/2008/layout/LinedList"/>
    <dgm:cxn modelId="{DEDB2DEF-150F-452F-8CAB-3EACA5B70920}" type="presParOf" srcId="{4E848A6F-8187-442C-B2DE-B5DDEA6D6EDB}" destId="{E3BB5740-BE6D-4558-8E91-512D1DFBA8E5}" srcOrd="11" destOrd="0" presId="urn:microsoft.com/office/officeart/2008/layout/LinedList"/>
    <dgm:cxn modelId="{7D36AA5C-431B-469E-BB52-EC81F61AF582}" type="presParOf" srcId="{E3BB5740-BE6D-4558-8E91-512D1DFBA8E5}" destId="{999D8FD4-3992-406F-B940-8C5215565667}" srcOrd="0" destOrd="0" presId="urn:microsoft.com/office/officeart/2008/layout/LinedList"/>
    <dgm:cxn modelId="{7CC8CD18-6350-4265-A47F-BE938B00B2BA}" type="presParOf" srcId="{E3BB5740-BE6D-4558-8E91-512D1DFBA8E5}" destId="{5457A87F-3A56-4473-9258-D06CD753CCD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2AE14E6-C5A0-4D94-AF3F-9A44DFC62393}"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C0C99D12-D44E-404E-AC22-C4A8123149D2}">
      <dgm:prSet/>
      <dgm:spPr/>
      <dgm:t>
        <a:bodyPr/>
        <a:lstStyle/>
        <a:p>
          <a:pPr rtl="0"/>
          <a:r>
            <a:rPr lang="en-US" b="0" i="0"/>
            <a:t>In contrast, Premier Inn demonstrates its commitment to providing exceptional service by paying close attention to the smallest of details of each guest. </a:t>
          </a:r>
          <a:endParaRPr lang="en-GB"/>
        </a:p>
      </dgm:t>
    </dgm:pt>
    <dgm:pt modelId="{4D1E547E-AD07-485C-B64F-8E2C10A8B8F4}" type="parTrans" cxnId="{00FC6D40-CE61-48CA-9968-AF3CBC1842F7}">
      <dgm:prSet/>
      <dgm:spPr/>
      <dgm:t>
        <a:bodyPr/>
        <a:lstStyle/>
        <a:p>
          <a:endParaRPr lang="en-GB"/>
        </a:p>
      </dgm:t>
    </dgm:pt>
    <dgm:pt modelId="{C2E4368A-BF6A-4C2D-A57A-D2E79A873574}" type="sibTrans" cxnId="{00FC6D40-CE61-48CA-9968-AF3CBC1842F7}">
      <dgm:prSet/>
      <dgm:spPr/>
      <dgm:t>
        <a:bodyPr/>
        <a:lstStyle/>
        <a:p>
          <a:endParaRPr lang="en-GB"/>
        </a:p>
      </dgm:t>
    </dgm:pt>
    <dgm:pt modelId="{B49D2F53-A20B-4BA7-B85E-863E3CCB9381}">
      <dgm:prSet/>
      <dgm:spPr/>
      <dgm:t>
        <a:bodyPr/>
        <a:lstStyle/>
        <a:p>
          <a:pPr rtl="0"/>
          <a:r>
            <a:rPr lang="en-US" b="0" i="0"/>
            <a:t>This commitment is shown in particulars like the availability of customised lodging options, outstanding front desk service, and meticulously maintained guest rooms. </a:t>
          </a:r>
          <a:endParaRPr lang="en-GB"/>
        </a:p>
      </dgm:t>
    </dgm:pt>
    <dgm:pt modelId="{ADE99C9A-01A1-424B-B850-539168742C93}" type="parTrans" cxnId="{F22B4CFA-15B0-4ACD-A1AE-6A4EC69344BF}">
      <dgm:prSet/>
      <dgm:spPr/>
      <dgm:t>
        <a:bodyPr/>
        <a:lstStyle/>
        <a:p>
          <a:endParaRPr lang="en-GB"/>
        </a:p>
      </dgm:t>
    </dgm:pt>
    <dgm:pt modelId="{EA665D0C-77E8-408F-A18F-74A42E313FCC}" type="sibTrans" cxnId="{F22B4CFA-15B0-4ACD-A1AE-6A4EC69344BF}">
      <dgm:prSet/>
      <dgm:spPr/>
      <dgm:t>
        <a:bodyPr/>
        <a:lstStyle/>
        <a:p>
          <a:endParaRPr lang="en-GB"/>
        </a:p>
      </dgm:t>
    </dgm:pt>
    <dgm:pt modelId="{A7A981BA-3E92-486A-9689-A6E6857AE812}">
      <dgm:prSet/>
      <dgm:spPr/>
      <dgm:t>
        <a:bodyPr/>
        <a:lstStyle/>
        <a:p>
          <a:pPr rtl="0"/>
          <a:r>
            <a:rPr lang="en-US" b="0" i="0" dirty="0"/>
            <a:t>Premier Inn makes an active effort to learn about its guests' backgrounds and preferences so that it may better meet their needs. </a:t>
          </a:r>
          <a:endParaRPr lang="en-GB" dirty="0"/>
        </a:p>
      </dgm:t>
    </dgm:pt>
    <dgm:pt modelId="{F03210E1-E2CD-4464-B07F-A35367FFD25D}" type="parTrans" cxnId="{187850E0-C61A-4745-95D1-2953D727207F}">
      <dgm:prSet/>
      <dgm:spPr/>
      <dgm:t>
        <a:bodyPr/>
        <a:lstStyle/>
        <a:p>
          <a:endParaRPr lang="en-GB"/>
        </a:p>
      </dgm:t>
    </dgm:pt>
    <dgm:pt modelId="{98DA3B0B-1DCE-45E0-A8E0-E3BDFA89A21E}" type="sibTrans" cxnId="{187850E0-C61A-4745-95D1-2953D727207F}">
      <dgm:prSet/>
      <dgm:spPr/>
      <dgm:t>
        <a:bodyPr/>
        <a:lstStyle/>
        <a:p>
          <a:endParaRPr lang="en-GB"/>
        </a:p>
      </dgm:t>
    </dgm:pt>
    <dgm:pt modelId="{6000058B-FE74-4EA7-99D8-CA7986848BBC}">
      <dgm:prSet/>
      <dgm:spPr/>
      <dgm:t>
        <a:bodyPr/>
        <a:lstStyle/>
        <a:p>
          <a:pPr rtl="0"/>
          <a:r>
            <a:rPr lang="en-US" b="0" i="0" dirty="0"/>
            <a:t>The importance of Premier Inn's hospitality in ensuring the hotel's success and going above and beyond guests' expectations cannot be overstated. </a:t>
          </a:r>
          <a:endParaRPr lang="en-GB" dirty="0"/>
        </a:p>
      </dgm:t>
    </dgm:pt>
    <dgm:pt modelId="{55E16D7D-BC5A-46C1-819C-D7BFF2B353B3}" type="parTrans" cxnId="{EB01D37A-7444-45EB-A6F9-9633D45175FA}">
      <dgm:prSet/>
      <dgm:spPr/>
      <dgm:t>
        <a:bodyPr/>
        <a:lstStyle/>
        <a:p>
          <a:endParaRPr lang="en-GB"/>
        </a:p>
      </dgm:t>
    </dgm:pt>
    <dgm:pt modelId="{7C7DC034-FD9D-4055-8C90-DD09DFEDA65C}" type="sibTrans" cxnId="{EB01D37A-7444-45EB-A6F9-9633D45175FA}">
      <dgm:prSet/>
      <dgm:spPr/>
      <dgm:t>
        <a:bodyPr/>
        <a:lstStyle/>
        <a:p>
          <a:endParaRPr lang="en-GB"/>
        </a:p>
      </dgm:t>
    </dgm:pt>
    <dgm:pt modelId="{8288F158-5061-4289-B721-924F86E8F6E0}">
      <dgm:prSet/>
      <dgm:spPr/>
      <dgm:t>
        <a:bodyPr/>
        <a:lstStyle/>
        <a:p>
          <a:pPr rtl="0"/>
          <a:r>
            <a:rPr lang="en-US" b="0" i="0"/>
            <a:t>The brand continues to be a favourite among adventurers because of its unwavering commitment to providing guests with more than just a place to sleep. (Ghandour et al., 2015).</a:t>
          </a:r>
          <a:endParaRPr lang="en-GB"/>
        </a:p>
      </dgm:t>
    </dgm:pt>
    <dgm:pt modelId="{9098216D-45CB-40D4-BF28-F5BDBD57BE25}" type="parTrans" cxnId="{5CDF2CD9-E9E2-47CA-89A5-9AF4FC916408}">
      <dgm:prSet/>
      <dgm:spPr/>
      <dgm:t>
        <a:bodyPr/>
        <a:lstStyle/>
        <a:p>
          <a:endParaRPr lang="en-GB"/>
        </a:p>
      </dgm:t>
    </dgm:pt>
    <dgm:pt modelId="{D2B94186-62AC-4D2D-8B6E-8031589ADD6B}" type="sibTrans" cxnId="{5CDF2CD9-E9E2-47CA-89A5-9AF4FC916408}">
      <dgm:prSet/>
      <dgm:spPr/>
      <dgm:t>
        <a:bodyPr/>
        <a:lstStyle/>
        <a:p>
          <a:endParaRPr lang="en-GB"/>
        </a:p>
      </dgm:t>
    </dgm:pt>
    <dgm:pt modelId="{9CF05D9E-4282-4EC3-AC4E-E9DE14F3737D}" type="pres">
      <dgm:prSet presAssocID="{42AE14E6-C5A0-4D94-AF3F-9A44DFC62393}" presName="vert0" presStyleCnt="0">
        <dgm:presLayoutVars>
          <dgm:dir/>
          <dgm:animOne val="branch"/>
          <dgm:animLvl val="lvl"/>
        </dgm:presLayoutVars>
      </dgm:prSet>
      <dgm:spPr/>
    </dgm:pt>
    <dgm:pt modelId="{3A913BB3-3901-4349-8BD2-0C4472A0F7C3}" type="pres">
      <dgm:prSet presAssocID="{C0C99D12-D44E-404E-AC22-C4A8123149D2}" presName="thickLine" presStyleLbl="alignNode1" presStyleIdx="0" presStyleCnt="5"/>
      <dgm:spPr/>
    </dgm:pt>
    <dgm:pt modelId="{2CB59270-7719-488E-A879-23934D83FBC7}" type="pres">
      <dgm:prSet presAssocID="{C0C99D12-D44E-404E-AC22-C4A8123149D2}" presName="horz1" presStyleCnt="0"/>
      <dgm:spPr/>
    </dgm:pt>
    <dgm:pt modelId="{95A7D490-036D-4D36-AB83-2DF90D6648EA}" type="pres">
      <dgm:prSet presAssocID="{C0C99D12-D44E-404E-AC22-C4A8123149D2}" presName="tx1" presStyleLbl="revTx" presStyleIdx="0" presStyleCnt="5"/>
      <dgm:spPr/>
    </dgm:pt>
    <dgm:pt modelId="{A9C7AF22-86F8-4761-8BA5-79013F882E01}" type="pres">
      <dgm:prSet presAssocID="{C0C99D12-D44E-404E-AC22-C4A8123149D2}" presName="vert1" presStyleCnt="0"/>
      <dgm:spPr/>
    </dgm:pt>
    <dgm:pt modelId="{13E136FC-7479-4D6E-8D62-108B5B55B00E}" type="pres">
      <dgm:prSet presAssocID="{B49D2F53-A20B-4BA7-B85E-863E3CCB9381}" presName="thickLine" presStyleLbl="alignNode1" presStyleIdx="1" presStyleCnt="5"/>
      <dgm:spPr/>
    </dgm:pt>
    <dgm:pt modelId="{F4CF21D6-BE9A-4594-AB3A-1C8C951E0BCE}" type="pres">
      <dgm:prSet presAssocID="{B49D2F53-A20B-4BA7-B85E-863E3CCB9381}" presName="horz1" presStyleCnt="0"/>
      <dgm:spPr/>
    </dgm:pt>
    <dgm:pt modelId="{5F32EDA8-8490-4604-A230-3DE36ED24C81}" type="pres">
      <dgm:prSet presAssocID="{B49D2F53-A20B-4BA7-B85E-863E3CCB9381}" presName="tx1" presStyleLbl="revTx" presStyleIdx="1" presStyleCnt="5"/>
      <dgm:spPr/>
    </dgm:pt>
    <dgm:pt modelId="{95072A53-4E3A-4CFC-9015-53E33106A308}" type="pres">
      <dgm:prSet presAssocID="{B49D2F53-A20B-4BA7-B85E-863E3CCB9381}" presName="vert1" presStyleCnt="0"/>
      <dgm:spPr/>
    </dgm:pt>
    <dgm:pt modelId="{356F242F-67DB-4765-9BEC-6C23ADF7DD07}" type="pres">
      <dgm:prSet presAssocID="{A7A981BA-3E92-486A-9689-A6E6857AE812}" presName="thickLine" presStyleLbl="alignNode1" presStyleIdx="2" presStyleCnt="5"/>
      <dgm:spPr/>
    </dgm:pt>
    <dgm:pt modelId="{E32C614B-6230-4B98-915D-B569A416E2DA}" type="pres">
      <dgm:prSet presAssocID="{A7A981BA-3E92-486A-9689-A6E6857AE812}" presName="horz1" presStyleCnt="0"/>
      <dgm:spPr/>
    </dgm:pt>
    <dgm:pt modelId="{87EAE77A-B98E-4BED-8947-BC7E01CCE3B6}" type="pres">
      <dgm:prSet presAssocID="{A7A981BA-3E92-486A-9689-A6E6857AE812}" presName="tx1" presStyleLbl="revTx" presStyleIdx="2" presStyleCnt="5"/>
      <dgm:spPr/>
    </dgm:pt>
    <dgm:pt modelId="{B0A247F5-34E9-4B44-8911-3D89E45BD426}" type="pres">
      <dgm:prSet presAssocID="{A7A981BA-3E92-486A-9689-A6E6857AE812}" presName="vert1" presStyleCnt="0"/>
      <dgm:spPr/>
    </dgm:pt>
    <dgm:pt modelId="{32F881EE-3E43-49D2-9360-AD796973C549}" type="pres">
      <dgm:prSet presAssocID="{6000058B-FE74-4EA7-99D8-CA7986848BBC}" presName="thickLine" presStyleLbl="alignNode1" presStyleIdx="3" presStyleCnt="5"/>
      <dgm:spPr/>
    </dgm:pt>
    <dgm:pt modelId="{845703BF-15EE-4C10-9B03-0B90D12DF00D}" type="pres">
      <dgm:prSet presAssocID="{6000058B-FE74-4EA7-99D8-CA7986848BBC}" presName="horz1" presStyleCnt="0"/>
      <dgm:spPr/>
    </dgm:pt>
    <dgm:pt modelId="{EA718AB0-8A22-401E-88F2-A4A9B44CAEB4}" type="pres">
      <dgm:prSet presAssocID="{6000058B-FE74-4EA7-99D8-CA7986848BBC}" presName="tx1" presStyleLbl="revTx" presStyleIdx="3" presStyleCnt="5"/>
      <dgm:spPr/>
    </dgm:pt>
    <dgm:pt modelId="{E17A9618-C1AB-4AAF-BFF0-ED09EBDE02EE}" type="pres">
      <dgm:prSet presAssocID="{6000058B-FE74-4EA7-99D8-CA7986848BBC}" presName="vert1" presStyleCnt="0"/>
      <dgm:spPr/>
    </dgm:pt>
    <dgm:pt modelId="{1049295C-0E81-4D19-92DB-C4E11FB7EDF7}" type="pres">
      <dgm:prSet presAssocID="{8288F158-5061-4289-B721-924F86E8F6E0}" presName="thickLine" presStyleLbl="alignNode1" presStyleIdx="4" presStyleCnt="5"/>
      <dgm:spPr/>
    </dgm:pt>
    <dgm:pt modelId="{0E757D13-528D-496D-AB90-8A9EC49E6ACB}" type="pres">
      <dgm:prSet presAssocID="{8288F158-5061-4289-B721-924F86E8F6E0}" presName="horz1" presStyleCnt="0"/>
      <dgm:spPr/>
    </dgm:pt>
    <dgm:pt modelId="{573E4D0B-FA56-47B3-825C-7909FB3861D1}" type="pres">
      <dgm:prSet presAssocID="{8288F158-5061-4289-B721-924F86E8F6E0}" presName="tx1" presStyleLbl="revTx" presStyleIdx="4" presStyleCnt="5"/>
      <dgm:spPr/>
    </dgm:pt>
    <dgm:pt modelId="{7C8F3FA1-3259-493D-B6FF-4A3BC47B4AD0}" type="pres">
      <dgm:prSet presAssocID="{8288F158-5061-4289-B721-924F86E8F6E0}" presName="vert1" presStyleCnt="0"/>
      <dgm:spPr/>
    </dgm:pt>
  </dgm:ptLst>
  <dgm:cxnLst>
    <dgm:cxn modelId="{AD7B0B2E-2C46-4AF6-A217-303AFA37C7D0}" type="presOf" srcId="{6000058B-FE74-4EA7-99D8-CA7986848BBC}" destId="{EA718AB0-8A22-401E-88F2-A4A9B44CAEB4}" srcOrd="0" destOrd="0" presId="urn:microsoft.com/office/officeart/2008/layout/LinedList"/>
    <dgm:cxn modelId="{00FC6D40-CE61-48CA-9968-AF3CBC1842F7}" srcId="{42AE14E6-C5A0-4D94-AF3F-9A44DFC62393}" destId="{C0C99D12-D44E-404E-AC22-C4A8123149D2}" srcOrd="0" destOrd="0" parTransId="{4D1E547E-AD07-485C-B64F-8E2C10A8B8F4}" sibTransId="{C2E4368A-BF6A-4C2D-A57A-D2E79A873574}"/>
    <dgm:cxn modelId="{6A37E842-D1BE-4A2E-B148-B8C7E354FD7B}" type="presOf" srcId="{B49D2F53-A20B-4BA7-B85E-863E3CCB9381}" destId="{5F32EDA8-8490-4604-A230-3DE36ED24C81}" srcOrd="0" destOrd="0" presId="urn:microsoft.com/office/officeart/2008/layout/LinedList"/>
    <dgm:cxn modelId="{556F1465-0A64-488C-B4FA-6D56519350E1}" type="presOf" srcId="{42AE14E6-C5A0-4D94-AF3F-9A44DFC62393}" destId="{9CF05D9E-4282-4EC3-AC4E-E9DE14F3737D}" srcOrd="0" destOrd="0" presId="urn:microsoft.com/office/officeart/2008/layout/LinedList"/>
    <dgm:cxn modelId="{AA17077A-9A34-45DF-B7F8-3D412B0BB105}" type="presOf" srcId="{8288F158-5061-4289-B721-924F86E8F6E0}" destId="{573E4D0B-FA56-47B3-825C-7909FB3861D1}" srcOrd="0" destOrd="0" presId="urn:microsoft.com/office/officeart/2008/layout/LinedList"/>
    <dgm:cxn modelId="{EB01D37A-7444-45EB-A6F9-9633D45175FA}" srcId="{42AE14E6-C5A0-4D94-AF3F-9A44DFC62393}" destId="{6000058B-FE74-4EA7-99D8-CA7986848BBC}" srcOrd="3" destOrd="0" parTransId="{55E16D7D-BC5A-46C1-819C-D7BFF2B353B3}" sibTransId="{7C7DC034-FD9D-4055-8C90-DD09DFEDA65C}"/>
    <dgm:cxn modelId="{7E7932AC-79BB-4CE8-BCBA-79CFB12EA38E}" type="presOf" srcId="{C0C99D12-D44E-404E-AC22-C4A8123149D2}" destId="{95A7D490-036D-4D36-AB83-2DF90D6648EA}" srcOrd="0" destOrd="0" presId="urn:microsoft.com/office/officeart/2008/layout/LinedList"/>
    <dgm:cxn modelId="{5CDF2CD9-E9E2-47CA-89A5-9AF4FC916408}" srcId="{42AE14E6-C5A0-4D94-AF3F-9A44DFC62393}" destId="{8288F158-5061-4289-B721-924F86E8F6E0}" srcOrd="4" destOrd="0" parTransId="{9098216D-45CB-40D4-BF28-F5BDBD57BE25}" sibTransId="{D2B94186-62AC-4D2D-8B6E-8031589ADD6B}"/>
    <dgm:cxn modelId="{187850E0-C61A-4745-95D1-2953D727207F}" srcId="{42AE14E6-C5A0-4D94-AF3F-9A44DFC62393}" destId="{A7A981BA-3E92-486A-9689-A6E6857AE812}" srcOrd="2" destOrd="0" parTransId="{F03210E1-E2CD-4464-B07F-A35367FFD25D}" sibTransId="{98DA3B0B-1DCE-45E0-A8E0-E3BDFA89A21E}"/>
    <dgm:cxn modelId="{F22B4CFA-15B0-4ACD-A1AE-6A4EC69344BF}" srcId="{42AE14E6-C5A0-4D94-AF3F-9A44DFC62393}" destId="{B49D2F53-A20B-4BA7-B85E-863E3CCB9381}" srcOrd="1" destOrd="0" parTransId="{ADE99C9A-01A1-424B-B850-539168742C93}" sibTransId="{EA665D0C-77E8-408F-A18F-74A42E313FCC}"/>
    <dgm:cxn modelId="{300532FC-8D3C-43FD-A8F3-47D6B5030495}" type="presOf" srcId="{A7A981BA-3E92-486A-9689-A6E6857AE812}" destId="{87EAE77A-B98E-4BED-8947-BC7E01CCE3B6}" srcOrd="0" destOrd="0" presId="urn:microsoft.com/office/officeart/2008/layout/LinedList"/>
    <dgm:cxn modelId="{3FE54A60-371A-4A44-8C0A-7901D207A0BD}" type="presParOf" srcId="{9CF05D9E-4282-4EC3-AC4E-E9DE14F3737D}" destId="{3A913BB3-3901-4349-8BD2-0C4472A0F7C3}" srcOrd="0" destOrd="0" presId="urn:microsoft.com/office/officeart/2008/layout/LinedList"/>
    <dgm:cxn modelId="{16C3E5B0-8F9F-4617-8FEF-72B2B9B9301B}" type="presParOf" srcId="{9CF05D9E-4282-4EC3-AC4E-E9DE14F3737D}" destId="{2CB59270-7719-488E-A879-23934D83FBC7}" srcOrd="1" destOrd="0" presId="urn:microsoft.com/office/officeart/2008/layout/LinedList"/>
    <dgm:cxn modelId="{A1223AC0-2406-45CF-85D7-D731F77EB8E3}" type="presParOf" srcId="{2CB59270-7719-488E-A879-23934D83FBC7}" destId="{95A7D490-036D-4D36-AB83-2DF90D6648EA}" srcOrd="0" destOrd="0" presId="urn:microsoft.com/office/officeart/2008/layout/LinedList"/>
    <dgm:cxn modelId="{F152B2AF-C6B3-4F3F-BFF6-127BC2736E64}" type="presParOf" srcId="{2CB59270-7719-488E-A879-23934D83FBC7}" destId="{A9C7AF22-86F8-4761-8BA5-79013F882E01}" srcOrd="1" destOrd="0" presId="urn:microsoft.com/office/officeart/2008/layout/LinedList"/>
    <dgm:cxn modelId="{9C559BC3-45E7-4B71-8F67-6777C667FB67}" type="presParOf" srcId="{9CF05D9E-4282-4EC3-AC4E-E9DE14F3737D}" destId="{13E136FC-7479-4D6E-8D62-108B5B55B00E}" srcOrd="2" destOrd="0" presId="urn:microsoft.com/office/officeart/2008/layout/LinedList"/>
    <dgm:cxn modelId="{F802E13E-547A-4F23-9372-F2C434094C07}" type="presParOf" srcId="{9CF05D9E-4282-4EC3-AC4E-E9DE14F3737D}" destId="{F4CF21D6-BE9A-4594-AB3A-1C8C951E0BCE}" srcOrd="3" destOrd="0" presId="urn:microsoft.com/office/officeart/2008/layout/LinedList"/>
    <dgm:cxn modelId="{3C53F28D-A3EA-479F-A8DF-4406BC686488}" type="presParOf" srcId="{F4CF21D6-BE9A-4594-AB3A-1C8C951E0BCE}" destId="{5F32EDA8-8490-4604-A230-3DE36ED24C81}" srcOrd="0" destOrd="0" presId="urn:microsoft.com/office/officeart/2008/layout/LinedList"/>
    <dgm:cxn modelId="{8D55D4F5-5694-4174-9521-BE4285D0BD83}" type="presParOf" srcId="{F4CF21D6-BE9A-4594-AB3A-1C8C951E0BCE}" destId="{95072A53-4E3A-4CFC-9015-53E33106A308}" srcOrd="1" destOrd="0" presId="urn:microsoft.com/office/officeart/2008/layout/LinedList"/>
    <dgm:cxn modelId="{8ACDB59D-6AC7-46E8-9B25-F93C900E1883}" type="presParOf" srcId="{9CF05D9E-4282-4EC3-AC4E-E9DE14F3737D}" destId="{356F242F-67DB-4765-9BEC-6C23ADF7DD07}" srcOrd="4" destOrd="0" presId="urn:microsoft.com/office/officeart/2008/layout/LinedList"/>
    <dgm:cxn modelId="{FDF20C1C-7A7D-40A5-8B3B-A57D43E88989}" type="presParOf" srcId="{9CF05D9E-4282-4EC3-AC4E-E9DE14F3737D}" destId="{E32C614B-6230-4B98-915D-B569A416E2DA}" srcOrd="5" destOrd="0" presId="urn:microsoft.com/office/officeart/2008/layout/LinedList"/>
    <dgm:cxn modelId="{AC9607CC-D1A1-4C24-8FD4-24B698308E49}" type="presParOf" srcId="{E32C614B-6230-4B98-915D-B569A416E2DA}" destId="{87EAE77A-B98E-4BED-8947-BC7E01CCE3B6}" srcOrd="0" destOrd="0" presId="urn:microsoft.com/office/officeart/2008/layout/LinedList"/>
    <dgm:cxn modelId="{F0379F35-AE9C-4C23-B2D1-A1B801FD2344}" type="presParOf" srcId="{E32C614B-6230-4B98-915D-B569A416E2DA}" destId="{B0A247F5-34E9-4B44-8911-3D89E45BD426}" srcOrd="1" destOrd="0" presId="urn:microsoft.com/office/officeart/2008/layout/LinedList"/>
    <dgm:cxn modelId="{120E8B69-D781-464F-8ADA-D055D4416C7B}" type="presParOf" srcId="{9CF05D9E-4282-4EC3-AC4E-E9DE14F3737D}" destId="{32F881EE-3E43-49D2-9360-AD796973C549}" srcOrd="6" destOrd="0" presId="urn:microsoft.com/office/officeart/2008/layout/LinedList"/>
    <dgm:cxn modelId="{2D2EA7CD-BAF0-4FE7-8964-059A3DF286DE}" type="presParOf" srcId="{9CF05D9E-4282-4EC3-AC4E-E9DE14F3737D}" destId="{845703BF-15EE-4C10-9B03-0B90D12DF00D}" srcOrd="7" destOrd="0" presId="urn:microsoft.com/office/officeart/2008/layout/LinedList"/>
    <dgm:cxn modelId="{024CA367-8BB2-420E-983D-2115FFB555A9}" type="presParOf" srcId="{845703BF-15EE-4C10-9B03-0B90D12DF00D}" destId="{EA718AB0-8A22-401E-88F2-A4A9B44CAEB4}" srcOrd="0" destOrd="0" presId="urn:microsoft.com/office/officeart/2008/layout/LinedList"/>
    <dgm:cxn modelId="{5526355C-4A5D-43EA-B803-A55B870B9898}" type="presParOf" srcId="{845703BF-15EE-4C10-9B03-0B90D12DF00D}" destId="{E17A9618-C1AB-4AAF-BFF0-ED09EBDE02EE}" srcOrd="1" destOrd="0" presId="urn:microsoft.com/office/officeart/2008/layout/LinedList"/>
    <dgm:cxn modelId="{D2A0D72C-273A-4C69-ADD4-3A722210F7E6}" type="presParOf" srcId="{9CF05D9E-4282-4EC3-AC4E-E9DE14F3737D}" destId="{1049295C-0E81-4D19-92DB-C4E11FB7EDF7}" srcOrd="8" destOrd="0" presId="urn:microsoft.com/office/officeart/2008/layout/LinedList"/>
    <dgm:cxn modelId="{686B024F-C6F9-48E6-8E61-EB3A4B288987}" type="presParOf" srcId="{9CF05D9E-4282-4EC3-AC4E-E9DE14F3737D}" destId="{0E757D13-528D-496D-AB90-8A9EC49E6ACB}" srcOrd="9" destOrd="0" presId="urn:microsoft.com/office/officeart/2008/layout/LinedList"/>
    <dgm:cxn modelId="{68712C86-9D37-408F-B1BE-F7635E40F736}" type="presParOf" srcId="{0E757D13-528D-496D-AB90-8A9EC49E6ACB}" destId="{573E4D0B-FA56-47B3-825C-7909FB3861D1}" srcOrd="0" destOrd="0" presId="urn:microsoft.com/office/officeart/2008/layout/LinedList"/>
    <dgm:cxn modelId="{C7BCDA3C-4C98-45BC-B189-C2343FD4D916}" type="presParOf" srcId="{0E757D13-528D-496D-AB90-8A9EC49E6ACB}" destId="{7C8F3FA1-3259-493D-B6FF-4A3BC47B4AD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08DD03-CF2E-4C32-A8E6-02CFB0208226}">
      <dsp:nvSpPr>
        <dsp:cNvPr id="0" name=""/>
        <dsp:cNvSpPr/>
      </dsp:nvSpPr>
      <dsp:spPr>
        <a:xfrm>
          <a:off x="0" y="2057"/>
          <a:ext cx="714859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D3F653-8D77-439E-B4FC-54565189D226}">
      <dsp:nvSpPr>
        <dsp:cNvPr id="0" name=""/>
        <dsp:cNvSpPr/>
      </dsp:nvSpPr>
      <dsp:spPr>
        <a:xfrm>
          <a:off x="0" y="2057"/>
          <a:ext cx="7148590" cy="701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b="0" i="0" kern="1200" dirty="0"/>
            <a:t>The provision of high-quality service, exceptional hospitality, and comprehensive guest services play a pivotal role in the dynamic and highly competitive hotel industry (Walker, 2021).</a:t>
          </a:r>
          <a:endParaRPr lang="en-GB" sz="1500" kern="1200" dirty="0"/>
        </a:p>
      </dsp:txBody>
      <dsp:txXfrm>
        <a:off x="0" y="2057"/>
        <a:ext cx="7148590" cy="701658"/>
      </dsp:txXfrm>
    </dsp:sp>
    <dsp:sp modelId="{5DE303BB-2C6B-4BD4-AC90-3ECAE0C45126}">
      <dsp:nvSpPr>
        <dsp:cNvPr id="0" name=""/>
        <dsp:cNvSpPr/>
      </dsp:nvSpPr>
      <dsp:spPr>
        <a:xfrm>
          <a:off x="0" y="703716"/>
          <a:ext cx="714859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074B13-0FEB-4F10-9A86-D28558EECEF8}">
      <dsp:nvSpPr>
        <dsp:cNvPr id="0" name=""/>
        <dsp:cNvSpPr/>
      </dsp:nvSpPr>
      <dsp:spPr>
        <a:xfrm>
          <a:off x="0" y="703716"/>
          <a:ext cx="7148590" cy="701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b="0" i="0" kern="1200"/>
            <a:t>The aforementioned characteristics constitute the fundamental components of the hotel industry and have the potential to significantly impact the image of a hotel and its financial performance (Radojevic et al., 2019). </a:t>
          </a:r>
          <a:endParaRPr lang="en-GB" sz="1500" kern="1200"/>
        </a:p>
      </dsp:txBody>
      <dsp:txXfrm>
        <a:off x="0" y="703716"/>
        <a:ext cx="7148590" cy="701658"/>
      </dsp:txXfrm>
    </dsp:sp>
    <dsp:sp modelId="{25B16977-1B6C-4D88-9CDD-DD3CAB3F1E4E}">
      <dsp:nvSpPr>
        <dsp:cNvPr id="0" name=""/>
        <dsp:cNvSpPr/>
      </dsp:nvSpPr>
      <dsp:spPr>
        <a:xfrm>
          <a:off x="0" y="1405374"/>
          <a:ext cx="714859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168D25-D406-4651-865E-12217E1A25AC}">
      <dsp:nvSpPr>
        <dsp:cNvPr id="0" name=""/>
        <dsp:cNvSpPr/>
      </dsp:nvSpPr>
      <dsp:spPr>
        <a:xfrm>
          <a:off x="0" y="1405374"/>
          <a:ext cx="7148590" cy="701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b="0" i="0" kern="1200"/>
            <a:t>The foundation of guest satisfaction is in the provision of high-quality service, including all aspects of the journey from arrival to departure.</a:t>
          </a:r>
          <a:endParaRPr lang="en-GB" sz="1500" kern="1200"/>
        </a:p>
      </dsp:txBody>
      <dsp:txXfrm>
        <a:off x="0" y="1405374"/>
        <a:ext cx="7148590" cy="701658"/>
      </dsp:txXfrm>
    </dsp:sp>
    <dsp:sp modelId="{221D85D3-8F6F-4E27-AC3D-9E682F7A962D}">
      <dsp:nvSpPr>
        <dsp:cNvPr id="0" name=""/>
        <dsp:cNvSpPr/>
      </dsp:nvSpPr>
      <dsp:spPr>
        <a:xfrm>
          <a:off x="0" y="2107033"/>
          <a:ext cx="714859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E1EDB8-9AFA-4CB7-8075-CD1B63B944F8}">
      <dsp:nvSpPr>
        <dsp:cNvPr id="0" name=""/>
        <dsp:cNvSpPr/>
      </dsp:nvSpPr>
      <dsp:spPr>
        <a:xfrm>
          <a:off x="0" y="2107033"/>
          <a:ext cx="7148590" cy="701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b="0" i="0" kern="1200"/>
            <a:t>Hospitality refers to the act of creating an atmosphere that is warm and welcoming, ensuring that people are comfortable and cared for (Yang and Mattila, 2016). </a:t>
          </a:r>
          <a:endParaRPr lang="en-GB" sz="1500" kern="1200"/>
        </a:p>
      </dsp:txBody>
      <dsp:txXfrm>
        <a:off x="0" y="2107033"/>
        <a:ext cx="7148590" cy="701658"/>
      </dsp:txXfrm>
    </dsp:sp>
    <dsp:sp modelId="{EE169782-404B-43E1-8C45-4AAF1ABEAE6C}">
      <dsp:nvSpPr>
        <dsp:cNvPr id="0" name=""/>
        <dsp:cNvSpPr/>
      </dsp:nvSpPr>
      <dsp:spPr>
        <a:xfrm>
          <a:off x="0" y="2808692"/>
          <a:ext cx="714859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C98BF9-E4CF-4769-884D-29B67D132456}">
      <dsp:nvSpPr>
        <dsp:cNvPr id="0" name=""/>
        <dsp:cNvSpPr/>
      </dsp:nvSpPr>
      <dsp:spPr>
        <a:xfrm>
          <a:off x="0" y="2808692"/>
          <a:ext cx="7148590" cy="701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b="0" i="0" kern="1200"/>
            <a:t>Additionally, this presentation will analyse the St. Regis in terms of main consumers as well as the scope, nature and role of guest facilities and services. </a:t>
          </a:r>
          <a:endParaRPr lang="en-GB" sz="1500" kern="1200"/>
        </a:p>
      </dsp:txBody>
      <dsp:txXfrm>
        <a:off x="0" y="2808692"/>
        <a:ext cx="7148590" cy="701658"/>
      </dsp:txXfrm>
    </dsp:sp>
    <dsp:sp modelId="{3C062126-17E8-4300-9780-5A0EFD30E4ED}">
      <dsp:nvSpPr>
        <dsp:cNvPr id="0" name=""/>
        <dsp:cNvSpPr/>
      </dsp:nvSpPr>
      <dsp:spPr>
        <a:xfrm>
          <a:off x="0" y="3510350"/>
          <a:ext cx="7148590"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C75C37-C2E8-46C0-A819-F375F6D24B9E}">
      <dsp:nvSpPr>
        <dsp:cNvPr id="0" name=""/>
        <dsp:cNvSpPr/>
      </dsp:nvSpPr>
      <dsp:spPr>
        <a:xfrm>
          <a:off x="0" y="3510350"/>
          <a:ext cx="7148590" cy="7016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GB" sz="1500" b="0" i="0" kern="1200"/>
            <a:t>This discussion will also evaluate the hospitality importance and the level of guest expectations that hotels try to meet. </a:t>
          </a:r>
          <a:endParaRPr lang="en-GB" sz="1500" kern="1200"/>
        </a:p>
      </dsp:txBody>
      <dsp:txXfrm>
        <a:off x="0" y="3510350"/>
        <a:ext cx="7148590" cy="7016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D75BD3-E2DC-4201-9932-1F0CD19791C7}">
      <dsp:nvSpPr>
        <dsp:cNvPr id="0" name=""/>
        <dsp:cNvSpPr/>
      </dsp:nvSpPr>
      <dsp:spPr>
        <a:xfrm>
          <a:off x="0" y="512"/>
          <a:ext cx="7661547" cy="0"/>
        </a:xfrm>
        <a:prstGeom prst="line">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A78B4B-121C-4C14-8983-0EDD1AA27EA9}">
      <dsp:nvSpPr>
        <dsp:cNvPr id="0" name=""/>
        <dsp:cNvSpPr/>
      </dsp:nvSpPr>
      <dsp:spPr>
        <a:xfrm>
          <a:off x="0" y="512"/>
          <a:ext cx="7661547" cy="838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b="0" i="0" kern="1200"/>
            <a:t>The only St. Regis hotel in the United Kingdom may be found in the capital city of London. Located at the crossroads of Bond and Conduit streets, right in the middle of Mayfair's bustling commercial district.</a:t>
          </a:r>
          <a:endParaRPr lang="en-GB" sz="1800" kern="1200"/>
        </a:p>
      </dsp:txBody>
      <dsp:txXfrm>
        <a:off x="0" y="512"/>
        <a:ext cx="7661547" cy="838891"/>
      </dsp:txXfrm>
    </dsp:sp>
    <dsp:sp modelId="{26FBB86F-0785-48E0-8EE8-519BCC35D412}">
      <dsp:nvSpPr>
        <dsp:cNvPr id="0" name=""/>
        <dsp:cNvSpPr/>
      </dsp:nvSpPr>
      <dsp:spPr>
        <a:xfrm>
          <a:off x="0" y="839403"/>
          <a:ext cx="7661547" cy="0"/>
        </a:xfrm>
        <a:prstGeom prst="line">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EA62AE-BAA3-486A-9107-5B5D08E3371B}">
      <dsp:nvSpPr>
        <dsp:cNvPr id="0" name=""/>
        <dsp:cNvSpPr/>
      </dsp:nvSpPr>
      <dsp:spPr>
        <a:xfrm>
          <a:off x="0" y="839403"/>
          <a:ext cx="7661547" cy="838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b="0" i="0" kern="1200"/>
            <a:t>The building formerly known as the Westbury Mayfair Hotel will be converted into a hotel in 2023 as part of a planned renovation.</a:t>
          </a:r>
          <a:endParaRPr lang="en-GB" sz="1800" kern="1200"/>
        </a:p>
      </dsp:txBody>
      <dsp:txXfrm>
        <a:off x="0" y="839403"/>
        <a:ext cx="7661547" cy="838891"/>
      </dsp:txXfrm>
    </dsp:sp>
    <dsp:sp modelId="{96E645AA-43D3-45EF-9D6A-0C95BA7DF2CC}">
      <dsp:nvSpPr>
        <dsp:cNvPr id="0" name=""/>
        <dsp:cNvSpPr/>
      </dsp:nvSpPr>
      <dsp:spPr>
        <a:xfrm>
          <a:off x="0" y="1678294"/>
          <a:ext cx="7661547" cy="0"/>
        </a:xfrm>
        <a:prstGeom prst="line">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670D4F-752D-4A7D-A55B-ED38035D28DF}">
      <dsp:nvSpPr>
        <dsp:cNvPr id="0" name=""/>
        <dsp:cNvSpPr/>
      </dsp:nvSpPr>
      <dsp:spPr>
        <a:xfrm>
          <a:off x="0" y="1678294"/>
          <a:ext cx="7661547" cy="838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b="0" i="0" kern="1200"/>
            <a:t>There will be 196 rooms and suites available at the St. Regis London, all of which will be very high-end (The St. Regis Hotel Vancouver, 2020).</a:t>
          </a:r>
          <a:endParaRPr lang="en-GB" sz="1800" kern="1200"/>
        </a:p>
      </dsp:txBody>
      <dsp:txXfrm>
        <a:off x="0" y="1678294"/>
        <a:ext cx="7661547" cy="838891"/>
      </dsp:txXfrm>
    </dsp:sp>
    <dsp:sp modelId="{6C7CA361-D694-4216-9922-DD20C5818934}">
      <dsp:nvSpPr>
        <dsp:cNvPr id="0" name=""/>
        <dsp:cNvSpPr/>
      </dsp:nvSpPr>
      <dsp:spPr>
        <a:xfrm>
          <a:off x="0" y="2517186"/>
          <a:ext cx="7661547" cy="0"/>
        </a:xfrm>
        <a:prstGeom prst="line">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41533A-A22F-4684-A3AB-ED9927CFA1BC}">
      <dsp:nvSpPr>
        <dsp:cNvPr id="0" name=""/>
        <dsp:cNvSpPr/>
      </dsp:nvSpPr>
      <dsp:spPr>
        <a:xfrm>
          <a:off x="0" y="2517186"/>
          <a:ext cx="7661547" cy="838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b="0" i="0" kern="1200"/>
            <a:t>This five-star hotel has a variety of amenities for its guests to enjoy, such as an upscale restaurant, a jazz-themed speakeasy bar, a fitness facility, a spa, and the world-famous Polo Bar. </a:t>
          </a:r>
          <a:endParaRPr lang="en-GB" sz="1800" kern="1200"/>
        </a:p>
      </dsp:txBody>
      <dsp:txXfrm>
        <a:off x="0" y="2517186"/>
        <a:ext cx="7661547" cy="838891"/>
      </dsp:txXfrm>
    </dsp:sp>
    <dsp:sp modelId="{D211B86A-64D9-405F-A828-54813A6A604C}">
      <dsp:nvSpPr>
        <dsp:cNvPr id="0" name=""/>
        <dsp:cNvSpPr/>
      </dsp:nvSpPr>
      <dsp:spPr>
        <a:xfrm>
          <a:off x="0" y="3356077"/>
          <a:ext cx="7661547" cy="0"/>
        </a:xfrm>
        <a:prstGeom prst="line">
          <a:avLst/>
        </a:prstGeom>
        <a:solidFill>
          <a:schemeClr val="lt1">
            <a:hueOff val="0"/>
            <a:satOff val="0"/>
            <a:lumOff val="0"/>
            <a:alphaOff val="0"/>
          </a:schemeClr>
        </a:solidFill>
        <a:ln w="15875" cap="flat"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2A3CEC-3956-4E30-85F1-14A30110F38E}">
      <dsp:nvSpPr>
        <dsp:cNvPr id="0" name=""/>
        <dsp:cNvSpPr/>
      </dsp:nvSpPr>
      <dsp:spPr>
        <a:xfrm>
          <a:off x="0" y="3356077"/>
          <a:ext cx="7661547" cy="8388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b="0" i="0" kern="1200"/>
            <a:t>Due to its exceptional service, the St. Regis London will quickly become one of the most sought-after hotels in the United Kingdom. All of the rooms and suites of the St. Regis London are exquisitely furnished (Wood, 2021). </a:t>
          </a:r>
          <a:endParaRPr lang="en-GB" sz="1800" kern="1200"/>
        </a:p>
      </dsp:txBody>
      <dsp:txXfrm>
        <a:off x="0" y="3356077"/>
        <a:ext cx="7661547" cy="83889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8B4842-34BA-44B6-9351-A20E2365747F}">
      <dsp:nvSpPr>
        <dsp:cNvPr id="0" name=""/>
        <dsp:cNvSpPr/>
      </dsp:nvSpPr>
      <dsp:spPr>
        <a:xfrm>
          <a:off x="1813" y="1249678"/>
          <a:ext cx="2084709" cy="104235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rtl="0">
            <a:lnSpc>
              <a:spcPct val="90000"/>
            </a:lnSpc>
            <a:spcBef>
              <a:spcPct val="0"/>
            </a:spcBef>
            <a:spcAft>
              <a:spcPct val="35000"/>
            </a:spcAft>
            <a:buNone/>
          </a:pPr>
          <a:r>
            <a:rPr lang="en-GB" sz="2400" b="1" i="1" kern="1200" dirty="0"/>
            <a:t>Affluent Travelers</a:t>
          </a:r>
          <a:endParaRPr lang="en-GB" sz="2400" kern="1200" dirty="0"/>
        </a:p>
      </dsp:txBody>
      <dsp:txXfrm>
        <a:off x="32343" y="1280208"/>
        <a:ext cx="2023649" cy="981294"/>
      </dsp:txXfrm>
    </dsp:sp>
    <dsp:sp modelId="{CEF19A3A-E02D-4704-AF24-E111FAC5AC3F}">
      <dsp:nvSpPr>
        <dsp:cNvPr id="0" name=""/>
        <dsp:cNvSpPr/>
      </dsp:nvSpPr>
      <dsp:spPr>
        <a:xfrm>
          <a:off x="2607701" y="1249678"/>
          <a:ext cx="2084709" cy="104235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rtl="0">
            <a:lnSpc>
              <a:spcPct val="90000"/>
            </a:lnSpc>
            <a:spcBef>
              <a:spcPct val="0"/>
            </a:spcBef>
            <a:spcAft>
              <a:spcPct val="35000"/>
            </a:spcAft>
            <a:buNone/>
          </a:pPr>
          <a:r>
            <a:rPr lang="en-GB" sz="2400" b="1" i="1" kern="1200" dirty="0"/>
            <a:t>Business Executives and Professionals</a:t>
          </a:r>
          <a:endParaRPr lang="en-GB" sz="2400" kern="1200" dirty="0"/>
        </a:p>
      </dsp:txBody>
      <dsp:txXfrm>
        <a:off x="2638231" y="1280208"/>
        <a:ext cx="2023649" cy="981294"/>
      </dsp:txXfrm>
    </dsp:sp>
    <dsp:sp modelId="{67EB7F38-C1C9-480E-A59C-005C3F931614}">
      <dsp:nvSpPr>
        <dsp:cNvPr id="0" name=""/>
        <dsp:cNvSpPr/>
      </dsp:nvSpPr>
      <dsp:spPr>
        <a:xfrm>
          <a:off x="5213588" y="1249678"/>
          <a:ext cx="2084709" cy="104235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rtl="0">
            <a:lnSpc>
              <a:spcPct val="90000"/>
            </a:lnSpc>
            <a:spcBef>
              <a:spcPct val="0"/>
            </a:spcBef>
            <a:spcAft>
              <a:spcPct val="35000"/>
            </a:spcAft>
            <a:buNone/>
          </a:pPr>
          <a:r>
            <a:rPr lang="en-GB" sz="2400" b="1" i="1" kern="1200" dirty="0"/>
            <a:t>Luxury Tourists</a:t>
          </a:r>
          <a:endParaRPr lang="en-GB" sz="2400" kern="1200" dirty="0"/>
        </a:p>
      </dsp:txBody>
      <dsp:txXfrm>
        <a:off x="5244118" y="1280208"/>
        <a:ext cx="2023649" cy="981294"/>
      </dsp:txXfrm>
    </dsp:sp>
    <dsp:sp modelId="{0E70C1A0-836E-4F60-BD28-431439AD2C65}">
      <dsp:nvSpPr>
        <dsp:cNvPr id="0" name=""/>
        <dsp:cNvSpPr/>
      </dsp:nvSpPr>
      <dsp:spPr>
        <a:xfrm>
          <a:off x="7819476" y="1249678"/>
          <a:ext cx="2084709" cy="1042354"/>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rtl="0">
            <a:lnSpc>
              <a:spcPct val="90000"/>
            </a:lnSpc>
            <a:spcBef>
              <a:spcPct val="0"/>
            </a:spcBef>
            <a:spcAft>
              <a:spcPct val="35000"/>
            </a:spcAft>
            <a:buNone/>
          </a:pPr>
          <a:r>
            <a:rPr lang="en-GB" sz="2400" b="1" i="1" kern="1200" dirty="0"/>
            <a:t>Couples and Honeymooners</a:t>
          </a:r>
          <a:endParaRPr lang="en-GB" sz="2400" kern="1200" dirty="0"/>
        </a:p>
      </dsp:txBody>
      <dsp:txXfrm>
        <a:off x="7850006" y="1280208"/>
        <a:ext cx="2023649" cy="9812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00FCA-57D2-4AD1-AE15-2F21992643E3}">
      <dsp:nvSpPr>
        <dsp:cNvPr id="0" name=""/>
        <dsp:cNvSpPr/>
      </dsp:nvSpPr>
      <dsp:spPr>
        <a:xfrm>
          <a:off x="0" y="161795"/>
          <a:ext cx="8946541" cy="50193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b="0" i="0" kern="1200"/>
            <a:t>Nature </a:t>
          </a:r>
          <a:endParaRPr lang="en-GB" sz="2200" kern="1200"/>
        </a:p>
      </dsp:txBody>
      <dsp:txXfrm>
        <a:off x="24502" y="186297"/>
        <a:ext cx="8897537" cy="452926"/>
      </dsp:txXfrm>
    </dsp:sp>
    <dsp:sp modelId="{BE71D5A3-603F-4B77-B416-7F853EA426AA}">
      <dsp:nvSpPr>
        <dsp:cNvPr id="0" name=""/>
        <dsp:cNvSpPr/>
      </dsp:nvSpPr>
      <dsp:spPr>
        <a:xfrm>
          <a:off x="0" y="663725"/>
          <a:ext cx="8946541" cy="3369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84053" tIns="27940" rIns="156464" bIns="27940" numCol="1" spcCol="1270" anchor="t" anchorCtr="0">
          <a:noAutofit/>
        </a:bodyPr>
        <a:lstStyle/>
        <a:p>
          <a:pPr marL="171450" lvl="1" indent="-171450" algn="l" defTabSz="755650" rtl="0">
            <a:lnSpc>
              <a:spcPct val="90000"/>
            </a:lnSpc>
            <a:spcBef>
              <a:spcPct val="0"/>
            </a:spcBef>
            <a:spcAft>
              <a:spcPct val="20000"/>
            </a:spcAft>
            <a:buChar char="•"/>
          </a:pPr>
          <a:r>
            <a:rPr lang="en-GB" sz="1700" b="0" i="0" kern="1200"/>
            <a:t>The nature of guest services and facilities in any business in the hospitality sector depends on the quality of the services and amenities provided to guests. </a:t>
          </a:r>
          <a:endParaRPr lang="en-GB" sz="1700" kern="1200"/>
        </a:p>
        <a:p>
          <a:pPr marL="171450" lvl="1" indent="-171450" algn="l" defTabSz="755650" rtl="0">
            <a:lnSpc>
              <a:spcPct val="90000"/>
            </a:lnSpc>
            <a:spcBef>
              <a:spcPct val="0"/>
            </a:spcBef>
            <a:spcAft>
              <a:spcPct val="20000"/>
            </a:spcAft>
            <a:buChar char="•"/>
          </a:pPr>
          <a:r>
            <a:rPr lang="en-GB" sz="1700" b="0" i="0" kern="1200"/>
            <a:t>For instance, the nature of guest services and facilities, including the rooms of the St. Regis, a hotel known for its high level of service and elegance, are the very definition of extravagance. </a:t>
          </a:r>
          <a:endParaRPr lang="en-GB" sz="1700" kern="1200"/>
        </a:p>
        <a:p>
          <a:pPr marL="171450" lvl="1" indent="-171450" algn="l" defTabSz="755650" rtl="0">
            <a:lnSpc>
              <a:spcPct val="90000"/>
            </a:lnSpc>
            <a:spcBef>
              <a:spcPct val="0"/>
            </a:spcBef>
            <a:spcAft>
              <a:spcPct val="20000"/>
            </a:spcAft>
            <a:buChar char="•"/>
          </a:pPr>
          <a:r>
            <a:rPr lang="en-GB" sz="1700" b="0" i="0" kern="1200"/>
            <a:t>All of the rooms and suites are beautifully decorated and outfitted with high-end furniture and cutting-edge technology.</a:t>
          </a:r>
          <a:endParaRPr lang="en-GB" sz="1700" kern="1200"/>
        </a:p>
        <a:p>
          <a:pPr marL="171450" lvl="1" indent="-171450" algn="l" defTabSz="755650" rtl="0">
            <a:lnSpc>
              <a:spcPct val="90000"/>
            </a:lnSpc>
            <a:spcBef>
              <a:spcPct val="0"/>
            </a:spcBef>
            <a:spcAft>
              <a:spcPct val="20000"/>
            </a:spcAft>
            <a:buChar char="•"/>
          </a:pPr>
          <a:r>
            <a:rPr lang="en-GB" sz="1700" b="0" i="0" kern="1200"/>
            <a:t>The spectacular views from the private balconies of several of the apartments are another major selling point. The St. Regis's dining and cuisine services are top-notch</a:t>
          </a:r>
          <a:endParaRPr lang="en-GB" sz="1700" kern="1200"/>
        </a:p>
        <a:p>
          <a:pPr marL="171450" lvl="1" indent="-171450" algn="l" defTabSz="755650" rtl="0">
            <a:lnSpc>
              <a:spcPct val="90000"/>
            </a:lnSpc>
            <a:spcBef>
              <a:spcPct val="0"/>
            </a:spcBef>
            <a:spcAft>
              <a:spcPct val="20000"/>
            </a:spcAft>
            <a:buChar char="•"/>
          </a:pPr>
          <a:r>
            <a:rPr lang="en-GB" sz="1700" b="0" i="0" kern="1200"/>
            <a:t>. The hotel's excellent eateries and the world-famous Polo Bar provide delectable dishes and specialty drinks. </a:t>
          </a:r>
          <a:endParaRPr lang="en-GB" sz="1700" kern="1200"/>
        </a:p>
        <a:p>
          <a:pPr marL="171450" lvl="1" indent="-171450" algn="l" defTabSz="755650" rtl="0">
            <a:lnSpc>
              <a:spcPct val="90000"/>
            </a:lnSpc>
            <a:spcBef>
              <a:spcPct val="0"/>
            </a:spcBef>
            <a:spcAft>
              <a:spcPct val="20000"/>
            </a:spcAft>
            <a:buChar char="•"/>
          </a:pPr>
          <a:r>
            <a:rPr lang="en-GB" sz="1700" b="0" i="0" kern="1200"/>
            <a:t>The restaurant places a premium on offering a wide selection of high-quality dishes and a memorable dining experience.</a:t>
          </a:r>
          <a:endParaRPr lang="en-GB" sz="1700" kern="1200"/>
        </a:p>
        <a:p>
          <a:pPr marL="171450" lvl="1" indent="-171450" algn="l" defTabSz="755650" rtl="0">
            <a:lnSpc>
              <a:spcPct val="90000"/>
            </a:lnSpc>
            <a:spcBef>
              <a:spcPct val="0"/>
            </a:spcBef>
            <a:spcAft>
              <a:spcPct val="20000"/>
            </a:spcAft>
            <a:buChar char="•"/>
          </a:pPr>
          <a:r>
            <a:rPr lang="en-GB" sz="1700" b="0" i="0" kern="1200"/>
            <a:t>Revenue generation, guest satisfaction, and word-of-mouth promotion are all aided by the hotel's culinary offerings (Lu et al., 2015).</a:t>
          </a:r>
          <a:endParaRPr lang="en-GB" sz="1700" kern="1200"/>
        </a:p>
      </dsp:txBody>
      <dsp:txXfrm>
        <a:off x="0" y="663725"/>
        <a:ext cx="8946541" cy="33699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CB2B33-0F1B-4567-93D6-20BA7C3BC5E1}">
      <dsp:nvSpPr>
        <dsp:cNvPr id="0" name=""/>
        <dsp:cNvSpPr/>
      </dsp:nvSpPr>
      <dsp:spPr>
        <a:xfrm>
          <a:off x="0" y="70715"/>
          <a:ext cx="7215498" cy="50193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b="1" i="1" kern="1200"/>
            <a:t>Scope </a:t>
          </a:r>
          <a:endParaRPr lang="en-GB" sz="2200" kern="1200"/>
        </a:p>
      </dsp:txBody>
      <dsp:txXfrm>
        <a:off x="24502" y="95217"/>
        <a:ext cx="7166494" cy="452926"/>
      </dsp:txXfrm>
    </dsp:sp>
    <dsp:sp modelId="{5B5E0500-FFF4-4FCC-A916-1FDB2F310AAA}">
      <dsp:nvSpPr>
        <dsp:cNvPr id="0" name=""/>
        <dsp:cNvSpPr/>
      </dsp:nvSpPr>
      <dsp:spPr>
        <a:xfrm>
          <a:off x="0" y="572645"/>
          <a:ext cx="7215498" cy="3552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9092" tIns="27940" rIns="156464" bIns="27940" numCol="1" spcCol="1270" anchor="t" anchorCtr="0">
          <a:noAutofit/>
        </a:bodyPr>
        <a:lstStyle/>
        <a:p>
          <a:pPr marL="171450" lvl="1" indent="-171450" algn="l" defTabSz="755650" rtl="0">
            <a:lnSpc>
              <a:spcPct val="90000"/>
            </a:lnSpc>
            <a:spcBef>
              <a:spcPct val="0"/>
            </a:spcBef>
            <a:spcAft>
              <a:spcPct val="20000"/>
            </a:spcAft>
            <a:buChar char="•"/>
          </a:pPr>
          <a:r>
            <a:rPr lang="en-GB" sz="1700" b="0" i="0" kern="1200" dirty="0"/>
            <a:t>The scope of guest services and facilities depends on the guest accommodations, which is considered an integral part of any successful hospitality operation.</a:t>
          </a:r>
          <a:endParaRPr lang="en-GB" sz="1700" kern="1200" dirty="0"/>
        </a:p>
        <a:p>
          <a:pPr marL="171450" lvl="1" indent="-171450" algn="l" defTabSz="755650" rtl="0">
            <a:lnSpc>
              <a:spcPct val="90000"/>
            </a:lnSpc>
            <a:spcBef>
              <a:spcPct val="0"/>
            </a:spcBef>
            <a:spcAft>
              <a:spcPct val="20000"/>
            </a:spcAft>
            <a:buChar char="•"/>
          </a:pPr>
          <a:r>
            <a:rPr lang="en-GB" sz="1700" b="0" i="0" kern="1200" dirty="0"/>
            <a:t>The St. Regis has state-of-the-art spas, health clubs, and even golf courses for its guests (Walker, 2021).</a:t>
          </a:r>
          <a:endParaRPr lang="en-GB" sz="1700" kern="1200" dirty="0"/>
        </a:p>
        <a:p>
          <a:pPr marL="171450" lvl="1" indent="-171450" algn="l" defTabSz="755650" rtl="0">
            <a:lnSpc>
              <a:spcPct val="90000"/>
            </a:lnSpc>
            <a:spcBef>
              <a:spcPct val="0"/>
            </a:spcBef>
            <a:spcAft>
              <a:spcPct val="20000"/>
            </a:spcAft>
            <a:buChar char="•"/>
          </a:pPr>
          <a:r>
            <a:rPr lang="en-GB" sz="1700" b="0" i="0" kern="1200" dirty="0"/>
            <a:t>These comforts are geared towards relaxation and revitalization, ensuring that visitors have a pleasant stay.</a:t>
          </a:r>
          <a:endParaRPr lang="en-GB" sz="1700" kern="1200" dirty="0"/>
        </a:p>
        <a:p>
          <a:pPr marL="171450" lvl="1" indent="-171450" algn="l" defTabSz="755650" rtl="0">
            <a:lnSpc>
              <a:spcPct val="90000"/>
            </a:lnSpc>
            <a:spcBef>
              <a:spcPct val="0"/>
            </a:spcBef>
            <a:spcAft>
              <a:spcPct val="20000"/>
            </a:spcAft>
            <a:buChar char="•"/>
          </a:pPr>
          <a:r>
            <a:rPr lang="en-GB" sz="1700" b="0" i="0" kern="1200"/>
            <a:t>The front desk and concierge staff play a crucial role in making guests' stays smooth and easy. </a:t>
          </a:r>
          <a:endParaRPr lang="en-GB" sz="1700" kern="1200"/>
        </a:p>
        <a:p>
          <a:pPr marL="171450" lvl="1" indent="-171450" algn="l" defTabSz="755650" rtl="0">
            <a:lnSpc>
              <a:spcPct val="90000"/>
            </a:lnSpc>
            <a:spcBef>
              <a:spcPct val="0"/>
            </a:spcBef>
            <a:spcAft>
              <a:spcPct val="20000"/>
            </a:spcAft>
            <a:buChar char="•"/>
          </a:pPr>
          <a:r>
            <a:rPr lang="en-GB" sz="1700" b="0" i="0" kern="1200" dirty="0"/>
            <a:t>The concierge services at the St. Regis are legendary, helping visitors with everything from making reservations for meals and seeing the city to fulfilling special requests.</a:t>
          </a:r>
          <a:endParaRPr lang="en-GB" sz="1700" kern="1200" dirty="0"/>
        </a:p>
        <a:p>
          <a:pPr marL="171450" lvl="1" indent="-171450" algn="l" defTabSz="755650" rtl="0">
            <a:lnSpc>
              <a:spcPct val="90000"/>
            </a:lnSpc>
            <a:spcBef>
              <a:spcPct val="0"/>
            </a:spcBef>
            <a:spcAft>
              <a:spcPct val="20000"/>
            </a:spcAft>
            <a:buChar char="•"/>
          </a:pPr>
          <a:r>
            <a:rPr lang="en-GB" sz="1700" b="0" i="0" kern="1200"/>
            <a:t>The St. Regis Hotel provides cutting-edge video technology and meeting rooms, ensuring the success of important business gatherings. </a:t>
          </a:r>
          <a:endParaRPr lang="en-GB" sz="1700" kern="1200"/>
        </a:p>
        <a:p>
          <a:pPr marL="171450" lvl="1" indent="-171450" algn="l" defTabSz="755650" rtl="0">
            <a:lnSpc>
              <a:spcPct val="90000"/>
            </a:lnSpc>
            <a:spcBef>
              <a:spcPct val="0"/>
            </a:spcBef>
            <a:spcAft>
              <a:spcPct val="20000"/>
            </a:spcAft>
            <a:buChar char="•"/>
          </a:pPr>
          <a:endParaRPr lang="en-GB" sz="1700" kern="1200"/>
        </a:p>
      </dsp:txBody>
      <dsp:txXfrm>
        <a:off x="0" y="572645"/>
        <a:ext cx="7215498" cy="35521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B45CFE-1E3D-429F-BF69-F94DB45FC693}">
      <dsp:nvSpPr>
        <dsp:cNvPr id="0" name=""/>
        <dsp:cNvSpPr/>
      </dsp:nvSpPr>
      <dsp:spPr>
        <a:xfrm>
          <a:off x="0" y="47765"/>
          <a:ext cx="8241410" cy="68445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rtl="0">
            <a:lnSpc>
              <a:spcPct val="90000"/>
            </a:lnSpc>
            <a:spcBef>
              <a:spcPct val="0"/>
            </a:spcBef>
            <a:spcAft>
              <a:spcPct val="35000"/>
            </a:spcAft>
            <a:buNone/>
          </a:pPr>
          <a:r>
            <a:rPr lang="en-GB" sz="3000" b="1" i="1" kern="1200"/>
            <a:t>Role </a:t>
          </a:r>
          <a:endParaRPr lang="en-GB" sz="3000" kern="1200"/>
        </a:p>
      </dsp:txBody>
      <dsp:txXfrm>
        <a:off x="33412" y="81177"/>
        <a:ext cx="8174586" cy="617626"/>
      </dsp:txXfrm>
    </dsp:sp>
    <dsp:sp modelId="{CC21659D-D904-4A29-AA3C-D36334B8F0F9}">
      <dsp:nvSpPr>
        <dsp:cNvPr id="0" name=""/>
        <dsp:cNvSpPr/>
      </dsp:nvSpPr>
      <dsp:spPr>
        <a:xfrm>
          <a:off x="0" y="732215"/>
          <a:ext cx="8241410" cy="3415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1665" tIns="38100" rIns="213360" bIns="38100" numCol="1" spcCol="1270" anchor="t" anchorCtr="0">
          <a:noAutofit/>
        </a:bodyPr>
        <a:lstStyle/>
        <a:p>
          <a:pPr marL="228600" lvl="1" indent="-228600" algn="l" defTabSz="1022350" rtl="0">
            <a:lnSpc>
              <a:spcPct val="90000"/>
            </a:lnSpc>
            <a:spcBef>
              <a:spcPct val="0"/>
            </a:spcBef>
            <a:spcAft>
              <a:spcPct val="20000"/>
            </a:spcAft>
            <a:buChar char="•"/>
          </a:pPr>
          <a:r>
            <a:rPr lang="en-GB" sz="2300" b="0" i="0" kern="1200" dirty="0"/>
            <a:t>Guest service and facilities' primary role is to provide its guests with a pleasant and memorable stay via a variety of services and amenities. </a:t>
          </a:r>
          <a:endParaRPr lang="en-GB" sz="2300" kern="1200" dirty="0"/>
        </a:p>
        <a:p>
          <a:pPr marL="228600" lvl="1" indent="-228600" algn="l" defTabSz="1022350" rtl="0">
            <a:lnSpc>
              <a:spcPct val="90000"/>
            </a:lnSpc>
            <a:spcBef>
              <a:spcPct val="0"/>
            </a:spcBef>
            <a:spcAft>
              <a:spcPct val="20000"/>
            </a:spcAft>
            <a:buChar char="•"/>
          </a:pPr>
          <a:r>
            <a:rPr lang="en-GB" sz="2300" b="0" i="0" kern="1200"/>
            <a:t>The St. Regis Hotel does a fantastic job of fulfilling this function, as staying there will be an experience one will never forget. </a:t>
          </a:r>
          <a:endParaRPr lang="en-GB" sz="2300" kern="1200"/>
        </a:p>
        <a:p>
          <a:pPr marL="228600" lvl="1" indent="-228600" algn="l" defTabSz="1022350" rtl="0">
            <a:lnSpc>
              <a:spcPct val="90000"/>
            </a:lnSpc>
            <a:spcBef>
              <a:spcPct val="0"/>
            </a:spcBef>
            <a:spcAft>
              <a:spcPct val="20000"/>
            </a:spcAft>
            <a:buChar char="•"/>
          </a:pPr>
          <a:r>
            <a:rPr lang="en-GB" sz="2300" b="0" i="0" kern="1200" dirty="0"/>
            <a:t>They are also essential in facilitating smooth check-in and check-out procedures and improving the management of guests' needs. </a:t>
          </a:r>
          <a:endParaRPr lang="en-GB" sz="2300" kern="1200" dirty="0"/>
        </a:p>
        <a:p>
          <a:pPr marL="228600" lvl="1" indent="-228600" algn="l" defTabSz="1022350" rtl="0">
            <a:lnSpc>
              <a:spcPct val="90000"/>
            </a:lnSpc>
            <a:spcBef>
              <a:spcPct val="0"/>
            </a:spcBef>
            <a:spcAft>
              <a:spcPct val="20000"/>
            </a:spcAft>
            <a:buChar char="•"/>
          </a:pPr>
          <a:r>
            <a:rPr lang="en-GB" sz="2300" b="0" i="0" kern="1200"/>
            <a:t>Because of the stiff competition in the luxury hotel industry, the St. Regis Hotel has built its reputation on the quality of the services and amenities it provides to its guests (Minwoo et al., 2019).</a:t>
          </a:r>
          <a:endParaRPr lang="en-GB" sz="2300" kern="1200"/>
        </a:p>
      </dsp:txBody>
      <dsp:txXfrm>
        <a:off x="0" y="732215"/>
        <a:ext cx="8241410" cy="34155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03C1E3-1CCE-42B4-A7A2-3FF35E3648DC}">
      <dsp:nvSpPr>
        <dsp:cNvPr id="0" name=""/>
        <dsp:cNvSpPr/>
      </dsp:nvSpPr>
      <dsp:spPr>
        <a:xfrm>
          <a:off x="0" y="2048"/>
          <a:ext cx="748312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97B715-6E0E-4BB8-A589-2DD291A66181}">
      <dsp:nvSpPr>
        <dsp:cNvPr id="0" name=""/>
        <dsp:cNvSpPr/>
      </dsp:nvSpPr>
      <dsp:spPr>
        <a:xfrm>
          <a:off x="0" y="2048"/>
          <a:ext cx="7483127" cy="698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b="0" i="0" kern="1200"/>
            <a:t>The value of good hospitality to the hotel business cannot be emphasized. </a:t>
          </a:r>
          <a:endParaRPr lang="en-GB" sz="2100" kern="1200"/>
        </a:p>
      </dsp:txBody>
      <dsp:txXfrm>
        <a:off x="0" y="2048"/>
        <a:ext cx="7483127" cy="698563"/>
      </dsp:txXfrm>
    </dsp:sp>
    <dsp:sp modelId="{C48A237C-381D-422C-99DA-193FC2F6492B}">
      <dsp:nvSpPr>
        <dsp:cNvPr id="0" name=""/>
        <dsp:cNvSpPr/>
      </dsp:nvSpPr>
      <dsp:spPr>
        <a:xfrm>
          <a:off x="0" y="700612"/>
          <a:ext cx="748312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78FB19-130D-4333-8F6D-45E934C3B51A}">
      <dsp:nvSpPr>
        <dsp:cNvPr id="0" name=""/>
        <dsp:cNvSpPr/>
      </dsp:nvSpPr>
      <dsp:spPr>
        <a:xfrm>
          <a:off x="0" y="700612"/>
          <a:ext cx="7483127" cy="698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b="0" i="0" kern="1200"/>
            <a:t>The term "hospitality" refers to the practice of making visitors feel appreciated and at ease throughout their stay. </a:t>
          </a:r>
          <a:endParaRPr lang="en-GB" sz="2100" kern="1200"/>
        </a:p>
      </dsp:txBody>
      <dsp:txXfrm>
        <a:off x="0" y="700612"/>
        <a:ext cx="7483127" cy="698563"/>
      </dsp:txXfrm>
    </dsp:sp>
    <dsp:sp modelId="{8BE43FD6-4094-4A27-9888-7FA979989A6C}">
      <dsp:nvSpPr>
        <dsp:cNvPr id="0" name=""/>
        <dsp:cNvSpPr/>
      </dsp:nvSpPr>
      <dsp:spPr>
        <a:xfrm>
          <a:off x="0" y="1399176"/>
          <a:ext cx="748312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EC726D-9F47-4AF9-A12E-AAEBD5C24FB0}">
      <dsp:nvSpPr>
        <dsp:cNvPr id="0" name=""/>
        <dsp:cNvSpPr/>
      </dsp:nvSpPr>
      <dsp:spPr>
        <a:xfrm>
          <a:off x="0" y="1399176"/>
          <a:ext cx="7483127" cy="698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b="0" i="0" kern="1200"/>
            <a:t>Hospitality is more than just providing the bare minimum for guests; it's about going above and beyond to make a lasting impression. </a:t>
          </a:r>
          <a:endParaRPr lang="en-GB" sz="2100" kern="1200"/>
        </a:p>
      </dsp:txBody>
      <dsp:txXfrm>
        <a:off x="0" y="1399176"/>
        <a:ext cx="7483127" cy="698563"/>
      </dsp:txXfrm>
    </dsp:sp>
    <dsp:sp modelId="{87126CE7-30BB-4960-9574-C6DB3392AD82}">
      <dsp:nvSpPr>
        <dsp:cNvPr id="0" name=""/>
        <dsp:cNvSpPr/>
      </dsp:nvSpPr>
      <dsp:spPr>
        <a:xfrm>
          <a:off x="0" y="2097740"/>
          <a:ext cx="748312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8776E1-D21E-456B-8C40-1DB832327A78}">
      <dsp:nvSpPr>
        <dsp:cNvPr id="0" name=""/>
        <dsp:cNvSpPr/>
      </dsp:nvSpPr>
      <dsp:spPr>
        <a:xfrm>
          <a:off x="0" y="2097740"/>
          <a:ext cx="7483127" cy="698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b="0" i="0" kern="1200"/>
            <a:t>The St. Regis Hotel is well recognised as a renowned landmark and esteemed symbol within the opulent hospitality sector.</a:t>
          </a:r>
          <a:endParaRPr lang="en-GB" sz="2100" kern="1200"/>
        </a:p>
      </dsp:txBody>
      <dsp:txXfrm>
        <a:off x="0" y="2097740"/>
        <a:ext cx="7483127" cy="698563"/>
      </dsp:txXfrm>
    </dsp:sp>
    <dsp:sp modelId="{8EC79231-9545-48B0-AD2F-B026D1F5F84A}">
      <dsp:nvSpPr>
        <dsp:cNvPr id="0" name=""/>
        <dsp:cNvSpPr/>
      </dsp:nvSpPr>
      <dsp:spPr>
        <a:xfrm>
          <a:off x="0" y="2796304"/>
          <a:ext cx="748312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9748F5-7C6C-465F-B2C8-7EEC753D5CC9}">
      <dsp:nvSpPr>
        <dsp:cNvPr id="0" name=""/>
        <dsp:cNvSpPr/>
      </dsp:nvSpPr>
      <dsp:spPr>
        <a:xfrm>
          <a:off x="0" y="2796304"/>
          <a:ext cx="7483127" cy="698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b="0" i="0" kern="1200"/>
            <a:t>The hospitality sector places significant emphasis on the favourable first perceptions that clients have on their service. </a:t>
          </a:r>
          <a:endParaRPr lang="en-GB" sz="2100" kern="1200"/>
        </a:p>
      </dsp:txBody>
      <dsp:txXfrm>
        <a:off x="0" y="2796304"/>
        <a:ext cx="7483127" cy="698563"/>
      </dsp:txXfrm>
    </dsp:sp>
    <dsp:sp modelId="{F4FC747F-BBC1-4504-A87B-B8727B3BF703}">
      <dsp:nvSpPr>
        <dsp:cNvPr id="0" name=""/>
        <dsp:cNvSpPr/>
      </dsp:nvSpPr>
      <dsp:spPr>
        <a:xfrm>
          <a:off x="0" y="3494868"/>
          <a:ext cx="748312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9D8FD4-3992-406F-B940-8C5215565667}">
      <dsp:nvSpPr>
        <dsp:cNvPr id="0" name=""/>
        <dsp:cNvSpPr/>
      </dsp:nvSpPr>
      <dsp:spPr>
        <a:xfrm>
          <a:off x="0" y="3494868"/>
          <a:ext cx="7483127" cy="698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endParaRPr lang="en-GB" sz="2100" kern="1200"/>
        </a:p>
      </dsp:txBody>
      <dsp:txXfrm>
        <a:off x="0" y="3494868"/>
        <a:ext cx="7483127" cy="69856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913BB3-3901-4349-8BD2-0C4472A0F7C3}">
      <dsp:nvSpPr>
        <dsp:cNvPr id="0" name=""/>
        <dsp:cNvSpPr/>
      </dsp:nvSpPr>
      <dsp:spPr>
        <a:xfrm>
          <a:off x="0" y="503"/>
          <a:ext cx="743852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A7D490-036D-4D36-AB83-2DF90D6648EA}">
      <dsp:nvSpPr>
        <dsp:cNvPr id="0" name=""/>
        <dsp:cNvSpPr/>
      </dsp:nvSpPr>
      <dsp:spPr>
        <a:xfrm>
          <a:off x="0" y="503"/>
          <a:ext cx="7438522" cy="824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b="0" i="0" kern="1200"/>
            <a:t>In contrast, Premier Inn demonstrates its commitment to providing exceptional service by paying close attention to the smallest of details of each guest. </a:t>
          </a:r>
          <a:endParaRPr lang="en-GB" sz="1800" kern="1200"/>
        </a:p>
      </dsp:txBody>
      <dsp:txXfrm>
        <a:off x="0" y="503"/>
        <a:ext cx="7438522" cy="824770"/>
      </dsp:txXfrm>
    </dsp:sp>
    <dsp:sp modelId="{13E136FC-7479-4D6E-8D62-108B5B55B00E}">
      <dsp:nvSpPr>
        <dsp:cNvPr id="0" name=""/>
        <dsp:cNvSpPr/>
      </dsp:nvSpPr>
      <dsp:spPr>
        <a:xfrm>
          <a:off x="0" y="825273"/>
          <a:ext cx="743852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32EDA8-8490-4604-A230-3DE36ED24C81}">
      <dsp:nvSpPr>
        <dsp:cNvPr id="0" name=""/>
        <dsp:cNvSpPr/>
      </dsp:nvSpPr>
      <dsp:spPr>
        <a:xfrm>
          <a:off x="0" y="825273"/>
          <a:ext cx="7438522" cy="824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b="0" i="0" kern="1200"/>
            <a:t>This commitment is shown in particulars like the availability of customised lodging options, outstanding front desk service, and meticulously maintained guest rooms. </a:t>
          </a:r>
          <a:endParaRPr lang="en-GB" sz="1800" kern="1200"/>
        </a:p>
      </dsp:txBody>
      <dsp:txXfrm>
        <a:off x="0" y="825273"/>
        <a:ext cx="7438522" cy="824770"/>
      </dsp:txXfrm>
    </dsp:sp>
    <dsp:sp modelId="{356F242F-67DB-4765-9BEC-6C23ADF7DD07}">
      <dsp:nvSpPr>
        <dsp:cNvPr id="0" name=""/>
        <dsp:cNvSpPr/>
      </dsp:nvSpPr>
      <dsp:spPr>
        <a:xfrm>
          <a:off x="0" y="1650043"/>
          <a:ext cx="743852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7EAE77A-B98E-4BED-8947-BC7E01CCE3B6}">
      <dsp:nvSpPr>
        <dsp:cNvPr id="0" name=""/>
        <dsp:cNvSpPr/>
      </dsp:nvSpPr>
      <dsp:spPr>
        <a:xfrm>
          <a:off x="0" y="1650043"/>
          <a:ext cx="7438522" cy="824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b="0" i="0" kern="1200" dirty="0"/>
            <a:t>Premier Inn makes an active effort to learn about its guests' backgrounds and preferences so that it may better meet their needs. </a:t>
          </a:r>
          <a:endParaRPr lang="en-GB" sz="1800" kern="1200" dirty="0"/>
        </a:p>
      </dsp:txBody>
      <dsp:txXfrm>
        <a:off x="0" y="1650043"/>
        <a:ext cx="7438522" cy="824770"/>
      </dsp:txXfrm>
    </dsp:sp>
    <dsp:sp modelId="{32F881EE-3E43-49D2-9360-AD796973C549}">
      <dsp:nvSpPr>
        <dsp:cNvPr id="0" name=""/>
        <dsp:cNvSpPr/>
      </dsp:nvSpPr>
      <dsp:spPr>
        <a:xfrm>
          <a:off x="0" y="2474814"/>
          <a:ext cx="743852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718AB0-8A22-401E-88F2-A4A9B44CAEB4}">
      <dsp:nvSpPr>
        <dsp:cNvPr id="0" name=""/>
        <dsp:cNvSpPr/>
      </dsp:nvSpPr>
      <dsp:spPr>
        <a:xfrm>
          <a:off x="0" y="2474814"/>
          <a:ext cx="7438522" cy="824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b="0" i="0" kern="1200" dirty="0"/>
            <a:t>The importance of Premier Inn's hospitality in ensuring the hotel's success and going above and beyond guests' expectations cannot be overstated. </a:t>
          </a:r>
          <a:endParaRPr lang="en-GB" sz="1800" kern="1200" dirty="0"/>
        </a:p>
      </dsp:txBody>
      <dsp:txXfrm>
        <a:off x="0" y="2474814"/>
        <a:ext cx="7438522" cy="824770"/>
      </dsp:txXfrm>
    </dsp:sp>
    <dsp:sp modelId="{1049295C-0E81-4D19-92DB-C4E11FB7EDF7}">
      <dsp:nvSpPr>
        <dsp:cNvPr id="0" name=""/>
        <dsp:cNvSpPr/>
      </dsp:nvSpPr>
      <dsp:spPr>
        <a:xfrm>
          <a:off x="0" y="3299584"/>
          <a:ext cx="7438522"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3E4D0B-FA56-47B3-825C-7909FB3861D1}">
      <dsp:nvSpPr>
        <dsp:cNvPr id="0" name=""/>
        <dsp:cNvSpPr/>
      </dsp:nvSpPr>
      <dsp:spPr>
        <a:xfrm>
          <a:off x="0" y="3299584"/>
          <a:ext cx="7438522" cy="824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US" sz="1800" b="0" i="0" kern="1200"/>
            <a:t>The brand continues to be a favourite among adventurers because of its unwavering commitment to providing guests with more than just a place to sleep. (Ghandour et al., 2015).</a:t>
          </a:r>
          <a:endParaRPr lang="en-GB" sz="1800" kern="1200"/>
        </a:p>
      </dsp:txBody>
      <dsp:txXfrm>
        <a:off x="0" y="3299584"/>
        <a:ext cx="7438522" cy="8247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B9B198-2CDC-45F3-87F9-9352BCBB5606}" type="datetimeFigureOut">
              <a:rPr lang="en-GB" smtClean="0"/>
              <a:t>30/10/2023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C4663F-3655-4784-AAF9-DE4B2D4F4B6B}" type="slidenum">
              <a:rPr lang="en-GB" smtClean="0"/>
              <a:t>‹#›</a:t>
            </a:fld>
            <a:endParaRPr lang="en-GB"/>
          </a:p>
        </p:txBody>
      </p:sp>
    </p:spTree>
    <p:extLst>
      <p:ext uri="{BB962C8B-B14F-4D97-AF65-F5344CB8AC3E}">
        <p14:creationId xmlns:p14="http://schemas.microsoft.com/office/powerpoint/2010/main" val="3370480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div/"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 </a:t>
            </a:r>
          </a:p>
          <a:p>
            <a:r>
              <a:rPr lang="en-GB" sz="1200" kern="1200" dirty="0">
                <a:solidFill>
                  <a:schemeClr val="tx1"/>
                </a:solidFill>
                <a:effectLst/>
                <a:latin typeface="+mn-lt"/>
                <a:ea typeface="+mn-ea"/>
                <a:cs typeface="+mn-cs"/>
              </a:rPr>
              <a:t>The provision of high-quality service, exceptional hospitality, and comprehensive guest services play a pivotal role in the dynamic and highly competitive hotel industry (Walker, 2021). The aforementioned characteristics constitute the fundamental components of the hotel industry and have the potential to significantly impact the image of a hotel and its financial performance (</a:t>
            </a:r>
            <a:r>
              <a:rPr lang="en-GB" sz="1200" kern="1200" dirty="0" err="1">
                <a:solidFill>
                  <a:schemeClr val="tx1"/>
                </a:solidFill>
                <a:effectLst/>
                <a:latin typeface="+mn-lt"/>
                <a:ea typeface="+mn-ea"/>
                <a:cs typeface="+mn-cs"/>
              </a:rPr>
              <a:t>Radojevic</a:t>
            </a:r>
            <a:r>
              <a:rPr lang="en-GB" sz="1200" kern="1200" dirty="0">
                <a:solidFill>
                  <a:schemeClr val="tx1"/>
                </a:solidFill>
                <a:effectLst/>
                <a:latin typeface="+mn-lt"/>
                <a:ea typeface="+mn-ea"/>
                <a:cs typeface="+mn-cs"/>
              </a:rPr>
              <a:t> et al., 2019). The foundation of guest satisfaction is in the provision of high-quality service, including all aspects of the journey from arrival to departure. Hospitality refers to the act of creating an atmosphere that is warm and welcoming, ensuring that people are comfortable and cared for (Yang and </a:t>
            </a:r>
            <a:r>
              <a:rPr lang="en-GB" sz="1200" kern="1200" dirty="0" err="1">
                <a:solidFill>
                  <a:schemeClr val="tx1"/>
                </a:solidFill>
                <a:effectLst/>
                <a:latin typeface="+mn-lt"/>
                <a:ea typeface="+mn-ea"/>
                <a:cs typeface="+mn-cs"/>
              </a:rPr>
              <a:t>Mattila</a:t>
            </a:r>
            <a:r>
              <a:rPr lang="en-GB" sz="1200" kern="1200" dirty="0">
                <a:solidFill>
                  <a:schemeClr val="tx1"/>
                </a:solidFill>
                <a:effectLst/>
                <a:latin typeface="+mn-lt"/>
                <a:ea typeface="+mn-ea"/>
                <a:cs typeface="+mn-cs"/>
              </a:rPr>
              <a:t>, 2016). Additionally, this presentation will analyse the St. Regis in terms of main consumers as well as the scope, nature and role of guest facilities and services. This discussion will also evaluate the hospitality importance and the level of guest expectations that hotels try to meet. </a:t>
            </a:r>
          </a:p>
          <a:p>
            <a:endParaRPr lang="en-GB" dirty="0"/>
          </a:p>
        </p:txBody>
      </p:sp>
      <p:sp>
        <p:nvSpPr>
          <p:cNvPr id="4" name="Slide Number Placeholder 3"/>
          <p:cNvSpPr>
            <a:spLocks noGrp="1"/>
          </p:cNvSpPr>
          <p:nvPr>
            <p:ph type="sldNum" sz="quarter" idx="10"/>
          </p:nvPr>
        </p:nvSpPr>
        <p:spPr/>
        <p:txBody>
          <a:bodyPr/>
          <a:lstStyle/>
          <a:p>
            <a:fld id="{F6C4663F-3655-4784-AAF9-DE4B2D4F4B6B}" type="slidenum">
              <a:rPr lang="en-GB" smtClean="0"/>
              <a:t>2</a:t>
            </a:fld>
            <a:endParaRPr lang="en-GB"/>
          </a:p>
        </p:txBody>
      </p:sp>
    </p:spTree>
    <p:extLst>
      <p:ext uri="{BB962C8B-B14F-4D97-AF65-F5344CB8AC3E}">
        <p14:creationId xmlns:p14="http://schemas.microsoft.com/office/powerpoint/2010/main" val="30486467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Brief Introduction of St. Regis Hotel </a:t>
            </a:r>
          </a:p>
          <a:p>
            <a:r>
              <a:rPr lang="en-GB" sz="1200" kern="1200" dirty="0">
                <a:solidFill>
                  <a:schemeClr val="tx1"/>
                </a:solidFill>
                <a:effectLst/>
                <a:latin typeface="+mn-lt"/>
                <a:ea typeface="+mn-ea"/>
                <a:cs typeface="+mn-cs"/>
              </a:rPr>
              <a:t>The only St. Regis hotel in the United Kingdom may be found in the capital city of London. Located at the crossroads of Bond and Conduit streets, right in the middle of Mayfair's bustling commercial district. The building formerly known as the Westbury Mayfair Hotel will be converted into a hotel in 2023 as part of a planned renovation. There will be 196 rooms and suites available at the St. Regis London, all of which will be very high-end (The St. Regis Hotel Vancouver, 2020). This five-star hotel has a variety of amenities for its guests to enjoy, such as an upscale restaurant, a jazz-themed speakeasy bar, a fitness facility, a spa, and the world-famous Polo Bar. Due to its exceptional service, the St. Regis London will quickly become one of the most sought-after hotels in the United Kingdom. All of the rooms and suites of the St. Regis London are exquisitely furnished. In addition to the aforementioned suites, other perks may be noted, such as the availability of King-sized beds, marble bathrooms, and private balconies in certain rooms (Wood, 2021). </a:t>
            </a:r>
          </a:p>
          <a:p>
            <a:endParaRPr lang="en-GB" dirty="0"/>
          </a:p>
        </p:txBody>
      </p:sp>
      <p:sp>
        <p:nvSpPr>
          <p:cNvPr id="4" name="Slide Number Placeholder 3"/>
          <p:cNvSpPr>
            <a:spLocks noGrp="1"/>
          </p:cNvSpPr>
          <p:nvPr>
            <p:ph type="sldNum" sz="quarter" idx="10"/>
          </p:nvPr>
        </p:nvSpPr>
        <p:spPr/>
        <p:txBody>
          <a:bodyPr/>
          <a:lstStyle/>
          <a:p>
            <a:fld id="{F6C4663F-3655-4784-AAF9-DE4B2D4F4B6B}" type="slidenum">
              <a:rPr lang="en-GB" smtClean="0"/>
              <a:t>3</a:t>
            </a:fld>
            <a:endParaRPr lang="en-GB"/>
          </a:p>
        </p:txBody>
      </p:sp>
    </p:spTree>
    <p:extLst>
      <p:ext uri="{BB962C8B-B14F-4D97-AF65-F5344CB8AC3E}">
        <p14:creationId xmlns:p14="http://schemas.microsoft.com/office/powerpoint/2010/main" val="832633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St. Regis Hotel Main Consumers </a:t>
            </a:r>
          </a:p>
          <a:p>
            <a:r>
              <a:rPr lang="en-GB" sz="1200" kern="1200" dirty="0">
                <a:solidFill>
                  <a:schemeClr val="tx1"/>
                </a:solidFill>
                <a:effectLst/>
                <a:latin typeface="+mn-lt"/>
                <a:ea typeface="+mn-ea"/>
                <a:cs typeface="+mn-cs"/>
              </a:rPr>
              <a:t>Customers at the St. Regis Hotel tend to be well-heeled businesspeople or vacationers with exacting standards for their lodgings, amenities, and overall experience. The majority of these buyers are:</a:t>
            </a: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Affluent Travelers</a:t>
            </a:r>
          </a:p>
          <a:p>
            <a:r>
              <a:rPr lang="en-GB" sz="1200" kern="1200" dirty="0">
                <a:solidFill>
                  <a:schemeClr val="tx1"/>
                </a:solidFill>
                <a:effectLst/>
                <a:latin typeface="+mn-lt"/>
                <a:ea typeface="+mn-ea"/>
                <a:cs typeface="+mn-cs"/>
              </a:rPr>
              <a:t>The St. Regis Hotel is well-known for its dedication to luxury and individualized service, both of which are highly sought after by the hotel's target audience of affluent visitors. They are prepared to shell out more cash for privacy and luxury services. The St. Regis's rooms are created with this clientele in mind, with extravagant décor, high-end furniture, and cutting-edge amenities. Their own personal butler will look out for them and take care of anything they might possibly want throughout their stay (</a:t>
            </a:r>
            <a:r>
              <a:rPr lang="en-GB" sz="1200" kern="1200" dirty="0" err="1">
                <a:solidFill>
                  <a:schemeClr val="tx1"/>
                </a:solidFill>
                <a:effectLst/>
                <a:latin typeface="+mn-lt"/>
                <a:ea typeface="+mn-ea"/>
                <a:cs typeface="+mn-cs"/>
              </a:rPr>
              <a:t>Razli</a:t>
            </a:r>
            <a:r>
              <a:rPr lang="en-GB" sz="1200" kern="1200" dirty="0">
                <a:solidFill>
                  <a:schemeClr val="tx1"/>
                </a:solidFill>
                <a:effectLst/>
                <a:latin typeface="+mn-lt"/>
                <a:ea typeface="+mn-ea"/>
                <a:cs typeface="+mn-cs"/>
              </a:rPr>
              <a:t> et al., 2022).</a:t>
            </a: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Business Executives and Professionals</a:t>
            </a:r>
          </a:p>
          <a:p>
            <a:r>
              <a:rPr lang="en-GB" sz="1200" kern="1200" dirty="0">
                <a:solidFill>
                  <a:schemeClr val="tx1"/>
                </a:solidFill>
                <a:effectLst/>
                <a:latin typeface="+mn-lt"/>
                <a:ea typeface="+mn-ea"/>
                <a:cs typeface="+mn-cs"/>
              </a:rPr>
              <a:t>Business </a:t>
            </a:r>
            <a:r>
              <a:rPr lang="en-GB" sz="1200" kern="1200" dirty="0" err="1">
                <a:solidFill>
                  <a:schemeClr val="tx1"/>
                </a:solidFill>
                <a:effectLst/>
                <a:latin typeface="+mn-lt"/>
                <a:ea typeface="+mn-ea"/>
                <a:cs typeface="+mn-cs"/>
              </a:rPr>
              <a:t>travelers</a:t>
            </a:r>
            <a:r>
              <a:rPr lang="en-GB" sz="1200" kern="1200" dirty="0">
                <a:solidFill>
                  <a:schemeClr val="tx1"/>
                </a:solidFill>
                <a:effectLst/>
                <a:latin typeface="+mn-lt"/>
                <a:ea typeface="+mn-ea"/>
                <a:cs typeface="+mn-cs"/>
              </a:rPr>
              <a:t> place a premium on comfort, speed, and proximity to their offices. They want lodgings suited to their professional requirements. The St. Regis Hotel is conveniently located near many important commercial </a:t>
            </a:r>
            <a:r>
              <a:rPr lang="en-GB" sz="1200" kern="1200" dirty="0" err="1">
                <a:solidFill>
                  <a:schemeClr val="tx1"/>
                </a:solidFill>
                <a:effectLst/>
                <a:latin typeface="+mn-lt"/>
                <a:ea typeface="+mn-ea"/>
                <a:cs typeface="+mn-cs"/>
              </a:rPr>
              <a:t>centers</a:t>
            </a:r>
            <a:r>
              <a:rPr lang="en-GB" sz="1200" kern="1200" dirty="0">
                <a:solidFill>
                  <a:schemeClr val="tx1"/>
                </a:solidFill>
                <a:effectLst/>
                <a:latin typeface="+mn-lt"/>
                <a:ea typeface="+mn-ea"/>
                <a:cs typeface="+mn-cs"/>
              </a:rPr>
              <a:t>. Modern conference rooms, </a:t>
            </a:r>
            <a:r>
              <a:rPr lang="en-GB" sz="1200" kern="1200" dirty="0" err="1">
                <a:solidFill>
                  <a:schemeClr val="tx1"/>
                </a:solidFill>
                <a:effectLst/>
                <a:latin typeface="+mn-lt"/>
                <a:ea typeface="+mn-ea"/>
                <a:cs typeface="+mn-cs"/>
              </a:rPr>
              <a:t>audiovisual</a:t>
            </a:r>
            <a:r>
              <a:rPr lang="en-GB" sz="1200" kern="1200" dirty="0">
                <a:solidFill>
                  <a:schemeClr val="tx1"/>
                </a:solidFill>
                <a:effectLst/>
                <a:latin typeface="+mn-lt"/>
                <a:ea typeface="+mn-ea"/>
                <a:cs typeface="+mn-cs"/>
              </a:rPr>
              <a:t> tools, and helpful concierge services all </a:t>
            </a:r>
            <a:r>
              <a:rPr lang="en-GB" sz="1200" kern="1200" dirty="0" err="1">
                <a:solidFill>
                  <a:schemeClr val="tx1"/>
                </a:solidFill>
                <a:effectLst/>
                <a:latin typeface="+mn-lt"/>
                <a:ea typeface="+mn-ea"/>
                <a:cs typeface="+mn-cs"/>
              </a:rPr>
              <a:t>fulfill</a:t>
            </a:r>
            <a:r>
              <a:rPr lang="en-GB" sz="1200" kern="1200" dirty="0">
                <a:solidFill>
                  <a:schemeClr val="tx1"/>
                </a:solidFill>
                <a:effectLst/>
                <a:latin typeface="+mn-lt"/>
                <a:ea typeface="+mn-ea"/>
                <a:cs typeface="+mn-cs"/>
              </a:rPr>
              <a:t> their professional needs (</a:t>
            </a:r>
            <a:r>
              <a:rPr lang="en-GB" sz="1200" kern="1200" dirty="0" err="1">
                <a:solidFill>
                  <a:schemeClr val="tx1"/>
                </a:solidFill>
                <a:effectLst/>
                <a:latin typeface="+mn-lt"/>
                <a:ea typeface="+mn-ea"/>
                <a:cs typeface="+mn-cs"/>
              </a:rPr>
              <a:t>Bhuian</a:t>
            </a:r>
            <a:r>
              <a:rPr lang="en-GB" sz="1200" kern="1200" dirty="0">
                <a:solidFill>
                  <a:schemeClr val="tx1"/>
                </a:solidFill>
                <a:effectLst/>
                <a:latin typeface="+mn-lt"/>
                <a:ea typeface="+mn-ea"/>
                <a:cs typeface="+mn-cs"/>
              </a:rPr>
              <a:t>, 2021).</a:t>
            </a: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Luxury Tourists</a:t>
            </a:r>
          </a:p>
          <a:p>
            <a:r>
              <a:rPr lang="en-GB" sz="1200" kern="1200" dirty="0">
                <a:solidFill>
                  <a:schemeClr val="tx1"/>
                </a:solidFill>
                <a:effectLst/>
                <a:latin typeface="+mn-lt"/>
                <a:ea typeface="+mn-ea"/>
                <a:cs typeface="+mn-cs"/>
              </a:rPr>
              <a:t> High-end vacationers want culturally rich experiences that allow them to fully immerse themselves in the local way of life, from the cuisine to the art. Visitors to the St. Regis Hotel are the kind that want to treat themselves to a luxurious and unique experience. The St. Regis is a great option for their trips because of the high quality of the rooms, the delicious food, and the individualised treatment they get (</a:t>
            </a:r>
            <a:r>
              <a:rPr lang="en-GB" sz="1200" kern="1200" dirty="0" err="1">
                <a:solidFill>
                  <a:schemeClr val="tx1"/>
                </a:solidFill>
                <a:effectLst/>
                <a:latin typeface="+mn-lt"/>
                <a:ea typeface="+mn-ea"/>
                <a:cs typeface="+mn-cs"/>
              </a:rPr>
              <a:t>Razli</a:t>
            </a:r>
            <a:r>
              <a:rPr lang="en-GB" sz="1200" kern="1200" dirty="0">
                <a:solidFill>
                  <a:schemeClr val="tx1"/>
                </a:solidFill>
                <a:effectLst/>
                <a:latin typeface="+mn-lt"/>
                <a:ea typeface="+mn-ea"/>
                <a:cs typeface="+mn-cs"/>
              </a:rPr>
              <a:t> et al., 2022).</a:t>
            </a: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Couples and Honeymooners</a:t>
            </a:r>
          </a:p>
          <a:p>
            <a:r>
              <a:rPr lang="en-GB" sz="1200" kern="1200" dirty="0">
                <a:solidFill>
                  <a:schemeClr val="tx1"/>
                </a:solidFill>
                <a:effectLst/>
                <a:latin typeface="+mn-lt"/>
                <a:ea typeface="+mn-ea"/>
                <a:cs typeface="+mn-cs"/>
              </a:rPr>
              <a:t> Honeymooners and other couples usually choose luxurious yet intimate vacation spots. Couples on honeymoon will appreciate the hotel's small setting, fine cuisine, and luxurious extras like spas and rooftop terraces. The St. Regis Hotel is known for its elegantly romantic atmosphere. The rooms are lavishly furnished and beautifully designed, creating the ideal atmosphere for a romantic getaway. The St. Regis is known for its meticulous service. This includes the addition of extra facilities and services that are sure to put a couple's mind at ease, such as turndown service and personalized. Staycation (</a:t>
            </a:r>
            <a:r>
              <a:rPr lang="en-GB" sz="1200" kern="1200" dirty="0" err="1">
                <a:solidFill>
                  <a:schemeClr val="tx1"/>
                </a:solidFill>
                <a:effectLst/>
                <a:latin typeface="+mn-lt"/>
                <a:ea typeface="+mn-ea"/>
                <a:cs typeface="+mn-cs"/>
              </a:rPr>
              <a:t>Bhuian</a:t>
            </a:r>
            <a:r>
              <a:rPr lang="en-GB" sz="1200" kern="1200" dirty="0">
                <a:solidFill>
                  <a:schemeClr val="tx1"/>
                </a:solidFill>
                <a:effectLst/>
                <a:latin typeface="+mn-lt"/>
                <a:ea typeface="+mn-ea"/>
                <a:cs typeface="+mn-cs"/>
              </a:rPr>
              <a:t>, 2021). </a:t>
            </a:r>
          </a:p>
          <a:p>
            <a:endParaRPr lang="en-GB" dirty="0"/>
          </a:p>
        </p:txBody>
      </p:sp>
      <p:sp>
        <p:nvSpPr>
          <p:cNvPr id="4" name="Slide Number Placeholder 3"/>
          <p:cNvSpPr>
            <a:spLocks noGrp="1"/>
          </p:cNvSpPr>
          <p:nvPr>
            <p:ph type="sldNum" sz="quarter" idx="10"/>
          </p:nvPr>
        </p:nvSpPr>
        <p:spPr/>
        <p:txBody>
          <a:bodyPr/>
          <a:lstStyle/>
          <a:p>
            <a:fld id="{F6C4663F-3655-4784-AAF9-DE4B2D4F4B6B}" type="slidenum">
              <a:rPr lang="en-GB" smtClean="0"/>
              <a:t>4</a:t>
            </a:fld>
            <a:endParaRPr lang="en-GB"/>
          </a:p>
        </p:txBody>
      </p:sp>
    </p:spTree>
    <p:extLst>
      <p:ext uri="{BB962C8B-B14F-4D97-AF65-F5344CB8AC3E}">
        <p14:creationId xmlns:p14="http://schemas.microsoft.com/office/powerpoint/2010/main" val="13955190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Nature, Scope and Role of Guest Services and Facilities </a:t>
            </a:r>
          </a:p>
          <a:p>
            <a:r>
              <a:rPr lang="en-GB" sz="1200" kern="1200" dirty="0">
                <a:solidFill>
                  <a:schemeClr val="tx1"/>
                </a:solidFill>
                <a:effectLst/>
                <a:latin typeface="+mn-lt"/>
                <a:ea typeface="+mn-ea"/>
                <a:cs typeface="+mn-cs"/>
              </a:rPr>
              <a:t>The following are the nature, scope and role of the guest-associated services and facilities in the hospitality sector which includes: </a:t>
            </a: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Nature </a:t>
            </a:r>
          </a:p>
          <a:p>
            <a:r>
              <a:rPr lang="en-GB" sz="1200" kern="1200" dirty="0">
                <a:solidFill>
                  <a:schemeClr val="tx1"/>
                </a:solidFill>
                <a:effectLst/>
                <a:latin typeface="+mn-lt"/>
                <a:ea typeface="+mn-ea"/>
                <a:cs typeface="+mn-cs"/>
              </a:rPr>
              <a:t>The nature of guest services and facilities in any business in the hospitality sector depends on the quality of the services and amenities provided to guests. All sorts of services and facilities are included to meet the various wants and demands of visitors. Their importance is shown by the fact that they affect a hotel's popularity, revenue, and visitor retention rates (</a:t>
            </a:r>
            <a:r>
              <a:rPr lang="en-GB" sz="1200" kern="1200" dirty="0" err="1">
                <a:solidFill>
                  <a:schemeClr val="tx1"/>
                </a:solidFill>
                <a:effectLst/>
                <a:latin typeface="+mn-lt"/>
                <a:ea typeface="+mn-ea"/>
                <a:cs typeface="+mn-cs"/>
              </a:rPr>
              <a:t>Manhas</a:t>
            </a:r>
            <a:r>
              <a:rPr lang="en-GB" sz="1200" kern="1200" dirty="0">
                <a:solidFill>
                  <a:schemeClr val="tx1"/>
                </a:solidFill>
                <a:effectLst/>
                <a:latin typeface="+mn-lt"/>
                <a:ea typeface="+mn-ea"/>
                <a:cs typeface="+mn-cs"/>
              </a:rPr>
              <a:t> and Tukamushaba, 2015). For instance, the scope and nature of guest services and facilities, including the rooms of the St. Regis, a hotel known for its high level of service and elegance, are the very definition of extravagance. All of the rooms and suites are beautifully decorated and outfitted with high-end furniture and cutting-edge technology. The spectacular views from the private balconies of several of the apartments are another major selling point. The St. Regis's dining and cuisine services are top-notch. The hotel's excellent eateries and the world-famous Polo Bar provide delectable dishes and specialty drinks. The restaurant places a premium on offering a wide selection of high-quality dishes and a memorable dining experience. Revenue generation, guest satisfaction, and word-of-mouth promotion are all aided by the hotel's culinary offerings (Lu et al., 2015).</a:t>
            </a: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Scope </a:t>
            </a:r>
          </a:p>
          <a:p>
            <a:r>
              <a:rPr lang="en-GB" sz="1200" kern="1200" dirty="0">
                <a:solidFill>
                  <a:schemeClr val="tx1"/>
                </a:solidFill>
                <a:effectLst/>
                <a:latin typeface="+mn-lt"/>
                <a:ea typeface="+mn-ea"/>
                <a:cs typeface="+mn-cs"/>
              </a:rPr>
              <a:t>The scope of guest services and facilities depends on the guest accommodations, which is considered an integral part of any successful hospitality operation. This includes the variety and quality of lodgings, suites, and houses, including such factors as square footage, design, furniture, and amenities. In addition, Guest contentment and relaxation are aided by the availability of fun recreational activities. The St. Regis has state-of-the-art spas, health clubs, and even golf courses for its guests (Walker, 2021). These comforts are geared towards relaxation and revitalization, ensuring that visitors have a pleasant stay. The front desk and concierge staff play a crucial role in making guests' stays smooth and easy. The concierge services at the St. Regis are legendary, helping visitors with everything from making reservations for meals and seeing the city to fulfilling special requests. Additionally, corporate </a:t>
            </a:r>
            <a:r>
              <a:rPr lang="en-GB" sz="1200" kern="1200" dirty="0" err="1">
                <a:solidFill>
                  <a:schemeClr val="tx1"/>
                </a:solidFill>
                <a:effectLst/>
                <a:latin typeface="+mn-lt"/>
                <a:ea typeface="+mn-ea"/>
                <a:cs typeface="+mn-cs"/>
              </a:rPr>
              <a:t>travelers</a:t>
            </a:r>
            <a:r>
              <a:rPr lang="en-GB" sz="1200" kern="1200" dirty="0">
                <a:solidFill>
                  <a:schemeClr val="tx1"/>
                </a:solidFill>
                <a:effectLst/>
                <a:latin typeface="+mn-lt"/>
                <a:ea typeface="+mn-ea"/>
                <a:cs typeface="+mn-cs"/>
              </a:rPr>
              <a:t> rely heavily on business and meeting facilities. The St. Regis Hotel provides cutting-edge video technology and meeting rooms, ensuring the success of important business gatherings. Spas and health </a:t>
            </a:r>
            <a:r>
              <a:rPr lang="en-GB" sz="1200" kern="1200" dirty="0" err="1">
                <a:solidFill>
                  <a:schemeClr val="tx1"/>
                </a:solidFill>
                <a:effectLst/>
                <a:latin typeface="+mn-lt"/>
                <a:ea typeface="+mn-ea"/>
                <a:cs typeface="+mn-cs"/>
              </a:rPr>
              <a:t>centers</a:t>
            </a:r>
            <a:r>
              <a:rPr lang="en-GB" sz="1200" kern="1200" dirty="0">
                <a:solidFill>
                  <a:schemeClr val="tx1"/>
                </a:solidFill>
                <a:effectLst/>
                <a:latin typeface="+mn-lt"/>
                <a:ea typeface="+mn-ea"/>
                <a:cs typeface="+mn-cs"/>
              </a:rPr>
              <a:t> are popular with vacationers looking to unwind and recharge. There are spa treatments available that aim to improve guests' health and happiness throughout their stay (St. Regis Hotels &amp; Resorts, 2016).</a:t>
            </a: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Role </a:t>
            </a:r>
          </a:p>
          <a:p>
            <a:r>
              <a:rPr lang="en-GB" sz="1200" kern="1200" dirty="0">
                <a:solidFill>
                  <a:schemeClr val="tx1"/>
                </a:solidFill>
                <a:effectLst/>
                <a:latin typeface="+mn-lt"/>
                <a:ea typeface="+mn-ea"/>
                <a:cs typeface="+mn-cs"/>
              </a:rPr>
              <a:t>Guest service and facilities' primary role is to provide its guests with a pleasant and memorable stay via a variety of services and amenities. The St. Regis Hotel does a fantastic job of fulfilling this function, as staying there will be an experience one will never forget. The hotel stands out from the competition because of its high-quality services and amenities. Additionally, these amenities help increase income for the hotel, strengthen visitor relationships, and set the St. Regis apart from its competitors. They are also essential in facilitating smooth check-in and check-out procedures and improving the management of guests' needs. Because of the stiff competition in the luxury hotel industry, the St. Regis Hotel has built its reputation on the quality of the services and amenities it provides to its guests (</a:t>
            </a:r>
            <a:r>
              <a:rPr lang="en-GB" sz="1200" kern="1200" dirty="0" err="1">
                <a:solidFill>
                  <a:schemeClr val="tx1"/>
                </a:solidFill>
                <a:effectLst/>
                <a:latin typeface="+mn-lt"/>
                <a:ea typeface="+mn-ea"/>
                <a:cs typeface="+mn-cs"/>
              </a:rPr>
              <a:t>Minwoo</a:t>
            </a:r>
            <a:r>
              <a:rPr lang="en-GB" sz="1200" kern="1200" dirty="0">
                <a:solidFill>
                  <a:schemeClr val="tx1"/>
                </a:solidFill>
                <a:effectLst/>
                <a:latin typeface="+mn-lt"/>
                <a:ea typeface="+mn-ea"/>
                <a:cs typeface="+mn-cs"/>
              </a:rPr>
              <a:t> et al., 2019).</a:t>
            </a:r>
          </a:p>
          <a:p>
            <a:endParaRPr lang="en-GB" dirty="0"/>
          </a:p>
        </p:txBody>
      </p:sp>
      <p:sp>
        <p:nvSpPr>
          <p:cNvPr id="4" name="Slide Number Placeholder 3"/>
          <p:cNvSpPr>
            <a:spLocks noGrp="1"/>
          </p:cNvSpPr>
          <p:nvPr>
            <p:ph type="sldNum" sz="quarter" idx="10"/>
          </p:nvPr>
        </p:nvSpPr>
        <p:spPr/>
        <p:txBody>
          <a:bodyPr/>
          <a:lstStyle/>
          <a:p>
            <a:fld id="{F6C4663F-3655-4784-AAF9-DE4B2D4F4B6B}" type="slidenum">
              <a:rPr lang="en-GB" smtClean="0"/>
              <a:t>5</a:t>
            </a:fld>
            <a:endParaRPr lang="en-GB"/>
          </a:p>
        </p:txBody>
      </p:sp>
    </p:spTree>
    <p:extLst>
      <p:ext uri="{BB962C8B-B14F-4D97-AF65-F5344CB8AC3E}">
        <p14:creationId xmlns:p14="http://schemas.microsoft.com/office/powerpoint/2010/main" val="42767379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Nature, Scope and Role of Guest Services and Facilities </a:t>
            </a:r>
          </a:p>
          <a:p>
            <a:r>
              <a:rPr lang="en-GB" sz="1200" kern="1200" dirty="0">
                <a:solidFill>
                  <a:schemeClr val="tx1"/>
                </a:solidFill>
                <a:effectLst/>
                <a:latin typeface="+mn-lt"/>
                <a:ea typeface="+mn-ea"/>
                <a:cs typeface="+mn-cs"/>
              </a:rPr>
              <a:t>The following are the nature, scope and role of the guest-associated services and facilities in the hospitality sector which includes: </a:t>
            </a: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Nature </a:t>
            </a:r>
          </a:p>
          <a:p>
            <a:r>
              <a:rPr lang="en-GB" sz="1200" kern="1200" dirty="0">
                <a:solidFill>
                  <a:schemeClr val="tx1"/>
                </a:solidFill>
                <a:effectLst/>
                <a:latin typeface="+mn-lt"/>
                <a:ea typeface="+mn-ea"/>
                <a:cs typeface="+mn-cs"/>
              </a:rPr>
              <a:t>The nature of guest services and facilities in any business in the hospitality sector depends on the quality of the services and amenities provided to guests. All sorts of services and facilities are included to meet the various wants and demands of visitors. Their importance is shown by the fact that they affect a hotel's popularity, revenue, and visitor retention rates (</a:t>
            </a:r>
            <a:r>
              <a:rPr lang="en-GB" sz="1200" kern="1200" dirty="0" err="1">
                <a:solidFill>
                  <a:schemeClr val="tx1"/>
                </a:solidFill>
                <a:effectLst/>
                <a:latin typeface="+mn-lt"/>
                <a:ea typeface="+mn-ea"/>
                <a:cs typeface="+mn-cs"/>
              </a:rPr>
              <a:t>Manhas</a:t>
            </a:r>
            <a:r>
              <a:rPr lang="en-GB" sz="1200" kern="1200" dirty="0">
                <a:solidFill>
                  <a:schemeClr val="tx1"/>
                </a:solidFill>
                <a:effectLst/>
                <a:latin typeface="+mn-lt"/>
                <a:ea typeface="+mn-ea"/>
                <a:cs typeface="+mn-cs"/>
              </a:rPr>
              <a:t> and Tukamushaba, 2015). For instance, the scope and nature of guest services and facilities, including the rooms of the St. Regis, a hotel known for its high level of service and elegance, are the very definition of extravagance. All of the rooms and suites are beautifully decorated and outfitted with high-end furniture and cutting-edge technology. The spectacular views from the private balconies of several of the apartments are another major selling point. The St. Regis's dining and cuisine services are top-notch. The hotel's excellent eateries and the world-famous Polo Bar provide delectable dishes and specialty drinks. The restaurant places a premium on offering a wide selection of high-quality dishes and a memorable dining experience. Revenue generation, guest satisfaction, and word-of-mouth promotion are all aided by the hotel's culinary offerings (Lu et al., 2015).</a:t>
            </a: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Scope </a:t>
            </a:r>
          </a:p>
          <a:p>
            <a:r>
              <a:rPr lang="en-GB" sz="1200" kern="1200" dirty="0">
                <a:solidFill>
                  <a:schemeClr val="tx1"/>
                </a:solidFill>
                <a:effectLst/>
                <a:latin typeface="+mn-lt"/>
                <a:ea typeface="+mn-ea"/>
                <a:cs typeface="+mn-cs"/>
              </a:rPr>
              <a:t>The scope of guest services and facilities depends on the guest accommodations, which is considered an integral part of any successful hospitality operation. This includes the variety and quality of lodgings, suites, and houses, including such factors as square footage, design, furniture, and amenities. In addition, Guest contentment and relaxation are aided by the availability of fun recreational activities. The St. Regis has state-of-the-art spas, health clubs, and even golf courses for its guests (Walker, 2021). These comforts are geared towards relaxation and revitalization, ensuring that visitors have a pleasant stay. The front desk and concierge staff play a crucial role in making guests' stays smooth and easy. The concierge services at the St. Regis are legendary, helping visitors with everything from making reservations for meals and seeing the city to fulfilling special requests. Additionally, corporate </a:t>
            </a:r>
            <a:r>
              <a:rPr lang="en-GB" sz="1200" kern="1200" dirty="0" err="1">
                <a:solidFill>
                  <a:schemeClr val="tx1"/>
                </a:solidFill>
                <a:effectLst/>
                <a:latin typeface="+mn-lt"/>
                <a:ea typeface="+mn-ea"/>
                <a:cs typeface="+mn-cs"/>
              </a:rPr>
              <a:t>travelers</a:t>
            </a:r>
            <a:r>
              <a:rPr lang="en-GB" sz="1200" kern="1200" dirty="0">
                <a:solidFill>
                  <a:schemeClr val="tx1"/>
                </a:solidFill>
                <a:effectLst/>
                <a:latin typeface="+mn-lt"/>
                <a:ea typeface="+mn-ea"/>
                <a:cs typeface="+mn-cs"/>
              </a:rPr>
              <a:t> rely heavily on business and meeting facilities. The St. Regis Hotel provides cutting-edge video technology and meeting rooms, ensuring the success of important business gatherings. Spas and health </a:t>
            </a:r>
            <a:r>
              <a:rPr lang="en-GB" sz="1200" kern="1200" dirty="0" err="1">
                <a:solidFill>
                  <a:schemeClr val="tx1"/>
                </a:solidFill>
                <a:effectLst/>
                <a:latin typeface="+mn-lt"/>
                <a:ea typeface="+mn-ea"/>
                <a:cs typeface="+mn-cs"/>
              </a:rPr>
              <a:t>centers</a:t>
            </a:r>
            <a:r>
              <a:rPr lang="en-GB" sz="1200" kern="1200" dirty="0">
                <a:solidFill>
                  <a:schemeClr val="tx1"/>
                </a:solidFill>
                <a:effectLst/>
                <a:latin typeface="+mn-lt"/>
                <a:ea typeface="+mn-ea"/>
                <a:cs typeface="+mn-cs"/>
              </a:rPr>
              <a:t> are popular with vacationers looking to unwind and recharge. There are spa treatments available that aim to improve guests' health and happiness throughout their stay (St. Regis Hotels &amp; Resorts, 2016).</a:t>
            </a: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Role </a:t>
            </a:r>
          </a:p>
          <a:p>
            <a:r>
              <a:rPr lang="en-GB" sz="1200" kern="1200" dirty="0">
                <a:solidFill>
                  <a:schemeClr val="tx1"/>
                </a:solidFill>
                <a:effectLst/>
                <a:latin typeface="+mn-lt"/>
                <a:ea typeface="+mn-ea"/>
                <a:cs typeface="+mn-cs"/>
              </a:rPr>
              <a:t>Guest service and facilities' primary role is to provide its guests with a pleasant and memorable stay via a variety of services and amenities. The St. Regis Hotel does a fantastic job of fulfilling this function, as staying there will be an experience one will never forget. The hotel stands out from the competition because of its high-quality services and amenities. Additionally, these amenities help increase income for the hotel, strengthen visitor relationships, and set the St. Regis apart from its competitors. They are also essential in facilitating smooth check-in and check-out procedures and improving the management of guests' needs. Because of the stiff competition in the luxury hotel industry, the St. Regis Hotel has built its reputation on the quality of the services and amenities it provides to its guests (</a:t>
            </a:r>
            <a:r>
              <a:rPr lang="en-GB" sz="1200" kern="1200" dirty="0" err="1">
                <a:solidFill>
                  <a:schemeClr val="tx1"/>
                </a:solidFill>
                <a:effectLst/>
                <a:latin typeface="+mn-lt"/>
                <a:ea typeface="+mn-ea"/>
                <a:cs typeface="+mn-cs"/>
              </a:rPr>
              <a:t>Minwoo</a:t>
            </a:r>
            <a:r>
              <a:rPr lang="en-GB" sz="1200" kern="1200" dirty="0">
                <a:solidFill>
                  <a:schemeClr val="tx1"/>
                </a:solidFill>
                <a:effectLst/>
                <a:latin typeface="+mn-lt"/>
                <a:ea typeface="+mn-ea"/>
                <a:cs typeface="+mn-cs"/>
              </a:rPr>
              <a:t> et al., 2019).</a:t>
            </a:r>
          </a:p>
          <a:p>
            <a:endParaRPr lang="en-GB" dirty="0"/>
          </a:p>
        </p:txBody>
      </p:sp>
      <p:sp>
        <p:nvSpPr>
          <p:cNvPr id="4" name="Slide Number Placeholder 3"/>
          <p:cNvSpPr>
            <a:spLocks noGrp="1"/>
          </p:cNvSpPr>
          <p:nvPr>
            <p:ph type="sldNum" sz="quarter" idx="10"/>
          </p:nvPr>
        </p:nvSpPr>
        <p:spPr/>
        <p:txBody>
          <a:bodyPr/>
          <a:lstStyle/>
          <a:p>
            <a:fld id="{F6C4663F-3655-4784-AAF9-DE4B2D4F4B6B}" type="slidenum">
              <a:rPr lang="en-GB" smtClean="0"/>
              <a:t>6</a:t>
            </a:fld>
            <a:endParaRPr lang="en-GB"/>
          </a:p>
        </p:txBody>
      </p:sp>
    </p:spTree>
    <p:extLst>
      <p:ext uri="{BB962C8B-B14F-4D97-AF65-F5344CB8AC3E}">
        <p14:creationId xmlns:p14="http://schemas.microsoft.com/office/powerpoint/2010/main" val="40220636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Nature, Scope and Role of Guest Services and Facilities </a:t>
            </a:r>
          </a:p>
          <a:p>
            <a:r>
              <a:rPr lang="en-GB" sz="1200" kern="1200" dirty="0">
                <a:solidFill>
                  <a:schemeClr val="tx1"/>
                </a:solidFill>
                <a:effectLst/>
                <a:latin typeface="+mn-lt"/>
                <a:ea typeface="+mn-ea"/>
                <a:cs typeface="+mn-cs"/>
              </a:rPr>
              <a:t>The following are the nature, scope and role of the guest-associated services and facilities in the hospitality sector which includes: </a:t>
            </a: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Nature </a:t>
            </a:r>
          </a:p>
          <a:p>
            <a:r>
              <a:rPr lang="en-GB" sz="1200" kern="1200" dirty="0">
                <a:solidFill>
                  <a:schemeClr val="tx1"/>
                </a:solidFill>
                <a:effectLst/>
                <a:latin typeface="+mn-lt"/>
                <a:ea typeface="+mn-ea"/>
                <a:cs typeface="+mn-cs"/>
              </a:rPr>
              <a:t>The nature of guest services and facilities in any business in the hospitality sector depends on the quality of the services and amenities provided to guests. All sorts of services and facilities are included to meet the various wants and demands of visitors. Their importance is shown by the fact that they affect a hotel's popularity, revenue, and visitor retention rates (</a:t>
            </a:r>
            <a:r>
              <a:rPr lang="en-GB" sz="1200" kern="1200" dirty="0" err="1">
                <a:solidFill>
                  <a:schemeClr val="tx1"/>
                </a:solidFill>
                <a:effectLst/>
                <a:latin typeface="+mn-lt"/>
                <a:ea typeface="+mn-ea"/>
                <a:cs typeface="+mn-cs"/>
              </a:rPr>
              <a:t>Manhas</a:t>
            </a:r>
            <a:r>
              <a:rPr lang="en-GB" sz="1200" kern="1200" dirty="0">
                <a:solidFill>
                  <a:schemeClr val="tx1"/>
                </a:solidFill>
                <a:effectLst/>
                <a:latin typeface="+mn-lt"/>
                <a:ea typeface="+mn-ea"/>
                <a:cs typeface="+mn-cs"/>
              </a:rPr>
              <a:t> and Tukamushaba, 2015). For instance, the scope and nature of guest services and facilities, including the rooms of the St. Regis, a hotel known for its high level of service and elegance, are the very definition of extravagance. All of the rooms and suites are beautifully decorated and outfitted with high-end furniture and cutting-edge technology. The spectacular views from the private balconies of several of the apartments are another major selling point. The St. Regis's dining and cuisine services are top-notch. The hotel's excellent eateries and the world-famous Polo Bar provide delectable dishes and specialty drinks. The restaurant places a premium on offering a wide selection of high-quality dishes and a memorable dining experience. Revenue generation, guest satisfaction, and word-of-mouth promotion are all aided by the hotel's culinary offerings (Lu et al., 2015).</a:t>
            </a: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Scope </a:t>
            </a:r>
          </a:p>
          <a:p>
            <a:r>
              <a:rPr lang="en-GB" sz="1200" kern="1200" dirty="0">
                <a:solidFill>
                  <a:schemeClr val="tx1"/>
                </a:solidFill>
                <a:effectLst/>
                <a:latin typeface="+mn-lt"/>
                <a:ea typeface="+mn-ea"/>
                <a:cs typeface="+mn-cs"/>
              </a:rPr>
              <a:t>The scope of guest services and facilities depends on the guest accommodations, which is considered an integral part of any successful hospitality operation. This includes the variety and quality of lodgings, suites, and houses, including such factors as square footage, design, furniture, and amenities. In addition, Guest contentment and relaxation are aided by the availability of fun recreational activities. The St. Regis has state-of-the-art spas, health clubs, and even golf courses for its guests (Walker, 2021). These comforts are geared towards relaxation and revitalization, ensuring that visitors have a pleasant stay. The front desk and concierge staff play a crucial role in making guests' stays smooth and easy. The concierge services at the St. Regis are legendary, helping visitors with everything from making reservations for meals and seeing the city to fulfilling special requests. Additionally, corporate </a:t>
            </a:r>
            <a:r>
              <a:rPr lang="en-GB" sz="1200" kern="1200" dirty="0" err="1">
                <a:solidFill>
                  <a:schemeClr val="tx1"/>
                </a:solidFill>
                <a:effectLst/>
                <a:latin typeface="+mn-lt"/>
                <a:ea typeface="+mn-ea"/>
                <a:cs typeface="+mn-cs"/>
              </a:rPr>
              <a:t>travelers</a:t>
            </a:r>
            <a:r>
              <a:rPr lang="en-GB" sz="1200" kern="1200" dirty="0">
                <a:solidFill>
                  <a:schemeClr val="tx1"/>
                </a:solidFill>
                <a:effectLst/>
                <a:latin typeface="+mn-lt"/>
                <a:ea typeface="+mn-ea"/>
                <a:cs typeface="+mn-cs"/>
              </a:rPr>
              <a:t> rely heavily on business and meeting facilities. The St. Regis Hotel provides cutting-edge video technology and meeting rooms, ensuring the success of important business gatherings. Spas and health </a:t>
            </a:r>
            <a:r>
              <a:rPr lang="en-GB" sz="1200" kern="1200" dirty="0" err="1">
                <a:solidFill>
                  <a:schemeClr val="tx1"/>
                </a:solidFill>
                <a:effectLst/>
                <a:latin typeface="+mn-lt"/>
                <a:ea typeface="+mn-ea"/>
                <a:cs typeface="+mn-cs"/>
              </a:rPr>
              <a:t>centers</a:t>
            </a:r>
            <a:r>
              <a:rPr lang="en-GB" sz="1200" kern="1200" dirty="0">
                <a:solidFill>
                  <a:schemeClr val="tx1"/>
                </a:solidFill>
                <a:effectLst/>
                <a:latin typeface="+mn-lt"/>
                <a:ea typeface="+mn-ea"/>
                <a:cs typeface="+mn-cs"/>
              </a:rPr>
              <a:t> are popular with vacationers looking to unwind and recharge. There are spa treatments available that aim to improve guests' health and happiness throughout their stay (St. Regis Hotels &amp; Resorts, 2016).</a:t>
            </a:r>
          </a:p>
          <a:p>
            <a:r>
              <a:rPr lang="en-GB" sz="1200" kern="1200" dirty="0">
                <a:solidFill>
                  <a:schemeClr val="tx1"/>
                </a:solidFill>
                <a:effectLst/>
                <a:latin typeface="+mn-lt"/>
                <a:ea typeface="+mn-ea"/>
                <a:cs typeface="+mn-cs"/>
              </a:rPr>
              <a:t> </a:t>
            </a:r>
          </a:p>
          <a:p>
            <a:r>
              <a:rPr lang="en-GB" sz="1200" b="1" i="1" kern="1200" dirty="0">
                <a:solidFill>
                  <a:schemeClr val="tx1"/>
                </a:solidFill>
                <a:effectLst/>
                <a:latin typeface="+mn-lt"/>
                <a:ea typeface="+mn-ea"/>
                <a:cs typeface="+mn-cs"/>
              </a:rPr>
              <a:t>Role </a:t>
            </a:r>
          </a:p>
          <a:p>
            <a:r>
              <a:rPr lang="en-GB" sz="1200" kern="1200" dirty="0">
                <a:solidFill>
                  <a:schemeClr val="tx1"/>
                </a:solidFill>
                <a:effectLst/>
                <a:latin typeface="+mn-lt"/>
                <a:ea typeface="+mn-ea"/>
                <a:cs typeface="+mn-cs"/>
              </a:rPr>
              <a:t>Guest service and facilities' primary role is to provide its guests with a pleasant and memorable stay via a variety of services and amenities. The St. Regis Hotel does a fantastic job of fulfilling this function, as staying there will be an experience one will never forget. The hotel stands out from the competition because of its high-quality services and amenities. Additionally, these amenities help increase income for the hotel, strengthen visitor relationships, and set the St. Regis apart from its competitors. They are also essential in facilitating smooth check-in and check-out procedures and improving the management of guests' needs. Because of the stiff competition in the luxury hotel industry, the St. Regis Hotel has built its reputation on the quality of the services and amenities it provides to its guests (</a:t>
            </a:r>
            <a:r>
              <a:rPr lang="en-GB" sz="1200" kern="1200" dirty="0" err="1">
                <a:solidFill>
                  <a:schemeClr val="tx1"/>
                </a:solidFill>
                <a:effectLst/>
                <a:latin typeface="+mn-lt"/>
                <a:ea typeface="+mn-ea"/>
                <a:cs typeface="+mn-cs"/>
              </a:rPr>
              <a:t>Minwoo</a:t>
            </a:r>
            <a:r>
              <a:rPr lang="en-GB" sz="1200" kern="1200" dirty="0">
                <a:solidFill>
                  <a:schemeClr val="tx1"/>
                </a:solidFill>
                <a:effectLst/>
                <a:latin typeface="+mn-lt"/>
                <a:ea typeface="+mn-ea"/>
                <a:cs typeface="+mn-cs"/>
              </a:rPr>
              <a:t> et al., 2019).</a:t>
            </a:r>
          </a:p>
          <a:p>
            <a:endParaRPr lang="en-GB" dirty="0"/>
          </a:p>
        </p:txBody>
      </p:sp>
      <p:sp>
        <p:nvSpPr>
          <p:cNvPr id="4" name="Slide Number Placeholder 3"/>
          <p:cNvSpPr>
            <a:spLocks noGrp="1"/>
          </p:cNvSpPr>
          <p:nvPr>
            <p:ph type="sldNum" sz="quarter" idx="10"/>
          </p:nvPr>
        </p:nvSpPr>
        <p:spPr/>
        <p:txBody>
          <a:bodyPr/>
          <a:lstStyle/>
          <a:p>
            <a:fld id="{F6C4663F-3655-4784-AAF9-DE4B2D4F4B6B}" type="slidenum">
              <a:rPr lang="en-GB" smtClean="0"/>
              <a:t>7</a:t>
            </a:fld>
            <a:endParaRPr lang="en-GB"/>
          </a:p>
        </p:txBody>
      </p:sp>
    </p:spTree>
    <p:extLst>
      <p:ext uri="{BB962C8B-B14F-4D97-AF65-F5344CB8AC3E}">
        <p14:creationId xmlns:p14="http://schemas.microsoft.com/office/powerpoint/2010/main" val="9225177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 Importance of Hospitality and Hotel Guest Expectations </a:t>
            </a:r>
          </a:p>
          <a:p>
            <a:r>
              <a:rPr lang="en-GB" sz="1200" kern="1200" dirty="0">
                <a:solidFill>
                  <a:schemeClr val="tx1"/>
                </a:solidFill>
                <a:effectLst/>
                <a:latin typeface="+mn-lt"/>
                <a:ea typeface="+mn-ea"/>
                <a:cs typeface="+mn-cs"/>
              </a:rPr>
              <a:t>The value of good hospitality to the hotel business cannot be emphasized. The term "hospitality" refers to the practice of making visitors feel appreciated and at ease throughout their stay. Hospitality is more than just providing the bare minimum for guests; it's about going above and beyond to make a lasting impression. The St. Regis Hotel is well recognised as a renowned landmark and esteemed symbol within the opulent hospitality sector. The hospitality sector places significant emphasis on the favourable first perceptions that clients have on their service. The hotel offers one of the best butler services available anywhere in the world, and its reputation for excellence precedes it. The butlers get intensive training in order to pro-actively anticipate the wants of their guests. This enables the butlers to fill the expectations of their guests without the need for express dialogue.</a:t>
            </a:r>
          </a:p>
          <a:p>
            <a:r>
              <a:rPr lang="en-US" sz="1200" kern="1200" dirty="0">
                <a:solidFill>
                  <a:schemeClr val="tx1"/>
                </a:solidFill>
                <a:effectLst/>
                <a:latin typeface="+mn-lt"/>
                <a:ea typeface="+mn-ea"/>
                <a:cs typeface="+mn-cs"/>
              </a:rPr>
              <a:t>When a guest requests a certain kind of tea, the housekeeping staff makes every effort to stock their room with that particular kind  (St. Regis Hotels &amp; Resorts, 2016). In contrast, Premier Inn demonstrates its commitment to providing exceptional service by paying close attention to the smallest of details and tailoring its offerings to the specific requirements of each guest. This commitment is shown in particulars like the availability of customised lodging options, outstanding front desk service, and meticulously maintained guest rooms. Premier Inn makes an active effort to learn about its guests' backgrounds and preferences so that it may better meet their needs. The importance of Premier Inn's hospitality in ensuring the hotel's success and going above and beyond guests' expectations cannot be overstated. The brand continues to be a favourite among adventurers because of its unwavering commitment to providing guests with more than just a place to sleep. This scenario is a perfect example of how a hotel's exceptional service may elevate it beyond its standard function as a place to sleep. Luxury hospitality has proven effective in capturing guests' hearts and minds, as seen by the many glowing reviews of hotels like Premier Inn (</a:t>
            </a:r>
            <a:r>
              <a:rPr lang="en-US" sz="1200" kern="1200" dirty="0" err="1">
                <a:solidFill>
                  <a:schemeClr val="tx1"/>
                </a:solidFill>
                <a:effectLst/>
                <a:latin typeface="+mn-lt"/>
                <a:ea typeface="+mn-ea"/>
                <a:cs typeface="+mn-cs"/>
              </a:rPr>
              <a:t>Ghandour</a:t>
            </a:r>
            <a:r>
              <a:rPr lang="en-US" sz="1200" kern="1200" dirty="0">
                <a:solidFill>
                  <a:schemeClr val="tx1"/>
                </a:solidFill>
                <a:effectLst/>
                <a:latin typeface="+mn-lt"/>
                <a:ea typeface="+mn-ea"/>
                <a:cs typeface="+mn-cs"/>
              </a:rPr>
              <a:t> et al., 2015).</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F6C4663F-3655-4784-AAF9-DE4B2D4F4B6B}" type="slidenum">
              <a:rPr lang="en-GB" smtClean="0"/>
              <a:t>8</a:t>
            </a:fld>
            <a:endParaRPr lang="en-GB"/>
          </a:p>
        </p:txBody>
      </p:sp>
    </p:spTree>
    <p:extLst>
      <p:ext uri="{BB962C8B-B14F-4D97-AF65-F5344CB8AC3E}">
        <p14:creationId xmlns:p14="http://schemas.microsoft.com/office/powerpoint/2010/main" val="16549502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 Importance of Hospitality and Hotel Guest Expectations </a:t>
            </a:r>
          </a:p>
          <a:p>
            <a:r>
              <a:rPr lang="en-GB" sz="1200" kern="1200" dirty="0">
                <a:solidFill>
                  <a:schemeClr val="tx1"/>
                </a:solidFill>
                <a:effectLst/>
                <a:latin typeface="+mn-lt"/>
                <a:ea typeface="+mn-ea"/>
                <a:cs typeface="+mn-cs"/>
              </a:rPr>
              <a:t>The value of good hospitality to the hotel business cannot be emphasized. The term "hospitality" refers to the practice of making visitors feel appreciated and at ease throughout their stay. Hospitality is more than just providing the bare minimum for guests; it's about going above and beyond to make a lasting impression. The St. Regis Hotel is well recognised as a renowned landmark and esteemed symbol within the opulent hospitality sector. The hospitality sector places significant emphasis on the favourable first perceptions that clients have on their service. The hotel offers one of the best butler services available anywhere in the world, and its reputation for excellence precedes it. The butlers get intensive training in order to pro-actively anticipate the wants of their guests. This enables the butlers to fill the expectations of their guests without the need for express dialogue.</a:t>
            </a:r>
          </a:p>
          <a:p>
            <a:r>
              <a:rPr lang="en-US" sz="1200" kern="1200" dirty="0">
                <a:solidFill>
                  <a:schemeClr val="tx1"/>
                </a:solidFill>
                <a:effectLst/>
                <a:latin typeface="+mn-lt"/>
                <a:ea typeface="+mn-ea"/>
                <a:cs typeface="+mn-cs"/>
              </a:rPr>
              <a:t>When a guest requests a certain kind of tea, the housekeeping staff makes every effort to stock their room with that particular kind  (St. Regis Hotels &amp; Resorts, 2016). In contrast, Premier Inn demonstrates its commitment to providing exceptional service by paying close attention to the smallest of details and tailoring its offerings to the specific requirements of each guest. This commitment is shown in particulars like the availability of customised lodging options, outstanding front desk service, and meticulously maintained guest rooms. Premier Inn makes an active effort to learn about its guests' backgrounds and preferences so that it may better meet their needs. The importance of Premier Inn's hospitality in ensuring the hotel's success and going above and beyond guests' expectations cannot be overstated. The brand continues to be a favourite among adventurers because of its unwavering commitment to providing guests with more than just a place to sleep. This scenario is a perfect example of how a hotel's exceptional service may elevate it beyond its standard function as a place to sleep. Luxury hospitality has proven effective in capturing guests' hearts and minds, as seen by the many glowing reviews of hotels like Premier Inn (</a:t>
            </a:r>
            <a:r>
              <a:rPr lang="en-US" sz="1200" kern="1200" dirty="0" err="1">
                <a:solidFill>
                  <a:schemeClr val="tx1"/>
                </a:solidFill>
                <a:effectLst/>
                <a:latin typeface="+mn-lt"/>
                <a:ea typeface="+mn-ea"/>
                <a:cs typeface="+mn-cs"/>
              </a:rPr>
              <a:t>Ghandour</a:t>
            </a:r>
            <a:r>
              <a:rPr lang="en-US" sz="1200" kern="1200" dirty="0">
                <a:solidFill>
                  <a:schemeClr val="tx1"/>
                </a:solidFill>
                <a:effectLst/>
                <a:latin typeface="+mn-lt"/>
                <a:ea typeface="+mn-ea"/>
                <a:cs typeface="+mn-cs"/>
              </a:rPr>
              <a:t> et al., 2015).</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F6C4663F-3655-4784-AAF9-DE4B2D4F4B6B}" type="slidenum">
              <a:rPr lang="en-GB" smtClean="0"/>
              <a:t>9</a:t>
            </a:fld>
            <a:endParaRPr lang="en-GB"/>
          </a:p>
        </p:txBody>
      </p:sp>
    </p:spTree>
    <p:extLst>
      <p:ext uri="{BB962C8B-B14F-4D97-AF65-F5344CB8AC3E}">
        <p14:creationId xmlns:p14="http://schemas.microsoft.com/office/powerpoint/2010/main" val="316984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none" kern="1200" dirty="0">
                <a:solidFill>
                  <a:schemeClr val="tx1"/>
                </a:solidFill>
                <a:effectLst/>
                <a:latin typeface="+mn-lt"/>
                <a:ea typeface="+mn-ea"/>
                <a:cs typeface="+mn-cs"/>
              </a:rPr>
              <a:t>References </a:t>
            </a:r>
          </a:p>
          <a:p>
            <a:r>
              <a:rPr lang="en-US" sz="1200" kern="1200" dirty="0" err="1">
                <a:solidFill>
                  <a:schemeClr val="tx1"/>
                </a:solidFill>
                <a:effectLst/>
                <a:latin typeface="+mn-lt"/>
                <a:ea typeface="+mn-ea"/>
                <a:cs typeface="+mn-cs"/>
              </a:rPr>
              <a:t>Bhuian</a:t>
            </a:r>
            <a:r>
              <a:rPr lang="en-US" sz="1200" kern="1200" dirty="0">
                <a:solidFill>
                  <a:schemeClr val="tx1"/>
                </a:solidFill>
                <a:effectLst/>
                <a:latin typeface="+mn-lt"/>
                <a:ea typeface="+mn-ea"/>
                <a:cs typeface="+mn-cs"/>
              </a:rPr>
              <a:t>, D. (2021). </a:t>
            </a:r>
            <a:r>
              <a:rPr lang="en-US" sz="1200" i="1" kern="1200" dirty="0">
                <a:solidFill>
                  <a:schemeClr val="tx1"/>
                </a:solidFill>
                <a:effectLst/>
                <a:latin typeface="+mn-lt"/>
                <a:ea typeface="+mn-ea"/>
                <a:cs typeface="+mn-cs"/>
              </a:rPr>
              <a:t>The impact of service quality on customer satisfaction in hotel business development</a:t>
            </a:r>
            <a:r>
              <a:rPr lang="en-US" sz="1200" kern="1200" dirty="0">
                <a:solidFill>
                  <a:schemeClr val="tx1"/>
                </a:solidFill>
                <a:effectLst/>
                <a:latin typeface="+mn-lt"/>
                <a:ea typeface="+mn-ea"/>
                <a:cs typeface="+mn-cs"/>
              </a:rPr>
              <a:t>. [online] Available at: </a:t>
            </a:r>
            <a:r>
              <a:rPr lang="en-US" sz="1200" u="sng" kern="1200" dirty="0">
                <a:solidFill>
                  <a:schemeClr val="tx1"/>
                </a:solidFill>
                <a:effectLst/>
                <a:latin typeface="+mn-lt"/>
                <a:ea typeface="+mn-ea"/>
                <a:cs typeface="+mn-cs"/>
                <a:hlinkClick r:id="rId3"/>
              </a:rPr>
              <a:t>https://www.div</a:t>
            </a:r>
            <a:r>
              <a:rPr lang="en-US" sz="1200" kern="1200" dirty="0">
                <a:solidFill>
                  <a:schemeClr val="tx1"/>
                </a:solidFill>
                <a:effectLst/>
                <a:latin typeface="+mn-lt"/>
                <a:ea typeface="+mn-ea"/>
                <a:cs typeface="+mn-cs"/>
              </a:rPr>
              <a:t> portal.org/smash/get/diva2:1582843/FULLTEXT01.pdf.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Ford, R.C (2020) Managing hospitality organizations: achieving excellence in the guest experience, SAGE Publications</a:t>
            </a:r>
          </a:p>
          <a:p>
            <a:r>
              <a:rPr lang="en-GB" sz="1200" kern="1200" dirty="0" err="1">
                <a:solidFill>
                  <a:schemeClr val="tx1"/>
                </a:solidFill>
                <a:effectLst/>
                <a:latin typeface="+mn-lt"/>
                <a:ea typeface="+mn-ea"/>
                <a:cs typeface="+mn-cs"/>
              </a:rPr>
              <a:t>Ghandour</a:t>
            </a:r>
            <a:r>
              <a:rPr lang="en-GB" sz="1200" kern="1200" dirty="0">
                <a:solidFill>
                  <a:schemeClr val="tx1"/>
                </a:solidFill>
                <a:effectLst/>
                <a:latin typeface="+mn-lt"/>
                <a:ea typeface="+mn-ea"/>
                <a:cs typeface="+mn-cs"/>
              </a:rPr>
              <a:t>, R., Bilal, J. and </a:t>
            </a:r>
            <a:r>
              <a:rPr lang="en-GB" sz="1200" kern="1200" dirty="0" err="1">
                <a:solidFill>
                  <a:schemeClr val="tx1"/>
                </a:solidFill>
                <a:effectLst/>
                <a:latin typeface="+mn-lt"/>
                <a:ea typeface="+mn-ea"/>
                <a:cs typeface="+mn-cs"/>
              </a:rPr>
              <a:t>Mudassar</a:t>
            </a:r>
            <a:r>
              <a:rPr lang="en-GB" sz="1200" kern="1200" dirty="0">
                <a:solidFill>
                  <a:schemeClr val="tx1"/>
                </a:solidFill>
                <a:effectLst/>
                <a:latin typeface="+mn-lt"/>
                <a:ea typeface="+mn-ea"/>
                <a:cs typeface="+mn-cs"/>
              </a:rPr>
              <a:t>, H., 2015. Relationship between Service Quality, Customer Retention and the Role of Social Media-Case study Premier Inn Hotel (UK). </a:t>
            </a:r>
            <a:r>
              <a:rPr lang="en-GB" sz="1200" i="1" kern="1200" dirty="0">
                <a:solidFill>
                  <a:schemeClr val="tx1"/>
                </a:solidFill>
                <a:effectLst/>
                <a:latin typeface="+mn-lt"/>
                <a:ea typeface="+mn-ea"/>
                <a:cs typeface="+mn-cs"/>
              </a:rPr>
              <a:t>Journal of Organizational Studies and Innovation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a:t>
            </a:r>
            <a:r>
              <a:rPr lang="en-GB" sz="1200" kern="1200" dirty="0">
                <a:solidFill>
                  <a:schemeClr val="tx1"/>
                </a:solidFill>
                <a:effectLst/>
                <a:latin typeface="+mn-lt"/>
                <a:ea typeface="+mn-ea"/>
                <a:cs typeface="+mn-cs"/>
              </a:rPr>
              <a:t>(4), pp.1-12.</a:t>
            </a:r>
          </a:p>
          <a:p>
            <a:r>
              <a:rPr lang="en-GB" sz="1200" kern="1200" dirty="0">
                <a:solidFill>
                  <a:schemeClr val="tx1"/>
                </a:solidFill>
                <a:effectLst/>
                <a:latin typeface="+mn-lt"/>
                <a:ea typeface="+mn-ea"/>
                <a:cs typeface="+mn-cs"/>
              </a:rPr>
              <a:t>Lu, C., </a:t>
            </a:r>
            <a:r>
              <a:rPr lang="en-GB" sz="1200" kern="1200" dirty="0" err="1">
                <a:solidFill>
                  <a:schemeClr val="tx1"/>
                </a:solidFill>
                <a:effectLst/>
                <a:latin typeface="+mn-lt"/>
                <a:ea typeface="+mn-ea"/>
                <a:cs typeface="+mn-cs"/>
              </a:rPr>
              <a:t>Berchoux</a:t>
            </a:r>
            <a:r>
              <a:rPr lang="en-GB" sz="1200" kern="1200" dirty="0">
                <a:solidFill>
                  <a:schemeClr val="tx1"/>
                </a:solidFill>
                <a:effectLst/>
                <a:latin typeface="+mn-lt"/>
                <a:ea typeface="+mn-ea"/>
                <a:cs typeface="+mn-cs"/>
              </a:rPr>
              <a:t>, C., Marek, M.W. and Chen, B., 2015. Service quality and customer satisfaction: qualitative research implications for luxury hotels. </a:t>
            </a:r>
            <a:r>
              <a:rPr lang="en-GB" sz="1200" i="1" kern="1200" dirty="0">
                <a:solidFill>
                  <a:schemeClr val="tx1"/>
                </a:solidFill>
                <a:effectLst/>
                <a:latin typeface="+mn-lt"/>
                <a:ea typeface="+mn-ea"/>
                <a:cs typeface="+mn-cs"/>
              </a:rPr>
              <a:t>International Journal of Culture, Tourism and Hospitality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9</a:t>
            </a:r>
            <a:r>
              <a:rPr lang="en-GB" sz="1200" kern="1200" dirty="0">
                <a:solidFill>
                  <a:schemeClr val="tx1"/>
                </a:solidFill>
                <a:effectLst/>
                <a:latin typeface="+mn-lt"/>
                <a:ea typeface="+mn-ea"/>
                <a:cs typeface="+mn-cs"/>
              </a:rPr>
              <a:t>(2), pp.168-182.</a:t>
            </a:r>
          </a:p>
          <a:p>
            <a:r>
              <a:rPr lang="en-GB" sz="1200" kern="1200" dirty="0" err="1">
                <a:solidFill>
                  <a:schemeClr val="tx1"/>
                </a:solidFill>
                <a:effectLst/>
                <a:latin typeface="+mn-lt"/>
                <a:ea typeface="+mn-ea"/>
                <a:cs typeface="+mn-cs"/>
              </a:rPr>
              <a:t>Manhas</a:t>
            </a:r>
            <a:r>
              <a:rPr lang="en-GB" sz="1200" kern="1200" dirty="0">
                <a:solidFill>
                  <a:schemeClr val="tx1"/>
                </a:solidFill>
                <a:effectLst/>
                <a:latin typeface="+mn-lt"/>
                <a:ea typeface="+mn-ea"/>
                <a:cs typeface="+mn-cs"/>
              </a:rPr>
              <a:t>, P.S. and Tukamushaba, E.K., 2015. Understanding service experience and its impact on brand image in the hospitality sector. </a:t>
            </a:r>
            <a:r>
              <a:rPr lang="en-GB" sz="1200" i="1" kern="1200" dirty="0">
                <a:solidFill>
                  <a:schemeClr val="tx1"/>
                </a:solidFill>
                <a:effectLst/>
                <a:latin typeface="+mn-lt"/>
                <a:ea typeface="+mn-ea"/>
                <a:cs typeface="+mn-cs"/>
              </a:rPr>
              <a:t>International Journal of Hospitality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45</a:t>
            </a:r>
            <a:r>
              <a:rPr lang="en-GB" sz="1200" kern="1200" dirty="0">
                <a:solidFill>
                  <a:schemeClr val="tx1"/>
                </a:solidFill>
                <a:effectLst/>
                <a:latin typeface="+mn-lt"/>
                <a:ea typeface="+mn-ea"/>
                <a:cs typeface="+mn-cs"/>
              </a:rPr>
              <a:t>, pp.77-87.</a:t>
            </a:r>
          </a:p>
          <a:p>
            <a:r>
              <a:rPr lang="en-GB" sz="1200" kern="1200" dirty="0" err="1">
                <a:solidFill>
                  <a:schemeClr val="tx1"/>
                </a:solidFill>
                <a:effectLst/>
                <a:latin typeface="+mn-lt"/>
                <a:ea typeface="+mn-ea"/>
                <a:cs typeface="+mn-cs"/>
              </a:rPr>
              <a:t>Manhas</a:t>
            </a:r>
            <a:r>
              <a:rPr lang="en-GB" sz="1200" kern="1200" dirty="0">
                <a:solidFill>
                  <a:schemeClr val="tx1"/>
                </a:solidFill>
                <a:effectLst/>
                <a:latin typeface="+mn-lt"/>
                <a:ea typeface="+mn-ea"/>
                <a:cs typeface="+mn-cs"/>
              </a:rPr>
              <a:t>, P.S. and Tukamushaba, E.K., 2015. Understanding service experience and its impact on brand image in the hospitality sector. </a:t>
            </a:r>
            <a:r>
              <a:rPr lang="en-GB" sz="1200" i="1" kern="1200" dirty="0">
                <a:solidFill>
                  <a:schemeClr val="tx1"/>
                </a:solidFill>
                <a:effectLst/>
                <a:latin typeface="+mn-lt"/>
                <a:ea typeface="+mn-ea"/>
                <a:cs typeface="+mn-cs"/>
              </a:rPr>
              <a:t>International Journal of Hospitality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45</a:t>
            </a:r>
            <a:r>
              <a:rPr lang="en-GB" sz="1200" kern="1200" dirty="0">
                <a:solidFill>
                  <a:schemeClr val="tx1"/>
                </a:solidFill>
                <a:effectLst/>
                <a:latin typeface="+mn-lt"/>
                <a:ea typeface="+mn-ea"/>
                <a:cs typeface="+mn-cs"/>
              </a:rPr>
              <a:t>, pp.77-87.</a:t>
            </a:r>
          </a:p>
          <a:p>
            <a:r>
              <a:rPr lang="en-GB" sz="1200" kern="1200" dirty="0" err="1">
                <a:solidFill>
                  <a:schemeClr val="tx1"/>
                </a:solidFill>
                <a:effectLst/>
                <a:latin typeface="+mn-lt"/>
                <a:ea typeface="+mn-ea"/>
                <a:cs typeface="+mn-cs"/>
              </a:rPr>
              <a:t>Minwoo</a:t>
            </a:r>
            <a:r>
              <a:rPr lang="en-GB" sz="1200" kern="1200" dirty="0">
                <a:solidFill>
                  <a:schemeClr val="tx1"/>
                </a:solidFill>
                <a:effectLst/>
                <a:latin typeface="+mn-lt"/>
                <a:ea typeface="+mn-ea"/>
                <a:cs typeface="+mn-cs"/>
              </a:rPr>
              <a:t> L, </a:t>
            </a:r>
            <a:r>
              <a:rPr lang="en-GB" sz="1200" kern="1200" dirty="0" err="1">
                <a:solidFill>
                  <a:schemeClr val="tx1"/>
                </a:solidFill>
                <a:effectLst/>
                <a:latin typeface="+mn-lt"/>
                <a:ea typeface="+mn-ea"/>
                <a:cs typeface="+mn-cs"/>
              </a:rPr>
              <a:t>Seonjeong</a:t>
            </a:r>
            <a:r>
              <a:rPr lang="en-GB" sz="1200" kern="1200" dirty="0">
                <a:solidFill>
                  <a:schemeClr val="tx1"/>
                </a:solidFill>
                <a:effectLst/>
                <a:latin typeface="+mn-lt"/>
                <a:ea typeface="+mn-ea"/>
                <a:cs typeface="+mn-cs"/>
              </a:rPr>
              <a:t>. L, Yoon, K. (2019) Multisensory experience for enhancing hotel guest experiences: Empirical evidence from big data analytics </a:t>
            </a:r>
          </a:p>
          <a:p>
            <a:r>
              <a:rPr lang="en-GB" sz="1200" kern="1200" dirty="0" err="1">
                <a:solidFill>
                  <a:schemeClr val="tx1"/>
                </a:solidFill>
                <a:effectLst/>
                <a:latin typeface="+mn-lt"/>
                <a:ea typeface="+mn-ea"/>
                <a:cs typeface="+mn-cs"/>
              </a:rPr>
              <a:t>Radojevic</a:t>
            </a:r>
            <a:r>
              <a:rPr lang="en-GB" sz="1200" kern="1200" dirty="0">
                <a:solidFill>
                  <a:schemeClr val="tx1"/>
                </a:solidFill>
                <a:effectLst/>
                <a:latin typeface="+mn-lt"/>
                <a:ea typeface="+mn-ea"/>
                <a:cs typeface="+mn-cs"/>
              </a:rPr>
              <a:t>, T., </a:t>
            </a:r>
            <a:r>
              <a:rPr lang="en-GB" sz="1200" kern="1200" dirty="0" err="1">
                <a:solidFill>
                  <a:schemeClr val="tx1"/>
                </a:solidFill>
                <a:effectLst/>
                <a:latin typeface="+mn-lt"/>
                <a:ea typeface="+mn-ea"/>
                <a:cs typeface="+mn-cs"/>
              </a:rPr>
              <a:t>Stanisic</a:t>
            </a:r>
            <a:r>
              <a:rPr lang="en-GB" sz="1200" kern="1200" dirty="0">
                <a:solidFill>
                  <a:schemeClr val="tx1"/>
                </a:solidFill>
                <a:effectLst/>
                <a:latin typeface="+mn-lt"/>
                <a:ea typeface="+mn-ea"/>
                <a:cs typeface="+mn-cs"/>
              </a:rPr>
              <a:t>, N. and </a:t>
            </a:r>
            <a:r>
              <a:rPr lang="en-GB" sz="1200" kern="1200" dirty="0" err="1">
                <a:solidFill>
                  <a:schemeClr val="tx1"/>
                </a:solidFill>
                <a:effectLst/>
                <a:latin typeface="+mn-lt"/>
                <a:ea typeface="+mn-ea"/>
                <a:cs typeface="+mn-cs"/>
              </a:rPr>
              <a:t>Stanic</a:t>
            </a:r>
            <a:r>
              <a:rPr lang="en-GB" sz="1200" kern="1200" dirty="0">
                <a:solidFill>
                  <a:schemeClr val="tx1"/>
                </a:solidFill>
                <a:effectLst/>
                <a:latin typeface="+mn-lt"/>
                <a:ea typeface="+mn-ea"/>
                <a:cs typeface="+mn-cs"/>
              </a:rPr>
              <a:t>, N., 2019. The culture of hospitality: From anecdote to evidence. </a:t>
            </a:r>
            <a:r>
              <a:rPr lang="en-GB" sz="1200" i="1" kern="1200" dirty="0">
                <a:solidFill>
                  <a:schemeClr val="tx1"/>
                </a:solidFill>
                <a:effectLst/>
                <a:latin typeface="+mn-lt"/>
                <a:ea typeface="+mn-ea"/>
                <a:cs typeface="+mn-cs"/>
              </a:rPr>
              <a:t>Annals of Tourism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79</a:t>
            </a:r>
            <a:r>
              <a:rPr lang="en-GB" sz="1200" kern="1200" dirty="0">
                <a:solidFill>
                  <a:schemeClr val="tx1"/>
                </a:solidFill>
                <a:effectLst/>
                <a:latin typeface="+mn-lt"/>
                <a:ea typeface="+mn-ea"/>
                <a:cs typeface="+mn-cs"/>
              </a:rPr>
              <a:t>, p.102789.</a:t>
            </a:r>
          </a:p>
          <a:p>
            <a:r>
              <a:rPr lang="en-GB" sz="1200" kern="1200" dirty="0" err="1">
                <a:solidFill>
                  <a:schemeClr val="tx1"/>
                </a:solidFill>
                <a:effectLst/>
                <a:latin typeface="+mn-lt"/>
                <a:ea typeface="+mn-ea"/>
                <a:cs typeface="+mn-cs"/>
              </a:rPr>
              <a:t>Razli</a:t>
            </a:r>
            <a:r>
              <a:rPr lang="en-GB" sz="1200" kern="1200" dirty="0">
                <a:solidFill>
                  <a:schemeClr val="tx1"/>
                </a:solidFill>
                <a:effectLst/>
                <a:latin typeface="+mn-lt"/>
                <a:ea typeface="+mn-ea"/>
                <a:cs typeface="+mn-cs"/>
              </a:rPr>
              <a:t>, I.A., Ismail, M.N.I., Shah, S.D.H.S.A. and Ismail, H., 2022. AN ETNOGRAPHY EXAMINATION OF TRIPADVISOR REVIEWS: A CASE STUDY OF THE ST REGIS HOTEL KUALA LUMPUR. </a:t>
            </a:r>
            <a:r>
              <a:rPr lang="en-GB" sz="1200" i="1" kern="1200" dirty="0">
                <a:solidFill>
                  <a:schemeClr val="tx1"/>
                </a:solidFill>
                <a:effectLst/>
                <a:latin typeface="+mn-lt"/>
                <a:ea typeface="+mn-ea"/>
                <a:cs typeface="+mn-cs"/>
              </a:rPr>
              <a:t>BIMP-EAGA Journal for Sustainable Tourism Development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11</a:t>
            </a:r>
            <a:r>
              <a:rPr lang="en-GB" sz="1200" kern="1200" dirty="0">
                <a:solidFill>
                  <a:schemeClr val="tx1"/>
                </a:solidFill>
                <a:effectLst/>
                <a:latin typeface="+mn-lt"/>
                <a:ea typeface="+mn-ea"/>
                <a:cs typeface="+mn-cs"/>
              </a:rPr>
              <a:t>(1), pp.69-84.</a:t>
            </a:r>
          </a:p>
          <a:p>
            <a:r>
              <a:rPr lang="en-US" sz="1200" kern="1200" dirty="0">
                <a:solidFill>
                  <a:schemeClr val="tx1"/>
                </a:solidFill>
                <a:effectLst/>
                <a:latin typeface="+mn-lt"/>
                <a:ea typeface="+mn-ea"/>
                <a:cs typeface="+mn-cs"/>
              </a:rPr>
              <a:t>St. Regis Hotels &amp; Resorts. (2016). </a:t>
            </a:r>
            <a:r>
              <a:rPr lang="en-US" sz="1200" i="1" kern="1200" dirty="0">
                <a:solidFill>
                  <a:schemeClr val="tx1"/>
                </a:solidFill>
                <a:effectLst/>
                <a:latin typeface="+mn-lt"/>
                <a:ea typeface="+mn-ea"/>
                <a:cs typeface="+mn-cs"/>
              </a:rPr>
              <a:t>St. Regis Hotels &amp; Resorts</a:t>
            </a:r>
            <a:r>
              <a:rPr lang="en-US" sz="1200" kern="1200" dirty="0">
                <a:solidFill>
                  <a:schemeClr val="tx1"/>
                </a:solidFill>
                <a:effectLst/>
                <a:latin typeface="+mn-lt"/>
                <a:ea typeface="+mn-ea"/>
                <a:cs typeface="+mn-cs"/>
              </a:rPr>
              <a:t>. [online] Available at: https://st-regis.marriott.com/</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St. Regis Hotel Vancouver. (2020). </a:t>
            </a:r>
            <a:r>
              <a:rPr lang="en-US" sz="1200" i="1" kern="1200" dirty="0">
                <a:solidFill>
                  <a:schemeClr val="tx1"/>
                </a:solidFill>
                <a:effectLst/>
                <a:latin typeface="+mn-lt"/>
                <a:ea typeface="+mn-ea"/>
                <a:cs typeface="+mn-cs"/>
              </a:rPr>
              <a:t>The St. Regis Hotel Vancouver</a:t>
            </a:r>
            <a:r>
              <a:rPr lang="en-US" sz="1200" kern="1200" dirty="0">
                <a:solidFill>
                  <a:schemeClr val="tx1"/>
                </a:solidFill>
                <a:effectLst/>
                <a:latin typeface="+mn-lt"/>
                <a:ea typeface="+mn-ea"/>
                <a:cs typeface="+mn-cs"/>
              </a:rPr>
              <a:t>. [online] Available at: https://www.stregishotel.com/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Walker, J. (2021) Introduction to Hospitality, Pearson, London </a:t>
            </a:r>
          </a:p>
          <a:p>
            <a:r>
              <a:rPr lang="en-GB" sz="1200" kern="1200" dirty="0">
                <a:solidFill>
                  <a:schemeClr val="tx1"/>
                </a:solidFill>
                <a:effectLst/>
                <a:latin typeface="+mn-lt"/>
                <a:ea typeface="+mn-ea"/>
                <a:cs typeface="+mn-cs"/>
              </a:rPr>
              <a:t>Wood, D., 2021. St. Regis Adding New Resorts in Popular Travel Destinations.</a:t>
            </a:r>
          </a:p>
          <a:p>
            <a:r>
              <a:rPr lang="en-GB" sz="1200" kern="1200" dirty="0">
                <a:solidFill>
                  <a:schemeClr val="tx1"/>
                </a:solidFill>
                <a:effectLst/>
                <a:latin typeface="+mn-lt"/>
                <a:ea typeface="+mn-ea"/>
                <a:cs typeface="+mn-cs"/>
              </a:rPr>
              <a:t>Wood, R.C (2015) Hospitality Management: a brief introduction, Sage, London</a:t>
            </a:r>
          </a:p>
          <a:p>
            <a:r>
              <a:rPr lang="en-GB" sz="1200" kern="1200" dirty="0">
                <a:solidFill>
                  <a:schemeClr val="tx1"/>
                </a:solidFill>
                <a:effectLst/>
                <a:latin typeface="+mn-lt"/>
                <a:ea typeface="+mn-ea"/>
                <a:cs typeface="+mn-cs"/>
              </a:rPr>
              <a:t>Yang, W. and </a:t>
            </a:r>
            <a:r>
              <a:rPr lang="en-GB" sz="1200" kern="1200" dirty="0" err="1">
                <a:solidFill>
                  <a:schemeClr val="tx1"/>
                </a:solidFill>
                <a:effectLst/>
                <a:latin typeface="+mn-lt"/>
                <a:ea typeface="+mn-ea"/>
                <a:cs typeface="+mn-cs"/>
              </a:rPr>
              <a:t>Mattila</a:t>
            </a:r>
            <a:r>
              <a:rPr lang="en-GB" sz="1200" kern="1200" dirty="0">
                <a:solidFill>
                  <a:schemeClr val="tx1"/>
                </a:solidFill>
                <a:effectLst/>
                <a:latin typeface="+mn-lt"/>
                <a:ea typeface="+mn-ea"/>
                <a:cs typeface="+mn-cs"/>
              </a:rPr>
              <a:t>, A.S., 2016. Why do we buy luxury experiences? Measuring value perceptions of luxury hospitality services. </a:t>
            </a:r>
            <a:r>
              <a:rPr lang="en-GB" sz="1200" i="1" kern="1200" dirty="0">
                <a:solidFill>
                  <a:schemeClr val="tx1"/>
                </a:solidFill>
                <a:effectLst/>
                <a:latin typeface="+mn-lt"/>
                <a:ea typeface="+mn-ea"/>
                <a:cs typeface="+mn-cs"/>
              </a:rPr>
              <a:t>International Journal of Contemporary Hospitality Management</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28</a:t>
            </a:r>
            <a:r>
              <a:rPr lang="en-GB" sz="1200" kern="1200" dirty="0">
                <a:solidFill>
                  <a:schemeClr val="tx1"/>
                </a:solidFill>
                <a:effectLst/>
                <a:latin typeface="+mn-lt"/>
                <a:ea typeface="+mn-ea"/>
                <a:cs typeface="+mn-cs"/>
              </a:rPr>
              <a:t>(9), pp.1848-1867.</a:t>
            </a:r>
          </a:p>
          <a:p>
            <a:endParaRPr lang="en-GB" dirty="0"/>
          </a:p>
        </p:txBody>
      </p:sp>
      <p:sp>
        <p:nvSpPr>
          <p:cNvPr id="4" name="Slide Number Placeholder 3"/>
          <p:cNvSpPr>
            <a:spLocks noGrp="1"/>
          </p:cNvSpPr>
          <p:nvPr>
            <p:ph type="sldNum" sz="quarter" idx="10"/>
          </p:nvPr>
        </p:nvSpPr>
        <p:spPr/>
        <p:txBody>
          <a:bodyPr/>
          <a:lstStyle/>
          <a:p>
            <a:fld id="{F6C4663F-3655-4784-AAF9-DE4B2D4F4B6B}" type="slidenum">
              <a:rPr lang="en-GB" smtClean="0"/>
              <a:t>10</a:t>
            </a:fld>
            <a:endParaRPr lang="en-GB"/>
          </a:p>
        </p:txBody>
      </p:sp>
    </p:spTree>
    <p:extLst>
      <p:ext uri="{BB962C8B-B14F-4D97-AF65-F5344CB8AC3E}">
        <p14:creationId xmlns:p14="http://schemas.microsoft.com/office/powerpoint/2010/main" val="24652596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E2D8970A-C0CB-4F58-9724-207F388D2AF0}" type="datetimeFigureOut">
              <a:rPr lang="en-GB" smtClean="0"/>
              <a:t>30/10/2023</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DEE01DA7-9A17-4919-95CF-C73282317DAD}" type="slidenum">
              <a:rPr lang="en-GB" smtClean="0"/>
              <a:t>‹#›</a:t>
            </a:fld>
            <a:endParaRPr lang="en-GB"/>
          </a:p>
        </p:txBody>
      </p:sp>
    </p:spTree>
    <p:extLst>
      <p:ext uri="{BB962C8B-B14F-4D97-AF65-F5344CB8AC3E}">
        <p14:creationId xmlns:p14="http://schemas.microsoft.com/office/powerpoint/2010/main" val="3089784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8970A-C0CB-4F58-9724-207F388D2AF0}"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E01DA7-9A17-4919-95CF-C73282317DAD}" type="slidenum">
              <a:rPr lang="en-GB" smtClean="0"/>
              <a:t>‹#›</a:t>
            </a:fld>
            <a:endParaRPr lang="en-GB"/>
          </a:p>
        </p:txBody>
      </p:sp>
    </p:spTree>
    <p:extLst>
      <p:ext uri="{BB962C8B-B14F-4D97-AF65-F5344CB8AC3E}">
        <p14:creationId xmlns:p14="http://schemas.microsoft.com/office/powerpoint/2010/main" val="35358565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D8970A-C0CB-4F58-9724-207F388D2AF0}"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E01DA7-9A17-4919-95CF-C73282317DAD}" type="slidenum">
              <a:rPr lang="en-GB" smtClean="0"/>
              <a:t>‹#›</a:t>
            </a:fld>
            <a:endParaRPr lang="en-GB"/>
          </a:p>
        </p:txBody>
      </p:sp>
    </p:spTree>
    <p:extLst>
      <p:ext uri="{BB962C8B-B14F-4D97-AF65-F5344CB8AC3E}">
        <p14:creationId xmlns:p14="http://schemas.microsoft.com/office/powerpoint/2010/main" val="2366554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D8970A-C0CB-4F58-9724-207F388D2AF0}" type="datetimeFigureOut">
              <a:rPr lang="en-GB" smtClean="0"/>
              <a:t>30/10/2023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E01DA7-9A17-4919-95CF-C73282317DAD}" type="slidenum">
              <a:rPr lang="en-GB" smtClean="0"/>
              <a:t>‹#›</a:t>
            </a:fld>
            <a:endParaRPr lang="en-GB"/>
          </a:p>
        </p:txBody>
      </p:sp>
    </p:spTree>
    <p:extLst>
      <p:ext uri="{BB962C8B-B14F-4D97-AF65-F5344CB8AC3E}">
        <p14:creationId xmlns:p14="http://schemas.microsoft.com/office/powerpoint/2010/main" val="2623678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2D8970A-C0CB-4F58-9724-207F388D2AF0}" type="datetimeFigureOut">
              <a:rPr lang="en-GB" smtClean="0"/>
              <a:t>30/10/2023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EE01DA7-9A17-4919-95CF-C73282317DAD}" type="slidenum">
              <a:rPr lang="en-GB" smtClean="0"/>
              <a:t>‹#›</a:t>
            </a:fld>
            <a:endParaRPr lang="en-GB"/>
          </a:p>
        </p:txBody>
      </p:sp>
    </p:spTree>
    <p:extLst>
      <p:ext uri="{BB962C8B-B14F-4D97-AF65-F5344CB8AC3E}">
        <p14:creationId xmlns:p14="http://schemas.microsoft.com/office/powerpoint/2010/main" val="3482773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2D8970A-C0CB-4F58-9724-207F388D2AF0}" type="datetimeFigureOut">
              <a:rPr lang="en-GB" smtClean="0"/>
              <a:t>30/10/2023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EE01DA7-9A17-4919-95CF-C73282317DAD}" type="slidenum">
              <a:rPr lang="en-GB" smtClean="0"/>
              <a:t>‹#›</a:t>
            </a:fld>
            <a:endParaRPr lang="en-GB"/>
          </a:p>
        </p:txBody>
      </p:sp>
    </p:spTree>
    <p:extLst>
      <p:ext uri="{BB962C8B-B14F-4D97-AF65-F5344CB8AC3E}">
        <p14:creationId xmlns:p14="http://schemas.microsoft.com/office/powerpoint/2010/main" val="2215760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D8970A-C0CB-4F58-9724-207F388D2AF0}" type="datetimeFigureOut">
              <a:rPr lang="en-GB" smtClean="0"/>
              <a:t>30/10/2023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EE01DA7-9A17-4919-95CF-C73282317DAD}" type="slidenum">
              <a:rPr lang="en-GB" smtClean="0"/>
              <a:t>‹#›</a:t>
            </a:fld>
            <a:endParaRPr lang="en-GB"/>
          </a:p>
        </p:txBody>
      </p:sp>
    </p:spTree>
    <p:extLst>
      <p:ext uri="{BB962C8B-B14F-4D97-AF65-F5344CB8AC3E}">
        <p14:creationId xmlns:p14="http://schemas.microsoft.com/office/powerpoint/2010/main" val="26179507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D8970A-C0CB-4F58-9724-207F388D2AF0}" type="datetimeFigureOut">
              <a:rPr lang="en-GB" smtClean="0"/>
              <a:t>30/10/2023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E01DA7-9A17-4919-95CF-C73282317DAD}" type="slidenum">
              <a:rPr lang="en-GB" smtClean="0"/>
              <a:t>‹#›</a:t>
            </a:fld>
            <a:endParaRPr lang="en-GB"/>
          </a:p>
        </p:txBody>
      </p:sp>
    </p:spTree>
    <p:extLst>
      <p:ext uri="{BB962C8B-B14F-4D97-AF65-F5344CB8AC3E}">
        <p14:creationId xmlns:p14="http://schemas.microsoft.com/office/powerpoint/2010/main" val="1408233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D8970A-C0CB-4F58-9724-207F388D2AF0}" type="datetimeFigureOut">
              <a:rPr lang="en-GB" smtClean="0"/>
              <a:t>30/10/2023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E01DA7-9A17-4919-95CF-C73282317DAD}" type="slidenum">
              <a:rPr lang="en-GB" smtClean="0"/>
              <a:t>‹#›</a:t>
            </a:fld>
            <a:endParaRPr lang="en-GB"/>
          </a:p>
        </p:txBody>
      </p:sp>
    </p:spTree>
    <p:extLst>
      <p:ext uri="{BB962C8B-B14F-4D97-AF65-F5344CB8AC3E}">
        <p14:creationId xmlns:p14="http://schemas.microsoft.com/office/powerpoint/2010/main" val="2445370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D8970A-C0CB-4F58-9724-207F388D2AF0}" type="datetimeFigureOut">
              <a:rPr lang="en-GB" smtClean="0"/>
              <a:t>30/10/2023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E01DA7-9A17-4919-95CF-C73282317DAD}" type="slidenum">
              <a:rPr lang="en-GB" smtClean="0"/>
              <a:t>‹#›</a:t>
            </a:fld>
            <a:endParaRPr lang="en-GB"/>
          </a:p>
        </p:txBody>
      </p:sp>
    </p:spTree>
    <p:extLst>
      <p:ext uri="{BB962C8B-B14F-4D97-AF65-F5344CB8AC3E}">
        <p14:creationId xmlns:p14="http://schemas.microsoft.com/office/powerpoint/2010/main" val="266135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D8970A-C0CB-4F58-9724-207F388D2AF0}" type="datetimeFigureOut">
              <a:rPr lang="en-GB" smtClean="0"/>
              <a:t>30/10/2023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E01DA7-9A17-4919-95CF-C73282317DAD}" type="slidenum">
              <a:rPr lang="en-GB" smtClean="0"/>
              <a:t>‹#›</a:t>
            </a:fld>
            <a:endParaRPr lang="en-GB"/>
          </a:p>
        </p:txBody>
      </p:sp>
    </p:spTree>
    <p:extLst>
      <p:ext uri="{BB962C8B-B14F-4D97-AF65-F5344CB8AC3E}">
        <p14:creationId xmlns:p14="http://schemas.microsoft.com/office/powerpoint/2010/main" val="10434906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D8970A-C0CB-4F58-9724-207F388D2AF0}" type="datetimeFigureOut">
              <a:rPr lang="en-GB" smtClean="0"/>
              <a:t>30/10/2023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E01DA7-9A17-4919-95CF-C73282317DAD}"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5654418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2D8970A-C0CB-4F58-9724-207F388D2AF0}" type="datetimeFigureOut">
              <a:rPr lang="en-GB" smtClean="0"/>
              <a:t>30/10/2023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E01DA7-9A17-4919-95CF-C73282317DAD}" type="slidenum">
              <a:rPr lang="en-GB" smtClean="0"/>
              <a:t>‹#›</a:t>
            </a:fld>
            <a:endParaRPr lang="en-GB"/>
          </a:p>
        </p:txBody>
      </p:sp>
    </p:spTree>
    <p:extLst>
      <p:ext uri="{BB962C8B-B14F-4D97-AF65-F5344CB8AC3E}">
        <p14:creationId xmlns:p14="http://schemas.microsoft.com/office/powerpoint/2010/main" val="9627716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2D8970A-C0CB-4F58-9724-207F388D2AF0}" type="datetimeFigureOut">
              <a:rPr lang="en-GB" smtClean="0"/>
              <a:t>30/10/2023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EE01DA7-9A17-4919-95CF-C73282317DAD}" type="slidenum">
              <a:rPr lang="en-GB" smtClean="0"/>
              <a:t>‹#›</a:t>
            </a:fld>
            <a:endParaRPr lang="en-GB"/>
          </a:p>
        </p:txBody>
      </p:sp>
    </p:spTree>
    <p:extLst>
      <p:ext uri="{BB962C8B-B14F-4D97-AF65-F5344CB8AC3E}">
        <p14:creationId xmlns:p14="http://schemas.microsoft.com/office/powerpoint/2010/main" val="5916428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2D8970A-C0CB-4F58-9724-207F388D2AF0}" type="datetimeFigureOut">
              <a:rPr lang="en-GB" smtClean="0"/>
              <a:t>30/10/2023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EE01DA7-9A17-4919-95CF-C73282317DAD}" type="slidenum">
              <a:rPr lang="en-GB" smtClean="0"/>
              <a:t>‹#›</a:t>
            </a:fld>
            <a:endParaRPr lang="en-GB"/>
          </a:p>
        </p:txBody>
      </p:sp>
    </p:spTree>
    <p:extLst>
      <p:ext uri="{BB962C8B-B14F-4D97-AF65-F5344CB8AC3E}">
        <p14:creationId xmlns:p14="http://schemas.microsoft.com/office/powerpoint/2010/main" val="17573935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8970A-C0CB-4F58-9724-207F388D2AF0}"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E01DA7-9A17-4919-95CF-C73282317DAD}" type="slidenum">
              <a:rPr lang="en-GB" smtClean="0"/>
              <a:t>‹#›</a:t>
            </a:fld>
            <a:endParaRPr lang="en-GB"/>
          </a:p>
        </p:txBody>
      </p:sp>
    </p:spTree>
    <p:extLst>
      <p:ext uri="{BB962C8B-B14F-4D97-AF65-F5344CB8AC3E}">
        <p14:creationId xmlns:p14="http://schemas.microsoft.com/office/powerpoint/2010/main" val="27555521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D8970A-C0CB-4F58-9724-207F388D2AF0}" type="datetimeFigureOut">
              <a:rPr lang="en-GB" smtClean="0"/>
              <a:t>30/10/2023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E01DA7-9A17-4919-95CF-C73282317DAD}" type="slidenum">
              <a:rPr lang="en-GB" smtClean="0"/>
              <a:t>‹#›</a:t>
            </a:fld>
            <a:endParaRPr lang="en-GB"/>
          </a:p>
        </p:txBody>
      </p:sp>
    </p:spTree>
    <p:extLst>
      <p:ext uri="{BB962C8B-B14F-4D97-AF65-F5344CB8AC3E}">
        <p14:creationId xmlns:p14="http://schemas.microsoft.com/office/powerpoint/2010/main" val="3920472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2D8970A-C0CB-4F58-9724-207F388D2AF0}" type="datetimeFigureOut">
              <a:rPr lang="en-GB" smtClean="0"/>
              <a:t>30/10/2023</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EE01DA7-9A17-4919-95CF-C73282317DAD}" type="slidenum">
              <a:rPr lang="en-GB" smtClean="0"/>
              <a:t>‹#›</a:t>
            </a:fld>
            <a:endParaRPr lang="en-GB"/>
          </a:p>
        </p:txBody>
      </p:sp>
    </p:spTree>
    <p:extLst>
      <p:ext uri="{BB962C8B-B14F-4D97-AF65-F5344CB8AC3E}">
        <p14:creationId xmlns:p14="http://schemas.microsoft.com/office/powerpoint/2010/main" val="858170199"/>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2242476@student.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4.png"/></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3.xml"/><Relationship Id="rId7" Type="http://schemas.microsoft.com/office/2007/relationships/diagramDrawing" Target="../diagrams/drawing3.xml"/><Relationship Id="rId12"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image" Target="../media/image10.png"/><Relationship Id="rId5" Type="http://schemas.openxmlformats.org/officeDocument/2006/relationships/diagramQuickStyle" Target="../diagrams/quickStyle3.xml"/><Relationship Id="rId10" Type="http://schemas.openxmlformats.org/officeDocument/2006/relationships/image" Target="../media/image9.png"/><Relationship Id="rId4" Type="http://schemas.openxmlformats.org/officeDocument/2006/relationships/diagramLayout" Target="../diagrams/layout3.xml"/><Relationship Id="rId9"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hyperlink" Target="https://www.div/"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pPr algn="ctr"/>
            <a:r>
              <a:rPr lang="en-GB" sz="4800" b="1" dirty="0"/>
              <a:t>BMIH4003- Hospitality &amp; Guest Services</a:t>
            </a:r>
            <a:br>
              <a:rPr lang="en-GB" sz="4800" b="1" dirty="0"/>
            </a:br>
            <a:r>
              <a:rPr lang="en-GB" sz="4800" b="1" dirty="0"/>
              <a:t>Assessment Component 1</a:t>
            </a:r>
          </a:p>
        </p:txBody>
      </p:sp>
      <p:sp>
        <p:nvSpPr>
          <p:cNvPr id="3" name="Subtitle 2"/>
          <p:cNvSpPr>
            <a:spLocks noGrp="1"/>
          </p:cNvSpPr>
          <p:nvPr>
            <p:ph type="subTitle" idx="1"/>
          </p:nvPr>
        </p:nvSpPr>
        <p:spPr>
          <a:xfrm>
            <a:off x="1683170" y="3853147"/>
            <a:ext cx="9063487" cy="2508324"/>
          </a:xfrm>
        </p:spPr>
        <p:txBody>
          <a:bodyPr>
            <a:normAutofit fontScale="92500" lnSpcReduction="10000"/>
          </a:bodyPr>
          <a:lstStyle/>
          <a:p>
            <a:pPr algn="ctr"/>
            <a:r>
              <a:rPr lang="en-GB" b="1" dirty="0"/>
              <a:t>Presentation- The role and importance of quality service, hospitality, and guest services within the hotel industry</a:t>
            </a:r>
          </a:p>
          <a:p>
            <a:pPr algn="r"/>
            <a:endParaRPr lang="en-GB" dirty="0">
              <a:solidFill>
                <a:schemeClr val="tx1"/>
              </a:solidFill>
            </a:endParaRPr>
          </a:p>
          <a:p>
            <a:pPr algn="r"/>
            <a:r>
              <a:rPr lang="en-GB" dirty="0">
                <a:solidFill>
                  <a:schemeClr val="tx1"/>
                </a:solidFill>
              </a:rPr>
              <a:t>PRESENTED BY:</a:t>
            </a:r>
          </a:p>
          <a:p>
            <a:pPr algn="r"/>
            <a:r>
              <a:rPr lang="en-GB" dirty="0">
                <a:solidFill>
                  <a:schemeClr val="tx1"/>
                </a:solidFill>
              </a:rPr>
              <a:t>Name: </a:t>
            </a:r>
            <a:r>
              <a:rPr lang="en-GB" dirty="0" err="1">
                <a:solidFill>
                  <a:schemeClr val="tx1"/>
                </a:solidFill>
              </a:rPr>
              <a:t>marian</a:t>
            </a:r>
            <a:r>
              <a:rPr lang="en-GB" dirty="0">
                <a:solidFill>
                  <a:schemeClr val="tx1"/>
                </a:solidFill>
              </a:rPr>
              <a:t> </a:t>
            </a:r>
            <a:r>
              <a:rPr lang="en-GB" dirty="0" err="1">
                <a:solidFill>
                  <a:schemeClr val="tx1"/>
                </a:solidFill>
              </a:rPr>
              <a:t>simion</a:t>
            </a:r>
            <a:endParaRPr lang="en-GB" dirty="0">
              <a:solidFill>
                <a:schemeClr val="tx1"/>
              </a:solidFill>
            </a:endParaRPr>
          </a:p>
          <a:p>
            <a:pPr algn="r"/>
            <a:r>
              <a:rPr lang="en-GB" dirty="0">
                <a:solidFill>
                  <a:schemeClr val="tx1"/>
                </a:solidFill>
              </a:rPr>
              <a:t>Id: </a:t>
            </a:r>
            <a:r>
              <a:rPr lang="en-GB" b="0" i="0" u="sng" dirty="0">
                <a:solidFill>
                  <a:schemeClr val="tx1"/>
                </a:solidFill>
                <a:effectLst/>
                <a:latin typeface="-apple-system"/>
                <a:hlinkClick r:id="rId2">
                  <a:extLst>
                    <a:ext uri="{A12FA001-AC4F-418D-AE19-62706E023703}">
                      <ahyp:hlinkClr xmlns:ahyp="http://schemas.microsoft.com/office/drawing/2018/hyperlinkcolor" val="tx"/>
                    </a:ext>
                  </a:extLst>
                </a:hlinkClick>
              </a:rPr>
              <a:t>2242476</a:t>
            </a:r>
            <a:r>
              <a:rPr lang="en-GB" dirty="0">
                <a:solidFill>
                  <a:schemeClr val="tx1"/>
                </a:solidFill>
              </a:rPr>
              <a:t> </a:t>
            </a:r>
          </a:p>
        </p:txBody>
      </p:sp>
    </p:spTree>
    <p:extLst>
      <p:ext uri="{BB962C8B-B14F-4D97-AF65-F5344CB8AC3E}">
        <p14:creationId xmlns:p14="http://schemas.microsoft.com/office/powerpoint/2010/main" val="937549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b="1" dirty="0"/>
              <a:t>Introduction </a:t>
            </a:r>
            <a:br>
              <a:rPr lang="en-GB" b="1"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04051309"/>
              </p:ext>
            </p:extLst>
          </p:nvPr>
        </p:nvGraphicFramePr>
        <p:xfrm>
          <a:off x="1103313" y="2052918"/>
          <a:ext cx="7148590" cy="42140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8573135" y="1841591"/>
            <a:ext cx="3377826" cy="2318360"/>
          </a:xfrm>
          <a:prstGeom prst="rect">
            <a:avLst/>
          </a:prstGeom>
        </p:spPr>
      </p:pic>
      <p:pic>
        <p:nvPicPr>
          <p:cNvPr id="6" name="Picture 5"/>
          <p:cNvPicPr>
            <a:picLocks noChangeAspect="1"/>
          </p:cNvPicPr>
          <p:nvPr/>
        </p:nvPicPr>
        <p:blipFill>
          <a:blip r:embed="rId9"/>
          <a:stretch>
            <a:fillRect/>
          </a:stretch>
        </p:blipFill>
        <p:spPr>
          <a:xfrm>
            <a:off x="8573135" y="4471786"/>
            <a:ext cx="3377826" cy="2154076"/>
          </a:xfrm>
          <a:prstGeom prst="rect">
            <a:avLst/>
          </a:prstGeom>
        </p:spPr>
      </p:pic>
    </p:spTree>
    <p:extLst>
      <p:ext uri="{BB962C8B-B14F-4D97-AF65-F5344CB8AC3E}">
        <p14:creationId xmlns:p14="http://schemas.microsoft.com/office/powerpoint/2010/main" val="31268360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a:t>Brief Introduction of St. Regis Hotel </a:t>
            </a:r>
            <a:br>
              <a:rPr lang="en-GB" b="1"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89530861"/>
              </p:ext>
            </p:extLst>
          </p:nvPr>
        </p:nvGraphicFramePr>
        <p:xfrm>
          <a:off x="1103312" y="2052918"/>
          <a:ext cx="7661547" cy="4195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9004726" y="2052918"/>
            <a:ext cx="2847975" cy="2206848"/>
          </a:xfrm>
          <a:prstGeom prst="rect">
            <a:avLst/>
          </a:prstGeom>
        </p:spPr>
      </p:pic>
      <p:pic>
        <p:nvPicPr>
          <p:cNvPr id="6" name="Picture 5"/>
          <p:cNvPicPr>
            <a:picLocks noChangeAspect="1"/>
          </p:cNvPicPr>
          <p:nvPr/>
        </p:nvPicPr>
        <p:blipFill>
          <a:blip r:embed="rId9"/>
          <a:stretch>
            <a:fillRect/>
          </a:stretch>
        </p:blipFill>
        <p:spPr>
          <a:xfrm>
            <a:off x="9004726" y="4428891"/>
            <a:ext cx="2847975" cy="2016514"/>
          </a:xfrm>
          <a:prstGeom prst="rect">
            <a:avLst/>
          </a:prstGeom>
        </p:spPr>
      </p:pic>
    </p:spTree>
    <p:extLst>
      <p:ext uri="{BB962C8B-B14F-4D97-AF65-F5344CB8AC3E}">
        <p14:creationId xmlns:p14="http://schemas.microsoft.com/office/powerpoint/2010/main" val="14648041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0" y="253854"/>
            <a:ext cx="9404723" cy="1400530"/>
          </a:xfrm>
        </p:spPr>
        <p:txBody>
          <a:bodyPr>
            <a:normAutofit fontScale="90000"/>
          </a:bodyPr>
          <a:lstStyle/>
          <a:p>
            <a:br>
              <a:rPr lang="en-GB" b="1" dirty="0"/>
            </a:br>
            <a:r>
              <a:rPr lang="en-GB" b="1" dirty="0"/>
              <a:t>St. Regis Hotel Main Consumers </a:t>
            </a:r>
            <a:br>
              <a:rPr lang="en-GB" b="1"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37480412"/>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646111" y="1611907"/>
            <a:ext cx="2789808" cy="1831381"/>
          </a:xfrm>
          <a:prstGeom prst="rect">
            <a:avLst/>
          </a:prstGeom>
        </p:spPr>
      </p:pic>
      <p:pic>
        <p:nvPicPr>
          <p:cNvPr id="6" name="Picture 5"/>
          <p:cNvPicPr>
            <a:picLocks noChangeAspect="1"/>
          </p:cNvPicPr>
          <p:nvPr/>
        </p:nvPicPr>
        <p:blipFill>
          <a:blip r:embed="rId9"/>
          <a:stretch>
            <a:fillRect/>
          </a:stretch>
        </p:blipFill>
        <p:spPr>
          <a:xfrm>
            <a:off x="3175232" y="4637360"/>
            <a:ext cx="3010829" cy="2133608"/>
          </a:xfrm>
          <a:prstGeom prst="rect">
            <a:avLst/>
          </a:prstGeom>
        </p:spPr>
      </p:pic>
      <p:pic>
        <p:nvPicPr>
          <p:cNvPr id="7" name="Picture 6"/>
          <p:cNvPicPr>
            <a:picLocks noChangeAspect="1"/>
          </p:cNvPicPr>
          <p:nvPr/>
        </p:nvPicPr>
        <p:blipFill>
          <a:blip r:embed="rId10"/>
          <a:stretch>
            <a:fillRect/>
          </a:stretch>
        </p:blipFill>
        <p:spPr>
          <a:xfrm>
            <a:off x="5820936" y="1611907"/>
            <a:ext cx="2728603" cy="1752354"/>
          </a:xfrm>
          <a:prstGeom prst="rect">
            <a:avLst/>
          </a:prstGeom>
        </p:spPr>
      </p:pic>
      <p:pic>
        <p:nvPicPr>
          <p:cNvPr id="8" name="Picture 7"/>
          <p:cNvPicPr>
            <a:picLocks noChangeAspect="1"/>
          </p:cNvPicPr>
          <p:nvPr/>
        </p:nvPicPr>
        <p:blipFill>
          <a:blip r:embed="rId11"/>
          <a:stretch>
            <a:fillRect/>
          </a:stretch>
        </p:blipFill>
        <p:spPr>
          <a:xfrm>
            <a:off x="8661530" y="4697610"/>
            <a:ext cx="2711319" cy="2073358"/>
          </a:xfrm>
          <a:prstGeom prst="rect">
            <a:avLst/>
          </a:prstGeom>
        </p:spPr>
      </p:pic>
      <p:pic>
        <p:nvPicPr>
          <p:cNvPr id="9" name="Picture 8"/>
          <p:cNvPicPr>
            <a:picLocks noChangeAspect="1"/>
          </p:cNvPicPr>
          <p:nvPr/>
        </p:nvPicPr>
        <p:blipFill>
          <a:blip r:embed="rId12"/>
          <a:stretch>
            <a:fillRect/>
          </a:stretch>
        </p:blipFill>
        <p:spPr>
          <a:xfrm>
            <a:off x="9653644" y="1628775"/>
            <a:ext cx="2497874" cy="1735485"/>
          </a:xfrm>
          <a:prstGeom prst="rect">
            <a:avLst/>
          </a:prstGeom>
        </p:spPr>
      </p:pic>
    </p:spTree>
    <p:extLst>
      <p:ext uri="{BB962C8B-B14F-4D97-AF65-F5344CB8AC3E}">
        <p14:creationId xmlns:p14="http://schemas.microsoft.com/office/powerpoint/2010/main" val="4051670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312" y="457200"/>
            <a:ext cx="9404723" cy="985838"/>
          </a:xfrm>
        </p:spPr>
        <p:txBody>
          <a:bodyPr>
            <a:normAutofit fontScale="90000"/>
          </a:bodyPr>
          <a:lstStyle/>
          <a:p>
            <a:br>
              <a:rPr lang="en-GB" dirty="0"/>
            </a:br>
            <a:r>
              <a:rPr lang="en-GB" b="1" dirty="0"/>
              <a:t>Nature, Scope and Role of Guest Services and Facilities </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498883806"/>
              </p:ext>
            </p:extLst>
          </p:nvPr>
        </p:nvGraphicFramePr>
        <p:xfrm>
          <a:off x="1103312" y="1838606"/>
          <a:ext cx="8946541" cy="4195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633235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Nature, Scope and Role of Guest Services and Facilities </a:t>
            </a:r>
            <a:br>
              <a:rPr lang="en-GB" b="1"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07690650"/>
              </p:ext>
            </p:extLst>
          </p:nvPr>
        </p:nvGraphicFramePr>
        <p:xfrm>
          <a:off x="631826" y="1938618"/>
          <a:ext cx="7215498" cy="4195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8018774" y="2144641"/>
            <a:ext cx="3968439" cy="3011909"/>
          </a:xfrm>
          <a:prstGeom prst="rect">
            <a:avLst/>
          </a:prstGeom>
        </p:spPr>
      </p:pic>
    </p:spTree>
    <p:extLst>
      <p:ext uri="{BB962C8B-B14F-4D97-AF65-F5344CB8AC3E}">
        <p14:creationId xmlns:p14="http://schemas.microsoft.com/office/powerpoint/2010/main" val="2490877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Nature, Scope and Role of Guest Services and Facilities </a:t>
            </a:r>
            <a:br>
              <a:rPr lang="en-GB" b="1"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64925841"/>
              </p:ext>
            </p:extLst>
          </p:nvPr>
        </p:nvGraphicFramePr>
        <p:xfrm>
          <a:off x="646111" y="2030616"/>
          <a:ext cx="8241410" cy="4195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8887521" y="2802788"/>
            <a:ext cx="3073575" cy="3018149"/>
          </a:xfrm>
          <a:prstGeom prst="rect">
            <a:avLst/>
          </a:prstGeom>
        </p:spPr>
      </p:pic>
    </p:spTree>
    <p:extLst>
      <p:ext uri="{BB962C8B-B14F-4D97-AF65-F5344CB8AC3E}">
        <p14:creationId xmlns:p14="http://schemas.microsoft.com/office/powerpoint/2010/main" val="39310059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Importance of Hospitality and Hotel Guest Expectations </a:t>
            </a:r>
            <a:br>
              <a:rPr lang="en-GB" b="1"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37393716"/>
              </p:ext>
            </p:extLst>
          </p:nvPr>
        </p:nvGraphicFramePr>
        <p:xfrm>
          <a:off x="646111" y="2052918"/>
          <a:ext cx="7483127" cy="4195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8171853" y="2052918"/>
            <a:ext cx="3757962" cy="3500389"/>
          </a:xfrm>
          <a:prstGeom prst="rect">
            <a:avLst/>
          </a:prstGeom>
        </p:spPr>
      </p:pic>
    </p:spTree>
    <p:extLst>
      <p:ext uri="{BB962C8B-B14F-4D97-AF65-F5344CB8AC3E}">
        <p14:creationId xmlns:p14="http://schemas.microsoft.com/office/powerpoint/2010/main" val="3136862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Importance of Hospitality and Hotel Guest Expectations </a:t>
            </a:r>
            <a:br>
              <a:rPr lang="en-GB" b="1"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54452637"/>
              </p:ext>
            </p:extLst>
          </p:nvPr>
        </p:nvGraphicFramePr>
        <p:xfrm>
          <a:off x="646111" y="2009409"/>
          <a:ext cx="7438522" cy="41248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8272795" y="2009409"/>
            <a:ext cx="3716829" cy="2473381"/>
          </a:xfrm>
          <a:prstGeom prst="rect">
            <a:avLst/>
          </a:prstGeom>
        </p:spPr>
      </p:pic>
    </p:spTree>
    <p:extLst>
      <p:ext uri="{BB962C8B-B14F-4D97-AF65-F5344CB8AC3E}">
        <p14:creationId xmlns:p14="http://schemas.microsoft.com/office/powerpoint/2010/main" val="3406274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b="1" dirty="0"/>
            </a:br>
            <a:r>
              <a:rPr lang="en-GB" b="1" dirty="0"/>
              <a:t>References </a:t>
            </a:r>
            <a:endParaRPr lang="en-GB" dirty="0"/>
          </a:p>
        </p:txBody>
      </p:sp>
      <p:sp>
        <p:nvSpPr>
          <p:cNvPr id="3" name="Content Placeholder 2"/>
          <p:cNvSpPr>
            <a:spLocks noGrp="1"/>
          </p:cNvSpPr>
          <p:nvPr>
            <p:ph idx="1"/>
          </p:nvPr>
        </p:nvSpPr>
        <p:spPr/>
        <p:txBody>
          <a:bodyPr>
            <a:normAutofit fontScale="25000" lnSpcReduction="20000"/>
          </a:bodyPr>
          <a:lstStyle/>
          <a:p>
            <a:r>
              <a:rPr lang="en-US" dirty="0" err="1"/>
              <a:t>Bhuian</a:t>
            </a:r>
            <a:r>
              <a:rPr lang="en-US" dirty="0"/>
              <a:t>, D. (2021). </a:t>
            </a:r>
            <a:r>
              <a:rPr lang="en-US" i="1" dirty="0"/>
              <a:t>The impact of service quality on customer satisfaction in hotel business development</a:t>
            </a:r>
            <a:r>
              <a:rPr lang="en-US" dirty="0"/>
              <a:t>. [online] Available at: </a:t>
            </a:r>
            <a:r>
              <a:rPr lang="en-US" u="sng" dirty="0">
                <a:hlinkClick r:id="rId3"/>
              </a:rPr>
              <a:t>https://www.div</a:t>
            </a:r>
            <a:r>
              <a:rPr lang="en-US" dirty="0"/>
              <a:t> portal.org/smash/get/diva2:1582843/FULLTEXT01.pdf. </a:t>
            </a:r>
            <a:endParaRPr lang="en-GB" dirty="0"/>
          </a:p>
          <a:p>
            <a:r>
              <a:rPr lang="en-GB" dirty="0"/>
              <a:t>Ford, R.C (2020) Managing hospitality organizations: achieving excellence in the guest experience, SAGE Publications</a:t>
            </a:r>
          </a:p>
          <a:p>
            <a:r>
              <a:rPr lang="en-GB" dirty="0" err="1"/>
              <a:t>Ghandour</a:t>
            </a:r>
            <a:r>
              <a:rPr lang="en-GB" dirty="0"/>
              <a:t>, R., Bilal, J. and </a:t>
            </a:r>
            <a:r>
              <a:rPr lang="en-GB" dirty="0" err="1"/>
              <a:t>Mudassar</a:t>
            </a:r>
            <a:r>
              <a:rPr lang="en-GB" dirty="0"/>
              <a:t>, H., 2015. Relationship between Service Quality, Customer Retention and the Role of Social Media-Case study Premier Inn Hotel (UK). </a:t>
            </a:r>
            <a:r>
              <a:rPr lang="en-GB" i="1" dirty="0"/>
              <a:t>Journal of Organizational Studies and Innovation</a:t>
            </a:r>
            <a:r>
              <a:rPr lang="en-GB" dirty="0"/>
              <a:t>, </a:t>
            </a:r>
            <a:r>
              <a:rPr lang="en-GB" i="1" dirty="0"/>
              <a:t>2</a:t>
            </a:r>
            <a:r>
              <a:rPr lang="en-GB" dirty="0"/>
              <a:t>(4), pp.1-12.</a:t>
            </a:r>
          </a:p>
          <a:p>
            <a:r>
              <a:rPr lang="en-GB" dirty="0"/>
              <a:t>Lu, C., </a:t>
            </a:r>
            <a:r>
              <a:rPr lang="en-GB" dirty="0" err="1"/>
              <a:t>Berchoux</a:t>
            </a:r>
            <a:r>
              <a:rPr lang="en-GB" dirty="0"/>
              <a:t>, C., Marek, M.W. and Chen, B., 2015. Service quality and customer satisfaction: qualitative research implications for luxury hotels. </a:t>
            </a:r>
            <a:r>
              <a:rPr lang="en-GB" i="1" dirty="0"/>
              <a:t>International Journal of Culture, Tourism and Hospitality Research</a:t>
            </a:r>
            <a:r>
              <a:rPr lang="en-GB" dirty="0"/>
              <a:t>, </a:t>
            </a:r>
            <a:r>
              <a:rPr lang="en-GB" i="1" dirty="0"/>
              <a:t>9</a:t>
            </a:r>
            <a:r>
              <a:rPr lang="en-GB" dirty="0"/>
              <a:t>(2), pp.168-182.</a:t>
            </a:r>
          </a:p>
          <a:p>
            <a:r>
              <a:rPr lang="en-GB" dirty="0" err="1"/>
              <a:t>Manhas</a:t>
            </a:r>
            <a:r>
              <a:rPr lang="en-GB" dirty="0"/>
              <a:t>, P.S. and Tukamushaba, E.K., 2015. Understanding service experience and its impact on brand image in the hospitality sector. </a:t>
            </a:r>
            <a:r>
              <a:rPr lang="en-GB" i="1" dirty="0"/>
              <a:t>International Journal of Hospitality Management</a:t>
            </a:r>
            <a:r>
              <a:rPr lang="en-GB" dirty="0"/>
              <a:t>, </a:t>
            </a:r>
            <a:r>
              <a:rPr lang="en-GB" i="1" dirty="0"/>
              <a:t>45</a:t>
            </a:r>
            <a:r>
              <a:rPr lang="en-GB" dirty="0"/>
              <a:t>, pp.77-87.</a:t>
            </a:r>
          </a:p>
          <a:p>
            <a:r>
              <a:rPr lang="en-GB" dirty="0" err="1"/>
              <a:t>Manhas</a:t>
            </a:r>
            <a:r>
              <a:rPr lang="en-GB" dirty="0"/>
              <a:t>, P.S. and Tukamushaba, E.K., 2015. Understanding service experience and its impact on brand image in the hospitality sector. </a:t>
            </a:r>
            <a:r>
              <a:rPr lang="en-GB" i="1" dirty="0"/>
              <a:t>International Journal of Hospitality Management</a:t>
            </a:r>
            <a:r>
              <a:rPr lang="en-GB" dirty="0"/>
              <a:t>, </a:t>
            </a:r>
            <a:r>
              <a:rPr lang="en-GB" i="1" dirty="0"/>
              <a:t>45</a:t>
            </a:r>
            <a:r>
              <a:rPr lang="en-GB" dirty="0"/>
              <a:t>, pp.77-87.</a:t>
            </a:r>
          </a:p>
          <a:p>
            <a:r>
              <a:rPr lang="en-GB" dirty="0" err="1"/>
              <a:t>Minwoo</a:t>
            </a:r>
            <a:r>
              <a:rPr lang="en-GB" dirty="0"/>
              <a:t> L, </a:t>
            </a:r>
            <a:r>
              <a:rPr lang="en-GB" dirty="0" err="1"/>
              <a:t>Seonjeong</a:t>
            </a:r>
            <a:r>
              <a:rPr lang="en-GB" dirty="0"/>
              <a:t>. L, Yoon, K. (2019) Multisensory experience for enhancing hotel guest experiences: Empirical evidence from big data analytics </a:t>
            </a:r>
          </a:p>
          <a:p>
            <a:r>
              <a:rPr lang="en-GB" dirty="0" err="1"/>
              <a:t>Radojevic</a:t>
            </a:r>
            <a:r>
              <a:rPr lang="en-GB" dirty="0"/>
              <a:t>, T., </a:t>
            </a:r>
            <a:r>
              <a:rPr lang="en-GB" dirty="0" err="1"/>
              <a:t>Stanisic</a:t>
            </a:r>
            <a:r>
              <a:rPr lang="en-GB" dirty="0"/>
              <a:t>, N. and </a:t>
            </a:r>
            <a:r>
              <a:rPr lang="en-GB" dirty="0" err="1"/>
              <a:t>Stanic</a:t>
            </a:r>
            <a:r>
              <a:rPr lang="en-GB" dirty="0"/>
              <a:t>, N., 2019. The culture of hospitality: From anecdote to evidence. </a:t>
            </a:r>
            <a:r>
              <a:rPr lang="en-GB" i="1" dirty="0"/>
              <a:t>Annals of Tourism Research</a:t>
            </a:r>
            <a:r>
              <a:rPr lang="en-GB" dirty="0"/>
              <a:t>, </a:t>
            </a:r>
            <a:r>
              <a:rPr lang="en-GB" i="1" dirty="0"/>
              <a:t>79</a:t>
            </a:r>
            <a:r>
              <a:rPr lang="en-GB" dirty="0"/>
              <a:t>, p.102789.</a:t>
            </a:r>
          </a:p>
          <a:p>
            <a:r>
              <a:rPr lang="en-GB" dirty="0" err="1"/>
              <a:t>Razli</a:t>
            </a:r>
            <a:r>
              <a:rPr lang="en-GB" dirty="0"/>
              <a:t>, I.A., Ismail, M.N.I., Shah, S.D.H.S.A. and Ismail, H., 2022. AN ETNOGRAPHY EXAMINATION OF TRIPADVISOR REVIEWS: A CASE STUDY OF THE ST REGIS HOTEL KUALA LUMPUR. </a:t>
            </a:r>
            <a:r>
              <a:rPr lang="en-GB" i="1" dirty="0"/>
              <a:t>BIMP-EAGA Journal for Sustainable Tourism Development</a:t>
            </a:r>
            <a:r>
              <a:rPr lang="en-GB" dirty="0"/>
              <a:t>, </a:t>
            </a:r>
            <a:r>
              <a:rPr lang="en-GB" i="1" dirty="0"/>
              <a:t>11</a:t>
            </a:r>
            <a:r>
              <a:rPr lang="en-GB" dirty="0"/>
              <a:t>(1), pp.69-84.</a:t>
            </a:r>
          </a:p>
          <a:p>
            <a:r>
              <a:rPr lang="en-US" dirty="0"/>
              <a:t>St. Regis Hotels &amp; Resorts. (2016). </a:t>
            </a:r>
            <a:r>
              <a:rPr lang="en-US" i="1" dirty="0"/>
              <a:t>St. Regis Hotels &amp; Resorts</a:t>
            </a:r>
            <a:r>
              <a:rPr lang="en-US" dirty="0"/>
              <a:t>. [online] Available at: https://st-regis.marriott.com/</a:t>
            </a:r>
            <a:endParaRPr lang="en-GB" dirty="0"/>
          </a:p>
          <a:p>
            <a:r>
              <a:rPr lang="en-US" dirty="0"/>
              <a:t>The St. Regis Hotel Vancouver. (2020). </a:t>
            </a:r>
            <a:r>
              <a:rPr lang="en-US" i="1" dirty="0"/>
              <a:t>The St. Regis Hotel Vancouver</a:t>
            </a:r>
            <a:r>
              <a:rPr lang="en-US" dirty="0"/>
              <a:t>. [online] Available at: https://www.stregishotel.com/ </a:t>
            </a:r>
            <a:endParaRPr lang="en-GB" dirty="0"/>
          </a:p>
          <a:p>
            <a:r>
              <a:rPr lang="en-GB" dirty="0"/>
              <a:t>Walker, J. (2021) Introduction to Hospitality, Pearson, London </a:t>
            </a:r>
          </a:p>
          <a:p>
            <a:r>
              <a:rPr lang="en-GB" dirty="0"/>
              <a:t>Wood, D., 2021. St. Regis Adding New Resorts in Popular Travel Destinations.</a:t>
            </a:r>
          </a:p>
          <a:p>
            <a:r>
              <a:rPr lang="en-GB" dirty="0"/>
              <a:t>Wood, R.C (2015) Hospitality Management: a brief introduction, Sage, London</a:t>
            </a:r>
          </a:p>
          <a:p>
            <a:r>
              <a:rPr lang="en-GB" dirty="0"/>
              <a:t>Yang, W. and </a:t>
            </a:r>
            <a:r>
              <a:rPr lang="en-GB" dirty="0" err="1"/>
              <a:t>Mattila</a:t>
            </a:r>
            <a:r>
              <a:rPr lang="en-GB" dirty="0"/>
              <a:t>, A.S., 2016. Why do we buy luxury experiences? Measuring value perceptions of luxury hospitality services. </a:t>
            </a:r>
            <a:r>
              <a:rPr lang="en-GB" i="1" dirty="0"/>
              <a:t>International Journal of Contemporary Hospitality Management</a:t>
            </a:r>
            <a:r>
              <a:rPr lang="en-GB" dirty="0"/>
              <a:t>, </a:t>
            </a:r>
            <a:r>
              <a:rPr lang="en-GB" i="1" dirty="0"/>
              <a:t>28</a:t>
            </a:r>
            <a:r>
              <a:rPr lang="en-GB" dirty="0"/>
              <a:t>(9), pp.1848-1867.</a:t>
            </a:r>
          </a:p>
          <a:p>
            <a:endParaRPr lang="en-GB" dirty="0"/>
          </a:p>
        </p:txBody>
      </p:sp>
    </p:spTree>
    <p:extLst>
      <p:ext uri="{BB962C8B-B14F-4D97-AF65-F5344CB8AC3E}">
        <p14:creationId xmlns:p14="http://schemas.microsoft.com/office/powerpoint/2010/main" val="1773297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4574" y="2474023"/>
            <a:ext cx="9404723" cy="1400530"/>
          </a:xfrm>
        </p:spPr>
        <p:txBody>
          <a:bodyPr>
            <a:noAutofit/>
          </a:bodyPr>
          <a:lstStyle/>
          <a:p>
            <a:pPr algn="ctr"/>
            <a:r>
              <a:rPr lang="en-GB" sz="9600" b="1" dirty="0"/>
              <a:t>THANK YOU!</a:t>
            </a:r>
          </a:p>
        </p:txBody>
      </p:sp>
    </p:spTree>
    <p:extLst>
      <p:ext uri="{BB962C8B-B14F-4D97-AF65-F5344CB8AC3E}">
        <p14:creationId xmlns:p14="http://schemas.microsoft.com/office/powerpoint/2010/main" val="34806607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26</TotalTime>
  <Words>5677</Words>
  <Application>Microsoft Office PowerPoint</Application>
  <PresentationFormat>Widescreen</PresentationFormat>
  <Paragraphs>162</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-apple-system</vt:lpstr>
      <vt:lpstr>Arial</vt:lpstr>
      <vt:lpstr>Calibri</vt:lpstr>
      <vt:lpstr>Tw Cen MT</vt:lpstr>
      <vt:lpstr>Circuit</vt:lpstr>
      <vt:lpstr>BMIH4003- Hospitality &amp; Guest Services Assessment Component 1</vt:lpstr>
      <vt:lpstr> Introduction  </vt:lpstr>
      <vt:lpstr> Brief Introduction of St. Regis Hotel  </vt:lpstr>
      <vt:lpstr> St. Regis Hotel Main Consumers  </vt:lpstr>
      <vt:lpstr> Nature, Scope and Role of Guest Services and Facilities </vt:lpstr>
      <vt:lpstr>Nature, Scope and Role of Guest Services and Facilities  </vt:lpstr>
      <vt:lpstr>Nature, Scope and Role of Guest Services and Facilities  </vt:lpstr>
      <vt:lpstr>The Importance of Hospitality and Hotel Guest Expectations  </vt:lpstr>
      <vt:lpstr>The Importance of Hospitality and Hotel Guest Expectations  </vt:lpstr>
      <vt:lpstr> 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123</dc:creator>
  <cp:lastModifiedBy>Gheorghe Adrian Arseanu</cp:lastModifiedBy>
  <cp:revision>6</cp:revision>
  <dcterms:created xsi:type="dcterms:W3CDTF">2023-10-16T04:50:15Z</dcterms:created>
  <dcterms:modified xsi:type="dcterms:W3CDTF">2023-10-30T18:00:24Z</dcterms:modified>
</cp:coreProperties>
</file>