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381" r:id="rId5"/>
    <p:sldId id="371" r:id="rId6"/>
    <p:sldId id="377" r:id="rId7"/>
    <p:sldId id="378" r:id="rId8"/>
    <p:sldId id="379" r:id="rId9"/>
    <p:sldId id="380" r:id="rId10"/>
    <p:sldId id="372" r:id="rId11"/>
    <p:sldId id="373" r:id="rId12"/>
    <p:sldId id="374" r:id="rId13"/>
    <p:sldId id="376" r:id="rId14"/>
    <p:sldId id="370" r:id="rId15"/>
    <p:sldId id="369" r:id="rId16"/>
    <p:sldId id="392" r:id="rId17"/>
    <p:sldId id="391" r:id="rId18"/>
    <p:sldId id="375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96" autoAdjust="0"/>
    <p:restoredTop sz="94660"/>
  </p:normalViewPr>
  <p:slideViewPr>
    <p:cSldViewPr>
      <p:cViewPr varScale="1">
        <p:scale>
          <a:sx n="110" d="100"/>
          <a:sy n="110" d="100"/>
        </p:scale>
        <p:origin x="161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41B81693-86FB-4756-BE3C-B14286CF409E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31720737-962F-4718-9970-A8DDA178B1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18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more helpful and valuable content you have on your website</a:t>
            </a:r>
            <a:r>
              <a:rPr lang="en-GB" b="1" dirty="0" smtClean="0"/>
              <a:t> that truly helps your visitors</a:t>
            </a:r>
            <a:r>
              <a:rPr lang="en-GB" dirty="0" smtClean="0"/>
              <a:t> will result in them spending more time on your website.</a:t>
            </a:r>
          </a:p>
          <a:p>
            <a:r>
              <a:rPr lang="en-GB" dirty="0" smtClean="0"/>
              <a:t>custom report showing conversions per browser segmenting the report by device (mobile, desktop, tablet) so as not to skew your numbers.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276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Email metrics like open rates, click through rates and unsubscribe rates are important, the most critical metric to</a:t>
            </a:r>
            <a:r>
              <a:rPr lang="en-GB" b="1" dirty="0" smtClean="0"/>
              <a:t> track is your total email conversions.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63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nalytics.google.com/analytics/web/?authuser=0#report/social-overview/a99703715w146375865p151134848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artinsights.com/goal-setting-evaluation/performance-management/5-critical-business-metrics/" TargetMode="External"/><Relationship Id="rId2" Type="http://schemas.openxmlformats.org/officeDocument/2006/relationships/hyperlink" Target="https://www.thecontentmarketingacademy.co.uk/the-best-metrics-to-measure-in-google-analytic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kissmetrics.com/google-analytics-to-shape-marketing-strate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263691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Digital Marketing</a:t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Measure</a:t>
            </a: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5589240"/>
            <a:ext cx="2239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@GWLAD_UWTSD</a:t>
            </a:r>
          </a:p>
        </p:txBody>
      </p:sp>
    </p:spTree>
    <p:extLst>
      <p:ext uri="{BB962C8B-B14F-4D97-AF65-F5344CB8AC3E}">
        <p14:creationId xmlns:p14="http://schemas.microsoft.com/office/powerpoint/2010/main" val="118093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2348880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/>
              <a:t>Analytics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55528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892899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81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74638"/>
            <a:ext cx="2746648" cy="53501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2008" y="764704"/>
            <a:ext cx="49068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Audiences:</a:t>
            </a:r>
            <a:br>
              <a:rPr lang="en-GB" dirty="0" smtClean="0"/>
            </a:br>
            <a:r>
              <a:rPr lang="en-GB" dirty="0" smtClean="0"/>
              <a:t>age</a:t>
            </a:r>
            <a:br>
              <a:rPr lang="en-GB" dirty="0" smtClean="0"/>
            </a:br>
            <a:r>
              <a:rPr lang="en-GB" dirty="0" smtClean="0"/>
              <a:t>sex</a:t>
            </a:r>
            <a:br>
              <a:rPr lang="en-GB" dirty="0" smtClean="0"/>
            </a:br>
            <a:r>
              <a:rPr lang="en-GB" dirty="0" smtClean="0"/>
              <a:t>location</a:t>
            </a:r>
            <a:br>
              <a:rPr lang="en-GB" dirty="0" smtClean="0"/>
            </a:br>
            <a:r>
              <a:rPr lang="en-GB" dirty="0" smtClean="0"/>
              <a:t>device</a:t>
            </a:r>
            <a:br>
              <a:rPr lang="en-GB" dirty="0" smtClean="0"/>
            </a:br>
            <a:r>
              <a:rPr lang="en-GB" dirty="0" smtClean="0"/>
              <a:t>interests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7944" y="4725144"/>
            <a:ext cx="4618856" cy="864096"/>
          </a:xfrm>
        </p:spPr>
        <p:txBody>
          <a:bodyPr/>
          <a:lstStyle/>
          <a:p>
            <a:r>
              <a:rPr lang="en-GB" sz="1400" dirty="0">
                <a:hlinkClick r:id="rId3"/>
              </a:rPr>
              <a:t>https://analytics.google.com/analytics/web/?authuser=0#report/social-overview/a99703715w146375865p151134848</a:t>
            </a:r>
            <a:r>
              <a:rPr lang="en-GB" sz="1400" dirty="0" smtClean="0">
                <a:hlinkClick r:id="rId3"/>
              </a:rPr>
              <a:t>/</a:t>
            </a:r>
            <a:endParaRPr lang="en-GB" sz="1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465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2008" y="764704"/>
            <a:ext cx="49068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Acquisition :</a:t>
            </a:r>
            <a:br>
              <a:rPr lang="en-GB" dirty="0" smtClean="0"/>
            </a:br>
            <a:r>
              <a:rPr lang="en-GB" dirty="0" smtClean="0"/>
              <a:t>search</a:t>
            </a:r>
            <a:br>
              <a:rPr lang="en-GB" dirty="0" smtClean="0"/>
            </a:br>
            <a:r>
              <a:rPr lang="en-GB" dirty="0" smtClean="0"/>
              <a:t>media</a:t>
            </a:r>
            <a:br>
              <a:rPr lang="en-GB" dirty="0" smtClean="0"/>
            </a:br>
            <a:r>
              <a:rPr lang="en-GB" dirty="0" smtClean="0"/>
              <a:t> social</a:t>
            </a:r>
            <a:br>
              <a:rPr lang="en-GB" dirty="0" smtClean="0"/>
            </a:br>
            <a:r>
              <a:rPr lang="en-GB" dirty="0" smtClean="0"/>
              <a:t>blog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0"/>
            <a:ext cx="2983703" cy="572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876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2008" y="764704"/>
            <a:ext cx="49068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Behaviour :</a:t>
            </a:r>
            <a:br>
              <a:rPr lang="en-GB" dirty="0" smtClean="0"/>
            </a:br>
            <a:r>
              <a:rPr lang="en-GB" dirty="0" smtClean="0"/>
              <a:t>what your customer is doing on your website?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514392" y="5516563"/>
            <a:ext cx="115215" cy="206375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6032"/>
            <a:ext cx="3039972" cy="544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261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measure?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Cost Per Click</a:t>
            </a:r>
          </a:p>
          <a:p>
            <a:r>
              <a:rPr lang="en-GB" dirty="0"/>
              <a:t>Conversion Rate</a:t>
            </a:r>
          </a:p>
          <a:p>
            <a:r>
              <a:rPr lang="en-GB" dirty="0"/>
              <a:t>Cost Per Lead</a:t>
            </a:r>
          </a:p>
          <a:p>
            <a:r>
              <a:rPr lang="en-GB" dirty="0"/>
              <a:t>Conversion Rate</a:t>
            </a:r>
          </a:p>
          <a:p>
            <a:r>
              <a:rPr lang="en-GB" dirty="0"/>
              <a:t>Cost Per Customer</a:t>
            </a:r>
          </a:p>
          <a:p>
            <a:r>
              <a:rPr lang="en-GB" dirty="0"/>
              <a:t>Lifetime Value of Customer</a:t>
            </a:r>
          </a:p>
          <a:p>
            <a:r>
              <a:rPr lang="en-GB" dirty="0"/>
              <a:t>Margins</a:t>
            </a:r>
          </a:p>
          <a:p>
            <a:r>
              <a:rPr lang="en-GB" dirty="0"/>
              <a:t>Return on Investment</a:t>
            </a:r>
          </a:p>
          <a:p>
            <a:r>
              <a:rPr lang="en-GB" dirty="0" smtClean="0"/>
              <a:t>Cost </a:t>
            </a:r>
            <a:r>
              <a:rPr lang="en-GB" dirty="0" err="1" smtClean="0"/>
              <a:t>yn</a:t>
            </a:r>
            <a:r>
              <a:rPr lang="en-GB" dirty="0" smtClean="0"/>
              <a:t> ARIAN ac AMSER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491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2291" y="1052736"/>
            <a:ext cx="7871213" cy="4132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139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8" y="240872"/>
            <a:ext cx="6866010" cy="532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39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1720" y="1417638"/>
            <a:ext cx="523875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136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59632" y="1412776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1. Number of New Leads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2132856"/>
            <a:ext cx="4532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2. Conversion Rate from Leads to Sales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259632" y="2876961"/>
            <a:ext cx="40489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3. Cost Per Advertising Conversion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241701" y="3564995"/>
            <a:ext cx="29375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4. Top Converting Emails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195736" y="47682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http://www.smartinsights.com/goal-setting-evaluation/performance-management/5-critical-business-metrics/</a:t>
            </a:r>
          </a:p>
        </p:txBody>
      </p:sp>
    </p:spTree>
    <p:extLst>
      <p:ext uri="{BB962C8B-B14F-4D97-AF65-F5344CB8AC3E}">
        <p14:creationId xmlns:p14="http://schemas.microsoft.com/office/powerpoint/2010/main" val="362348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04664"/>
            <a:ext cx="8484092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66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450" y="692696"/>
            <a:ext cx="8738995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229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208" y="0"/>
            <a:ext cx="8229600" cy="1143000"/>
          </a:xfrm>
        </p:spPr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640960" cy="468052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Level 7</a:t>
            </a:r>
          </a:p>
          <a:p>
            <a:pPr marL="0" indent="0">
              <a:buNone/>
            </a:pPr>
            <a:r>
              <a:rPr lang="en-GB" dirty="0" smtClean="0"/>
              <a:t>Component 1 : Written Assignment </a:t>
            </a:r>
          </a:p>
          <a:p>
            <a:pPr marL="0" indent="0">
              <a:buNone/>
            </a:pPr>
            <a:r>
              <a:rPr lang="en-GB" sz="2800" dirty="0" smtClean="0"/>
              <a:t>Marketing Strategy (minimum of 4 digital channels)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dirty="0" smtClean="0"/>
              <a:t>Component 2 : Portfolio and Report</a:t>
            </a:r>
          </a:p>
          <a:p>
            <a:pPr marL="0" indent="0">
              <a:buNone/>
            </a:pPr>
            <a:r>
              <a:rPr lang="en-GB" sz="2800" dirty="0" smtClean="0"/>
              <a:t>Implementation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dirty="0" smtClean="0"/>
              <a:t>Component 3 : Portfolio and Report</a:t>
            </a:r>
          </a:p>
          <a:p>
            <a:pPr marL="0" indent="0">
              <a:buNone/>
            </a:pPr>
            <a:r>
              <a:rPr lang="en-GB" sz="2800" dirty="0" smtClean="0"/>
              <a:t>Reflective report, critically evaluating and future development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dirty="0" smtClean="0"/>
              <a:t>Assignment </a:t>
            </a:r>
            <a:r>
              <a:rPr lang="en-GB" dirty="0"/>
              <a:t>Submission : </a:t>
            </a:r>
            <a:r>
              <a:rPr lang="en-GB" b="1" dirty="0" smtClean="0"/>
              <a:t>16 January </a:t>
            </a:r>
            <a:r>
              <a:rPr lang="en-GB" b="1" dirty="0"/>
              <a:t>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015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https://www.thecontentmarketingacademy.co.uk/the-best-metrics-to-measure-in-google-analytics/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http://www.smartinsights.com/goal-setting-evaluation/performance-management/5-critical-business-metrics/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https://blog.kissmetrics.com/google-analytics-to-shape-marketing-strategy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2516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16102</TotalTime>
  <Words>176</Words>
  <Application>Microsoft Office PowerPoint</Application>
  <PresentationFormat>On-screen Show (4:3)</PresentationFormat>
  <Paragraphs>44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Digital Marketing Measure  </vt:lpstr>
      <vt:lpstr>PowerPoint Presentation</vt:lpstr>
      <vt:lpstr>PowerPoint Presentation</vt:lpstr>
      <vt:lpstr>   Audiences: age sex location device interests</vt:lpstr>
      <vt:lpstr>   Acquisition : search media  social blog</vt:lpstr>
      <vt:lpstr>  Behaviour : what your customer is doing on your website?</vt:lpstr>
      <vt:lpstr>What to measure?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Assessment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Carys Ifan</cp:lastModifiedBy>
  <cp:revision>169</cp:revision>
  <cp:lastPrinted>2017-11-29T09:04:49Z</cp:lastPrinted>
  <dcterms:created xsi:type="dcterms:W3CDTF">2015-04-14T15:21:28Z</dcterms:created>
  <dcterms:modified xsi:type="dcterms:W3CDTF">2017-12-19T10:41:25Z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