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452" r:id="rId5"/>
    <p:sldId id="453" r:id="rId6"/>
    <p:sldId id="454" r:id="rId7"/>
    <p:sldId id="290" r:id="rId8"/>
    <p:sldId id="291" r:id="rId9"/>
    <p:sldId id="458" r:id="rId10"/>
    <p:sldId id="257" r:id="rId11"/>
    <p:sldId id="272" r:id="rId12"/>
    <p:sldId id="630" r:id="rId13"/>
    <p:sldId id="273" r:id="rId14"/>
    <p:sldId id="286" r:id="rId15"/>
    <p:sldId id="287" r:id="rId16"/>
    <p:sldId id="288" r:id="rId17"/>
    <p:sldId id="635" r:id="rId18"/>
    <p:sldId id="289" r:id="rId19"/>
    <p:sldId id="293" r:id="rId20"/>
    <p:sldId id="292" r:id="rId21"/>
    <p:sldId id="455" r:id="rId22"/>
    <p:sldId id="274" r:id="rId23"/>
    <p:sldId id="285" r:id="rId24"/>
    <p:sldId id="258" r:id="rId25"/>
    <p:sldId id="304" r:id="rId26"/>
    <p:sldId id="456" r:id="rId27"/>
    <p:sldId id="632" r:id="rId28"/>
    <p:sldId id="631" r:id="rId29"/>
    <p:sldId id="284" r:id="rId30"/>
    <p:sldId id="294" r:id="rId31"/>
    <p:sldId id="295" r:id="rId32"/>
    <p:sldId id="633" r:id="rId33"/>
    <p:sldId id="634" r:id="rId34"/>
    <p:sldId id="296" r:id="rId35"/>
    <p:sldId id="297" r:id="rId36"/>
    <p:sldId id="302" r:id="rId37"/>
    <p:sldId id="301" r:id="rId38"/>
    <p:sldId id="30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F115EE-69D4-43FD-8EA0-C56316E3BF67}" v="3" dt="2023-03-04T14:27:28.7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0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3vCL-viwf8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b2E7bZRNk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yHMTaQJmYo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 eaLnBrk="1" hangingPunct="1">
              <a:buFont typeface="Wingdings" panose="05000000000000000000" pitchFamily="2" charset="2"/>
              <a:buNone/>
            </a:pPr>
            <a:r>
              <a:rPr lang="en-GB" altLang="en-US" sz="1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THE IMPORTANCE OF QUALITATIVE RESEARCH</a:t>
            </a: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50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905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26F2AE29-160C-F46A-0230-5D4AF38520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4A2A3EA4-DE58-5527-E56C-10A0382C40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26C37-33C3-A48F-A412-065A9552D7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7CCA6C2C-FC6D-53B2-A4B7-B02DBC2F25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fld id="{10649853-33D3-4472-BB78-51E9949CB1B6}" type="slidenum">
              <a:rPr lang="en-US" altLang="en-US" smtClean="0">
                <a:latin typeface="Calibri" panose="020F0502020204030204" pitchFamily="34" charset="0"/>
              </a:rPr>
              <a:pPr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Types of Qualitative Research</a:t>
            </a:r>
            <a:endParaRPr lang="en-US" i="1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973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5 Qualitative Research Methods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8488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885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29/11/2023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b2E7bZRN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03vCL-viwf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ndfonline.com/doi/full/10.1080/17482631.2017.1355213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onlinelibrary.wiley.com/doi/full/10.1046/j.1365-2648.2000.01520.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onlinelibrary.wiley.com/doi/abs/10.1046/j.1365-2648.1993.18071043.x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epubs.surrey.ac.uk/844424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iencedirect.com/science/article/pii/S0020748906002495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nali-igiene.it/articoli/2021/1/06-Guarinoni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b2E7bZRNk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b2E7bZRN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1916833"/>
            <a:ext cx="7992888" cy="1440160"/>
          </a:xfrm>
        </p:spPr>
        <p:txBody>
          <a:bodyPr>
            <a:noAutofit/>
          </a:bodyPr>
          <a:lstStyle/>
          <a:p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PRACTICE-BASED RESEARCH</a:t>
            </a:r>
            <a:b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LCHS7001</a:t>
            </a:r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r>
              <a:rPr lang="en-GB" sz="3600" b="1" dirty="0">
                <a:solidFill>
                  <a:schemeClr val="bg1"/>
                </a:solidFill>
              </a:rPr>
              <a:t>Week 7</a:t>
            </a:r>
            <a:endParaRPr lang="en-GB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7A4DBEA-D6A2-4952-8612-2F1B35E2CE46}"/>
              </a:ext>
            </a:extLst>
          </p:cNvPr>
          <p:cNvSpPr txBox="1">
            <a:spLocks/>
          </p:cNvSpPr>
          <p:nvPr/>
        </p:nvSpPr>
        <p:spPr>
          <a:xfrm>
            <a:off x="251520" y="5445224"/>
            <a:ext cx="79928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b="1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DE40DA-47CD-4349-9D54-BB22EFAEF32A}"/>
              </a:ext>
            </a:extLst>
          </p:cNvPr>
          <p:cNvSpPr/>
          <p:nvPr/>
        </p:nvSpPr>
        <p:spPr>
          <a:xfrm>
            <a:off x="1167076" y="2594082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Qualitative Research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FE276F-6869-41C6-B887-3EC4A210430D}"/>
              </a:ext>
            </a:extLst>
          </p:cNvPr>
          <p:cNvSpPr txBox="1"/>
          <p:nvPr/>
        </p:nvSpPr>
        <p:spPr>
          <a:xfrm>
            <a:off x="2335104" y="3501008"/>
            <a:ext cx="52658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 </a:t>
            </a:r>
            <a:r>
              <a:rPr lang="en-GB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Diola Bijlhout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BCFD8C3-6CC4-4CC4-8B06-66C5A38B364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B0F0">
                <a:shade val="50000"/>
                <a:alpha val="7000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005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284CC-33D5-13DA-B2ED-25F00A71D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F64A-255D-C778-4B76-31A5018CD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323976"/>
            <a:ext cx="8229600" cy="4337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Upon successful completion of this module, student should be able to: </a:t>
            </a:r>
          </a:p>
          <a:p>
            <a:pPr marL="0" indent="0">
              <a:buNone/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Engage in practice-based research in public health and social care settings and identify areas for improvement in terms of physical and/or mental health of the target group or community of interest. 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Develop critical reflection skills, including skills of critical analysis, appraisal, and evaluation of research findings and provide relevant recommendations for health and social care professionals, policymakers, services, practice, and/or the wider population.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Critically analyse the data collection and findings from quantitative, qualitative or mixed methods research.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Develop knowledge and understanding of professional integrity and ethics in research and potential risks for participants and how to prevent them. </a:t>
            </a:r>
          </a:p>
          <a:p>
            <a:pPr marL="0" indent="0">
              <a:buNone/>
            </a:pPr>
            <a:endParaRPr lang="en-GB" sz="1800"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41809D-6B14-4857-B9E3-EFE981CF723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B0F0">
                <a:shade val="50000"/>
                <a:alpha val="7000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581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0C89-A654-9474-8EB9-AF58EB41B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Module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04E91D-47BD-D9CB-4F50-623E3026B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This module aims overall to develop student to gain knowledge of the main principles of designing, conducting, evaluating the impacts and dissemination of evidence-based research.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To conduct an independent practice-based research project within a public health and social care setting with professional integrity.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CCF25E-6799-4EB2-BC3B-9160688A43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B0F0">
                <a:shade val="50000"/>
                <a:alpha val="7000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93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B49C83A4-AC68-7403-EEBE-B989EC27F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153988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b="1" i="1">
                <a:solidFill>
                  <a:srgbClr val="7030A0"/>
                </a:solidFill>
                <a:latin typeface="Bookman Old Style" panose="02050604050505020204" pitchFamily="18" charset="0"/>
              </a:rPr>
              <a:t>Objectives of the Session</a:t>
            </a:r>
            <a:r>
              <a:rPr lang="en-GB" altLang="en-US"/>
              <a:t> 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8603433C-CA00-FB26-5AD6-743178E85082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37331" y="1181100"/>
            <a:ext cx="8669337" cy="449580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GB" altLang="en-US" sz="240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  <a:cs typeface="Arial" panose="020B0604020202020204" pitchFamily="34" charset="0"/>
              </a:rPr>
              <a:t>Define qualitative research</a:t>
            </a: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  <a:cs typeface="Arial" panose="020B0604020202020204" pitchFamily="34" charset="0"/>
              </a:rPr>
              <a:t>Describe what Qualitative research is and what it is not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  <a:cs typeface="Arial" panose="020B0604020202020204" pitchFamily="34" charset="0"/>
              </a:rPr>
              <a:t>Identify the different types of Qualitative Research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  <a:cs typeface="Arial" panose="020B0604020202020204" pitchFamily="34" charset="0"/>
              </a:rPr>
              <a:t>Identify Strengths and Weaknesses of Qualitative Research</a:t>
            </a:r>
            <a:endParaRPr lang="en-GB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sz="2400">
                <a:latin typeface="Arial" panose="020B0604020202020204" pitchFamily="34" charset="0"/>
                <a:cs typeface="Arial" panose="020B0604020202020204" pitchFamily="34" charset="0"/>
              </a:rPr>
              <a:t>Recognise some </a:t>
            </a:r>
            <a:r>
              <a:rPr lang="en-US" altLang="en-US" sz="2400">
                <a:latin typeface="Arial" panose="020B0604020202020204" pitchFamily="34" charset="0"/>
                <a:cs typeface="Arial" panose="020B0604020202020204" pitchFamily="34" charset="0"/>
              </a:rPr>
              <a:t>qualitative Research Terms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  <a:cs typeface="Arial" panose="020B0604020202020204" pitchFamily="34" charset="0"/>
              </a:rPr>
              <a:t>Classify Qualitative Data Collection Methods and challenges </a:t>
            </a:r>
          </a:p>
          <a:p>
            <a:pPr eaLnBrk="1" hangingPunct="1"/>
            <a:r>
              <a:rPr lang="en-US" altLang="en-US" sz="2400">
                <a:latin typeface="Arial" panose="020B0604020202020204" pitchFamily="34" charset="0"/>
                <a:cs typeface="Arial" panose="020B0604020202020204" pitchFamily="34" charset="0"/>
              </a:rPr>
              <a:t>List Principles and steps of Qualitative Analysis</a:t>
            </a:r>
          </a:p>
          <a:p>
            <a:pPr eaLnBrk="1" hangingPunct="1"/>
            <a:endParaRPr lang="en-GB" altLang="en-US" sz="280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1AB3670C-BFAA-9E54-35BD-6690F61DC7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A5F62B6D-4EF2-4624-8AD2-910211D289D3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072696C-5961-896C-7213-4FB730641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530225"/>
            <a:ext cx="8153400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z="3600" b="1" i="1">
                <a:solidFill>
                  <a:srgbClr val="7030A0"/>
                </a:solidFill>
                <a:latin typeface="Bookman Old Style" panose="02050604050505020204" pitchFamily="18" charset="0"/>
              </a:rPr>
              <a:t>Definition of qualitative research</a:t>
            </a:r>
            <a:br>
              <a:rPr lang="en-GB" altLang="en-US" sz="3600">
                <a:latin typeface="Bookman Old Style" panose="02050604050505020204" pitchFamily="18" charset="0"/>
              </a:rPr>
            </a:br>
            <a:endParaRPr lang="en-GB" altLang="en-US" sz="3600">
              <a:latin typeface="Bookman Old Style" panose="02050604050505020204" pitchFamily="18" charset="0"/>
            </a:endParaRP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6BDD612F-4B9C-CD9D-75E7-A17E901B478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25475" y="1412776"/>
            <a:ext cx="8153400" cy="44958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Primarily an 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exploratory research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It study things in their natural setting, attempting to make sense of or interpret phenomena in terms of the meanings people bring to them.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It is used to gain an understanding of underlying reasons, opinions, and motivations. 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It provides insights into the problem or helps to develop ideas or hypotheses </a:t>
            </a:r>
          </a:p>
          <a:p>
            <a:pPr marL="0" indent="0" algn="ctr" eaLnBrk="1" hangingPunct="1">
              <a:buNone/>
            </a:pP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(Denzin and Lincoln, 1994)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</a:pPr>
            <a:endParaRPr lang="en-GB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959442B9-1F72-0A25-0754-30295CF2B3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DAFC73DB-63BB-4F3A-9B1C-78C79D95A9F5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B04A1-DA4D-2A69-1296-8FC28636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0A0C9-510C-014A-04A5-4E1FD7704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cs typeface="Arial" panose="020B0604020202020204" pitchFamily="34" charset="0"/>
              </a:rPr>
              <a:t>Watch the video below then discuss</a:t>
            </a:r>
          </a:p>
          <a:p>
            <a:pPr marL="0" indent="0">
              <a:buNone/>
            </a:pPr>
            <a:endParaRPr lang="en-GB" sz="24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i="1" dirty="0">
              <a:solidFill>
                <a:srgbClr val="660066"/>
              </a:solidFill>
              <a:cs typeface="Arial" panose="020B0604020202020204" pitchFamily="34" charset="0"/>
              <a:hlinkClick r:id="rId3"/>
            </a:endParaRPr>
          </a:p>
          <a:p>
            <a:r>
              <a:rPr lang="en-GB" sz="2400" dirty="0">
                <a:hlinkClick r:id="rId4"/>
              </a:rPr>
              <a:t>https://www.youtube.com/watch?v=03vCL-viwf8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marL="0" indent="0" algn="ctr">
              <a:buNone/>
            </a:pPr>
            <a:endParaRPr lang="en-GB" sz="2400" b="1" dirty="0"/>
          </a:p>
          <a:p>
            <a:pPr marL="0" indent="0" algn="ctr">
              <a:buNone/>
            </a:pPr>
            <a:r>
              <a:rPr lang="en-GB" sz="2400" b="1" dirty="0"/>
              <a:t>Feedback what you have learnt to the whole class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190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B0F93-823E-472A-D6D4-897FA1B1F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b="1" i="1">
                <a:solidFill>
                  <a:srgbClr val="7030A0"/>
                </a:solidFill>
                <a:latin typeface="Bookman Old Style" panose="02050604050505020204" pitchFamily="18" charset="0"/>
              </a:rPr>
              <a:t>Qualitative research ( what is it and what it is not)</a:t>
            </a:r>
            <a:endParaRPr lang="en-US" sz="3600" b="1" i="1">
              <a:solidFill>
                <a:srgbClr val="7030A0"/>
              </a:solidFill>
              <a:latin typeface="Bookman Old Style" panose="02050604050505020204" pitchFamily="18" charset="0"/>
              <a:ea typeface="+mj-ea"/>
              <a:cs typeface="Bookman Old Style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D9D08-E1C1-9E6F-6BE8-52DBA26DF7C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6913" y="1600200"/>
            <a:ext cx="8069262" cy="5041900"/>
          </a:xfrm>
        </p:spPr>
        <p:txBody>
          <a:bodyPr>
            <a:normAutofit/>
          </a:bodyPr>
          <a:lstStyle/>
          <a:p>
            <a:pPr marL="539496" indent="-4572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Do not test hypothesis or previous theories.</a:t>
            </a:r>
          </a:p>
          <a:p>
            <a:pPr marL="539496" indent="-4572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May try to develop new theories based on what happens in specific situations.</a:t>
            </a:r>
          </a:p>
          <a:p>
            <a:pPr marL="539496" indent="-4572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Do not try to </a:t>
            </a:r>
            <a:r>
              <a:rPr lang="en-US" sz="2400" err="1">
                <a:latin typeface="Arial" panose="020B0604020202020204" pitchFamily="34" charset="0"/>
                <a:cs typeface="Arial" panose="020B0604020202020204" pitchFamily="34" charset="0"/>
              </a:rPr>
              <a:t>generalise</a:t>
            </a: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 the findings.</a:t>
            </a:r>
          </a:p>
          <a:p>
            <a:pPr marL="539496" indent="-4572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Often rely on data collected from interviews, observations, and content analysis of newspapers, books, videos, case records, and other already developed documents such as diaries. </a:t>
            </a:r>
          </a:p>
          <a:p>
            <a:pPr marL="539496" indent="-457200"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Usually do not know or try to develop response categories prior to conducting the study.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>
              <a:ea typeface="+mn-ea"/>
            </a:endParaRPr>
          </a:p>
        </p:txBody>
      </p:sp>
      <p:sp>
        <p:nvSpPr>
          <p:cNvPr id="15364" name="Slide Number Placeholder 6">
            <a:extLst>
              <a:ext uri="{FF2B5EF4-FFF2-40B4-BE49-F238E27FC236}">
                <a16:creationId xmlns:a16="http://schemas.microsoft.com/office/drawing/2014/main" id="{075B916E-28F3-777C-B773-C3B5E4D82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C4E85C06-D4B6-4D7B-B1C4-B0B45B4594ED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976589E7-65F6-BA62-CF05-9363528F2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 eaLnBrk="1" hangingPunct="1"/>
            <a:r>
              <a:rPr lang="en-US" altLang="en-US" sz="3600" b="1" i="1">
                <a:solidFill>
                  <a:srgbClr val="660066"/>
                </a:solidFill>
                <a:latin typeface="Bookman Old Style" panose="02050604050505020204" pitchFamily="18" charset="0"/>
              </a:rPr>
              <a:t>Qualitative Research Tends To</a:t>
            </a:r>
            <a:endParaRPr lang="en-US" altLang="en-US" sz="3600" i="1">
              <a:solidFill>
                <a:srgbClr val="660066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504942-C6E8-C1FE-88CC-3075682BBF8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23528" y="1315988"/>
            <a:ext cx="8271297" cy="4226024"/>
          </a:xfrm>
        </p:spPr>
        <p:txBody>
          <a:bodyPr>
            <a:normAutofit/>
          </a:bodyPr>
          <a:lstStyle/>
          <a:p>
            <a:pPr marL="539496" indent="-457200" eaLnBrk="1" fontAlgn="auto" hangingPunct="1">
              <a:spcAft>
                <a:spcPts val="0"/>
              </a:spcAft>
              <a:defRPr/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Answer research questions rather than test a hypothesis.</a:t>
            </a:r>
          </a:p>
          <a:p>
            <a:pPr marL="539496" indent="-457200" eaLnBrk="1" fontAlgn="auto" hangingPunct="1">
              <a:spcAft>
                <a:spcPts val="0"/>
              </a:spcAft>
              <a:defRPr/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Seldom look at the effectiveness of an intervention.</a:t>
            </a:r>
          </a:p>
          <a:p>
            <a:pPr marL="539496" indent="-457200" eaLnBrk="1" fontAlgn="auto" hangingPunct="1">
              <a:spcAft>
                <a:spcPts val="0"/>
              </a:spcAft>
              <a:defRPr/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Examine the perceptions, actions, and feelings of participants.</a:t>
            </a:r>
          </a:p>
          <a:p>
            <a:pPr marL="539496" indent="-457200" eaLnBrk="1" fontAlgn="auto" hangingPunct="1">
              <a:spcAft>
                <a:spcPts val="0"/>
              </a:spcAft>
              <a:defRPr/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Obtained detailed information from interviews, content analysis, or observations.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en-US">
              <a:ea typeface="+mn-ea"/>
            </a:endParaRPr>
          </a:p>
        </p:txBody>
      </p:sp>
      <p:sp>
        <p:nvSpPr>
          <p:cNvPr id="16388" name="Slide Number Placeholder 6">
            <a:extLst>
              <a:ext uri="{FF2B5EF4-FFF2-40B4-BE49-F238E27FC236}">
                <a16:creationId xmlns:a16="http://schemas.microsoft.com/office/drawing/2014/main" id="{6554FA6D-EFDC-AC83-F465-2082383FF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DB653AE8-1C9E-4A94-AB1D-3B5A3EDB764A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885A1-ACE4-43AE-A426-741D3EE6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876" y="1214754"/>
            <a:ext cx="6904248" cy="2383035"/>
          </a:xfrm>
        </p:spPr>
        <p:txBody>
          <a:bodyPr anchor="b">
            <a:normAutofit/>
          </a:bodyPr>
          <a:lstStyle/>
          <a:p>
            <a:pPr algn="ctr"/>
            <a:r>
              <a:rPr lang="en-GB" b="1" i="1">
                <a:solidFill>
                  <a:schemeClr val="tx1"/>
                </a:solidFill>
              </a:rPr>
              <a:t>What are the Types of Qualitative Research?</a:t>
            </a:r>
          </a:p>
        </p:txBody>
      </p:sp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7C711EA-9372-4697-B331-856902736E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835" y="3669559"/>
            <a:ext cx="1461166" cy="16834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188924E-FFC2-4DD1-93BA-1BBCA1A25F0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B0F0">
                <a:shade val="50000"/>
                <a:alpha val="7000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10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2995E-3E91-9676-DDD2-2C0A02D2E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850" y="548680"/>
            <a:ext cx="8153400" cy="67548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i="1">
                <a:solidFill>
                  <a:srgbClr val="660066"/>
                </a:solidFill>
                <a:latin typeface="Bookman Old Style"/>
                <a:ea typeface="+mj-ea"/>
                <a:cs typeface="Bookman Old Style"/>
              </a:rPr>
              <a:t>Types of Qualitative Research</a:t>
            </a:r>
            <a:endParaRPr lang="en-US" sz="4000" b="1" i="1">
              <a:solidFill>
                <a:srgbClr val="660066"/>
              </a:solidFill>
              <a:ea typeface="+mj-e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0725B-AF66-3AF5-927A-C7A362D1415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77850" y="1628800"/>
            <a:ext cx="8153400" cy="374441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Grounded theory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Ethnography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Phenomenology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Historical research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Narrative study </a:t>
            </a:r>
          </a:p>
          <a:p>
            <a:pPr marL="0" indent="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en-US" sz="3500" b="1" i="1">
              <a:solidFill>
                <a:srgbClr val="0000FF"/>
              </a:solidFill>
              <a:ea typeface="+mn-ea"/>
            </a:endParaRPr>
          </a:p>
        </p:txBody>
      </p:sp>
      <p:sp>
        <p:nvSpPr>
          <p:cNvPr id="17412" name="Slide Number Placeholder 6">
            <a:extLst>
              <a:ext uri="{FF2B5EF4-FFF2-40B4-BE49-F238E27FC236}">
                <a16:creationId xmlns:a16="http://schemas.microsoft.com/office/drawing/2014/main" id="{67E08130-8FEC-3E57-7BA0-8C16C37DE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BD91ED06-6ACB-4242-998C-EFEEF5243AA5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C69A7EF1-6A03-3935-36C0-9524FCD3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i="1">
                <a:latin typeface="Arial" panose="020B0604020202020204" pitchFamily="34" charset="0"/>
                <a:cs typeface="Arial" panose="020B0604020202020204" pitchFamily="34" charset="0"/>
              </a:rPr>
              <a:t>Grounded theory</a:t>
            </a:r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8764A-3236-ECB4-DDE6-42D000D175C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88912" y="1340768"/>
            <a:ext cx="8766175" cy="44958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Grounded theory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 (GT) is a </a:t>
            </a: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research method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 concerned with the generation of </a:t>
            </a: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theory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eaLnBrk="1" hangingPunct="1">
              <a:defRPr/>
            </a:pP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which is '</a:t>
            </a: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grounded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' in data that has been systematically collected and analysed. </a:t>
            </a:r>
          </a:p>
          <a:p>
            <a:pPr eaLnBrk="1" hangingPunct="1">
              <a:defRPr/>
            </a:pP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It is used to uncover such things as social relationships and behaviours of groups, known as social processes.</a:t>
            </a:r>
          </a:p>
          <a:p>
            <a:pPr marL="0" indent="0" eaLnBrk="1" hangingPunct="1">
              <a:buNone/>
              <a:defRPr/>
            </a:pPr>
            <a:endParaRPr lang="en-GB" sz="3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3000" i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District nurses’ experiences of caring for leg ulcers in accordance with clinical guidelines: a grounded theory study</a:t>
            </a:r>
            <a:endParaRPr lang="en-GB" sz="3000" i="1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>
              <a:solidFill>
                <a:srgbClr val="FFC000"/>
              </a:solidFill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B0EF32D-254B-BCBA-694D-F695CEFB50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BA3E31B1-DA85-489A-B5FC-CAC94B7E2C1F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B1F58005-BD5D-AA59-2E6F-D14063EAE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n-US" b="1" i="1">
                <a:solidFill>
                  <a:srgbClr val="0000FF"/>
                </a:solidFill>
              </a:rPr>
            </a:br>
            <a:r>
              <a:rPr lang="en-US" altLang="en-US" b="1" i="1"/>
              <a:t>Ethnography</a:t>
            </a:r>
            <a:br>
              <a:rPr lang="en-US" altLang="en-US" b="1" i="1">
                <a:solidFill>
                  <a:srgbClr val="0000FF"/>
                </a:solidFill>
              </a:rPr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3CBA6-134B-1FB0-412E-AA550290A0E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8927" y="1340768"/>
            <a:ext cx="8153400" cy="46609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Ethnography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 is a type of </a:t>
            </a: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qualitative research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 that gathers observations, interviews and documentary data to produce detailed and comprehensive accounts of different social phenomena.  </a:t>
            </a:r>
          </a:p>
          <a:p>
            <a:pPr marL="0" indent="0" eaLnBrk="1" hangingPunct="1">
              <a:buNone/>
              <a:defRPr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Protecting children: intuition and awareness in the work of health visitors</a:t>
            </a:r>
            <a:endParaRPr lang="en-GB" sz="2800" i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 i="1">
              <a:solidFill>
                <a:srgbClr val="00B050"/>
              </a:solidFill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97967F78-4CFE-5FDA-E4AE-BC7EAE58E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8B3A6298-E217-4A37-B0B4-225AB343D820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7E611CD-AA8F-0140-3F70-9048C9277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30225"/>
            <a:ext cx="815340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i="1">
                <a:latin typeface="Arial" panose="020B0604020202020204" pitchFamily="34" charset="0"/>
                <a:cs typeface="Arial" panose="020B0604020202020204" pitchFamily="34" charset="0"/>
              </a:rPr>
              <a:t>Phenomenology</a:t>
            </a:r>
            <a:br>
              <a:rPr lang="en-US" altLang="en-US" b="1" i="1">
                <a:solidFill>
                  <a:srgbClr val="0000FF"/>
                </a:solidFill>
              </a:rPr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60D51-DE0D-4900-27D9-448AA88DD24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92099" y="1393825"/>
            <a:ext cx="8559801" cy="52403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Phenomenology</a:t>
            </a: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 is an </a:t>
            </a: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approach</a:t>
            </a: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 to </a:t>
            </a: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qualitative research</a:t>
            </a: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 that focuses on the commonality of a </a:t>
            </a:r>
            <a:r>
              <a:rPr lang="en-GB" sz="2600" b="1" i="1">
                <a:latin typeface="Arial" panose="020B0604020202020204" pitchFamily="34" charset="0"/>
                <a:cs typeface="Arial" panose="020B0604020202020204" pitchFamily="34" charset="0"/>
              </a:rPr>
              <a:t>lived experience</a:t>
            </a: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 within a particular group.  </a:t>
            </a:r>
          </a:p>
          <a:p>
            <a:pPr eaLnBrk="1" hangingPunct="1">
              <a:defRPr/>
            </a:pPr>
            <a:r>
              <a:rPr lang="en-GB" sz="2600">
                <a:latin typeface="Arial" panose="020B0604020202020204" pitchFamily="34" charset="0"/>
                <a:cs typeface="Arial" panose="020B0604020202020204" pitchFamily="34" charset="0"/>
              </a:rPr>
              <a:t>Through this process the researcher may construct the universal meaning of the event, situation or experience and arrive at a more profound understanding of the phenomenon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600" b="1">
                <a:latin typeface="Arial" panose="020B0604020202020204" pitchFamily="34" charset="0"/>
                <a:cs typeface="Arial" panose="020B0604020202020204" pitchFamily="34" charset="0"/>
              </a:rPr>
              <a:t>  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6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sz="26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Factors affecting student nurses’ learning in community   placements: a phenomenological study</a:t>
            </a:r>
            <a:endParaRPr lang="en-GB" sz="2600" i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6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600" i="1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 i="1">
              <a:solidFill>
                <a:srgbClr val="00B050"/>
              </a:solidFill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FABB24C4-1B04-B420-A7C7-B5E66CE639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465444FB-B150-421F-B7C5-3DCF3A0C4DC6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EE76C-4D76-666D-214D-5E73691F6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b="1" i="1">
                <a:latin typeface="Arial" panose="020B0604020202020204" pitchFamily="34" charset="0"/>
                <a:cs typeface="Arial" panose="020B0604020202020204" pitchFamily="34" charset="0"/>
              </a:rPr>
              <a:t>Phenomenology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E80DEC-D5CE-718F-FF2B-CBD2A1C57C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Very similar to ethnography.</a:t>
            </a:r>
          </a:p>
          <a:p>
            <a:pPr lvl="1"/>
            <a:r>
              <a:rPr lang="en-GB"/>
              <a:t>Attempts to understand things from the subject’s perspective</a:t>
            </a:r>
          </a:p>
          <a:p>
            <a:pPr lvl="1"/>
            <a:r>
              <a:rPr lang="en-GB"/>
              <a:t>However, also aims to change the experience of those researched.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834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3FA25864-7AA4-9DB2-8822-259EF8675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324628"/>
            <a:ext cx="81534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i="1">
                <a:latin typeface="Arial" panose="020B0604020202020204" pitchFamily="34" charset="0"/>
                <a:cs typeface="Arial" panose="020B0604020202020204" pitchFamily="34" charset="0"/>
              </a:rPr>
              <a:t>Historical research </a:t>
            </a: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BEE88-43AF-53EE-CF51-C02FC2E400A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32581" y="1315228"/>
            <a:ext cx="8478837" cy="44958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Historical Research 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is the systematic collection and evaluation of data to describe, explain, and understand actions or events that occurred sometime in the past. </a:t>
            </a:r>
          </a:p>
          <a:p>
            <a:pPr eaLnBrk="1" hangingPunct="1"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It helps us to gain a clear understanding of the impact of the past on the present &amp; future events related to the life process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 history of the panel of assessors for district nurse training 1959 - 1983.</a:t>
            </a:r>
            <a:endParaRPr lang="en-GB" sz="2800" i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en-GB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77B4AA60-C5E9-37F3-B1E4-377483ACC8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5A06B4EE-49A3-47DA-A14E-2D6E6C10E9C6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AE65B372-0BF3-20E1-CBCA-C2DF223F2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4" y="260648"/>
            <a:ext cx="81534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i="1"/>
              <a:t>Case study</a:t>
            </a: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A2FB2-361D-8390-8FA6-8C4C137DBD7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33400" y="1412776"/>
            <a:ext cx="8472488" cy="4495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 is a detailed </a:t>
            </a: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 of a specific subject, such as a person, group, place, event, organization, or phenomenon. ... </a:t>
            </a:r>
          </a:p>
          <a:p>
            <a:pPr eaLnBrk="1" hangingPunct="1">
              <a:defRPr/>
            </a:pP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  <a:r>
              <a:rPr lang="en-GB" sz="3000">
                <a:latin typeface="Arial" panose="020B0604020202020204" pitchFamily="34" charset="0"/>
                <a:cs typeface="Arial" panose="020B0604020202020204" pitchFamily="34" charset="0"/>
              </a:rPr>
              <a:t> are good for describing, comparing, evaluating and understanding different aspects of a research problem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3000" b="1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30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Health visiting assessment—unpacking critical attributes in health visitor needs assessment practice: A case study</a:t>
            </a:r>
            <a:endParaRPr lang="en-GB" sz="3000" i="1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endParaRPr lang="en-GB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4427FAB8-8FB8-E933-BF86-5F06368472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03932A79-EE14-4AE8-9C99-BC8508B58607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1D1B6AC4-8FD1-9C8F-226C-690CB9AFD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n-US" b="1" i="1">
                <a:solidFill>
                  <a:srgbClr val="0000FF"/>
                </a:solidFill>
              </a:rPr>
            </a:br>
            <a:r>
              <a:rPr lang="en-US" altLang="en-US" b="1" i="1"/>
              <a:t>Narrative study </a:t>
            </a:r>
            <a:br>
              <a:rPr lang="en-US" altLang="en-US" sz="4800" b="1" i="1"/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6E8F9-4C56-7AD2-74F4-6FE7E8051C3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9256" y="1248941"/>
            <a:ext cx="8580437" cy="4495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Narrative research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 is all about collecting and telling a story or stories (in detail). ... </a:t>
            </a:r>
          </a:p>
          <a:p>
            <a:pPr eaLnBrk="1" hangingPunct="1"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Usually, a </a:t>
            </a: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narrative research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 design is focused on </a:t>
            </a: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studying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 an individual person. The researcher becomes the interpreter of the individual's stories, as opposed to a community.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GB" sz="2800" i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Effectiveness of the School nurse role in increasing the vaccination coverage rate: a narrative review</a:t>
            </a: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GB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34099981-B3CB-9387-39C1-10C7D5CF48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FE688F3B-B24D-4956-B05A-927F654F3959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B04A1-DA4D-2A69-1296-8FC28636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0A0C9-510C-014A-04A5-4E1FD7704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Watch the video below then discuss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i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r>
              <a:rPr lang="en-US" sz="2400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https://www.youtube.com/watch?v=eUb2E7bZRNk</a:t>
            </a:r>
          </a:p>
          <a:p>
            <a:endParaRPr lang="en-US" sz="2800" i="1" dirty="0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Feedback to the whole class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495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F05A1D84-D864-BCB4-8CC0-413233B6C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 eaLnBrk="1" hangingPunct="1"/>
            <a:r>
              <a:rPr lang="en-US" altLang="en-US" sz="4000" b="1" i="1">
                <a:solidFill>
                  <a:srgbClr val="660066"/>
                </a:solidFill>
                <a:latin typeface="Bookman Old Style" panose="02050604050505020204" pitchFamily="18" charset="0"/>
              </a:rPr>
              <a:t>Strengths and Weaknesses </a:t>
            </a:r>
            <a:endParaRPr lang="en-US" altLang="en-US" sz="4000" i="1">
              <a:solidFill>
                <a:srgbClr val="660066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8628F-9897-B292-961D-8579B9D74E38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80770" y="1123172"/>
            <a:ext cx="8645525" cy="5257800"/>
          </a:xfrm>
        </p:spPr>
        <p:txBody>
          <a:bodyPr>
            <a:normAutofit fontScale="70000" lnSpcReduction="20000"/>
          </a:bodyPr>
          <a:lstStyle/>
          <a:p>
            <a:pPr marL="292100" lvl="1" indent="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None/>
              <a:defRPr/>
            </a:pPr>
            <a:r>
              <a:rPr lang="en-US" sz="3200" b="1" i="1">
                <a:latin typeface="Arial" panose="020B0604020202020204" pitchFamily="34" charset="0"/>
                <a:cs typeface="Arial" panose="020B0604020202020204" pitchFamily="34" charset="0"/>
              </a:rPr>
              <a:t>Strengths</a:t>
            </a: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Depth of understanding</a:t>
            </a: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Flexibility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(allow greater spontaneity and adaptation of the interaction between the researcher and the </a:t>
            </a: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 participant)</a:t>
            </a: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GB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Generates discussions: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(people expand on why they feel or act a certain way, it can introduce new topic areas not previously considered.</a:t>
            </a:r>
          </a:p>
          <a:p>
            <a:pPr marL="1355725" lvl="3" indent="-51435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Wingdings" charset="0"/>
              <a:buChar char="§"/>
              <a:defRPr/>
            </a:pPr>
            <a:endParaRPr lang="en-US" sz="800" b="1" i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2100" lvl="1" indent="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None/>
              <a:defRPr/>
            </a:pPr>
            <a:r>
              <a:rPr lang="en-US" sz="3200" b="1" i="1">
                <a:latin typeface="Arial" panose="020B0604020202020204" pitchFamily="34" charset="0"/>
                <a:cs typeface="Arial" panose="020B0604020202020204" pitchFamily="34" charset="0"/>
              </a:rPr>
              <a:t>Weaknesses</a:t>
            </a: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Subjectivity (biased)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you might omit people of certain </a:t>
            </a:r>
            <a:r>
              <a:rPr lang="en-GB" sz="2900">
                <a:latin typeface="Arial" panose="020B0604020202020204" pitchFamily="34" charset="0"/>
                <a:cs typeface="Arial" panose="020B0604020202020204" pitchFamily="34" charset="0"/>
              </a:rPr>
              <a:t>ages or ethnicities from your </a:t>
            </a:r>
            <a:r>
              <a:rPr lang="en-GB" sz="2900" b="1">
                <a:latin typeface="Arial" panose="020B0604020202020204" pitchFamily="34" charset="0"/>
                <a:cs typeface="Arial" panose="020B0604020202020204" pitchFamily="34" charset="0"/>
              </a:rPr>
              <a:t>study</a:t>
            </a:r>
            <a:r>
              <a:rPr lang="en-GB" sz="2900">
                <a:latin typeface="Arial" panose="020B0604020202020204" pitchFamily="34" charset="0"/>
                <a:cs typeface="Arial" panose="020B0604020202020204" pitchFamily="34" charset="0"/>
              </a:rPr>
              <a:t>. This is called omission </a:t>
            </a:r>
            <a:r>
              <a:rPr lang="en-GB" sz="2900" b="1">
                <a:latin typeface="Arial" panose="020B0604020202020204" pitchFamily="34" charset="0"/>
                <a:cs typeface="Arial" panose="020B0604020202020204" pitchFamily="34" charset="0"/>
              </a:rPr>
              <a:t>bias</a:t>
            </a:r>
            <a:r>
              <a:rPr lang="en-GB" sz="290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4600" b="1" i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Suggestive, not definitive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(not conclusive)</a:t>
            </a:r>
            <a:endParaRPr lang="en-US" sz="3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9300" lvl="1" indent="-45720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3200" b="1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Limited generalizability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(one person or a small group of people is not necessarily representative of the larger population</a:t>
            </a:r>
            <a:r>
              <a:rPr lang="en-GB" sz="230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400" b="1" i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55725" lvl="3" indent="-51435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9C007F"/>
              </a:buClr>
              <a:buSzPct val="100000"/>
              <a:buFont typeface="Wingdings"/>
              <a:buNone/>
              <a:defRPr/>
            </a:pPr>
            <a:endParaRPr lang="en-US" sz="10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55725" lvl="3" indent="-514350" eaLnBrk="1" fontAlgn="auto" hangingPunct="1">
              <a:spcBef>
                <a:spcPts val="575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Wingdings" charset="0"/>
              <a:buChar char="v"/>
              <a:defRPr/>
            </a:pPr>
            <a:r>
              <a:rPr lang="en-US" sz="320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Mixed methodology is possible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en-US">
              <a:ea typeface="+mn-ea"/>
            </a:endParaRPr>
          </a:p>
        </p:txBody>
      </p:sp>
      <p:sp>
        <p:nvSpPr>
          <p:cNvPr id="26628" name="Slide Number Placeholder 4">
            <a:extLst>
              <a:ext uri="{FF2B5EF4-FFF2-40B4-BE49-F238E27FC236}">
                <a16:creationId xmlns:a16="http://schemas.microsoft.com/office/drawing/2014/main" id="{E2A0830C-579A-6C2D-664C-EFD347A0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8655212E-194A-4550-A123-B8E540807F57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39C81-7BA8-F52B-1313-AE6EFFAFA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88" y="360363"/>
            <a:ext cx="8153400" cy="990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i="1">
                <a:solidFill>
                  <a:srgbClr val="660066"/>
                </a:solidFill>
                <a:latin typeface="Bookman Old Style"/>
                <a:ea typeface="+mj-ea"/>
                <a:cs typeface="Bookman Old Style"/>
              </a:rPr>
              <a:t>Qualitative Research Terms</a:t>
            </a:r>
          </a:p>
        </p:txBody>
      </p:sp>
      <p:sp>
        <p:nvSpPr>
          <p:cNvPr id="27651" name="Content Placeholder 3">
            <a:extLst>
              <a:ext uri="{FF2B5EF4-FFF2-40B4-BE49-F238E27FC236}">
                <a16:creationId xmlns:a16="http://schemas.microsoft.com/office/drawing/2014/main" id="{AB16E6F5-7529-DECD-00DD-A6D98F9EFDE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83568" y="1321612"/>
            <a:ext cx="8153400" cy="4989512"/>
          </a:xfrm>
        </p:spPr>
        <p:txBody>
          <a:bodyPr/>
          <a:lstStyle/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Structured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Semi-structured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Unstructured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Informal conversational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Interview protocol (or guide) 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Standardized open-ended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Closed, fixed response interview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Thick description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Field Notes  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r>
              <a:rPr lang="en-US" altLang="en-US" sz="2600">
                <a:latin typeface="Arial" panose="020B0604020202020204" pitchFamily="34" charset="0"/>
                <a:cs typeface="Arial" panose="020B0604020202020204" pitchFamily="34" charset="0"/>
              </a:rPr>
              <a:t>• Self-reflective comments (respondent’s as well as researcher’s) </a:t>
            </a:r>
          </a:p>
          <a:p>
            <a:pPr marL="406400" indent="-180975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573088" algn="l"/>
              </a:tabLst>
            </a:pPr>
            <a:endParaRPr lang="en-US" altLang="en-US" sz="2500"/>
          </a:p>
        </p:txBody>
      </p:sp>
      <p:sp>
        <p:nvSpPr>
          <p:cNvPr id="27652" name="Slide Number Placeholder 4">
            <a:extLst>
              <a:ext uri="{FF2B5EF4-FFF2-40B4-BE49-F238E27FC236}">
                <a16:creationId xmlns:a16="http://schemas.microsoft.com/office/drawing/2014/main" id="{D132277B-9D01-7D41-DE16-2937436FC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6648FD14-0FBD-49B1-B15D-FE05138082A5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967039A1-AE01-3392-E71D-F98FE680F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 eaLnBrk="1" hangingPunct="1"/>
            <a:r>
              <a:rPr lang="en-US" altLang="en-US" sz="3600" b="1" i="1">
                <a:solidFill>
                  <a:srgbClr val="660066"/>
                </a:solidFill>
                <a:latin typeface="Bookman Old Style" panose="02050604050505020204" pitchFamily="18" charset="0"/>
              </a:rPr>
              <a:t>Qualitative Data Collection Methods</a:t>
            </a:r>
          </a:p>
        </p:txBody>
      </p:sp>
      <p:sp>
        <p:nvSpPr>
          <p:cNvPr id="15362" name="Content Placeholder 2">
            <a:extLst>
              <a:ext uri="{FF2B5EF4-FFF2-40B4-BE49-F238E27FC236}">
                <a16:creationId xmlns:a16="http://schemas.microsoft.com/office/drawing/2014/main" id="{5B3ACFB6-743C-6D7F-DB92-4C504AD2A79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83568" y="1412776"/>
            <a:ext cx="8221663" cy="4241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Participants Observations </a:t>
            </a:r>
          </a:p>
          <a:p>
            <a:pPr eaLnBrk="1" hangingPunct="1">
              <a:defRPr/>
            </a:pPr>
            <a:endParaRPr lang="en-US" altLang="en-US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In-depth Interviews including </a:t>
            </a:r>
          </a:p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oral history interviews</a:t>
            </a:r>
          </a:p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Diaries </a:t>
            </a:r>
          </a:p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Focus groups </a:t>
            </a:r>
          </a:p>
          <a:p>
            <a:pPr eaLnBrk="1" hangingPunct="1">
              <a:defRPr/>
            </a:pPr>
            <a:r>
              <a:rPr lang="en-US" altLang="en-US" sz="3200">
                <a:latin typeface="Arial" panose="020B0604020202020204" pitchFamily="34" charset="0"/>
                <a:cs typeface="Arial" panose="020B0604020202020204" pitchFamily="34" charset="0"/>
              </a:rPr>
              <a:t>Filed studies 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sz="3200" b="1" i="1">
              <a:solidFill>
                <a:srgbClr val="0000FF"/>
              </a:solidFill>
            </a:endParaRP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altLang="en-US" sz="3200" b="1" i="1">
              <a:solidFill>
                <a:srgbClr val="0000FF"/>
              </a:solidFill>
            </a:endParaRPr>
          </a:p>
        </p:txBody>
      </p:sp>
      <p:sp>
        <p:nvSpPr>
          <p:cNvPr id="28676" name="Slide Number Placeholder 6">
            <a:extLst>
              <a:ext uri="{FF2B5EF4-FFF2-40B4-BE49-F238E27FC236}">
                <a16:creationId xmlns:a16="http://schemas.microsoft.com/office/drawing/2014/main" id="{9102B12B-8E05-6E0D-6E39-B85456977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796E739F-33C0-4861-A25C-0AF48D3977DA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3039DE9C-7885-260E-29D7-D53DDA5A3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b="1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1A5D8-4F55-8523-1224-6EF28A5DDB7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7124" y="1239416"/>
            <a:ext cx="8383587" cy="4495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Working in groups look for a </a:t>
            </a:r>
            <a:r>
              <a:rPr lang="en-GB" sz="2800" b="1" i="1">
                <a:latin typeface="Arial" panose="020B0604020202020204" pitchFamily="34" charset="0"/>
                <a:cs typeface="Arial" panose="020B0604020202020204" pitchFamily="34" charset="0"/>
              </a:rPr>
              <a:t>qualitative research study 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and identify</a:t>
            </a:r>
          </a:p>
          <a:p>
            <a:pPr>
              <a:defRPr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The title of the study</a:t>
            </a:r>
          </a:p>
          <a:p>
            <a:pPr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The aim of the study </a:t>
            </a:r>
          </a:p>
          <a:p>
            <a:pPr>
              <a:defRPr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What is the method of data collection used in the study</a:t>
            </a:r>
          </a:p>
          <a:p>
            <a:pPr marL="0" indent="0">
              <a:buNone/>
              <a:defRPr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  <a:defRPr/>
            </a:pP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Feedback your findings to the whole class</a:t>
            </a:r>
          </a:p>
          <a:p>
            <a:pPr>
              <a:buFontTx/>
              <a:buChar char="-"/>
              <a:defRPr/>
            </a:pPr>
            <a:endParaRPr lang="en-GB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41B06260-F129-C14E-7219-C1690F4653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F38DE53B-DF7D-4342-8095-81E0B7DC2FDF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B04A1-DA4D-2A69-1296-8FC28636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20A0C9-510C-014A-04A5-4E1FD7704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Watch the video below then discuss</a:t>
            </a:r>
          </a:p>
          <a:p>
            <a:pPr marL="0" indent="0">
              <a:buNone/>
            </a:pPr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i="1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r>
              <a:rPr lang="en-US" sz="240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https://www.youtube.com/watch?v=dyHMTaQJmYo</a:t>
            </a:r>
          </a:p>
          <a:p>
            <a:pPr marL="0" indent="0">
              <a:buNone/>
            </a:pPr>
            <a:endParaRPr lang="en-US" sz="2800" i="1">
              <a:solidFill>
                <a:srgbClr val="660066"/>
              </a:solidFill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algn="ctr"/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Feedback to the whole class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968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885A1-ACE4-43AE-A426-741D3EE6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876" y="1214754"/>
            <a:ext cx="6904248" cy="2383035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1" i="1">
                <a:solidFill>
                  <a:schemeClr val="tx1"/>
                </a:solidFill>
              </a:rPr>
              <a:t>What are we looking for IN Qualitative Research?</a:t>
            </a:r>
          </a:p>
        </p:txBody>
      </p:sp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7C711EA-9372-4697-B331-856902736E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835" y="3669559"/>
            <a:ext cx="1461166" cy="16834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188924E-FFC2-4DD1-93BA-1BBCA1A25F0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B0F0">
                <a:shade val="50000"/>
                <a:alpha val="7000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2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D2C70-99A8-1485-679E-A2EFE35AA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i="1">
                <a:latin typeface="Arial" panose="020B0604020202020204" pitchFamily="34" charset="0"/>
                <a:cs typeface="Arial" panose="020B0604020202020204" pitchFamily="34" charset="0"/>
              </a:rPr>
              <a:t>What are we looking for?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11519-BAF1-0B60-4D47-37AC81937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Meanings and perspectives of participants in study.</a:t>
            </a: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Relationships regarding structure occurrence and distribution of events over time.</a:t>
            </a: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Points of tension: what does not fit? What are the conflicting points of evidence in the case?</a:t>
            </a:r>
          </a:p>
          <a:p>
            <a:pPr marL="0" indent="0">
              <a:buNone/>
            </a:pP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(Denzin and Lincoln, 1998)</a:t>
            </a:r>
          </a:p>
        </p:txBody>
      </p:sp>
    </p:spTree>
    <p:extLst>
      <p:ext uri="{BB962C8B-B14F-4D97-AF65-F5344CB8AC3E}">
        <p14:creationId xmlns:p14="http://schemas.microsoft.com/office/powerpoint/2010/main" val="1977128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03F852C6-2A86-7626-2538-52D8EADA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75" y="228600"/>
            <a:ext cx="9064625" cy="990600"/>
          </a:xfrm>
        </p:spPr>
        <p:txBody>
          <a:bodyPr/>
          <a:lstStyle/>
          <a:p>
            <a:pPr algn="ctr" eaLnBrk="1" hangingPunct="1"/>
            <a:r>
              <a:rPr lang="en-US" altLang="en-US" sz="3600" b="1" i="1">
                <a:solidFill>
                  <a:srgbClr val="660066"/>
                </a:solidFill>
                <a:latin typeface="Bookman Old Style" panose="02050604050505020204" pitchFamily="18" charset="0"/>
              </a:rPr>
              <a:t>Common Challenges in Observation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4F2503-1D7B-7005-9C84-4041189AA0A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288338" cy="4495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Deciding on what role the researcher will assume: (participant, unobtrusive or middle-ground observer).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Remembering to take field notes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Recording quotes accurately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Feeling overwhelmed with information and the need to decide what to record in the field notes. 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en-US">
              <a:ea typeface="+mn-ea"/>
            </a:endParaRPr>
          </a:p>
        </p:txBody>
      </p:sp>
      <p:sp>
        <p:nvSpPr>
          <p:cNvPr id="29700" name="Slide Number Placeholder 4">
            <a:extLst>
              <a:ext uri="{FF2B5EF4-FFF2-40B4-BE49-F238E27FC236}">
                <a16:creationId xmlns:a16="http://schemas.microsoft.com/office/drawing/2014/main" id="{EAB2BE2D-D428-923E-002D-BB7382B54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2D3196D6-7CA0-4212-A846-3791A4CB784F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1C7A0A81-B8F5-A8D1-950B-B05DF2AD1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38" y="228600"/>
            <a:ext cx="8920162" cy="990600"/>
          </a:xfrm>
        </p:spPr>
        <p:txBody>
          <a:bodyPr/>
          <a:lstStyle/>
          <a:p>
            <a:pPr eaLnBrk="1" hangingPunct="1"/>
            <a:r>
              <a:rPr lang="en-US" altLang="en-US" sz="3600" b="1" i="1">
                <a:solidFill>
                  <a:srgbClr val="660066"/>
                </a:solidFill>
                <a:latin typeface="Bookman Old Style" panose="02050604050505020204" pitchFamily="18" charset="0"/>
              </a:rPr>
              <a:t>Common Challenges in interviewing</a:t>
            </a:r>
            <a:endParaRPr lang="en-GB" altLang="en-US" sz="3600"/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A47E12FD-BD30-D076-BE9E-804B500DC0A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7219" y="1219200"/>
            <a:ext cx="8153400" cy="4495800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Interviewer bias.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Interview fatigue.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Lack of preparation.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Snap judgements.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Bad interview questions.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Lack of follow up. ...</a:t>
            </a:r>
          </a:p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You're just a bad interviewer.</a:t>
            </a:r>
          </a:p>
          <a:p>
            <a:pPr eaLnBrk="1" hangingPunct="1"/>
            <a:endParaRPr lang="en-GB" altLang="en-US"/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550720F3-595E-F120-FE4F-92A2A8D43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5014C4AE-951E-4CE5-9AA8-F7E98B63217B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802D1EB6-6129-BA7E-5DD0-62ACC134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38" y="228600"/>
            <a:ext cx="8793162" cy="990600"/>
          </a:xfrm>
        </p:spPr>
        <p:txBody>
          <a:bodyPr/>
          <a:lstStyle/>
          <a:p>
            <a:pPr eaLnBrk="1" hangingPunct="1"/>
            <a:r>
              <a:rPr lang="en-US" altLang="en-US" sz="3600" b="1" i="1">
                <a:solidFill>
                  <a:srgbClr val="660066"/>
                </a:solidFill>
                <a:latin typeface="Bookman Old Style" panose="02050604050505020204" pitchFamily="18" charset="0"/>
              </a:rPr>
              <a:t>Common Challenges in focus group </a:t>
            </a:r>
            <a:endParaRPr lang="en-GB" altLang="en-US" sz="3600"/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A827D3E8-6053-2F1C-54A9-FAA0F1CEAE7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36790" y="1219200"/>
            <a:ext cx="8348631" cy="44958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There is a gap between what 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focus group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 participants say and what they do. ...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Small local samples cannot be generalized.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 leader affects what is, or is not, said during the 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, and the 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 leader is not the moderator! .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Introverts lose their voice during 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focus groups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. ...</a:t>
            </a:r>
          </a:p>
          <a:p>
            <a:pPr eaLnBrk="1" hangingPunct="1"/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The Vividness Effect.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GB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7F2DAF41-624F-3C22-D296-D57A8894C1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FBE43301-6681-4F64-9AF2-CDC8FBF27F9B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B8472-299A-0768-B707-B1FF28F85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Use of Open-ended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7797A-DCC5-97C6-14A1-D8D09CE792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Allow area and question to be raised that might not otherwise been contemplated by researcher.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Should facilitate the discourse of addressing these questions.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Context of how behaviour develops and ways in which people are influenced by difficulties and/or interventions.</a:t>
            </a:r>
          </a:p>
        </p:txBody>
      </p:sp>
    </p:spTree>
    <p:extLst>
      <p:ext uri="{BB962C8B-B14F-4D97-AF65-F5344CB8AC3E}">
        <p14:creationId xmlns:p14="http://schemas.microsoft.com/office/powerpoint/2010/main" val="1820339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14530-8B3C-7120-577C-AD3C893C8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43528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>
                <a:latin typeface="Arial" panose="020B0604020202020204" pitchFamily="34" charset="0"/>
                <a:cs typeface="Arial" panose="020B0604020202020204" pitchFamily="34" charset="0"/>
              </a:rPr>
              <a:t>Check Points in Qualitative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B4E2D-2F93-C946-D4D2-2A707DE8C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What is the study interested in learning more about?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Who participated in study?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What research tradition was followed?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What literature was searched?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How were data generated?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What method of analysis was used?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How was credibility established?</a:t>
            </a:r>
          </a:p>
        </p:txBody>
      </p:sp>
    </p:spTree>
    <p:extLst>
      <p:ext uri="{BB962C8B-B14F-4D97-AF65-F5344CB8AC3E}">
        <p14:creationId xmlns:p14="http://schemas.microsoft.com/office/powerpoint/2010/main" val="14013597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394B3F01-1C06-74A2-459B-2810A22C9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B0A947A3-33D6-C519-4050-9763E7D07BC8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42094" y="1233251"/>
            <a:ext cx="8659812" cy="4495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Qualitative research approaches are complementary to Quantitative approaches in healthcare research</a:t>
            </a:r>
          </a:p>
          <a:p>
            <a:pPr eaLnBrk="1" hangingPunct="1"/>
            <a:r>
              <a:rPr lang="en-GB" alt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One is not ‘better’ than the other. They simply provide different tools with which we can answer research questions</a:t>
            </a:r>
          </a:p>
          <a:p>
            <a:pPr eaLnBrk="1" hangingPunct="1"/>
            <a:r>
              <a:rPr lang="en-GB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There are many methods (and opinions) about how to undertake qualitative research</a:t>
            </a:r>
          </a:p>
          <a:p>
            <a:pPr eaLnBrk="1" hangingPunct="1"/>
            <a:r>
              <a:rPr lang="en-GB" altLang="en-US" sz="3000" i="1" dirty="0">
                <a:latin typeface="Arial" panose="020B0604020202020204" pitchFamily="34" charset="0"/>
                <a:cs typeface="Arial" panose="020B0604020202020204" pitchFamily="34" charset="0"/>
              </a:rPr>
              <a:t>There are strengths and weaknesses in using qualitative research, like any other approach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A52CEFE-B50D-BB42-2288-F05F368B80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FDF37541-B70F-4B6C-9A40-34AE97129898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7B42E79A-1DCB-AB6B-7630-31F1C825A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Arial" panose="020B0604020202020204" pitchFamily="34" charset="0"/>
                <a:cs typeface="Arial" panose="020B0604020202020204" pitchFamily="34" charset="0"/>
              </a:rPr>
              <a:t>Papers</a:t>
            </a:r>
            <a:r>
              <a:rPr lang="en-GB" altLang="en-US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9605FB1A-4767-96A6-2F9E-D98C42A07DD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12672" y="1181100"/>
            <a:ext cx="8153400" cy="4495800"/>
          </a:xfrm>
        </p:spPr>
        <p:txBody>
          <a:bodyPr>
            <a:normAutofit fontScale="925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   Fry M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 (2012) An ethnography: Understanding emergency nursing practice belief systems </a:t>
            </a:r>
            <a:r>
              <a:rPr lang="en-GB" altLang="en-US" sz="2800" i="1">
                <a:latin typeface="Arial" panose="020B0604020202020204" pitchFamily="34" charset="0"/>
                <a:cs typeface="Arial" panose="020B0604020202020204" pitchFamily="34" charset="0"/>
              </a:rPr>
              <a:t>International Emergency Nursing 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20, 3, 120 – 125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Long-</a:t>
            </a:r>
            <a:r>
              <a:rPr lang="en-GB" altLang="en-US" sz="2800" b="1" err="1">
                <a:latin typeface="Arial" panose="020B0604020202020204" pitchFamily="34" charset="0"/>
                <a:cs typeface="Arial" panose="020B0604020202020204" pitchFamily="34" charset="0"/>
              </a:rPr>
              <a:t>Sutehall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 et al 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(2011) Negotiated dying: A grounded theory of how nurses shape withdrawal of treatment in hospital critical care units </a:t>
            </a:r>
            <a:r>
              <a:rPr lang="en-GB" altLang="en-US" sz="2800" i="1">
                <a:latin typeface="Arial" panose="020B0604020202020204" pitchFamily="34" charset="0"/>
                <a:cs typeface="Arial" panose="020B0604020202020204" pitchFamily="34" charset="0"/>
              </a:rPr>
              <a:t>International Journal of Nursing Studies 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48, 12, 1466 - 1474</a:t>
            </a:r>
            <a:endParaRPr lang="en-GB" altLang="en-US" sz="2800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Ebrahimi Z et al 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(2012) Frail Elders' Experiences With and Perceptions of Health </a:t>
            </a:r>
            <a:r>
              <a:rPr lang="en-GB" altLang="en-US" sz="2800" i="1">
                <a:latin typeface="Arial" panose="020B0604020202020204" pitchFamily="34" charset="0"/>
                <a:cs typeface="Arial" panose="020B0604020202020204" pitchFamily="34" charset="0"/>
              </a:rPr>
              <a:t>Qualitative Health Research </a:t>
            </a:r>
            <a:r>
              <a:rPr lang="en-GB" altLang="en-US" sz="2800">
                <a:latin typeface="Arial" panose="020B0604020202020204" pitchFamily="34" charset="0"/>
                <a:cs typeface="Arial" panose="020B0604020202020204" pitchFamily="34" charset="0"/>
              </a:rPr>
              <a:t>22, 11, 1513 - 1523</a:t>
            </a:r>
          </a:p>
          <a:p>
            <a:pPr eaLnBrk="1" hangingPunct="1"/>
            <a:endParaRPr lang="en-GB" altLang="en-US"/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02F2DE33-886D-30FA-F0DB-6579420D72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0A3BA009-568E-43CB-A9D3-DCFDEBFE4E6B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F1526730-4BC7-C9DD-EEBE-05EC8CC37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en-GB" altLang="en-US" b="1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4E1B0-BF4F-3CB0-17E5-FEA4C744C00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en-GB"/>
              <a:t> </a:t>
            </a: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Test your knowledge</a:t>
            </a:r>
          </a:p>
          <a:p>
            <a:pPr marL="0" indent="0" algn="ctr">
              <a:buFont typeface="Wingdings" panose="05000000000000000000" pitchFamily="2" charset="2"/>
              <a:buNone/>
              <a:defRPr/>
            </a:pPr>
            <a:endParaRPr lang="en-GB" sz="4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Match the below words with the correct research method (either Quantitative  or Qualitative)</a:t>
            </a:r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504DFD72-D286-4E15-44AE-22EED962F9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409B25F6-98BE-4551-BC6B-7266864DB65D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9CC00074-DD40-0758-D13F-587C176F8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36525"/>
            <a:ext cx="8153400" cy="675526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Activity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AE8E604C-667A-86EF-3877-7110C04BF3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44D767B9-DE6A-4B92-8784-F8BE4DA19E36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en-US" sz="12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2454C60-4438-FBD3-DBF0-A4257C4F1F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1138236"/>
              </p:ext>
            </p:extLst>
          </p:nvPr>
        </p:nvGraphicFramePr>
        <p:xfrm>
          <a:off x="255587" y="721924"/>
          <a:ext cx="8632825" cy="4809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7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35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2826">
                <a:tc row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analysis is done through mathematical and statistical analysis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Aims at testing theories and hypotheses rather than exploring them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944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outcomes are expressed in plain words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Employs open-ended questions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9290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Relies on many respondents to craft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Aims at exploring underlying ideas and formulating theories or hypotheses later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944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Replicability, objectivity, measurements, and testing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outcomes are expressed by ways of tables, graphs, and numbers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73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Relies on only a few respondents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Relies on only a few respondents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9617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en-GB" sz="1600" b="0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Employs closed or multiple choice questions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analysis is done through summaries, categories, and interpretations</a:t>
                      </a:r>
                      <a:endParaRPr lang="en-GB" sz="1600" b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9186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29" marR="53129" marT="53129" marB="53129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Subjectivity, complexity, context, and understanding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Employs open-ended questions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29" marR="53129" marT="53365" marB="53365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4554EF4B-CF9E-C2B1-5828-C8ED30CFE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endParaRPr lang="en-GB" alt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A2B074E-0717-A2C4-1800-9D0A3AB5755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14104296"/>
              </p:ext>
            </p:extLst>
          </p:nvPr>
        </p:nvGraphicFramePr>
        <p:xfrm>
          <a:off x="107504" y="12238"/>
          <a:ext cx="9036497" cy="64709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39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35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4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Parameters of Comparison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Qualitative Research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Quantitative Research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Aim/purpose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Aims at exploring underlying ideas and formulating theories or hypotheses later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Aims at testing theories and hypotheses rather than exploring them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Analysis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analysis is done through summaries, categories, and interpretations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analysis is done through mathematical and statistical analysis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0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Output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outcomes are expressed in plain words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outcomes are expressed by ways of tables, graphs, and numbers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4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of respondents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Relies on only a few respondents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Relies on many respondents to craft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24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Nature of Questions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Employs open-ended questions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Employs closed or multiple choice questions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0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 Terminologies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Subjectivity, complexity, context, and understanding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Replicability, objectivity, measurements, and testing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134" marR="53134" marT="53567" marB="53567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973" name="Slide Number Placeholder 3">
            <a:extLst>
              <a:ext uri="{FF2B5EF4-FFF2-40B4-BE49-F238E27FC236}">
                <a16:creationId xmlns:a16="http://schemas.microsoft.com/office/drawing/2014/main" id="{45526237-C4C3-02DD-4C05-C0C0D80AC1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ts val="400"/>
              </a:spcBef>
              <a:buClr>
                <a:srgbClr val="A5AB81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ts val="400"/>
              </a:spcBef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fld id="{7D8FEBFC-0E8B-4E01-8932-34109EF766F2}" type="slidenum">
              <a:rPr lang="en-US" altLang="en-US" sz="1200" smtClean="0">
                <a:solidFill>
                  <a:srgbClr val="FFFFFF"/>
                </a:solidFill>
              </a:rPr>
              <a:pPr>
                <a:lnSpc>
                  <a:spcPct val="8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lang="en-US" altLang="en-US" sz="12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D7929B-5B4C-4CAE-8D27-458BB31CA3A8}">
  <ds:schemaRefs>
    <ds:schemaRef ds:uri="f856874f-9946-48cd-ac29-4cb76853c4c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f856874f-9946-48cd-ac29-4cb76853c4c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1939</Words>
  <Application>Microsoft Office PowerPoint</Application>
  <PresentationFormat>On-screen Show (4:3)</PresentationFormat>
  <Paragraphs>266</Paragraphs>
  <Slides>35</Slides>
  <Notes>6</Notes>
  <HiddenSlides>10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Myriad Pro</vt:lpstr>
      <vt:lpstr>Arial</vt:lpstr>
      <vt:lpstr>Bookman Old Style</vt:lpstr>
      <vt:lpstr>Calibri</vt:lpstr>
      <vt:lpstr>Tw Cen MT</vt:lpstr>
      <vt:lpstr>Wingdings</vt:lpstr>
      <vt:lpstr>20140311PresentationUWTSDTemplate</vt:lpstr>
      <vt:lpstr>  PRACTICE-BASED RESEARCH LCHS7001     Week 7</vt:lpstr>
      <vt:lpstr>Learning outcomes</vt:lpstr>
      <vt:lpstr>Module Summary</vt:lpstr>
      <vt:lpstr>Objectives of the Session </vt:lpstr>
      <vt:lpstr>Definition of qualitative research </vt:lpstr>
      <vt:lpstr>Activity</vt:lpstr>
      <vt:lpstr>Qualitative research ( what is it and what it is not)</vt:lpstr>
      <vt:lpstr>Qualitative Research Tends To</vt:lpstr>
      <vt:lpstr>What are the Types of Qualitative Research?</vt:lpstr>
      <vt:lpstr>Types of Qualitative Research</vt:lpstr>
      <vt:lpstr>Grounded theory</vt:lpstr>
      <vt:lpstr> Ethnography </vt:lpstr>
      <vt:lpstr>Phenomenology </vt:lpstr>
      <vt:lpstr>Phenomenology</vt:lpstr>
      <vt:lpstr>Historical research </vt:lpstr>
      <vt:lpstr>Case study</vt:lpstr>
      <vt:lpstr> Narrative study  </vt:lpstr>
      <vt:lpstr>Activity</vt:lpstr>
      <vt:lpstr>Strengths and Weaknesses </vt:lpstr>
      <vt:lpstr>Qualitative Research Terms</vt:lpstr>
      <vt:lpstr>Qualitative Data Collection Methods</vt:lpstr>
      <vt:lpstr>Activity</vt:lpstr>
      <vt:lpstr>Activity</vt:lpstr>
      <vt:lpstr>What are we looking for IN Qualitative Research?</vt:lpstr>
      <vt:lpstr>What are we looking for? </vt:lpstr>
      <vt:lpstr>Common Challenges in Observation</vt:lpstr>
      <vt:lpstr>Common Challenges in interviewing</vt:lpstr>
      <vt:lpstr>Common Challenges in focus group </vt:lpstr>
      <vt:lpstr>Use of Open-ended questions</vt:lpstr>
      <vt:lpstr>Check Points in Qualitative Research</vt:lpstr>
      <vt:lpstr>Summary</vt:lpstr>
      <vt:lpstr>Papers </vt:lpstr>
      <vt:lpstr>Activity 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Diola Bijlhout</cp:lastModifiedBy>
  <cp:revision>5</cp:revision>
  <dcterms:created xsi:type="dcterms:W3CDTF">2015-04-14T15:21:28Z</dcterms:created>
  <dcterms:modified xsi:type="dcterms:W3CDTF">2023-11-29T20:14:23Z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