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1" r:id="rId4"/>
  </p:sldMasterIdLst>
  <p:notesMasterIdLst>
    <p:notesMasterId r:id="rId17"/>
  </p:notesMasterIdLst>
  <p:handoutMasterIdLst>
    <p:handoutMasterId r:id="rId18"/>
  </p:handoutMasterIdLst>
  <p:sldIdLst>
    <p:sldId id="374" r:id="rId5"/>
    <p:sldId id="375" r:id="rId6"/>
    <p:sldId id="376" r:id="rId7"/>
    <p:sldId id="377" r:id="rId8"/>
    <p:sldId id="378" r:id="rId9"/>
    <p:sldId id="379" r:id="rId10"/>
    <p:sldId id="380" r:id="rId11"/>
    <p:sldId id="381" r:id="rId12"/>
    <p:sldId id="382" r:id="rId13"/>
    <p:sldId id="383" r:id="rId14"/>
    <p:sldId id="384" r:id="rId15"/>
    <p:sldId id="385" r:id="rId16"/>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69" autoAdjust="0"/>
    <p:restoredTop sz="89842" autoAdjust="0"/>
  </p:normalViewPr>
  <p:slideViewPr>
    <p:cSldViewPr snapToGrid="0" showGuides="1">
      <p:cViewPr>
        <p:scale>
          <a:sx n="57" d="100"/>
          <a:sy n="57" d="100"/>
        </p:scale>
        <p:origin x="1212" y="402"/>
      </p:cViewPr>
      <p:guideLst>
        <p:guide orient="horz" pos="2160"/>
        <p:guide pos="3840"/>
      </p:guideLst>
    </p:cSldViewPr>
  </p:slideViewPr>
  <p:notesTextViewPr>
    <p:cViewPr>
      <p:scale>
        <a:sx n="1" d="1"/>
        <a:sy n="1" d="1"/>
      </p:scale>
      <p:origin x="0" y="0"/>
    </p:cViewPr>
  </p:notesTextViewPr>
  <p:notesViewPr>
    <p:cSldViewPr snapToGrid="0" showGuides="1">
      <p:cViewPr varScale="1">
        <p:scale>
          <a:sx n="90" d="100"/>
          <a:sy n="90" d="100"/>
        </p:scale>
        <p:origin x="377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FB70F7-14CE-4EB7-A9CD-AC9A93496E85}"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8264C895-1217-4466-B9BF-DB8DE3963453}">
      <dgm:prSet/>
      <dgm:spPr/>
      <dgm:t>
        <a:bodyPr/>
        <a:lstStyle/>
        <a:p>
          <a:pPr>
            <a:lnSpc>
              <a:spcPct val="100000"/>
            </a:lnSpc>
          </a:pPr>
          <a:r>
            <a:rPr lang="en-GB"/>
            <a:t>Submission via Turnitin</a:t>
          </a:r>
          <a:endParaRPr lang="en-US"/>
        </a:p>
      </dgm:t>
    </dgm:pt>
    <dgm:pt modelId="{6F68FD78-3B95-45B7-B4A3-02922D3EB3CD}" type="parTrans" cxnId="{26807E6D-652A-4B0B-8C03-3AFA4EF42982}">
      <dgm:prSet/>
      <dgm:spPr/>
      <dgm:t>
        <a:bodyPr/>
        <a:lstStyle/>
        <a:p>
          <a:endParaRPr lang="en-US"/>
        </a:p>
      </dgm:t>
    </dgm:pt>
    <dgm:pt modelId="{C5257D80-A262-4120-808F-4CAA4421A360}" type="sibTrans" cxnId="{26807E6D-652A-4B0B-8C03-3AFA4EF42982}">
      <dgm:prSet/>
      <dgm:spPr/>
      <dgm:t>
        <a:bodyPr/>
        <a:lstStyle/>
        <a:p>
          <a:endParaRPr lang="en-US"/>
        </a:p>
      </dgm:t>
    </dgm:pt>
    <dgm:pt modelId="{461B1ADB-B7D2-49A6-A23B-06513D7D24E5}">
      <dgm:prSet/>
      <dgm:spPr/>
      <dgm:t>
        <a:bodyPr/>
        <a:lstStyle/>
        <a:p>
          <a:pPr>
            <a:lnSpc>
              <a:spcPct val="100000"/>
            </a:lnSpc>
          </a:pPr>
          <a:r>
            <a:rPr lang="en-GB" b="1" dirty="0"/>
            <a:t>8pm 19</a:t>
          </a:r>
          <a:r>
            <a:rPr lang="en-GB" b="1" baseline="30000" dirty="0"/>
            <a:t>th</a:t>
          </a:r>
          <a:r>
            <a:rPr lang="en-GB" b="1" dirty="0"/>
            <a:t> June 2025</a:t>
          </a:r>
          <a:endParaRPr lang="en-US" dirty="0"/>
        </a:p>
      </dgm:t>
    </dgm:pt>
    <dgm:pt modelId="{1AA759AE-0FF2-4F1D-ADD5-94F65BD26A10}" type="parTrans" cxnId="{D8C006B6-87D5-4633-84F7-FF3A8F6EDB5B}">
      <dgm:prSet/>
      <dgm:spPr/>
      <dgm:t>
        <a:bodyPr/>
        <a:lstStyle/>
        <a:p>
          <a:endParaRPr lang="en-US"/>
        </a:p>
      </dgm:t>
    </dgm:pt>
    <dgm:pt modelId="{58BA7123-D6B3-4D48-81E8-47883F8B558A}" type="sibTrans" cxnId="{D8C006B6-87D5-4633-84F7-FF3A8F6EDB5B}">
      <dgm:prSet/>
      <dgm:spPr/>
      <dgm:t>
        <a:bodyPr/>
        <a:lstStyle/>
        <a:p>
          <a:endParaRPr lang="en-US"/>
        </a:p>
      </dgm:t>
    </dgm:pt>
    <dgm:pt modelId="{90A972D0-3EF0-469B-AB98-81670B192D06}">
      <dgm:prSet/>
      <dgm:spPr/>
      <dgm:t>
        <a:bodyPr/>
        <a:lstStyle/>
        <a:p>
          <a:pPr>
            <a:lnSpc>
              <a:spcPct val="100000"/>
            </a:lnSpc>
          </a:pPr>
          <a:r>
            <a:rPr lang="en-GB"/>
            <a:t>Provisional Grade and Feedback</a:t>
          </a:r>
          <a:endParaRPr lang="en-US"/>
        </a:p>
      </dgm:t>
    </dgm:pt>
    <dgm:pt modelId="{96625914-3EB4-40D9-9D88-B11F42A200D7}" type="parTrans" cxnId="{0B18187C-AC4C-4AC4-B08D-C24ADC0B867A}">
      <dgm:prSet/>
      <dgm:spPr/>
      <dgm:t>
        <a:bodyPr/>
        <a:lstStyle/>
        <a:p>
          <a:endParaRPr lang="en-US"/>
        </a:p>
      </dgm:t>
    </dgm:pt>
    <dgm:pt modelId="{877C53F7-AD05-4F56-A0AE-17ADCB93CFC4}" type="sibTrans" cxnId="{0B18187C-AC4C-4AC4-B08D-C24ADC0B867A}">
      <dgm:prSet/>
      <dgm:spPr/>
      <dgm:t>
        <a:bodyPr/>
        <a:lstStyle/>
        <a:p>
          <a:endParaRPr lang="en-US"/>
        </a:p>
      </dgm:t>
    </dgm:pt>
    <dgm:pt modelId="{4DE5B9AA-8B2B-4EB0-B9F6-0F106508E6D3}">
      <dgm:prSet/>
      <dgm:spPr/>
      <dgm:t>
        <a:bodyPr/>
        <a:lstStyle/>
        <a:p>
          <a:pPr>
            <a:lnSpc>
              <a:spcPct val="100000"/>
            </a:lnSpc>
          </a:pPr>
          <a:r>
            <a:rPr lang="en-GB" b="1" dirty="0"/>
            <a:t>8pm 17</a:t>
          </a:r>
          <a:r>
            <a:rPr lang="en-GB" b="1" baseline="30000" dirty="0"/>
            <a:t>th</a:t>
          </a:r>
          <a:r>
            <a:rPr lang="en-GB" b="1" dirty="0"/>
            <a:t> July 2025</a:t>
          </a:r>
          <a:endParaRPr lang="en-US" dirty="0"/>
        </a:p>
      </dgm:t>
    </dgm:pt>
    <dgm:pt modelId="{6945073F-FEB5-40E1-A396-BBF8CE107E72}" type="parTrans" cxnId="{3452119A-4C9C-47E4-BD91-CB2F8A58CE1C}">
      <dgm:prSet/>
      <dgm:spPr/>
      <dgm:t>
        <a:bodyPr/>
        <a:lstStyle/>
        <a:p>
          <a:endParaRPr lang="en-US"/>
        </a:p>
      </dgm:t>
    </dgm:pt>
    <dgm:pt modelId="{1DBDF3B4-F9F7-4B70-A1DD-B0B2873D6DF3}" type="sibTrans" cxnId="{3452119A-4C9C-47E4-BD91-CB2F8A58CE1C}">
      <dgm:prSet/>
      <dgm:spPr/>
      <dgm:t>
        <a:bodyPr/>
        <a:lstStyle/>
        <a:p>
          <a:endParaRPr lang="en-US"/>
        </a:p>
      </dgm:t>
    </dgm:pt>
    <dgm:pt modelId="{2B5E64A3-EAFA-4A80-9700-ED6608E97B8C}" type="pres">
      <dgm:prSet presAssocID="{CAFB70F7-14CE-4EB7-A9CD-AC9A93496E85}" presName="root" presStyleCnt="0">
        <dgm:presLayoutVars>
          <dgm:dir/>
          <dgm:resizeHandles val="exact"/>
        </dgm:presLayoutVars>
      </dgm:prSet>
      <dgm:spPr/>
    </dgm:pt>
    <dgm:pt modelId="{4B476F7F-3C43-4549-B507-2E01F9D638CB}" type="pres">
      <dgm:prSet presAssocID="{8264C895-1217-4466-B9BF-DB8DE3963453}" presName="compNode" presStyleCnt="0"/>
      <dgm:spPr/>
    </dgm:pt>
    <dgm:pt modelId="{77903001-21EF-417F-8C9E-5B0514A930CF}" type="pres">
      <dgm:prSet presAssocID="{8264C895-1217-4466-B9BF-DB8DE3963453}" presName="bgRect" presStyleLbl="bgShp" presStyleIdx="0" presStyleCnt="2"/>
      <dgm:spPr/>
    </dgm:pt>
    <dgm:pt modelId="{E206837B-4A16-4556-90D8-BA17128B1156}" type="pres">
      <dgm:prSet presAssocID="{8264C895-1217-4466-B9BF-DB8DE3963453}"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heckmark"/>
        </a:ext>
      </dgm:extLst>
    </dgm:pt>
    <dgm:pt modelId="{5635C40F-EC31-4B18-96EA-0A5B2D9DB73D}" type="pres">
      <dgm:prSet presAssocID="{8264C895-1217-4466-B9BF-DB8DE3963453}" presName="spaceRect" presStyleCnt="0"/>
      <dgm:spPr/>
    </dgm:pt>
    <dgm:pt modelId="{5A1F92F1-419C-4D29-8296-CE33994DFF4E}" type="pres">
      <dgm:prSet presAssocID="{8264C895-1217-4466-B9BF-DB8DE3963453}" presName="parTx" presStyleLbl="revTx" presStyleIdx="0" presStyleCnt="4">
        <dgm:presLayoutVars>
          <dgm:chMax val="0"/>
          <dgm:chPref val="0"/>
        </dgm:presLayoutVars>
      </dgm:prSet>
      <dgm:spPr/>
    </dgm:pt>
    <dgm:pt modelId="{B4473443-E352-4F55-A448-DACAFC59058A}" type="pres">
      <dgm:prSet presAssocID="{8264C895-1217-4466-B9BF-DB8DE3963453}" presName="desTx" presStyleLbl="revTx" presStyleIdx="1" presStyleCnt="4">
        <dgm:presLayoutVars/>
      </dgm:prSet>
      <dgm:spPr/>
    </dgm:pt>
    <dgm:pt modelId="{50761D88-69DD-434A-88D9-6B0E32D325C7}" type="pres">
      <dgm:prSet presAssocID="{C5257D80-A262-4120-808F-4CAA4421A360}" presName="sibTrans" presStyleCnt="0"/>
      <dgm:spPr/>
    </dgm:pt>
    <dgm:pt modelId="{85FCD2C6-0FC3-4CE9-9C46-ACF74618B676}" type="pres">
      <dgm:prSet presAssocID="{90A972D0-3EF0-469B-AB98-81670B192D06}" presName="compNode" presStyleCnt="0"/>
      <dgm:spPr/>
    </dgm:pt>
    <dgm:pt modelId="{F32E361C-C5C8-4376-B72F-318B2319066A}" type="pres">
      <dgm:prSet presAssocID="{90A972D0-3EF0-469B-AB98-81670B192D06}" presName="bgRect" presStyleLbl="bgShp" presStyleIdx="1" presStyleCnt="2" custLinFactNeighborX="-11558" custLinFactNeighborY="5656"/>
      <dgm:spPr/>
    </dgm:pt>
    <dgm:pt modelId="{8C58DC76-9898-4627-A722-168D71AF1606}" type="pres">
      <dgm:prSet presAssocID="{90A972D0-3EF0-469B-AB98-81670B192D06}"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encil"/>
        </a:ext>
      </dgm:extLst>
    </dgm:pt>
    <dgm:pt modelId="{FB1473A8-BC26-4B80-83BA-3D3F006661B3}" type="pres">
      <dgm:prSet presAssocID="{90A972D0-3EF0-469B-AB98-81670B192D06}" presName="spaceRect" presStyleCnt="0"/>
      <dgm:spPr/>
    </dgm:pt>
    <dgm:pt modelId="{44468304-0FA8-4D22-9EF5-317B3DD5B5BD}" type="pres">
      <dgm:prSet presAssocID="{90A972D0-3EF0-469B-AB98-81670B192D06}" presName="parTx" presStyleLbl="revTx" presStyleIdx="2" presStyleCnt="4">
        <dgm:presLayoutVars>
          <dgm:chMax val="0"/>
          <dgm:chPref val="0"/>
        </dgm:presLayoutVars>
      </dgm:prSet>
      <dgm:spPr/>
    </dgm:pt>
    <dgm:pt modelId="{A9DBAC66-318C-4201-AFB0-1F077E04B720}" type="pres">
      <dgm:prSet presAssocID="{90A972D0-3EF0-469B-AB98-81670B192D06}" presName="desTx" presStyleLbl="revTx" presStyleIdx="3" presStyleCnt="4">
        <dgm:presLayoutVars/>
      </dgm:prSet>
      <dgm:spPr/>
    </dgm:pt>
  </dgm:ptLst>
  <dgm:cxnLst>
    <dgm:cxn modelId="{26807E6D-652A-4B0B-8C03-3AFA4EF42982}" srcId="{CAFB70F7-14CE-4EB7-A9CD-AC9A93496E85}" destId="{8264C895-1217-4466-B9BF-DB8DE3963453}" srcOrd="0" destOrd="0" parTransId="{6F68FD78-3B95-45B7-B4A3-02922D3EB3CD}" sibTransId="{C5257D80-A262-4120-808F-4CAA4421A360}"/>
    <dgm:cxn modelId="{16BFC051-A027-4F3F-A341-38096BA426AA}" type="presOf" srcId="{4DE5B9AA-8B2B-4EB0-B9F6-0F106508E6D3}" destId="{A9DBAC66-318C-4201-AFB0-1F077E04B720}" srcOrd="0" destOrd="0" presId="urn:microsoft.com/office/officeart/2018/2/layout/IconVerticalSolidList"/>
    <dgm:cxn modelId="{E163BE7B-A1BF-493D-B8CD-C205404BFE0F}" type="presOf" srcId="{461B1ADB-B7D2-49A6-A23B-06513D7D24E5}" destId="{B4473443-E352-4F55-A448-DACAFC59058A}" srcOrd="0" destOrd="0" presId="urn:microsoft.com/office/officeart/2018/2/layout/IconVerticalSolidList"/>
    <dgm:cxn modelId="{0B18187C-AC4C-4AC4-B08D-C24ADC0B867A}" srcId="{CAFB70F7-14CE-4EB7-A9CD-AC9A93496E85}" destId="{90A972D0-3EF0-469B-AB98-81670B192D06}" srcOrd="1" destOrd="0" parTransId="{96625914-3EB4-40D9-9D88-B11F42A200D7}" sibTransId="{877C53F7-AD05-4F56-A0AE-17ADCB93CFC4}"/>
    <dgm:cxn modelId="{85FC9294-2C74-418D-8C75-2CF38A20F051}" type="presOf" srcId="{8264C895-1217-4466-B9BF-DB8DE3963453}" destId="{5A1F92F1-419C-4D29-8296-CE33994DFF4E}" srcOrd="0" destOrd="0" presId="urn:microsoft.com/office/officeart/2018/2/layout/IconVerticalSolidList"/>
    <dgm:cxn modelId="{6520AB95-E7A5-49B9-9D54-3DB95DCD2C5A}" type="presOf" srcId="{90A972D0-3EF0-469B-AB98-81670B192D06}" destId="{44468304-0FA8-4D22-9EF5-317B3DD5B5BD}" srcOrd="0" destOrd="0" presId="urn:microsoft.com/office/officeart/2018/2/layout/IconVerticalSolidList"/>
    <dgm:cxn modelId="{3452119A-4C9C-47E4-BD91-CB2F8A58CE1C}" srcId="{90A972D0-3EF0-469B-AB98-81670B192D06}" destId="{4DE5B9AA-8B2B-4EB0-B9F6-0F106508E6D3}" srcOrd="0" destOrd="0" parTransId="{6945073F-FEB5-40E1-A396-BBF8CE107E72}" sibTransId="{1DBDF3B4-F9F7-4B70-A1DD-B0B2873D6DF3}"/>
    <dgm:cxn modelId="{D8C006B6-87D5-4633-84F7-FF3A8F6EDB5B}" srcId="{8264C895-1217-4466-B9BF-DB8DE3963453}" destId="{461B1ADB-B7D2-49A6-A23B-06513D7D24E5}" srcOrd="0" destOrd="0" parTransId="{1AA759AE-0FF2-4F1D-ADD5-94F65BD26A10}" sibTransId="{58BA7123-D6B3-4D48-81E8-47883F8B558A}"/>
    <dgm:cxn modelId="{F6EC0BFE-0813-4A3E-96B6-33B5F5CFCC18}" type="presOf" srcId="{CAFB70F7-14CE-4EB7-A9CD-AC9A93496E85}" destId="{2B5E64A3-EAFA-4A80-9700-ED6608E97B8C}" srcOrd="0" destOrd="0" presId="urn:microsoft.com/office/officeart/2018/2/layout/IconVerticalSolidList"/>
    <dgm:cxn modelId="{8A3BD2C2-A22D-4CAA-B4C0-CF43AA9DB960}" type="presParOf" srcId="{2B5E64A3-EAFA-4A80-9700-ED6608E97B8C}" destId="{4B476F7F-3C43-4549-B507-2E01F9D638CB}" srcOrd="0" destOrd="0" presId="urn:microsoft.com/office/officeart/2018/2/layout/IconVerticalSolidList"/>
    <dgm:cxn modelId="{94049085-B201-482A-B984-9730DAA1B955}" type="presParOf" srcId="{4B476F7F-3C43-4549-B507-2E01F9D638CB}" destId="{77903001-21EF-417F-8C9E-5B0514A930CF}" srcOrd="0" destOrd="0" presId="urn:microsoft.com/office/officeart/2018/2/layout/IconVerticalSolidList"/>
    <dgm:cxn modelId="{362B74A0-2211-4462-8856-3337A7DB4433}" type="presParOf" srcId="{4B476F7F-3C43-4549-B507-2E01F9D638CB}" destId="{E206837B-4A16-4556-90D8-BA17128B1156}" srcOrd="1" destOrd="0" presId="urn:microsoft.com/office/officeart/2018/2/layout/IconVerticalSolidList"/>
    <dgm:cxn modelId="{19030947-1EF1-4503-98FD-3F0356B6660E}" type="presParOf" srcId="{4B476F7F-3C43-4549-B507-2E01F9D638CB}" destId="{5635C40F-EC31-4B18-96EA-0A5B2D9DB73D}" srcOrd="2" destOrd="0" presId="urn:microsoft.com/office/officeart/2018/2/layout/IconVerticalSolidList"/>
    <dgm:cxn modelId="{D3771DEF-B5CA-4DDD-A452-123678E4BDFF}" type="presParOf" srcId="{4B476F7F-3C43-4549-B507-2E01F9D638CB}" destId="{5A1F92F1-419C-4D29-8296-CE33994DFF4E}" srcOrd="3" destOrd="0" presId="urn:microsoft.com/office/officeart/2018/2/layout/IconVerticalSolidList"/>
    <dgm:cxn modelId="{E480CA42-04E6-4D91-ACB3-057BABD8B83E}" type="presParOf" srcId="{4B476F7F-3C43-4549-B507-2E01F9D638CB}" destId="{B4473443-E352-4F55-A448-DACAFC59058A}" srcOrd="4" destOrd="0" presId="urn:microsoft.com/office/officeart/2018/2/layout/IconVerticalSolidList"/>
    <dgm:cxn modelId="{8C185B61-DEB6-4AB8-912F-F19958B88E95}" type="presParOf" srcId="{2B5E64A3-EAFA-4A80-9700-ED6608E97B8C}" destId="{50761D88-69DD-434A-88D9-6B0E32D325C7}" srcOrd="1" destOrd="0" presId="urn:microsoft.com/office/officeart/2018/2/layout/IconVerticalSolidList"/>
    <dgm:cxn modelId="{50FD7F6A-53B9-455A-8446-4610E7E1BFBF}" type="presParOf" srcId="{2B5E64A3-EAFA-4A80-9700-ED6608E97B8C}" destId="{85FCD2C6-0FC3-4CE9-9C46-ACF74618B676}" srcOrd="2" destOrd="0" presId="urn:microsoft.com/office/officeart/2018/2/layout/IconVerticalSolidList"/>
    <dgm:cxn modelId="{0569D722-784E-43D4-A24A-1042F1097802}" type="presParOf" srcId="{85FCD2C6-0FC3-4CE9-9C46-ACF74618B676}" destId="{F32E361C-C5C8-4376-B72F-318B2319066A}" srcOrd="0" destOrd="0" presId="urn:microsoft.com/office/officeart/2018/2/layout/IconVerticalSolidList"/>
    <dgm:cxn modelId="{D48D039D-FDC0-4E0B-955F-A9A6B680B2D9}" type="presParOf" srcId="{85FCD2C6-0FC3-4CE9-9C46-ACF74618B676}" destId="{8C58DC76-9898-4627-A722-168D71AF1606}" srcOrd="1" destOrd="0" presId="urn:microsoft.com/office/officeart/2018/2/layout/IconVerticalSolidList"/>
    <dgm:cxn modelId="{4D85A447-387F-44BB-93D9-771AB84EB40D}" type="presParOf" srcId="{85FCD2C6-0FC3-4CE9-9C46-ACF74618B676}" destId="{FB1473A8-BC26-4B80-83BA-3D3F006661B3}" srcOrd="2" destOrd="0" presId="urn:microsoft.com/office/officeart/2018/2/layout/IconVerticalSolidList"/>
    <dgm:cxn modelId="{7DBCC5BA-F876-4D6B-B7F8-FC32D750CA0C}" type="presParOf" srcId="{85FCD2C6-0FC3-4CE9-9C46-ACF74618B676}" destId="{44468304-0FA8-4D22-9EF5-317B3DD5B5BD}" srcOrd="3" destOrd="0" presId="urn:microsoft.com/office/officeart/2018/2/layout/IconVerticalSolidList"/>
    <dgm:cxn modelId="{26667253-7192-45D8-9FA9-3037E357B1B6}" type="presParOf" srcId="{85FCD2C6-0FC3-4CE9-9C46-ACF74618B676}" destId="{A9DBAC66-318C-4201-AFB0-1F077E04B720}" srcOrd="4"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903001-21EF-417F-8C9E-5B0514A930CF}">
      <dsp:nvSpPr>
        <dsp:cNvPr id="0" name=""/>
        <dsp:cNvSpPr/>
      </dsp:nvSpPr>
      <dsp:spPr>
        <a:xfrm>
          <a:off x="0" y="707092"/>
          <a:ext cx="10515600" cy="13054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206837B-4A16-4556-90D8-BA17128B1156}">
      <dsp:nvSpPr>
        <dsp:cNvPr id="0" name=""/>
        <dsp:cNvSpPr/>
      </dsp:nvSpPr>
      <dsp:spPr>
        <a:xfrm>
          <a:off x="394883" y="1000807"/>
          <a:ext cx="717970" cy="71797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A1F92F1-419C-4D29-8296-CE33994DFF4E}">
      <dsp:nvSpPr>
        <dsp:cNvPr id="0" name=""/>
        <dsp:cNvSpPr/>
      </dsp:nvSpPr>
      <dsp:spPr>
        <a:xfrm>
          <a:off x="1507738" y="707092"/>
          <a:ext cx="4732020"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1111250">
            <a:lnSpc>
              <a:spcPct val="100000"/>
            </a:lnSpc>
            <a:spcBef>
              <a:spcPct val="0"/>
            </a:spcBef>
            <a:spcAft>
              <a:spcPct val="35000"/>
            </a:spcAft>
            <a:buNone/>
          </a:pPr>
          <a:r>
            <a:rPr lang="en-GB" sz="2500" kern="1200"/>
            <a:t>Submission via Turnitin</a:t>
          </a:r>
          <a:endParaRPr lang="en-US" sz="2500" kern="1200"/>
        </a:p>
      </dsp:txBody>
      <dsp:txXfrm>
        <a:off x="1507738" y="707092"/>
        <a:ext cx="4732020" cy="1305401"/>
      </dsp:txXfrm>
    </dsp:sp>
    <dsp:sp modelId="{B4473443-E352-4F55-A448-DACAFC59058A}">
      <dsp:nvSpPr>
        <dsp:cNvPr id="0" name=""/>
        <dsp:cNvSpPr/>
      </dsp:nvSpPr>
      <dsp:spPr>
        <a:xfrm>
          <a:off x="6239758" y="707092"/>
          <a:ext cx="427584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800100">
            <a:lnSpc>
              <a:spcPct val="100000"/>
            </a:lnSpc>
            <a:spcBef>
              <a:spcPct val="0"/>
            </a:spcBef>
            <a:spcAft>
              <a:spcPct val="35000"/>
            </a:spcAft>
            <a:buNone/>
          </a:pPr>
          <a:r>
            <a:rPr lang="en-GB" sz="1800" b="1" kern="1200" dirty="0"/>
            <a:t>8pm 19</a:t>
          </a:r>
          <a:r>
            <a:rPr lang="en-GB" sz="1800" b="1" kern="1200" baseline="30000" dirty="0"/>
            <a:t>th</a:t>
          </a:r>
          <a:r>
            <a:rPr lang="en-GB" sz="1800" b="1" kern="1200" dirty="0"/>
            <a:t> June 2025</a:t>
          </a:r>
          <a:endParaRPr lang="en-US" sz="1800" kern="1200" dirty="0"/>
        </a:p>
      </dsp:txBody>
      <dsp:txXfrm>
        <a:off x="6239758" y="707092"/>
        <a:ext cx="4275841" cy="1305401"/>
      </dsp:txXfrm>
    </dsp:sp>
    <dsp:sp modelId="{F32E361C-C5C8-4376-B72F-318B2319066A}">
      <dsp:nvSpPr>
        <dsp:cNvPr id="0" name=""/>
        <dsp:cNvSpPr/>
      </dsp:nvSpPr>
      <dsp:spPr>
        <a:xfrm>
          <a:off x="0" y="2412677"/>
          <a:ext cx="10515600" cy="13054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58DC76-9898-4627-A722-168D71AF1606}">
      <dsp:nvSpPr>
        <dsp:cNvPr id="0" name=""/>
        <dsp:cNvSpPr/>
      </dsp:nvSpPr>
      <dsp:spPr>
        <a:xfrm>
          <a:off x="394883" y="2632559"/>
          <a:ext cx="717970" cy="71797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4468304-0FA8-4D22-9EF5-317B3DD5B5BD}">
      <dsp:nvSpPr>
        <dsp:cNvPr id="0" name=""/>
        <dsp:cNvSpPr/>
      </dsp:nvSpPr>
      <dsp:spPr>
        <a:xfrm>
          <a:off x="1507738" y="2338844"/>
          <a:ext cx="4732020"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1111250">
            <a:lnSpc>
              <a:spcPct val="100000"/>
            </a:lnSpc>
            <a:spcBef>
              <a:spcPct val="0"/>
            </a:spcBef>
            <a:spcAft>
              <a:spcPct val="35000"/>
            </a:spcAft>
            <a:buNone/>
          </a:pPr>
          <a:r>
            <a:rPr lang="en-GB" sz="2500" kern="1200"/>
            <a:t>Provisional Grade and Feedback</a:t>
          </a:r>
          <a:endParaRPr lang="en-US" sz="2500" kern="1200"/>
        </a:p>
      </dsp:txBody>
      <dsp:txXfrm>
        <a:off x="1507738" y="2338844"/>
        <a:ext cx="4732020" cy="1305401"/>
      </dsp:txXfrm>
    </dsp:sp>
    <dsp:sp modelId="{A9DBAC66-318C-4201-AFB0-1F077E04B720}">
      <dsp:nvSpPr>
        <dsp:cNvPr id="0" name=""/>
        <dsp:cNvSpPr/>
      </dsp:nvSpPr>
      <dsp:spPr>
        <a:xfrm>
          <a:off x="6239758" y="2338844"/>
          <a:ext cx="427584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800100">
            <a:lnSpc>
              <a:spcPct val="100000"/>
            </a:lnSpc>
            <a:spcBef>
              <a:spcPct val="0"/>
            </a:spcBef>
            <a:spcAft>
              <a:spcPct val="35000"/>
            </a:spcAft>
            <a:buNone/>
          </a:pPr>
          <a:r>
            <a:rPr lang="en-GB" sz="1800" b="1" kern="1200" dirty="0"/>
            <a:t>8pm 17</a:t>
          </a:r>
          <a:r>
            <a:rPr lang="en-GB" sz="1800" b="1" kern="1200" baseline="30000" dirty="0"/>
            <a:t>th</a:t>
          </a:r>
          <a:r>
            <a:rPr lang="en-GB" sz="1800" b="1" kern="1200" dirty="0"/>
            <a:t> July 2025</a:t>
          </a:r>
          <a:endParaRPr lang="en-US" sz="1800" kern="1200" dirty="0"/>
        </a:p>
      </dsp:txBody>
      <dsp:txXfrm>
        <a:off x="6239758" y="2338844"/>
        <a:ext cx="4275841" cy="1305401"/>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9E520D69-B2A6-4651-85F3-992158983495}" type="datetime1">
              <a:rPr lang="en-GB" smtClean="0"/>
              <a:t>27/03/2025</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6834459-7356-44BF-850D-8B30C4FB3B6B}" type="slidenum">
              <a:rPr lang="en-GB" smtClean="0"/>
              <a:t>‹#›</a:t>
            </a:fld>
            <a:endParaRPr lang="en-GB" dirty="0"/>
          </a:p>
        </p:txBody>
      </p:sp>
    </p:spTree>
    <p:extLst>
      <p:ext uri="{BB962C8B-B14F-4D97-AF65-F5344CB8AC3E}">
        <p14:creationId xmlns:p14="http://schemas.microsoft.com/office/powerpoint/2010/main" val="2469016529"/>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10B0BC-5F5A-4563-8D5F-5EBE8705E78B}" type="datetime1">
              <a:rPr lang="en-GB" noProof="0" smtClean="0"/>
              <a:pPr/>
              <a:t>27/03/2025</a:t>
            </a:fld>
            <a:endParaRPr lang="en-GB"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dirty="0"/>
              <a:t>Click to edit Master text styles</a:t>
            </a:r>
          </a:p>
          <a:p>
            <a:pPr lvl="1" rtl="0"/>
            <a:r>
              <a:rPr lang="en-GB" noProof="0" dirty="0"/>
              <a:t>Second level</a:t>
            </a:r>
          </a:p>
          <a:p>
            <a:pPr lvl="2" rtl="0"/>
            <a:r>
              <a:rPr lang="en-GB" noProof="0" dirty="0"/>
              <a:t>Third level</a:t>
            </a:r>
          </a:p>
          <a:p>
            <a:pPr lvl="3" rtl="0"/>
            <a:r>
              <a:rPr lang="en-GB" noProof="0" dirty="0"/>
              <a:t>Fourth level</a:t>
            </a:r>
          </a:p>
          <a:p>
            <a:pPr lvl="4" rtl="0"/>
            <a:r>
              <a:rPr lang="en-GB" noProof="0"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A3C37BE-C303-496D-B5CD-85F2937540FC}" type="slidenum">
              <a:rPr lang="en-GB" noProof="0" smtClean="0"/>
              <a:t>‹#›</a:t>
            </a:fld>
            <a:endParaRPr lang="en-GB" noProof="0" dirty="0"/>
          </a:p>
        </p:txBody>
      </p:sp>
    </p:spTree>
    <p:extLst>
      <p:ext uri="{BB962C8B-B14F-4D97-AF65-F5344CB8AC3E}">
        <p14:creationId xmlns:p14="http://schemas.microsoft.com/office/powerpoint/2010/main" val="3350842207"/>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txBox="1">
            <a:spLocks noGrp="1" noChangeArrowheads="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6FB46868-D4DC-4AB7-B902-2CBC006332D0}" type="slidenum">
              <a:rPr kumimoji="0" lang="en-GB" altLang="en-US" sz="1200" b="0" i="0" u="none" strike="noStrike" kern="1200" cap="none" spc="0" normalizeH="0" baseline="0" noProof="0">
                <a:ln>
                  <a:noFill/>
                </a:ln>
                <a:solidFill>
                  <a:srgbClr val="514843"/>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1</a:t>
            </a:fld>
            <a:endParaRPr kumimoji="0" lang="en-GB" altLang="en-US" sz="1200" b="0" i="0" u="none" strike="noStrike" kern="1200" cap="none" spc="0" normalizeH="0" baseline="0" noProof="0">
              <a:ln>
                <a:noFill/>
              </a:ln>
              <a:solidFill>
                <a:srgbClr val="514843"/>
              </a:solidFill>
              <a:effectLst/>
              <a:uLnTx/>
              <a:uFillTx/>
              <a:latin typeface="Arial" panose="020B0604020202020204" pitchFamily="34" charset="0"/>
              <a:ea typeface="+mn-ea"/>
              <a:cs typeface="Arial" panose="020B0604020202020204" pitchFamily="34" charset="0"/>
            </a:endParaRPr>
          </a:p>
        </p:txBody>
      </p:sp>
      <p:sp>
        <p:nvSpPr>
          <p:cNvPr id="5123" name="Rectangle 2"/>
          <p:cNvSpPr>
            <a:spLocks noGrp="1" noRot="1" noChangeAspect="1" noChangeArrowheads="1" noTextEdit="1"/>
          </p:cNvSpPr>
          <p:nvPr>
            <p:ph type="sldImg"/>
          </p:nvPr>
        </p:nvSpPr>
        <p:spPr bwMode="auto">
          <a:xfrm>
            <a:off x="92075" y="744538"/>
            <a:ext cx="6615113"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cs typeface="Arial" panose="020B0604020202020204" pitchFamily="34" charset="0"/>
            </a:endParaRPr>
          </a:p>
        </p:txBody>
      </p:sp>
    </p:spTree>
    <p:extLst>
      <p:ext uri="{BB962C8B-B14F-4D97-AF65-F5344CB8AC3E}">
        <p14:creationId xmlns:p14="http://schemas.microsoft.com/office/powerpoint/2010/main" val="29089196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B903B507-B5A5-4EB8-9ED0-F32979F097C2}" type="datetimeFigureOut">
              <a:rPr lang="en-GB" smtClean="0"/>
              <a:t>27/03/2025</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844013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B903B507-B5A5-4EB8-9ED0-F32979F097C2}" type="datetimeFigureOut">
              <a:rPr lang="en-GB" smtClean="0"/>
              <a:t>27/03/2025</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011310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fld id="{B903B507-B5A5-4EB8-9ED0-F32979F097C2}" type="datetimeFigureOut">
              <a:rPr lang="en-GB" smtClean="0"/>
              <a:t>27/03/2025</a:t>
            </a:fld>
            <a:endParaRPr lang="en-GB"/>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779825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B903B507-B5A5-4EB8-9ED0-F32979F097C2}" type="datetimeFigureOut">
              <a:rPr lang="en-GB" smtClean="0"/>
              <a:t>27/03/2025</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684372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fld id="{B903B507-B5A5-4EB8-9ED0-F32979F097C2}" type="datetimeFigureOut">
              <a:rPr lang="en-GB" smtClean="0"/>
              <a:t>27/03/2025</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8517404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fld id="{B903B507-B5A5-4EB8-9ED0-F32979F097C2}" type="datetimeFigureOut">
              <a:rPr lang="en-GB" smtClean="0"/>
              <a:t>27/03/2025</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7418419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B903B507-B5A5-4EB8-9ED0-F32979F097C2}" type="datetimeFigureOut">
              <a:rPr lang="en-GB" smtClean="0"/>
              <a:t>27/03/2025</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062462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fld id="{B903B507-B5A5-4EB8-9ED0-F32979F097C2}" type="datetimeFigureOut">
              <a:rPr lang="en-GB" smtClean="0"/>
              <a:t>27/03/2025</a:t>
            </a:fld>
            <a:endParaRPr lang="en-GB"/>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40779304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fld id="{B903B507-B5A5-4EB8-9ED0-F32979F097C2}" type="datetimeFigureOut">
              <a:rPr lang="en-GB" smtClean="0"/>
              <a:t>27/03/2025</a:t>
            </a:fld>
            <a:endParaRPr lang="en-GB"/>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047484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fld id="{B903B507-B5A5-4EB8-9ED0-F32979F097C2}" type="datetimeFigureOut">
              <a:rPr lang="en-GB" smtClean="0"/>
              <a:t>27/03/2025</a:t>
            </a:fld>
            <a:endParaRPr lang="en-GB"/>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52430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fld id="{B903B507-B5A5-4EB8-9ED0-F32979F097C2}" type="datetimeFigureOut">
              <a:rPr lang="en-GB" smtClean="0"/>
              <a:t>27/03/2025</a:t>
            </a:fld>
            <a:endParaRPr lang="en-GB"/>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840272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E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03B507-B5A5-4EB8-9ED0-F32979F097C2}" type="datetimeFigureOut">
              <a:rPr lang="en-GB" smtClean="0"/>
              <a:t>27/03/2025</a:t>
            </a:fld>
            <a:endParaRPr lang="en-GB"/>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6D0CCA-8A08-45F9-94D3-92FFB5BFEA84}" type="slidenum">
              <a:rPr lang="en-GB" smtClean="0"/>
              <a:t>‹#›</a:t>
            </a:fld>
            <a:endParaRPr lang="en-GB"/>
          </a:p>
        </p:txBody>
      </p:sp>
      <p:sp>
        <p:nvSpPr>
          <p:cNvPr id="8" name="TextBox 7">
            <a:extLst>
              <a:ext uri="{FF2B5EF4-FFF2-40B4-BE49-F238E27FC236}">
                <a16:creationId xmlns:a16="http://schemas.microsoft.com/office/drawing/2014/main" id="{12D32F01-7B3F-85CC-91DC-1D400D7FF80D}"/>
              </a:ext>
            </a:extLst>
          </p:cNvPr>
          <p:cNvSpPr txBox="1"/>
          <p:nvPr>
            <p:extLst>
              <p:ext uri="{1162E1C5-73C7-4A58-AE30-91384D911F3F}">
                <p184:classification xmlns:p184="http://schemas.microsoft.com/office/powerpoint/2018/4/main" val="hdr"/>
              </p:ext>
            </p:extLst>
          </p:nvPr>
        </p:nvSpPr>
        <p:spPr>
          <a:xfrm>
            <a:off x="11064875" y="0"/>
            <a:ext cx="1155700" cy="152400"/>
          </a:xfrm>
          <a:prstGeom prst="rect">
            <a:avLst/>
          </a:prstGeom>
        </p:spPr>
        <p:txBody>
          <a:bodyPr horzOverflow="overflow" lIns="0" tIns="0" rIns="0" bIns="0">
            <a:spAutoFit/>
          </a:bodyPr>
          <a:lstStyle/>
          <a:p>
            <a:pPr algn="r"/>
            <a:r>
              <a:rPr lang="en-GB" sz="100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p:nvPicPr>
        <p:blipFill>
          <a:blip r:embed="rId13"/>
          <a:stretch>
            <a:fillRect/>
          </a:stretch>
        </p:blipFill>
        <p:spPr>
          <a:xfrm>
            <a:off x="28575" y="5713836"/>
            <a:ext cx="12192000" cy="1196127"/>
          </a:xfrm>
          <a:prstGeom prst="rect">
            <a:avLst/>
          </a:prstGeom>
        </p:spPr>
      </p:pic>
    </p:spTree>
    <p:extLst>
      <p:ext uri="{BB962C8B-B14F-4D97-AF65-F5344CB8AC3E}">
        <p14:creationId xmlns:p14="http://schemas.microsoft.com/office/powerpoint/2010/main" val="268635853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ctrTitle"/>
          </p:nvPr>
        </p:nvSpPr>
        <p:spPr/>
        <p:txBody>
          <a:bodyPr>
            <a:normAutofit fontScale="90000"/>
          </a:bodyPr>
          <a:lstStyle/>
          <a:p>
            <a:br>
              <a:rPr lang="en-GB" altLang="en-US" b="1" dirty="0"/>
            </a:br>
            <a:r>
              <a:rPr lang="en-GB" altLang="en-US" b="1" dirty="0"/>
              <a:t>ECYW5001 </a:t>
            </a:r>
            <a:br>
              <a:rPr lang="en-GB" altLang="en-US" b="1" dirty="0"/>
            </a:br>
            <a:r>
              <a:rPr lang="en-GB" sz="5300" dirty="0"/>
              <a:t>Supervision, Leadership and Management for Professionals</a:t>
            </a:r>
            <a:endParaRPr lang="en-GB" altLang="en-US" b="1" dirty="0"/>
          </a:p>
        </p:txBody>
      </p:sp>
      <p:sp>
        <p:nvSpPr>
          <p:cNvPr id="2" name="Subtitle 1"/>
          <p:cNvSpPr>
            <a:spLocks noGrp="1"/>
          </p:cNvSpPr>
          <p:nvPr>
            <p:ph type="subTitle" idx="1"/>
          </p:nvPr>
        </p:nvSpPr>
        <p:spPr/>
        <p:txBody>
          <a:bodyPr/>
          <a:lstStyle/>
          <a:p>
            <a:r>
              <a:rPr lang="en-GB" dirty="0"/>
              <a:t>Introduction to the Module</a:t>
            </a:r>
          </a:p>
          <a:p>
            <a:r>
              <a:rPr lang="en-GB" dirty="0"/>
              <a:t>27.03.25</a:t>
            </a:r>
          </a:p>
        </p:txBody>
      </p:sp>
    </p:spTree>
    <p:extLst>
      <p:ext uri="{BB962C8B-B14F-4D97-AF65-F5344CB8AC3E}">
        <p14:creationId xmlns:p14="http://schemas.microsoft.com/office/powerpoint/2010/main" val="1965786593"/>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5F2F6B-BCB3-B743-19CA-2A7429BEF0AD}"/>
              </a:ext>
            </a:extLst>
          </p:cNvPr>
          <p:cNvSpPr>
            <a:spLocks noGrp="1"/>
          </p:cNvSpPr>
          <p:nvPr>
            <p:ph type="title"/>
          </p:nvPr>
        </p:nvSpPr>
        <p:spPr/>
        <p:txBody>
          <a:bodyPr/>
          <a:lstStyle/>
          <a:p>
            <a:r>
              <a:rPr lang="en-GB" b="1" dirty="0"/>
              <a:t>Aim of Introduction Session</a:t>
            </a:r>
          </a:p>
        </p:txBody>
      </p:sp>
      <p:sp>
        <p:nvSpPr>
          <p:cNvPr id="3" name="Content Placeholder 2">
            <a:extLst>
              <a:ext uri="{FF2B5EF4-FFF2-40B4-BE49-F238E27FC236}">
                <a16:creationId xmlns:a16="http://schemas.microsoft.com/office/drawing/2014/main" id="{858CDBE2-7F58-AB2D-C5A1-512C0F8B04EE}"/>
              </a:ext>
            </a:extLst>
          </p:cNvPr>
          <p:cNvSpPr>
            <a:spLocks noGrp="1"/>
          </p:cNvSpPr>
          <p:nvPr>
            <p:ph idx="1"/>
          </p:nvPr>
        </p:nvSpPr>
        <p:spPr/>
        <p:txBody>
          <a:bodyPr/>
          <a:lstStyle/>
          <a:p>
            <a:r>
              <a:rPr lang="en-GB" dirty="0"/>
              <a:t>Unpack the module</a:t>
            </a:r>
          </a:p>
          <a:p>
            <a:r>
              <a:rPr lang="en-GB" dirty="0"/>
              <a:t>Explore Aims</a:t>
            </a:r>
          </a:p>
          <a:p>
            <a:r>
              <a:rPr lang="en-GB" dirty="0"/>
              <a:t>Explore Learning Outcomes</a:t>
            </a:r>
          </a:p>
          <a:p>
            <a:r>
              <a:rPr lang="en-GB" dirty="0"/>
              <a:t>Assessment</a:t>
            </a:r>
          </a:p>
          <a:p>
            <a:r>
              <a:rPr lang="en-GB" dirty="0"/>
              <a:t>Lecture Content:</a:t>
            </a:r>
          </a:p>
          <a:p>
            <a:pPr lvl="1"/>
            <a:r>
              <a:rPr lang="en-GB" dirty="0"/>
              <a:t>Unpacking Supervision</a:t>
            </a:r>
          </a:p>
          <a:p>
            <a:pPr marL="0" indent="0">
              <a:buNone/>
            </a:pPr>
            <a:endParaRPr lang="en-GB" dirty="0"/>
          </a:p>
        </p:txBody>
      </p:sp>
    </p:spTree>
    <p:extLst>
      <p:ext uri="{BB962C8B-B14F-4D97-AF65-F5344CB8AC3E}">
        <p14:creationId xmlns:p14="http://schemas.microsoft.com/office/powerpoint/2010/main" val="39799210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1DCFD-DAC2-192D-287A-1005E112183F}"/>
              </a:ext>
            </a:extLst>
          </p:cNvPr>
          <p:cNvSpPr>
            <a:spLocks noGrp="1"/>
          </p:cNvSpPr>
          <p:nvPr>
            <p:ph type="title"/>
          </p:nvPr>
        </p:nvSpPr>
        <p:spPr/>
        <p:txBody>
          <a:bodyPr/>
          <a:lstStyle/>
          <a:p>
            <a:r>
              <a:rPr lang="en-GB" b="1" dirty="0"/>
              <a:t>Aim of Module</a:t>
            </a:r>
          </a:p>
        </p:txBody>
      </p:sp>
      <p:sp>
        <p:nvSpPr>
          <p:cNvPr id="3" name="Content Placeholder 2">
            <a:extLst>
              <a:ext uri="{FF2B5EF4-FFF2-40B4-BE49-F238E27FC236}">
                <a16:creationId xmlns:a16="http://schemas.microsoft.com/office/drawing/2014/main" id="{E5B14320-00AA-ADA4-5B0A-E6CC8FE8B790}"/>
              </a:ext>
            </a:extLst>
          </p:cNvPr>
          <p:cNvSpPr>
            <a:spLocks noGrp="1"/>
          </p:cNvSpPr>
          <p:nvPr>
            <p:ph idx="1"/>
          </p:nvPr>
        </p:nvSpPr>
        <p:spPr/>
        <p:txBody>
          <a:bodyPr/>
          <a:lstStyle/>
          <a:p>
            <a:pPr algn="just"/>
            <a:r>
              <a:rPr lang="en-GB" dirty="0"/>
              <a:t>To provide students with appropriate skills, values and knowledge of supervising and supporting individuals undertaking professional practice placements, and to equip students with the skills, knowledge and understanding to develop approaches to leadership, management and project development.</a:t>
            </a:r>
          </a:p>
          <a:p>
            <a:endParaRPr lang="en-GB" dirty="0"/>
          </a:p>
        </p:txBody>
      </p:sp>
    </p:spTree>
    <p:extLst>
      <p:ext uri="{BB962C8B-B14F-4D97-AF65-F5344CB8AC3E}">
        <p14:creationId xmlns:p14="http://schemas.microsoft.com/office/powerpoint/2010/main" val="19099647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193B7-6E4E-B025-ED3D-B3051D516E16}"/>
              </a:ext>
            </a:extLst>
          </p:cNvPr>
          <p:cNvSpPr>
            <a:spLocks noGrp="1"/>
          </p:cNvSpPr>
          <p:nvPr>
            <p:ph type="title"/>
          </p:nvPr>
        </p:nvSpPr>
        <p:spPr/>
        <p:txBody>
          <a:bodyPr/>
          <a:lstStyle/>
          <a:p>
            <a:r>
              <a:rPr lang="en-GB" b="1" dirty="0"/>
              <a:t>Learning Outcomes</a:t>
            </a:r>
          </a:p>
        </p:txBody>
      </p:sp>
      <p:sp>
        <p:nvSpPr>
          <p:cNvPr id="3" name="Content Placeholder 2">
            <a:extLst>
              <a:ext uri="{FF2B5EF4-FFF2-40B4-BE49-F238E27FC236}">
                <a16:creationId xmlns:a16="http://schemas.microsoft.com/office/drawing/2014/main" id="{DDDEDB6F-2904-FAC7-69C9-037EE5712FF2}"/>
              </a:ext>
            </a:extLst>
          </p:cNvPr>
          <p:cNvSpPr>
            <a:spLocks noGrp="1"/>
          </p:cNvSpPr>
          <p:nvPr>
            <p:ph idx="1"/>
          </p:nvPr>
        </p:nvSpPr>
        <p:spPr/>
        <p:txBody>
          <a:bodyPr>
            <a:normAutofit/>
          </a:bodyPr>
          <a:lstStyle/>
          <a:p>
            <a:r>
              <a:rPr lang="en-GB" sz="2400" dirty="0"/>
              <a:t>Upon successful completion of this module, the student should be able to demonstrate the ability to:</a:t>
            </a:r>
          </a:p>
          <a:p>
            <a:pPr marL="0" indent="0">
              <a:buNone/>
            </a:pPr>
            <a:endParaRPr lang="en-GB" sz="1200" dirty="0"/>
          </a:p>
          <a:p>
            <a:pPr lvl="1"/>
            <a:r>
              <a:rPr lang="en-GB" sz="2000" dirty="0"/>
              <a:t>Demonstrate applied planning and management of the role of effective supervision in the youth work workplace and in wider services for young people, and critically evaluate the role and function of effective supervision.</a:t>
            </a:r>
          </a:p>
          <a:p>
            <a:pPr lvl="1"/>
            <a:r>
              <a:rPr lang="en-GB" sz="2000" dirty="0"/>
              <a:t>Locate theories of leadership and management within youth work and wider services for young people, and their application to practice.</a:t>
            </a:r>
          </a:p>
          <a:p>
            <a:pPr lvl="1"/>
            <a:r>
              <a:rPr lang="en-GB" sz="2000" dirty="0"/>
              <a:t>Understand the challenges associated with managing a public service within an increasingly challenging financial climate.</a:t>
            </a:r>
          </a:p>
          <a:p>
            <a:pPr lvl="1"/>
            <a:r>
              <a:rPr lang="en-GB" sz="2000" dirty="0"/>
              <a:t>Organise their knowledge and learning through use of a range of information resources, and present their work appropriately.</a:t>
            </a:r>
          </a:p>
          <a:p>
            <a:endParaRPr lang="en-GB" dirty="0"/>
          </a:p>
        </p:txBody>
      </p:sp>
    </p:spTree>
    <p:extLst>
      <p:ext uri="{BB962C8B-B14F-4D97-AF65-F5344CB8AC3E}">
        <p14:creationId xmlns:p14="http://schemas.microsoft.com/office/powerpoint/2010/main" val="10053008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4CAF5-8AF9-60DA-BA96-B375309EFF36}"/>
              </a:ext>
            </a:extLst>
          </p:cNvPr>
          <p:cNvSpPr>
            <a:spLocks noGrp="1"/>
          </p:cNvSpPr>
          <p:nvPr>
            <p:ph type="title"/>
          </p:nvPr>
        </p:nvSpPr>
        <p:spPr/>
        <p:txBody>
          <a:bodyPr/>
          <a:lstStyle/>
          <a:p>
            <a:r>
              <a:rPr lang="en-GB" b="1" dirty="0"/>
              <a:t>Themes</a:t>
            </a:r>
          </a:p>
        </p:txBody>
      </p:sp>
      <p:sp>
        <p:nvSpPr>
          <p:cNvPr id="3" name="Content Placeholder 2">
            <a:extLst>
              <a:ext uri="{FF2B5EF4-FFF2-40B4-BE49-F238E27FC236}">
                <a16:creationId xmlns:a16="http://schemas.microsoft.com/office/drawing/2014/main" id="{C5BD53A2-B9BE-3804-C162-569E3C02D964}"/>
              </a:ext>
            </a:extLst>
          </p:cNvPr>
          <p:cNvSpPr>
            <a:spLocks noGrp="1"/>
          </p:cNvSpPr>
          <p:nvPr>
            <p:ph idx="1"/>
          </p:nvPr>
        </p:nvSpPr>
        <p:spPr/>
        <p:txBody>
          <a:bodyPr/>
          <a:lstStyle/>
          <a:p>
            <a:r>
              <a:rPr lang="en-GB" dirty="0"/>
              <a:t>An outline of three key functions of supervision: formative, normative and restorative.</a:t>
            </a:r>
            <a:endParaRPr lang="en-US" dirty="0"/>
          </a:p>
          <a:p>
            <a:pPr lvl="0"/>
            <a:r>
              <a:rPr lang="en-GB" dirty="0"/>
              <a:t>Exploration of important supervisory skills and a critical analysis of their impact on practice:</a:t>
            </a:r>
          </a:p>
          <a:p>
            <a:pPr lvl="1"/>
            <a:r>
              <a:rPr lang="en-GB" dirty="0"/>
              <a:t>non-verbal communication skills</a:t>
            </a:r>
          </a:p>
          <a:p>
            <a:pPr lvl="1"/>
            <a:r>
              <a:rPr lang="en-GB" dirty="0"/>
              <a:t>active listening</a:t>
            </a:r>
          </a:p>
          <a:p>
            <a:pPr lvl="1"/>
            <a:r>
              <a:rPr lang="en-GB" dirty="0"/>
              <a:t>verbal communication skills.</a:t>
            </a:r>
            <a:endParaRPr lang="en-US" dirty="0"/>
          </a:p>
          <a:p>
            <a:endParaRPr lang="en-GB" dirty="0"/>
          </a:p>
        </p:txBody>
      </p:sp>
    </p:spTree>
    <p:extLst>
      <p:ext uri="{BB962C8B-B14F-4D97-AF65-F5344CB8AC3E}">
        <p14:creationId xmlns:p14="http://schemas.microsoft.com/office/powerpoint/2010/main" val="1118383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02FB7-6B27-BE79-A21E-2FCDC77B504B}"/>
              </a:ext>
            </a:extLst>
          </p:cNvPr>
          <p:cNvSpPr>
            <a:spLocks noGrp="1"/>
          </p:cNvSpPr>
          <p:nvPr>
            <p:ph type="title"/>
          </p:nvPr>
        </p:nvSpPr>
        <p:spPr/>
        <p:txBody>
          <a:bodyPr/>
          <a:lstStyle/>
          <a:p>
            <a:r>
              <a:rPr lang="en-GB" b="1" dirty="0"/>
              <a:t>Themes</a:t>
            </a:r>
            <a:endParaRPr lang="en-GB" dirty="0"/>
          </a:p>
        </p:txBody>
      </p:sp>
      <p:sp>
        <p:nvSpPr>
          <p:cNvPr id="3" name="Content Placeholder 2">
            <a:extLst>
              <a:ext uri="{FF2B5EF4-FFF2-40B4-BE49-F238E27FC236}">
                <a16:creationId xmlns:a16="http://schemas.microsoft.com/office/drawing/2014/main" id="{7CF6F1E8-5EC6-951D-660A-33C1E4F54AA8}"/>
              </a:ext>
            </a:extLst>
          </p:cNvPr>
          <p:cNvSpPr>
            <a:spLocks noGrp="1"/>
          </p:cNvSpPr>
          <p:nvPr>
            <p:ph idx="1"/>
          </p:nvPr>
        </p:nvSpPr>
        <p:spPr/>
        <p:txBody>
          <a:bodyPr>
            <a:normAutofit/>
          </a:bodyPr>
          <a:lstStyle/>
          <a:p>
            <a:r>
              <a:rPr lang="en-GB" sz="2400" dirty="0"/>
              <a:t>Discussion of the importance of creating an appropriate supervision environment and working within the core values of youth and community work.</a:t>
            </a:r>
          </a:p>
          <a:p>
            <a:r>
              <a:rPr lang="en-GB" sz="2400" dirty="0"/>
              <a:t>Detailed consideration of inclusive practice in supervision, confidentiality and record keeping; equal opportunities and anti-discriminatory practice.</a:t>
            </a:r>
            <a:endParaRPr lang="en-US" sz="2400" dirty="0"/>
          </a:p>
          <a:p>
            <a:r>
              <a:rPr lang="en-GB" sz="2400" dirty="0"/>
              <a:t>Experiential learning opportunities with an emphasis on experiential learning and practice of skills and the sharing of experiences.</a:t>
            </a:r>
            <a:endParaRPr lang="en-US" sz="2400" dirty="0"/>
          </a:p>
          <a:p>
            <a:r>
              <a:rPr lang="en-GB" sz="2400" dirty="0"/>
              <a:t>Opportunities to undertake one to one and group supervision sessions, to evaluate the supervision session and critically reflect on performance.</a:t>
            </a:r>
            <a:endParaRPr lang="en-US" sz="2400" dirty="0"/>
          </a:p>
          <a:p>
            <a:endParaRPr lang="en-GB" dirty="0"/>
          </a:p>
          <a:p>
            <a:endParaRPr lang="en-GB" dirty="0"/>
          </a:p>
        </p:txBody>
      </p:sp>
    </p:spTree>
    <p:extLst>
      <p:ext uri="{BB962C8B-B14F-4D97-AF65-F5344CB8AC3E}">
        <p14:creationId xmlns:p14="http://schemas.microsoft.com/office/powerpoint/2010/main" val="8182584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62ADE5-3E93-0946-9C95-1BCBEC5D73CD}"/>
              </a:ext>
            </a:extLst>
          </p:cNvPr>
          <p:cNvSpPr>
            <a:spLocks noGrp="1"/>
          </p:cNvSpPr>
          <p:nvPr>
            <p:ph type="title"/>
          </p:nvPr>
        </p:nvSpPr>
        <p:spPr/>
        <p:txBody>
          <a:bodyPr/>
          <a:lstStyle/>
          <a:p>
            <a:r>
              <a:rPr lang="en-GB" b="1" dirty="0"/>
              <a:t>Themes</a:t>
            </a:r>
            <a:endParaRPr lang="en-GB" dirty="0"/>
          </a:p>
        </p:txBody>
      </p:sp>
      <p:sp>
        <p:nvSpPr>
          <p:cNvPr id="3" name="Content Placeholder 2">
            <a:extLst>
              <a:ext uri="{FF2B5EF4-FFF2-40B4-BE49-F238E27FC236}">
                <a16:creationId xmlns:a16="http://schemas.microsoft.com/office/drawing/2014/main" id="{8B437AB6-FDD0-00F6-5D01-9A96B670D3E3}"/>
              </a:ext>
            </a:extLst>
          </p:cNvPr>
          <p:cNvSpPr>
            <a:spLocks noGrp="1"/>
          </p:cNvSpPr>
          <p:nvPr>
            <p:ph idx="1"/>
          </p:nvPr>
        </p:nvSpPr>
        <p:spPr/>
        <p:txBody>
          <a:bodyPr/>
          <a:lstStyle/>
          <a:p>
            <a:r>
              <a:rPr lang="en-GB" dirty="0"/>
              <a:t>An exploration of management and leadership theory including case study examples.</a:t>
            </a:r>
            <a:endParaRPr lang="en-US" dirty="0"/>
          </a:p>
          <a:p>
            <a:r>
              <a:rPr lang="en-GB" dirty="0"/>
              <a:t>Understanding the wider context of the services for young people, including the Youth Service.</a:t>
            </a:r>
            <a:endParaRPr lang="en-US" dirty="0"/>
          </a:p>
          <a:p>
            <a:r>
              <a:rPr lang="en-GB" dirty="0"/>
              <a:t>Funding for funding’s sake?  Identifying appropriate sources of funding for youth work and wider services.</a:t>
            </a:r>
            <a:endParaRPr lang="en-US" dirty="0"/>
          </a:p>
          <a:p>
            <a:r>
              <a:rPr lang="en-GB" dirty="0"/>
              <a:t>How to manage oneself within the organisational culture using the McKinsey 7’S’ framework.</a:t>
            </a:r>
            <a:endParaRPr lang="en-US" dirty="0"/>
          </a:p>
        </p:txBody>
      </p:sp>
    </p:spTree>
    <p:extLst>
      <p:ext uri="{BB962C8B-B14F-4D97-AF65-F5344CB8AC3E}">
        <p14:creationId xmlns:p14="http://schemas.microsoft.com/office/powerpoint/2010/main" val="39576811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030A9-8111-D3EE-6216-82DE0A66BD7B}"/>
              </a:ext>
            </a:extLst>
          </p:cNvPr>
          <p:cNvSpPr>
            <a:spLocks noGrp="1"/>
          </p:cNvSpPr>
          <p:nvPr>
            <p:ph type="title"/>
          </p:nvPr>
        </p:nvSpPr>
        <p:spPr/>
        <p:txBody>
          <a:bodyPr/>
          <a:lstStyle/>
          <a:p>
            <a:r>
              <a:rPr lang="en-GB" b="1" dirty="0"/>
              <a:t>Themes</a:t>
            </a:r>
            <a:endParaRPr lang="en-GB" dirty="0"/>
          </a:p>
        </p:txBody>
      </p:sp>
      <p:sp>
        <p:nvSpPr>
          <p:cNvPr id="3" name="Content Placeholder 2">
            <a:extLst>
              <a:ext uri="{FF2B5EF4-FFF2-40B4-BE49-F238E27FC236}">
                <a16:creationId xmlns:a16="http://schemas.microsoft.com/office/drawing/2014/main" id="{96B38D57-35CC-80CD-9F24-0C8860D4BC64}"/>
              </a:ext>
            </a:extLst>
          </p:cNvPr>
          <p:cNvSpPr>
            <a:spLocks noGrp="1"/>
          </p:cNvSpPr>
          <p:nvPr>
            <p:ph idx="1"/>
          </p:nvPr>
        </p:nvSpPr>
        <p:spPr/>
        <p:txBody>
          <a:bodyPr/>
          <a:lstStyle/>
          <a:p>
            <a:r>
              <a:rPr lang="en-GB" dirty="0"/>
              <a:t>Resource management, people, projects, programmes, resources.</a:t>
            </a:r>
            <a:endParaRPr lang="en-US" dirty="0"/>
          </a:p>
          <a:p>
            <a:r>
              <a:rPr lang="en-GB" dirty="0"/>
              <a:t>Understanding and linking research, theory, strategy and practice using Quinn’s competing values framework.</a:t>
            </a:r>
            <a:endParaRPr lang="en-US" dirty="0"/>
          </a:p>
          <a:p>
            <a:r>
              <a:rPr lang="en-GB" dirty="0"/>
              <a:t>Youth work within an increasingly complex range of services for young people.</a:t>
            </a:r>
            <a:endParaRPr lang="en-US" dirty="0"/>
          </a:p>
          <a:p>
            <a:r>
              <a:rPr lang="en-GB" dirty="0"/>
              <a:t>Proactive or reactive work with young people – the role of the project leader in anticipating emerging issues.</a:t>
            </a:r>
            <a:endParaRPr lang="en-US" dirty="0"/>
          </a:p>
          <a:p>
            <a:pPr marL="0" indent="0">
              <a:buNone/>
            </a:pPr>
            <a:endParaRPr lang="en-GB" dirty="0"/>
          </a:p>
        </p:txBody>
      </p:sp>
    </p:spTree>
    <p:extLst>
      <p:ext uri="{BB962C8B-B14F-4D97-AF65-F5344CB8AC3E}">
        <p14:creationId xmlns:p14="http://schemas.microsoft.com/office/powerpoint/2010/main" val="7450042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D4439E-AE44-492C-4463-96B462E2EA51}"/>
              </a:ext>
            </a:extLst>
          </p:cNvPr>
          <p:cNvSpPr>
            <a:spLocks noGrp="1"/>
          </p:cNvSpPr>
          <p:nvPr>
            <p:ph type="title"/>
          </p:nvPr>
        </p:nvSpPr>
        <p:spPr/>
        <p:txBody>
          <a:bodyPr/>
          <a:lstStyle/>
          <a:p>
            <a:r>
              <a:rPr lang="en-GB" b="1" dirty="0"/>
              <a:t>Assessment</a:t>
            </a:r>
          </a:p>
        </p:txBody>
      </p:sp>
      <p:sp>
        <p:nvSpPr>
          <p:cNvPr id="3" name="Content Placeholder 2">
            <a:extLst>
              <a:ext uri="{FF2B5EF4-FFF2-40B4-BE49-F238E27FC236}">
                <a16:creationId xmlns:a16="http://schemas.microsoft.com/office/drawing/2014/main" id="{381AE9A4-8CAA-5DF4-881E-46A0CFF8AAEB}"/>
              </a:ext>
            </a:extLst>
          </p:cNvPr>
          <p:cNvSpPr>
            <a:spLocks noGrp="1"/>
          </p:cNvSpPr>
          <p:nvPr>
            <p:ph idx="1"/>
          </p:nvPr>
        </p:nvSpPr>
        <p:spPr>
          <a:xfrm>
            <a:off x="1091411" y="1831304"/>
            <a:ext cx="10515600" cy="4351338"/>
          </a:xfrm>
        </p:spPr>
        <p:txBody>
          <a:bodyPr>
            <a:normAutofit/>
          </a:bodyPr>
          <a:lstStyle/>
          <a:p>
            <a:pPr marL="0" algn="l" rtl="0" eaLnBrk="1" fontAlgn="base" latinLnBrk="0" hangingPunct="0">
              <a:lnSpc>
                <a:spcPct val="115000"/>
              </a:lnSpc>
              <a:spcBef>
                <a:spcPts val="0"/>
              </a:spcBef>
              <a:spcAft>
                <a:spcPts val="0"/>
              </a:spcAft>
            </a:pPr>
            <a:endParaRPr lang="en-GB" sz="2800" b="1" i="0" u="none" strike="noStrike"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0" algn="l" rtl="0" eaLnBrk="1" fontAlgn="base" latinLnBrk="0" hangingPunct="0">
              <a:lnSpc>
                <a:spcPct val="115000"/>
              </a:lnSpc>
              <a:spcBef>
                <a:spcPts val="0"/>
              </a:spcBef>
              <a:spcAft>
                <a:spcPts val="0"/>
              </a:spcAft>
            </a:pPr>
            <a:endParaRPr lang="en-GB" sz="2800" b="1" i="0" u="none" strike="noStrike"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0" algn="l" rtl="0" eaLnBrk="1" fontAlgn="base" latinLnBrk="0" hangingPunct="0">
              <a:lnSpc>
                <a:spcPct val="115000"/>
              </a:lnSpc>
              <a:spcBef>
                <a:spcPts val="0"/>
              </a:spcBef>
              <a:spcAft>
                <a:spcPts val="0"/>
              </a:spcAft>
            </a:pPr>
            <a:endParaRPr lang="en-GB"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endParaRPr>
          </a:p>
          <a:p>
            <a:pPr marL="0" algn="l" rtl="0" eaLnBrk="1" fontAlgn="base" latinLnBrk="0" hangingPunct="0">
              <a:lnSpc>
                <a:spcPct val="115000"/>
              </a:lnSpc>
              <a:spcBef>
                <a:spcPts val="0"/>
              </a:spcBef>
              <a:spcAft>
                <a:spcPts val="0"/>
              </a:spcAft>
            </a:pPr>
            <a:endParaRPr lang="en-GB" sz="2800" b="1" i="0" u="none" strike="noStrike"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0" algn="l" rtl="0" eaLnBrk="1" fontAlgn="base" latinLnBrk="0" hangingPunct="0">
              <a:lnSpc>
                <a:spcPct val="115000"/>
              </a:lnSpc>
              <a:spcBef>
                <a:spcPts val="0"/>
              </a:spcBef>
              <a:spcAft>
                <a:spcPts val="0"/>
              </a:spcAft>
            </a:pPr>
            <a:endParaRPr lang="en-GB" sz="2800" b="1" i="0" u="none" strike="noStrike"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graphicFrame>
        <p:nvGraphicFramePr>
          <p:cNvPr id="4" name="Table 4">
            <a:extLst>
              <a:ext uri="{FF2B5EF4-FFF2-40B4-BE49-F238E27FC236}">
                <a16:creationId xmlns:a16="http://schemas.microsoft.com/office/drawing/2014/main" id="{E8A49055-F2FE-65D5-02E7-A2A7DD729094}"/>
              </a:ext>
            </a:extLst>
          </p:cNvPr>
          <p:cNvGraphicFramePr>
            <a:graphicFrameLocks noGrp="1"/>
          </p:cNvGraphicFramePr>
          <p:nvPr>
            <p:extLst>
              <p:ext uri="{D42A27DB-BD31-4B8C-83A1-F6EECF244321}">
                <p14:modId xmlns:p14="http://schemas.microsoft.com/office/powerpoint/2010/main" val="4171373806"/>
              </p:ext>
            </p:extLst>
          </p:nvPr>
        </p:nvGraphicFramePr>
        <p:xfrm>
          <a:off x="1380120" y="2133257"/>
          <a:ext cx="9007059" cy="3169920"/>
        </p:xfrm>
        <a:graphic>
          <a:graphicData uri="http://schemas.openxmlformats.org/drawingml/2006/table">
            <a:tbl>
              <a:tblPr firstRow="1" bandRow="1">
                <a:tableStyleId>{5C22544A-7EE6-4342-B048-85BDC9FD1C3A}</a:tableStyleId>
              </a:tblPr>
              <a:tblGrid>
                <a:gridCol w="3002353">
                  <a:extLst>
                    <a:ext uri="{9D8B030D-6E8A-4147-A177-3AD203B41FA5}">
                      <a16:colId xmlns:a16="http://schemas.microsoft.com/office/drawing/2014/main" val="2987000793"/>
                    </a:ext>
                  </a:extLst>
                </a:gridCol>
                <a:gridCol w="3002353">
                  <a:extLst>
                    <a:ext uri="{9D8B030D-6E8A-4147-A177-3AD203B41FA5}">
                      <a16:colId xmlns:a16="http://schemas.microsoft.com/office/drawing/2014/main" val="3918842858"/>
                    </a:ext>
                  </a:extLst>
                </a:gridCol>
                <a:gridCol w="3002353">
                  <a:extLst>
                    <a:ext uri="{9D8B030D-6E8A-4147-A177-3AD203B41FA5}">
                      <a16:colId xmlns:a16="http://schemas.microsoft.com/office/drawing/2014/main" val="686975316"/>
                    </a:ext>
                  </a:extLst>
                </a:gridCol>
              </a:tblGrid>
              <a:tr h="106708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b="1" i="0" u="none" strike="noStrike"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Mode of assessment</a:t>
                      </a:r>
                      <a:endParaRPr lang="en-GB" sz="1400" b="1" i="0" u="none" strike="noStrike" dirty="0">
                        <a:effectLst/>
                        <a:latin typeface="Arial" panose="020B0604020202020204" pitchFamily="34" charset="0"/>
                      </a:endParaRPr>
                    </a:p>
                    <a:p>
                      <a:endParaRPr lang="en-GB" sz="28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b="1" i="0" u="none" strike="noStrike"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Volume</a:t>
                      </a:r>
                      <a:endParaRPr lang="en-GB" sz="1400" b="1" i="0" u="none" strike="noStrike" dirty="0">
                        <a:effectLst/>
                        <a:latin typeface="Arial" panose="020B0604020202020204" pitchFamily="34" charset="0"/>
                      </a:endParaRPr>
                    </a:p>
                    <a:p>
                      <a:endParaRPr lang="en-GB" sz="28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b="1" i="0" u="none" strike="noStrike"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Weighting</a:t>
                      </a:r>
                      <a:endParaRPr lang="en-GB" sz="1400" b="1" i="0" u="none" strike="noStrike" dirty="0">
                        <a:effectLst/>
                        <a:latin typeface="Arial" panose="020B0604020202020204" pitchFamily="34" charset="0"/>
                      </a:endParaRPr>
                    </a:p>
                    <a:p>
                      <a:endParaRPr lang="en-GB" sz="2800" b="1" dirty="0"/>
                    </a:p>
                  </a:txBody>
                  <a:tcPr/>
                </a:tc>
                <a:extLst>
                  <a:ext uri="{0D108BD9-81ED-4DB2-BD59-A6C34878D82A}">
                    <a16:rowId xmlns:a16="http://schemas.microsoft.com/office/drawing/2014/main" val="2649335098"/>
                  </a:ext>
                </a:extLst>
              </a:tr>
              <a:tr h="152440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b="0" i="0" u="none" strike="noStrike"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Supervision and Management Portfolio</a:t>
                      </a:r>
                      <a:endParaRPr lang="en-GB" sz="1400" b="0" i="0" u="none" strike="noStrike" dirty="0">
                        <a:effectLst/>
                        <a:latin typeface="Arial" panose="020B0604020202020204" pitchFamily="34" charset="0"/>
                      </a:endParaRPr>
                    </a:p>
                    <a:p>
                      <a:endParaRPr lang="en-GB" sz="2800" b="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b="0" i="0" u="none" strike="noStrike"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4000 words </a:t>
                      </a:r>
                      <a:endParaRPr lang="en-GB" sz="1400" b="0" i="0" u="none" strike="noStrike" dirty="0">
                        <a:effectLst/>
                        <a:latin typeface="Arial" panose="020B0604020202020204" pitchFamily="34" charset="0"/>
                      </a:endParaRPr>
                    </a:p>
                    <a:p>
                      <a:endParaRPr lang="en-GB" sz="2800" b="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b="0" i="0" u="none" strike="noStrike"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100%</a:t>
                      </a:r>
                      <a:endParaRPr lang="en-GB" sz="1400" b="0" i="0" u="none" strike="noStrike" dirty="0">
                        <a:effectLst/>
                        <a:latin typeface="Arial" panose="020B0604020202020204" pitchFamily="34" charset="0"/>
                      </a:endParaRPr>
                    </a:p>
                    <a:p>
                      <a:endParaRPr lang="en-GB" sz="2800" b="0" dirty="0"/>
                    </a:p>
                  </a:txBody>
                  <a:tcPr/>
                </a:tc>
                <a:extLst>
                  <a:ext uri="{0D108BD9-81ED-4DB2-BD59-A6C34878D82A}">
                    <a16:rowId xmlns:a16="http://schemas.microsoft.com/office/drawing/2014/main" val="1231660017"/>
                  </a:ext>
                </a:extLst>
              </a:tr>
            </a:tbl>
          </a:graphicData>
        </a:graphic>
      </p:graphicFrame>
    </p:spTree>
    <p:extLst>
      <p:ext uri="{BB962C8B-B14F-4D97-AF65-F5344CB8AC3E}">
        <p14:creationId xmlns:p14="http://schemas.microsoft.com/office/powerpoint/2010/main" val="35774560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3C1F2-0E90-FAF4-389B-A36832F25523}"/>
              </a:ext>
            </a:extLst>
          </p:cNvPr>
          <p:cNvSpPr>
            <a:spLocks noGrp="1"/>
          </p:cNvSpPr>
          <p:nvPr>
            <p:ph type="title"/>
          </p:nvPr>
        </p:nvSpPr>
        <p:spPr/>
        <p:txBody>
          <a:bodyPr>
            <a:normAutofit fontScale="90000"/>
          </a:bodyPr>
          <a:lstStyle/>
          <a:p>
            <a:r>
              <a:rPr lang="en-GB" b="1" dirty="0">
                <a:latin typeface="Arial" panose="020B0604020202020204" pitchFamily="34" charset="0"/>
                <a:ea typeface="Times New Roman" panose="02020603050405020304" pitchFamily="18" charset="0"/>
                <a:cs typeface="Arial" panose="020B0604020202020204" pitchFamily="34" charset="0"/>
              </a:rPr>
              <a:t>Supervision and Management Portfolio – 4000 words</a:t>
            </a:r>
            <a:br>
              <a:rPr lang="en-GB" b="1" dirty="0">
                <a:latin typeface="Arial" panose="020B0604020202020204" pitchFamily="34" charset="0"/>
                <a:ea typeface="Calibri" panose="020F0502020204030204" pitchFamily="34" charset="0"/>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4879E45C-EBAA-0CD0-2229-CA04ECE13F29}"/>
              </a:ext>
            </a:extLst>
          </p:cNvPr>
          <p:cNvSpPr>
            <a:spLocks noGrp="1"/>
          </p:cNvSpPr>
          <p:nvPr>
            <p:ph sz="half" idx="1"/>
          </p:nvPr>
        </p:nvSpPr>
        <p:spPr>
          <a:xfrm>
            <a:off x="838200" y="1510749"/>
            <a:ext cx="5181600" cy="4163076"/>
          </a:xfrm>
        </p:spPr>
        <p:txBody>
          <a:bodyPr>
            <a:noAutofit/>
          </a:bodyPr>
          <a:lstStyle/>
          <a:p>
            <a:pPr marL="0" indent="0" algn="just" rtl="0" fontAlgn="base">
              <a:lnSpc>
                <a:spcPts val="1376"/>
              </a:lnSpc>
              <a:spcBef>
                <a:spcPts val="600"/>
              </a:spcBef>
              <a:spcAft>
                <a:spcPts val="600"/>
              </a:spcAft>
              <a:buNone/>
            </a:pPr>
            <a:r>
              <a:rPr lang="en-GB" sz="1800" b="1" i="0" dirty="0">
                <a:solidFill>
                  <a:srgbClr val="000000"/>
                </a:solidFill>
                <a:effectLst/>
                <a:latin typeface="Arial" panose="020B0604020202020204" pitchFamily="34" charset="0"/>
              </a:rPr>
              <a:t>Supervision and Management Portfolio </a:t>
            </a:r>
            <a:r>
              <a:rPr lang="en-GB" sz="1800" b="0" i="0" dirty="0">
                <a:solidFill>
                  <a:srgbClr val="000000"/>
                </a:solidFill>
                <a:effectLst/>
                <a:latin typeface="Arial" panose="020B0604020202020204" pitchFamily="34" charset="0"/>
              </a:rPr>
              <a:t> </a:t>
            </a:r>
            <a:endParaRPr lang="en-GB" sz="1050" b="0" i="0" dirty="0">
              <a:solidFill>
                <a:srgbClr val="000000"/>
              </a:solidFill>
              <a:effectLst/>
              <a:latin typeface="Segoe UI" panose="020B0502040204020203" pitchFamily="34" charset="0"/>
            </a:endParaRPr>
          </a:p>
          <a:p>
            <a:pPr marL="0" indent="0" algn="just" rtl="0" fontAlgn="base">
              <a:lnSpc>
                <a:spcPts val="1376"/>
              </a:lnSpc>
              <a:spcBef>
                <a:spcPts val="600"/>
              </a:spcBef>
              <a:spcAft>
                <a:spcPts val="600"/>
              </a:spcAft>
              <a:buNone/>
            </a:pPr>
            <a:r>
              <a:rPr lang="en-GB" sz="1600" b="1" i="0" dirty="0">
                <a:solidFill>
                  <a:srgbClr val="000000"/>
                </a:solidFill>
                <a:effectLst/>
                <a:latin typeface="Arial" panose="020B0604020202020204" pitchFamily="34" charset="0"/>
              </a:rPr>
              <a:t>Part 1: Supervision</a:t>
            </a:r>
            <a:r>
              <a:rPr lang="en-GB" sz="1600" b="0" i="0" dirty="0">
                <a:solidFill>
                  <a:srgbClr val="000000"/>
                </a:solidFill>
                <a:effectLst/>
                <a:latin typeface="Arial" panose="020B0604020202020204" pitchFamily="34" charset="0"/>
              </a:rPr>
              <a:t> </a:t>
            </a:r>
            <a:endParaRPr lang="en-GB" sz="1000" b="0" i="0" dirty="0">
              <a:solidFill>
                <a:srgbClr val="000000"/>
              </a:solidFill>
              <a:effectLst/>
              <a:latin typeface="Segoe UI" panose="020B0502040204020203" pitchFamily="34" charset="0"/>
            </a:endParaRPr>
          </a:p>
          <a:p>
            <a:pPr marL="0" indent="0" algn="just" rtl="0" fontAlgn="base">
              <a:lnSpc>
                <a:spcPts val="1376"/>
              </a:lnSpc>
              <a:spcBef>
                <a:spcPts val="600"/>
              </a:spcBef>
              <a:spcAft>
                <a:spcPts val="600"/>
              </a:spcAft>
              <a:buNone/>
            </a:pPr>
            <a:r>
              <a:rPr lang="en-GB" sz="1600" b="0" i="0" dirty="0">
                <a:solidFill>
                  <a:srgbClr val="000000"/>
                </a:solidFill>
                <a:effectLst/>
                <a:latin typeface="Arial" panose="020B0604020202020204" pitchFamily="34" charset="0"/>
              </a:rPr>
              <a:t>Students will be required to successfully lead and manage students/youth workers through the supervisory process, including engaging in at least 4 hours of supervision sessions. </a:t>
            </a:r>
            <a:endParaRPr lang="en-GB" sz="1000" b="0" i="0" dirty="0">
              <a:solidFill>
                <a:srgbClr val="000000"/>
              </a:solidFill>
              <a:effectLst/>
              <a:latin typeface="Segoe UI" panose="020B0502040204020203" pitchFamily="34" charset="0"/>
            </a:endParaRPr>
          </a:p>
          <a:p>
            <a:pPr algn="just" rtl="0" fontAlgn="base">
              <a:lnSpc>
                <a:spcPts val="1376"/>
              </a:lnSpc>
              <a:spcBef>
                <a:spcPts val="600"/>
              </a:spcBef>
              <a:spcAft>
                <a:spcPts val="600"/>
              </a:spcAft>
            </a:pPr>
            <a:r>
              <a:rPr lang="en-GB" sz="1600" b="1" i="0" dirty="0">
                <a:solidFill>
                  <a:srgbClr val="000000"/>
                </a:solidFill>
                <a:effectLst/>
                <a:latin typeface="Arial" panose="020B0604020202020204" pitchFamily="34" charset="0"/>
              </a:rPr>
              <a:t>Practice Log 1: </a:t>
            </a:r>
            <a:r>
              <a:rPr lang="en-GB" sz="1600" b="0" i="0" dirty="0">
                <a:solidFill>
                  <a:srgbClr val="000000"/>
                </a:solidFill>
                <a:effectLst/>
                <a:latin typeface="Arial" panose="020B0604020202020204" pitchFamily="34" charset="0"/>
              </a:rPr>
              <a:t>Drawing on examples from your supervision sessions, this practice log should analyse the establishment of the supervisory relationship, to include creating the supervision contract, the importance of creating an appropriate supervision environment, and a consideration of how the relationship has developed across the sessions (800 words); </a:t>
            </a:r>
          </a:p>
          <a:p>
            <a:pPr algn="just" rtl="0" fontAlgn="base">
              <a:lnSpc>
                <a:spcPts val="1376"/>
              </a:lnSpc>
              <a:spcBef>
                <a:spcPts val="600"/>
              </a:spcBef>
              <a:spcAft>
                <a:spcPts val="600"/>
              </a:spcAft>
            </a:pPr>
            <a:r>
              <a:rPr lang="en-GB" sz="1600" b="1" i="0" dirty="0">
                <a:solidFill>
                  <a:srgbClr val="000000"/>
                </a:solidFill>
                <a:effectLst/>
                <a:latin typeface="Arial" panose="020B0604020202020204" pitchFamily="34" charset="0"/>
              </a:rPr>
              <a:t>Practice Log 2: </a:t>
            </a:r>
            <a:r>
              <a:rPr lang="en-GB" sz="1600" b="0" i="0" dirty="0">
                <a:solidFill>
                  <a:srgbClr val="000000"/>
                </a:solidFill>
                <a:effectLst/>
                <a:latin typeface="Arial" panose="020B0604020202020204" pitchFamily="34" charset="0"/>
              </a:rPr>
              <a:t>This practice log requires you to examine your identification and understanding of the functions of supervision, and how your knowledge of the functions has been used when supervising others, to include specific examples presented anonymously (1000 words); </a:t>
            </a:r>
            <a:endParaRPr lang="en-GB" sz="1000" b="0" i="0" dirty="0">
              <a:solidFill>
                <a:srgbClr val="000000"/>
              </a:solidFill>
              <a:effectLst/>
              <a:latin typeface="Segoe UI" panose="020B0502040204020203" pitchFamily="34" charset="0"/>
            </a:endParaRPr>
          </a:p>
          <a:p>
            <a:pPr marL="0" indent="0">
              <a:lnSpc>
                <a:spcPct val="107000"/>
              </a:lnSpc>
              <a:spcAft>
                <a:spcPts val="800"/>
              </a:spcAft>
              <a:buNone/>
            </a:pPr>
            <a:endParaRPr lang="en-GB" sz="1300" dirty="0">
              <a:effectLst/>
              <a:ea typeface="DengXian" panose="02010600030101010101" pitchFamily="2" charset="-122"/>
              <a:cs typeface="Times New Roman" panose="02020603050405020304" pitchFamily="18" charset="0"/>
            </a:endParaRPr>
          </a:p>
        </p:txBody>
      </p:sp>
      <p:sp>
        <p:nvSpPr>
          <p:cNvPr id="5" name="Content Placeholder 4">
            <a:extLst>
              <a:ext uri="{FF2B5EF4-FFF2-40B4-BE49-F238E27FC236}">
                <a16:creationId xmlns:a16="http://schemas.microsoft.com/office/drawing/2014/main" id="{C615EC00-3AA8-3AEB-604A-A7F2559F4267}"/>
              </a:ext>
            </a:extLst>
          </p:cNvPr>
          <p:cNvSpPr>
            <a:spLocks noGrp="1"/>
          </p:cNvSpPr>
          <p:nvPr>
            <p:ph sz="half" idx="2"/>
          </p:nvPr>
        </p:nvSpPr>
        <p:spPr>
          <a:xfrm>
            <a:off x="6172200" y="1510749"/>
            <a:ext cx="5181600" cy="4666214"/>
          </a:xfrm>
        </p:spPr>
        <p:txBody>
          <a:bodyPr>
            <a:normAutofit/>
          </a:bodyPr>
          <a:lstStyle/>
          <a:p>
            <a:pPr algn="just" rtl="0" fontAlgn="base">
              <a:lnSpc>
                <a:spcPts val="1376"/>
              </a:lnSpc>
              <a:spcBef>
                <a:spcPts val="600"/>
              </a:spcBef>
              <a:spcAft>
                <a:spcPts val="600"/>
              </a:spcAft>
            </a:pPr>
            <a:r>
              <a:rPr lang="en-GB" sz="1600" b="1" i="0" dirty="0">
                <a:solidFill>
                  <a:srgbClr val="000000"/>
                </a:solidFill>
                <a:effectLst/>
                <a:latin typeface="Arial" panose="020B0604020202020204" pitchFamily="34" charset="0"/>
              </a:rPr>
              <a:t>Practice Log 3:</a:t>
            </a:r>
            <a:r>
              <a:rPr lang="en-GB" sz="1600" b="0" i="0" dirty="0">
                <a:solidFill>
                  <a:srgbClr val="000000"/>
                </a:solidFill>
                <a:effectLst/>
                <a:latin typeface="Arial" panose="020B0604020202020204" pitchFamily="34" charset="0"/>
              </a:rPr>
              <a:t> Your final practice log reflects on your whole supervision experience and should provide an analysis of your role in leading and managing the supervision of others during the supervision sessions that you have led upon (800 words). </a:t>
            </a:r>
            <a:endParaRPr lang="en-GB" sz="2400" b="0" i="0" dirty="0">
              <a:solidFill>
                <a:srgbClr val="000000"/>
              </a:solidFill>
              <a:effectLst/>
              <a:latin typeface="Segoe UI" panose="020B0502040204020203" pitchFamily="34" charset="0"/>
            </a:endParaRPr>
          </a:p>
          <a:p>
            <a:pPr marL="0" indent="0" algn="just" rtl="0" fontAlgn="base">
              <a:lnSpc>
                <a:spcPts val="1376"/>
              </a:lnSpc>
              <a:spcBef>
                <a:spcPts val="600"/>
              </a:spcBef>
              <a:spcAft>
                <a:spcPts val="600"/>
              </a:spcAft>
              <a:buNone/>
            </a:pPr>
            <a:endParaRPr lang="en-GB" sz="1800" b="1" i="0" dirty="0">
              <a:solidFill>
                <a:srgbClr val="000000"/>
              </a:solidFill>
              <a:effectLst/>
              <a:latin typeface="Arial" panose="020B0604020202020204" pitchFamily="34" charset="0"/>
            </a:endParaRPr>
          </a:p>
          <a:p>
            <a:pPr marL="0" indent="0" algn="just" rtl="0" fontAlgn="base">
              <a:lnSpc>
                <a:spcPts val="1376"/>
              </a:lnSpc>
              <a:spcBef>
                <a:spcPts val="600"/>
              </a:spcBef>
              <a:spcAft>
                <a:spcPts val="600"/>
              </a:spcAft>
              <a:buNone/>
            </a:pPr>
            <a:r>
              <a:rPr lang="en-GB" sz="1600" b="1" i="0" dirty="0">
                <a:solidFill>
                  <a:srgbClr val="000000"/>
                </a:solidFill>
                <a:effectLst/>
                <a:latin typeface="Arial" panose="020B0604020202020204" pitchFamily="34" charset="0"/>
              </a:rPr>
              <a:t>Part 2: Leadership and Management</a:t>
            </a:r>
            <a:r>
              <a:rPr lang="en-GB" sz="1600" b="0" i="0" dirty="0">
                <a:solidFill>
                  <a:srgbClr val="000000"/>
                </a:solidFill>
                <a:effectLst/>
                <a:latin typeface="Arial" panose="020B0604020202020204" pitchFamily="34" charset="0"/>
              </a:rPr>
              <a:t> </a:t>
            </a:r>
            <a:endParaRPr lang="en-GB" sz="2400" b="0" i="0" dirty="0">
              <a:solidFill>
                <a:srgbClr val="000000"/>
              </a:solidFill>
              <a:effectLst/>
              <a:latin typeface="Segoe UI" panose="020B0502040204020203" pitchFamily="34" charset="0"/>
            </a:endParaRPr>
          </a:p>
          <a:p>
            <a:pPr marL="0" indent="0" algn="just" rtl="0" fontAlgn="base">
              <a:lnSpc>
                <a:spcPts val="1376"/>
              </a:lnSpc>
              <a:spcBef>
                <a:spcPts val="600"/>
              </a:spcBef>
              <a:spcAft>
                <a:spcPts val="600"/>
              </a:spcAft>
              <a:buNone/>
            </a:pPr>
            <a:r>
              <a:rPr lang="en-GB" sz="1600" b="1" i="0" dirty="0">
                <a:solidFill>
                  <a:srgbClr val="000000"/>
                </a:solidFill>
                <a:effectLst/>
                <a:latin typeface="Arial" panose="020B0604020202020204" pitchFamily="34" charset="0"/>
              </a:rPr>
              <a:t>Critical Review</a:t>
            </a:r>
            <a:r>
              <a:rPr lang="en-GB" sz="1600" b="0" i="0" dirty="0">
                <a:solidFill>
                  <a:srgbClr val="000000"/>
                </a:solidFill>
                <a:effectLst/>
                <a:latin typeface="Arial" panose="020B0604020202020204" pitchFamily="34" charset="0"/>
              </a:rPr>
              <a:t> </a:t>
            </a:r>
            <a:endParaRPr lang="en-GB" sz="2400" b="0" i="0" dirty="0">
              <a:solidFill>
                <a:srgbClr val="000000"/>
              </a:solidFill>
              <a:effectLst/>
              <a:latin typeface="Segoe UI" panose="020B0502040204020203" pitchFamily="34" charset="0"/>
            </a:endParaRPr>
          </a:p>
          <a:p>
            <a:pPr algn="just" rtl="0" fontAlgn="base">
              <a:lnSpc>
                <a:spcPts val="1376"/>
              </a:lnSpc>
              <a:spcBef>
                <a:spcPts val="600"/>
              </a:spcBef>
              <a:spcAft>
                <a:spcPts val="600"/>
              </a:spcAft>
            </a:pPr>
            <a:r>
              <a:rPr lang="en-GB" sz="1600" b="0" i="0" dirty="0">
                <a:solidFill>
                  <a:srgbClr val="000000"/>
                </a:solidFill>
                <a:effectLst/>
                <a:latin typeface="Arial" panose="020B0604020202020204" pitchFamily="34" charset="0"/>
              </a:rPr>
              <a:t>Compare and contrast leadership and management theories, and consider their application and effectiveness in relation to youth work practice.  Students should also consider these in light of the increasingly challenging financial climate that services for young people face, and draw upon a range of supporting material to underpin discussions (1000 words).</a:t>
            </a:r>
            <a:endParaRPr lang="en-GB" sz="2400" b="0" i="0" dirty="0">
              <a:solidFill>
                <a:srgbClr val="000000"/>
              </a:solidFill>
              <a:effectLst/>
              <a:latin typeface="Segoe UI" panose="020B0502040204020203" pitchFamily="34" charset="0"/>
            </a:endParaRPr>
          </a:p>
          <a:p>
            <a:endParaRPr lang="en-GB" dirty="0"/>
          </a:p>
        </p:txBody>
      </p:sp>
    </p:spTree>
    <p:extLst>
      <p:ext uri="{BB962C8B-B14F-4D97-AF65-F5344CB8AC3E}">
        <p14:creationId xmlns:p14="http://schemas.microsoft.com/office/powerpoint/2010/main" val="28690357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5C4B2-AFA0-FAAD-1D96-97BA0BD3FE62}"/>
              </a:ext>
            </a:extLst>
          </p:cNvPr>
          <p:cNvSpPr>
            <a:spLocks noGrp="1"/>
          </p:cNvSpPr>
          <p:nvPr>
            <p:ph type="title"/>
          </p:nvPr>
        </p:nvSpPr>
        <p:spPr/>
        <p:txBody>
          <a:bodyPr/>
          <a:lstStyle/>
          <a:p>
            <a:r>
              <a:rPr lang="en-GB" b="1" dirty="0"/>
              <a:t>Assignment Submission Date</a:t>
            </a:r>
          </a:p>
        </p:txBody>
      </p:sp>
      <p:graphicFrame>
        <p:nvGraphicFramePr>
          <p:cNvPr id="4" name="Content Placeholder 2">
            <a:extLst>
              <a:ext uri="{FF2B5EF4-FFF2-40B4-BE49-F238E27FC236}">
                <a16:creationId xmlns:a16="http://schemas.microsoft.com/office/drawing/2014/main" id="{33B303CC-F897-E966-6B75-83D0D087BAC9}"/>
              </a:ext>
            </a:extLst>
          </p:cNvPr>
          <p:cNvGraphicFramePr>
            <a:graphicFrameLocks noGrp="1"/>
          </p:cNvGraphicFramePr>
          <p:nvPr>
            <p:ph idx="1"/>
            <p:extLst>
              <p:ext uri="{D42A27DB-BD31-4B8C-83A1-F6EECF244321}">
                <p14:modId xmlns:p14="http://schemas.microsoft.com/office/powerpoint/2010/main" val="120876288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02862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3C460-4E4C-9868-3E18-9243B520FB85}"/>
              </a:ext>
            </a:extLst>
          </p:cNvPr>
          <p:cNvSpPr>
            <a:spLocks noGrp="1"/>
          </p:cNvSpPr>
          <p:nvPr>
            <p:ph type="title"/>
          </p:nvPr>
        </p:nvSpPr>
        <p:spPr/>
        <p:txBody>
          <a:bodyPr/>
          <a:lstStyle/>
          <a:p>
            <a:r>
              <a:rPr lang="en-GB" b="1" dirty="0"/>
              <a:t>Directed Study</a:t>
            </a:r>
          </a:p>
        </p:txBody>
      </p:sp>
      <p:sp>
        <p:nvSpPr>
          <p:cNvPr id="3" name="Content Placeholder 2">
            <a:extLst>
              <a:ext uri="{FF2B5EF4-FFF2-40B4-BE49-F238E27FC236}">
                <a16:creationId xmlns:a16="http://schemas.microsoft.com/office/drawing/2014/main" id="{7A3D3609-1ADD-EC83-70D9-510795FB1338}"/>
              </a:ext>
            </a:extLst>
          </p:cNvPr>
          <p:cNvSpPr>
            <a:spLocks noGrp="1"/>
          </p:cNvSpPr>
          <p:nvPr>
            <p:ph idx="1"/>
          </p:nvPr>
        </p:nvSpPr>
        <p:spPr/>
        <p:txBody>
          <a:bodyPr/>
          <a:lstStyle/>
          <a:p>
            <a:r>
              <a:rPr lang="en-GB" dirty="0"/>
              <a:t>Please read the resources placed on Moodle by next week</a:t>
            </a:r>
          </a:p>
          <a:p>
            <a:pPr marL="0" indent="0">
              <a:buNone/>
            </a:pPr>
            <a:endParaRPr lang="en-GB" dirty="0"/>
          </a:p>
        </p:txBody>
      </p:sp>
    </p:spTree>
    <p:extLst>
      <p:ext uri="{BB962C8B-B14F-4D97-AF65-F5344CB8AC3E}">
        <p14:creationId xmlns:p14="http://schemas.microsoft.com/office/powerpoint/2010/main" val="3854887325"/>
      </p:ext>
    </p:extLst>
  </p:cSld>
  <p:clrMapOvr>
    <a:masterClrMapping/>
  </p:clrMapOvr>
</p:sld>
</file>

<file path=ppt/theme/theme1.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PP Template (Cream background)" id="{BB6076B2-FF1D-4709-92A1-792264D08139}" vid="{8F806C6F-5FC8-492D-A124-9E21A69900A8}"/>
    </a:ext>
  </a:extLst>
</a:theme>
</file>

<file path=ppt/theme/theme2.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AssetEditForm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APDescription xmlns="4873beb7-5857-4685-be1f-d57550cc96cc" xsi:nil="true"/>
    <AssetExpire xmlns="4873beb7-5857-4685-be1f-d57550cc96cc">2029-01-01T08:00:00+00:00</AssetExpire>
    <CampaignTagsTaxHTField0 xmlns="4873beb7-5857-4685-be1f-d57550cc96cc">
      <Terms xmlns="http://schemas.microsoft.com/office/infopath/2007/PartnerControls"/>
    </CampaignTagsTaxHTField0>
    <IntlLangReviewDate xmlns="4873beb7-5857-4685-be1f-d57550cc96cc" xsi:nil="true"/>
    <TPFriendlyName xmlns="4873beb7-5857-4685-be1f-d57550cc96cc" xsi:nil="true"/>
    <IntlLangReview xmlns="4873beb7-5857-4685-be1f-d57550cc96cc">false</IntlLangReview>
    <LocLastLocAttemptVersionLookup xmlns="4873beb7-5857-4685-be1f-d57550cc96cc">855024</LocLastLocAttemptVersionLookup>
    <PolicheckWords xmlns="4873beb7-5857-4685-be1f-d57550cc96cc" xsi:nil="true"/>
    <SubmitterId xmlns="4873beb7-5857-4685-be1f-d57550cc96cc" xsi:nil="true"/>
    <AcquiredFrom xmlns="4873beb7-5857-4685-be1f-d57550cc96cc">Internal MS</AcquiredFrom>
    <EditorialStatus xmlns="4873beb7-5857-4685-be1f-d57550cc96cc">Complete</EditorialStatus>
    <Markets xmlns="4873beb7-5857-4685-be1f-d57550cc96cc"/>
    <OriginAsset xmlns="4873beb7-5857-4685-be1f-d57550cc96cc" xsi:nil="true"/>
    <AssetStart xmlns="4873beb7-5857-4685-be1f-d57550cc96cc">2012-08-31T08:50:00+00:00</AssetStart>
    <FriendlyTitle xmlns="4873beb7-5857-4685-be1f-d57550cc96cc" xsi:nil="true"/>
    <MarketSpecific xmlns="4873beb7-5857-4685-be1f-d57550cc96cc">false</MarketSpecific>
    <TPNamespace xmlns="4873beb7-5857-4685-be1f-d57550cc96cc" xsi:nil="true"/>
    <PublishStatusLookup xmlns="4873beb7-5857-4685-be1f-d57550cc96cc">
      <Value>1616423</Value>
    </PublishStatusLookup>
    <APAuthor xmlns="4873beb7-5857-4685-be1f-d57550cc96cc">
      <UserInfo>
        <DisplayName>REDMOND\kristaa</DisplayName>
        <AccountId>136</AccountId>
        <AccountType/>
      </UserInfo>
    </APAuthor>
    <TPCommandLine xmlns="4873beb7-5857-4685-be1f-d57550cc96cc" xsi:nil="true"/>
    <IntlLangReviewer xmlns="4873beb7-5857-4685-be1f-d57550cc96cc" xsi:nil="true"/>
    <OpenTemplate xmlns="4873beb7-5857-4685-be1f-d57550cc96cc">true</OpenTemplate>
    <CSXSubmissionDate xmlns="4873beb7-5857-4685-be1f-d57550cc96cc" xsi:nil="true"/>
    <TaxCatchAll xmlns="4873beb7-5857-4685-be1f-d57550cc96cc"/>
    <Manager xmlns="4873beb7-5857-4685-be1f-d57550cc96cc" xsi:nil="true"/>
    <NumericId xmlns="4873beb7-5857-4685-be1f-d57550cc96cc" xsi:nil="true"/>
    <ParentAssetId xmlns="4873beb7-5857-4685-be1f-d57550cc96cc" xsi:nil="true"/>
    <OriginalSourceMarket xmlns="4873beb7-5857-4685-be1f-d57550cc96cc" xsi:nil="true"/>
    <ApprovalStatus xmlns="4873beb7-5857-4685-be1f-d57550cc96cc">InProgress</ApprovalStatus>
    <TPComponent xmlns="4873beb7-5857-4685-be1f-d57550cc96cc" xsi:nil="true"/>
    <EditorialTags xmlns="4873beb7-5857-4685-be1f-d57550cc96cc" xsi:nil="true"/>
    <TPExecutable xmlns="4873beb7-5857-4685-be1f-d57550cc96cc" xsi:nil="true"/>
    <TPLaunchHelpLink xmlns="4873beb7-5857-4685-be1f-d57550cc96cc" xsi:nil="true"/>
    <LocComments xmlns="4873beb7-5857-4685-be1f-d57550cc96cc" xsi:nil="true"/>
    <LocRecommendedHandoff xmlns="4873beb7-5857-4685-be1f-d57550cc96cc" xsi:nil="true"/>
    <SourceTitle xmlns="4873beb7-5857-4685-be1f-d57550cc96cc" xsi:nil="true"/>
    <CSXUpdate xmlns="4873beb7-5857-4685-be1f-d57550cc96cc">false</CSXUpdate>
    <IntlLocPriority xmlns="4873beb7-5857-4685-be1f-d57550cc96cc" xsi:nil="true"/>
    <UAProjectedTotalWords xmlns="4873beb7-5857-4685-be1f-d57550cc96cc" xsi:nil="true"/>
    <AssetType xmlns="4873beb7-5857-4685-be1f-d57550cc96cc">TP</AssetType>
    <MachineTranslated xmlns="4873beb7-5857-4685-be1f-d57550cc96cc">false</MachineTranslated>
    <OutputCachingOn xmlns="4873beb7-5857-4685-be1f-d57550cc96cc">false</OutputCachingOn>
    <TemplateStatus xmlns="4873beb7-5857-4685-be1f-d57550cc96cc">Complete</TemplateStatus>
    <IsSearchable xmlns="4873beb7-5857-4685-be1f-d57550cc96cc">true</IsSearchable>
    <ContentItem xmlns="4873beb7-5857-4685-be1f-d57550cc96cc" xsi:nil="true"/>
    <HandoffToMSDN xmlns="4873beb7-5857-4685-be1f-d57550cc96cc" xsi:nil="true"/>
    <ShowIn xmlns="4873beb7-5857-4685-be1f-d57550cc96cc">Show everywhere</ShowIn>
    <ThumbnailAssetId xmlns="4873beb7-5857-4685-be1f-d57550cc96cc" xsi:nil="true"/>
    <UALocComments xmlns="4873beb7-5857-4685-be1f-d57550cc96cc" xsi:nil="true"/>
    <UALocRecommendation xmlns="4873beb7-5857-4685-be1f-d57550cc96cc">Localize</UALocRecommendation>
    <LastModifiedDateTime xmlns="4873beb7-5857-4685-be1f-d57550cc96cc" xsi:nil="true"/>
    <LegacyData xmlns="4873beb7-5857-4685-be1f-d57550cc96cc" xsi:nil="true"/>
    <LocManualTestRequired xmlns="4873beb7-5857-4685-be1f-d57550cc96cc">false</LocManualTestRequired>
    <LocMarketGroupTiers2 xmlns="4873beb7-5857-4685-be1f-d57550cc96cc" xsi:nil="true"/>
    <ClipArtFilename xmlns="4873beb7-5857-4685-be1f-d57550cc96cc" xsi:nil="true"/>
    <TPApplication xmlns="4873beb7-5857-4685-be1f-d57550cc96cc" xsi:nil="true"/>
    <CSXHash xmlns="4873beb7-5857-4685-be1f-d57550cc96cc" xsi:nil="true"/>
    <DirectSourceMarket xmlns="4873beb7-5857-4685-be1f-d57550cc96cc" xsi:nil="true"/>
    <PrimaryImageGen xmlns="4873beb7-5857-4685-be1f-d57550cc96cc">true</PrimaryImageGen>
    <PlannedPubDate xmlns="4873beb7-5857-4685-be1f-d57550cc96cc" xsi:nil="true"/>
    <CSXSubmissionMarket xmlns="4873beb7-5857-4685-be1f-d57550cc96cc" xsi:nil="true"/>
    <Downloads xmlns="4873beb7-5857-4685-be1f-d57550cc96cc">0</Downloads>
    <ArtSampleDocs xmlns="4873beb7-5857-4685-be1f-d57550cc96cc" xsi:nil="true"/>
    <TrustLevel xmlns="4873beb7-5857-4685-be1f-d57550cc96cc">1 Microsoft Managed Content</TrustLevel>
    <BlockPublish xmlns="4873beb7-5857-4685-be1f-d57550cc96cc">false</BlockPublish>
    <TPLaunchHelpLinkType xmlns="4873beb7-5857-4685-be1f-d57550cc96cc">Template</TPLaunchHelpLinkType>
    <LocalizationTagsTaxHTField0 xmlns="4873beb7-5857-4685-be1f-d57550cc96cc">
      <Terms xmlns="http://schemas.microsoft.com/office/infopath/2007/PartnerControls"/>
    </LocalizationTagsTaxHTField0>
    <BusinessGroup xmlns="4873beb7-5857-4685-be1f-d57550cc96cc" xsi:nil="true"/>
    <Providers xmlns="4873beb7-5857-4685-be1f-d57550cc96cc" xsi:nil="true"/>
    <TemplateTemplateType xmlns="4873beb7-5857-4685-be1f-d57550cc96cc">PowerPoint Presentation Template</TemplateTemplateType>
    <TimesCloned xmlns="4873beb7-5857-4685-be1f-d57550cc96cc" xsi:nil="true"/>
    <TPAppVersion xmlns="4873beb7-5857-4685-be1f-d57550cc96cc" xsi:nil="true"/>
    <VoteCount xmlns="4873beb7-5857-4685-be1f-d57550cc96cc" xsi:nil="true"/>
    <AverageRating xmlns="4873beb7-5857-4685-be1f-d57550cc96cc" xsi:nil="true"/>
    <FeatureTagsTaxHTField0 xmlns="4873beb7-5857-4685-be1f-d57550cc96cc">
      <Terms xmlns="http://schemas.microsoft.com/office/infopath/2007/PartnerControls"/>
    </FeatureTagsTaxHTField0>
    <Provider xmlns="4873beb7-5857-4685-be1f-d57550cc96cc" xsi:nil="true"/>
    <UACurrentWords xmlns="4873beb7-5857-4685-be1f-d57550cc96cc" xsi:nil="true"/>
    <AssetId xmlns="4873beb7-5857-4685-be1f-d57550cc96cc">TP103431361</AssetId>
    <TPClientViewer xmlns="4873beb7-5857-4685-be1f-d57550cc96cc" xsi:nil="true"/>
    <DSATActionTaken xmlns="4873beb7-5857-4685-be1f-d57550cc96cc" xsi:nil="true"/>
    <APEditor xmlns="4873beb7-5857-4685-be1f-d57550cc96cc">
      <UserInfo>
        <DisplayName/>
        <AccountId xsi:nil="true"/>
        <AccountType/>
      </UserInfo>
    </APEditor>
    <TPInstallLocation xmlns="4873beb7-5857-4685-be1f-d57550cc96cc" xsi:nil="true"/>
    <OOCacheId xmlns="4873beb7-5857-4685-be1f-d57550cc96cc" xsi:nil="true"/>
    <IsDeleted xmlns="4873beb7-5857-4685-be1f-d57550cc96cc">false</IsDeleted>
    <PublishTargets xmlns="4873beb7-5857-4685-be1f-d57550cc96cc">OfficeOnlineVNext</PublishTargets>
    <ApprovalLog xmlns="4873beb7-5857-4685-be1f-d57550cc96cc" xsi:nil="true"/>
    <BugNumber xmlns="4873beb7-5857-4685-be1f-d57550cc96cc" xsi:nil="true"/>
    <CrawlForDependencies xmlns="4873beb7-5857-4685-be1f-d57550cc96cc">false</CrawlForDependencies>
    <InternalTagsTaxHTField0 xmlns="4873beb7-5857-4685-be1f-d57550cc96cc">
      <Terms xmlns="http://schemas.microsoft.com/office/infopath/2007/PartnerControls"/>
    </InternalTagsTaxHTField0>
    <LastHandOff xmlns="4873beb7-5857-4685-be1f-d57550cc96cc" xsi:nil="true"/>
    <Milestone xmlns="4873beb7-5857-4685-be1f-d57550cc96cc" xsi:nil="true"/>
    <OriginalRelease xmlns="4873beb7-5857-4685-be1f-d57550cc96cc">15</OriginalRelease>
    <RecommendationsModifier xmlns="4873beb7-5857-4685-be1f-d57550cc96cc" xsi:nil="true"/>
    <ScenarioTagsTaxHTField0 xmlns="4873beb7-5857-4685-be1f-d57550cc96cc">
      <Terms xmlns="http://schemas.microsoft.com/office/infopath/2007/PartnerControls"/>
    </ScenarioTagsTaxHTField0>
    <UANotes xmlns="4873beb7-5857-4685-be1f-d57550cc96cc" xsi:nil="true"/>
  </documentManagement>
</p:properties>
</file>

<file path=customXml/itemProps1.xml><?xml version="1.0" encoding="utf-8"?>
<ds:datastoreItem xmlns:ds="http://schemas.openxmlformats.org/officeDocument/2006/customXml" ds:itemID="{28C8B9CA-0273-4370-889A-FC05DA5C2FA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61E720F-F05D-4536-9C34-0CFCED65D3B7}">
  <ds:schemaRefs>
    <ds:schemaRef ds:uri="http://schemas.microsoft.com/sharepoint/v3/contenttype/forms"/>
  </ds:schemaRefs>
</ds:datastoreItem>
</file>

<file path=customXml/itemProps3.xml><?xml version="1.0" encoding="utf-8"?>
<ds:datastoreItem xmlns:ds="http://schemas.openxmlformats.org/officeDocument/2006/customXml" ds:itemID="{8CDDBB83-77C1-4099-A0AA-289882E745E2}">
  <ds:schemaRefs>
    <ds:schemaRef ds:uri="http://purl.org/dc/elements/1.1/"/>
    <ds:schemaRef ds:uri="http://schemas.microsoft.com/office/2006/metadata/properties"/>
    <ds:schemaRef ds:uri="4873beb7-5857-4685-be1f-d57550cc96cc"/>
    <ds:schemaRef ds:uri="http://schemas.openxmlformats.org/package/2006/metadata/core-properties"/>
    <ds:schemaRef ds:uri="http://purl.org/dc/terms/"/>
    <ds:schemaRef ds:uri="http://schemas.microsoft.com/office/2006/documentManagement/typ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0</TotalTime>
  <Words>733</Words>
  <Application>Microsoft Office PowerPoint</Application>
  <PresentationFormat>Widescreen</PresentationFormat>
  <Paragraphs>70</Paragraphs>
  <Slides>12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DengXian</vt:lpstr>
      <vt:lpstr>Arial</vt:lpstr>
      <vt:lpstr>Calibri</vt:lpstr>
      <vt:lpstr>Euphemia</vt:lpstr>
      <vt:lpstr>Segoe UI</vt:lpstr>
      <vt:lpstr>Office Theme</vt:lpstr>
      <vt:lpstr> ECYW5001  Supervision, Leadership and Management for Professionals</vt:lpstr>
      <vt:lpstr>Aim of Introduction Session</vt:lpstr>
      <vt:lpstr>Aim of Module</vt:lpstr>
      <vt:lpstr>Learning Outcomes</vt:lpstr>
      <vt:lpstr>Themes</vt:lpstr>
      <vt:lpstr>Themes</vt:lpstr>
      <vt:lpstr>Themes</vt:lpstr>
      <vt:lpstr>Themes</vt:lpstr>
      <vt:lpstr>Assessment</vt:lpstr>
      <vt:lpstr>Supervision and Management Portfolio – 4000 words </vt:lpstr>
      <vt:lpstr>Assignment Submission Date</vt:lpstr>
      <vt:lpstr>Directed Study</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2021-01-26T22:46:41Z</dcterms:created>
  <dcterms:modified xsi:type="dcterms:W3CDTF">2025-03-27T10:40:27Z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0x0101006EDDDB5EE6D98C44930B742096920B300400F5B6D36B3EF94B4E9A635CDF2A18F5B8</vt:lpwstr>
  </property>
  <property fmtid="{D5CDD505-2E9C-101B-9397-08002B2CF9AE}" pid="3" name="InternalTags">
    <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