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5" r:id="rId4"/>
    <p:sldId id="264" r:id="rId5"/>
    <p:sldId id="266" r:id="rId6"/>
    <p:sldId id="257" r:id="rId7"/>
    <p:sldId id="258" r:id="rId8"/>
    <p:sldId id="260" r:id="rId9"/>
    <p:sldId id="261" r:id="rId10"/>
    <p:sldId id="259" r:id="rId11"/>
    <p:sldId id="262" r:id="rId12"/>
    <p:sldId id="268" r:id="rId13"/>
    <p:sldId id="269" r:id="rId14"/>
    <p:sldId id="270" r:id="rId15"/>
    <p:sldId id="275" r:id="rId16"/>
    <p:sldId id="271" r:id="rId17"/>
    <p:sldId id="272" r:id="rId18"/>
    <p:sldId id="273" r:id="rId19"/>
    <p:sldId id="276" r:id="rId20"/>
    <p:sldId id="280" r:id="rId21"/>
    <p:sldId id="277" r:id="rId22"/>
    <p:sldId id="278" r:id="rId23"/>
    <p:sldId id="27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3E59-ACFF-FA4B-8F72-81C54A8D06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4BC9AF-E0E1-E2A9-2069-F4A0AD0153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F5AAE-5A00-B83B-2FC7-6B4CC4CE0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2DEFF-6F8A-0F02-5DEA-62EEFAB2F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1E4B4-D925-319D-3D69-F3F1C6A7A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1602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D0E26-F47D-90C2-9647-098C0DD0D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CC5A5-028B-F519-E107-C44448794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37F55-C324-27F2-EECF-1E3B62BD0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11549-96D5-879B-0FF6-F6D44052F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82F2A-1A81-474F-5CDD-A670AE94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8020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9A331-6067-0715-EBE1-CFC29B1D4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36E59E-CA08-BBC7-64F3-F1412C9BE6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C833D-8943-FA6A-27B1-8AD55090C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90EE8-4E84-763E-DFE7-5601D76D3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8A89F-2CD2-FC42-17A6-68A94D141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8903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AEF50-0ACF-4292-E8AB-6FEDA8A37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6A87D-12D0-84BD-C6B4-AC4C25C504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C4967-2F22-29C9-0618-70A8022F4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FED3E-2BA5-D729-8FE0-B9CF94975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CD75A1-739B-6358-FEFB-9D537F94F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E4F1B-4E4F-D6CE-1489-07DBF4997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1839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14B5-410A-DC88-8AC1-4D672054D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A1C26-0C62-781B-0E49-473DB2572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864751-B602-43DA-0BA6-4D9AE6159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120366-7AB6-0992-AB3C-215DD39FA2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E19FE6-0C68-0006-0FE5-FED06C7A47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D31C83-EAAB-CA18-DE64-DEA054683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54582-5889-E6DA-B1DF-8658618AD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82F9FE-D88B-60C0-E583-A0A7D979A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9679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00F95-B39A-B380-FECF-C8B4CFCEF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C5FB4A-B7DB-36BC-9A72-F8216ED4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87A3D-DC18-C033-EF43-B77F2EEE0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96D974-76F3-EEFC-FE37-1065FC24A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78782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DB016E-85D7-0D1F-93B8-B73DAF876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5D04ED-93DD-A2B1-5851-F3070ABC4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62FD0-3262-E49F-064C-9F645C41F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1939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F3F4E-6510-E255-425E-F8CA487FA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E2A69-91E3-0D60-C498-FFE49EB6D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92F9B9-9245-5AB1-405F-D85B976F1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E76B4-F5D2-B9BB-B525-35855A8DE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033579-F9DB-D540-215D-5FA249068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F03AD6-356B-E90C-7229-8F880C8A0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2927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99318-278E-4E16-2809-9A120D03F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0C298B-16D9-BF35-C7ED-F79B8820E4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256281-BF67-74B3-4EB7-E939417F61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99B6DC-9686-50E1-5BE1-32247494B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9D0AE-B850-96D1-E567-148E24DB9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F2751F-A3EA-81B3-E658-786E51E24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5395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0F155-D7D9-80DD-5791-D33585893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0B232A-E503-FB71-220F-562DF82B0F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5AE9C-3530-EA51-4239-CFF0CD13A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FB8D6-B062-CE2D-5248-E057ACFD5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A3346-B2D1-3FFA-BB59-6FEBDB146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0554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2D3FB4-44DD-BB3A-0064-B957F0A665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E7B783-7425-113C-3547-272B4A12D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6C838-59E8-FE34-9B99-4D7BBE7A2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85A46-0A08-1F45-85EA-9A5592DC0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FFE16-FA0F-2777-09A7-1DDBDE130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3985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C86E2A-7980-FEC1-49A0-81E4C5F3F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A63BA4-A586-63F2-BC49-5907C69F6C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70955-8136-BE17-B81C-6CA89192C4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EB0CAD-FFCE-4C8B-B4B5-092E95F527E4}" type="datetimeFigureOut">
              <a:rPr lang="en-IN" smtClean="0"/>
              <a:t>14-03-2024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ADE5D-4FD7-95CA-ED05-BFC7576B83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F8639-284C-29FC-0492-E92D8173DE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99C2F-D982-45EF-A2AF-494296162B0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1910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create.tx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read.txt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update.txt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delete.txt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search.txt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ED763-C12D-1A1C-A02E-747E721375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CRUD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E517D-FE52-0A6A-B3E0-5F733BD9AE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IN" dirty="0"/>
              <a:t>In a data driven web application</a:t>
            </a:r>
          </a:p>
        </p:txBody>
      </p:sp>
    </p:spTree>
    <p:extLst>
      <p:ext uri="{BB962C8B-B14F-4D97-AF65-F5344CB8AC3E}">
        <p14:creationId xmlns:p14="http://schemas.microsoft.com/office/powerpoint/2010/main" val="2021474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B9A53-2029-0DE3-73DC-374FF56F5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4FE41-7FD6-C1E7-0003-377253050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Establishing connection with a </a:t>
            </a:r>
            <a:r>
              <a:rPr lang="en-IN" dirty="0" err="1"/>
              <a:t>databse</a:t>
            </a:r>
            <a:endParaRPr lang="en-IN" dirty="0"/>
          </a:p>
          <a:p>
            <a:r>
              <a:rPr lang="en-IN" dirty="0"/>
              <a:t>Creating record in a database</a:t>
            </a:r>
          </a:p>
          <a:p>
            <a:r>
              <a:rPr lang="en-IN" dirty="0"/>
              <a:t>Reading record from the database</a:t>
            </a:r>
          </a:p>
          <a:p>
            <a:r>
              <a:rPr lang="en-IN" dirty="0"/>
              <a:t>Updating record in the database</a:t>
            </a:r>
          </a:p>
          <a:p>
            <a:r>
              <a:rPr lang="en-IN" dirty="0"/>
              <a:t>Deleting record from the database</a:t>
            </a:r>
          </a:p>
          <a:p>
            <a:r>
              <a:rPr lang="en-IN" dirty="0"/>
              <a:t>Searching in the database</a:t>
            </a:r>
          </a:p>
        </p:txBody>
      </p:sp>
    </p:spTree>
    <p:extLst>
      <p:ext uri="{BB962C8B-B14F-4D97-AF65-F5344CB8AC3E}">
        <p14:creationId xmlns:p14="http://schemas.microsoft.com/office/powerpoint/2010/main" val="2558478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D4F34-C771-AE24-4FC4-06D5F8EFF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Database Driven Web Server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47633F-BD14-5690-9E2B-4983B2B465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165" y="1825625"/>
            <a:ext cx="7555670" cy="4351338"/>
          </a:xfrm>
        </p:spPr>
      </p:pic>
    </p:spTree>
    <p:extLst>
      <p:ext uri="{BB962C8B-B14F-4D97-AF65-F5344CB8AC3E}">
        <p14:creationId xmlns:p14="http://schemas.microsoft.com/office/powerpoint/2010/main" val="3788225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CD4AA-61CA-C82A-32AF-8595B4C09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IN" dirty="0"/>
              <a:t>Establishing connection with the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424AA-F832-49E7-4BD9-BEF1A622E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" y="1454331"/>
            <a:ext cx="12287794" cy="52338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&lt;?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php</a:t>
            </a:r>
            <a:endParaRPr lang="en-IN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servername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= "localhost";  </a:t>
            </a:r>
            <a:r>
              <a:rPr lang="en-IN" dirty="0"/>
              <a:t>//name of the server where database is stored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dbname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= "example";</a:t>
            </a:r>
            <a:r>
              <a:rPr lang="en-IN" dirty="0"/>
              <a:t>  //name of the database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$username = "root";  </a:t>
            </a:r>
            <a:r>
              <a:rPr lang="en-IN" dirty="0"/>
              <a:t> //username of the user who has created the database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$password = ""; </a:t>
            </a:r>
            <a:r>
              <a:rPr lang="en-IN" dirty="0"/>
              <a:t>         //password for the root user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$conn = 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mysqli_connect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servername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,$username,$password,$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dbname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r>
              <a:rPr lang="en-IN" dirty="0">
                <a:cs typeface="Courier New" panose="02070309020205020404" pitchFamily="49" charset="0"/>
              </a:rPr>
              <a:t>// Create connection</a:t>
            </a:r>
          </a:p>
          <a:p>
            <a:pPr marL="0" indent="0">
              <a:buNone/>
            </a:pPr>
            <a:endParaRPr lang="en-IN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if (!$conn) {</a:t>
            </a:r>
            <a:r>
              <a:rPr lang="en-IN" dirty="0">
                <a:cs typeface="Courier New" panose="02070309020205020404" pitchFamily="49" charset="0"/>
              </a:rPr>
              <a:t>// Check connection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die("Connection failed: " . 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mysqli_connect_error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());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?&gt;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	</a:t>
            </a:r>
            <a:r>
              <a:rPr lang="en-IN" b="1" dirty="0">
                <a:latin typeface="Courier New" panose="02070309020205020404" pitchFamily="49" charset="0"/>
                <a:cs typeface="Courier New" panose="02070309020205020404" pitchFamily="49" charset="0"/>
              </a:rPr>
              <a:t>store this code in </a:t>
            </a:r>
            <a:r>
              <a:rPr lang="en-IN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connect.php</a:t>
            </a:r>
            <a:endParaRPr lang="en-IN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338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D4F34-C771-AE24-4FC4-06D5F8EFF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Database Driven Web Server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47633F-BD14-5690-9E2B-4983B2B465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165" y="1825625"/>
            <a:ext cx="7555670" cy="4351338"/>
          </a:xfrm>
        </p:spPr>
      </p:pic>
    </p:spTree>
    <p:extLst>
      <p:ext uri="{BB962C8B-B14F-4D97-AF65-F5344CB8AC3E}">
        <p14:creationId xmlns:p14="http://schemas.microsoft.com/office/powerpoint/2010/main" val="166224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21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Creating Record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6" y="1221014"/>
            <a:ext cx="6363789" cy="5463767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IN" dirty="0"/>
              <a:t>If you want to create a new record in a table having only two fields named ID and Name: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Step1: Establish the connection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 2: Design the HTML form asking the details you want to store. </a:t>
            </a:r>
          </a:p>
          <a:p>
            <a:pPr marL="0" indent="0" algn="just">
              <a:buNone/>
            </a:pPr>
            <a:endParaRPr lang="en-IN" i="1" dirty="0"/>
          </a:p>
          <a:p>
            <a:pPr marL="0" indent="0" algn="just">
              <a:buNone/>
            </a:pPr>
            <a:r>
              <a:rPr lang="en-IN" dirty="0"/>
              <a:t>Step 3. Extract the data filled in the HTML form into  .</a:t>
            </a:r>
            <a:r>
              <a:rPr lang="en-IN" dirty="0" err="1"/>
              <a:t>php</a:t>
            </a:r>
            <a:r>
              <a:rPr lang="en-IN" dirty="0"/>
              <a:t> file (this file can be same file in which form is created or a new </a:t>
            </a:r>
            <a:r>
              <a:rPr lang="en-IN" dirty="0" err="1"/>
              <a:t>php</a:t>
            </a:r>
            <a:r>
              <a:rPr lang="en-IN" dirty="0"/>
              <a:t> file)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 4. Write an insert </a:t>
            </a:r>
            <a:r>
              <a:rPr lang="en-IN" dirty="0" err="1"/>
              <a:t>sql</a:t>
            </a:r>
            <a:r>
              <a:rPr lang="en-IN" dirty="0"/>
              <a:t> query to insert the data in the table</a:t>
            </a:r>
          </a:p>
          <a:p>
            <a:pPr marL="0" indent="0" algn="just">
              <a:buNone/>
            </a:pPr>
            <a:r>
              <a:rPr lang="en-IN" dirty="0"/>
              <a:t>     </a:t>
            </a:r>
            <a:r>
              <a:rPr lang="en-IN" dirty="0">
                <a:hlinkClick r:id="rId2" action="ppaction://hlinkfile"/>
              </a:rPr>
              <a:t>click here to see the code</a:t>
            </a:r>
            <a:endParaRPr lang="en-IN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DC8F95-5422-2668-CB51-2FD3B08EE4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9628999"/>
              </p:ext>
            </p:extLst>
          </p:nvPr>
        </p:nvGraphicFramePr>
        <p:xfrm>
          <a:off x="7322216" y="1675618"/>
          <a:ext cx="3173306" cy="808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EC9EEC3-3034-06CD-2BBA-4861F8068199}"/>
              </a:ext>
            </a:extLst>
          </p:cNvPr>
          <p:cNvSpPr txBox="1"/>
          <p:nvPr/>
        </p:nvSpPr>
        <p:spPr>
          <a:xfrm>
            <a:off x="8055429" y="1306286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</p:spTree>
    <p:extLst>
      <p:ext uri="{BB962C8B-B14F-4D97-AF65-F5344CB8AC3E}">
        <p14:creationId xmlns:p14="http://schemas.microsoft.com/office/powerpoint/2010/main" val="4212143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21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Creating Record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63" y="1260204"/>
            <a:ext cx="6006737" cy="2924266"/>
          </a:xfr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2000" dirty="0"/>
              <a:t>&lt;form align = "left" action="" method="post"&gt;</a:t>
            </a:r>
          </a:p>
          <a:p>
            <a:pPr marL="0" indent="0">
              <a:buNone/>
            </a:pPr>
            <a:r>
              <a:rPr lang="en-IN" sz="2000" dirty="0"/>
              <a:t>&lt;label for="name"&gt;Name:&lt;/label&gt;</a:t>
            </a:r>
          </a:p>
          <a:p>
            <a:pPr marL="0" indent="0">
              <a:buNone/>
            </a:pPr>
            <a:r>
              <a:rPr lang="en-IN" sz="2000" dirty="0"/>
              <a:t>&lt;input type="text" name="</a:t>
            </a:r>
            <a:r>
              <a:rPr lang="en-IN" sz="2000" dirty="0">
                <a:highlight>
                  <a:srgbClr val="00FF00"/>
                </a:highlight>
              </a:rPr>
              <a:t>name</a:t>
            </a:r>
            <a:r>
              <a:rPr lang="en-IN" sz="2000" dirty="0"/>
              <a:t>" id="name" required&gt;</a:t>
            </a:r>
          </a:p>
          <a:p>
            <a:pPr marL="0" indent="0">
              <a:buNone/>
            </a:pPr>
            <a:r>
              <a:rPr lang="en-IN" sz="2000" dirty="0"/>
              <a:t>&lt;label for="id"&gt;ID:&lt;/label&gt;</a:t>
            </a:r>
          </a:p>
          <a:p>
            <a:pPr marL="0" indent="0">
              <a:buNone/>
            </a:pPr>
            <a:r>
              <a:rPr lang="en-IN" sz="2000" dirty="0"/>
              <a:t>&lt;input type="number" name="</a:t>
            </a:r>
            <a:r>
              <a:rPr lang="en-IN" sz="2000" dirty="0">
                <a:solidFill>
                  <a:srgbClr val="002060"/>
                </a:solidFill>
                <a:highlight>
                  <a:srgbClr val="FFFF00"/>
                </a:highlight>
              </a:rPr>
              <a:t>id</a:t>
            </a:r>
            <a:r>
              <a:rPr lang="en-IN" sz="2000" dirty="0"/>
              <a:t>" id="id" required&gt;</a:t>
            </a:r>
          </a:p>
          <a:p>
            <a:pPr marL="0" indent="0">
              <a:buNone/>
            </a:pPr>
            <a:r>
              <a:rPr lang="en-US" sz="2000" dirty="0"/>
              <a:t>&lt;input type="submit" name=“</a:t>
            </a:r>
            <a:r>
              <a:rPr lang="en-US" sz="2000" dirty="0">
                <a:solidFill>
                  <a:srgbClr val="FF0000"/>
                </a:solidFill>
              </a:rPr>
              <a:t>submit</a:t>
            </a:r>
            <a:r>
              <a:rPr lang="en-US" sz="2000" dirty="0"/>
              <a:t>" value=“Create" /&gt; </a:t>
            </a:r>
          </a:p>
          <a:p>
            <a:pPr marL="0" indent="0">
              <a:buNone/>
            </a:pPr>
            <a:r>
              <a:rPr lang="en-US" sz="2000" dirty="0"/>
              <a:t>&lt;/form&gt;</a:t>
            </a:r>
            <a:endParaRPr lang="en-IN" sz="2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DC8F95-5422-2668-CB51-2FD3B08EE4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410070"/>
              </p:ext>
            </p:extLst>
          </p:nvPr>
        </p:nvGraphicFramePr>
        <p:xfrm>
          <a:off x="564364" y="4671367"/>
          <a:ext cx="3173306" cy="808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EC9EEC3-3034-06CD-2BBA-4861F8068199}"/>
              </a:ext>
            </a:extLst>
          </p:cNvPr>
          <p:cNvSpPr txBox="1"/>
          <p:nvPr/>
        </p:nvSpPr>
        <p:spPr>
          <a:xfrm>
            <a:off x="1071154" y="4223658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AE488B-5A4A-3FDD-302D-4DCC5D9F0E95}"/>
              </a:ext>
            </a:extLst>
          </p:cNvPr>
          <p:cNvSpPr txBox="1"/>
          <p:nvPr/>
        </p:nvSpPr>
        <p:spPr>
          <a:xfrm>
            <a:off x="6174377" y="882011"/>
            <a:ext cx="5904412" cy="6247864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IN" sz="2000" dirty="0"/>
          </a:p>
          <a:p>
            <a:r>
              <a:rPr lang="en-IN" sz="2000" dirty="0"/>
              <a:t>if(</a:t>
            </a:r>
            <a:r>
              <a:rPr lang="en-IN" sz="2000" dirty="0" err="1"/>
              <a:t>array_key_exists</a:t>
            </a:r>
            <a:r>
              <a:rPr lang="en-IN" sz="2000" dirty="0"/>
              <a:t>('</a:t>
            </a:r>
            <a:r>
              <a:rPr lang="en-IN" sz="2000" dirty="0">
                <a:solidFill>
                  <a:srgbClr val="FF0000"/>
                </a:solidFill>
              </a:rPr>
              <a:t>submit</a:t>
            </a:r>
            <a:r>
              <a:rPr lang="en-IN" sz="2000" dirty="0"/>
              <a:t>', $_POST)){</a:t>
            </a:r>
          </a:p>
          <a:p>
            <a:r>
              <a:rPr lang="en-IN" sz="2000" dirty="0"/>
              <a:t>	 </a:t>
            </a:r>
            <a:r>
              <a:rPr lang="en-IN" sz="2000" dirty="0">
                <a:highlight>
                  <a:srgbClr val="808080"/>
                </a:highlight>
              </a:rPr>
              <a:t>$name</a:t>
            </a:r>
            <a:r>
              <a:rPr lang="en-IN" sz="2000" dirty="0"/>
              <a:t> = $_POST['</a:t>
            </a:r>
            <a:r>
              <a:rPr lang="en-IN" sz="2000" dirty="0">
                <a:highlight>
                  <a:srgbClr val="00FF00"/>
                </a:highlight>
              </a:rPr>
              <a:t>name</a:t>
            </a:r>
            <a:r>
              <a:rPr lang="en-IN" sz="2000" dirty="0"/>
              <a:t>’];</a:t>
            </a:r>
          </a:p>
          <a:p>
            <a:r>
              <a:rPr lang="en-IN" sz="2000" dirty="0"/>
              <a:t>	</a:t>
            </a:r>
            <a:r>
              <a:rPr lang="en-IN" sz="2000" dirty="0">
                <a:highlight>
                  <a:srgbClr val="FF0000"/>
                </a:highlight>
              </a:rPr>
              <a:t>$id</a:t>
            </a:r>
            <a:r>
              <a:rPr lang="en-IN" sz="2000" dirty="0"/>
              <a:t> = $_POST['</a:t>
            </a:r>
            <a:r>
              <a:rPr lang="en-IN" sz="2000" dirty="0">
                <a:highlight>
                  <a:srgbClr val="FFFF00"/>
                </a:highlight>
              </a:rPr>
              <a:t>id</a:t>
            </a:r>
            <a:r>
              <a:rPr lang="en-IN" sz="2000" dirty="0"/>
              <a:t>']; 	</a:t>
            </a:r>
          </a:p>
          <a:p>
            <a:r>
              <a:rPr lang="en-IN" sz="2000" dirty="0"/>
              <a:t>		</a:t>
            </a:r>
          </a:p>
          <a:p>
            <a:r>
              <a:rPr lang="en-IN" sz="2000" dirty="0"/>
              <a:t>$</a:t>
            </a:r>
            <a:r>
              <a:rPr lang="en-IN" sz="2000" dirty="0" err="1"/>
              <a:t>sql</a:t>
            </a:r>
            <a:r>
              <a:rPr lang="en-IN" sz="2000" dirty="0"/>
              <a:t> = "INSERT INTO information 	VALUES('</a:t>
            </a:r>
            <a:r>
              <a:rPr lang="en-IN" sz="2000" dirty="0">
                <a:highlight>
                  <a:srgbClr val="FF0000"/>
                </a:highlight>
              </a:rPr>
              <a:t>$</a:t>
            </a:r>
            <a:r>
              <a:rPr lang="en-IN" sz="2000" dirty="0" err="1">
                <a:highlight>
                  <a:srgbClr val="FF0000"/>
                </a:highlight>
              </a:rPr>
              <a:t>id</a:t>
            </a:r>
            <a:r>
              <a:rPr lang="en-IN" sz="2000" dirty="0" err="1"/>
              <a:t>','</a:t>
            </a:r>
            <a:r>
              <a:rPr lang="en-IN" sz="2000" dirty="0" err="1">
                <a:highlight>
                  <a:srgbClr val="808080"/>
                </a:highlight>
              </a:rPr>
              <a:t>$name</a:t>
            </a:r>
            <a:r>
              <a:rPr lang="en-IN" sz="2000" dirty="0"/>
              <a:t>')";</a:t>
            </a:r>
          </a:p>
          <a:p>
            <a:r>
              <a:rPr lang="en-IN" sz="2000" dirty="0"/>
              <a:t>		</a:t>
            </a:r>
          </a:p>
          <a:p>
            <a:r>
              <a:rPr lang="en-IN" sz="2000" dirty="0"/>
              <a:t>       if(</a:t>
            </a:r>
            <a:r>
              <a:rPr lang="en-IN" sz="2000" dirty="0" err="1"/>
              <a:t>mysqli_query</a:t>
            </a:r>
            <a:r>
              <a:rPr lang="en-IN" sz="2000" dirty="0"/>
              <a:t>($conn, $</a:t>
            </a:r>
            <a:r>
              <a:rPr lang="en-IN" sz="2000" dirty="0" err="1"/>
              <a:t>sql</a:t>
            </a:r>
            <a:r>
              <a:rPr lang="en-IN" sz="2000" dirty="0"/>
              <a:t>)){</a:t>
            </a:r>
          </a:p>
          <a:p>
            <a:r>
              <a:rPr lang="en-IN" sz="2000" dirty="0"/>
              <a:t>	echo '&lt;script language="</a:t>
            </a:r>
            <a:r>
              <a:rPr lang="en-IN" sz="2000" dirty="0" err="1"/>
              <a:t>javascript</a:t>
            </a:r>
            <a:r>
              <a:rPr lang="en-IN" sz="2000" dirty="0"/>
              <a:t>"&gt;’;</a:t>
            </a:r>
          </a:p>
          <a:p>
            <a:r>
              <a:rPr lang="en-IN" sz="2000" dirty="0"/>
              <a:t>	echo 'alert("Record Added")';</a:t>
            </a:r>
          </a:p>
          <a:p>
            <a:r>
              <a:rPr lang="en-IN" sz="2000" dirty="0"/>
              <a:t>	echo '&lt;/script&gt;’;</a:t>
            </a:r>
          </a:p>
          <a:p>
            <a:r>
              <a:rPr lang="en-IN" sz="2000" dirty="0"/>
              <a:t>	}</a:t>
            </a:r>
          </a:p>
          <a:p>
            <a:r>
              <a:rPr lang="en-IN" sz="2000" dirty="0"/>
              <a:t>        else</a:t>
            </a:r>
          </a:p>
          <a:p>
            <a:r>
              <a:rPr lang="en-IN" sz="2000" dirty="0"/>
              <a:t>               {</a:t>
            </a:r>
          </a:p>
          <a:p>
            <a:r>
              <a:rPr lang="en-IN" sz="2000" dirty="0"/>
              <a:t>	echo "ERROR: Hush! Sorry $</a:t>
            </a:r>
            <a:r>
              <a:rPr lang="en-IN" sz="2000" dirty="0" err="1"/>
              <a:t>sql</a:t>
            </a:r>
            <a:r>
              <a:rPr lang="en-IN" sz="2000" dirty="0"/>
              <a:t>. "</a:t>
            </a:r>
          </a:p>
          <a:p>
            <a:r>
              <a:rPr lang="en-IN" sz="2000" dirty="0"/>
              <a:t>               }			. </a:t>
            </a:r>
            <a:r>
              <a:rPr lang="en-IN" sz="2000" dirty="0" err="1"/>
              <a:t>mysqli_error</a:t>
            </a:r>
            <a:r>
              <a:rPr lang="en-IN" sz="2000" dirty="0"/>
              <a:t>($conn);</a:t>
            </a:r>
          </a:p>
          <a:p>
            <a:r>
              <a:rPr lang="en-IN" sz="2000" dirty="0"/>
              <a:t>}  </a:t>
            </a:r>
          </a:p>
          <a:p>
            <a:r>
              <a:rPr lang="en-IN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345637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21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After Running </a:t>
            </a:r>
            <a:r>
              <a:rPr lang="en-IN" dirty="0" err="1"/>
              <a:t>create.php</a:t>
            </a:r>
            <a:r>
              <a:rPr lang="en-IN" dirty="0"/>
              <a:t> in a browser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DC8F95-5422-2668-CB51-2FD3B08EE4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1834472"/>
              </p:ext>
            </p:extLst>
          </p:nvPr>
        </p:nvGraphicFramePr>
        <p:xfrm>
          <a:off x="407609" y="1876027"/>
          <a:ext cx="3173306" cy="808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EC9EEC3-3034-06CD-2BBA-4861F8068199}"/>
              </a:ext>
            </a:extLst>
          </p:cNvPr>
          <p:cNvSpPr txBox="1"/>
          <p:nvPr/>
        </p:nvSpPr>
        <p:spPr>
          <a:xfrm>
            <a:off x="1260374" y="1419232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220" y="2298856"/>
            <a:ext cx="4099560" cy="2379979"/>
          </a:xfrm>
          <a:ln w="1905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dirty="0"/>
              <a:t>Name: </a:t>
            </a:r>
          </a:p>
          <a:p>
            <a:pPr marL="0" indent="0">
              <a:buNone/>
            </a:pPr>
            <a:endParaRPr lang="en-IN" sz="2000" dirty="0"/>
          </a:p>
          <a:p>
            <a:pPr marL="0" indent="0">
              <a:buNone/>
            </a:pPr>
            <a:r>
              <a:rPr lang="en-IN" sz="2000" dirty="0"/>
              <a:t>ID: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AD1A885-EAE0-7DAF-EF6B-5F413A20242E}"/>
              </a:ext>
            </a:extLst>
          </p:cNvPr>
          <p:cNvSpPr/>
          <p:nvPr/>
        </p:nvSpPr>
        <p:spPr>
          <a:xfrm>
            <a:off x="4940277" y="2300661"/>
            <a:ext cx="2769326" cy="383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sadhana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B2CA27-998C-6828-22F7-DDFD81EF68EE}"/>
              </a:ext>
            </a:extLst>
          </p:cNvPr>
          <p:cNvSpPr/>
          <p:nvPr/>
        </p:nvSpPr>
        <p:spPr>
          <a:xfrm>
            <a:off x="4933646" y="3134028"/>
            <a:ext cx="2769326" cy="383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1230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265158-87A1-7DA8-3779-D0646AD55444}"/>
              </a:ext>
            </a:extLst>
          </p:cNvPr>
          <p:cNvSpPr/>
          <p:nvPr/>
        </p:nvSpPr>
        <p:spPr>
          <a:xfrm>
            <a:off x="5793717" y="3719942"/>
            <a:ext cx="1062446" cy="378395"/>
          </a:xfrm>
          <a:prstGeom prst="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rgbClr val="002060"/>
                </a:solidFill>
              </a:rPr>
              <a:t>create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5DF8579F-06F9-B8A9-17A4-E1CF2C8892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8260868"/>
              </p:ext>
            </p:extLst>
          </p:nvPr>
        </p:nvGraphicFramePr>
        <p:xfrm>
          <a:off x="8432557" y="5294141"/>
          <a:ext cx="3173306" cy="808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D77070C2-A4A7-76A6-8898-176669182541}"/>
              </a:ext>
            </a:extLst>
          </p:cNvPr>
          <p:cNvSpPr txBox="1"/>
          <p:nvPr/>
        </p:nvSpPr>
        <p:spPr>
          <a:xfrm>
            <a:off x="8939347" y="4846432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50A3B15-5877-4340-9F7E-4F92DA7487A5}"/>
              </a:ext>
            </a:extLst>
          </p:cNvPr>
          <p:cNvSpPr txBox="1"/>
          <p:nvPr/>
        </p:nvSpPr>
        <p:spPr>
          <a:xfrm>
            <a:off x="583715" y="2956602"/>
            <a:ext cx="2650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Before running </a:t>
            </a:r>
            <a:r>
              <a:rPr lang="en-IN" dirty="0" err="1"/>
              <a:t>create.php</a:t>
            </a:r>
            <a:endParaRPr lang="en-IN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1119CA2-D575-433D-49E4-38C7928CBD0E}"/>
              </a:ext>
            </a:extLst>
          </p:cNvPr>
          <p:cNvSpPr txBox="1"/>
          <p:nvPr/>
        </p:nvSpPr>
        <p:spPr>
          <a:xfrm>
            <a:off x="4583791" y="4629384"/>
            <a:ext cx="3024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Form generated by </a:t>
            </a:r>
            <a:r>
              <a:rPr lang="en-IN" dirty="0" err="1"/>
              <a:t>create.php</a:t>
            </a:r>
            <a:endParaRPr lang="en-IN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6EAACBF-7274-C9BF-8981-485EE4348C6C}"/>
              </a:ext>
            </a:extLst>
          </p:cNvPr>
          <p:cNvSpPr txBox="1"/>
          <p:nvPr/>
        </p:nvSpPr>
        <p:spPr>
          <a:xfrm>
            <a:off x="8329382" y="6315449"/>
            <a:ext cx="3918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After pressing create button in the form</a:t>
            </a:r>
          </a:p>
        </p:txBody>
      </p:sp>
    </p:spTree>
    <p:extLst>
      <p:ext uri="{BB962C8B-B14F-4D97-AF65-F5344CB8AC3E}">
        <p14:creationId xmlns:p14="http://schemas.microsoft.com/office/powerpoint/2010/main" val="423388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 build="p" animBg="1"/>
      <p:bldP spid="13" grpId="0" animBg="1"/>
      <p:bldP spid="14" grpId="0" animBg="1"/>
      <p:bldP spid="15" grpId="0" animBg="1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21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Reading a record from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6" y="1221014"/>
            <a:ext cx="6363789" cy="5536837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IN" dirty="0"/>
              <a:t>If you want to read a record from a table in database. 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Step1. Establish the connection 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Step2. Design a HTML form asking for the id of the record you want to read. </a:t>
            </a:r>
            <a:endParaRPr lang="en-IN" i="1" dirty="0"/>
          </a:p>
          <a:p>
            <a:pPr marL="0" indent="0" algn="just">
              <a:buNone/>
            </a:pPr>
            <a:endParaRPr lang="en-IN" i="1" dirty="0"/>
          </a:p>
          <a:p>
            <a:pPr marL="0" indent="0" algn="just">
              <a:buNone/>
            </a:pPr>
            <a:r>
              <a:rPr lang="en-IN" dirty="0"/>
              <a:t>Step3. Write a </a:t>
            </a:r>
            <a:r>
              <a:rPr lang="en-IN" dirty="0" err="1"/>
              <a:t>sql</a:t>
            </a:r>
            <a:r>
              <a:rPr lang="en-IN" dirty="0"/>
              <a:t> select query to read the data from the table, based on the value passed in the </a:t>
            </a:r>
            <a:r>
              <a:rPr lang="en-IN" i="1" dirty="0"/>
              <a:t>id</a:t>
            </a:r>
            <a:r>
              <a:rPr lang="en-IN" dirty="0"/>
              <a:t> field of the form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Step4. Display the data retrieved from the  table on the screen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	</a:t>
            </a:r>
            <a:r>
              <a:rPr lang="en-IN" dirty="0">
                <a:hlinkClick r:id="rId2" action="ppaction://hlinkfile"/>
              </a:rPr>
              <a:t>click here to see the code</a:t>
            </a:r>
            <a:r>
              <a:rPr lang="en-IN" dirty="0"/>
              <a:t>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E5B269-EE90-E08F-FC18-0D4CCCC049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746472"/>
              </p:ext>
            </p:extLst>
          </p:nvPr>
        </p:nvGraphicFramePr>
        <p:xfrm>
          <a:off x="7195940" y="3301105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stuart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AA85D6-6783-1C8B-237B-29E364EF89F8}"/>
              </a:ext>
            </a:extLst>
          </p:cNvPr>
          <p:cNvSpPr txBox="1"/>
          <p:nvPr/>
        </p:nvSpPr>
        <p:spPr>
          <a:xfrm>
            <a:off x="7702730" y="2853396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</p:spTree>
    <p:extLst>
      <p:ext uri="{BB962C8B-B14F-4D97-AF65-F5344CB8AC3E}">
        <p14:creationId xmlns:p14="http://schemas.microsoft.com/office/powerpoint/2010/main" val="394410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F70BF-B3A0-0DD5-64CC-76D0E28E2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56" y="365125"/>
            <a:ext cx="10515600" cy="263043"/>
          </a:xfrm>
        </p:spPr>
        <p:txBody>
          <a:bodyPr>
            <a:normAutofit fontScale="90000"/>
          </a:bodyPr>
          <a:lstStyle/>
          <a:p>
            <a:r>
              <a:rPr lang="en-IN" dirty="0"/>
              <a:t>READ RECORD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1074C-DB20-243D-3534-299D62D98D0B}"/>
              </a:ext>
            </a:extLst>
          </p:cNvPr>
          <p:cNvSpPr txBox="1"/>
          <p:nvPr/>
        </p:nvSpPr>
        <p:spPr>
          <a:xfrm>
            <a:off x="337456" y="891211"/>
            <a:ext cx="11593287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dirty="0">
                <a:cs typeface="Courier New" panose="02070309020205020404" pitchFamily="49" charset="0"/>
              </a:rPr>
              <a:t>&lt;?</a:t>
            </a:r>
            <a:r>
              <a:rPr lang="en-IN" sz="1600" dirty="0" err="1">
                <a:cs typeface="Courier New" panose="02070309020205020404" pitchFamily="49" charset="0"/>
              </a:rPr>
              <a:t>php</a:t>
            </a:r>
            <a:endParaRPr lang="en-IN" sz="1600" dirty="0">
              <a:cs typeface="Courier New" panose="02070309020205020404" pitchFamily="49" charset="0"/>
            </a:endParaRPr>
          </a:p>
          <a:p>
            <a:r>
              <a:rPr lang="en-IN" sz="1600" dirty="0">
                <a:cs typeface="Courier New" panose="02070309020205020404" pitchFamily="49" charset="0"/>
              </a:rPr>
              <a:t>Include ‘</a:t>
            </a:r>
            <a:r>
              <a:rPr lang="en-IN" sz="1600" dirty="0" err="1">
                <a:cs typeface="Courier New" panose="02070309020205020404" pitchFamily="49" charset="0"/>
              </a:rPr>
              <a:t>connect.php</a:t>
            </a:r>
            <a:r>
              <a:rPr lang="en-IN" sz="1600" dirty="0">
                <a:cs typeface="Courier New" panose="02070309020205020404" pitchFamily="49" charset="0"/>
              </a:rPr>
              <a:t>’; ?&gt;</a:t>
            </a:r>
          </a:p>
          <a:p>
            <a:r>
              <a:rPr lang="en-IN" sz="1600" dirty="0">
                <a:cs typeface="Courier New" panose="02070309020205020404" pitchFamily="49" charset="0"/>
              </a:rPr>
              <a:t>&lt;html&gt;</a:t>
            </a:r>
          </a:p>
          <a:p>
            <a:endParaRPr lang="en-IN" sz="1600" dirty="0">
              <a:cs typeface="Courier New" panose="02070309020205020404" pitchFamily="49" charset="0"/>
            </a:endParaRPr>
          </a:p>
          <a:p>
            <a:endParaRPr lang="en-IN" sz="1600" dirty="0">
              <a:cs typeface="Courier New" panose="02070309020205020404" pitchFamily="49" charset="0"/>
            </a:endParaRPr>
          </a:p>
          <a:p>
            <a:endParaRPr lang="en-IN" sz="1600" dirty="0">
              <a:cs typeface="Courier New" panose="02070309020205020404" pitchFamily="49" charset="0"/>
            </a:endParaRPr>
          </a:p>
          <a:p>
            <a:endParaRPr lang="en-IN" sz="1600" dirty="0">
              <a:cs typeface="Courier New" panose="02070309020205020404" pitchFamily="49" charset="0"/>
            </a:endParaRPr>
          </a:p>
          <a:p>
            <a:endParaRPr lang="en-IN" sz="1600" dirty="0">
              <a:cs typeface="Courier New" panose="02070309020205020404" pitchFamily="49" charset="0"/>
            </a:endParaRPr>
          </a:p>
          <a:p>
            <a:endParaRPr lang="en-IN" sz="1600" dirty="0">
              <a:cs typeface="Courier New" panose="02070309020205020404" pitchFamily="49" charset="0"/>
            </a:endParaRPr>
          </a:p>
          <a:p>
            <a:endParaRPr lang="en-IN" sz="1600" dirty="0">
              <a:highlight>
                <a:srgbClr val="FF0000"/>
              </a:highlight>
              <a:cs typeface="Courier New" panose="02070309020205020404" pitchFamily="49" charset="0"/>
            </a:endParaRPr>
          </a:p>
          <a:p>
            <a:endParaRPr lang="en-IN" sz="1600" dirty="0">
              <a:highlight>
                <a:srgbClr val="FF0000"/>
              </a:highlight>
              <a:cs typeface="Courier New" panose="02070309020205020404" pitchFamily="49" charset="0"/>
            </a:endParaRPr>
          </a:p>
          <a:p>
            <a:endParaRPr lang="en-IN" sz="1600" dirty="0">
              <a:highlight>
                <a:srgbClr val="FF0000"/>
              </a:highlight>
              <a:cs typeface="Courier New" panose="02070309020205020404" pitchFamily="49" charset="0"/>
            </a:endParaRPr>
          </a:p>
          <a:p>
            <a:r>
              <a:rPr lang="en-IN" sz="1600" dirty="0">
                <a:cs typeface="Courier New" panose="02070309020205020404" pitchFamily="49" charset="0"/>
              </a:rPr>
              <a:t>&lt;?</a:t>
            </a:r>
            <a:r>
              <a:rPr lang="en-IN" sz="1600" dirty="0" err="1">
                <a:cs typeface="Courier New" panose="02070309020205020404" pitchFamily="49" charset="0"/>
              </a:rPr>
              <a:t>php</a:t>
            </a:r>
            <a:endParaRPr lang="en-IN" sz="1600" dirty="0">
              <a:cs typeface="Courier New" panose="02070309020205020404" pitchFamily="49" charset="0"/>
            </a:endParaRPr>
          </a:p>
          <a:p>
            <a:r>
              <a:rPr lang="en-IN" sz="1600" dirty="0">
                <a:highlight>
                  <a:srgbClr val="FF0000"/>
                </a:highlight>
                <a:cs typeface="Courier New" panose="02070309020205020404" pitchFamily="49" charset="0"/>
              </a:rPr>
              <a:t>$</a:t>
            </a:r>
            <a:r>
              <a:rPr lang="en-IN" sz="1600" dirty="0" err="1">
                <a:highlight>
                  <a:srgbClr val="FF0000"/>
                </a:highlight>
                <a:cs typeface="Courier New" panose="02070309020205020404" pitchFamily="49" charset="0"/>
              </a:rPr>
              <a:t>uname</a:t>
            </a:r>
            <a:r>
              <a:rPr lang="en-IN" sz="1600" dirty="0">
                <a:cs typeface="Courier New" panose="02070309020205020404" pitchFamily="49" charset="0"/>
              </a:rPr>
              <a:t> = $_POST[‘</a:t>
            </a:r>
            <a:r>
              <a:rPr lang="en-IN" sz="1600" dirty="0">
                <a:highlight>
                  <a:srgbClr val="FFFF00"/>
                </a:highlight>
                <a:cs typeface="Courier New" panose="02070309020205020404" pitchFamily="49" charset="0"/>
              </a:rPr>
              <a:t>id’</a:t>
            </a:r>
            <a:r>
              <a:rPr lang="en-IN" sz="1600" dirty="0">
                <a:cs typeface="Courier New" panose="02070309020205020404" pitchFamily="49" charset="0"/>
              </a:rPr>
              <a:t>];</a:t>
            </a:r>
          </a:p>
          <a:p>
            <a:endParaRPr lang="en-IN" sz="1600" dirty="0">
              <a:cs typeface="Courier New" panose="02070309020205020404" pitchFamily="49" charset="0"/>
            </a:endParaRPr>
          </a:p>
          <a:p>
            <a:r>
              <a:rPr lang="en-IN" sz="1600" dirty="0">
                <a:cs typeface="Courier New" panose="02070309020205020404" pitchFamily="49" charset="0"/>
              </a:rPr>
              <a:t>$</a:t>
            </a:r>
            <a:r>
              <a:rPr lang="en-IN" sz="1600" dirty="0" err="1">
                <a:cs typeface="Courier New" panose="02070309020205020404" pitchFamily="49" charset="0"/>
              </a:rPr>
              <a:t>sql</a:t>
            </a:r>
            <a:r>
              <a:rPr lang="en-IN" sz="1600" dirty="0">
                <a:cs typeface="Courier New" panose="02070309020205020404" pitchFamily="49" charset="0"/>
              </a:rPr>
              <a:t> = "SELECT * FROM employee where id = '</a:t>
            </a:r>
            <a:r>
              <a:rPr lang="en-IN" sz="1600" dirty="0">
                <a:highlight>
                  <a:srgbClr val="FF0000"/>
                </a:highlight>
                <a:cs typeface="Courier New" panose="02070309020205020404" pitchFamily="49" charset="0"/>
              </a:rPr>
              <a:t>$</a:t>
            </a:r>
            <a:r>
              <a:rPr lang="en-IN" sz="1600" dirty="0" err="1">
                <a:highlight>
                  <a:srgbClr val="FF0000"/>
                </a:highlight>
                <a:cs typeface="Courier New" panose="02070309020205020404" pitchFamily="49" charset="0"/>
              </a:rPr>
              <a:t>uname</a:t>
            </a:r>
            <a:r>
              <a:rPr lang="en-IN" sz="1600" dirty="0">
                <a:cs typeface="Courier New" panose="02070309020205020404" pitchFamily="49" charset="0"/>
              </a:rPr>
              <a:t>' "; //select record from </a:t>
            </a:r>
            <a:r>
              <a:rPr lang="en-IN" sz="1600" i="1" dirty="0">
                <a:cs typeface="Courier New" panose="02070309020205020404" pitchFamily="49" charset="0"/>
              </a:rPr>
              <a:t>information</a:t>
            </a:r>
            <a:r>
              <a:rPr lang="en-IN" sz="1600" dirty="0">
                <a:cs typeface="Courier New" panose="02070309020205020404" pitchFamily="49" charset="0"/>
              </a:rPr>
              <a:t> where id is the </a:t>
            </a:r>
            <a:r>
              <a:rPr lang="en-IN" sz="1600" i="1" dirty="0">
                <a:cs typeface="Courier New" panose="02070309020205020404" pitchFamily="49" charset="0"/>
              </a:rPr>
              <a:t>id </a:t>
            </a:r>
            <a:r>
              <a:rPr lang="en-IN" sz="1600" dirty="0">
                <a:cs typeface="Courier New" panose="02070309020205020404" pitchFamily="49" charset="0"/>
              </a:rPr>
              <a:t>entered in html form</a:t>
            </a:r>
          </a:p>
          <a:p>
            <a:endParaRPr lang="en-IN" sz="1600" dirty="0">
              <a:cs typeface="Courier New" panose="02070309020205020404" pitchFamily="49" charset="0"/>
            </a:endParaRPr>
          </a:p>
          <a:p>
            <a:r>
              <a:rPr lang="en-IN" sz="1600" dirty="0">
                <a:highlight>
                  <a:srgbClr val="C0C0C0"/>
                </a:highlight>
                <a:cs typeface="Courier New" panose="02070309020205020404" pitchFamily="49" charset="0"/>
              </a:rPr>
              <a:t>$result</a:t>
            </a:r>
            <a:r>
              <a:rPr lang="en-IN" sz="1600" dirty="0">
                <a:cs typeface="Courier New" panose="02070309020205020404" pitchFamily="49" charset="0"/>
              </a:rPr>
              <a:t> = </a:t>
            </a:r>
            <a:r>
              <a:rPr lang="en-IN" sz="1600" dirty="0" err="1">
                <a:cs typeface="Courier New" panose="02070309020205020404" pitchFamily="49" charset="0"/>
              </a:rPr>
              <a:t>mysqli_query</a:t>
            </a:r>
            <a:r>
              <a:rPr lang="en-IN" sz="1600" dirty="0">
                <a:cs typeface="Courier New" panose="02070309020205020404" pitchFamily="49" charset="0"/>
              </a:rPr>
              <a:t>($conn,$</a:t>
            </a:r>
            <a:r>
              <a:rPr lang="en-IN" sz="1600" dirty="0" err="1">
                <a:cs typeface="Courier New" panose="02070309020205020404" pitchFamily="49" charset="0"/>
              </a:rPr>
              <a:t>sql</a:t>
            </a:r>
            <a:r>
              <a:rPr lang="en-IN" sz="1600" dirty="0">
                <a:cs typeface="Courier New" panose="02070309020205020404" pitchFamily="49" charset="0"/>
              </a:rPr>
              <a:t>); //stores the result returned by the query in the result variable</a:t>
            </a:r>
          </a:p>
          <a:p>
            <a:endParaRPr lang="en-IN" sz="1600" dirty="0">
              <a:cs typeface="Courier New" panose="02070309020205020404" pitchFamily="49" charset="0"/>
            </a:endParaRPr>
          </a:p>
          <a:p>
            <a:r>
              <a:rPr lang="en-IN" sz="1600" dirty="0">
                <a:cs typeface="Courier New" panose="02070309020205020404" pitchFamily="49" charset="0"/>
              </a:rPr>
              <a:t>$row = </a:t>
            </a:r>
            <a:r>
              <a:rPr lang="en-IN" sz="1600" dirty="0" err="1">
                <a:cs typeface="Courier New" panose="02070309020205020404" pitchFamily="49" charset="0"/>
              </a:rPr>
              <a:t>mysqli_fetch_assoc</a:t>
            </a:r>
            <a:r>
              <a:rPr lang="en-IN" sz="1600" dirty="0">
                <a:cs typeface="Courier New" panose="02070309020205020404" pitchFamily="49" charset="0"/>
              </a:rPr>
              <a:t>(</a:t>
            </a:r>
            <a:r>
              <a:rPr lang="en-IN" sz="1600" dirty="0">
                <a:highlight>
                  <a:srgbClr val="C0C0C0"/>
                </a:highlight>
                <a:cs typeface="Courier New" panose="02070309020205020404" pitchFamily="49" charset="0"/>
              </a:rPr>
              <a:t>$result</a:t>
            </a:r>
            <a:r>
              <a:rPr lang="en-IN" sz="1600" dirty="0">
                <a:cs typeface="Courier New" panose="02070309020205020404" pitchFamily="49" charset="0"/>
              </a:rPr>
              <a:t>);         //Store the result in the array named </a:t>
            </a:r>
            <a:r>
              <a:rPr lang="en-IN" sz="1600" i="1" dirty="0">
                <a:cs typeface="Courier New" panose="02070309020205020404" pitchFamily="49" charset="0"/>
              </a:rPr>
              <a:t>row</a:t>
            </a:r>
            <a:r>
              <a:rPr lang="en-IN" sz="1600" dirty="0">
                <a:cs typeface="Courier New" panose="02070309020205020404" pitchFamily="49" charset="0"/>
              </a:rPr>
              <a:t> </a:t>
            </a:r>
          </a:p>
          <a:p>
            <a:endParaRPr lang="en-IN" sz="1600" dirty="0">
              <a:cs typeface="Courier New" panose="02070309020205020404" pitchFamily="49" charset="0"/>
            </a:endParaRPr>
          </a:p>
          <a:p>
            <a:r>
              <a:rPr lang="en-IN" sz="1600" dirty="0">
                <a:cs typeface="Courier New" panose="02070309020205020404" pitchFamily="49" charset="0"/>
              </a:rPr>
              <a:t>echo “ID is: " . $row["</a:t>
            </a:r>
            <a:r>
              <a:rPr lang="en-IN" sz="1600" b="1" dirty="0">
                <a:solidFill>
                  <a:srgbClr val="FF0000"/>
                </a:solidFill>
                <a:cs typeface="Courier New" panose="02070309020205020404" pitchFamily="49" charset="0"/>
              </a:rPr>
              <a:t>id</a:t>
            </a:r>
            <a:r>
              <a:rPr lang="en-IN" sz="1600" dirty="0">
                <a:cs typeface="Courier New" panose="02070309020205020404" pitchFamily="49" charset="0"/>
              </a:rPr>
              <a:t>"]. "&lt;</a:t>
            </a:r>
            <a:r>
              <a:rPr lang="en-IN" sz="1600" dirty="0" err="1">
                <a:cs typeface="Courier New" panose="02070309020205020404" pitchFamily="49" charset="0"/>
              </a:rPr>
              <a:t>br</a:t>
            </a:r>
            <a:r>
              <a:rPr lang="en-IN" sz="1600" dirty="0">
                <a:cs typeface="Courier New" panose="02070309020205020404" pitchFamily="49" charset="0"/>
              </a:rPr>
              <a:t>&gt; Name is: " . $row["</a:t>
            </a:r>
            <a:r>
              <a:rPr lang="en-IN" sz="1600" b="1" dirty="0">
                <a:solidFill>
                  <a:srgbClr val="FF0000"/>
                </a:solidFill>
                <a:cs typeface="Courier New" panose="02070309020205020404" pitchFamily="49" charset="0"/>
              </a:rPr>
              <a:t>name</a:t>
            </a:r>
            <a:r>
              <a:rPr lang="en-IN" sz="1600" dirty="0">
                <a:cs typeface="Courier New" panose="02070309020205020404" pitchFamily="49" charset="0"/>
              </a:rPr>
              <a:t>"]; //printing the value of the id and name  </a:t>
            </a:r>
          </a:p>
          <a:p>
            <a:r>
              <a:rPr lang="en-IN" sz="1600" dirty="0">
                <a:cs typeface="Courier New" panose="02070309020205020404" pitchFamily="49" charset="0"/>
              </a:rPr>
              <a:t>?&gt;</a:t>
            </a:r>
          </a:p>
          <a:p>
            <a:r>
              <a:rPr lang="en-IN" sz="1600" dirty="0">
                <a:cs typeface="Courier New" panose="02070309020205020404" pitchFamily="49" charset="0"/>
              </a:rPr>
              <a:t>&lt;/html&gt;</a:t>
            </a:r>
          </a:p>
          <a:p>
            <a:endParaRPr lang="en-IN" sz="1600" dirty="0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8047B33-D2FD-C64B-E147-1C6C0D57C8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0900208"/>
              </p:ext>
            </p:extLst>
          </p:nvPr>
        </p:nvGraphicFramePr>
        <p:xfrm>
          <a:off x="8252340" y="1407885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>
                          <a:solidFill>
                            <a:srgbClr val="FF0000"/>
                          </a:solidFill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>
                          <a:solidFill>
                            <a:srgbClr val="FF0000"/>
                          </a:solidFill>
                        </a:rPr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stuart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51192DDF-5172-8BEA-23A1-2A60B972571E}"/>
              </a:ext>
            </a:extLst>
          </p:cNvPr>
          <p:cNvSpPr txBox="1"/>
          <p:nvPr/>
        </p:nvSpPr>
        <p:spPr>
          <a:xfrm>
            <a:off x="8828798" y="891211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BDFBBB5-D83E-52FB-5108-F5F68945E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416" y="1738476"/>
            <a:ext cx="6215743" cy="1996802"/>
          </a:xfrm>
          <a:ln w="190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dirty="0"/>
              <a:t>&lt;form align = "left" action="" method="post"&gt;</a:t>
            </a:r>
          </a:p>
          <a:p>
            <a:pPr marL="0" indent="0">
              <a:buNone/>
            </a:pPr>
            <a:r>
              <a:rPr lang="en-IN" sz="2000" dirty="0"/>
              <a:t>&lt;label for="name"&gt;Enter the ID&lt;/label&gt;</a:t>
            </a:r>
          </a:p>
          <a:p>
            <a:pPr marL="0" indent="0">
              <a:buNone/>
            </a:pPr>
            <a:r>
              <a:rPr lang="en-IN" sz="2000" dirty="0"/>
              <a:t>&lt;input type="number" name="</a:t>
            </a:r>
            <a:r>
              <a:rPr lang="en-IN" sz="2000" dirty="0">
                <a:solidFill>
                  <a:srgbClr val="002060"/>
                </a:solidFill>
                <a:highlight>
                  <a:srgbClr val="FFFF00"/>
                </a:highlight>
              </a:rPr>
              <a:t>id</a:t>
            </a:r>
            <a:r>
              <a:rPr lang="en-IN" sz="2000" dirty="0"/>
              <a:t>" id="id" required&gt;</a:t>
            </a:r>
          </a:p>
          <a:p>
            <a:pPr marL="0" indent="0">
              <a:buNone/>
            </a:pPr>
            <a:r>
              <a:rPr lang="en-US" sz="2000" dirty="0"/>
              <a:t>&lt;input type="submit" name=“</a:t>
            </a:r>
            <a:r>
              <a:rPr lang="en-US" sz="2000" dirty="0">
                <a:solidFill>
                  <a:srgbClr val="FF0000"/>
                </a:solidFill>
              </a:rPr>
              <a:t>submit</a:t>
            </a:r>
            <a:r>
              <a:rPr lang="en-US" sz="2000" dirty="0"/>
              <a:t>" value=“submit" /&gt; </a:t>
            </a:r>
          </a:p>
          <a:p>
            <a:pPr marL="0" indent="0">
              <a:buNone/>
            </a:pPr>
            <a:r>
              <a:rPr lang="en-US" sz="2000" dirty="0"/>
              <a:t>&lt;/form&gt;</a:t>
            </a: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334846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611" y="730568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After running </a:t>
            </a:r>
            <a:r>
              <a:rPr lang="en-IN" dirty="0" err="1"/>
              <a:t>read.php</a:t>
            </a:r>
            <a:r>
              <a:rPr lang="en-IN" dirty="0"/>
              <a:t> in a browser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1184" y="2531810"/>
            <a:ext cx="2146663" cy="897190"/>
          </a:xfrm>
          <a:ln w="1905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dirty="0"/>
              <a:t>ID is: 1234</a:t>
            </a:r>
          </a:p>
          <a:p>
            <a:pPr marL="0" indent="0">
              <a:buNone/>
            </a:pPr>
            <a:r>
              <a:rPr lang="en-IN" sz="2000" dirty="0"/>
              <a:t>Name is: sadhana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7E678-5431-5EB3-2B64-B39D4B699763}"/>
              </a:ext>
            </a:extLst>
          </p:cNvPr>
          <p:cNvSpPr txBox="1">
            <a:spLocks/>
          </p:cNvSpPr>
          <p:nvPr/>
        </p:nvSpPr>
        <p:spPr>
          <a:xfrm>
            <a:off x="552521" y="2796131"/>
            <a:ext cx="4099560" cy="999983"/>
          </a:xfrm>
          <a:prstGeom prst="rect">
            <a:avLst/>
          </a:prstGeom>
          <a:ln w="19050" cap="flat" cmpd="sng" algn="ctr">
            <a:solidFill>
              <a:schemeClr val="bg1"/>
            </a:solidFill>
            <a:prstDash val="solid"/>
            <a:miter lim="800000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IN" sz="2000" dirty="0"/>
              <a:t>ID: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IN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2000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D7258D-72E1-D656-E0E3-F144393B8945}"/>
              </a:ext>
            </a:extLst>
          </p:cNvPr>
          <p:cNvSpPr/>
          <p:nvPr/>
        </p:nvSpPr>
        <p:spPr>
          <a:xfrm>
            <a:off x="1003663" y="2801711"/>
            <a:ext cx="2769326" cy="383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1234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464EA75-BD02-FA26-F341-D6E9E68251A1}"/>
              </a:ext>
            </a:extLst>
          </p:cNvPr>
          <p:cNvSpPr/>
          <p:nvPr/>
        </p:nvSpPr>
        <p:spPr>
          <a:xfrm>
            <a:off x="1857103" y="3301946"/>
            <a:ext cx="1062446" cy="378395"/>
          </a:xfrm>
          <a:prstGeom prst="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rgbClr val="002060"/>
                </a:solidFill>
              </a:rPr>
              <a:t>submit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E376BC7-DFDC-13EA-273D-CC6E3D94DE80}"/>
              </a:ext>
            </a:extLst>
          </p:cNvPr>
          <p:cNvCxnSpPr>
            <a:cxnSpLocks/>
          </p:cNvCxnSpPr>
          <p:nvPr/>
        </p:nvCxnSpPr>
        <p:spPr>
          <a:xfrm flipV="1">
            <a:off x="3074126" y="2993617"/>
            <a:ext cx="4110445" cy="6004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8068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animBg="1"/>
      <p:bldP spid="3" grpId="0" build="p" animBg="1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321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UPDATE A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6" y="1221014"/>
            <a:ext cx="6363789" cy="5536837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IN" dirty="0"/>
              <a:t>If you want to update an existing record from a table in database. </a:t>
            </a:r>
          </a:p>
          <a:p>
            <a:pPr marL="0" indent="0" algn="just">
              <a:buNone/>
            </a:pPr>
            <a:r>
              <a:rPr lang="en-IN" dirty="0"/>
              <a:t>Step1. Establish the connection 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Step2. Design a HTML form asking for the id of the record you want to update, the field you want to update and the new value of that field </a:t>
            </a:r>
            <a:endParaRPr lang="en-IN" i="1" dirty="0"/>
          </a:p>
          <a:p>
            <a:pPr marL="0" indent="0" algn="just">
              <a:buNone/>
            </a:pPr>
            <a:endParaRPr lang="en-IN" i="1" dirty="0"/>
          </a:p>
          <a:p>
            <a:pPr marL="0" indent="0" algn="just">
              <a:buNone/>
            </a:pPr>
            <a:r>
              <a:rPr lang="en-IN" dirty="0"/>
              <a:t>Step3. Write a </a:t>
            </a:r>
            <a:r>
              <a:rPr lang="en-IN" dirty="0" err="1"/>
              <a:t>sql</a:t>
            </a:r>
            <a:r>
              <a:rPr lang="en-IN" dirty="0"/>
              <a:t> update query to update the table data, based on the value passed in the </a:t>
            </a:r>
            <a:r>
              <a:rPr lang="en-IN" i="1" dirty="0"/>
              <a:t>id</a:t>
            </a:r>
            <a:r>
              <a:rPr lang="en-IN" dirty="0"/>
              <a:t> field of the form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Step4. Display the message to the user that the data has been updated</a:t>
            </a:r>
          </a:p>
          <a:p>
            <a:pPr marL="0" indent="0" algn="just">
              <a:buNone/>
            </a:pPr>
            <a:r>
              <a:rPr lang="en-IN" dirty="0"/>
              <a:t>	</a:t>
            </a:r>
            <a:r>
              <a:rPr lang="en-IN" dirty="0">
                <a:hlinkClick r:id="rId2" action="ppaction://hlinkfile"/>
              </a:rPr>
              <a:t>click here to see the code</a:t>
            </a:r>
            <a:endParaRPr lang="en-IN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E5B269-EE90-E08F-FC18-0D4CCCC049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180587"/>
              </p:ext>
            </p:extLst>
          </p:nvPr>
        </p:nvGraphicFramePr>
        <p:xfrm>
          <a:off x="7448489" y="1132671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stuart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AA85D6-6783-1C8B-237B-29E364EF89F8}"/>
              </a:ext>
            </a:extLst>
          </p:cNvPr>
          <p:cNvSpPr txBox="1"/>
          <p:nvPr/>
        </p:nvSpPr>
        <p:spPr>
          <a:xfrm>
            <a:off x="7955279" y="684962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CE7D545-2FBF-4D6B-746D-75032F595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95275"/>
              </p:ext>
            </p:extLst>
          </p:nvPr>
        </p:nvGraphicFramePr>
        <p:xfrm>
          <a:off x="8672043" y="4254694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richard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D7CD9D6-2970-AB40-845F-4142E4666712}"/>
              </a:ext>
            </a:extLst>
          </p:cNvPr>
          <p:cNvSpPr txBox="1"/>
          <p:nvPr/>
        </p:nvSpPr>
        <p:spPr>
          <a:xfrm>
            <a:off x="9178833" y="3806985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3B188EE8-9819-0F3D-17E7-0A493BB2F264}"/>
              </a:ext>
            </a:extLst>
          </p:cNvPr>
          <p:cNvCxnSpPr>
            <a:cxnSpLocks/>
          </p:cNvCxnSpPr>
          <p:nvPr/>
        </p:nvCxnSpPr>
        <p:spPr>
          <a:xfrm rot="16200000" flipH="1">
            <a:off x="8314803" y="3933054"/>
            <a:ext cx="3177292" cy="1302680"/>
          </a:xfrm>
          <a:prstGeom prst="curvedConnector3">
            <a:avLst>
              <a:gd name="adj1" fmla="val 110025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05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75B80-77C0-3FEB-71CA-EE0D6835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7389"/>
          </a:xfrm>
        </p:spPr>
        <p:txBody>
          <a:bodyPr>
            <a:normAutofit fontScale="90000"/>
          </a:bodyPr>
          <a:lstStyle/>
          <a:p>
            <a:r>
              <a:rPr lang="en-IN" dirty="0"/>
              <a:t>UPDATE A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1EA13-9365-E51B-2E0A-8B1932022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19" y="998309"/>
            <a:ext cx="11275423" cy="5759541"/>
          </a:xfrm>
        </p:spPr>
        <p:txBody>
          <a:bodyPr>
            <a:normAutofit fontScale="70000" lnSpcReduction="20000"/>
          </a:bodyPr>
          <a:lstStyle/>
          <a:p>
            <a:r>
              <a:rPr lang="en-IN" dirty="0"/>
              <a:t>Code for establish the connection	</a:t>
            </a:r>
          </a:p>
          <a:p>
            <a:pPr marL="457200" lvl="1" indent="0">
              <a:buNone/>
            </a:pPr>
            <a:r>
              <a:rPr lang="en-IN" dirty="0"/>
              <a:t>include ‘</a:t>
            </a:r>
            <a:r>
              <a:rPr lang="en-IN" dirty="0" err="1"/>
              <a:t>connect.php</a:t>
            </a:r>
            <a:r>
              <a:rPr lang="en-IN" dirty="0"/>
              <a:t>’;</a:t>
            </a:r>
          </a:p>
          <a:p>
            <a:pPr marL="457200" lvl="1" indent="0">
              <a:buNone/>
            </a:pPr>
            <a:endParaRPr lang="en-IN" dirty="0"/>
          </a:p>
          <a:p>
            <a:r>
              <a:rPr lang="en-IN" dirty="0"/>
              <a:t>HTML form asking for the id of the record you want to update, the field you want to update and the new value of that field </a:t>
            </a:r>
            <a:endParaRPr lang="en-IN" i="1" dirty="0"/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&lt;form action = "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update_info.php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" method="POST"&gt;   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&lt;label for="id"&gt;Enter the ID&lt;/label&gt;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	&lt;input type="number" name="id" required&gt;			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&lt;select name="fieldname"&gt;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	&lt;option value=""&gt;--- Choose the field to update---&lt;/option&gt;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&lt;option value="ID"&gt;ID&lt;/option&gt;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&lt;option value="name"&gt;Name&lt;/option&gt;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&lt;/select&gt;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&lt;label for="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NewValue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"&gt;Enter the new value&lt;/label&gt;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		&lt;input type="text" name="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newvalue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" required&gt;				&lt;button type="submit"&gt;Submit &lt;/button&gt;				     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&lt;/form&gt;</a:t>
            </a:r>
          </a:p>
          <a:p>
            <a:pPr marL="457200" lvl="1" indent="0">
              <a:buNone/>
            </a:pPr>
            <a:endParaRPr lang="en-IN" dirty="0"/>
          </a:p>
          <a:p>
            <a:pPr marL="457200" lvl="1" indent="0">
              <a:buNone/>
            </a:pPr>
            <a:endParaRPr lang="en-IN" dirty="0"/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90461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EBDEF-F542-37C1-3E39-8311C973C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27355"/>
          </a:xfrm>
        </p:spPr>
        <p:txBody>
          <a:bodyPr>
            <a:normAutofit fontScale="90000"/>
          </a:bodyPr>
          <a:lstStyle/>
          <a:p>
            <a:r>
              <a:rPr lang="en-IN" dirty="0"/>
              <a:t>UPDATE A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FA86B-2530-457C-5278-7AFCCDC44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423" y="984068"/>
            <a:ext cx="11965577" cy="566057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IN" dirty="0"/>
              <a:t>Code to retrieve the data in </a:t>
            </a:r>
            <a:r>
              <a:rPr lang="en-IN" i="1" dirty="0" err="1"/>
              <a:t>update_info.php</a:t>
            </a:r>
            <a:r>
              <a:rPr lang="en-IN" dirty="0"/>
              <a:t> and update the database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&lt;?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php</a:t>
            </a:r>
            <a:endParaRPr lang="en-IN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 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session_start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 include '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connect.php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’;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 $id = $_POST['id']; 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 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field_name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= $_POST['fieldname']; 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 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new_value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= $_POST['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newvalue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'];	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    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sql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="UPDATE information SET 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field_name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='$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new_value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' WHERE ID = '$id’”;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if(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mysqli_query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($conn, 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sql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)){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	echo "Recorded Updated Successfully";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}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else{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	echo "Record not updated";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}	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mysqli_close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($conn);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?&gt;</a:t>
            </a:r>
          </a:p>
        </p:txBody>
      </p:sp>
    </p:spTree>
    <p:extLst>
      <p:ext uri="{BB962C8B-B14F-4D97-AF65-F5344CB8AC3E}">
        <p14:creationId xmlns:p14="http://schemas.microsoft.com/office/powerpoint/2010/main" val="1242550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234" y="41679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After running </a:t>
            </a:r>
            <a:r>
              <a:rPr lang="en-IN" dirty="0" err="1"/>
              <a:t>update.php</a:t>
            </a:r>
            <a:r>
              <a:rPr lang="en-IN" dirty="0"/>
              <a:t> in a browser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6866" y="5518721"/>
            <a:ext cx="3491049" cy="897190"/>
          </a:xfrm>
          <a:ln w="1905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dirty="0"/>
              <a:t>Record Updated Successfully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B9C8DD8-EF12-05EA-0EE6-743B1DD3B08D}"/>
              </a:ext>
            </a:extLst>
          </p:cNvPr>
          <p:cNvGrpSpPr/>
          <p:nvPr/>
        </p:nvGrpSpPr>
        <p:grpSpPr>
          <a:xfrm>
            <a:off x="1751511" y="1489846"/>
            <a:ext cx="5218612" cy="2461258"/>
            <a:chOff x="0" y="2796132"/>
            <a:chExt cx="5218612" cy="2461258"/>
          </a:xfrm>
        </p:grpSpPr>
        <p:sp>
          <p:nvSpPr>
            <p:cNvPr id="3" name="Content Placeholder 2">
              <a:extLst>
                <a:ext uri="{FF2B5EF4-FFF2-40B4-BE49-F238E27FC236}">
                  <a16:creationId xmlns:a16="http://schemas.microsoft.com/office/drawing/2014/main" id="{5D17E678-5431-5EB3-2B64-B39D4B699763}"/>
                </a:ext>
              </a:extLst>
            </p:cNvPr>
            <p:cNvSpPr txBox="1">
              <a:spLocks/>
            </p:cNvSpPr>
            <p:nvPr/>
          </p:nvSpPr>
          <p:spPr>
            <a:xfrm>
              <a:off x="552521" y="2796132"/>
              <a:ext cx="4099560" cy="573010"/>
            </a:xfrm>
            <a:prstGeom prst="rect">
              <a:avLst/>
            </a:prstGeom>
            <a:ln w="19050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Enter the ID: </a:t>
              </a:r>
            </a:p>
            <a:p>
              <a:pPr marL="0" indent="0">
                <a:buFont typeface="Arial" panose="020B0604020202020204" pitchFamily="34" charset="0"/>
                <a:buNone/>
              </a:pPr>
              <a:endParaRPr lang="en-IN" sz="2000" dirty="0"/>
            </a:p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 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DD7258D-72E1-D656-E0E3-F144393B8945}"/>
                </a:ext>
              </a:extLst>
            </p:cNvPr>
            <p:cNvSpPr/>
            <p:nvPr/>
          </p:nvSpPr>
          <p:spPr>
            <a:xfrm>
              <a:off x="2449286" y="2880177"/>
              <a:ext cx="2769326" cy="38381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>
                  <a:solidFill>
                    <a:schemeClr val="tx1"/>
                  </a:solidFill>
                </a:rPr>
                <a:t>1234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464EA75-BD02-FA26-F341-D6E9E68251A1}"/>
                </a:ext>
              </a:extLst>
            </p:cNvPr>
            <p:cNvSpPr/>
            <p:nvPr/>
          </p:nvSpPr>
          <p:spPr>
            <a:xfrm>
              <a:off x="3123964" y="4878995"/>
              <a:ext cx="1062446" cy="378395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>
                  <a:solidFill>
                    <a:srgbClr val="002060"/>
                  </a:solidFill>
                </a:rPr>
                <a:t>submit</a:t>
              </a:r>
            </a:p>
          </p:txBody>
        </p:sp>
        <p:sp>
          <p:nvSpPr>
            <p:cNvPr id="5" name="Content Placeholder 2">
              <a:extLst>
                <a:ext uri="{FF2B5EF4-FFF2-40B4-BE49-F238E27FC236}">
                  <a16:creationId xmlns:a16="http://schemas.microsoft.com/office/drawing/2014/main" id="{79E6213A-8151-0D6A-4543-41B136A99DB9}"/>
                </a:ext>
              </a:extLst>
            </p:cNvPr>
            <p:cNvSpPr txBox="1">
              <a:spLocks/>
            </p:cNvSpPr>
            <p:nvPr/>
          </p:nvSpPr>
          <p:spPr>
            <a:xfrm>
              <a:off x="0" y="3516703"/>
              <a:ext cx="4652081" cy="573010"/>
            </a:xfrm>
            <a:prstGeom prst="rect">
              <a:avLst/>
            </a:prstGeom>
            <a:ln w="19050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Choose the field: </a:t>
              </a:r>
            </a:p>
            <a:p>
              <a:pPr marL="0" indent="0">
                <a:buFont typeface="Arial" panose="020B0604020202020204" pitchFamily="34" charset="0"/>
                <a:buNone/>
              </a:pPr>
              <a:endParaRPr lang="en-IN" sz="2000" dirty="0"/>
            </a:p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 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85EA908-A24C-CDC9-5C73-0A0064A9E201}"/>
                </a:ext>
              </a:extLst>
            </p:cNvPr>
            <p:cNvSpPr/>
            <p:nvPr/>
          </p:nvSpPr>
          <p:spPr>
            <a:xfrm>
              <a:off x="2449286" y="3537991"/>
              <a:ext cx="2769326" cy="38381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>
                  <a:solidFill>
                    <a:schemeClr val="tx1"/>
                  </a:solidFill>
                </a:rPr>
                <a:t>name</a:t>
              </a:r>
            </a:p>
          </p:txBody>
        </p:sp>
        <p:sp>
          <p:nvSpPr>
            <p:cNvPr id="9" name="Content Placeholder 2">
              <a:extLst>
                <a:ext uri="{FF2B5EF4-FFF2-40B4-BE49-F238E27FC236}">
                  <a16:creationId xmlns:a16="http://schemas.microsoft.com/office/drawing/2014/main" id="{32B74B27-C524-2CF1-8733-A7857FE1AED2}"/>
                </a:ext>
              </a:extLst>
            </p:cNvPr>
            <p:cNvSpPr txBox="1">
              <a:spLocks/>
            </p:cNvSpPr>
            <p:nvPr/>
          </p:nvSpPr>
          <p:spPr>
            <a:xfrm>
              <a:off x="60960" y="4252984"/>
              <a:ext cx="4591121" cy="573010"/>
            </a:xfrm>
            <a:prstGeom prst="rect">
              <a:avLst/>
            </a:prstGeom>
            <a:ln w="19050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en-IN" sz="2000" dirty="0">
                  <a:cs typeface="Courier New" panose="02070309020205020404" pitchFamily="49" charset="0"/>
                </a:rPr>
                <a:t>Enter the new value </a:t>
              </a:r>
              <a:r>
                <a:rPr lang="en-IN" sz="2000" dirty="0"/>
                <a:t>: </a:t>
              </a:r>
            </a:p>
            <a:p>
              <a:pPr marL="0" indent="0">
                <a:buFont typeface="Arial" panose="020B0604020202020204" pitchFamily="34" charset="0"/>
                <a:buNone/>
              </a:pPr>
              <a:endParaRPr lang="en-IN" sz="2000" dirty="0"/>
            </a:p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 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8BDEF6B-D842-7618-2F0E-D1BFA22EE449}"/>
                </a:ext>
              </a:extLst>
            </p:cNvPr>
            <p:cNvSpPr/>
            <p:nvPr/>
          </p:nvSpPr>
          <p:spPr>
            <a:xfrm>
              <a:off x="2449286" y="4199983"/>
              <a:ext cx="2769326" cy="38381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 err="1">
                  <a:solidFill>
                    <a:schemeClr val="tx1"/>
                  </a:solidFill>
                </a:rPr>
                <a:t>richard</a:t>
              </a:r>
              <a:endParaRPr lang="en-IN" dirty="0">
                <a:solidFill>
                  <a:schemeClr val="tx1"/>
                </a:solidFill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B39E7E09-AED6-36F2-91B3-AE4F69065F8A}"/>
              </a:ext>
            </a:extLst>
          </p:cNvPr>
          <p:cNvSpPr txBox="1">
            <a:spLocks/>
          </p:cNvSpPr>
          <p:nvPr/>
        </p:nvSpPr>
        <p:spPr>
          <a:xfrm>
            <a:off x="646611" y="4583135"/>
            <a:ext cx="10515600" cy="3838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dirty="0"/>
              <a:t>After clicking submit button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AA4868E-48A2-6270-9CBF-86E3C870E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178199"/>
              </p:ext>
            </p:extLst>
          </p:nvPr>
        </p:nvGraphicFramePr>
        <p:xfrm>
          <a:off x="7474615" y="1489846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stuart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10D9016-99A3-CD56-B7D9-FC02DE340736}"/>
              </a:ext>
            </a:extLst>
          </p:cNvPr>
          <p:cNvSpPr txBox="1"/>
          <p:nvPr/>
        </p:nvSpPr>
        <p:spPr>
          <a:xfrm>
            <a:off x="7981405" y="1042137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A6255C9F-1039-1BED-02D4-9D41EDA12A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74808"/>
              </p:ext>
            </p:extLst>
          </p:nvPr>
        </p:nvGraphicFramePr>
        <p:xfrm>
          <a:off x="8698169" y="4611869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richard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884C04CC-3FD0-F3A2-13B6-4C4B572113CA}"/>
              </a:ext>
            </a:extLst>
          </p:cNvPr>
          <p:cNvSpPr txBox="1"/>
          <p:nvPr/>
        </p:nvSpPr>
        <p:spPr>
          <a:xfrm>
            <a:off x="9204959" y="4164160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316001B0-5441-E4FD-6FCE-B55BB6976002}"/>
              </a:ext>
            </a:extLst>
          </p:cNvPr>
          <p:cNvCxnSpPr>
            <a:cxnSpLocks/>
          </p:cNvCxnSpPr>
          <p:nvPr/>
        </p:nvCxnSpPr>
        <p:spPr>
          <a:xfrm rot="16200000" flipH="1">
            <a:off x="8420250" y="4315607"/>
            <a:ext cx="3177292" cy="1302680"/>
          </a:xfrm>
          <a:prstGeom prst="curvedConnector3">
            <a:avLst>
              <a:gd name="adj1" fmla="val 110025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63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animBg="1"/>
      <p:bldP spid="15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908" y="417059"/>
            <a:ext cx="4743994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DELETE A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6" y="1221014"/>
            <a:ext cx="6363789" cy="5536837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IN" dirty="0"/>
              <a:t>If you want to </a:t>
            </a:r>
            <a:r>
              <a:rPr lang="en-IN" b="1" dirty="0"/>
              <a:t>delete</a:t>
            </a:r>
            <a:r>
              <a:rPr lang="en-IN" dirty="0"/>
              <a:t> an existing record from a table in database. </a:t>
            </a:r>
          </a:p>
          <a:p>
            <a:pPr marL="0" indent="0" algn="just">
              <a:buNone/>
            </a:pPr>
            <a:r>
              <a:rPr lang="en-IN" dirty="0"/>
              <a:t>Step1. Establish the connection 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Step2. Design a HTML form asking for the </a:t>
            </a:r>
            <a:r>
              <a:rPr lang="en-IN" i="1" dirty="0"/>
              <a:t>id</a:t>
            </a:r>
            <a:r>
              <a:rPr lang="en-IN" dirty="0"/>
              <a:t> of the record you want to delete</a:t>
            </a:r>
          </a:p>
          <a:p>
            <a:pPr marL="0" indent="0" algn="just">
              <a:buNone/>
            </a:pPr>
            <a:endParaRPr lang="en-IN" i="1" dirty="0"/>
          </a:p>
          <a:p>
            <a:pPr marL="0" indent="0" algn="just">
              <a:buNone/>
            </a:pPr>
            <a:r>
              <a:rPr lang="en-IN" dirty="0"/>
              <a:t>Step3. Write a </a:t>
            </a:r>
            <a:r>
              <a:rPr lang="en-IN" dirty="0" err="1"/>
              <a:t>sql</a:t>
            </a:r>
            <a:r>
              <a:rPr lang="en-IN" dirty="0"/>
              <a:t> delete query to delete the table data, based on the value passed in the </a:t>
            </a:r>
            <a:r>
              <a:rPr lang="en-IN" i="1" dirty="0"/>
              <a:t>id</a:t>
            </a:r>
            <a:r>
              <a:rPr lang="en-IN" dirty="0"/>
              <a:t> field of the form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Step4. Display the message to the user that the data has been deleted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	</a:t>
            </a:r>
            <a:r>
              <a:rPr lang="en-IN" dirty="0">
                <a:hlinkClick r:id="rId2" action="ppaction://hlinkfile"/>
              </a:rPr>
              <a:t>click here to see the code</a:t>
            </a:r>
            <a:endParaRPr lang="en-IN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E5B269-EE90-E08F-FC18-0D4CCCC049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189255"/>
              </p:ext>
            </p:extLst>
          </p:nvPr>
        </p:nvGraphicFramePr>
        <p:xfrm>
          <a:off x="7448489" y="1132671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richard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AA85D6-6783-1C8B-237B-29E364EF89F8}"/>
              </a:ext>
            </a:extLst>
          </p:cNvPr>
          <p:cNvSpPr txBox="1"/>
          <p:nvPr/>
        </p:nvSpPr>
        <p:spPr>
          <a:xfrm>
            <a:off x="7955279" y="684962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CE7D545-2FBF-4D6B-746D-75032F595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071369"/>
              </p:ext>
            </p:extLst>
          </p:nvPr>
        </p:nvGraphicFramePr>
        <p:xfrm>
          <a:off x="8672043" y="4254694"/>
          <a:ext cx="3173306" cy="1616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D7CD9D6-2970-AB40-845F-4142E4666712}"/>
              </a:ext>
            </a:extLst>
          </p:cNvPr>
          <p:cNvSpPr txBox="1"/>
          <p:nvPr/>
        </p:nvSpPr>
        <p:spPr>
          <a:xfrm>
            <a:off x="9178833" y="3806985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3B188EE8-9819-0F3D-17E7-0A493BB2F264}"/>
              </a:ext>
            </a:extLst>
          </p:cNvPr>
          <p:cNvCxnSpPr>
            <a:cxnSpLocks/>
          </p:cNvCxnSpPr>
          <p:nvPr/>
        </p:nvCxnSpPr>
        <p:spPr>
          <a:xfrm rot="16200000" flipH="1">
            <a:off x="8227598" y="3529881"/>
            <a:ext cx="1100908" cy="348717"/>
          </a:xfrm>
          <a:prstGeom prst="curved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867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75B80-77C0-3FEB-71CA-EE0D6835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7389"/>
          </a:xfrm>
        </p:spPr>
        <p:txBody>
          <a:bodyPr>
            <a:normAutofit fontScale="90000"/>
          </a:bodyPr>
          <a:lstStyle/>
          <a:p>
            <a:r>
              <a:rPr lang="en-IN" dirty="0"/>
              <a:t>DELETE A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1EA13-9365-E51B-2E0A-8B1932022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19" y="998309"/>
            <a:ext cx="10698481" cy="5759541"/>
          </a:xfrm>
        </p:spPr>
        <p:txBody>
          <a:bodyPr>
            <a:normAutofit/>
          </a:bodyPr>
          <a:lstStyle/>
          <a:p>
            <a:r>
              <a:rPr lang="en-IN" dirty="0"/>
              <a:t>Code for establish the connection	</a:t>
            </a:r>
          </a:p>
          <a:p>
            <a:pPr marL="457200" lvl="1" indent="0">
              <a:buNone/>
            </a:pPr>
            <a:r>
              <a:rPr lang="en-IN" dirty="0"/>
              <a:t>include ‘</a:t>
            </a:r>
            <a:r>
              <a:rPr lang="en-IN" dirty="0" err="1"/>
              <a:t>connect.php</a:t>
            </a:r>
            <a:r>
              <a:rPr lang="en-IN" dirty="0"/>
              <a:t>’;</a:t>
            </a:r>
          </a:p>
          <a:p>
            <a:pPr marL="457200" lvl="1" indent="0">
              <a:buNone/>
            </a:pPr>
            <a:endParaRPr lang="en-IN" dirty="0"/>
          </a:p>
          <a:p>
            <a:r>
              <a:rPr lang="en-IN" dirty="0"/>
              <a:t>HTML form asking for the id of the record you want to delete</a:t>
            </a:r>
            <a:endParaRPr lang="en-IN" i="1" dirty="0"/>
          </a:p>
          <a:p>
            <a:pPr marL="0" indent="0">
              <a:buNone/>
            </a:pPr>
            <a:endParaRPr lang="en-IN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&lt;form action = “</a:t>
            </a:r>
            <a:r>
              <a:rPr lang="en-IN" sz="2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delete_info.php</a:t>
            </a: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" method="POST"&gt;   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	&lt;label for="id"&gt;Enter the ID&lt;/label&gt;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		&lt;input type="number" name="id" required&gt;			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	&lt;button type="submit"&gt;Delete&lt;/button&gt;				     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&lt;/form&gt;</a:t>
            </a:r>
          </a:p>
          <a:p>
            <a:pPr marL="457200" lvl="1" indent="0">
              <a:buNone/>
            </a:pPr>
            <a:endParaRPr lang="en-IN" dirty="0"/>
          </a:p>
          <a:p>
            <a:pPr marL="457200" lvl="1" indent="0">
              <a:buNone/>
            </a:pPr>
            <a:endParaRPr lang="en-IN" dirty="0"/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229332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EBDEF-F542-37C1-3E39-8311C973C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27355"/>
          </a:xfrm>
        </p:spPr>
        <p:txBody>
          <a:bodyPr>
            <a:normAutofit fontScale="90000"/>
          </a:bodyPr>
          <a:lstStyle/>
          <a:p>
            <a:r>
              <a:rPr lang="en-IN" dirty="0"/>
              <a:t>DELETE A RECORD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FA86B-2530-457C-5278-7AFCCDC44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424" y="984068"/>
            <a:ext cx="10641874" cy="566057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IN" dirty="0"/>
              <a:t>Code to retrieve the data in </a:t>
            </a:r>
            <a:r>
              <a:rPr lang="en-IN" i="1" dirty="0" err="1"/>
              <a:t>delete_inf.php</a:t>
            </a:r>
            <a:r>
              <a:rPr lang="en-IN" dirty="0"/>
              <a:t> and delete the record from the table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&lt;?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php</a:t>
            </a:r>
            <a:endParaRPr lang="en-IN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session_start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include '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connect.php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';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$id = $_POST['id']; 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stmt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= $conn-&gt;prepare("DELETE FROM login WHERE id=?");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stmt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-&gt;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bind_param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("s", 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record_id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stmt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-&gt;execute();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if($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stmt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== true){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	echo "Recorded Deleted";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	}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else{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	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echo"Not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 Deleted";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}		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		</a:t>
            </a:r>
            <a:r>
              <a:rPr lang="en-IN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mysqli_close</a:t>
            </a: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($conn);</a:t>
            </a:r>
          </a:p>
          <a:p>
            <a:pPr marL="0" indent="0">
              <a:buNone/>
            </a:pPr>
            <a:r>
              <a:rPr lang="en-IN" dirty="0">
                <a:latin typeface="Courier New" panose="02070309020205020404" pitchFamily="49" charset="0"/>
                <a:cs typeface="Courier New" panose="02070309020205020404" pitchFamily="49" charset="0"/>
              </a:rPr>
              <a:t>?&gt;</a:t>
            </a:r>
          </a:p>
        </p:txBody>
      </p:sp>
    </p:spTree>
    <p:extLst>
      <p:ext uri="{BB962C8B-B14F-4D97-AF65-F5344CB8AC3E}">
        <p14:creationId xmlns:p14="http://schemas.microsoft.com/office/powerpoint/2010/main" val="170396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234" y="41679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After running </a:t>
            </a:r>
            <a:r>
              <a:rPr lang="en-IN" dirty="0" err="1"/>
              <a:t>delete.php</a:t>
            </a:r>
            <a:r>
              <a:rPr lang="en-IN" dirty="0"/>
              <a:t> in a browser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6866" y="5518721"/>
            <a:ext cx="3491049" cy="897190"/>
          </a:xfrm>
          <a:ln w="19050">
            <a:solidFill>
              <a:schemeClr val="bg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IN" sz="2000" dirty="0"/>
              <a:t>Record Deleted Successfully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B9C8DD8-EF12-05EA-0EE6-743B1DD3B08D}"/>
              </a:ext>
            </a:extLst>
          </p:cNvPr>
          <p:cNvGrpSpPr/>
          <p:nvPr/>
        </p:nvGrpSpPr>
        <p:grpSpPr>
          <a:xfrm>
            <a:off x="2304032" y="1489846"/>
            <a:ext cx="4666091" cy="1163414"/>
            <a:chOff x="552521" y="2796132"/>
            <a:chExt cx="4666091" cy="1163414"/>
          </a:xfrm>
        </p:grpSpPr>
        <p:sp>
          <p:nvSpPr>
            <p:cNvPr id="3" name="Content Placeholder 2">
              <a:extLst>
                <a:ext uri="{FF2B5EF4-FFF2-40B4-BE49-F238E27FC236}">
                  <a16:creationId xmlns:a16="http://schemas.microsoft.com/office/drawing/2014/main" id="{5D17E678-5431-5EB3-2B64-B39D4B699763}"/>
                </a:ext>
              </a:extLst>
            </p:cNvPr>
            <p:cNvSpPr txBox="1">
              <a:spLocks/>
            </p:cNvSpPr>
            <p:nvPr/>
          </p:nvSpPr>
          <p:spPr>
            <a:xfrm>
              <a:off x="552521" y="2796132"/>
              <a:ext cx="4099560" cy="573010"/>
            </a:xfrm>
            <a:prstGeom prst="rect">
              <a:avLst/>
            </a:prstGeom>
            <a:ln w="19050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Enter the ID: </a:t>
              </a:r>
            </a:p>
            <a:p>
              <a:pPr marL="0" indent="0">
                <a:buFont typeface="Arial" panose="020B0604020202020204" pitchFamily="34" charset="0"/>
                <a:buNone/>
              </a:pPr>
              <a:endParaRPr lang="en-IN" sz="2000" dirty="0"/>
            </a:p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 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DD7258D-72E1-D656-E0E3-F144393B8945}"/>
                </a:ext>
              </a:extLst>
            </p:cNvPr>
            <p:cNvSpPr/>
            <p:nvPr/>
          </p:nvSpPr>
          <p:spPr>
            <a:xfrm>
              <a:off x="2449286" y="2880177"/>
              <a:ext cx="2769326" cy="38381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>
                  <a:solidFill>
                    <a:schemeClr val="tx1"/>
                  </a:solidFill>
                </a:rPr>
                <a:t>1234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464EA75-BD02-FA26-F341-D6E9E68251A1}"/>
                </a:ext>
              </a:extLst>
            </p:cNvPr>
            <p:cNvSpPr/>
            <p:nvPr/>
          </p:nvSpPr>
          <p:spPr>
            <a:xfrm>
              <a:off x="3437472" y="3581151"/>
              <a:ext cx="1062446" cy="378395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>
                  <a:solidFill>
                    <a:srgbClr val="002060"/>
                  </a:solidFill>
                </a:rPr>
                <a:t>Delete</a:t>
              </a: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B39E7E09-AED6-36F2-91B3-AE4F69065F8A}"/>
              </a:ext>
            </a:extLst>
          </p:cNvPr>
          <p:cNvSpPr txBox="1">
            <a:spLocks/>
          </p:cNvSpPr>
          <p:nvPr/>
        </p:nvSpPr>
        <p:spPr>
          <a:xfrm>
            <a:off x="646611" y="4583135"/>
            <a:ext cx="10515600" cy="3838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dirty="0"/>
              <a:t>After clicking Delete button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AA4868E-48A2-6270-9CBF-86E3C870E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871852"/>
              </p:ext>
            </p:extLst>
          </p:nvPr>
        </p:nvGraphicFramePr>
        <p:xfrm>
          <a:off x="7474615" y="1489846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richard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10D9016-99A3-CD56-B7D9-FC02DE340736}"/>
              </a:ext>
            </a:extLst>
          </p:cNvPr>
          <p:cNvSpPr txBox="1"/>
          <p:nvPr/>
        </p:nvSpPr>
        <p:spPr>
          <a:xfrm>
            <a:off x="7981405" y="1042137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A6255C9F-1039-1BED-02D4-9D41EDA12A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458472"/>
              </p:ext>
            </p:extLst>
          </p:nvPr>
        </p:nvGraphicFramePr>
        <p:xfrm>
          <a:off x="8698169" y="4611869"/>
          <a:ext cx="3173306" cy="1616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884C04CC-3FD0-F3A2-13B6-4C4B572113CA}"/>
              </a:ext>
            </a:extLst>
          </p:cNvPr>
          <p:cNvSpPr txBox="1"/>
          <p:nvPr/>
        </p:nvSpPr>
        <p:spPr>
          <a:xfrm>
            <a:off x="9204959" y="4164160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316001B0-5441-E4FD-6FCE-B55BB6976002}"/>
              </a:ext>
            </a:extLst>
          </p:cNvPr>
          <p:cNvCxnSpPr>
            <a:cxnSpLocks/>
          </p:cNvCxnSpPr>
          <p:nvPr/>
        </p:nvCxnSpPr>
        <p:spPr>
          <a:xfrm rot="5400000">
            <a:off x="8631817" y="3807752"/>
            <a:ext cx="1155191" cy="296288"/>
          </a:xfrm>
          <a:prstGeom prst="curved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454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animBg="1"/>
      <p:bldP spid="15" grpId="0"/>
      <p:bldP spid="1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907" y="417059"/>
            <a:ext cx="6050281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CREATE A SEARCH BUTTON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FA86E-F10E-0309-54E0-A4EE0E481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6" y="1221014"/>
            <a:ext cx="6363789" cy="5536837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IN" dirty="0"/>
              <a:t>If you want to </a:t>
            </a:r>
            <a:r>
              <a:rPr lang="en-IN" b="1" dirty="0"/>
              <a:t>search </a:t>
            </a:r>
            <a:r>
              <a:rPr lang="en-IN" dirty="0"/>
              <a:t>something from </a:t>
            </a:r>
            <a:r>
              <a:rPr lang="en-IN" i="1" dirty="0"/>
              <a:t>information</a:t>
            </a:r>
            <a:r>
              <a:rPr lang="en-IN" dirty="0"/>
              <a:t> table</a:t>
            </a:r>
          </a:p>
          <a:p>
            <a:pPr marL="0" indent="0" algn="just">
              <a:buNone/>
            </a:pPr>
            <a:r>
              <a:rPr lang="en-IN" dirty="0"/>
              <a:t>Step1. Establish the connection 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Step2. Design a HTML form asking for whether you want to search using ID or name </a:t>
            </a:r>
            <a:endParaRPr lang="en-IN" i="1" dirty="0"/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Step3. Write a </a:t>
            </a:r>
            <a:r>
              <a:rPr lang="en-IN" dirty="0" err="1"/>
              <a:t>sql</a:t>
            </a:r>
            <a:r>
              <a:rPr lang="en-IN" dirty="0"/>
              <a:t> </a:t>
            </a:r>
            <a:r>
              <a:rPr lang="en-IN" i="1" dirty="0"/>
              <a:t>search</a:t>
            </a:r>
            <a:r>
              <a:rPr lang="en-IN" dirty="0"/>
              <a:t> query to search records with like strings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Step4. Display the search results to the user that the data has been deleted</a:t>
            </a:r>
          </a:p>
          <a:p>
            <a:pPr marL="0" indent="0" algn="just">
              <a:buNone/>
            </a:pPr>
            <a:endParaRPr lang="en-IN" dirty="0"/>
          </a:p>
          <a:p>
            <a:pPr marL="0" indent="0" algn="just">
              <a:buNone/>
            </a:pPr>
            <a:r>
              <a:rPr lang="en-IN" dirty="0"/>
              <a:t>	</a:t>
            </a:r>
            <a:r>
              <a:rPr lang="en-IN" dirty="0">
                <a:hlinkClick r:id="rId2" action="ppaction://hlinkfile"/>
              </a:rPr>
              <a:t>click here to see the code</a:t>
            </a:r>
            <a:endParaRPr lang="en-IN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E5B269-EE90-E08F-FC18-0D4CCCC04995}"/>
              </a:ext>
            </a:extLst>
          </p:cNvPr>
          <p:cNvGraphicFramePr>
            <a:graphicFrameLocks noGrp="1"/>
          </p:cNvGraphicFramePr>
          <p:nvPr/>
        </p:nvGraphicFramePr>
        <p:xfrm>
          <a:off x="7448489" y="1132671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richard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AA85D6-6783-1C8B-237B-29E364EF89F8}"/>
              </a:ext>
            </a:extLst>
          </p:cNvPr>
          <p:cNvSpPr txBox="1"/>
          <p:nvPr/>
        </p:nvSpPr>
        <p:spPr>
          <a:xfrm>
            <a:off x="7955279" y="684962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CE7D545-2FBF-4D6B-746D-75032F5957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505072"/>
              </p:ext>
            </p:extLst>
          </p:nvPr>
        </p:nvGraphicFramePr>
        <p:xfrm>
          <a:off x="8663334" y="4254694"/>
          <a:ext cx="3173306" cy="404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</a:tbl>
          </a:graphicData>
        </a:graphic>
      </p:graphicFrame>
      <p:cxnSp>
        <p:nvCxnSpPr>
          <p:cNvPr id="11" name="Connector: Curved 10">
            <a:extLst>
              <a:ext uri="{FF2B5EF4-FFF2-40B4-BE49-F238E27FC236}">
                <a16:creationId xmlns:a16="http://schemas.microsoft.com/office/drawing/2014/main" id="{3B188EE8-9819-0F3D-17E7-0A493BB2F264}"/>
              </a:ext>
            </a:extLst>
          </p:cNvPr>
          <p:cNvCxnSpPr>
            <a:cxnSpLocks/>
          </p:cNvCxnSpPr>
          <p:nvPr/>
        </p:nvCxnSpPr>
        <p:spPr>
          <a:xfrm rot="16200000" flipH="1">
            <a:off x="8227598" y="3529881"/>
            <a:ext cx="1100908" cy="348717"/>
          </a:xfrm>
          <a:prstGeom prst="curved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726A727-F462-DFBD-6D8F-A52E4A02051F}"/>
              </a:ext>
            </a:extLst>
          </p:cNvPr>
          <p:cNvSpPr txBox="1"/>
          <p:nvPr/>
        </p:nvSpPr>
        <p:spPr>
          <a:xfrm>
            <a:off x="8778052" y="3362348"/>
            <a:ext cx="3138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Search for names containing </a:t>
            </a:r>
            <a:r>
              <a:rPr lang="en-IN" dirty="0" err="1"/>
              <a:t>hn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21594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75B80-77C0-3FEB-71CA-EE0D6835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7389"/>
          </a:xfrm>
        </p:spPr>
        <p:txBody>
          <a:bodyPr>
            <a:normAutofit fontScale="90000"/>
          </a:bodyPr>
          <a:lstStyle/>
          <a:p>
            <a:r>
              <a:rPr lang="en-IN" dirty="0"/>
              <a:t>CREATE A SEARCH BUTTON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1EA13-9365-E51B-2E0A-8B1932022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902515"/>
            <a:ext cx="11240590" cy="5759541"/>
          </a:xfrm>
        </p:spPr>
        <p:txBody>
          <a:bodyPr>
            <a:normAutofit fontScale="77500" lnSpcReduction="20000"/>
          </a:bodyPr>
          <a:lstStyle/>
          <a:p>
            <a:r>
              <a:rPr lang="en-IN" dirty="0"/>
              <a:t>Code for establish the connection	</a:t>
            </a:r>
          </a:p>
          <a:p>
            <a:pPr marL="457200" lvl="1" indent="0">
              <a:buNone/>
            </a:pPr>
            <a:r>
              <a:rPr lang="en-IN" dirty="0"/>
              <a:t>include ‘</a:t>
            </a:r>
            <a:r>
              <a:rPr lang="en-IN" dirty="0" err="1"/>
              <a:t>connect.php</a:t>
            </a:r>
            <a:r>
              <a:rPr lang="en-IN" dirty="0"/>
              <a:t>’;</a:t>
            </a:r>
          </a:p>
          <a:p>
            <a:pPr marL="457200" lvl="1" indent="0">
              <a:buNone/>
            </a:pPr>
            <a:endParaRPr lang="en-IN" dirty="0"/>
          </a:p>
          <a:p>
            <a:r>
              <a:rPr lang="en-IN" dirty="0"/>
              <a:t>HTML form asking for whether you want to search by ID or name</a:t>
            </a:r>
            <a:endParaRPr lang="en-IN" i="1" dirty="0"/>
          </a:p>
          <a:p>
            <a:pPr marL="0" indent="0">
              <a:buNone/>
            </a:pPr>
            <a:endParaRPr lang="en-IN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&lt;form action = "" method="post"&gt;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&lt;label for="key"&gt;&lt;b&gt;Search by ID&lt;/b&gt;&lt;/label&gt;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 &lt;input type="text" name="key" required&gt;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 &lt;input type="submit" name="</a:t>
            </a:r>
            <a:r>
              <a:rPr lang="en-IN" sz="2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submit_by_id</a:t>
            </a: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" class="button" value="Submit" /&gt; 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&lt;/form&gt;</a:t>
            </a:r>
          </a:p>
          <a:p>
            <a:pPr marL="0" indent="0">
              <a:buNone/>
            </a:pPr>
            <a:endParaRPr lang="en-IN" sz="2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&lt;form action = "" method="post"&gt;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&lt;label for="key"&gt;&lt;b&gt;Search by Name&lt;/b&gt;&lt;/label&gt;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 &lt;input type="text" name="key" required&gt;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    &lt;input type="submit" name="</a:t>
            </a:r>
            <a:r>
              <a:rPr lang="en-IN" sz="2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submit_by_name</a:t>
            </a: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"                    		class="button" value="Submit" /&gt; </a:t>
            </a:r>
          </a:p>
          <a:p>
            <a:pPr marL="0" indent="0">
              <a:buNone/>
            </a:pPr>
            <a:r>
              <a:rPr lang="en-IN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&lt;/form&gt;</a:t>
            </a:r>
            <a:endParaRPr lang="en-IN" dirty="0"/>
          </a:p>
          <a:p>
            <a:pPr marL="457200" lvl="1" indent="0">
              <a:buNone/>
            </a:pPr>
            <a:endParaRPr lang="en-IN" dirty="0"/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811512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FA86B-2530-457C-5278-7AFCCDC44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02190"/>
            <a:ext cx="6183084" cy="56605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&lt;?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php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if(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array_key_exists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('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submit_by_id',$_POST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)) {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$search = $_POST['key']; 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$query = "SELECT * FROM information WHERE id like '%$search%'";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$result = 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mysqli_query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($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conn,$query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if(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mysqli_num_rows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($result)==0){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echo "Sorry, no result found";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else{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while($r = 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mysqli_fetch_array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($result))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  {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  echo $r["id"]." ";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  echo $r["name"]."&lt;</a:t>
            </a:r>
            <a:r>
              <a:rPr lang="en-IN" sz="18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br</a:t>
            </a: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&gt;";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  }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}}		</a:t>
            </a:r>
          </a:p>
          <a:p>
            <a:pPr marL="0" indent="0">
              <a:buNone/>
            </a:pPr>
            <a:r>
              <a:rPr lang="en-IN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		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1D6F573-52DA-47D7-A1CD-17EA8E609B2A}"/>
              </a:ext>
            </a:extLst>
          </p:cNvPr>
          <p:cNvSpPr txBox="1">
            <a:spLocks/>
          </p:cNvSpPr>
          <p:nvPr/>
        </p:nvSpPr>
        <p:spPr>
          <a:xfrm>
            <a:off x="6183084" y="802190"/>
            <a:ext cx="5947956" cy="56605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if(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array_key_exists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('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submit_by_name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', $_POST)){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$search = $_POST['key'];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$query = "SELECT * FROM information WHERE name like '%$search%'";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$result = 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mysqli_query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($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conn,$query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if(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mysqli_num_rows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($result)==0)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	echo "Sorry, not result found";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else{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while($r = 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mysqli_fetch_array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($result))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	{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		echo $r["id"]." ";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		echo $r["name"]."&lt;</a:t>
            </a:r>
            <a:r>
              <a:rPr lang="en-IN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br</a:t>
            </a: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&gt;";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	}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   }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?&gt;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646371-166C-BCAD-5E98-13F0E55798BD}"/>
              </a:ext>
            </a:extLst>
          </p:cNvPr>
          <p:cNvSpPr txBox="1"/>
          <p:nvPr/>
        </p:nvSpPr>
        <p:spPr>
          <a:xfrm>
            <a:off x="2525486" y="114779"/>
            <a:ext cx="7741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dirty="0"/>
              <a:t>Code to retrieve the data from information table and display the results</a:t>
            </a:r>
          </a:p>
        </p:txBody>
      </p:sp>
    </p:spTree>
    <p:extLst>
      <p:ext uri="{BB962C8B-B14F-4D97-AF65-F5344CB8AC3E}">
        <p14:creationId xmlns:p14="http://schemas.microsoft.com/office/powerpoint/2010/main" val="1199331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FAAB-5E3A-834D-E3DC-0E2332CC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234" y="416799"/>
            <a:ext cx="10515600" cy="383812"/>
          </a:xfrm>
        </p:spPr>
        <p:txBody>
          <a:bodyPr>
            <a:normAutofit fontScale="90000"/>
          </a:bodyPr>
          <a:lstStyle/>
          <a:p>
            <a:r>
              <a:rPr lang="en-IN" dirty="0"/>
              <a:t>After running </a:t>
            </a:r>
            <a:r>
              <a:rPr lang="en-IN" dirty="0" err="1"/>
              <a:t>search.php</a:t>
            </a:r>
            <a:r>
              <a:rPr lang="en-IN" dirty="0"/>
              <a:t> in a browser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B9C8DD8-EF12-05EA-0EE6-743B1DD3B08D}"/>
              </a:ext>
            </a:extLst>
          </p:cNvPr>
          <p:cNvGrpSpPr/>
          <p:nvPr/>
        </p:nvGrpSpPr>
        <p:grpSpPr>
          <a:xfrm>
            <a:off x="806158" y="1377315"/>
            <a:ext cx="5366794" cy="607164"/>
            <a:chOff x="552521" y="2761978"/>
            <a:chExt cx="4099560" cy="607164"/>
          </a:xfrm>
        </p:grpSpPr>
        <p:sp>
          <p:nvSpPr>
            <p:cNvPr id="3" name="Content Placeholder 2">
              <a:extLst>
                <a:ext uri="{FF2B5EF4-FFF2-40B4-BE49-F238E27FC236}">
                  <a16:creationId xmlns:a16="http://schemas.microsoft.com/office/drawing/2014/main" id="{5D17E678-5431-5EB3-2B64-B39D4B699763}"/>
                </a:ext>
              </a:extLst>
            </p:cNvPr>
            <p:cNvSpPr txBox="1">
              <a:spLocks/>
            </p:cNvSpPr>
            <p:nvPr/>
          </p:nvSpPr>
          <p:spPr>
            <a:xfrm>
              <a:off x="552521" y="2796132"/>
              <a:ext cx="4099560" cy="573010"/>
            </a:xfrm>
            <a:prstGeom prst="rect">
              <a:avLst/>
            </a:prstGeom>
            <a:ln w="19050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Search by ID: </a:t>
              </a:r>
            </a:p>
            <a:p>
              <a:pPr marL="0" indent="0">
                <a:buFont typeface="Arial" panose="020B0604020202020204" pitchFamily="34" charset="0"/>
                <a:buNone/>
              </a:pPr>
              <a:endParaRPr lang="en-IN" sz="2000" dirty="0"/>
            </a:p>
            <a:p>
              <a:pPr marL="0" indent="0">
                <a:buFont typeface="Arial" panose="020B0604020202020204" pitchFamily="34" charset="0"/>
                <a:buNone/>
              </a:pPr>
              <a:r>
                <a:rPr lang="en-IN" sz="2000" dirty="0"/>
                <a:t> 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DD7258D-72E1-D656-E0E3-F144393B8945}"/>
                </a:ext>
              </a:extLst>
            </p:cNvPr>
            <p:cNvSpPr/>
            <p:nvPr/>
          </p:nvSpPr>
          <p:spPr>
            <a:xfrm>
              <a:off x="1730593" y="2761978"/>
              <a:ext cx="1422493" cy="38381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>
                <a:solidFill>
                  <a:schemeClr val="tx1"/>
                </a:solidFill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464EA75-BD02-FA26-F341-D6E9E68251A1}"/>
                </a:ext>
              </a:extLst>
            </p:cNvPr>
            <p:cNvSpPr/>
            <p:nvPr/>
          </p:nvSpPr>
          <p:spPr>
            <a:xfrm>
              <a:off x="3384503" y="2796132"/>
              <a:ext cx="1062446" cy="378395"/>
            </a:xfrm>
            <a:prstGeom prst="rect">
              <a:avLst/>
            </a:prstGeom>
            <a:solidFill>
              <a:schemeClr val="bg1"/>
            </a:solidFill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IN" dirty="0">
                  <a:solidFill>
                    <a:srgbClr val="002060"/>
                  </a:solidFill>
                </a:rPr>
                <a:t>Submit</a:t>
              </a: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B39E7E09-AED6-36F2-91B3-AE4F69065F8A}"/>
              </a:ext>
            </a:extLst>
          </p:cNvPr>
          <p:cNvSpPr txBox="1">
            <a:spLocks/>
          </p:cNvSpPr>
          <p:nvPr/>
        </p:nvSpPr>
        <p:spPr>
          <a:xfrm>
            <a:off x="357051" y="4222834"/>
            <a:ext cx="11495316" cy="3838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dirty="0"/>
              <a:t>After clicking Submit Search by Name with keyword </a:t>
            </a:r>
            <a:r>
              <a:rPr lang="en-IN" sz="4000" dirty="0" err="1"/>
              <a:t>ar</a:t>
            </a:r>
            <a:endParaRPr lang="en-IN" sz="4000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AA4868E-48A2-6270-9CBF-86E3C870EB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8987193"/>
              </p:ext>
            </p:extLst>
          </p:nvPr>
        </p:nvGraphicFramePr>
        <p:xfrm>
          <a:off x="8293688" y="1430601"/>
          <a:ext cx="3173306" cy="20211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0126360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sadhana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916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john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637715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mary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  <a:tr h="404223">
                <a:tc>
                  <a:txBody>
                    <a:bodyPr/>
                    <a:lstStyle/>
                    <a:p>
                      <a:r>
                        <a:rPr lang="en-IN" dirty="0"/>
                        <a:t>1234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 err="1"/>
                        <a:t>richard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101447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10D9016-99A3-CD56-B7D9-FC02DE340736}"/>
              </a:ext>
            </a:extLst>
          </p:cNvPr>
          <p:cNvSpPr txBox="1"/>
          <p:nvPr/>
        </p:nvSpPr>
        <p:spPr>
          <a:xfrm>
            <a:off x="8698169" y="1022081"/>
            <a:ext cx="129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Information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9153C5D-DB0A-71A3-4C52-ED16CE8B4A36}"/>
              </a:ext>
            </a:extLst>
          </p:cNvPr>
          <p:cNvSpPr txBox="1">
            <a:spLocks/>
          </p:cNvSpPr>
          <p:nvPr/>
        </p:nvSpPr>
        <p:spPr>
          <a:xfrm>
            <a:off x="357051" y="2183863"/>
            <a:ext cx="5815901" cy="573010"/>
          </a:xfrm>
          <a:prstGeom prst="rect">
            <a:avLst/>
          </a:prstGeom>
          <a:ln w="19050" cap="flat" cmpd="sng" algn="ctr">
            <a:solidFill>
              <a:schemeClr val="bg1"/>
            </a:solidFill>
            <a:prstDash val="solid"/>
            <a:miter lim="800000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IN" sz="2000" dirty="0"/>
              <a:t>Search by Name: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IN" sz="2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IN" sz="2000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E2CD9EC-E31C-E401-EA1A-3EB537D5704F}"/>
              </a:ext>
            </a:extLst>
          </p:cNvPr>
          <p:cNvSpPr/>
          <p:nvPr/>
        </p:nvSpPr>
        <p:spPr>
          <a:xfrm>
            <a:off x="2348389" y="2149709"/>
            <a:ext cx="1862206" cy="383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err="1">
                <a:solidFill>
                  <a:schemeClr val="tx1"/>
                </a:solidFill>
              </a:rPr>
              <a:t>ar</a:t>
            </a: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E2A969-3C12-022E-BC37-25DEE74D8441}"/>
              </a:ext>
            </a:extLst>
          </p:cNvPr>
          <p:cNvSpPr/>
          <p:nvPr/>
        </p:nvSpPr>
        <p:spPr>
          <a:xfrm>
            <a:off x="4513547" y="2183863"/>
            <a:ext cx="1390864" cy="378395"/>
          </a:xfrm>
          <a:prstGeom prst="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>
                <a:solidFill>
                  <a:srgbClr val="002060"/>
                </a:solidFill>
              </a:rPr>
              <a:t>Submit</a:t>
            </a:r>
          </a:p>
        </p:txBody>
      </p:sp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9ADBB875-BF02-B199-D014-5DDBC5497C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5362914"/>
              </p:ext>
            </p:extLst>
          </p:nvPr>
        </p:nvGraphicFramePr>
        <p:xfrm>
          <a:off x="2236409" y="5087378"/>
          <a:ext cx="3173306" cy="404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1232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dirty="0" err="1">
                          <a:solidFill>
                            <a:schemeClr val="tx1"/>
                          </a:solidFill>
                        </a:rPr>
                        <a:t>mary</a:t>
                      </a:r>
                      <a:endParaRPr lang="en-IN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B3687C10-BEB1-7B3F-6BFA-479961C495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2777000"/>
              </p:ext>
            </p:extLst>
          </p:nvPr>
        </p:nvGraphicFramePr>
        <p:xfrm>
          <a:off x="2236409" y="5480685"/>
          <a:ext cx="3173306" cy="404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653">
                  <a:extLst>
                    <a:ext uri="{9D8B030D-6E8A-4147-A177-3AD203B41FA5}">
                      <a16:colId xmlns:a16="http://schemas.microsoft.com/office/drawing/2014/main" val="1978858842"/>
                    </a:ext>
                  </a:extLst>
                </a:gridCol>
                <a:gridCol w="1586653">
                  <a:extLst>
                    <a:ext uri="{9D8B030D-6E8A-4147-A177-3AD203B41FA5}">
                      <a16:colId xmlns:a16="http://schemas.microsoft.com/office/drawing/2014/main" val="1986967125"/>
                    </a:ext>
                  </a:extLst>
                </a:gridCol>
              </a:tblGrid>
              <a:tr h="404223">
                <a:tc>
                  <a:txBody>
                    <a:bodyPr/>
                    <a:lstStyle/>
                    <a:p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1232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IN" dirty="0" err="1">
                          <a:solidFill>
                            <a:schemeClr val="tx1"/>
                          </a:solidFill>
                        </a:rPr>
                        <a:t>richard</a:t>
                      </a:r>
                      <a:endParaRPr lang="en-IN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7484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901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2238</Words>
  <Application>Microsoft Office PowerPoint</Application>
  <PresentationFormat>Widescreen</PresentationFormat>
  <Paragraphs>453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Courier New</vt:lpstr>
      <vt:lpstr>Office Theme</vt:lpstr>
      <vt:lpstr>CRUD</vt:lpstr>
      <vt:lpstr>Content</vt:lpstr>
      <vt:lpstr>Database Driven Web Server</vt:lpstr>
      <vt:lpstr>Establishing connection with the database</vt:lpstr>
      <vt:lpstr>Database Driven Web Server</vt:lpstr>
      <vt:lpstr>Creating Record </vt:lpstr>
      <vt:lpstr>Creating Record </vt:lpstr>
      <vt:lpstr>After Running create.php in a browser</vt:lpstr>
      <vt:lpstr>Reading a record from database</vt:lpstr>
      <vt:lpstr>READ RECORD</vt:lpstr>
      <vt:lpstr>After running read.php in a browser</vt:lpstr>
      <vt:lpstr>UPDATE A RECORD</vt:lpstr>
      <vt:lpstr>UPDATE A RECORD</vt:lpstr>
      <vt:lpstr>UPDATE A RECORD</vt:lpstr>
      <vt:lpstr>After running update.php in a browser</vt:lpstr>
      <vt:lpstr>DELETE A RECORD</vt:lpstr>
      <vt:lpstr>DELETE A RECORD</vt:lpstr>
      <vt:lpstr>DELETE A RECORD</vt:lpstr>
      <vt:lpstr>After running delete.php in a browser</vt:lpstr>
      <vt:lpstr>CREATE A SEARCH BUTTON</vt:lpstr>
      <vt:lpstr>CREATE A SEARCH BUTTON</vt:lpstr>
      <vt:lpstr>PowerPoint Presentation</vt:lpstr>
      <vt:lpstr>After running search.php in a browser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CRUD</dc:title>
  <dc:creator>Sadhana Jha</dc:creator>
  <cp:lastModifiedBy>Sadhana Jha</cp:lastModifiedBy>
  <cp:revision>13</cp:revision>
  <dcterms:created xsi:type="dcterms:W3CDTF">2024-03-14T16:24:36Z</dcterms:created>
  <dcterms:modified xsi:type="dcterms:W3CDTF">2024-03-14T22:15:32Z</dcterms:modified>
</cp:coreProperties>
</file>