
<file path=[Content_Types].xml><?xml version="1.0" encoding="utf-8"?>
<Types xmlns="http://schemas.openxmlformats.org/package/2006/content-types">
  <Default ContentType="application/x-fontdata" Extension="fntdata"/>
  <Default ContentType="image/jpeg" Extension="jpeg"/>
  <Default ContentType="image/png" Extension="png"/>
  <Default ContentType="application/vnd.openxmlformats-package.relationships+xml" Extension="rels"/>
  <Default ContentType="image/svg+xml" Extension="svg"/>
  <Default ContentType="application/xml" Extension="xml"/>
  <Override ContentType="application/vnd.openxmlformats-officedocument.extended-properties+xml" PartName="/docProps/app.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presentationml.slideLayout+xml" PartName="/ppt/slideLayouts/slideLayout1.xml"/>
  <Override ContentType="application/vnd.openxmlformats-officedocument.presentationml.slideLayout+xml" PartName="/ppt/slideLayouts/slideLayout2.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6.xml"/>
  <Override ContentType="application/vnd.openxmlformats-officedocument.presentationml.slideLayout+xml" PartName="/ppt/slideLayouts/slideLayout7.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Layout+xml" PartName="/ppt/slideLayouts/slideLayout10.xml"/>
  <Override ContentType="application/vnd.openxmlformats-officedocument.presentationml.slideLayout+xml" PartName="/ppt/slideLayouts/slideLayout11.xml"/>
  <Override ContentType="application/vnd.openxmlformats-officedocument.presentationml.slideMaster+xml" PartName="/ppt/slideMasters/slideMaster1.xml"/>
  <Override ContentType="application/vnd.openxmlformats-officedocument.presentationml.slide+xml" PartName="/ppt/slides/slide1.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4.xml"/>
  <Override ContentType="application/vnd.openxmlformats-officedocument.presentationml.slide+xml" PartName="/ppt/slides/slide5.xml"/>
  <Override ContentType="application/vnd.openxmlformats-officedocument.presentationml.slide+xml" PartName="/ppt/slides/slide6.xml"/>
  <Override ContentType="application/vnd.openxmlformats-officedocument.presentationml.slide+xml" PartName="/ppt/slides/slide7.xml"/>
  <Override ContentType="application/vnd.openxmlformats-officedocument.presentationml.slide+xml" PartName="/ppt/slides/slide8.xml"/>
  <Override ContentType="application/vnd.openxmlformats-officedocument.presentationml.slide+xml" PartName="/ppt/slides/slide9.xml"/>
  <Override ContentType="application/vnd.openxmlformats-officedocument.presentationml.slide+xml" PartName="/ppt/slides/slide10.xml"/>
  <Override ContentType="application/vnd.openxmlformats-officedocument.presentationml.slide+xml" PartName="/ppt/slides/slide11.xml"/>
  <Override ContentType="application/vnd.openxmlformats-officedocument.presentationml.slide+xml" PartName="/ppt/slides/slide12.xml"/>
  <Override ContentType="application/vnd.openxmlformats-officedocument.presentationml.slide+xml" PartName="/ppt/slides/slide13.xml"/>
  <Override ContentType="application/vnd.openxmlformats-officedocument.presentationml.slide+xml" PartName="/ppt/slides/slide14.xml"/>
  <Override ContentType="application/vnd.openxmlformats-officedocument.presentationml.slide+xml" PartName="/ppt/slides/slide15.xml"/>
  <Override ContentType="application/vnd.openxmlformats-officedocument.presentationml.slide+xml" PartName="/ppt/slides/slide16.xml"/>
  <Override ContentType="application/vnd.openxmlformats-officedocument.presentationml.tableStyles+xml" PartName="/ppt/tableStyles.xml"/>
  <Override ContentType="application/vnd.openxmlformats-officedocument.theme+xml" PartName="/ppt/theme/theme1.xml"/>
  <Override ContentType="application/vnd.openxmlformats-officedocument.presentationml.viewProps+xml" PartName="/ppt/viewProps.xml"/>
</Types>
</file>

<file path=_rels/.rels><?xml version="1.0" encoding="UTF-8" standalone="yes"?><Relationships xmlns="http://schemas.openxmlformats.org/package/2006/relationships"><Relationship Id="rId1" Target="ppt/presentation.xml" Type="http://schemas.openxmlformats.org/officeDocument/2006/relationships/officeDocument"/><Relationship Id="rId2" Target="docProps/thumbnail.jpeg" Type="http://schemas.openxmlformats.org/package/2006/relationships/metadata/thumbnail"/><Relationship Id="rId3" Target="docProps/core.xml" Type="http://schemas.openxmlformats.org/package/2006/relationships/metadata/core-properties"/><Relationship Id="rId4" Target="docProps/app.xml" Type="http://schemas.openxmlformats.org/officeDocument/2006/relationships/extended-properties"/></Relationships>
</file>

<file path=ppt/presentation.xml><?xml version="1.0" encoding="utf-8"?>
<p:presentation xmlns:a="http://schemas.openxmlformats.org/drawingml/2006/main" xmlns:r="http://schemas.openxmlformats.org/officeDocument/2006/relationships" xmlns:p="http://schemas.openxmlformats.org/presentationml/2006/main" saveSubsetFonts="1" embedTrueTypeFonts="true">
  <p:sldMasterIdLst>
    <p:sldMasterId id="2147483648" r:id="rId1"/>
  </p:sld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Lst>
  <p:sldSz cx="18288000" cy="10287000"/>
  <p:notesSz cx="6858000" cy="9144000"/>
  <p:embeddedFontLst>
    <p:embeddedFont>
      <p:font typeface="Berthold Block" charset="1" panose="02000506040000020004"/>
      <p:regular r:id="rId22"/>
    </p:embeddedFont>
    <p:embeddedFont>
      <p:font typeface="Montserrat" charset="1" panose="00000500000000000000"/>
      <p:regular r:id="rId23"/>
    </p:embeddedFont>
    <p:embeddedFont>
      <p:font typeface="Canva Sans" charset="1" panose="020B0503030501040103"/>
      <p:regular r:id="rId24"/>
    </p:embeddedFont>
    <p:embeddedFont>
      <p:font typeface="Montserrat Bold" charset="1" panose="00000800000000000000"/>
      <p:regular r:id="rId25"/>
    </p:embeddedFont>
    <p:embeddedFont>
      <p:font typeface="TAN Harmoni" charset="1" panose="00000000000000000000"/>
      <p:regular r:id="rId26"/>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74" d="100"/>
          <a:sy n="74" d="100"/>
        </p:scale>
        <p:origin x="-1092" y="-9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Relationships xmlns="http://schemas.openxmlformats.org/package/2006/relationships"><Relationship Id="rId1" Target="slideMasters/slideMaster1.xml" Type="http://schemas.openxmlformats.org/officeDocument/2006/relationships/slideMaster"/><Relationship Id="rId10" Target="slides/slide5.xml" Type="http://schemas.openxmlformats.org/officeDocument/2006/relationships/slide"/><Relationship Id="rId11" Target="slides/slide6.xml" Type="http://schemas.openxmlformats.org/officeDocument/2006/relationships/slide"/><Relationship Id="rId12" Target="slides/slide7.xml" Type="http://schemas.openxmlformats.org/officeDocument/2006/relationships/slide"/><Relationship Id="rId13" Target="slides/slide8.xml" Type="http://schemas.openxmlformats.org/officeDocument/2006/relationships/slide"/><Relationship Id="rId14" Target="slides/slide9.xml" Type="http://schemas.openxmlformats.org/officeDocument/2006/relationships/slide"/><Relationship Id="rId15" Target="slides/slide10.xml" Type="http://schemas.openxmlformats.org/officeDocument/2006/relationships/slide"/><Relationship Id="rId16" Target="slides/slide11.xml" Type="http://schemas.openxmlformats.org/officeDocument/2006/relationships/slide"/><Relationship Id="rId17" Target="slides/slide12.xml" Type="http://schemas.openxmlformats.org/officeDocument/2006/relationships/slide"/><Relationship Id="rId18" Target="slides/slide13.xml" Type="http://schemas.openxmlformats.org/officeDocument/2006/relationships/slide"/><Relationship Id="rId19" Target="slides/slide14.xml" Type="http://schemas.openxmlformats.org/officeDocument/2006/relationships/slide"/><Relationship Id="rId2" Target="presProps.xml" Type="http://schemas.openxmlformats.org/officeDocument/2006/relationships/presProps"/><Relationship Id="rId20" Target="slides/slide15.xml" Type="http://schemas.openxmlformats.org/officeDocument/2006/relationships/slide"/><Relationship Id="rId21" Target="slides/slide16.xml" Type="http://schemas.openxmlformats.org/officeDocument/2006/relationships/slide"/><Relationship Id="rId22" Target="fonts/font22.fntdata" Type="http://schemas.openxmlformats.org/officeDocument/2006/relationships/font"/><Relationship Id="rId23" Target="fonts/font23.fntdata" Type="http://schemas.openxmlformats.org/officeDocument/2006/relationships/font"/><Relationship Id="rId24" Target="fonts/font24.fntdata" Type="http://schemas.openxmlformats.org/officeDocument/2006/relationships/font"/><Relationship Id="rId25" Target="fonts/font25.fntdata" Type="http://schemas.openxmlformats.org/officeDocument/2006/relationships/font"/><Relationship Id="rId26" Target="fonts/font26.fntdata" Type="http://schemas.openxmlformats.org/officeDocument/2006/relationships/font"/><Relationship Id="rId3" Target="viewProps.xml" Type="http://schemas.openxmlformats.org/officeDocument/2006/relationships/viewProps"/><Relationship Id="rId4" Target="theme/theme1.xml" Type="http://schemas.openxmlformats.org/officeDocument/2006/relationships/theme"/><Relationship Id="rId5" Target="tableStyles.xml" Type="http://schemas.openxmlformats.org/officeDocument/2006/relationships/tableStyles"/><Relationship Id="rId6" Target="slides/slide1.xml" Type="http://schemas.openxmlformats.org/officeDocument/2006/relationships/slide"/><Relationship Id="rId7" Target="slides/slide2.xml" Type="http://schemas.openxmlformats.org/officeDocument/2006/relationships/slide"/><Relationship Id="rId8" Target="slides/slide3.xml" Type="http://schemas.openxmlformats.org/officeDocument/2006/relationships/slide"/><Relationship Id="rId9" Target="slides/slide4.xml" Type="http://schemas.openxmlformats.org/officeDocument/2006/relationships/slide"/></Relationships>
</file>

<file path=ppt/slideLayouts/_rels/slideLayout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2.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3.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4.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5.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6.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7.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8.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9.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0.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pPr/>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Relationships xmlns="http://schemas.openxmlformats.org/package/2006/relationships"><Relationship Id="rId1" Target="../slideLayouts/slideLayout1.xml" Type="http://schemas.openxmlformats.org/officeDocument/2006/relationships/slideLayout"/><Relationship Id="rId10" Target="../slideLayouts/slideLayout10.xml" Type="http://schemas.openxmlformats.org/officeDocument/2006/relationships/slideLayout"/><Relationship Id="rId11" Target="../slideLayouts/slideLayout11.xml" Type="http://schemas.openxmlformats.org/officeDocument/2006/relationships/slideLayout"/><Relationship Id="rId12" Target="../theme/theme1.xml" Type="http://schemas.openxmlformats.org/officeDocument/2006/relationships/theme"/><Relationship Id="rId2" Target="../slideLayouts/slideLayout2.xml" Type="http://schemas.openxmlformats.org/officeDocument/2006/relationships/slideLayout"/><Relationship Id="rId3" Target="../slideLayouts/slideLayout3.xml" Type="http://schemas.openxmlformats.org/officeDocument/2006/relationships/slideLayout"/><Relationship Id="rId4" Target="../slideLayouts/slideLayout4.xml" Type="http://schemas.openxmlformats.org/officeDocument/2006/relationships/slideLayout"/><Relationship Id="rId5" Target="../slideLayouts/slideLayout5.xml" Type="http://schemas.openxmlformats.org/officeDocument/2006/relationships/slideLayout"/><Relationship Id="rId6" Target="../slideLayouts/slideLayout6.xml" Type="http://schemas.openxmlformats.org/officeDocument/2006/relationships/slideLayout"/><Relationship Id="rId7" Target="../slideLayouts/slideLayout7.xml" Type="http://schemas.openxmlformats.org/officeDocument/2006/relationships/slideLayout"/><Relationship Id="rId8" Target="../slideLayouts/slideLayout8.xml" Type="http://schemas.openxmlformats.org/officeDocument/2006/relationships/slideLayout"/><Relationship Id="rId9" Target="../slideLayouts/slideLayout9.xml" Type="http://schemas.openxmlformats.org/officeDocument/2006/relationships/slideLayout"/></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9.png" Type="http://schemas.openxmlformats.org/officeDocument/2006/relationships/image"/><Relationship Id="rId2" Target="../media/image1.png" Type="http://schemas.openxmlformats.org/officeDocument/2006/relationships/image"/><Relationship Id="rId3" Target="../media/image2.svg" Type="http://schemas.openxmlformats.org/officeDocument/2006/relationships/image"/><Relationship Id="rId4" Target="../media/image3.jpeg" Type="http://schemas.openxmlformats.org/officeDocument/2006/relationships/image"/><Relationship Id="rId5" Target="../media/image4.jpeg" Type="http://schemas.openxmlformats.org/officeDocument/2006/relationships/image"/><Relationship Id="rId6" Target="../media/image5.png" Type="http://schemas.openxmlformats.org/officeDocument/2006/relationships/image"/><Relationship Id="rId7" Target="../media/image6.svg" Type="http://schemas.openxmlformats.org/officeDocument/2006/relationships/image"/><Relationship Id="rId8" Target="../media/image7.png" Type="http://schemas.openxmlformats.org/officeDocument/2006/relationships/image"/><Relationship Id="rId9" Target="../media/image8.svg" Type="http://schemas.openxmlformats.org/officeDocument/2006/relationships/image"/></Relationships>
</file>

<file path=ppt/slides/_rels/slide2.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5.png" Type="http://schemas.openxmlformats.org/officeDocument/2006/relationships/image"/><Relationship Id="rId11" Target="../media/image6.svg" Type="http://schemas.openxmlformats.org/officeDocument/2006/relationships/image"/><Relationship Id="rId2" Target="../media/image10.jpeg" Type="http://schemas.openxmlformats.org/officeDocument/2006/relationships/image"/><Relationship Id="rId3" Target="../media/image11.png" Type="http://schemas.openxmlformats.org/officeDocument/2006/relationships/image"/><Relationship Id="rId4" Target="../media/image12.svg" Type="http://schemas.openxmlformats.org/officeDocument/2006/relationships/image"/><Relationship Id="rId5" Target="../media/image13.png" Type="http://schemas.openxmlformats.org/officeDocument/2006/relationships/image"/><Relationship Id="rId6" Target="../media/image14.svg" Type="http://schemas.openxmlformats.org/officeDocument/2006/relationships/image"/><Relationship Id="rId7" Target="../media/image15.jpeg" Type="http://schemas.openxmlformats.org/officeDocument/2006/relationships/image"/><Relationship Id="rId8" Target="../media/image7.png" Type="http://schemas.openxmlformats.org/officeDocument/2006/relationships/image"/><Relationship Id="rId9" Target="../media/image8.svg" Type="http://schemas.openxmlformats.org/officeDocument/2006/relationships/image"/></Relationships>
</file>

<file path=ppt/slides/_rels/slide3.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22.svg" Type="http://schemas.openxmlformats.org/officeDocument/2006/relationships/image"/><Relationship Id="rId11" Target="../media/image23.jpeg" Type="http://schemas.openxmlformats.org/officeDocument/2006/relationships/image"/><Relationship Id="rId2" Target="../media/image16.png" Type="http://schemas.openxmlformats.org/officeDocument/2006/relationships/image"/><Relationship Id="rId3" Target="../media/image17.svg" Type="http://schemas.openxmlformats.org/officeDocument/2006/relationships/image"/><Relationship Id="rId4" Target="../media/image18.png" Type="http://schemas.openxmlformats.org/officeDocument/2006/relationships/image"/><Relationship Id="rId5" Target="../media/image19.svg" Type="http://schemas.openxmlformats.org/officeDocument/2006/relationships/image"/><Relationship Id="rId6" Target="../media/image5.png" Type="http://schemas.openxmlformats.org/officeDocument/2006/relationships/image"/><Relationship Id="rId7" Target="../media/image6.svg" Type="http://schemas.openxmlformats.org/officeDocument/2006/relationships/image"/><Relationship Id="rId8" Target="../media/image20.jpeg" Type="http://schemas.openxmlformats.org/officeDocument/2006/relationships/image"/><Relationship Id="rId9" Target="../media/image21.png" Type="http://schemas.openxmlformats.org/officeDocument/2006/relationships/image"/></Relationships>
</file>

<file path=ppt/slides/_rels/slide4.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26.png" Type="http://schemas.openxmlformats.org/officeDocument/2006/relationships/image"/><Relationship Id="rId11" Target="../media/image27.svg" Type="http://schemas.openxmlformats.org/officeDocument/2006/relationships/image"/><Relationship Id="rId12" Target="../media/image28.png" Type="http://schemas.openxmlformats.org/officeDocument/2006/relationships/image"/><Relationship Id="rId2" Target="../media/image7.png" Type="http://schemas.openxmlformats.org/officeDocument/2006/relationships/image"/><Relationship Id="rId3" Target="../media/image8.svg" Type="http://schemas.openxmlformats.org/officeDocument/2006/relationships/image"/><Relationship Id="rId4" Target="../media/image1.png" Type="http://schemas.openxmlformats.org/officeDocument/2006/relationships/image"/><Relationship Id="rId5" Target="../media/image2.svg" Type="http://schemas.openxmlformats.org/officeDocument/2006/relationships/image"/><Relationship Id="rId6" Target="../media/image5.png" Type="http://schemas.openxmlformats.org/officeDocument/2006/relationships/image"/><Relationship Id="rId7" Target="../media/image6.svg" Type="http://schemas.openxmlformats.org/officeDocument/2006/relationships/image"/><Relationship Id="rId8" Target="../media/image24.png" Type="http://schemas.openxmlformats.org/officeDocument/2006/relationships/image"/><Relationship Id="rId9" Target="../media/image25.svg" Type="http://schemas.openxmlformats.org/officeDocument/2006/relationships/image"/></Relationships>
</file>

<file path=ppt/slides/_rels/slide5.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31.png" Type="http://schemas.openxmlformats.org/officeDocument/2006/relationships/image"/><Relationship Id="rId11" Target="../media/image32.svg" Type="http://schemas.openxmlformats.org/officeDocument/2006/relationships/image"/><Relationship Id="rId12" Target="../media/image33.png" Type="http://schemas.openxmlformats.org/officeDocument/2006/relationships/image"/><Relationship Id="rId13" Target="../media/image34.svg" Type="http://schemas.openxmlformats.org/officeDocument/2006/relationships/image"/><Relationship Id="rId14" Target="../media/image35.png" Type="http://schemas.openxmlformats.org/officeDocument/2006/relationships/image"/><Relationship Id="rId15" Target="../media/image36.svg" Type="http://schemas.openxmlformats.org/officeDocument/2006/relationships/image"/><Relationship Id="rId16" Target="../media/image37.png" Type="http://schemas.openxmlformats.org/officeDocument/2006/relationships/image"/><Relationship Id="rId17" Target="../media/image38.svg" Type="http://schemas.openxmlformats.org/officeDocument/2006/relationships/image"/><Relationship Id="rId18" Target="../media/image39.png" Type="http://schemas.openxmlformats.org/officeDocument/2006/relationships/image"/><Relationship Id="rId19" Target="../media/image40.svg" Type="http://schemas.openxmlformats.org/officeDocument/2006/relationships/image"/><Relationship Id="rId2" Target="../media/image13.png" Type="http://schemas.openxmlformats.org/officeDocument/2006/relationships/image"/><Relationship Id="rId20" Target="../media/image41.png" Type="http://schemas.openxmlformats.org/officeDocument/2006/relationships/image"/><Relationship Id="rId21" Target="../media/image42.svg" Type="http://schemas.openxmlformats.org/officeDocument/2006/relationships/image"/><Relationship Id="rId3" Target="../media/image14.svg" Type="http://schemas.openxmlformats.org/officeDocument/2006/relationships/image"/><Relationship Id="rId4" Target="../media/image7.png" Type="http://schemas.openxmlformats.org/officeDocument/2006/relationships/image"/><Relationship Id="rId5" Target="../media/image8.svg" Type="http://schemas.openxmlformats.org/officeDocument/2006/relationships/image"/><Relationship Id="rId6" Target="../media/image5.png" Type="http://schemas.openxmlformats.org/officeDocument/2006/relationships/image"/><Relationship Id="rId7" Target="../media/image6.svg" Type="http://schemas.openxmlformats.org/officeDocument/2006/relationships/image"/><Relationship Id="rId8" Target="../media/image29.png" Type="http://schemas.openxmlformats.org/officeDocument/2006/relationships/image"/><Relationship Id="rId9" Target="../media/image30.svg" Type="http://schemas.openxmlformats.org/officeDocument/2006/relationships/image"/></Relationships>
</file>

<file path=ppt/slides/_rels/slide6.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49.svg" Type="http://schemas.openxmlformats.org/officeDocument/2006/relationships/image"/><Relationship Id="rId11" Target="../media/image50.png" Type="http://schemas.openxmlformats.org/officeDocument/2006/relationships/image"/><Relationship Id="rId12" Target="../media/image51.svg" Type="http://schemas.openxmlformats.org/officeDocument/2006/relationships/image"/><Relationship Id="rId13" Target="../media/image52.png" Type="http://schemas.openxmlformats.org/officeDocument/2006/relationships/image"/><Relationship Id="rId14" Target="../media/image53.svg" Type="http://schemas.openxmlformats.org/officeDocument/2006/relationships/image"/><Relationship Id="rId15" Target="../media/image54.png" Type="http://schemas.openxmlformats.org/officeDocument/2006/relationships/image"/><Relationship Id="rId16" Target="../media/image55.svg" Type="http://schemas.openxmlformats.org/officeDocument/2006/relationships/image"/><Relationship Id="rId17" Target="../media/image56.png" Type="http://schemas.openxmlformats.org/officeDocument/2006/relationships/image"/><Relationship Id="rId18" Target="../media/image57.svg" Type="http://schemas.openxmlformats.org/officeDocument/2006/relationships/image"/><Relationship Id="rId19" Target="../media/image58.png" Type="http://schemas.openxmlformats.org/officeDocument/2006/relationships/image"/><Relationship Id="rId2" Target="../media/image43.png" Type="http://schemas.openxmlformats.org/officeDocument/2006/relationships/image"/><Relationship Id="rId20" Target="../media/image59.svg" Type="http://schemas.openxmlformats.org/officeDocument/2006/relationships/image"/><Relationship Id="rId3" Target="../media/image44.svg" Type="http://schemas.openxmlformats.org/officeDocument/2006/relationships/image"/><Relationship Id="rId4" Target="../media/image45.jpeg" Type="http://schemas.openxmlformats.org/officeDocument/2006/relationships/image"/><Relationship Id="rId5" Target="../media/image46.png" Type="http://schemas.openxmlformats.org/officeDocument/2006/relationships/image"/><Relationship Id="rId6" Target="../media/image47.svg" Type="http://schemas.openxmlformats.org/officeDocument/2006/relationships/image"/><Relationship Id="rId7" Target="../media/image5.png" Type="http://schemas.openxmlformats.org/officeDocument/2006/relationships/image"/><Relationship Id="rId8" Target="../media/image6.svg" Type="http://schemas.openxmlformats.org/officeDocument/2006/relationships/image"/><Relationship Id="rId9" Target="../media/image48.png" Type="http://schemas.openxmlformats.org/officeDocument/2006/relationships/image"/></Relationships>
</file>

<file path=ppt/slides/_rels/slide7.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64.png" Type="http://schemas.openxmlformats.org/officeDocument/2006/relationships/image"/><Relationship Id="rId11" Target="../media/image65.png" Type="http://schemas.openxmlformats.org/officeDocument/2006/relationships/image"/><Relationship Id="rId12" Target="../media/image66.svg" Type="http://schemas.openxmlformats.org/officeDocument/2006/relationships/image"/><Relationship Id="rId2" Target="../media/image60.jpeg" Type="http://schemas.openxmlformats.org/officeDocument/2006/relationships/image"/><Relationship Id="rId3" Target="../media/image7.png" Type="http://schemas.openxmlformats.org/officeDocument/2006/relationships/image"/><Relationship Id="rId4" Target="../media/image8.svg" Type="http://schemas.openxmlformats.org/officeDocument/2006/relationships/image"/><Relationship Id="rId5" Target="../media/image5.png" Type="http://schemas.openxmlformats.org/officeDocument/2006/relationships/image"/><Relationship Id="rId6" Target="../media/image6.svg" Type="http://schemas.openxmlformats.org/officeDocument/2006/relationships/image"/><Relationship Id="rId7" Target="../media/image61.png" Type="http://schemas.openxmlformats.org/officeDocument/2006/relationships/image"/><Relationship Id="rId8" Target="../media/image62.png" Type="http://schemas.openxmlformats.org/officeDocument/2006/relationships/image"/><Relationship Id="rId9" Target="../media/image63.svg" Type="http://schemas.openxmlformats.org/officeDocument/2006/relationships/image"/></Relationships>
</file>

<file path=ppt/slides/_rels/slide8.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67.png" Type="http://schemas.openxmlformats.org/officeDocument/2006/relationships/image"/><Relationship Id="rId3" Target="../media/image18.png" Type="http://schemas.openxmlformats.org/officeDocument/2006/relationships/image"/><Relationship Id="rId4" Target="../media/image19.svg" Type="http://schemas.openxmlformats.org/officeDocument/2006/relationships/image"/><Relationship Id="rId5" Target="../media/image1.png" Type="http://schemas.openxmlformats.org/officeDocument/2006/relationships/image"/><Relationship Id="rId6" Target="../media/image2.svg" Type="http://schemas.openxmlformats.org/officeDocument/2006/relationships/image"/></Relationships>
</file>

<file path=ppt/slides/_rels/slide9.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68.png" Type="http://schemas.openxmlformats.org/officeDocument/2006/relationships/image"/><Relationship Id="rId3" Target="../media/image69.svg" Type="http://schemas.openxmlformats.org/officeDocument/2006/relationships/image"/><Relationship Id="rId4" Target="../media/image70.jpeg" Type="http://schemas.openxmlformats.org/officeDocument/2006/relationships/image"/><Relationship Id="rId5" Target="../media/image5.png" Type="http://schemas.openxmlformats.org/officeDocument/2006/relationships/image"/><Relationship Id="rId6" Target="../media/image6.svg" Type="http://schemas.openxmlformats.org/officeDocument/2006/relationships/image"/><Relationship Id="rId7" Target="../media/image71.png" Type="http://schemas.openxmlformats.org/officeDocument/2006/relationships/image"/><Relationship Id="rId8" Target="../media/image72.svg" Type="http://schemas.openxmlformats.org/officeDocument/2006/relationships/image"/></Relationships>
</file>

<file path=ppt/slides/_rels/slide10.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73.png" Type="http://schemas.openxmlformats.org/officeDocument/2006/relationships/image"/><Relationship Id="rId3" Target="../media/image74.svg" Type="http://schemas.openxmlformats.org/officeDocument/2006/relationships/image"/><Relationship Id="rId4" Target="../media/image75.png" Type="http://schemas.openxmlformats.org/officeDocument/2006/relationships/image"/><Relationship Id="rId5" Target="../media/image76.svg" Type="http://schemas.openxmlformats.org/officeDocument/2006/relationships/image"/><Relationship Id="rId6" Target="../media/image5.png" Type="http://schemas.openxmlformats.org/officeDocument/2006/relationships/image"/><Relationship Id="rId7" Target="../media/image6.svg" Type="http://schemas.openxmlformats.org/officeDocument/2006/relationships/image"/><Relationship Id="rId8" Target="../media/image77.jpeg" Type="http://schemas.openxmlformats.org/officeDocument/2006/relationships/image"/></Relationships>
</file>

<file path=ppt/slides/_rels/slide11.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82.svg" Type="http://schemas.openxmlformats.org/officeDocument/2006/relationships/image"/><Relationship Id="rId2" Target="../media/image78.png" Type="http://schemas.openxmlformats.org/officeDocument/2006/relationships/image"/><Relationship Id="rId3" Target="../media/image79.svg" Type="http://schemas.openxmlformats.org/officeDocument/2006/relationships/image"/><Relationship Id="rId4" Target="../media/image68.png" Type="http://schemas.openxmlformats.org/officeDocument/2006/relationships/image"/><Relationship Id="rId5" Target="../media/image69.svg" Type="http://schemas.openxmlformats.org/officeDocument/2006/relationships/image"/><Relationship Id="rId6" Target="../media/image5.png" Type="http://schemas.openxmlformats.org/officeDocument/2006/relationships/image"/><Relationship Id="rId7" Target="../media/image6.svg" Type="http://schemas.openxmlformats.org/officeDocument/2006/relationships/image"/><Relationship Id="rId8" Target="../media/image80.png" Type="http://schemas.openxmlformats.org/officeDocument/2006/relationships/image"/><Relationship Id="rId9" Target="../media/image81.png" Type="http://schemas.openxmlformats.org/officeDocument/2006/relationships/image"/></Relationships>
</file>

<file path=ppt/slides/_rels/slide12.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8.png" Type="http://schemas.openxmlformats.org/officeDocument/2006/relationships/image"/><Relationship Id="rId3" Target="../media/image19.svg" Type="http://schemas.openxmlformats.org/officeDocument/2006/relationships/image"/><Relationship Id="rId4" Target="../media/image5.png" Type="http://schemas.openxmlformats.org/officeDocument/2006/relationships/image"/><Relationship Id="rId5" Target="../media/image6.svg" Type="http://schemas.openxmlformats.org/officeDocument/2006/relationships/image"/><Relationship Id="rId6" Target="../media/image83.png" Type="http://schemas.openxmlformats.org/officeDocument/2006/relationships/image"/><Relationship Id="rId7" Target="../media/image84.jpeg" Type="http://schemas.openxmlformats.org/officeDocument/2006/relationships/image"/></Relationships>
</file>

<file path=ppt/slides/_rels/slide13.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85.jpeg" Type="http://schemas.openxmlformats.org/officeDocument/2006/relationships/image"/></Relationships>
</file>

<file path=ppt/slides/_rels/slide14.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7.png" Type="http://schemas.openxmlformats.org/officeDocument/2006/relationships/image"/><Relationship Id="rId3" Target="../media/image8.svg" Type="http://schemas.openxmlformats.org/officeDocument/2006/relationships/image"/><Relationship Id="rId4" Target="../media/image86.png" Type="http://schemas.openxmlformats.org/officeDocument/2006/relationships/image"/><Relationship Id="rId5" Target="../media/image87.svg" Type="http://schemas.openxmlformats.org/officeDocument/2006/relationships/image"/><Relationship Id="rId6" Target="../media/image5.png" Type="http://schemas.openxmlformats.org/officeDocument/2006/relationships/image"/><Relationship Id="rId7" Target="../media/image6.svg" Type="http://schemas.openxmlformats.org/officeDocument/2006/relationships/image"/></Relationships>
</file>

<file path=ppt/slides/_rels/slide15.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88.jpeg" Type="http://schemas.openxmlformats.org/officeDocument/2006/relationships/image"/><Relationship Id="rId3" Target="https://dentistry.co.uk/2023/12/22/what-will-2024-bring-to-dental-technology/" TargetMode="External" Type="http://schemas.openxmlformats.org/officeDocument/2006/relationships/hyperlink"/><Relationship Id="rId4" Target="https://www.3shape.com/en/blog/digital-dentistry/when-dental-labs-and-clinics-can-work-together-on-one-platform" TargetMode="External" Type="http://schemas.openxmlformats.org/officeDocument/2006/relationships/hyperlink"/><Relationship Id="rId5" Target="https://doi.org/10.1038/s41415-020-1928-5" TargetMode="External" Type="http://schemas.openxmlformats.org/officeDocument/2006/relationships/hyperlink"/><Relationship Id="rId6" Target="https://wiki.exocad.com/wiki/index.php/Integrating_Intraoral_Scanners_with_exocad_Software_in_the_Clinic" TargetMode="External" Type="http://schemas.openxmlformats.org/officeDocument/2006/relationships/hyperlink"/><Relationship Id="rId7" Target="https://www.planmeca.com/cadcam-dentistry/intraoral-scanners/" TargetMode="External" Type="http://schemas.openxmlformats.org/officeDocument/2006/relationships/hyperlink"/></Relationships>
</file>

<file path=ppt/slides/_rels/slide16.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89.jpeg" Type="http://schemas.openxmlformats.org/officeDocument/2006/relationships/image"/><Relationship Id="rId3" Target="https://doi.org/10.30977/bul.2219-5548.2022.96.0.66" TargetMode="External" Type="http://schemas.openxmlformats.org/officeDocument/2006/relationships/hyperlink"/><Relationship Id="rId4" Target="https://doi.org/10.30977/bul.2219-5548.2022.96.0.66" TargetMode="External" Type="http://schemas.openxmlformats.org/officeDocument/2006/relationships/hyperlink"/></Relationships>
</file>

<file path=ppt/slides/slide1.xml><?xml version="1.0" encoding="utf-8"?>
<p:sld xmlns:p="http://schemas.openxmlformats.org/presentationml/2006/main" xmlns:a="http://schemas.openxmlformats.org/drawingml/2006/main" xmlns:r="http://schemas.openxmlformats.org/officeDocument/2006/relationships">
  <p:cSld>
    <p:bg>
      <p:bgPr>
        <a:gradFill rotWithShape="true">
          <a:gsLst>
            <a:gs pos="0">
              <a:srgbClr val="0097B2">
                <a:alpha val="100000"/>
              </a:srgbClr>
            </a:gs>
            <a:gs pos="100000">
              <a:srgbClr val="7ED957">
                <a:alpha val="100000"/>
              </a:srgbClr>
            </a:gs>
          </a:gsLst>
          <a:lin ang="0"/>
        </a:gradFill>
      </p:bgPr>
    </p:bg>
    <p:spTree>
      <p:nvGrpSpPr>
        <p:cNvPr id="1" name=""/>
        <p:cNvGrpSpPr/>
        <p:nvPr/>
      </p:nvGrpSpPr>
      <p:grpSpPr>
        <a:xfrm>
          <a:off x="0" y="0"/>
          <a:ext cx="0" cy="0"/>
          <a:chOff x="0" y="0"/>
          <a:chExt cx="0" cy="0"/>
        </a:xfrm>
      </p:grpSpPr>
      <p:grpSp>
        <p:nvGrpSpPr>
          <p:cNvPr name="Group 2" id="2"/>
          <p:cNvGrpSpPr/>
          <p:nvPr/>
        </p:nvGrpSpPr>
        <p:grpSpPr>
          <a:xfrm rot="0">
            <a:off x="-4249" y="0"/>
            <a:ext cx="8280289" cy="10287000"/>
            <a:chOff x="0" y="0"/>
            <a:chExt cx="11040385" cy="13716000"/>
          </a:xfrm>
        </p:grpSpPr>
        <p:sp>
          <p:nvSpPr>
            <p:cNvPr name="Freeform 3" id="3"/>
            <p:cNvSpPr/>
            <p:nvPr/>
          </p:nvSpPr>
          <p:spPr>
            <a:xfrm flipH="false" flipV="false" rot="0">
              <a:off x="0" y="0"/>
              <a:ext cx="10412730" cy="13716000"/>
            </a:xfrm>
            <a:custGeom>
              <a:avLst/>
              <a:gdLst/>
              <a:ahLst/>
              <a:cxnLst/>
              <a:rect r="r" b="b" t="t" l="l"/>
              <a:pathLst>
                <a:path h="13716000" w="10412730">
                  <a:moveTo>
                    <a:pt x="0" y="0"/>
                  </a:moveTo>
                  <a:lnTo>
                    <a:pt x="10412730" y="0"/>
                  </a:lnTo>
                  <a:lnTo>
                    <a:pt x="10412730" y="13716000"/>
                  </a:lnTo>
                  <a:lnTo>
                    <a:pt x="0" y="13716000"/>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grpSp>
          <p:nvGrpSpPr>
            <p:cNvPr name="Group 4" id="4"/>
            <p:cNvGrpSpPr/>
            <p:nvPr/>
          </p:nvGrpSpPr>
          <p:grpSpPr>
            <a:xfrm rot="0">
              <a:off x="3144921" y="3902624"/>
              <a:ext cx="7895464" cy="9187449"/>
              <a:chOff x="0" y="0"/>
              <a:chExt cx="698500" cy="812800"/>
            </a:xfrm>
          </p:grpSpPr>
          <p:sp>
            <p:nvSpPr>
              <p:cNvPr name="Freeform 5" id="5"/>
              <p:cNvSpPr/>
              <p:nvPr/>
            </p:nvSpPr>
            <p:spPr>
              <a:xfrm flipH="false" flipV="false" rot="0">
                <a:off x="0" y="9493"/>
                <a:ext cx="698500" cy="793814"/>
              </a:xfrm>
              <a:custGeom>
                <a:avLst/>
                <a:gdLst/>
                <a:ahLst/>
                <a:cxnLst/>
                <a:rect r="r" b="b" t="t" l="l"/>
                <a:pathLst>
                  <a:path h="793814" w="698500">
                    <a:moveTo>
                      <a:pt x="391980" y="15368"/>
                    </a:moveTo>
                    <a:lnTo>
                      <a:pt x="655770" y="168846"/>
                    </a:lnTo>
                    <a:cubicBezTo>
                      <a:pt x="682225" y="184238"/>
                      <a:pt x="698500" y="212536"/>
                      <a:pt x="698500" y="243143"/>
                    </a:cubicBezTo>
                    <a:lnTo>
                      <a:pt x="698500" y="550671"/>
                    </a:lnTo>
                    <a:cubicBezTo>
                      <a:pt x="698500" y="581278"/>
                      <a:pt x="682225" y="609576"/>
                      <a:pt x="655770" y="624968"/>
                    </a:cubicBezTo>
                    <a:lnTo>
                      <a:pt x="391980" y="778446"/>
                    </a:lnTo>
                    <a:cubicBezTo>
                      <a:pt x="365566" y="793814"/>
                      <a:pt x="332934" y="793814"/>
                      <a:pt x="306520" y="778446"/>
                    </a:cubicBezTo>
                    <a:lnTo>
                      <a:pt x="42730" y="624968"/>
                    </a:lnTo>
                    <a:cubicBezTo>
                      <a:pt x="16275" y="609576"/>
                      <a:pt x="0" y="581278"/>
                      <a:pt x="0" y="550671"/>
                    </a:cubicBezTo>
                    <a:lnTo>
                      <a:pt x="0" y="243143"/>
                    </a:lnTo>
                    <a:cubicBezTo>
                      <a:pt x="0" y="212536"/>
                      <a:pt x="16275" y="184238"/>
                      <a:pt x="42730" y="168846"/>
                    </a:cubicBezTo>
                    <a:lnTo>
                      <a:pt x="306520" y="15368"/>
                    </a:lnTo>
                    <a:cubicBezTo>
                      <a:pt x="332934" y="0"/>
                      <a:pt x="365566" y="0"/>
                      <a:pt x="391980" y="15368"/>
                    </a:cubicBezTo>
                    <a:close/>
                  </a:path>
                </a:pathLst>
              </a:custGeom>
              <a:solidFill>
                <a:srgbClr val="FFB000"/>
              </a:solidFill>
              <a:ln w="123825" cap="rnd">
                <a:solidFill>
                  <a:srgbClr val="FEFEFE"/>
                </a:solidFill>
                <a:prstDash val="solid"/>
                <a:round/>
              </a:ln>
            </p:spPr>
          </p:sp>
          <p:sp>
            <p:nvSpPr>
              <p:cNvPr name="TextBox 6" id="6"/>
              <p:cNvSpPr txBox="true"/>
              <p:nvPr/>
            </p:nvSpPr>
            <p:spPr>
              <a:xfrm>
                <a:off x="0" y="101600"/>
                <a:ext cx="698500" cy="571500"/>
              </a:xfrm>
              <a:prstGeom prst="rect">
                <a:avLst/>
              </a:prstGeom>
            </p:spPr>
            <p:txBody>
              <a:bodyPr anchor="ctr" rtlCol="false" tIns="50800" lIns="50800" bIns="50800" rIns="50800"/>
              <a:lstStyle/>
              <a:p>
                <a:pPr algn="ctr">
                  <a:lnSpc>
                    <a:spcPts val="2659"/>
                  </a:lnSpc>
                  <a:spcBef>
                    <a:spcPct val="0"/>
                  </a:spcBef>
                </a:pPr>
              </a:p>
            </p:txBody>
          </p:sp>
        </p:grpSp>
        <p:grpSp>
          <p:nvGrpSpPr>
            <p:cNvPr name="Group 7" id="7"/>
            <p:cNvGrpSpPr/>
            <p:nvPr/>
          </p:nvGrpSpPr>
          <p:grpSpPr>
            <a:xfrm rot="0">
              <a:off x="3710456" y="4480266"/>
              <a:ext cx="6758240" cy="7864134"/>
              <a:chOff x="0" y="0"/>
              <a:chExt cx="698500" cy="812800"/>
            </a:xfrm>
          </p:grpSpPr>
          <p:sp>
            <p:nvSpPr>
              <p:cNvPr name="Freeform 8" id="8"/>
              <p:cNvSpPr/>
              <p:nvPr/>
            </p:nvSpPr>
            <p:spPr>
              <a:xfrm flipH="false" flipV="false" rot="0">
                <a:off x="0" y="11090"/>
                <a:ext cx="698500" cy="790619"/>
              </a:xfrm>
              <a:custGeom>
                <a:avLst/>
                <a:gdLst/>
                <a:ahLst/>
                <a:cxnLst/>
                <a:rect r="r" b="b" t="t" l="l"/>
                <a:pathLst>
                  <a:path h="790619" w="698500">
                    <a:moveTo>
                      <a:pt x="399170" y="17955"/>
                    </a:moveTo>
                    <a:lnTo>
                      <a:pt x="648580" y="163065"/>
                    </a:lnTo>
                    <a:cubicBezTo>
                      <a:pt x="679486" y="181048"/>
                      <a:pt x="698500" y="214108"/>
                      <a:pt x="698500" y="249865"/>
                    </a:cubicBezTo>
                    <a:lnTo>
                      <a:pt x="698500" y="540755"/>
                    </a:lnTo>
                    <a:cubicBezTo>
                      <a:pt x="698500" y="576512"/>
                      <a:pt x="679486" y="609572"/>
                      <a:pt x="648580" y="627555"/>
                    </a:cubicBezTo>
                    <a:lnTo>
                      <a:pt x="399170" y="772665"/>
                    </a:lnTo>
                    <a:cubicBezTo>
                      <a:pt x="368312" y="790620"/>
                      <a:pt x="330188" y="790620"/>
                      <a:pt x="299330" y="772665"/>
                    </a:cubicBezTo>
                    <a:lnTo>
                      <a:pt x="49920" y="627555"/>
                    </a:lnTo>
                    <a:cubicBezTo>
                      <a:pt x="19014" y="609572"/>
                      <a:pt x="0" y="576512"/>
                      <a:pt x="0" y="540755"/>
                    </a:cubicBezTo>
                    <a:lnTo>
                      <a:pt x="0" y="249865"/>
                    </a:lnTo>
                    <a:cubicBezTo>
                      <a:pt x="0" y="214108"/>
                      <a:pt x="19014" y="181048"/>
                      <a:pt x="49920" y="163065"/>
                    </a:cubicBezTo>
                    <a:lnTo>
                      <a:pt x="299330" y="17955"/>
                    </a:lnTo>
                    <a:cubicBezTo>
                      <a:pt x="330188" y="0"/>
                      <a:pt x="368312" y="0"/>
                      <a:pt x="399170" y="17955"/>
                    </a:cubicBezTo>
                    <a:close/>
                  </a:path>
                </a:pathLst>
              </a:custGeom>
              <a:blipFill>
                <a:blip r:embed="rId4"/>
                <a:stretch>
                  <a:fillRect l="-33979" t="0" r="-33979" b="0"/>
                </a:stretch>
              </a:blipFill>
            </p:spPr>
          </p:sp>
        </p:grpSp>
      </p:grpSp>
      <p:grpSp>
        <p:nvGrpSpPr>
          <p:cNvPr name="Group 9" id="9"/>
          <p:cNvGrpSpPr/>
          <p:nvPr/>
        </p:nvGrpSpPr>
        <p:grpSpPr>
          <a:xfrm rot="0">
            <a:off x="861458" y="660566"/>
            <a:ext cx="4817674" cy="5606020"/>
            <a:chOff x="0" y="0"/>
            <a:chExt cx="6423565" cy="7474694"/>
          </a:xfrm>
        </p:grpSpPr>
        <p:grpSp>
          <p:nvGrpSpPr>
            <p:cNvPr name="Group 10" id="10"/>
            <p:cNvGrpSpPr/>
            <p:nvPr/>
          </p:nvGrpSpPr>
          <p:grpSpPr>
            <a:xfrm rot="0">
              <a:off x="0" y="0"/>
              <a:ext cx="6423565" cy="7474694"/>
              <a:chOff x="0" y="0"/>
              <a:chExt cx="698500" cy="812800"/>
            </a:xfrm>
          </p:grpSpPr>
          <p:sp>
            <p:nvSpPr>
              <p:cNvPr name="Freeform 11" id="11"/>
              <p:cNvSpPr/>
              <p:nvPr/>
            </p:nvSpPr>
            <p:spPr>
              <a:xfrm flipH="false" flipV="false" rot="0">
                <a:off x="0" y="11668"/>
                <a:ext cx="698500" cy="789464"/>
              </a:xfrm>
              <a:custGeom>
                <a:avLst/>
                <a:gdLst/>
                <a:ahLst/>
                <a:cxnLst/>
                <a:rect r="r" b="b" t="t" l="l"/>
                <a:pathLst>
                  <a:path h="789464" w="698500">
                    <a:moveTo>
                      <a:pt x="401771" y="18890"/>
                    </a:moveTo>
                    <a:lnTo>
                      <a:pt x="645979" y="160974"/>
                    </a:lnTo>
                    <a:cubicBezTo>
                      <a:pt x="678496" y="179893"/>
                      <a:pt x="698500" y="214676"/>
                      <a:pt x="698500" y="252296"/>
                    </a:cubicBezTo>
                    <a:lnTo>
                      <a:pt x="698500" y="537168"/>
                    </a:lnTo>
                    <a:cubicBezTo>
                      <a:pt x="698500" y="574788"/>
                      <a:pt x="678496" y="609571"/>
                      <a:pt x="645979" y="628490"/>
                    </a:cubicBezTo>
                    <a:lnTo>
                      <a:pt x="401771" y="770574"/>
                    </a:lnTo>
                    <a:cubicBezTo>
                      <a:pt x="369305" y="789464"/>
                      <a:pt x="329195" y="789464"/>
                      <a:pt x="296729" y="770574"/>
                    </a:cubicBezTo>
                    <a:lnTo>
                      <a:pt x="52521" y="628490"/>
                    </a:lnTo>
                    <a:cubicBezTo>
                      <a:pt x="20004" y="609571"/>
                      <a:pt x="0" y="574788"/>
                      <a:pt x="0" y="537168"/>
                    </a:cubicBezTo>
                    <a:lnTo>
                      <a:pt x="0" y="252296"/>
                    </a:lnTo>
                    <a:cubicBezTo>
                      <a:pt x="0" y="214676"/>
                      <a:pt x="20004" y="179893"/>
                      <a:pt x="52521" y="160974"/>
                    </a:cubicBezTo>
                    <a:lnTo>
                      <a:pt x="296729" y="18890"/>
                    </a:lnTo>
                    <a:cubicBezTo>
                      <a:pt x="329195" y="0"/>
                      <a:pt x="369305" y="0"/>
                      <a:pt x="401771" y="18890"/>
                    </a:cubicBezTo>
                    <a:close/>
                  </a:path>
                </a:pathLst>
              </a:custGeom>
              <a:solidFill>
                <a:srgbClr val="FFB000"/>
              </a:solidFill>
              <a:ln w="123825" cap="rnd">
                <a:solidFill>
                  <a:srgbClr val="FEFEFE"/>
                </a:solidFill>
                <a:prstDash val="solid"/>
                <a:round/>
              </a:ln>
            </p:spPr>
          </p:sp>
          <p:sp>
            <p:nvSpPr>
              <p:cNvPr name="TextBox 12" id="12"/>
              <p:cNvSpPr txBox="true"/>
              <p:nvPr/>
            </p:nvSpPr>
            <p:spPr>
              <a:xfrm>
                <a:off x="0" y="101600"/>
                <a:ext cx="698500" cy="571500"/>
              </a:xfrm>
              <a:prstGeom prst="rect">
                <a:avLst/>
              </a:prstGeom>
            </p:spPr>
            <p:txBody>
              <a:bodyPr anchor="ctr" rtlCol="false" tIns="50800" lIns="50800" bIns="50800" rIns="50800"/>
              <a:lstStyle/>
              <a:p>
                <a:pPr algn="ctr">
                  <a:lnSpc>
                    <a:spcPts val="2659"/>
                  </a:lnSpc>
                  <a:spcBef>
                    <a:spcPct val="0"/>
                  </a:spcBef>
                </a:pPr>
              </a:p>
            </p:txBody>
          </p:sp>
        </p:grpSp>
        <p:grpSp>
          <p:nvGrpSpPr>
            <p:cNvPr name="Group 13" id="13"/>
            <p:cNvGrpSpPr/>
            <p:nvPr/>
          </p:nvGrpSpPr>
          <p:grpSpPr>
            <a:xfrm rot="0">
              <a:off x="562346" y="538309"/>
              <a:ext cx="5498346" cy="6398076"/>
              <a:chOff x="0" y="0"/>
              <a:chExt cx="698500" cy="812800"/>
            </a:xfrm>
          </p:grpSpPr>
          <p:sp>
            <p:nvSpPr>
              <p:cNvPr name="Freeform 14" id="14"/>
              <p:cNvSpPr/>
              <p:nvPr/>
            </p:nvSpPr>
            <p:spPr>
              <a:xfrm flipH="false" flipV="false" rot="0">
                <a:off x="0" y="13632"/>
                <a:ext cx="698500" cy="785537"/>
              </a:xfrm>
              <a:custGeom>
                <a:avLst/>
                <a:gdLst/>
                <a:ahLst/>
                <a:cxnLst/>
                <a:rect r="r" b="b" t="t" l="l"/>
                <a:pathLst>
                  <a:path h="785537" w="698500">
                    <a:moveTo>
                      <a:pt x="410609" y="22068"/>
                    </a:moveTo>
                    <a:lnTo>
                      <a:pt x="637141" y="153868"/>
                    </a:lnTo>
                    <a:cubicBezTo>
                      <a:pt x="675130" y="175971"/>
                      <a:pt x="698500" y="216606"/>
                      <a:pt x="698500" y="260557"/>
                    </a:cubicBezTo>
                    <a:lnTo>
                      <a:pt x="698500" y="524979"/>
                    </a:lnTo>
                    <a:cubicBezTo>
                      <a:pt x="698500" y="568930"/>
                      <a:pt x="675130" y="609565"/>
                      <a:pt x="637141" y="631668"/>
                    </a:cubicBezTo>
                    <a:lnTo>
                      <a:pt x="410609" y="763468"/>
                    </a:lnTo>
                    <a:cubicBezTo>
                      <a:pt x="372679" y="785536"/>
                      <a:pt x="325821" y="785536"/>
                      <a:pt x="287891" y="763468"/>
                    </a:cubicBezTo>
                    <a:lnTo>
                      <a:pt x="61359" y="631668"/>
                    </a:lnTo>
                    <a:cubicBezTo>
                      <a:pt x="23370" y="609565"/>
                      <a:pt x="0" y="568930"/>
                      <a:pt x="0" y="524979"/>
                    </a:cubicBezTo>
                    <a:lnTo>
                      <a:pt x="0" y="260557"/>
                    </a:lnTo>
                    <a:cubicBezTo>
                      <a:pt x="0" y="216606"/>
                      <a:pt x="23370" y="175971"/>
                      <a:pt x="61359" y="153868"/>
                    </a:cubicBezTo>
                    <a:lnTo>
                      <a:pt x="287891" y="22068"/>
                    </a:lnTo>
                    <a:cubicBezTo>
                      <a:pt x="325821" y="0"/>
                      <a:pt x="372679" y="0"/>
                      <a:pt x="410609" y="22068"/>
                    </a:cubicBezTo>
                    <a:close/>
                  </a:path>
                </a:pathLst>
              </a:custGeom>
              <a:blipFill>
                <a:blip r:embed="rId5"/>
                <a:stretch>
                  <a:fillRect l="-33085" t="0" r="-33085" b="0"/>
                </a:stretch>
              </a:blipFill>
            </p:spPr>
          </p:sp>
        </p:grpSp>
      </p:grpSp>
      <p:sp>
        <p:nvSpPr>
          <p:cNvPr name="Freeform 15" id="15"/>
          <p:cNvSpPr/>
          <p:nvPr/>
        </p:nvSpPr>
        <p:spPr>
          <a:xfrm flipH="false" flipV="false" rot="0">
            <a:off x="6650682" y="1684397"/>
            <a:ext cx="869696" cy="194594"/>
          </a:xfrm>
          <a:custGeom>
            <a:avLst/>
            <a:gdLst/>
            <a:ahLst/>
            <a:cxnLst/>
            <a:rect r="r" b="b" t="t" l="l"/>
            <a:pathLst>
              <a:path h="194594" w="869696">
                <a:moveTo>
                  <a:pt x="0" y="0"/>
                </a:moveTo>
                <a:lnTo>
                  <a:pt x="869696" y="0"/>
                </a:lnTo>
                <a:lnTo>
                  <a:pt x="869696" y="194595"/>
                </a:lnTo>
                <a:lnTo>
                  <a:pt x="0" y="194595"/>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16" id="16"/>
          <p:cNvSpPr/>
          <p:nvPr/>
        </p:nvSpPr>
        <p:spPr>
          <a:xfrm flipH="false" flipV="false" rot="0">
            <a:off x="16148449" y="8510529"/>
            <a:ext cx="869696" cy="194594"/>
          </a:xfrm>
          <a:custGeom>
            <a:avLst/>
            <a:gdLst/>
            <a:ahLst/>
            <a:cxnLst/>
            <a:rect r="r" b="b" t="t" l="l"/>
            <a:pathLst>
              <a:path h="194594" w="869696">
                <a:moveTo>
                  <a:pt x="0" y="0"/>
                </a:moveTo>
                <a:lnTo>
                  <a:pt x="869696" y="0"/>
                </a:lnTo>
                <a:lnTo>
                  <a:pt x="869696" y="194594"/>
                </a:lnTo>
                <a:lnTo>
                  <a:pt x="0" y="194594"/>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17" id="17"/>
          <p:cNvSpPr/>
          <p:nvPr/>
        </p:nvSpPr>
        <p:spPr>
          <a:xfrm flipH="false" flipV="false" rot="0">
            <a:off x="6650682" y="1972161"/>
            <a:ext cx="869696" cy="194594"/>
          </a:xfrm>
          <a:custGeom>
            <a:avLst/>
            <a:gdLst/>
            <a:ahLst/>
            <a:cxnLst/>
            <a:rect r="r" b="b" t="t" l="l"/>
            <a:pathLst>
              <a:path h="194594" w="869696">
                <a:moveTo>
                  <a:pt x="0" y="0"/>
                </a:moveTo>
                <a:lnTo>
                  <a:pt x="869696" y="0"/>
                </a:lnTo>
                <a:lnTo>
                  <a:pt x="869696" y="194595"/>
                </a:lnTo>
                <a:lnTo>
                  <a:pt x="0" y="194595"/>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18" id="18"/>
          <p:cNvSpPr/>
          <p:nvPr/>
        </p:nvSpPr>
        <p:spPr>
          <a:xfrm flipH="false" flipV="false" rot="0">
            <a:off x="16148449" y="8798293"/>
            <a:ext cx="869696" cy="194594"/>
          </a:xfrm>
          <a:custGeom>
            <a:avLst/>
            <a:gdLst/>
            <a:ahLst/>
            <a:cxnLst/>
            <a:rect r="r" b="b" t="t" l="l"/>
            <a:pathLst>
              <a:path h="194594" w="869696">
                <a:moveTo>
                  <a:pt x="0" y="0"/>
                </a:moveTo>
                <a:lnTo>
                  <a:pt x="869696" y="0"/>
                </a:lnTo>
                <a:lnTo>
                  <a:pt x="869696" y="194595"/>
                </a:lnTo>
                <a:lnTo>
                  <a:pt x="0" y="194595"/>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19" id="19"/>
          <p:cNvSpPr/>
          <p:nvPr/>
        </p:nvSpPr>
        <p:spPr>
          <a:xfrm flipH="false" flipV="false" rot="0">
            <a:off x="16050803" y="69384"/>
            <a:ext cx="2237197" cy="2097372"/>
          </a:xfrm>
          <a:custGeom>
            <a:avLst/>
            <a:gdLst/>
            <a:ahLst/>
            <a:cxnLst/>
            <a:rect r="r" b="b" t="t" l="l"/>
            <a:pathLst>
              <a:path h="2097372" w="2237197">
                <a:moveTo>
                  <a:pt x="0" y="0"/>
                </a:moveTo>
                <a:lnTo>
                  <a:pt x="2237197" y="0"/>
                </a:lnTo>
                <a:lnTo>
                  <a:pt x="2237197" y="2097372"/>
                </a:lnTo>
                <a:lnTo>
                  <a:pt x="0" y="2097372"/>
                </a:lnTo>
                <a:lnTo>
                  <a:pt x="0" y="0"/>
                </a:lnTo>
                <a:close/>
              </a:path>
            </a:pathLst>
          </a:custGeom>
          <a:blipFill>
            <a:blip r:embed="rId8">
              <a:extLst>
                <a:ext uri="{96DAC541-7B7A-43D3-8B79-37D633B846F1}">
                  <asvg:svgBlip xmlns:asvg="http://schemas.microsoft.com/office/drawing/2016/SVG/main" r:embed="rId9"/>
                </a:ext>
              </a:extLst>
            </a:blip>
            <a:stretch>
              <a:fillRect l="0" t="0" r="0" b="0"/>
            </a:stretch>
          </a:blipFill>
        </p:spPr>
      </p:sp>
      <p:sp>
        <p:nvSpPr>
          <p:cNvPr name="Freeform 20" id="20"/>
          <p:cNvSpPr/>
          <p:nvPr/>
        </p:nvSpPr>
        <p:spPr>
          <a:xfrm flipH="false" flipV="false" rot="0">
            <a:off x="8495115" y="1435069"/>
            <a:ext cx="868824" cy="1086030"/>
          </a:xfrm>
          <a:custGeom>
            <a:avLst/>
            <a:gdLst/>
            <a:ahLst/>
            <a:cxnLst/>
            <a:rect r="r" b="b" t="t" l="l"/>
            <a:pathLst>
              <a:path h="1086030" w="868824">
                <a:moveTo>
                  <a:pt x="0" y="0"/>
                </a:moveTo>
                <a:lnTo>
                  <a:pt x="868824" y="0"/>
                </a:lnTo>
                <a:lnTo>
                  <a:pt x="868824" y="1086030"/>
                </a:lnTo>
                <a:lnTo>
                  <a:pt x="0" y="1086030"/>
                </a:lnTo>
                <a:lnTo>
                  <a:pt x="0" y="0"/>
                </a:lnTo>
                <a:close/>
              </a:path>
            </a:pathLst>
          </a:custGeom>
          <a:blipFill>
            <a:blip r:embed="rId10"/>
            <a:stretch>
              <a:fillRect l="0" t="0" r="0" b="0"/>
            </a:stretch>
          </a:blipFill>
        </p:spPr>
      </p:sp>
      <p:sp>
        <p:nvSpPr>
          <p:cNvPr name="TextBox 21" id="21"/>
          <p:cNvSpPr txBox="true"/>
          <p:nvPr/>
        </p:nvSpPr>
        <p:spPr>
          <a:xfrm rot="0">
            <a:off x="8856427" y="3206401"/>
            <a:ext cx="7917532" cy="2249224"/>
          </a:xfrm>
          <a:prstGeom prst="rect">
            <a:avLst/>
          </a:prstGeom>
        </p:spPr>
        <p:txBody>
          <a:bodyPr anchor="t" rtlCol="false" tIns="0" lIns="0" bIns="0" rIns="0">
            <a:spAutoFit/>
          </a:bodyPr>
          <a:lstStyle/>
          <a:p>
            <a:pPr algn="l">
              <a:lnSpc>
                <a:spcPts val="18302"/>
              </a:lnSpc>
              <a:spcBef>
                <a:spcPct val="0"/>
              </a:spcBef>
            </a:pPr>
            <a:r>
              <a:rPr lang="en-US" sz="13072">
                <a:solidFill>
                  <a:srgbClr val="000000"/>
                </a:solidFill>
                <a:latin typeface="Berthold Block"/>
                <a:ea typeface="Berthold Block"/>
                <a:cs typeface="Berthold Block"/>
                <a:sym typeface="Berthold Block"/>
              </a:rPr>
              <a:t>DENTRALINK</a:t>
            </a:r>
          </a:p>
        </p:txBody>
      </p:sp>
      <p:sp>
        <p:nvSpPr>
          <p:cNvPr name="TextBox 22" id="22"/>
          <p:cNvSpPr txBox="true"/>
          <p:nvPr/>
        </p:nvSpPr>
        <p:spPr>
          <a:xfrm rot="0">
            <a:off x="9583014" y="971550"/>
            <a:ext cx="3426557" cy="2647085"/>
          </a:xfrm>
          <a:prstGeom prst="rect">
            <a:avLst/>
          </a:prstGeom>
        </p:spPr>
        <p:txBody>
          <a:bodyPr anchor="t" rtlCol="false" tIns="0" lIns="0" bIns="0" rIns="0">
            <a:spAutoFit/>
          </a:bodyPr>
          <a:lstStyle/>
          <a:p>
            <a:pPr algn="l">
              <a:lnSpc>
                <a:spcPts val="4247"/>
              </a:lnSpc>
            </a:pPr>
            <a:r>
              <a:rPr lang="en-US" sz="3034">
                <a:solidFill>
                  <a:srgbClr val="000000"/>
                </a:solidFill>
                <a:latin typeface="Montserrat"/>
                <a:ea typeface="Montserrat"/>
                <a:cs typeface="Montserrat"/>
                <a:sym typeface="Montserrat"/>
              </a:rPr>
              <a:t>University of Wales</a:t>
            </a:r>
          </a:p>
          <a:p>
            <a:pPr algn="l">
              <a:lnSpc>
                <a:spcPts val="4247"/>
              </a:lnSpc>
            </a:pPr>
            <a:r>
              <a:rPr lang="en-US" sz="3034">
                <a:solidFill>
                  <a:srgbClr val="000000"/>
                </a:solidFill>
                <a:latin typeface="Montserrat"/>
                <a:ea typeface="Montserrat"/>
                <a:cs typeface="Montserrat"/>
                <a:sym typeface="Montserrat"/>
              </a:rPr>
              <a:t>Trinity Saint David</a:t>
            </a:r>
          </a:p>
          <a:p>
            <a:pPr algn="l">
              <a:lnSpc>
                <a:spcPts val="4247"/>
              </a:lnSpc>
              <a:spcBef>
                <a:spcPct val="0"/>
              </a:spcBef>
            </a:pPr>
          </a:p>
        </p:txBody>
      </p:sp>
      <p:sp>
        <p:nvSpPr>
          <p:cNvPr name="TextBox 23" id="23"/>
          <p:cNvSpPr txBox="true"/>
          <p:nvPr/>
        </p:nvSpPr>
        <p:spPr>
          <a:xfrm rot="0">
            <a:off x="9583014" y="6834994"/>
            <a:ext cx="8161718" cy="1580285"/>
          </a:xfrm>
          <a:prstGeom prst="rect">
            <a:avLst/>
          </a:prstGeom>
        </p:spPr>
        <p:txBody>
          <a:bodyPr anchor="t" rtlCol="false" tIns="0" lIns="0" bIns="0" rIns="0">
            <a:spAutoFit/>
          </a:bodyPr>
          <a:lstStyle/>
          <a:p>
            <a:pPr algn="l">
              <a:lnSpc>
                <a:spcPts val="4247"/>
              </a:lnSpc>
              <a:spcBef>
                <a:spcPct val="0"/>
              </a:spcBef>
            </a:pPr>
            <a:r>
              <a:rPr lang="en-US" sz="3034">
                <a:solidFill>
                  <a:srgbClr val="000000"/>
                </a:solidFill>
                <a:latin typeface="Montserrat"/>
                <a:ea typeface="Montserrat"/>
                <a:cs typeface="Montserrat"/>
                <a:sym typeface="Montserrat"/>
              </a:rPr>
              <a:t>P</a:t>
            </a:r>
            <a:r>
              <a:rPr lang="en-US" sz="3034">
                <a:solidFill>
                  <a:srgbClr val="000000"/>
                </a:solidFill>
                <a:latin typeface="Montserrat"/>
                <a:ea typeface="Montserrat"/>
                <a:cs typeface="Montserrat"/>
                <a:sym typeface="Montserrat"/>
              </a:rPr>
              <a:t>resenter: Vera Karakoleva</a:t>
            </a:r>
          </a:p>
          <a:p>
            <a:pPr algn="l">
              <a:lnSpc>
                <a:spcPts val="4247"/>
              </a:lnSpc>
              <a:spcBef>
                <a:spcPct val="0"/>
              </a:spcBef>
            </a:pPr>
            <a:r>
              <a:rPr lang="en-US" sz="3034">
                <a:solidFill>
                  <a:srgbClr val="000000"/>
                </a:solidFill>
                <a:latin typeface="Montserrat"/>
                <a:ea typeface="Montserrat"/>
                <a:cs typeface="Montserrat"/>
                <a:sym typeface="Montserrat"/>
              </a:rPr>
              <a:t>ID: 2232348</a:t>
            </a:r>
          </a:p>
          <a:p>
            <a:pPr algn="l">
              <a:lnSpc>
                <a:spcPts val="4247"/>
              </a:lnSpc>
              <a:spcBef>
                <a:spcPct val="0"/>
              </a:spcBef>
            </a:pPr>
          </a:p>
        </p:txBody>
      </p:sp>
      <p:sp>
        <p:nvSpPr>
          <p:cNvPr name="TextBox 24" id="24"/>
          <p:cNvSpPr txBox="true"/>
          <p:nvPr/>
        </p:nvSpPr>
        <p:spPr>
          <a:xfrm rot="0">
            <a:off x="9583014" y="5191797"/>
            <a:ext cx="5267920" cy="1180465"/>
          </a:xfrm>
          <a:prstGeom prst="rect">
            <a:avLst/>
          </a:prstGeom>
        </p:spPr>
        <p:txBody>
          <a:bodyPr anchor="t" rtlCol="false" tIns="0" lIns="0" bIns="0" rIns="0">
            <a:spAutoFit/>
          </a:bodyPr>
          <a:lstStyle/>
          <a:p>
            <a:pPr algn="ctr">
              <a:lnSpc>
                <a:spcPts val="4759"/>
              </a:lnSpc>
            </a:pPr>
            <a:r>
              <a:rPr lang="en-US" sz="3399">
                <a:solidFill>
                  <a:srgbClr val="000000"/>
                </a:solidFill>
                <a:latin typeface="Canva Sans"/>
                <a:ea typeface="Canva Sans"/>
                <a:cs typeface="Canva Sans"/>
                <a:sym typeface="Canva Sans"/>
              </a:rPr>
              <a:t>Interim</a:t>
            </a:r>
            <a:r>
              <a:rPr lang="en-US" sz="3399">
                <a:solidFill>
                  <a:srgbClr val="000000"/>
                </a:solidFill>
                <a:latin typeface="Canva Sans"/>
                <a:ea typeface="Canva Sans"/>
                <a:cs typeface="Canva Sans"/>
                <a:sym typeface="Canva Sans"/>
              </a:rPr>
              <a:t> Viva Presentation</a:t>
            </a:r>
          </a:p>
          <a:p>
            <a:pPr algn="ctr">
              <a:lnSpc>
                <a:spcPts val="4759"/>
              </a:lnSpc>
            </a:pPr>
          </a:p>
        </p:txBody>
      </p:sp>
    </p:spTree>
  </p:cSld>
  <p:clrMapOvr>
    <a:masterClrMapping/>
  </p:clrMapOvr>
</p:sld>
</file>

<file path=ppt/slides/slide2.xml><?xml version="1.0" encoding="utf-8"?>
<p:sld xmlns:p="http://schemas.openxmlformats.org/presentationml/2006/main" xmlns:a="http://schemas.openxmlformats.org/drawingml/2006/main" xmlns:r="http://schemas.openxmlformats.org/officeDocument/2006/relationships">
  <p:cSld>
    <p:bg>
      <p:bgPr>
        <a:gradFill rotWithShape="true">
          <a:gsLst>
            <a:gs pos="0">
              <a:srgbClr val="0097B2">
                <a:alpha val="100000"/>
              </a:srgbClr>
            </a:gs>
            <a:gs pos="100000">
              <a:srgbClr val="7ED957">
                <a:alpha val="100000"/>
              </a:srgbClr>
            </a:gs>
          </a:gsLst>
          <a:lin ang="0"/>
        </a:gradFill>
      </p:bgPr>
    </p:bg>
    <p:spTree>
      <p:nvGrpSpPr>
        <p:cNvPr id="1" name=""/>
        <p:cNvGrpSpPr/>
        <p:nvPr/>
      </p:nvGrpSpPr>
      <p:grpSpPr>
        <a:xfrm>
          <a:off x="0" y="0"/>
          <a:ext cx="0" cy="0"/>
          <a:chOff x="0" y="0"/>
          <a:chExt cx="0" cy="0"/>
        </a:xfrm>
      </p:grpSpPr>
      <p:sp>
        <p:nvSpPr>
          <p:cNvPr name="Freeform 2" id="2"/>
          <p:cNvSpPr/>
          <p:nvPr/>
        </p:nvSpPr>
        <p:spPr>
          <a:xfrm flipH="false" flipV="false" rot="0">
            <a:off x="4907180" y="627923"/>
            <a:ext cx="12352120" cy="9351075"/>
          </a:xfrm>
          <a:custGeom>
            <a:avLst/>
            <a:gdLst/>
            <a:ahLst/>
            <a:cxnLst/>
            <a:rect r="r" b="b" t="t" l="l"/>
            <a:pathLst>
              <a:path h="9351075" w="12352120">
                <a:moveTo>
                  <a:pt x="0" y="0"/>
                </a:moveTo>
                <a:lnTo>
                  <a:pt x="12352120" y="0"/>
                </a:lnTo>
                <a:lnTo>
                  <a:pt x="12352120" y="9351075"/>
                </a:lnTo>
                <a:lnTo>
                  <a:pt x="0" y="9351075"/>
                </a:lnTo>
                <a:lnTo>
                  <a:pt x="0" y="0"/>
                </a:lnTo>
                <a:close/>
              </a:path>
            </a:pathLst>
          </a:custGeom>
          <a:blipFill>
            <a:blip r:embed="rId2">
              <a:alphaModFix amt="43000"/>
            </a:blip>
            <a:stretch>
              <a:fillRect l="-6813" t="0" r="-6813" b="0"/>
            </a:stretch>
          </a:blipFill>
        </p:spPr>
      </p:sp>
      <p:sp>
        <p:nvSpPr>
          <p:cNvPr name="Freeform 3" id="3"/>
          <p:cNvSpPr/>
          <p:nvPr/>
        </p:nvSpPr>
        <p:spPr>
          <a:xfrm flipH="true" flipV="false" rot="-10800000">
            <a:off x="0" y="1584843"/>
            <a:ext cx="5069006" cy="8702157"/>
          </a:xfrm>
          <a:custGeom>
            <a:avLst/>
            <a:gdLst/>
            <a:ahLst/>
            <a:cxnLst/>
            <a:rect r="r" b="b" t="t" l="l"/>
            <a:pathLst>
              <a:path h="8702157" w="5069006">
                <a:moveTo>
                  <a:pt x="5069006" y="0"/>
                </a:moveTo>
                <a:lnTo>
                  <a:pt x="0" y="0"/>
                </a:lnTo>
                <a:lnTo>
                  <a:pt x="0" y="8702157"/>
                </a:lnTo>
                <a:lnTo>
                  <a:pt x="5069006" y="8702157"/>
                </a:lnTo>
                <a:lnTo>
                  <a:pt x="5069006"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TextBox 4" id="4"/>
          <p:cNvSpPr txBox="true"/>
          <p:nvPr/>
        </p:nvSpPr>
        <p:spPr>
          <a:xfrm rot="0">
            <a:off x="8692822" y="757314"/>
            <a:ext cx="6945540" cy="1670414"/>
          </a:xfrm>
          <a:prstGeom prst="rect">
            <a:avLst/>
          </a:prstGeom>
        </p:spPr>
        <p:txBody>
          <a:bodyPr anchor="t" rtlCol="false" tIns="0" lIns="0" bIns="0" rIns="0">
            <a:spAutoFit/>
          </a:bodyPr>
          <a:lstStyle/>
          <a:p>
            <a:pPr algn="l">
              <a:lnSpc>
                <a:spcPts val="13664"/>
              </a:lnSpc>
              <a:spcBef>
                <a:spcPct val="0"/>
              </a:spcBef>
            </a:pPr>
            <a:r>
              <a:rPr lang="en-US" sz="9760">
                <a:solidFill>
                  <a:srgbClr val="000000"/>
                </a:solidFill>
                <a:latin typeface="Berthold Block"/>
                <a:ea typeface="Berthold Block"/>
                <a:cs typeface="Berthold Block"/>
                <a:sym typeface="Berthold Block"/>
              </a:rPr>
              <a:t>CONTENT</a:t>
            </a:r>
          </a:p>
        </p:txBody>
      </p:sp>
      <p:sp>
        <p:nvSpPr>
          <p:cNvPr name="Freeform 5" id="5"/>
          <p:cNvSpPr/>
          <p:nvPr/>
        </p:nvSpPr>
        <p:spPr>
          <a:xfrm flipH="false" flipV="false" rot="0">
            <a:off x="405696" y="201829"/>
            <a:ext cx="4020814" cy="3543342"/>
          </a:xfrm>
          <a:custGeom>
            <a:avLst/>
            <a:gdLst/>
            <a:ahLst/>
            <a:cxnLst/>
            <a:rect r="r" b="b" t="t" l="l"/>
            <a:pathLst>
              <a:path h="3543342" w="4020814">
                <a:moveTo>
                  <a:pt x="0" y="0"/>
                </a:moveTo>
                <a:lnTo>
                  <a:pt x="4020813" y="0"/>
                </a:lnTo>
                <a:lnTo>
                  <a:pt x="4020813" y="3543342"/>
                </a:lnTo>
                <a:lnTo>
                  <a:pt x="0" y="3543342"/>
                </a:lnTo>
                <a:lnTo>
                  <a:pt x="0" y="0"/>
                </a:lnTo>
                <a:close/>
              </a:path>
            </a:pathLst>
          </a:custGeom>
          <a:blipFill>
            <a:blip r:embed="rId5">
              <a:extLst>
                <a:ext uri="{96DAC541-7B7A-43D3-8B79-37D633B846F1}">
                  <asvg:svgBlip xmlns:asvg="http://schemas.microsoft.com/office/drawing/2016/SVG/main" r:embed="rId6"/>
                </a:ext>
              </a:extLst>
            </a:blip>
            <a:stretch>
              <a:fillRect l="0" t="0" r="0" b="0"/>
            </a:stretch>
          </a:blipFill>
        </p:spPr>
      </p:sp>
      <p:grpSp>
        <p:nvGrpSpPr>
          <p:cNvPr name="Group 6" id="6"/>
          <p:cNvGrpSpPr/>
          <p:nvPr/>
        </p:nvGrpSpPr>
        <p:grpSpPr>
          <a:xfrm rot="0">
            <a:off x="594875" y="1433536"/>
            <a:ext cx="5921598" cy="6890587"/>
            <a:chOff x="0" y="0"/>
            <a:chExt cx="7895464" cy="9187449"/>
          </a:xfrm>
        </p:grpSpPr>
        <p:grpSp>
          <p:nvGrpSpPr>
            <p:cNvPr name="Group 7" id="7"/>
            <p:cNvGrpSpPr/>
            <p:nvPr/>
          </p:nvGrpSpPr>
          <p:grpSpPr>
            <a:xfrm rot="0">
              <a:off x="0" y="0"/>
              <a:ext cx="7895464" cy="9187449"/>
              <a:chOff x="0" y="0"/>
              <a:chExt cx="698500" cy="812800"/>
            </a:xfrm>
          </p:grpSpPr>
          <p:sp>
            <p:nvSpPr>
              <p:cNvPr name="Freeform 8" id="8"/>
              <p:cNvSpPr/>
              <p:nvPr/>
            </p:nvSpPr>
            <p:spPr>
              <a:xfrm flipH="false" flipV="false" rot="0">
                <a:off x="0" y="9493"/>
                <a:ext cx="698500" cy="793814"/>
              </a:xfrm>
              <a:custGeom>
                <a:avLst/>
                <a:gdLst/>
                <a:ahLst/>
                <a:cxnLst/>
                <a:rect r="r" b="b" t="t" l="l"/>
                <a:pathLst>
                  <a:path h="793814" w="698500">
                    <a:moveTo>
                      <a:pt x="391980" y="15368"/>
                    </a:moveTo>
                    <a:lnTo>
                      <a:pt x="655770" y="168846"/>
                    </a:lnTo>
                    <a:cubicBezTo>
                      <a:pt x="682225" y="184238"/>
                      <a:pt x="698500" y="212536"/>
                      <a:pt x="698500" y="243143"/>
                    </a:cubicBezTo>
                    <a:lnTo>
                      <a:pt x="698500" y="550671"/>
                    </a:lnTo>
                    <a:cubicBezTo>
                      <a:pt x="698500" y="581278"/>
                      <a:pt x="682225" y="609576"/>
                      <a:pt x="655770" y="624968"/>
                    </a:cubicBezTo>
                    <a:lnTo>
                      <a:pt x="391980" y="778446"/>
                    </a:lnTo>
                    <a:cubicBezTo>
                      <a:pt x="365566" y="793814"/>
                      <a:pt x="332934" y="793814"/>
                      <a:pt x="306520" y="778446"/>
                    </a:cubicBezTo>
                    <a:lnTo>
                      <a:pt x="42730" y="624968"/>
                    </a:lnTo>
                    <a:cubicBezTo>
                      <a:pt x="16275" y="609576"/>
                      <a:pt x="0" y="581278"/>
                      <a:pt x="0" y="550671"/>
                    </a:cubicBezTo>
                    <a:lnTo>
                      <a:pt x="0" y="243143"/>
                    </a:lnTo>
                    <a:cubicBezTo>
                      <a:pt x="0" y="212536"/>
                      <a:pt x="16275" y="184238"/>
                      <a:pt x="42730" y="168846"/>
                    </a:cubicBezTo>
                    <a:lnTo>
                      <a:pt x="306520" y="15368"/>
                    </a:lnTo>
                    <a:cubicBezTo>
                      <a:pt x="332934" y="0"/>
                      <a:pt x="365566" y="0"/>
                      <a:pt x="391980" y="15368"/>
                    </a:cubicBezTo>
                    <a:close/>
                  </a:path>
                </a:pathLst>
              </a:custGeom>
              <a:solidFill>
                <a:srgbClr val="FFB000"/>
              </a:solidFill>
              <a:ln w="123825" cap="rnd">
                <a:solidFill>
                  <a:srgbClr val="FEFEFE"/>
                </a:solidFill>
                <a:prstDash val="solid"/>
                <a:round/>
              </a:ln>
            </p:spPr>
          </p:sp>
          <p:sp>
            <p:nvSpPr>
              <p:cNvPr name="TextBox 9" id="9"/>
              <p:cNvSpPr txBox="true"/>
              <p:nvPr/>
            </p:nvSpPr>
            <p:spPr>
              <a:xfrm>
                <a:off x="0" y="101600"/>
                <a:ext cx="698500" cy="571500"/>
              </a:xfrm>
              <a:prstGeom prst="rect">
                <a:avLst/>
              </a:prstGeom>
            </p:spPr>
            <p:txBody>
              <a:bodyPr anchor="ctr" rtlCol="false" tIns="50800" lIns="50800" bIns="50800" rIns="50800"/>
              <a:lstStyle/>
              <a:p>
                <a:pPr algn="ctr">
                  <a:lnSpc>
                    <a:spcPts val="2659"/>
                  </a:lnSpc>
                  <a:spcBef>
                    <a:spcPct val="0"/>
                  </a:spcBef>
                </a:pPr>
              </a:p>
            </p:txBody>
          </p:sp>
        </p:grpSp>
        <p:grpSp>
          <p:nvGrpSpPr>
            <p:cNvPr name="Group 10" id="10"/>
            <p:cNvGrpSpPr/>
            <p:nvPr/>
          </p:nvGrpSpPr>
          <p:grpSpPr>
            <a:xfrm rot="0">
              <a:off x="625270" y="644261"/>
              <a:ext cx="6758240" cy="7864134"/>
              <a:chOff x="0" y="0"/>
              <a:chExt cx="698500" cy="812800"/>
            </a:xfrm>
          </p:grpSpPr>
          <p:sp>
            <p:nvSpPr>
              <p:cNvPr name="Freeform 11" id="11"/>
              <p:cNvSpPr/>
              <p:nvPr/>
            </p:nvSpPr>
            <p:spPr>
              <a:xfrm flipH="true" flipV="false" rot="0">
                <a:off x="0" y="11090"/>
                <a:ext cx="698500" cy="790619"/>
              </a:xfrm>
              <a:custGeom>
                <a:avLst/>
                <a:gdLst/>
                <a:ahLst/>
                <a:cxnLst/>
                <a:rect r="r" b="b" t="t" l="l"/>
                <a:pathLst>
                  <a:path h="790619" w="698500">
                    <a:moveTo>
                      <a:pt x="299330" y="17955"/>
                    </a:moveTo>
                    <a:lnTo>
                      <a:pt x="49920" y="163065"/>
                    </a:lnTo>
                    <a:cubicBezTo>
                      <a:pt x="19014" y="181048"/>
                      <a:pt x="0" y="214108"/>
                      <a:pt x="0" y="249865"/>
                    </a:cubicBezTo>
                    <a:lnTo>
                      <a:pt x="0" y="540755"/>
                    </a:lnTo>
                    <a:cubicBezTo>
                      <a:pt x="0" y="576512"/>
                      <a:pt x="19014" y="609572"/>
                      <a:pt x="49920" y="627555"/>
                    </a:cubicBezTo>
                    <a:lnTo>
                      <a:pt x="299330" y="772665"/>
                    </a:lnTo>
                    <a:cubicBezTo>
                      <a:pt x="330188" y="790620"/>
                      <a:pt x="368312" y="790620"/>
                      <a:pt x="399170" y="772665"/>
                    </a:cubicBezTo>
                    <a:lnTo>
                      <a:pt x="648580" y="627555"/>
                    </a:lnTo>
                    <a:cubicBezTo>
                      <a:pt x="679486" y="609572"/>
                      <a:pt x="698500" y="576512"/>
                      <a:pt x="698500" y="540755"/>
                    </a:cubicBezTo>
                    <a:lnTo>
                      <a:pt x="698500" y="249865"/>
                    </a:lnTo>
                    <a:cubicBezTo>
                      <a:pt x="698500" y="214108"/>
                      <a:pt x="679486" y="181048"/>
                      <a:pt x="648580" y="163065"/>
                    </a:cubicBezTo>
                    <a:lnTo>
                      <a:pt x="399170" y="17955"/>
                    </a:lnTo>
                    <a:cubicBezTo>
                      <a:pt x="368312" y="0"/>
                      <a:pt x="330188" y="0"/>
                      <a:pt x="299330" y="17955"/>
                    </a:cubicBezTo>
                    <a:close/>
                  </a:path>
                </a:pathLst>
              </a:custGeom>
              <a:blipFill>
                <a:blip r:embed="rId7"/>
                <a:stretch>
                  <a:fillRect l="-71233" t="-1993" r="-36559" b="-1993"/>
                </a:stretch>
              </a:blipFill>
            </p:spPr>
          </p:sp>
        </p:grpSp>
      </p:grpSp>
      <p:sp>
        <p:nvSpPr>
          <p:cNvPr name="TextBox 12" id="12"/>
          <p:cNvSpPr txBox="true"/>
          <p:nvPr/>
        </p:nvSpPr>
        <p:spPr>
          <a:xfrm rot="0">
            <a:off x="8139131" y="2476638"/>
            <a:ext cx="8161718" cy="5847485"/>
          </a:xfrm>
          <a:prstGeom prst="rect">
            <a:avLst/>
          </a:prstGeom>
        </p:spPr>
        <p:txBody>
          <a:bodyPr anchor="t" rtlCol="false" tIns="0" lIns="0" bIns="0" rIns="0">
            <a:spAutoFit/>
          </a:bodyPr>
          <a:lstStyle/>
          <a:p>
            <a:pPr algn="just" marL="655050" indent="-327525" lvl="1">
              <a:lnSpc>
                <a:spcPts val="4247"/>
              </a:lnSpc>
              <a:buFont typeface="Arial"/>
              <a:buChar char="•"/>
            </a:pPr>
            <a:r>
              <a:rPr lang="en-US" b="true" sz="3034">
                <a:solidFill>
                  <a:srgbClr val="000000"/>
                </a:solidFill>
                <a:latin typeface="Montserrat Bold"/>
                <a:ea typeface="Montserrat Bold"/>
                <a:cs typeface="Montserrat Bold"/>
                <a:sym typeface="Montserrat Bold"/>
              </a:rPr>
              <a:t>INTRODUCTION</a:t>
            </a:r>
          </a:p>
          <a:p>
            <a:pPr algn="just" marL="655050" indent="-327525" lvl="1">
              <a:lnSpc>
                <a:spcPts val="4247"/>
              </a:lnSpc>
              <a:buFont typeface="Arial"/>
              <a:buChar char="•"/>
            </a:pPr>
            <a:r>
              <a:rPr lang="en-US" b="true" sz="3034">
                <a:solidFill>
                  <a:srgbClr val="000000"/>
                </a:solidFill>
                <a:latin typeface="Montserrat Bold"/>
                <a:ea typeface="Montserrat Bold"/>
                <a:cs typeface="Montserrat Bold"/>
                <a:sym typeface="Montserrat Bold"/>
              </a:rPr>
              <a:t>PATIENT COMFORT IN FOCUS</a:t>
            </a:r>
          </a:p>
          <a:p>
            <a:pPr algn="just" marL="655050" indent="-327525" lvl="1">
              <a:lnSpc>
                <a:spcPts val="4247"/>
              </a:lnSpc>
              <a:buFont typeface="Arial"/>
              <a:buChar char="•"/>
            </a:pPr>
            <a:r>
              <a:rPr lang="en-US" b="true" sz="3034">
                <a:solidFill>
                  <a:srgbClr val="000000"/>
                </a:solidFill>
                <a:latin typeface="Montserrat Bold"/>
                <a:ea typeface="Montserrat Bold"/>
                <a:cs typeface="Montserrat Bold"/>
                <a:sym typeface="Montserrat Bold"/>
              </a:rPr>
              <a:t>PROBLEM STATEMENT</a:t>
            </a:r>
          </a:p>
          <a:p>
            <a:pPr algn="just" marL="655050" indent="-327525" lvl="1">
              <a:lnSpc>
                <a:spcPts val="4247"/>
              </a:lnSpc>
              <a:buFont typeface="Arial"/>
              <a:buChar char="•"/>
            </a:pPr>
            <a:r>
              <a:rPr lang="en-US" b="true" sz="3034">
                <a:solidFill>
                  <a:srgbClr val="000000"/>
                </a:solidFill>
                <a:latin typeface="Montserrat Bold"/>
                <a:ea typeface="Montserrat Bold"/>
                <a:cs typeface="Montserrat Bold"/>
                <a:sym typeface="Montserrat Bold"/>
              </a:rPr>
              <a:t>PROJECT AIMS AND OBJECTIVES</a:t>
            </a:r>
          </a:p>
          <a:p>
            <a:pPr algn="just" marL="655050" indent="-327525" lvl="1">
              <a:lnSpc>
                <a:spcPts val="4247"/>
              </a:lnSpc>
              <a:buFont typeface="Arial"/>
              <a:buChar char="•"/>
            </a:pPr>
            <a:r>
              <a:rPr lang="en-US" b="true" sz="3034">
                <a:solidFill>
                  <a:srgbClr val="000000"/>
                </a:solidFill>
                <a:latin typeface="Montserrat Bold"/>
                <a:ea typeface="Montserrat Bold"/>
                <a:cs typeface="Montserrat Bold"/>
                <a:sym typeface="Montserrat Bold"/>
              </a:rPr>
              <a:t>METHODOLOGY</a:t>
            </a:r>
          </a:p>
          <a:p>
            <a:pPr algn="just" marL="655050" indent="-327525" lvl="1">
              <a:lnSpc>
                <a:spcPts val="4247"/>
              </a:lnSpc>
              <a:buFont typeface="Arial"/>
              <a:buChar char="•"/>
            </a:pPr>
            <a:r>
              <a:rPr lang="en-US" b="true" sz="3034">
                <a:solidFill>
                  <a:srgbClr val="000000"/>
                </a:solidFill>
                <a:latin typeface="Montserrat Bold"/>
                <a:ea typeface="Montserrat Bold"/>
                <a:cs typeface="Montserrat Bold"/>
                <a:sym typeface="Montserrat Bold"/>
              </a:rPr>
              <a:t>DENTRALINKG ARHITECTURE</a:t>
            </a:r>
          </a:p>
          <a:p>
            <a:pPr algn="just" marL="655050" indent="-327525" lvl="1">
              <a:lnSpc>
                <a:spcPts val="4247"/>
              </a:lnSpc>
              <a:buFont typeface="Arial"/>
              <a:buChar char="•"/>
            </a:pPr>
            <a:r>
              <a:rPr lang="en-US" b="true" sz="3034">
                <a:solidFill>
                  <a:srgbClr val="000000"/>
                </a:solidFill>
                <a:latin typeface="Montserrat Bold"/>
                <a:ea typeface="Montserrat Bold"/>
                <a:cs typeface="Montserrat Bold"/>
                <a:sym typeface="Montserrat Bold"/>
              </a:rPr>
              <a:t>LITERATURE REVIEW</a:t>
            </a:r>
          </a:p>
          <a:p>
            <a:pPr algn="just" marL="655050" indent="-327525" lvl="1">
              <a:lnSpc>
                <a:spcPts val="4247"/>
              </a:lnSpc>
              <a:buFont typeface="Arial"/>
              <a:buChar char="•"/>
            </a:pPr>
            <a:r>
              <a:rPr lang="en-US" b="true" sz="3034">
                <a:solidFill>
                  <a:srgbClr val="000000"/>
                </a:solidFill>
                <a:latin typeface="Montserrat Bold"/>
                <a:ea typeface="Montserrat Bold"/>
                <a:cs typeface="Montserrat Bold"/>
                <a:sym typeface="Montserrat Bold"/>
              </a:rPr>
              <a:t>DESIGN OVERVIEW</a:t>
            </a:r>
          </a:p>
          <a:p>
            <a:pPr algn="just" marL="655050" indent="-327525" lvl="1">
              <a:lnSpc>
                <a:spcPts val="4247"/>
              </a:lnSpc>
              <a:buFont typeface="Arial"/>
              <a:buChar char="•"/>
            </a:pPr>
            <a:r>
              <a:rPr lang="en-US" b="true" sz="3034">
                <a:solidFill>
                  <a:srgbClr val="000000"/>
                </a:solidFill>
                <a:latin typeface="Montserrat Bold"/>
                <a:ea typeface="Montserrat Bold"/>
                <a:cs typeface="Montserrat Bold"/>
                <a:sym typeface="Montserrat Bold"/>
              </a:rPr>
              <a:t>PROJECT TIMELINE</a:t>
            </a:r>
          </a:p>
          <a:p>
            <a:pPr algn="just" marL="655050" indent="-327525" lvl="1">
              <a:lnSpc>
                <a:spcPts val="4247"/>
              </a:lnSpc>
              <a:buFont typeface="Arial"/>
              <a:buChar char="•"/>
            </a:pPr>
            <a:r>
              <a:rPr lang="en-US" b="true" sz="3034">
                <a:solidFill>
                  <a:srgbClr val="000000"/>
                </a:solidFill>
                <a:latin typeface="Montserrat Bold"/>
                <a:ea typeface="Montserrat Bold"/>
                <a:cs typeface="Montserrat Bold"/>
                <a:sym typeface="Montserrat Bold"/>
              </a:rPr>
              <a:t>CONCLUSION</a:t>
            </a:r>
          </a:p>
          <a:p>
            <a:pPr algn="just" marL="655050" indent="-327525" lvl="1">
              <a:lnSpc>
                <a:spcPts val="4247"/>
              </a:lnSpc>
              <a:buFont typeface="Arial"/>
              <a:buChar char="•"/>
            </a:pPr>
            <a:r>
              <a:rPr lang="en-US" b="true" sz="3034">
                <a:solidFill>
                  <a:srgbClr val="000000"/>
                </a:solidFill>
                <a:latin typeface="Montserrat Bold"/>
                <a:ea typeface="Montserrat Bold"/>
                <a:cs typeface="Montserrat Bold"/>
                <a:sym typeface="Montserrat Bold"/>
              </a:rPr>
              <a:t>REFERENCES</a:t>
            </a:r>
          </a:p>
        </p:txBody>
      </p:sp>
      <p:sp>
        <p:nvSpPr>
          <p:cNvPr name="Freeform 13" id="13"/>
          <p:cNvSpPr/>
          <p:nvPr/>
        </p:nvSpPr>
        <p:spPr>
          <a:xfrm flipH="false" flipV="false" rot="0">
            <a:off x="16365003" y="79556"/>
            <a:ext cx="1922997" cy="1802809"/>
          </a:xfrm>
          <a:custGeom>
            <a:avLst/>
            <a:gdLst/>
            <a:ahLst/>
            <a:cxnLst/>
            <a:rect r="r" b="b" t="t" l="l"/>
            <a:pathLst>
              <a:path h="1802809" w="1922997">
                <a:moveTo>
                  <a:pt x="0" y="0"/>
                </a:moveTo>
                <a:lnTo>
                  <a:pt x="1922997" y="0"/>
                </a:lnTo>
                <a:lnTo>
                  <a:pt x="1922997" y="1802810"/>
                </a:lnTo>
                <a:lnTo>
                  <a:pt x="0" y="1802810"/>
                </a:lnTo>
                <a:lnTo>
                  <a:pt x="0" y="0"/>
                </a:lnTo>
                <a:close/>
              </a:path>
            </a:pathLst>
          </a:custGeom>
          <a:blipFill>
            <a:blip r:embed="rId8">
              <a:extLst>
                <a:ext uri="{96DAC541-7B7A-43D3-8B79-37D633B846F1}">
                  <asvg:svgBlip xmlns:asvg="http://schemas.microsoft.com/office/drawing/2016/SVG/main" r:embed="rId9"/>
                </a:ext>
              </a:extLst>
            </a:blip>
            <a:stretch>
              <a:fillRect l="0" t="0" r="0" b="0"/>
            </a:stretch>
          </a:blipFill>
        </p:spPr>
      </p:sp>
      <p:sp>
        <p:nvSpPr>
          <p:cNvPr name="Freeform 14" id="14"/>
          <p:cNvSpPr/>
          <p:nvPr/>
        </p:nvSpPr>
        <p:spPr>
          <a:xfrm flipH="false" flipV="false" rot="0">
            <a:off x="16300849" y="8662929"/>
            <a:ext cx="869696" cy="194594"/>
          </a:xfrm>
          <a:custGeom>
            <a:avLst/>
            <a:gdLst/>
            <a:ahLst/>
            <a:cxnLst/>
            <a:rect r="r" b="b" t="t" l="l"/>
            <a:pathLst>
              <a:path h="194594" w="869696">
                <a:moveTo>
                  <a:pt x="0" y="0"/>
                </a:moveTo>
                <a:lnTo>
                  <a:pt x="869696" y="0"/>
                </a:lnTo>
                <a:lnTo>
                  <a:pt x="869696" y="194594"/>
                </a:lnTo>
                <a:lnTo>
                  <a:pt x="0" y="194594"/>
                </a:lnTo>
                <a:lnTo>
                  <a:pt x="0" y="0"/>
                </a:lnTo>
                <a:close/>
              </a:path>
            </a:pathLst>
          </a:custGeom>
          <a:blipFill>
            <a:blip r:embed="rId10">
              <a:extLst>
                <a:ext uri="{96DAC541-7B7A-43D3-8B79-37D633B846F1}">
                  <asvg:svgBlip xmlns:asvg="http://schemas.microsoft.com/office/drawing/2016/SVG/main" r:embed="rId11"/>
                </a:ext>
              </a:extLst>
            </a:blip>
            <a:stretch>
              <a:fillRect l="0" t="0" r="0" b="0"/>
            </a:stretch>
          </a:blipFill>
        </p:spPr>
      </p:sp>
      <p:sp>
        <p:nvSpPr>
          <p:cNvPr name="Freeform 15" id="15"/>
          <p:cNvSpPr/>
          <p:nvPr/>
        </p:nvSpPr>
        <p:spPr>
          <a:xfrm flipH="false" flipV="false" rot="0">
            <a:off x="6283884" y="1687771"/>
            <a:ext cx="869696" cy="194594"/>
          </a:xfrm>
          <a:custGeom>
            <a:avLst/>
            <a:gdLst/>
            <a:ahLst/>
            <a:cxnLst/>
            <a:rect r="r" b="b" t="t" l="l"/>
            <a:pathLst>
              <a:path h="194594" w="869696">
                <a:moveTo>
                  <a:pt x="0" y="0"/>
                </a:moveTo>
                <a:lnTo>
                  <a:pt x="869696" y="0"/>
                </a:lnTo>
                <a:lnTo>
                  <a:pt x="869696" y="194595"/>
                </a:lnTo>
                <a:lnTo>
                  <a:pt x="0" y="194595"/>
                </a:lnTo>
                <a:lnTo>
                  <a:pt x="0" y="0"/>
                </a:lnTo>
                <a:close/>
              </a:path>
            </a:pathLst>
          </a:custGeom>
          <a:blipFill>
            <a:blip r:embed="rId10">
              <a:extLst>
                <a:ext uri="{96DAC541-7B7A-43D3-8B79-37D633B846F1}">
                  <asvg:svgBlip xmlns:asvg="http://schemas.microsoft.com/office/drawing/2016/SVG/main" r:embed="rId11"/>
                </a:ext>
              </a:extLst>
            </a:blip>
            <a:stretch>
              <a:fillRect l="0" t="0" r="0" b="0"/>
            </a:stretch>
          </a:blipFill>
        </p:spPr>
      </p:sp>
      <p:sp>
        <p:nvSpPr>
          <p:cNvPr name="Freeform 16" id="16"/>
          <p:cNvSpPr/>
          <p:nvPr/>
        </p:nvSpPr>
        <p:spPr>
          <a:xfrm flipH="false" flipV="false" rot="0">
            <a:off x="6283884" y="1975536"/>
            <a:ext cx="869696" cy="194594"/>
          </a:xfrm>
          <a:custGeom>
            <a:avLst/>
            <a:gdLst/>
            <a:ahLst/>
            <a:cxnLst/>
            <a:rect r="r" b="b" t="t" l="l"/>
            <a:pathLst>
              <a:path h="194594" w="869696">
                <a:moveTo>
                  <a:pt x="0" y="0"/>
                </a:moveTo>
                <a:lnTo>
                  <a:pt x="869696" y="0"/>
                </a:lnTo>
                <a:lnTo>
                  <a:pt x="869696" y="194594"/>
                </a:lnTo>
                <a:lnTo>
                  <a:pt x="0" y="194594"/>
                </a:lnTo>
                <a:lnTo>
                  <a:pt x="0" y="0"/>
                </a:lnTo>
                <a:close/>
              </a:path>
            </a:pathLst>
          </a:custGeom>
          <a:blipFill>
            <a:blip r:embed="rId10">
              <a:extLst>
                <a:ext uri="{96DAC541-7B7A-43D3-8B79-37D633B846F1}">
                  <asvg:svgBlip xmlns:asvg="http://schemas.microsoft.com/office/drawing/2016/SVG/main" r:embed="rId11"/>
                </a:ext>
              </a:extLst>
            </a:blip>
            <a:stretch>
              <a:fillRect l="0" t="0" r="0" b="0"/>
            </a:stretch>
          </a:blipFill>
        </p:spPr>
      </p:sp>
    </p:spTree>
  </p:cSld>
  <p:clrMapOvr>
    <a:masterClrMapping/>
  </p:clrMapOvr>
</p:sld>
</file>

<file path=ppt/slides/slide3.xml><?xml version="1.0" encoding="utf-8"?>
<p:sld xmlns:p="http://schemas.openxmlformats.org/presentationml/2006/main" xmlns:a="http://schemas.openxmlformats.org/drawingml/2006/main" xmlns:r="http://schemas.openxmlformats.org/officeDocument/2006/relationships">
  <p:cSld>
    <p:bg>
      <p:bgPr>
        <a:gradFill rotWithShape="true">
          <a:gsLst>
            <a:gs pos="0">
              <a:srgbClr val="0097B2">
                <a:alpha val="100000"/>
              </a:srgbClr>
            </a:gs>
            <a:gs pos="100000">
              <a:srgbClr val="7ED957">
                <a:alpha val="100000"/>
              </a:srgbClr>
            </a:gs>
          </a:gsLst>
          <a:lin ang="0"/>
        </a:gradFill>
      </p:bgPr>
    </p:bg>
    <p:spTree>
      <p:nvGrpSpPr>
        <p:cNvPr id="1" name=""/>
        <p:cNvGrpSpPr/>
        <p:nvPr/>
      </p:nvGrpSpPr>
      <p:grpSpPr>
        <a:xfrm>
          <a:off x="0" y="0"/>
          <a:ext cx="0" cy="0"/>
          <a:chOff x="0" y="0"/>
          <a:chExt cx="0" cy="0"/>
        </a:xfrm>
      </p:grpSpPr>
      <p:sp>
        <p:nvSpPr>
          <p:cNvPr name="Freeform 2" id="2"/>
          <p:cNvSpPr/>
          <p:nvPr/>
        </p:nvSpPr>
        <p:spPr>
          <a:xfrm flipH="false" flipV="false" rot="0">
            <a:off x="0" y="6690419"/>
            <a:ext cx="3569813" cy="3569813"/>
          </a:xfrm>
          <a:custGeom>
            <a:avLst/>
            <a:gdLst/>
            <a:ahLst/>
            <a:cxnLst/>
            <a:rect r="r" b="b" t="t" l="l"/>
            <a:pathLst>
              <a:path h="3569813" w="3569813">
                <a:moveTo>
                  <a:pt x="0" y="0"/>
                </a:moveTo>
                <a:lnTo>
                  <a:pt x="3569813" y="0"/>
                </a:lnTo>
                <a:lnTo>
                  <a:pt x="3569813" y="3569813"/>
                </a:lnTo>
                <a:lnTo>
                  <a:pt x="0" y="3569813"/>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3" id="3"/>
          <p:cNvSpPr/>
          <p:nvPr/>
        </p:nvSpPr>
        <p:spPr>
          <a:xfrm flipH="true" flipV="true" rot="0">
            <a:off x="15050524" y="0"/>
            <a:ext cx="3237476" cy="3237476"/>
          </a:xfrm>
          <a:custGeom>
            <a:avLst/>
            <a:gdLst/>
            <a:ahLst/>
            <a:cxnLst/>
            <a:rect r="r" b="b" t="t" l="l"/>
            <a:pathLst>
              <a:path h="3237476" w="3237476">
                <a:moveTo>
                  <a:pt x="3237476" y="3237476"/>
                </a:moveTo>
                <a:lnTo>
                  <a:pt x="0" y="3237476"/>
                </a:lnTo>
                <a:lnTo>
                  <a:pt x="0" y="0"/>
                </a:lnTo>
                <a:lnTo>
                  <a:pt x="3237476" y="0"/>
                </a:lnTo>
                <a:lnTo>
                  <a:pt x="3237476" y="3237476"/>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4" id="4"/>
          <p:cNvSpPr/>
          <p:nvPr/>
        </p:nvSpPr>
        <p:spPr>
          <a:xfrm flipH="false" flipV="false" rot="0">
            <a:off x="0" y="50022"/>
            <a:ext cx="2471662" cy="3438835"/>
          </a:xfrm>
          <a:custGeom>
            <a:avLst/>
            <a:gdLst/>
            <a:ahLst/>
            <a:cxnLst/>
            <a:rect r="r" b="b" t="t" l="l"/>
            <a:pathLst>
              <a:path h="3438835" w="2471662">
                <a:moveTo>
                  <a:pt x="0" y="0"/>
                </a:moveTo>
                <a:lnTo>
                  <a:pt x="2471662" y="0"/>
                </a:lnTo>
                <a:lnTo>
                  <a:pt x="2471662" y="3438835"/>
                </a:lnTo>
                <a:lnTo>
                  <a:pt x="0" y="3438835"/>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5" id="5"/>
          <p:cNvSpPr/>
          <p:nvPr/>
        </p:nvSpPr>
        <p:spPr>
          <a:xfrm flipH="true" flipV="true" rot="0">
            <a:off x="16553167" y="7873320"/>
            <a:ext cx="1734833" cy="2413680"/>
          </a:xfrm>
          <a:custGeom>
            <a:avLst/>
            <a:gdLst/>
            <a:ahLst/>
            <a:cxnLst/>
            <a:rect r="r" b="b" t="t" l="l"/>
            <a:pathLst>
              <a:path h="2413680" w="1734833">
                <a:moveTo>
                  <a:pt x="1734833" y="2413680"/>
                </a:moveTo>
                <a:lnTo>
                  <a:pt x="0" y="2413680"/>
                </a:lnTo>
                <a:lnTo>
                  <a:pt x="0" y="0"/>
                </a:lnTo>
                <a:lnTo>
                  <a:pt x="1734833" y="0"/>
                </a:lnTo>
                <a:lnTo>
                  <a:pt x="1734833" y="241368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TextBox 6" id="6"/>
          <p:cNvSpPr txBox="true"/>
          <p:nvPr/>
        </p:nvSpPr>
        <p:spPr>
          <a:xfrm rot="0">
            <a:off x="2604008" y="2117122"/>
            <a:ext cx="9430112" cy="7316305"/>
          </a:xfrm>
          <a:prstGeom prst="rect">
            <a:avLst/>
          </a:prstGeom>
        </p:spPr>
        <p:txBody>
          <a:bodyPr anchor="t" rtlCol="false" tIns="0" lIns="0" bIns="0" rIns="0">
            <a:spAutoFit/>
          </a:bodyPr>
          <a:lstStyle/>
          <a:p>
            <a:pPr algn="just" marL="638310" indent="-319155" lvl="1">
              <a:lnSpc>
                <a:spcPts val="4139"/>
              </a:lnSpc>
              <a:buFont typeface="Arial"/>
              <a:buChar char="•"/>
            </a:pPr>
            <a:r>
              <a:rPr lang="en-US" sz="2956">
                <a:solidFill>
                  <a:srgbClr val="000000"/>
                </a:solidFill>
                <a:latin typeface="Montserrat"/>
                <a:ea typeface="Montserrat"/>
                <a:cs typeface="Montserrat"/>
                <a:sym typeface="Montserrat"/>
              </a:rPr>
              <a:t>Dental clinics are shifting to digital tools for capturing cases and designing restorations.</a:t>
            </a:r>
          </a:p>
          <a:p>
            <a:pPr algn="just">
              <a:lnSpc>
                <a:spcPts val="4139"/>
              </a:lnSpc>
            </a:pPr>
          </a:p>
          <a:p>
            <a:pPr algn="just" marL="638310" indent="-319155" lvl="1">
              <a:lnSpc>
                <a:spcPts val="4139"/>
              </a:lnSpc>
              <a:buFont typeface="Arial"/>
              <a:buChar char="•"/>
            </a:pPr>
            <a:r>
              <a:rPr lang="en-US" sz="2956">
                <a:solidFill>
                  <a:srgbClr val="000000"/>
                </a:solidFill>
                <a:latin typeface="Montserrat"/>
                <a:ea typeface="Montserrat"/>
                <a:cs typeface="Montserrat"/>
                <a:sym typeface="Montserrat"/>
              </a:rPr>
              <a:t>Intraoral scanners are used to take precise 3D images, replacing traditional silicone impressions[1].</a:t>
            </a:r>
          </a:p>
          <a:p>
            <a:pPr algn="just">
              <a:lnSpc>
                <a:spcPts val="4139"/>
              </a:lnSpc>
            </a:pPr>
          </a:p>
          <a:p>
            <a:pPr algn="just" marL="638310" indent="-319155" lvl="1">
              <a:lnSpc>
                <a:spcPts val="4139"/>
              </a:lnSpc>
              <a:buFont typeface="Arial"/>
              <a:buChar char="•"/>
            </a:pPr>
            <a:r>
              <a:rPr lang="en-US" sz="2956">
                <a:solidFill>
                  <a:srgbClr val="000000"/>
                </a:solidFill>
                <a:latin typeface="Montserrat"/>
                <a:ea typeface="Montserrat"/>
                <a:cs typeface="Montserrat"/>
                <a:sym typeface="Montserrat"/>
              </a:rPr>
              <a:t>Digital scanning improves patient comfort and speeds up the process, especially for those with sensitive gag reflexes [2].</a:t>
            </a:r>
          </a:p>
          <a:p>
            <a:pPr algn="just">
              <a:lnSpc>
                <a:spcPts val="4139"/>
              </a:lnSpc>
            </a:pPr>
          </a:p>
          <a:p>
            <a:pPr algn="just" marL="638310" indent="-319155" lvl="1">
              <a:lnSpc>
                <a:spcPts val="4139"/>
              </a:lnSpc>
              <a:buFont typeface="Arial"/>
              <a:buChar char="•"/>
            </a:pPr>
            <a:r>
              <a:rPr lang="en-US" sz="2956">
                <a:solidFill>
                  <a:srgbClr val="000000"/>
                </a:solidFill>
                <a:latin typeface="Montserrat"/>
                <a:ea typeface="Montserrat"/>
                <a:cs typeface="Montserrat"/>
                <a:sym typeface="Montserrat"/>
              </a:rPr>
              <a:t>Despite these advancements, clinic and lab systems still face challenges in seamless digital integration[3],[4].</a:t>
            </a:r>
          </a:p>
        </p:txBody>
      </p:sp>
      <p:sp>
        <p:nvSpPr>
          <p:cNvPr name="Freeform 7" id="7"/>
          <p:cNvSpPr/>
          <p:nvPr/>
        </p:nvSpPr>
        <p:spPr>
          <a:xfrm flipH="false" flipV="false" rot="0">
            <a:off x="1483788" y="3684939"/>
            <a:ext cx="869696" cy="194594"/>
          </a:xfrm>
          <a:custGeom>
            <a:avLst/>
            <a:gdLst/>
            <a:ahLst/>
            <a:cxnLst/>
            <a:rect r="r" b="b" t="t" l="l"/>
            <a:pathLst>
              <a:path h="194594" w="869696">
                <a:moveTo>
                  <a:pt x="0" y="0"/>
                </a:moveTo>
                <a:lnTo>
                  <a:pt x="869696" y="0"/>
                </a:lnTo>
                <a:lnTo>
                  <a:pt x="869696" y="194594"/>
                </a:lnTo>
                <a:lnTo>
                  <a:pt x="0" y="194594"/>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grpSp>
        <p:nvGrpSpPr>
          <p:cNvPr name="Group 8" id="8"/>
          <p:cNvGrpSpPr/>
          <p:nvPr/>
        </p:nvGrpSpPr>
        <p:grpSpPr>
          <a:xfrm rot="0">
            <a:off x="15331075" y="9258300"/>
            <a:ext cx="869696" cy="482359"/>
            <a:chOff x="0" y="0"/>
            <a:chExt cx="1159595" cy="643145"/>
          </a:xfrm>
        </p:grpSpPr>
        <p:sp>
          <p:nvSpPr>
            <p:cNvPr name="Freeform 9" id="9"/>
            <p:cNvSpPr/>
            <p:nvPr/>
          </p:nvSpPr>
          <p:spPr>
            <a:xfrm flipH="false" flipV="false" rot="0">
              <a:off x="0" y="0"/>
              <a:ext cx="1159595" cy="259459"/>
            </a:xfrm>
            <a:custGeom>
              <a:avLst/>
              <a:gdLst/>
              <a:ahLst/>
              <a:cxnLst/>
              <a:rect r="r" b="b" t="t" l="l"/>
              <a:pathLst>
                <a:path h="259459" w="1159595">
                  <a:moveTo>
                    <a:pt x="0" y="0"/>
                  </a:moveTo>
                  <a:lnTo>
                    <a:pt x="1159595" y="0"/>
                  </a:lnTo>
                  <a:lnTo>
                    <a:pt x="1159595" y="259459"/>
                  </a:lnTo>
                  <a:lnTo>
                    <a:pt x="0" y="259459"/>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10" id="10"/>
            <p:cNvSpPr/>
            <p:nvPr/>
          </p:nvSpPr>
          <p:spPr>
            <a:xfrm flipH="false" flipV="false" rot="0">
              <a:off x="0" y="383686"/>
              <a:ext cx="1159595" cy="259459"/>
            </a:xfrm>
            <a:custGeom>
              <a:avLst/>
              <a:gdLst/>
              <a:ahLst/>
              <a:cxnLst/>
              <a:rect r="r" b="b" t="t" l="l"/>
              <a:pathLst>
                <a:path h="259459" w="1159595">
                  <a:moveTo>
                    <a:pt x="0" y="0"/>
                  </a:moveTo>
                  <a:lnTo>
                    <a:pt x="1159595" y="0"/>
                  </a:lnTo>
                  <a:lnTo>
                    <a:pt x="1159595" y="259459"/>
                  </a:lnTo>
                  <a:lnTo>
                    <a:pt x="0" y="259459"/>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grpSp>
      <p:sp>
        <p:nvSpPr>
          <p:cNvPr name="Freeform 11" id="11"/>
          <p:cNvSpPr/>
          <p:nvPr/>
        </p:nvSpPr>
        <p:spPr>
          <a:xfrm flipH="false" flipV="false" rot="0">
            <a:off x="1483788" y="3972703"/>
            <a:ext cx="869696" cy="194594"/>
          </a:xfrm>
          <a:custGeom>
            <a:avLst/>
            <a:gdLst/>
            <a:ahLst/>
            <a:cxnLst/>
            <a:rect r="r" b="b" t="t" l="l"/>
            <a:pathLst>
              <a:path h="194594" w="869696">
                <a:moveTo>
                  <a:pt x="0" y="0"/>
                </a:moveTo>
                <a:lnTo>
                  <a:pt x="869696" y="0"/>
                </a:lnTo>
                <a:lnTo>
                  <a:pt x="869696" y="194594"/>
                </a:lnTo>
                <a:lnTo>
                  <a:pt x="0" y="194594"/>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grpSp>
        <p:nvGrpSpPr>
          <p:cNvPr name="Group 12" id="12"/>
          <p:cNvGrpSpPr/>
          <p:nvPr/>
        </p:nvGrpSpPr>
        <p:grpSpPr>
          <a:xfrm rot="0">
            <a:off x="13091800" y="2653583"/>
            <a:ext cx="4915445" cy="5719790"/>
            <a:chOff x="0" y="0"/>
            <a:chExt cx="6553926" cy="7626387"/>
          </a:xfrm>
        </p:grpSpPr>
        <p:grpSp>
          <p:nvGrpSpPr>
            <p:cNvPr name="Group 13" id="13"/>
            <p:cNvGrpSpPr/>
            <p:nvPr/>
          </p:nvGrpSpPr>
          <p:grpSpPr>
            <a:xfrm rot="0">
              <a:off x="0" y="0"/>
              <a:ext cx="6553926" cy="7626387"/>
              <a:chOff x="0" y="0"/>
              <a:chExt cx="698500" cy="812800"/>
            </a:xfrm>
          </p:grpSpPr>
          <p:sp>
            <p:nvSpPr>
              <p:cNvPr name="Freeform 14" id="14"/>
              <p:cNvSpPr/>
              <p:nvPr/>
            </p:nvSpPr>
            <p:spPr>
              <a:xfrm flipH="false" flipV="false" rot="0">
                <a:off x="0" y="11436"/>
                <a:ext cx="698500" cy="789928"/>
              </a:xfrm>
              <a:custGeom>
                <a:avLst/>
                <a:gdLst/>
                <a:ahLst/>
                <a:cxnLst/>
                <a:rect r="r" b="b" t="t" l="l"/>
                <a:pathLst>
                  <a:path h="789928" w="698500">
                    <a:moveTo>
                      <a:pt x="400727" y="18514"/>
                    </a:moveTo>
                    <a:lnTo>
                      <a:pt x="647023" y="161814"/>
                    </a:lnTo>
                    <a:cubicBezTo>
                      <a:pt x="678894" y="180357"/>
                      <a:pt x="698500" y="214447"/>
                      <a:pt x="698500" y="251319"/>
                    </a:cubicBezTo>
                    <a:lnTo>
                      <a:pt x="698500" y="538609"/>
                    </a:lnTo>
                    <a:cubicBezTo>
                      <a:pt x="698500" y="575481"/>
                      <a:pt x="678894" y="609571"/>
                      <a:pt x="647023" y="628114"/>
                    </a:cubicBezTo>
                    <a:lnTo>
                      <a:pt x="400727" y="771414"/>
                    </a:lnTo>
                    <a:cubicBezTo>
                      <a:pt x="368906" y="789928"/>
                      <a:pt x="329594" y="789928"/>
                      <a:pt x="297773" y="771414"/>
                    </a:cubicBezTo>
                    <a:lnTo>
                      <a:pt x="51477" y="628114"/>
                    </a:lnTo>
                    <a:cubicBezTo>
                      <a:pt x="19606" y="609571"/>
                      <a:pt x="0" y="575481"/>
                      <a:pt x="0" y="538609"/>
                    </a:cubicBezTo>
                    <a:lnTo>
                      <a:pt x="0" y="251319"/>
                    </a:lnTo>
                    <a:cubicBezTo>
                      <a:pt x="0" y="214447"/>
                      <a:pt x="19606" y="180357"/>
                      <a:pt x="51477" y="161814"/>
                    </a:cubicBezTo>
                    <a:lnTo>
                      <a:pt x="297773" y="18514"/>
                    </a:lnTo>
                    <a:cubicBezTo>
                      <a:pt x="329594" y="0"/>
                      <a:pt x="368906" y="0"/>
                      <a:pt x="400727" y="18514"/>
                    </a:cubicBezTo>
                    <a:close/>
                  </a:path>
                </a:pathLst>
              </a:custGeom>
              <a:solidFill>
                <a:srgbClr val="FFB000"/>
              </a:solidFill>
              <a:ln w="123825" cap="rnd">
                <a:solidFill>
                  <a:srgbClr val="FEFEFE"/>
                </a:solidFill>
                <a:prstDash val="solid"/>
                <a:round/>
              </a:ln>
            </p:spPr>
          </p:sp>
          <p:sp>
            <p:nvSpPr>
              <p:cNvPr name="TextBox 15" id="15"/>
              <p:cNvSpPr txBox="true"/>
              <p:nvPr/>
            </p:nvSpPr>
            <p:spPr>
              <a:xfrm>
                <a:off x="0" y="101600"/>
                <a:ext cx="698500" cy="571500"/>
              </a:xfrm>
              <a:prstGeom prst="rect">
                <a:avLst/>
              </a:prstGeom>
            </p:spPr>
            <p:txBody>
              <a:bodyPr anchor="ctr" rtlCol="false" tIns="50800" lIns="50800" bIns="50800" rIns="50800"/>
              <a:lstStyle/>
              <a:p>
                <a:pPr algn="ctr">
                  <a:lnSpc>
                    <a:spcPts val="2659"/>
                  </a:lnSpc>
                  <a:spcBef>
                    <a:spcPct val="0"/>
                  </a:spcBef>
                </a:pPr>
              </a:p>
            </p:txBody>
          </p:sp>
        </p:grpSp>
        <p:grpSp>
          <p:nvGrpSpPr>
            <p:cNvPr name="Group 16" id="16"/>
            <p:cNvGrpSpPr/>
            <p:nvPr/>
          </p:nvGrpSpPr>
          <p:grpSpPr>
            <a:xfrm rot="0">
              <a:off x="425633" y="495282"/>
              <a:ext cx="5702660" cy="6635823"/>
              <a:chOff x="0" y="0"/>
              <a:chExt cx="698500" cy="812800"/>
            </a:xfrm>
          </p:grpSpPr>
          <p:sp>
            <p:nvSpPr>
              <p:cNvPr name="Freeform 17" id="17"/>
              <p:cNvSpPr/>
              <p:nvPr/>
            </p:nvSpPr>
            <p:spPr>
              <a:xfrm flipH="false" flipV="false" rot="0">
                <a:off x="0" y="13143"/>
                <a:ext cx="698500" cy="786513"/>
              </a:xfrm>
              <a:custGeom>
                <a:avLst/>
                <a:gdLst/>
                <a:ahLst/>
                <a:cxnLst/>
                <a:rect r="r" b="b" t="t" l="l"/>
                <a:pathLst>
                  <a:path h="786513" w="698500">
                    <a:moveTo>
                      <a:pt x="408411" y="21278"/>
                    </a:moveTo>
                    <a:lnTo>
                      <a:pt x="639339" y="155636"/>
                    </a:lnTo>
                    <a:cubicBezTo>
                      <a:pt x="675967" y="176947"/>
                      <a:pt x="698500" y="216126"/>
                      <a:pt x="698500" y="258503"/>
                    </a:cubicBezTo>
                    <a:lnTo>
                      <a:pt x="698500" y="528011"/>
                    </a:lnTo>
                    <a:cubicBezTo>
                      <a:pt x="698500" y="570388"/>
                      <a:pt x="675967" y="609567"/>
                      <a:pt x="639339" y="630878"/>
                    </a:cubicBezTo>
                    <a:lnTo>
                      <a:pt x="408411" y="765236"/>
                    </a:lnTo>
                    <a:cubicBezTo>
                      <a:pt x="371840" y="786514"/>
                      <a:pt x="326660" y="786514"/>
                      <a:pt x="290089" y="765236"/>
                    </a:cubicBezTo>
                    <a:lnTo>
                      <a:pt x="59161" y="630878"/>
                    </a:lnTo>
                    <a:cubicBezTo>
                      <a:pt x="22533" y="609567"/>
                      <a:pt x="0" y="570388"/>
                      <a:pt x="0" y="528011"/>
                    </a:cubicBezTo>
                    <a:lnTo>
                      <a:pt x="0" y="258503"/>
                    </a:lnTo>
                    <a:cubicBezTo>
                      <a:pt x="0" y="216126"/>
                      <a:pt x="22533" y="176947"/>
                      <a:pt x="59161" y="155636"/>
                    </a:cubicBezTo>
                    <a:lnTo>
                      <a:pt x="290089" y="21278"/>
                    </a:lnTo>
                    <a:cubicBezTo>
                      <a:pt x="326660" y="0"/>
                      <a:pt x="371840" y="0"/>
                      <a:pt x="408411" y="21278"/>
                    </a:cubicBezTo>
                    <a:close/>
                  </a:path>
                </a:pathLst>
              </a:custGeom>
              <a:blipFill>
                <a:blip r:embed="rId8"/>
                <a:stretch>
                  <a:fillRect l="-37163" t="-2379" r="-37163" b="-2379"/>
                </a:stretch>
              </a:blipFill>
            </p:spPr>
          </p:sp>
        </p:grpSp>
        <p:sp>
          <p:nvSpPr>
            <p:cNvPr name="Freeform 18" id="18"/>
            <p:cNvSpPr/>
            <p:nvPr/>
          </p:nvSpPr>
          <p:spPr>
            <a:xfrm flipH="false" flipV="false" rot="0">
              <a:off x="1736277" y="2236602"/>
              <a:ext cx="3081371" cy="3769262"/>
            </a:xfrm>
            <a:custGeom>
              <a:avLst/>
              <a:gdLst/>
              <a:ahLst/>
              <a:cxnLst/>
              <a:rect r="r" b="b" t="t" l="l"/>
              <a:pathLst>
                <a:path h="3769262" w="3081371">
                  <a:moveTo>
                    <a:pt x="0" y="0"/>
                  </a:moveTo>
                  <a:lnTo>
                    <a:pt x="3081372" y="0"/>
                  </a:lnTo>
                  <a:lnTo>
                    <a:pt x="3081372" y="3769262"/>
                  </a:lnTo>
                  <a:lnTo>
                    <a:pt x="0" y="3769262"/>
                  </a:lnTo>
                  <a:lnTo>
                    <a:pt x="0" y="0"/>
                  </a:lnTo>
                  <a:close/>
                </a:path>
              </a:pathLst>
            </a:custGeom>
            <a:blipFill>
              <a:blip r:embed="rId9">
                <a:alphaModFix amt="65999"/>
                <a:extLst>
                  <a:ext uri="{96DAC541-7B7A-43D3-8B79-37D633B846F1}">
                    <asvg:svgBlip xmlns:asvg="http://schemas.microsoft.com/office/drawing/2016/SVG/main" r:embed="rId10"/>
                  </a:ext>
                </a:extLst>
              </a:blip>
              <a:stretch>
                <a:fillRect l="0" t="0" r="-19159" b="-19159"/>
              </a:stretch>
            </a:blipFill>
          </p:spPr>
        </p:sp>
      </p:grpSp>
      <p:grpSp>
        <p:nvGrpSpPr>
          <p:cNvPr name="Group 19" id="19"/>
          <p:cNvGrpSpPr/>
          <p:nvPr/>
        </p:nvGrpSpPr>
        <p:grpSpPr>
          <a:xfrm rot="0">
            <a:off x="12166466" y="1057275"/>
            <a:ext cx="3763248" cy="4379052"/>
            <a:chOff x="0" y="0"/>
            <a:chExt cx="5017664" cy="5838736"/>
          </a:xfrm>
        </p:grpSpPr>
        <p:grpSp>
          <p:nvGrpSpPr>
            <p:cNvPr name="Group 20" id="20"/>
            <p:cNvGrpSpPr/>
            <p:nvPr/>
          </p:nvGrpSpPr>
          <p:grpSpPr>
            <a:xfrm rot="0">
              <a:off x="0" y="0"/>
              <a:ext cx="5017664" cy="5838736"/>
              <a:chOff x="0" y="0"/>
              <a:chExt cx="698500" cy="812800"/>
            </a:xfrm>
          </p:grpSpPr>
          <p:sp>
            <p:nvSpPr>
              <p:cNvPr name="Freeform 21" id="21"/>
              <p:cNvSpPr/>
              <p:nvPr/>
            </p:nvSpPr>
            <p:spPr>
              <a:xfrm flipH="false" flipV="false" rot="0">
                <a:off x="0" y="11436"/>
                <a:ext cx="698500" cy="789928"/>
              </a:xfrm>
              <a:custGeom>
                <a:avLst/>
                <a:gdLst/>
                <a:ahLst/>
                <a:cxnLst/>
                <a:rect r="r" b="b" t="t" l="l"/>
                <a:pathLst>
                  <a:path h="789928" w="698500">
                    <a:moveTo>
                      <a:pt x="400727" y="18514"/>
                    </a:moveTo>
                    <a:lnTo>
                      <a:pt x="647023" y="161814"/>
                    </a:lnTo>
                    <a:cubicBezTo>
                      <a:pt x="678894" y="180357"/>
                      <a:pt x="698500" y="214447"/>
                      <a:pt x="698500" y="251319"/>
                    </a:cubicBezTo>
                    <a:lnTo>
                      <a:pt x="698500" y="538609"/>
                    </a:lnTo>
                    <a:cubicBezTo>
                      <a:pt x="698500" y="575481"/>
                      <a:pt x="678894" y="609571"/>
                      <a:pt x="647023" y="628114"/>
                    </a:cubicBezTo>
                    <a:lnTo>
                      <a:pt x="400727" y="771414"/>
                    </a:lnTo>
                    <a:cubicBezTo>
                      <a:pt x="368906" y="789928"/>
                      <a:pt x="329594" y="789928"/>
                      <a:pt x="297773" y="771414"/>
                    </a:cubicBezTo>
                    <a:lnTo>
                      <a:pt x="51477" y="628114"/>
                    </a:lnTo>
                    <a:cubicBezTo>
                      <a:pt x="19606" y="609571"/>
                      <a:pt x="0" y="575481"/>
                      <a:pt x="0" y="538609"/>
                    </a:cubicBezTo>
                    <a:lnTo>
                      <a:pt x="0" y="251319"/>
                    </a:lnTo>
                    <a:cubicBezTo>
                      <a:pt x="0" y="214447"/>
                      <a:pt x="19606" y="180357"/>
                      <a:pt x="51477" y="161814"/>
                    </a:cubicBezTo>
                    <a:lnTo>
                      <a:pt x="297773" y="18514"/>
                    </a:lnTo>
                    <a:cubicBezTo>
                      <a:pt x="329594" y="0"/>
                      <a:pt x="368906" y="0"/>
                      <a:pt x="400727" y="18514"/>
                    </a:cubicBezTo>
                    <a:close/>
                  </a:path>
                </a:pathLst>
              </a:custGeom>
              <a:solidFill>
                <a:srgbClr val="FFB000"/>
              </a:solidFill>
              <a:ln w="123825" cap="rnd">
                <a:solidFill>
                  <a:srgbClr val="FEFEFE"/>
                </a:solidFill>
                <a:prstDash val="solid"/>
                <a:round/>
              </a:ln>
            </p:spPr>
          </p:sp>
          <p:sp>
            <p:nvSpPr>
              <p:cNvPr name="TextBox 22" id="22"/>
              <p:cNvSpPr txBox="true"/>
              <p:nvPr/>
            </p:nvSpPr>
            <p:spPr>
              <a:xfrm>
                <a:off x="0" y="101600"/>
                <a:ext cx="698500" cy="571500"/>
              </a:xfrm>
              <a:prstGeom prst="rect">
                <a:avLst/>
              </a:prstGeom>
            </p:spPr>
            <p:txBody>
              <a:bodyPr anchor="ctr" rtlCol="false" tIns="50800" lIns="50800" bIns="50800" rIns="50800"/>
              <a:lstStyle/>
              <a:p>
                <a:pPr algn="ctr">
                  <a:lnSpc>
                    <a:spcPts val="2659"/>
                  </a:lnSpc>
                  <a:spcBef>
                    <a:spcPct val="0"/>
                  </a:spcBef>
                </a:pPr>
              </a:p>
            </p:txBody>
          </p:sp>
        </p:grpSp>
        <p:grpSp>
          <p:nvGrpSpPr>
            <p:cNvPr name="Group 23" id="23"/>
            <p:cNvGrpSpPr/>
            <p:nvPr/>
          </p:nvGrpSpPr>
          <p:grpSpPr>
            <a:xfrm rot="0">
              <a:off x="325863" y="379186"/>
              <a:ext cx="4365937" cy="5080363"/>
              <a:chOff x="0" y="0"/>
              <a:chExt cx="698500" cy="812800"/>
            </a:xfrm>
          </p:grpSpPr>
          <p:sp>
            <p:nvSpPr>
              <p:cNvPr name="Freeform 24" id="24"/>
              <p:cNvSpPr/>
              <p:nvPr/>
            </p:nvSpPr>
            <p:spPr>
              <a:xfrm flipH="false" flipV="false" rot="0">
                <a:off x="0" y="13143"/>
                <a:ext cx="698500" cy="786513"/>
              </a:xfrm>
              <a:custGeom>
                <a:avLst/>
                <a:gdLst/>
                <a:ahLst/>
                <a:cxnLst/>
                <a:rect r="r" b="b" t="t" l="l"/>
                <a:pathLst>
                  <a:path h="786513" w="698500">
                    <a:moveTo>
                      <a:pt x="408411" y="21278"/>
                    </a:moveTo>
                    <a:lnTo>
                      <a:pt x="639339" y="155636"/>
                    </a:lnTo>
                    <a:cubicBezTo>
                      <a:pt x="675967" y="176947"/>
                      <a:pt x="698500" y="216126"/>
                      <a:pt x="698500" y="258503"/>
                    </a:cubicBezTo>
                    <a:lnTo>
                      <a:pt x="698500" y="528011"/>
                    </a:lnTo>
                    <a:cubicBezTo>
                      <a:pt x="698500" y="570388"/>
                      <a:pt x="675967" y="609567"/>
                      <a:pt x="639339" y="630878"/>
                    </a:cubicBezTo>
                    <a:lnTo>
                      <a:pt x="408411" y="765236"/>
                    </a:lnTo>
                    <a:cubicBezTo>
                      <a:pt x="371840" y="786514"/>
                      <a:pt x="326660" y="786514"/>
                      <a:pt x="290089" y="765236"/>
                    </a:cubicBezTo>
                    <a:lnTo>
                      <a:pt x="59161" y="630878"/>
                    </a:lnTo>
                    <a:cubicBezTo>
                      <a:pt x="22533" y="609567"/>
                      <a:pt x="0" y="570388"/>
                      <a:pt x="0" y="528011"/>
                    </a:cubicBezTo>
                    <a:lnTo>
                      <a:pt x="0" y="258503"/>
                    </a:lnTo>
                    <a:cubicBezTo>
                      <a:pt x="0" y="216126"/>
                      <a:pt x="22533" y="176947"/>
                      <a:pt x="59161" y="155636"/>
                    </a:cubicBezTo>
                    <a:lnTo>
                      <a:pt x="290089" y="21278"/>
                    </a:lnTo>
                    <a:cubicBezTo>
                      <a:pt x="326660" y="0"/>
                      <a:pt x="371840" y="0"/>
                      <a:pt x="408411" y="21278"/>
                    </a:cubicBezTo>
                    <a:close/>
                  </a:path>
                </a:pathLst>
              </a:custGeom>
              <a:blipFill>
                <a:blip r:embed="rId11"/>
                <a:stretch>
                  <a:fillRect l="-23752" t="0" r="-23752" b="0"/>
                </a:stretch>
              </a:blipFill>
            </p:spPr>
          </p:sp>
        </p:grpSp>
      </p:grpSp>
      <p:sp>
        <p:nvSpPr>
          <p:cNvPr name="TextBox 25" id="25"/>
          <p:cNvSpPr txBox="true"/>
          <p:nvPr/>
        </p:nvSpPr>
        <p:spPr>
          <a:xfrm rot="0">
            <a:off x="4411866" y="498142"/>
            <a:ext cx="11788905" cy="1676129"/>
          </a:xfrm>
          <a:prstGeom prst="rect">
            <a:avLst/>
          </a:prstGeom>
        </p:spPr>
        <p:txBody>
          <a:bodyPr anchor="t" rtlCol="false" tIns="0" lIns="0" bIns="0" rIns="0">
            <a:spAutoFit/>
          </a:bodyPr>
          <a:lstStyle/>
          <a:p>
            <a:pPr algn="l">
              <a:lnSpc>
                <a:spcPts val="13664"/>
              </a:lnSpc>
              <a:spcBef>
                <a:spcPct val="0"/>
              </a:spcBef>
            </a:pPr>
            <a:r>
              <a:rPr lang="en-US" sz="9760">
                <a:solidFill>
                  <a:srgbClr val="000000"/>
                </a:solidFill>
                <a:latin typeface="Berthold Block"/>
                <a:ea typeface="Berthold Block"/>
                <a:cs typeface="Berthold Block"/>
                <a:sym typeface="Berthold Block"/>
              </a:rPr>
              <a:t>INTRODUCTION</a:t>
            </a:r>
          </a:p>
        </p:txBody>
      </p:sp>
    </p:spTree>
  </p:cSld>
  <p:clrMapOvr>
    <a:masterClrMapping/>
  </p:clrMapOvr>
</p:sld>
</file>

<file path=ppt/slides/slide4.xml><?xml version="1.0" encoding="utf-8"?>
<p:sld xmlns:p="http://schemas.openxmlformats.org/presentationml/2006/main" xmlns:a="http://schemas.openxmlformats.org/drawingml/2006/main" xmlns:r="http://schemas.openxmlformats.org/officeDocument/2006/relationships">
  <p:cSld>
    <p:bg>
      <p:bgPr>
        <a:gradFill rotWithShape="true">
          <a:gsLst>
            <a:gs pos="0">
              <a:srgbClr val="0097B2">
                <a:alpha val="100000"/>
              </a:srgbClr>
            </a:gs>
            <a:gs pos="100000">
              <a:srgbClr val="7ED957">
                <a:alpha val="100000"/>
              </a:srgbClr>
            </a:gs>
          </a:gsLst>
          <a:lin ang="0"/>
        </a:gradFill>
      </p:bgPr>
    </p:bg>
    <p:spTree>
      <p:nvGrpSpPr>
        <p:cNvPr id="1" name=""/>
        <p:cNvGrpSpPr/>
        <p:nvPr/>
      </p:nvGrpSpPr>
      <p:grpSpPr>
        <a:xfrm>
          <a:off x="0" y="0"/>
          <a:ext cx="0" cy="0"/>
          <a:chOff x="0" y="0"/>
          <a:chExt cx="0" cy="0"/>
        </a:xfrm>
      </p:grpSpPr>
      <p:sp>
        <p:nvSpPr>
          <p:cNvPr name="Freeform 2" id="2"/>
          <p:cNvSpPr/>
          <p:nvPr/>
        </p:nvSpPr>
        <p:spPr>
          <a:xfrm flipH="true" flipV="false" rot="0">
            <a:off x="32035" y="7314459"/>
            <a:ext cx="3051684" cy="2860954"/>
          </a:xfrm>
          <a:custGeom>
            <a:avLst/>
            <a:gdLst/>
            <a:ahLst/>
            <a:cxnLst/>
            <a:rect r="r" b="b" t="t" l="l"/>
            <a:pathLst>
              <a:path h="2860954" w="3051684">
                <a:moveTo>
                  <a:pt x="3051685" y="0"/>
                </a:moveTo>
                <a:lnTo>
                  <a:pt x="0" y="0"/>
                </a:lnTo>
                <a:lnTo>
                  <a:pt x="0" y="2860954"/>
                </a:lnTo>
                <a:lnTo>
                  <a:pt x="3051685" y="2860954"/>
                </a:lnTo>
                <a:lnTo>
                  <a:pt x="3051685"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3" id="3"/>
          <p:cNvSpPr/>
          <p:nvPr/>
        </p:nvSpPr>
        <p:spPr>
          <a:xfrm flipH="false" flipV="false" rot="0">
            <a:off x="0" y="0"/>
            <a:ext cx="3083720" cy="4061980"/>
          </a:xfrm>
          <a:custGeom>
            <a:avLst/>
            <a:gdLst/>
            <a:ahLst/>
            <a:cxnLst/>
            <a:rect r="r" b="b" t="t" l="l"/>
            <a:pathLst>
              <a:path h="4061980" w="3083720">
                <a:moveTo>
                  <a:pt x="0" y="0"/>
                </a:moveTo>
                <a:lnTo>
                  <a:pt x="3083720" y="0"/>
                </a:lnTo>
                <a:lnTo>
                  <a:pt x="3083720" y="4061980"/>
                </a:lnTo>
                <a:lnTo>
                  <a:pt x="0" y="4061980"/>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grpSp>
        <p:nvGrpSpPr>
          <p:cNvPr name="Group 4" id="4"/>
          <p:cNvGrpSpPr/>
          <p:nvPr/>
        </p:nvGrpSpPr>
        <p:grpSpPr>
          <a:xfrm rot="0">
            <a:off x="1854586" y="4902321"/>
            <a:ext cx="869696" cy="482359"/>
            <a:chOff x="0" y="0"/>
            <a:chExt cx="1159595" cy="643145"/>
          </a:xfrm>
        </p:grpSpPr>
        <p:sp>
          <p:nvSpPr>
            <p:cNvPr name="Freeform 5" id="5"/>
            <p:cNvSpPr/>
            <p:nvPr/>
          </p:nvSpPr>
          <p:spPr>
            <a:xfrm flipH="false" flipV="false" rot="0">
              <a:off x="0" y="0"/>
              <a:ext cx="1159595" cy="259459"/>
            </a:xfrm>
            <a:custGeom>
              <a:avLst/>
              <a:gdLst/>
              <a:ahLst/>
              <a:cxnLst/>
              <a:rect r="r" b="b" t="t" l="l"/>
              <a:pathLst>
                <a:path h="259459" w="1159595">
                  <a:moveTo>
                    <a:pt x="0" y="0"/>
                  </a:moveTo>
                  <a:lnTo>
                    <a:pt x="1159595" y="0"/>
                  </a:lnTo>
                  <a:lnTo>
                    <a:pt x="1159595" y="259459"/>
                  </a:lnTo>
                  <a:lnTo>
                    <a:pt x="0" y="259459"/>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6" id="6"/>
            <p:cNvSpPr/>
            <p:nvPr/>
          </p:nvSpPr>
          <p:spPr>
            <a:xfrm flipH="false" flipV="false" rot="0">
              <a:off x="0" y="383686"/>
              <a:ext cx="1159595" cy="259459"/>
            </a:xfrm>
            <a:custGeom>
              <a:avLst/>
              <a:gdLst/>
              <a:ahLst/>
              <a:cxnLst/>
              <a:rect r="r" b="b" t="t" l="l"/>
              <a:pathLst>
                <a:path h="259459" w="1159595">
                  <a:moveTo>
                    <a:pt x="0" y="0"/>
                  </a:moveTo>
                  <a:lnTo>
                    <a:pt x="1159595" y="0"/>
                  </a:lnTo>
                  <a:lnTo>
                    <a:pt x="1159595" y="259459"/>
                  </a:lnTo>
                  <a:lnTo>
                    <a:pt x="0" y="259459"/>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grpSp>
      <p:grpSp>
        <p:nvGrpSpPr>
          <p:cNvPr name="Group 7" id="7"/>
          <p:cNvGrpSpPr/>
          <p:nvPr/>
        </p:nvGrpSpPr>
        <p:grpSpPr>
          <a:xfrm rot="0">
            <a:off x="16389604" y="3064918"/>
            <a:ext cx="869696" cy="579689"/>
            <a:chOff x="0" y="0"/>
            <a:chExt cx="1159595" cy="772919"/>
          </a:xfrm>
        </p:grpSpPr>
        <p:sp>
          <p:nvSpPr>
            <p:cNvPr name="Freeform 8" id="8"/>
            <p:cNvSpPr/>
            <p:nvPr/>
          </p:nvSpPr>
          <p:spPr>
            <a:xfrm flipH="false" flipV="false" rot="0">
              <a:off x="0" y="513459"/>
              <a:ext cx="1159595" cy="259459"/>
            </a:xfrm>
            <a:custGeom>
              <a:avLst/>
              <a:gdLst/>
              <a:ahLst/>
              <a:cxnLst/>
              <a:rect r="r" b="b" t="t" l="l"/>
              <a:pathLst>
                <a:path h="259459" w="1159595">
                  <a:moveTo>
                    <a:pt x="0" y="0"/>
                  </a:moveTo>
                  <a:lnTo>
                    <a:pt x="1159595" y="0"/>
                  </a:lnTo>
                  <a:lnTo>
                    <a:pt x="1159595" y="259460"/>
                  </a:lnTo>
                  <a:lnTo>
                    <a:pt x="0" y="259460"/>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9" id="9"/>
            <p:cNvSpPr/>
            <p:nvPr/>
          </p:nvSpPr>
          <p:spPr>
            <a:xfrm flipH="false" flipV="false" rot="0">
              <a:off x="0" y="0"/>
              <a:ext cx="1159595" cy="259459"/>
            </a:xfrm>
            <a:custGeom>
              <a:avLst/>
              <a:gdLst/>
              <a:ahLst/>
              <a:cxnLst/>
              <a:rect r="r" b="b" t="t" l="l"/>
              <a:pathLst>
                <a:path h="259459" w="1159595">
                  <a:moveTo>
                    <a:pt x="0" y="0"/>
                  </a:moveTo>
                  <a:lnTo>
                    <a:pt x="1159595" y="0"/>
                  </a:lnTo>
                  <a:lnTo>
                    <a:pt x="1159595" y="259459"/>
                  </a:lnTo>
                  <a:lnTo>
                    <a:pt x="0" y="259459"/>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grpSp>
      <p:sp>
        <p:nvSpPr>
          <p:cNvPr name="Freeform 10" id="10"/>
          <p:cNvSpPr/>
          <p:nvPr/>
        </p:nvSpPr>
        <p:spPr>
          <a:xfrm flipH="false" flipV="false" rot="0">
            <a:off x="15658051" y="0"/>
            <a:ext cx="2629949" cy="2465577"/>
          </a:xfrm>
          <a:custGeom>
            <a:avLst/>
            <a:gdLst/>
            <a:ahLst/>
            <a:cxnLst/>
            <a:rect r="r" b="b" t="t" l="l"/>
            <a:pathLst>
              <a:path h="2465577" w="2629949">
                <a:moveTo>
                  <a:pt x="0" y="0"/>
                </a:moveTo>
                <a:lnTo>
                  <a:pt x="2629949" y="0"/>
                </a:lnTo>
                <a:lnTo>
                  <a:pt x="2629949" y="2465577"/>
                </a:lnTo>
                <a:lnTo>
                  <a:pt x="0" y="2465577"/>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grpSp>
        <p:nvGrpSpPr>
          <p:cNvPr name="Group 11" id="11"/>
          <p:cNvGrpSpPr/>
          <p:nvPr/>
        </p:nvGrpSpPr>
        <p:grpSpPr>
          <a:xfrm rot="0">
            <a:off x="10135113" y="4367974"/>
            <a:ext cx="3948032" cy="832676"/>
            <a:chOff x="0" y="0"/>
            <a:chExt cx="5264043" cy="1110235"/>
          </a:xfrm>
        </p:grpSpPr>
        <p:sp>
          <p:nvSpPr>
            <p:cNvPr name="Freeform 12" id="12"/>
            <p:cNvSpPr/>
            <p:nvPr/>
          </p:nvSpPr>
          <p:spPr>
            <a:xfrm flipH="false" flipV="false" rot="0">
              <a:off x="0" y="0"/>
              <a:ext cx="5264043" cy="1110235"/>
            </a:xfrm>
            <a:custGeom>
              <a:avLst/>
              <a:gdLst/>
              <a:ahLst/>
              <a:cxnLst/>
              <a:rect r="r" b="b" t="t" l="l"/>
              <a:pathLst>
                <a:path h="1110235" w="5264043">
                  <a:moveTo>
                    <a:pt x="0" y="0"/>
                  </a:moveTo>
                  <a:lnTo>
                    <a:pt x="5264043" y="0"/>
                  </a:lnTo>
                  <a:lnTo>
                    <a:pt x="5264043" y="1110235"/>
                  </a:lnTo>
                  <a:lnTo>
                    <a:pt x="0" y="1110235"/>
                  </a:lnTo>
                  <a:lnTo>
                    <a:pt x="0" y="0"/>
                  </a:lnTo>
                  <a:close/>
                </a:path>
              </a:pathLst>
            </a:custGeom>
            <a:blipFill>
              <a:blip r:embed="rId8">
                <a:extLst>
                  <a:ext uri="{96DAC541-7B7A-43D3-8B79-37D633B846F1}">
                    <asvg:svgBlip xmlns:asvg="http://schemas.microsoft.com/office/drawing/2016/SVG/main" r:embed="rId9"/>
                  </a:ext>
                </a:extLst>
              </a:blip>
              <a:stretch>
                <a:fillRect l="0" t="0" r="0" b="0"/>
              </a:stretch>
            </a:blipFill>
          </p:spPr>
        </p:sp>
        <p:sp>
          <p:nvSpPr>
            <p:cNvPr name="Freeform 13" id="13"/>
            <p:cNvSpPr/>
            <p:nvPr/>
          </p:nvSpPr>
          <p:spPr>
            <a:xfrm flipH="false" flipV="false" rot="0">
              <a:off x="12700" y="37507"/>
              <a:ext cx="4787941" cy="1009820"/>
            </a:xfrm>
            <a:custGeom>
              <a:avLst/>
              <a:gdLst/>
              <a:ahLst/>
              <a:cxnLst/>
              <a:rect r="r" b="b" t="t" l="l"/>
              <a:pathLst>
                <a:path h="1009820" w="4787941">
                  <a:moveTo>
                    <a:pt x="0" y="0"/>
                  </a:moveTo>
                  <a:lnTo>
                    <a:pt x="4787941" y="0"/>
                  </a:lnTo>
                  <a:lnTo>
                    <a:pt x="4787941" y="1009820"/>
                  </a:lnTo>
                  <a:lnTo>
                    <a:pt x="0" y="1009820"/>
                  </a:lnTo>
                  <a:lnTo>
                    <a:pt x="0" y="0"/>
                  </a:lnTo>
                  <a:close/>
                </a:path>
              </a:pathLst>
            </a:custGeom>
            <a:blipFill>
              <a:blip r:embed="rId10">
                <a:extLst>
                  <a:ext uri="{96DAC541-7B7A-43D3-8B79-37D633B846F1}">
                    <asvg:svgBlip xmlns:asvg="http://schemas.microsoft.com/office/drawing/2016/SVG/main" r:embed="rId11"/>
                  </a:ext>
                </a:extLst>
              </a:blip>
              <a:stretch>
                <a:fillRect l="0" t="0" r="0" b="0"/>
              </a:stretch>
            </a:blipFill>
          </p:spPr>
        </p:sp>
      </p:grpSp>
      <p:grpSp>
        <p:nvGrpSpPr>
          <p:cNvPr name="Group 14" id="14"/>
          <p:cNvGrpSpPr/>
          <p:nvPr/>
        </p:nvGrpSpPr>
        <p:grpSpPr>
          <a:xfrm rot="0">
            <a:off x="10135113" y="5718517"/>
            <a:ext cx="3948032" cy="832676"/>
            <a:chOff x="0" y="0"/>
            <a:chExt cx="5264043" cy="1110235"/>
          </a:xfrm>
        </p:grpSpPr>
        <p:sp>
          <p:nvSpPr>
            <p:cNvPr name="Freeform 15" id="15"/>
            <p:cNvSpPr/>
            <p:nvPr/>
          </p:nvSpPr>
          <p:spPr>
            <a:xfrm flipH="false" flipV="false" rot="0">
              <a:off x="0" y="0"/>
              <a:ext cx="5264043" cy="1110235"/>
            </a:xfrm>
            <a:custGeom>
              <a:avLst/>
              <a:gdLst/>
              <a:ahLst/>
              <a:cxnLst/>
              <a:rect r="r" b="b" t="t" l="l"/>
              <a:pathLst>
                <a:path h="1110235" w="5264043">
                  <a:moveTo>
                    <a:pt x="0" y="0"/>
                  </a:moveTo>
                  <a:lnTo>
                    <a:pt x="5264043" y="0"/>
                  </a:lnTo>
                  <a:lnTo>
                    <a:pt x="5264043" y="1110235"/>
                  </a:lnTo>
                  <a:lnTo>
                    <a:pt x="0" y="1110235"/>
                  </a:lnTo>
                  <a:lnTo>
                    <a:pt x="0" y="0"/>
                  </a:lnTo>
                  <a:close/>
                </a:path>
              </a:pathLst>
            </a:custGeom>
            <a:blipFill>
              <a:blip r:embed="rId8">
                <a:extLst>
                  <a:ext uri="{96DAC541-7B7A-43D3-8B79-37D633B846F1}">
                    <asvg:svgBlip xmlns:asvg="http://schemas.microsoft.com/office/drawing/2016/SVG/main" r:embed="rId9"/>
                  </a:ext>
                </a:extLst>
              </a:blip>
              <a:stretch>
                <a:fillRect l="0" t="0" r="0" b="0"/>
              </a:stretch>
            </a:blipFill>
          </p:spPr>
        </p:sp>
        <p:sp>
          <p:nvSpPr>
            <p:cNvPr name="Freeform 16" id="16"/>
            <p:cNvSpPr/>
            <p:nvPr/>
          </p:nvSpPr>
          <p:spPr>
            <a:xfrm flipH="false" flipV="false" rot="0">
              <a:off x="26916" y="116319"/>
              <a:ext cx="3892175" cy="820895"/>
            </a:xfrm>
            <a:custGeom>
              <a:avLst/>
              <a:gdLst/>
              <a:ahLst/>
              <a:cxnLst/>
              <a:rect r="r" b="b" t="t" l="l"/>
              <a:pathLst>
                <a:path h="820895" w="3892175">
                  <a:moveTo>
                    <a:pt x="0" y="0"/>
                  </a:moveTo>
                  <a:lnTo>
                    <a:pt x="3892175" y="0"/>
                  </a:lnTo>
                  <a:lnTo>
                    <a:pt x="3892175" y="820895"/>
                  </a:lnTo>
                  <a:lnTo>
                    <a:pt x="0" y="820895"/>
                  </a:lnTo>
                  <a:lnTo>
                    <a:pt x="0" y="0"/>
                  </a:lnTo>
                  <a:close/>
                </a:path>
              </a:pathLst>
            </a:custGeom>
            <a:blipFill>
              <a:blip r:embed="rId10">
                <a:extLst>
                  <a:ext uri="{96DAC541-7B7A-43D3-8B79-37D633B846F1}">
                    <asvg:svgBlip xmlns:asvg="http://schemas.microsoft.com/office/drawing/2016/SVG/main" r:embed="rId11"/>
                  </a:ext>
                </a:extLst>
              </a:blip>
              <a:stretch>
                <a:fillRect l="0" t="0" r="0" b="0"/>
              </a:stretch>
            </a:blipFill>
          </p:spPr>
        </p:sp>
      </p:grpSp>
      <p:grpSp>
        <p:nvGrpSpPr>
          <p:cNvPr name="Group 17" id="17"/>
          <p:cNvGrpSpPr/>
          <p:nvPr/>
        </p:nvGrpSpPr>
        <p:grpSpPr>
          <a:xfrm rot="0">
            <a:off x="7332065" y="4172877"/>
            <a:ext cx="7472333" cy="2378317"/>
            <a:chOff x="0" y="0"/>
            <a:chExt cx="9963111" cy="3171089"/>
          </a:xfrm>
        </p:grpSpPr>
        <p:sp>
          <p:nvSpPr>
            <p:cNvPr name="TextBox 18" id="18"/>
            <p:cNvSpPr txBox="true"/>
            <p:nvPr/>
          </p:nvSpPr>
          <p:spPr>
            <a:xfrm rot="0">
              <a:off x="0" y="595628"/>
              <a:ext cx="9963111" cy="343918"/>
            </a:xfrm>
            <a:prstGeom prst="rect">
              <a:avLst/>
            </a:prstGeom>
          </p:spPr>
          <p:txBody>
            <a:bodyPr anchor="t" rtlCol="false" tIns="0" lIns="0" bIns="0" rIns="0">
              <a:spAutoFit/>
            </a:bodyPr>
            <a:lstStyle/>
            <a:p>
              <a:pPr algn="ctr">
                <a:lnSpc>
                  <a:spcPts val="2191"/>
                </a:lnSpc>
              </a:pPr>
              <a:r>
                <a:rPr lang="en-US" sz="1565">
                  <a:solidFill>
                    <a:srgbClr val="000000"/>
                  </a:solidFill>
                  <a:latin typeface="Canva Sans"/>
                  <a:ea typeface="Canva Sans"/>
                  <a:cs typeface="Canva Sans"/>
                  <a:sym typeface="Canva Sans"/>
                </a:rPr>
                <a:t>89 Fimel (59.3%)</a:t>
              </a:r>
            </a:p>
          </p:txBody>
        </p:sp>
        <p:sp>
          <p:nvSpPr>
            <p:cNvPr name="TextBox 19" id="19"/>
            <p:cNvSpPr txBox="true"/>
            <p:nvPr/>
          </p:nvSpPr>
          <p:spPr>
            <a:xfrm rot="0">
              <a:off x="3264494" y="2342609"/>
              <a:ext cx="3485667" cy="338687"/>
            </a:xfrm>
            <a:prstGeom prst="rect">
              <a:avLst/>
            </a:prstGeom>
          </p:spPr>
          <p:txBody>
            <a:bodyPr anchor="t" rtlCol="false" tIns="0" lIns="0" bIns="0" rIns="0">
              <a:spAutoFit/>
            </a:bodyPr>
            <a:lstStyle/>
            <a:p>
              <a:pPr algn="ctr">
                <a:lnSpc>
                  <a:spcPts val="2155"/>
                </a:lnSpc>
              </a:pPr>
              <a:r>
                <a:rPr lang="en-US" sz="1539">
                  <a:solidFill>
                    <a:srgbClr val="000000"/>
                  </a:solidFill>
                  <a:latin typeface="Canva Sans"/>
                  <a:ea typeface="Canva Sans"/>
                  <a:cs typeface="Canva Sans"/>
                  <a:sym typeface="Canva Sans"/>
                </a:rPr>
                <a:t>61 Male (40.66%)</a:t>
              </a:r>
            </a:p>
          </p:txBody>
        </p:sp>
      </p:grpSp>
      <p:pic>
        <p:nvPicPr>
          <p:cNvPr name="Picture 20" id="20"/>
          <p:cNvPicPr>
            <a:picLocks noChangeAspect="true"/>
          </p:cNvPicPr>
          <p:nvPr/>
        </p:nvPicPr>
        <p:blipFill>
          <a:blip r:embed="rId12"/>
          <a:stretch>
            <a:fillRect/>
          </a:stretch>
        </p:blipFill>
        <p:spPr>
          <a:xfrm rot="0">
            <a:off x="3082726" y="3439842"/>
            <a:ext cx="5764272" cy="4832186"/>
          </a:xfrm>
          <a:prstGeom prst="rect">
            <a:avLst/>
          </a:prstGeom>
        </p:spPr>
      </p:pic>
      <p:sp>
        <p:nvSpPr>
          <p:cNvPr name="TextBox 21" id="21"/>
          <p:cNvSpPr txBox="true"/>
          <p:nvPr/>
        </p:nvSpPr>
        <p:spPr>
          <a:xfrm rot="0">
            <a:off x="9296928" y="7021435"/>
            <a:ext cx="4160484" cy="2279189"/>
          </a:xfrm>
          <a:prstGeom prst="rect">
            <a:avLst/>
          </a:prstGeom>
        </p:spPr>
        <p:txBody>
          <a:bodyPr anchor="t" rtlCol="false" tIns="0" lIns="0" bIns="0" rIns="0">
            <a:spAutoFit/>
          </a:bodyPr>
          <a:lstStyle/>
          <a:p>
            <a:pPr algn="just">
              <a:lnSpc>
                <a:spcPts val="3000"/>
              </a:lnSpc>
            </a:pPr>
            <a:r>
              <a:rPr lang="en-US" sz="2143">
                <a:solidFill>
                  <a:srgbClr val="000000"/>
                </a:solidFill>
                <a:latin typeface="Canva Sans"/>
                <a:ea typeface="Canva Sans"/>
                <a:cs typeface="Canva Sans"/>
                <a:sym typeface="Canva Sans"/>
              </a:rPr>
              <a:t>Figure 2: Compare male vs. female gag reflex prevalence.</a:t>
            </a:r>
          </a:p>
          <a:p>
            <a:pPr algn="just">
              <a:lnSpc>
                <a:spcPts val="3000"/>
              </a:lnSpc>
            </a:pPr>
          </a:p>
          <a:p>
            <a:pPr algn="just">
              <a:lnSpc>
                <a:spcPts val="3000"/>
              </a:lnSpc>
            </a:pPr>
          </a:p>
          <a:p>
            <a:pPr algn="just">
              <a:lnSpc>
                <a:spcPts val="3000"/>
              </a:lnSpc>
            </a:pPr>
          </a:p>
          <a:p>
            <a:pPr algn="just">
              <a:lnSpc>
                <a:spcPts val="3000"/>
              </a:lnSpc>
            </a:pPr>
          </a:p>
        </p:txBody>
      </p:sp>
      <p:sp>
        <p:nvSpPr>
          <p:cNvPr name="TextBox 22" id="22"/>
          <p:cNvSpPr txBox="true"/>
          <p:nvPr/>
        </p:nvSpPr>
        <p:spPr>
          <a:xfrm rot="0">
            <a:off x="3563082" y="8282448"/>
            <a:ext cx="4179199" cy="1098501"/>
          </a:xfrm>
          <a:prstGeom prst="rect">
            <a:avLst/>
          </a:prstGeom>
        </p:spPr>
        <p:txBody>
          <a:bodyPr anchor="t" rtlCol="false" tIns="0" lIns="0" bIns="0" rIns="0">
            <a:spAutoFit/>
          </a:bodyPr>
          <a:lstStyle/>
          <a:p>
            <a:pPr algn="just">
              <a:lnSpc>
                <a:spcPts val="2977"/>
              </a:lnSpc>
            </a:pPr>
            <a:r>
              <a:rPr lang="en-US" sz="2126">
                <a:solidFill>
                  <a:srgbClr val="000000"/>
                </a:solidFill>
                <a:latin typeface="Canva Sans"/>
                <a:ea typeface="Canva Sans"/>
                <a:cs typeface="Canva Sans"/>
                <a:sym typeface="Canva Sans"/>
              </a:rPr>
              <a:t>Figure 1: Show</a:t>
            </a:r>
            <a:r>
              <a:rPr lang="en-US" sz="2126">
                <a:solidFill>
                  <a:srgbClr val="000000"/>
                </a:solidFill>
                <a:latin typeface="Canva Sans"/>
                <a:ea typeface="Canva Sans"/>
                <a:cs typeface="Canva Sans"/>
                <a:sym typeface="Canva Sans"/>
              </a:rPr>
              <a:t> how many patients fall into each gag reflex grade</a:t>
            </a:r>
          </a:p>
        </p:txBody>
      </p:sp>
      <p:sp>
        <p:nvSpPr>
          <p:cNvPr name="TextBox 23" id="23"/>
          <p:cNvSpPr txBox="true"/>
          <p:nvPr/>
        </p:nvSpPr>
        <p:spPr>
          <a:xfrm rot="0">
            <a:off x="4204854" y="774703"/>
            <a:ext cx="9878291" cy="1169806"/>
          </a:xfrm>
          <a:prstGeom prst="rect">
            <a:avLst/>
          </a:prstGeom>
        </p:spPr>
        <p:txBody>
          <a:bodyPr anchor="t" rtlCol="false" tIns="0" lIns="0" bIns="0" rIns="0">
            <a:spAutoFit/>
          </a:bodyPr>
          <a:lstStyle/>
          <a:p>
            <a:pPr algn="l">
              <a:lnSpc>
                <a:spcPts val="9533"/>
              </a:lnSpc>
              <a:spcBef>
                <a:spcPct val="0"/>
              </a:spcBef>
            </a:pPr>
            <a:r>
              <a:rPr lang="en-US" sz="6809">
                <a:solidFill>
                  <a:srgbClr val="000000"/>
                </a:solidFill>
                <a:latin typeface="Berthold Block"/>
                <a:ea typeface="Berthold Block"/>
                <a:cs typeface="Berthold Block"/>
                <a:sym typeface="Berthold Block"/>
              </a:rPr>
              <a:t>PATIENT COMFORT IN FOCUS</a:t>
            </a:r>
          </a:p>
        </p:txBody>
      </p:sp>
      <p:sp>
        <p:nvSpPr>
          <p:cNvPr name="TextBox 24" id="24"/>
          <p:cNvSpPr txBox="true"/>
          <p:nvPr/>
        </p:nvSpPr>
        <p:spPr>
          <a:xfrm rot="0">
            <a:off x="8519571" y="8263398"/>
            <a:ext cx="7541515" cy="905927"/>
          </a:xfrm>
          <a:prstGeom prst="rect">
            <a:avLst/>
          </a:prstGeom>
        </p:spPr>
        <p:txBody>
          <a:bodyPr anchor="t" rtlCol="false" tIns="0" lIns="0" bIns="0" rIns="0">
            <a:spAutoFit/>
          </a:bodyPr>
          <a:lstStyle/>
          <a:p>
            <a:pPr algn="just">
              <a:lnSpc>
                <a:spcPts val="3617"/>
              </a:lnSpc>
              <a:spcBef>
                <a:spcPct val="0"/>
              </a:spcBef>
            </a:pPr>
            <a:r>
              <a:rPr lang="en-US" sz="2583">
                <a:solidFill>
                  <a:srgbClr val="000000"/>
                </a:solidFill>
                <a:latin typeface="Canva Sans"/>
                <a:ea typeface="Canva Sans"/>
                <a:cs typeface="Canva Sans"/>
                <a:sym typeface="Canva Sans"/>
              </a:rPr>
              <a:t>Out of 272 patients, 150 experienced gagging, accounting for 55.14% of the total[5].</a:t>
            </a:r>
          </a:p>
        </p:txBody>
      </p:sp>
      <p:sp>
        <p:nvSpPr>
          <p:cNvPr name="TextBox 25" id="25"/>
          <p:cNvSpPr txBox="true"/>
          <p:nvPr/>
        </p:nvSpPr>
        <p:spPr>
          <a:xfrm rot="0">
            <a:off x="3563082" y="1973840"/>
            <a:ext cx="12094969" cy="1417483"/>
          </a:xfrm>
          <a:prstGeom prst="rect">
            <a:avLst/>
          </a:prstGeom>
        </p:spPr>
        <p:txBody>
          <a:bodyPr anchor="t" rtlCol="false" tIns="0" lIns="0" bIns="0" rIns="0">
            <a:spAutoFit/>
          </a:bodyPr>
          <a:lstStyle/>
          <a:p>
            <a:pPr algn="just">
              <a:lnSpc>
                <a:spcPts val="3771"/>
              </a:lnSpc>
            </a:pPr>
            <a:r>
              <a:rPr lang="en-US" sz="2693">
                <a:solidFill>
                  <a:srgbClr val="000000"/>
                </a:solidFill>
                <a:latin typeface="Canva Sans"/>
                <a:ea typeface="Canva Sans"/>
                <a:cs typeface="Canva Sans"/>
                <a:sym typeface="Canva Sans"/>
              </a:rPr>
              <a:t>Despite challenges like</a:t>
            </a:r>
            <a:r>
              <a:rPr lang="en-US" sz="2693">
                <a:solidFill>
                  <a:srgbClr val="000000"/>
                </a:solidFill>
                <a:latin typeface="Canva Sans"/>
                <a:ea typeface="Canva Sans"/>
                <a:cs typeface="Canva Sans"/>
                <a:sym typeface="Canva Sans"/>
              </a:rPr>
              <a:t> gag reflex during conventional impressions, digital workflows offer a more comfortable and streamlined experience for both patients and clinicians[6].</a:t>
            </a:r>
          </a:p>
        </p:txBody>
      </p:sp>
    </p:spTree>
  </p:cSld>
  <p:clrMapOvr>
    <a:masterClrMapping/>
  </p:clrMapOvr>
</p:sld>
</file>

<file path=ppt/slides/slide5.xml><?xml version="1.0" encoding="utf-8"?>
<p:sld xmlns:p="http://schemas.openxmlformats.org/presentationml/2006/main" xmlns:a="http://schemas.openxmlformats.org/drawingml/2006/main" xmlns:r="http://schemas.openxmlformats.org/officeDocument/2006/relationships">
  <p:cSld>
    <p:bg>
      <p:bgPr>
        <a:gradFill rotWithShape="true">
          <a:gsLst>
            <a:gs pos="0">
              <a:srgbClr val="0097B2">
                <a:alpha val="100000"/>
              </a:srgbClr>
            </a:gs>
            <a:gs pos="100000">
              <a:srgbClr val="7ED957">
                <a:alpha val="100000"/>
              </a:srgbClr>
            </a:gs>
          </a:gsLst>
          <a:lin ang="0"/>
        </a:gradFill>
      </p:bgPr>
    </p:bg>
    <p:spTree>
      <p:nvGrpSpPr>
        <p:cNvPr id="1" name=""/>
        <p:cNvGrpSpPr/>
        <p:nvPr/>
      </p:nvGrpSpPr>
      <p:grpSpPr>
        <a:xfrm>
          <a:off x="0" y="0"/>
          <a:ext cx="0" cy="0"/>
          <a:chOff x="0" y="0"/>
          <a:chExt cx="0" cy="0"/>
        </a:xfrm>
      </p:grpSpPr>
      <p:sp>
        <p:nvSpPr>
          <p:cNvPr name="Freeform 2" id="2"/>
          <p:cNvSpPr/>
          <p:nvPr/>
        </p:nvSpPr>
        <p:spPr>
          <a:xfrm flipH="false" flipV="false" rot="7612609">
            <a:off x="300661" y="328798"/>
            <a:ext cx="1846430" cy="1627166"/>
          </a:xfrm>
          <a:custGeom>
            <a:avLst/>
            <a:gdLst/>
            <a:ahLst/>
            <a:cxnLst/>
            <a:rect r="r" b="b" t="t" l="l"/>
            <a:pathLst>
              <a:path h="1627166" w="1846430">
                <a:moveTo>
                  <a:pt x="0" y="0"/>
                </a:moveTo>
                <a:lnTo>
                  <a:pt x="1846430" y="0"/>
                </a:lnTo>
                <a:lnTo>
                  <a:pt x="1846430" y="1627166"/>
                </a:lnTo>
                <a:lnTo>
                  <a:pt x="0" y="1627166"/>
                </a:lnTo>
                <a:lnTo>
                  <a:pt x="0" y="0"/>
                </a:lnTo>
                <a:close/>
              </a:path>
            </a:pathLst>
          </a:custGeom>
          <a:blipFill>
            <a:blip r:embed="rId2">
              <a:extLst>
                <a:ext uri="{96DAC541-7B7A-43D3-8B79-37D633B846F1}">
                  <asvg:svgBlip xmlns:asvg="http://schemas.microsoft.com/office/drawing/2016/SVG/main" r:embed="rId3"/>
                </a:ext>
              </a:extLst>
            </a:blip>
            <a:stretch>
              <a:fillRect l="0" t="0" r="-20419" b="-20419"/>
            </a:stretch>
          </a:blipFill>
        </p:spPr>
      </p:sp>
      <p:sp>
        <p:nvSpPr>
          <p:cNvPr name="Freeform 3" id="3"/>
          <p:cNvSpPr/>
          <p:nvPr/>
        </p:nvSpPr>
        <p:spPr>
          <a:xfrm flipH="false" flipV="false" rot="-10800000">
            <a:off x="15760944" y="0"/>
            <a:ext cx="2527056" cy="2369115"/>
          </a:xfrm>
          <a:custGeom>
            <a:avLst/>
            <a:gdLst/>
            <a:ahLst/>
            <a:cxnLst/>
            <a:rect r="r" b="b" t="t" l="l"/>
            <a:pathLst>
              <a:path h="2369115" w="2527056">
                <a:moveTo>
                  <a:pt x="0" y="0"/>
                </a:moveTo>
                <a:lnTo>
                  <a:pt x="2527056" y="0"/>
                </a:lnTo>
                <a:lnTo>
                  <a:pt x="2527056" y="2369115"/>
                </a:lnTo>
                <a:lnTo>
                  <a:pt x="0" y="2369115"/>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grpSp>
        <p:nvGrpSpPr>
          <p:cNvPr name="Group 4" id="4"/>
          <p:cNvGrpSpPr/>
          <p:nvPr/>
        </p:nvGrpSpPr>
        <p:grpSpPr>
          <a:xfrm rot="0">
            <a:off x="16611614" y="8460378"/>
            <a:ext cx="869696" cy="482359"/>
            <a:chOff x="0" y="0"/>
            <a:chExt cx="1159595" cy="643145"/>
          </a:xfrm>
        </p:grpSpPr>
        <p:sp>
          <p:nvSpPr>
            <p:cNvPr name="Freeform 5" id="5"/>
            <p:cNvSpPr/>
            <p:nvPr/>
          </p:nvSpPr>
          <p:spPr>
            <a:xfrm flipH="false" flipV="false" rot="0">
              <a:off x="0" y="0"/>
              <a:ext cx="1159595" cy="259459"/>
            </a:xfrm>
            <a:custGeom>
              <a:avLst/>
              <a:gdLst/>
              <a:ahLst/>
              <a:cxnLst/>
              <a:rect r="r" b="b" t="t" l="l"/>
              <a:pathLst>
                <a:path h="259459" w="1159595">
                  <a:moveTo>
                    <a:pt x="0" y="0"/>
                  </a:moveTo>
                  <a:lnTo>
                    <a:pt x="1159595" y="0"/>
                  </a:lnTo>
                  <a:lnTo>
                    <a:pt x="1159595" y="259459"/>
                  </a:lnTo>
                  <a:lnTo>
                    <a:pt x="0" y="259459"/>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6" id="6"/>
            <p:cNvSpPr/>
            <p:nvPr/>
          </p:nvSpPr>
          <p:spPr>
            <a:xfrm flipH="false" flipV="false" rot="0">
              <a:off x="0" y="383686"/>
              <a:ext cx="1159595" cy="259459"/>
            </a:xfrm>
            <a:custGeom>
              <a:avLst/>
              <a:gdLst/>
              <a:ahLst/>
              <a:cxnLst/>
              <a:rect r="r" b="b" t="t" l="l"/>
              <a:pathLst>
                <a:path h="259459" w="1159595">
                  <a:moveTo>
                    <a:pt x="0" y="0"/>
                  </a:moveTo>
                  <a:lnTo>
                    <a:pt x="1159595" y="0"/>
                  </a:lnTo>
                  <a:lnTo>
                    <a:pt x="1159595" y="259459"/>
                  </a:lnTo>
                  <a:lnTo>
                    <a:pt x="0" y="259459"/>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grpSp>
      <p:grpSp>
        <p:nvGrpSpPr>
          <p:cNvPr name="Group 7" id="7"/>
          <p:cNvGrpSpPr/>
          <p:nvPr/>
        </p:nvGrpSpPr>
        <p:grpSpPr>
          <a:xfrm rot="0">
            <a:off x="1880137" y="2369115"/>
            <a:ext cx="10081265" cy="7641073"/>
            <a:chOff x="0" y="0"/>
            <a:chExt cx="13441687" cy="10188097"/>
          </a:xfrm>
        </p:grpSpPr>
        <p:sp>
          <p:nvSpPr>
            <p:cNvPr name="Freeform 8" id="8"/>
            <p:cNvSpPr/>
            <p:nvPr/>
          </p:nvSpPr>
          <p:spPr>
            <a:xfrm flipH="false" flipV="false" rot="0">
              <a:off x="219967" y="0"/>
              <a:ext cx="1092485" cy="920830"/>
            </a:xfrm>
            <a:custGeom>
              <a:avLst/>
              <a:gdLst/>
              <a:ahLst/>
              <a:cxnLst/>
              <a:rect r="r" b="b" t="t" l="l"/>
              <a:pathLst>
                <a:path h="920830" w="1092485">
                  <a:moveTo>
                    <a:pt x="0" y="0"/>
                  </a:moveTo>
                  <a:lnTo>
                    <a:pt x="1092486" y="0"/>
                  </a:lnTo>
                  <a:lnTo>
                    <a:pt x="1092486" y="920830"/>
                  </a:lnTo>
                  <a:lnTo>
                    <a:pt x="0" y="920830"/>
                  </a:lnTo>
                  <a:lnTo>
                    <a:pt x="0" y="0"/>
                  </a:lnTo>
                  <a:close/>
                </a:path>
              </a:pathLst>
            </a:custGeom>
            <a:blipFill>
              <a:blip r:embed="rId8">
                <a:extLst>
                  <a:ext uri="{96DAC541-7B7A-43D3-8B79-37D633B846F1}">
                    <asvg:svgBlip xmlns:asvg="http://schemas.microsoft.com/office/drawing/2016/SVG/main" r:embed="rId9"/>
                  </a:ext>
                </a:extLst>
              </a:blip>
              <a:stretch>
                <a:fillRect l="0" t="0" r="0" b="0"/>
              </a:stretch>
            </a:blipFill>
            <a:ln cap="sq">
              <a:noFill/>
              <a:prstDash val="solid"/>
              <a:miter/>
            </a:ln>
          </p:spPr>
        </p:sp>
        <p:sp>
          <p:nvSpPr>
            <p:cNvPr name="Freeform 9" id="9"/>
            <p:cNvSpPr/>
            <p:nvPr/>
          </p:nvSpPr>
          <p:spPr>
            <a:xfrm flipH="false" flipV="false" rot="0">
              <a:off x="219967" y="1981528"/>
              <a:ext cx="1145219" cy="882860"/>
            </a:xfrm>
            <a:custGeom>
              <a:avLst/>
              <a:gdLst/>
              <a:ahLst/>
              <a:cxnLst/>
              <a:rect r="r" b="b" t="t" l="l"/>
              <a:pathLst>
                <a:path h="882860" w="1145219">
                  <a:moveTo>
                    <a:pt x="0" y="0"/>
                  </a:moveTo>
                  <a:lnTo>
                    <a:pt x="1145220" y="0"/>
                  </a:lnTo>
                  <a:lnTo>
                    <a:pt x="1145220" y="882860"/>
                  </a:lnTo>
                  <a:lnTo>
                    <a:pt x="0" y="882860"/>
                  </a:lnTo>
                  <a:lnTo>
                    <a:pt x="0" y="0"/>
                  </a:lnTo>
                  <a:close/>
                </a:path>
              </a:pathLst>
            </a:custGeom>
            <a:blipFill>
              <a:blip r:embed="rId10">
                <a:extLst>
                  <a:ext uri="{96DAC541-7B7A-43D3-8B79-37D633B846F1}">
                    <asvg:svgBlip xmlns:asvg="http://schemas.microsoft.com/office/drawing/2016/SVG/main" r:embed="rId11"/>
                  </a:ext>
                </a:extLst>
              </a:blip>
              <a:stretch>
                <a:fillRect l="0" t="0" r="0" b="0"/>
              </a:stretch>
            </a:blipFill>
          </p:spPr>
        </p:sp>
        <p:sp>
          <p:nvSpPr>
            <p:cNvPr name="Freeform 10" id="10"/>
            <p:cNvSpPr/>
            <p:nvPr/>
          </p:nvSpPr>
          <p:spPr>
            <a:xfrm flipH="false" flipV="false" rot="0">
              <a:off x="293997" y="3910935"/>
              <a:ext cx="1071190" cy="1022500"/>
            </a:xfrm>
            <a:custGeom>
              <a:avLst/>
              <a:gdLst/>
              <a:ahLst/>
              <a:cxnLst/>
              <a:rect r="r" b="b" t="t" l="l"/>
              <a:pathLst>
                <a:path h="1022500" w="1071190">
                  <a:moveTo>
                    <a:pt x="0" y="0"/>
                  </a:moveTo>
                  <a:lnTo>
                    <a:pt x="1071190" y="0"/>
                  </a:lnTo>
                  <a:lnTo>
                    <a:pt x="1071190" y="1022500"/>
                  </a:lnTo>
                  <a:lnTo>
                    <a:pt x="0" y="1022500"/>
                  </a:lnTo>
                  <a:lnTo>
                    <a:pt x="0" y="0"/>
                  </a:lnTo>
                  <a:close/>
                </a:path>
              </a:pathLst>
            </a:custGeom>
            <a:blipFill>
              <a:blip r:embed="rId12">
                <a:extLst>
                  <a:ext uri="{96DAC541-7B7A-43D3-8B79-37D633B846F1}">
                    <asvg:svgBlip xmlns:asvg="http://schemas.microsoft.com/office/drawing/2016/SVG/main" r:embed="rId13"/>
                  </a:ext>
                </a:extLst>
              </a:blip>
              <a:stretch>
                <a:fillRect l="0" t="0" r="0" b="0"/>
              </a:stretch>
            </a:blipFill>
          </p:spPr>
        </p:sp>
        <p:sp>
          <p:nvSpPr>
            <p:cNvPr name="Freeform 11" id="11"/>
            <p:cNvSpPr/>
            <p:nvPr/>
          </p:nvSpPr>
          <p:spPr>
            <a:xfrm flipH="false" flipV="false" rot="0">
              <a:off x="219967" y="4084371"/>
              <a:ext cx="1017823" cy="976698"/>
            </a:xfrm>
            <a:custGeom>
              <a:avLst/>
              <a:gdLst/>
              <a:ahLst/>
              <a:cxnLst/>
              <a:rect r="r" b="b" t="t" l="l"/>
              <a:pathLst>
                <a:path h="976698" w="1017823">
                  <a:moveTo>
                    <a:pt x="0" y="0"/>
                  </a:moveTo>
                  <a:lnTo>
                    <a:pt x="1017823" y="0"/>
                  </a:lnTo>
                  <a:lnTo>
                    <a:pt x="1017823" y="976698"/>
                  </a:lnTo>
                  <a:lnTo>
                    <a:pt x="0" y="976698"/>
                  </a:lnTo>
                  <a:lnTo>
                    <a:pt x="0" y="0"/>
                  </a:lnTo>
                  <a:close/>
                </a:path>
              </a:pathLst>
            </a:custGeom>
            <a:blipFill>
              <a:blip r:embed="rId14">
                <a:alphaModFix amt="51000"/>
                <a:extLst>
                  <a:ext uri="{96DAC541-7B7A-43D3-8B79-37D633B846F1}">
                    <asvg:svgBlip xmlns:asvg="http://schemas.microsoft.com/office/drawing/2016/SVG/main" r:embed="rId15"/>
                  </a:ext>
                </a:extLst>
              </a:blip>
              <a:stretch>
                <a:fillRect l="0" t="-17757" r="0" b="-9717"/>
              </a:stretch>
            </a:blipFill>
          </p:spPr>
        </p:sp>
        <p:sp>
          <p:nvSpPr>
            <p:cNvPr name="Freeform 12" id="12"/>
            <p:cNvSpPr/>
            <p:nvPr/>
          </p:nvSpPr>
          <p:spPr>
            <a:xfrm flipH="false" flipV="false" rot="0">
              <a:off x="219967" y="6145001"/>
              <a:ext cx="1092485" cy="1073367"/>
            </a:xfrm>
            <a:custGeom>
              <a:avLst/>
              <a:gdLst/>
              <a:ahLst/>
              <a:cxnLst/>
              <a:rect r="r" b="b" t="t" l="l"/>
              <a:pathLst>
                <a:path h="1073367" w="1092485">
                  <a:moveTo>
                    <a:pt x="0" y="0"/>
                  </a:moveTo>
                  <a:lnTo>
                    <a:pt x="1092486" y="0"/>
                  </a:lnTo>
                  <a:lnTo>
                    <a:pt x="1092486" y="1073366"/>
                  </a:lnTo>
                  <a:lnTo>
                    <a:pt x="0" y="1073366"/>
                  </a:lnTo>
                  <a:lnTo>
                    <a:pt x="0" y="0"/>
                  </a:lnTo>
                  <a:close/>
                </a:path>
              </a:pathLst>
            </a:custGeom>
            <a:blipFill>
              <a:blip r:embed="rId16">
                <a:extLst>
                  <a:ext uri="{96DAC541-7B7A-43D3-8B79-37D633B846F1}">
                    <asvg:svgBlip xmlns:asvg="http://schemas.microsoft.com/office/drawing/2016/SVG/main" r:embed="rId17"/>
                  </a:ext>
                </a:extLst>
              </a:blip>
              <a:stretch>
                <a:fillRect l="0" t="0" r="0" b="0"/>
              </a:stretch>
            </a:blipFill>
          </p:spPr>
        </p:sp>
        <p:sp>
          <p:nvSpPr>
            <p:cNvPr name="Freeform 13" id="13"/>
            <p:cNvSpPr/>
            <p:nvPr/>
          </p:nvSpPr>
          <p:spPr>
            <a:xfrm flipH="false" flipV="false" rot="0">
              <a:off x="0" y="8207390"/>
              <a:ext cx="1312453" cy="1232065"/>
            </a:xfrm>
            <a:custGeom>
              <a:avLst/>
              <a:gdLst/>
              <a:ahLst/>
              <a:cxnLst/>
              <a:rect r="r" b="b" t="t" l="l"/>
              <a:pathLst>
                <a:path h="1232065" w="1312453">
                  <a:moveTo>
                    <a:pt x="0" y="0"/>
                  </a:moveTo>
                  <a:lnTo>
                    <a:pt x="1312453" y="0"/>
                  </a:lnTo>
                  <a:lnTo>
                    <a:pt x="1312453" y="1232065"/>
                  </a:lnTo>
                  <a:lnTo>
                    <a:pt x="0" y="1232065"/>
                  </a:lnTo>
                  <a:lnTo>
                    <a:pt x="0" y="0"/>
                  </a:lnTo>
                  <a:close/>
                </a:path>
              </a:pathLst>
            </a:custGeom>
            <a:blipFill>
              <a:blip r:embed="rId18">
                <a:extLst>
                  <a:ext uri="{96DAC541-7B7A-43D3-8B79-37D633B846F1}">
                    <asvg:svgBlip xmlns:asvg="http://schemas.microsoft.com/office/drawing/2016/SVG/main" r:embed="rId19"/>
                  </a:ext>
                </a:extLst>
              </a:blip>
              <a:stretch>
                <a:fillRect l="0" t="0" r="0" b="0"/>
              </a:stretch>
            </a:blipFill>
          </p:spPr>
        </p:sp>
        <p:sp>
          <p:nvSpPr>
            <p:cNvPr name="TextBox 14" id="14"/>
            <p:cNvSpPr txBox="true"/>
            <p:nvPr/>
          </p:nvSpPr>
          <p:spPr>
            <a:xfrm rot="0">
              <a:off x="2033536" y="-47625"/>
              <a:ext cx="11408151" cy="10235722"/>
            </a:xfrm>
            <a:prstGeom prst="rect">
              <a:avLst/>
            </a:prstGeom>
          </p:spPr>
          <p:txBody>
            <a:bodyPr anchor="t" rtlCol="false" tIns="0" lIns="0" bIns="0" rIns="0">
              <a:spAutoFit/>
            </a:bodyPr>
            <a:lstStyle/>
            <a:p>
              <a:pPr algn="just">
                <a:lnSpc>
                  <a:spcPts val="4088"/>
                </a:lnSpc>
                <a:spcBef>
                  <a:spcPct val="0"/>
                </a:spcBef>
              </a:pPr>
              <a:r>
                <a:rPr lang="en-US" sz="2920">
                  <a:solidFill>
                    <a:srgbClr val="000000"/>
                  </a:solidFill>
                  <a:latin typeface="Montserrat"/>
                  <a:ea typeface="Montserrat"/>
                  <a:cs typeface="Montserrat"/>
                  <a:sym typeface="Montserrat"/>
                </a:rPr>
                <a:t>  Inco</a:t>
              </a:r>
              <a:r>
                <a:rPr lang="en-US" sz="2920">
                  <a:solidFill>
                    <a:srgbClr val="000000"/>
                  </a:solidFill>
                  <a:latin typeface="Montserrat"/>
                  <a:ea typeface="Montserrat"/>
                  <a:cs typeface="Montserrat"/>
                  <a:sym typeface="Montserrat"/>
                </a:rPr>
                <a:t>mpatible image formats between the   clinic and lab systems[7],[8],[9]</a:t>
              </a:r>
            </a:p>
            <a:p>
              <a:pPr algn="just">
                <a:lnSpc>
                  <a:spcPts val="4088"/>
                </a:lnSpc>
                <a:spcBef>
                  <a:spcPct val="0"/>
                </a:spcBef>
              </a:pPr>
            </a:p>
            <a:p>
              <a:pPr algn="just">
                <a:lnSpc>
                  <a:spcPts val="4088"/>
                </a:lnSpc>
                <a:spcBef>
                  <a:spcPct val="0"/>
                </a:spcBef>
              </a:pPr>
              <a:r>
                <a:rPr lang="en-US" sz="2920">
                  <a:solidFill>
                    <a:srgbClr val="000000"/>
                  </a:solidFill>
                  <a:latin typeface="Montserrat"/>
                  <a:ea typeface="Montserrat"/>
                  <a:cs typeface="Montserrat"/>
                  <a:sym typeface="Montserrat"/>
                </a:rPr>
                <a:t>  Large file sizes slow down transfer and processing[10].</a:t>
              </a:r>
            </a:p>
            <a:p>
              <a:pPr algn="just">
                <a:lnSpc>
                  <a:spcPts val="4088"/>
                </a:lnSpc>
                <a:spcBef>
                  <a:spcPct val="0"/>
                </a:spcBef>
              </a:pPr>
            </a:p>
            <a:p>
              <a:pPr algn="just">
                <a:lnSpc>
                  <a:spcPts val="4088"/>
                </a:lnSpc>
                <a:spcBef>
                  <a:spcPct val="0"/>
                </a:spcBef>
              </a:pPr>
              <a:r>
                <a:rPr lang="en-US" sz="2920">
                  <a:solidFill>
                    <a:srgbClr val="000000"/>
                  </a:solidFill>
                  <a:latin typeface="Montserrat"/>
                  <a:ea typeface="Montserrat"/>
                  <a:cs typeface="Montserrat"/>
                  <a:sym typeface="Montserrat"/>
                </a:rPr>
                <a:t>  Loss of anatomical detail during file compression[11].</a:t>
              </a:r>
            </a:p>
            <a:p>
              <a:pPr algn="just">
                <a:lnSpc>
                  <a:spcPts val="4088"/>
                </a:lnSpc>
                <a:spcBef>
                  <a:spcPct val="0"/>
                </a:spcBef>
              </a:pPr>
            </a:p>
            <a:p>
              <a:pPr algn="just">
                <a:lnSpc>
                  <a:spcPts val="4088"/>
                </a:lnSpc>
                <a:spcBef>
                  <a:spcPct val="0"/>
                </a:spcBef>
              </a:pPr>
              <a:r>
                <a:rPr lang="en-US" sz="2920">
                  <a:solidFill>
                    <a:srgbClr val="000000"/>
                  </a:solidFill>
                  <a:latin typeface="Montserrat"/>
                  <a:ea typeface="Montserrat"/>
                  <a:cs typeface="Montserrat"/>
                  <a:sym typeface="Montserrat"/>
                </a:rPr>
                <a:t>  Manual data entry across disconnected platforms[3].</a:t>
              </a:r>
            </a:p>
            <a:p>
              <a:pPr algn="just">
                <a:lnSpc>
                  <a:spcPts val="4088"/>
                </a:lnSpc>
                <a:spcBef>
                  <a:spcPct val="0"/>
                </a:spcBef>
              </a:pPr>
            </a:p>
            <a:p>
              <a:pPr algn="just">
                <a:lnSpc>
                  <a:spcPts val="4088"/>
                </a:lnSpc>
                <a:spcBef>
                  <a:spcPct val="0"/>
                </a:spcBef>
              </a:pPr>
              <a:r>
                <a:rPr lang="en-US" sz="2920">
                  <a:solidFill>
                    <a:srgbClr val="000000"/>
                  </a:solidFill>
                  <a:latin typeface="Montserrat"/>
                  <a:ea typeface="Montserrat"/>
                  <a:cs typeface="Montserrat"/>
                  <a:sym typeface="Montserrat"/>
                </a:rPr>
                <a:t>  No unified dashboard to manage scans and cases efficiently[3],[12].</a:t>
              </a:r>
            </a:p>
            <a:p>
              <a:pPr algn="just">
                <a:lnSpc>
                  <a:spcPts val="4088"/>
                </a:lnSpc>
                <a:spcBef>
                  <a:spcPct val="0"/>
                </a:spcBef>
              </a:pPr>
            </a:p>
          </p:txBody>
        </p:sp>
      </p:grpSp>
      <p:sp>
        <p:nvSpPr>
          <p:cNvPr name="Freeform 15" id="15"/>
          <p:cNvSpPr/>
          <p:nvPr/>
        </p:nvSpPr>
        <p:spPr>
          <a:xfrm flipH="false" flipV="false" rot="0">
            <a:off x="12746092" y="3964578"/>
            <a:ext cx="4411141" cy="3060229"/>
          </a:xfrm>
          <a:custGeom>
            <a:avLst/>
            <a:gdLst/>
            <a:ahLst/>
            <a:cxnLst/>
            <a:rect r="r" b="b" t="t" l="l"/>
            <a:pathLst>
              <a:path h="3060229" w="4411141">
                <a:moveTo>
                  <a:pt x="0" y="0"/>
                </a:moveTo>
                <a:lnTo>
                  <a:pt x="4411141" y="0"/>
                </a:lnTo>
                <a:lnTo>
                  <a:pt x="4411141" y="3060229"/>
                </a:lnTo>
                <a:lnTo>
                  <a:pt x="0" y="3060229"/>
                </a:lnTo>
                <a:lnTo>
                  <a:pt x="0" y="0"/>
                </a:lnTo>
                <a:close/>
              </a:path>
            </a:pathLst>
          </a:custGeom>
          <a:blipFill>
            <a:blip r:embed="rId20">
              <a:extLst>
                <a:ext uri="{96DAC541-7B7A-43D3-8B79-37D633B846F1}">
                  <asvg:svgBlip xmlns:asvg="http://schemas.microsoft.com/office/drawing/2016/SVG/main" r:embed="rId21"/>
                </a:ext>
              </a:extLst>
            </a:blip>
            <a:stretch>
              <a:fillRect l="0" t="0" r="0" b="0"/>
            </a:stretch>
          </a:blipFill>
        </p:spPr>
      </p:sp>
      <p:sp>
        <p:nvSpPr>
          <p:cNvPr name="TextBox 16" id="16"/>
          <p:cNvSpPr txBox="true"/>
          <p:nvPr/>
        </p:nvSpPr>
        <p:spPr>
          <a:xfrm rot="0">
            <a:off x="4680037" y="483668"/>
            <a:ext cx="11640943" cy="1676129"/>
          </a:xfrm>
          <a:prstGeom prst="rect">
            <a:avLst/>
          </a:prstGeom>
        </p:spPr>
        <p:txBody>
          <a:bodyPr anchor="t" rtlCol="false" tIns="0" lIns="0" bIns="0" rIns="0">
            <a:spAutoFit/>
          </a:bodyPr>
          <a:lstStyle/>
          <a:p>
            <a:pPr algn="l">
              <a:lnSpc>
                <a:spcPts val="13664"/>
              </a:lnSpc>
              <a:spcBef>
                <a:spcPct val="0"/>
              </a:spcBef>
            </a:pPr>
            <a:r>
              <a:rPr lang="en-US" sz="9760">
                <a:solidFill>
                  <a:srgbClr val="000000"/>
                </a:solidFill>
                <a:latin typeface="Berthold Block"/>
                <a:ea typeface="Berthold Block"/>
                <a:cs typeface="Berthold Block"/>
                <a:sym typeface="Berthold Block"/>
              </a:rPr>
              <a:t>PROBLEM STATEMENT</a:t>
            </a:r>
          </a:p>
        </p:txBody>
      </p:sp>
    </p:spTree>
  </p:cSld>
  <p:clrMapOvr>
    <a:masterClrMapping/>
  </p:clrMapOvr>
</p:sld>
</file>

<file path=ppt/slides/slide6.xml><?xml version="1.0" encoding="utf-8"?>
<p:sld xmlns:p="http://schemas.openxmlformats.org/presentationml/2006/main" xmlns:a="http://schemas.openxmlformats.org/drawingml/2006/main" xmlns:r="http://schemas.openxmlformats.org/officeDocument/2006/relationships">
  <p:cSld>
    <p:bg>
      <p:bgPr>
        <a:gradFill rotWithShape="true">
          <a:gsLst>
            <a:gs pos="0">
              <a:srgbClr val="0097B2">
                <a:alpha val="100000"/>
              </a:srgbClr>
            </a:gs>
            <a:gs pos="100000">
              <a:srgbClr val="7ED957">
                <a:alpha val="100000"/>
              </a:srgbClr>
            </a:gs>
          </a:gsLst>
          <a:lin ang="0"/>
        </a:gradFill>
      </p:bgPr>
    </p:bg>
    <p:spTree>
      <p:nvGrpSpPr>
        <p:cNvPr id="1" name=""/>
        <p:cNvGrpSpPr/>
        <p:nvPr/>
      </p:nvGrpSpPr>
      <p:grpSpPr>
        <a:xfrm>
          <a:off x="0" y="0"/>
          <a:ext cx="0" cy="0"/>
          <a:chOff x="0" y="0"/>
          <a:chExt cx="0" cy="0"/>
        </a:xfrm>
      </p:grpSpPr>
      <p:sp>
        <p:nvSpPr>
          <p:cNvPr name="Freeform 2" id="2"/>
          <p:cNvSpPr/>
          <p:nvPr/>
        </p:nvSpPr>
        <p:spPr>
          <a:xfrm flipH="false" flipV="false" rot="0">
            <a:off x="15684410" y="688178"/>
            <a:ext cx="2515172" cy="4114800"/>
          </a:xfrm>
          <a:custGeom>
            <a:avLst/>
            <a:gdLst/>
            <a:ahLst/>
            <a:cxnLst/>
            <a:rect r="r" b="b" t="t" l="l"/>
            <a:pathLst>
              <a:path h="4114800" w="2515172">
                <a:moveTo>
                  <a:pt x="0" y="0"/>
                </a:moveTo>
                <a:lnTo>
                  <a:pt x="2515172" y="0"/>
                </a:lnTo>
                <a:lnTo>
                  <a:pt x="2515172" y="4114800"/>
                </a:lnTo>
                <a:lnTo>
                  <a:pt x="0" y="4114800"/>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grpSp>
        <p:nvGrpSpPr>
          <p:cNvPr name="Group 3" id="3"/>
          <p:cNvGrpSpPr/>
          <p:nvPr/>
        </p:nvGrpSpPr>
        <p:grpSpPr>
          <a:xfrm rot="0">
            <a:off x="12500601" y="2916425"/>
            <a:ext cx="5450049" cy="6341875"/>
            <a:chOff x="0" y="0"/>
            <a:chExt cx="7266732" cy="8455834"/>
          </a:xfrm>
        </p:grpSpPr>
        <p:grpSp>
          <p:nvGrpSpPr>
            <p:cNvPr name="Group 4" id="4"/>
            <p:cNvGrpSpPr/>
            <p:nvPr/>
          </p:nvGrpSpPr>
          <p:grpSpPr>
            <a:xfrm rot="0">
              <a:off x="0" y="0"/>
              <a:ext cx="7266732" cy="8455834"/>
              <a:chOff x="0" y="0"/>
              <a:chExt cx="698500" cy="812800"/>
            </a:xfrm>
          </p:grpSpPr>
          <p:sp>
            <p:nvSpPr>
              <p:cNvPr name="Freeform 5" id="5"/>
              <p:cNvSpPr/>
              <p:nvPr/>
            </p:nvSpPr>
            <p:spPr>
              <a:xfrm flipH="false" flipV="false" rot="0">
                <a:off x="0" y="10314"/>
                <a:ext cx="698500" cy="792171"/>
              </a:xfrm>
              <a:custGeom>
                <a:avLst/>
                <a:gdLst/>
                <a:ahLst/>
                <a:cxnLst/>
                <a:rect r="r" b="b" t="t" l="l"/>
                <a:pathLst>
                  <a:path h="792171" w="698500">
                    <a:moveTo>
                      <a:pt x="395677" y="16698"/>
                    </a:moveTo>
                    <a:lnTo>
                      <a:pt x="652073" y="165874"/>
                    </a:lnTo>
                    <a:cubicBezTo>
                      <a:pt x="680817" y="182598"/>
                      <a:pt x="698500" y="213344"/>
                      <a:pt x="698500" y="246600"/>
                    </a:cubicBezTo>
                    <a:lnTo>
                      <a:pt x="698500" y="545572"/>
                    </a:lnTo>
                    <a:cubicBezTo>
                      <a:pt x="698500" y="578828"/>
                      <a:pt x="680817" y="609574"/>
                      <a:pt x="652073" y="626298"/>
                    </a:cubicBezTo>
                    <a:lnTo>
                      <a:pt x="395677" y="775474"/>
                    </a:lnTo>
                    <a:cubicBezTo>
                      <a:pt x="366978" y="792172"/>
                      <a:pt x="331522" y="792172"/>
                      <a:pt x="302823" y="775474"/>
                    </a:cubicBezTo>
                    <a:lnTo>
                      <a:pt x="46427" y="626298"/>
                    </a:lnTo>
                    <a:cubicBezTo>
                      <a:pt x="17683" y="609574"/>
                      <a:pt x="0" y="578828"/>
                      <a:pt x="0" y="545572"/>
                    </a:cubicBezTo>
                    <a:lnTo>
                      <a:pt x="0" y="246600"/>
                    </a:lnTo>
                    <a:cubicBezTo>
                      <a:pt x="0" y="213344"/>
                      <a:pt x="17683" y="182598"/>
                      <a:pt x="46427" y="165874"/>
                    </a:cubicBezTo>
                    <a:lnTo>
                      <a:pt x="302823" y="16698"/>
                    </a:lnTo>
                    <a:cubicBezTo>
                      <a:pt x="331522" y="0"/>
                      <a:pt x="366978" y="0"/>
                      <a:pt x="395677" y="16698"/>
                    </a:cubicBezTo>
                    <a:close/>
                  </a:path>
                </a:pathLst>
              </a:custGeom>
              <a:solidFill>
                <a:srgbClr val="FFB000"/>
              </a:solidFill>
              <a:ln w="123825" cap="rnd">
                <a:solidFill>
                  <a:srgbClr val="FEFEFE"/>
                </a:solidFill>
                <a:prstDash val="solid"/>
                <a:round/>
              </a:ln>
            </p:spPr>
          </p:sp>
          <p:sp>
            <p:nvSpPr>
              <p:cNvPr name="TextBox 6" id="6"/>
              <p:cNvSpPr txBox="true"/>
              <p:nvPr/>
            </p:nvSpPr>
            <p:spPr>
              <a:xfrm>
                <a:off x="0" y="101600"/>
                <a:ext cx="698500" cy="571500"/>
              </a:xfrm>
              <a:prstGeom prst="rect">
                <a:avLst/>
              </a:prstGeom>
            </p:spPr>
            <p:txBody>
              <a:bodyPr anchor="ctr" rtlCol="false" tIns="50800" lIns="50800" bIns="50800" rIns="50800"/>
              <a:lstStyle/>
              <a:p>
                <a:pPr algn="ctr">
                  <a:lnSpc>
                    <a:spcPts val="2659"/>
                  </a:lnSpc>
                  <a:spcBef>
                    <a:spcPct val="0"/>
                  </a:spcBef>
                </a:pPr>
              </a:p>
            </p:txBody>
          </p:sp>
        </p:grpSp>
        <p:grpSp>
          <p:nvGrpSpPr>
            <p:cNvPr name="Group 7" id="7"/>
            <p:cNvGrpSpPr/>
            <p:nvPr/>
          </p:nvGrpSpPr>
          <p:grpSpPr>
            <a:xfrm rot="0">
              <a:off x="523332" y="638915"/>
              <a:ext cx="6220067" cy="7237897"/>
              <a:chOff x="0" y="0"/>
              <a:chExt cx="698500" cy="812800"/>
            </a:xfrm>
          </p:grpSpPr>
          <p:sp>
            <p:nvSpPr>
              <p:cNvPr name="Freeform 8" id="8"/>
              <p:cNvSpPr/>
              <p:nvPr/>
            </p:nvSpPr>
            <p:spPr>
              <a:xfrm flipH="false" flipV="false" rot="0">
                <a:off x="0" y="12050"/>
                <a:ext cx="698500" cy="788700"/>
              </a:xfrm>
              <a:custGeom>
                <a:avLst/>
                <a:gdLst/>
                <a:ahLst/>
                <a:cxnLst/>
                <a:rect r="r" b="b" t="t" l="l"/>
                <a:pathLst>
                  <a:path h="788700" w="698500">
                    <a:moveTo>
                      <a:pt x="403490" y="19508"/>
                    </a:moveTo>
                    <a:lnTo>
                      <a:pt x="644260" y="159592"/>
                    </a:lnTo>
                    <a:cubicBezTo>
                      <a:pt x="677841" y="179130"/>
                      <a:pt x="698500" y="215051"/>
                      <a:pt x="698500" y="253902"/>
                    </a:cubicBezTo>
                    <a:lnTo>
                      <a:pt x="698500" y="534798"/>
                    </a:lnTo>
                    <a:cubicBezTo>
                      <a:pt x="698500" y="573649"/>
                      <a:pt x="677841" y="609570"/>
                      <a:pt x="644260" y="629108"/>
                    </a:cubicBezTo>
                    <a:lnTo>
                      <a:pt x="403490" y="769192"/>
                    </a:lnTo>
                    <a:cubicBezTo>
                      <a:pt x="369961" y="788700"/>
                      <a:pt x="328539" y="788700"/>
                      <a:pt x="295010" y="769192"/>
                    </a:cubicBezTo>
                    <a:lnTo>
                      <a:pt x="54240" y="629108"/>
                    </a:lnTo>
                    <a:cubicBezTo>
                      <a:pt x="20659" y="609570"/>
                      <a:pt x="0" y="573649"/>
                      <a:pt x="0" y="534798"/>
                    </a:cubicBezTo>
                    <a:lnTo>
                      <a:pt x="0" y="253902"/>
                    </a:lnTo>
                    <a:cubicBezTo>
                      <a:pt x="0" y="215051"/>
                      <a:pt x="20659" y="179130"/>
                      <a:pt x="54240" y="159592"/>
                    </a:cubicBezTo>
                    <a:lnTo>
                      <a:pt x="295010" y="19508"/>
                    </a:lnTo>
                    <a:cubicBezTo>
                      <a:pt x="328539" y="0"/>
                      <a:pt x="369961" y="0"/>
                      <a:pt x="403490" y="19508"/>
                    </a:cubicBezTo>
                    <a:close/>
                  </a:path>
                </a:pathLst>
              </a:custGeom>
              <a:blipFill>
                <a:blip r:embed="rId4"/>
                <a:stretch>
                  <a:fillRect l="-33690" t="0" r="-33690" b="0"/>
                </a:stretch>
              </a:blipFill>
            </p:spPr>
          </p:sp>
        </p:grpSp>
      </p:grpSp>
      <p:sp>
        <p:nvSpPr>
          <p:cNvPr name="Freeform 9" id="9"/>
          <p:cNvSpPr/>
          <p:nvPr/>
        </p:nvSpPr>
        <p:spPr>
          <a:xfrm flipH="false" flipV="false" rot="0">
            <a:off x="41795" y="255686"/>
            <a:ext cx="1973809" cy="2163079"/>
          </a:xfrm>
          <a:custGeom>
            <a:avLst/>
            <a:gdLst/>
            <a:ahLst/>
            <a:cxnLst/>
            <a:rect r="r" b="b" t="t" l="l"/>
            <a:pathLst>
              <a:path h="2163079" w="1973809">
                <a:moveTo>
                  <a:pt x="0" y="0"/>
                </a:moveTo>
                <a:lnTo>
                  <a:pt x="1973810" y="0"/>
                </a:lnTo>
                <a:lnTo>
                  <a:pt x="1973810" y="2163079"/>
                </a:lnTo>
                <a:lnTo>
                  <a:pt x="0" y="2163079"/>
                </a:lnTo>
                <a:lnTo>
                  <a:pt x="0" y="0"/>
                </a:lnTo>
                <a:close/>
              </a:path>
            </a:pathLst>
          </a:custGeom>
          <a:blipFill>
            <a:blip r:embed="rId5">
              <a:extLst>
                <a:ext uri="{96DAC541-7B7A-43D3-8B79-37D633B846F1}">
                  <asvg:svgBlip xmlns:asvg="http://schemas.microsoft.com/office/drawing/2016/SVG/main" r:embed="rId6"/>
                </a:ext>
              </a:extLst>
            </a:blip>
            <a:stretch>
              <a:fillRect l="0" t="0" r="0" b="0"/>
            </a:stretch>
          </a:blipFill>
        </p:spPr>
      </p:sp>
      <p:grpSp>
        <p:nvGrpSpPr>
          <p:cNvPr name="Group 10" id="10"/>
          <p:cNvGrpSpPr/>
          <p:nvPr/>
        </p:nvGrpSpPr>
        <p:grpSpPr>
          <a:xfrm rot="0">
            <a:off x="593852" y="9258300"/>
            <a:ext cx="869696" cy="482359"/>
            <a:chOff x="0" y="0"/>
            <a:chExt cx="1159595" cy="643145"/>
          </a:xfrm>
        </p:grpSpPr>
        <p:sp>
          <p:nvSpPr>
            <p:cNvPr name="Freeform 11" id="11"/>
            <p:cNvSpPr/>
            <p:nvPr/>
          </p:nvSpPr>
          <p:spPr>
            <a:xfrm flipH="false" flipV="false" rot="0">
              <a:off x="0" y="0"/>
              <a:ext cx="1159595" cy="259459"/>
            </a:xfrm>
            <a:custGeom>
              <a:avLst/>
              <a:gdLst/>
              <a:ahLst/>
              <a:cxnLst/>
              <a:rect r="r" b="b" t="t" l="l"/>
              <a:pathLst>
                <a:path h="259459" w="1159595">
                  <a:moveTo>
                    <a:pt x="0" y="0"/>
                  </a:moveTo>
                  <a:lnTo>
                    <a:pt x="1159595" y="0"/>
                  </a:lnTo>
                  <a:lnTo>
                    <a:pt x="1159595" y="259459"/>
                  </a:lnTo>
                  <a:lnTo>
                    <a:pt x="0" y="259459"/>
                  </a:lnTo>
                  <a:lnTo>
                    <a:pt x="0" y="0"/>
                  </a:lnTo>
                  <a:close/>
                </a:path>
              </a:pathLst>
            </a:custGeom>
            <a:blipFill>
              <a:blip r:embed="rId7">
                <a:extLst>
                  <a:ext uri="{96DAC541-7B7A-43D3-8B79-37D633B846F1}">
                    <asvg:svgBlip xmlns:asvg="http://schemas.microsoft.com/office/drawing/2016/SVG/main" r:embed="rId8"/>
                  </a:ext>
                </a:extLst>
              </a:blip>
              <a:stretch>
                <a:fillRect l="0" t="0" r="0" b="0"/>
              </a:stretch>
            </a:blipFill>
          </p:spPr>
        </p:sp>
        <p:sp>
          <p:nvSpPr>
            <p:cNvPr name="Freeform 12" id="12"/>
            <p:cNvSpPr/>
            <p:nvPr/>
          </p:nvSpPr>
          <p:spPr>
            <a:xfrm flipH="false" flipV="false" rot="0">
              <a:off x="0" y="383686"/>
              <a:ext cx="1159595" cy="259459"/>
            </a:xfrm>
            <a:custGeom>
              <a:avLst/>
              <a:gdLst/>
              <a:ahLst/>
              <a:cxnLst/>
              <a:rect r="r" b="b" t="t" l="l"/>
              <a:pathLst>
                <a:path h="259459" w="1159595">
                  <a:moveTo>
                    <a:pt x="0" y="0"/>
                  </a:moveTo>
                  <a:lnTo>
                    <a:pt x="1159595" y="0"/>
                  </a:lnTo>
                  <a:lnTo>
                    <a:pt x="1159595" y="259459"/>
                  </a:lnTo>
                  <a:lnTo>
                    <a:pt x="0" y="259459"/>
                  </a:lnTo>
                  <a:lnTo>
                    <a:pt x="0" y="0"/>
                  </a:lnTo>
                  <a:close/>
                </a:path>
              </a:pathLst>
            </a:custGeom>
            <a:blipFill>
              <a:blip r:embed="rId7">
                <a:extLst>
                  <a:ext uri="{96DAC541-7B7A-43D3-8B79-37D633B846F1}">
                    <asvg:svgBlip xmlns:asvg="http://schemas.microsoft.com/office/drawing/2016/SVG/main" r:embed="rId8"/>
                  </a:ext>
                </a:extLst>
              </a:blip>
              <a:stretch>
                <a:fillRect l="0" t="0" r="0" b="0"/>
              </a:stretch>
            </a:blipFill>
          </p:spPr>
        </p:sp>
      </p:grpSp>
      <p:grpSp>
        <p:nvGrpSpPr>
          <p:cNvPr name="Group 13" id="13"/>
          <p:cNvGrpSpPr/>
          <p:nvPr/>
        </p:nvGrpSpPr>
        <p:grpSpPr>
          <a:xfrm rot="0">
            <a:off x="1444536" y="2418765"/>
            <a:ext cx="10896196" cy="6839535"/>
            <a:chOff x="0" y="0"/>
            <a:chExt cx="14528261" cy="9119381"/>
          </a:xfrm>
        </p:grpSpPr>
        <p:sp>
          <p:nvSpPr>
            <p:cNvPr name="Freeform 14" id="14"/>
            <p:cNvSpPr/>
            <p:nvPr/>
          </p:nvSpPr>
          <p:spPr>
            <a:xfrm flipH="false" flipV="false" rot="0">
              <a:off x="0" y="136533"/>
              <a:ext cx="1072711" cy="533137"/>
            </a:xfrm>
            <a:custGeom>
              <a:avLst/>
              <a:gdLst/>
              <a:ahLst/>
              <a:cxnLst/>
              <a:rect r="r" b="b" t="t" l="l"/>
              <a:pathLst>
                <a:path h="533137" w="1072711">
                  <a:moveTo>
                    <a:pt x="0" y="0"/>
                  </a:moveTo>
                  <a:lnTo>
                    <a:pt x="1072711" y="0"/>
                  </a:lnTo>
                  <a:lnTo>
                    <a:pt x="1072711" y="533137"/>
                  </a:lnTo>
                  <a:lnTo>
                    <a:pt x="0" y="533137"/>
                  </a:lnTo>
                  <a:lnTo>
                    <a:pt x="0" y="0"/>
                  </a:lnTo>
                  <a:close/>
                </a:path>
              </a:pathLst>
            </a:custGeom>
            <a:blipFill>
              <a:blip r:embed="rId9">
                <a:extLst>
                  <a:ext uri="{96DAC541-7B7A-43D3-8B79-37D633B846F1}">
                    <asvg:svgBlip xmlns:asvg="http://schemas.microsoft.com/office/drawing/2016/SVG/main" r:embed="rId10"/>
                  </a:ext>
                </a:extLst>
              </a:blip>
              <a:stretch>
                <a:fillRect l="0" t="0" r="0" b="0"/>
              </a:stretch>
            </a:blipFill>
          </p:spPr>
        </p:sp>
        <p:sp>
          <p:nvSpPr>
            <p:cNvPr name="Freeform 15" id="15"/>
            <p:cNvSpPr/>
            <p:nvPr/>
          </p:nvSpPr>
          <p:spPr>
            <a:xfrm flipH="false" flipV="false" rot="0">
              <a:off x="194639" y="1489768"/>
              <a:ext cx="914774" cy="914774"/>
            </a:xfrm>
            <a:custGeom>
              <a:avLst/>
              <a:gdLst/>
              <a:ahLst/>
              <a:cxnLst/>
              <a:rect r="r" b="b" t="t" l="l"/>
              <a:pathLst>
                <a:path h="914774" w="914774">
                  <a:moveTo>
                    <a:pt x="0" y="0"/>
                  </a:moveTo>
                  <a:lnTo>
                    <a:pt x="914774" y="0"/>
                  </a:lnTo>
                  <a:lnTo>
                    <a:pt x="914774" y="914773"/>
                  </a:lnTo>
                  <a:lnTo>
                    <a:pt x="0" y="914773"/>
                  </a:lnTo>
                  <a:lnTo>
                    <a:pt x="0" y="0"/>
                  </a:lnTo>
                  <a:close/>
                </a:path>
              </a:pathLst>
            </a:custGeom>
            <a:blipFill>
              <a:blip r:embed="rId11">
                <a:extLst>
                  <a:ext uri="{96DAC541-7B7A-43D3-8B79-37D633B846F1}">
                    <asvg:svgBlip xmlns:asvg="http://schemas.microsoft.com/office/drawing/2016/SVG/main" r:embed="rId12"/>
                  </a:ext>
                </a:extLst>
              </a:blip>
              <a:stretch>
                <a:fillRect l="0" t="0" r="0" b="0"/>
              </a:stretch>
            </a:blipFill>
          </p:spPr>
        </p:sp>
        <p:sp>
          <p:nvSpPr>
            <p:cNvPr name="Freeform 16" id="16"/>
            <p:cNvSpPr/>
            <p:nvPr/>
          </p:nvSpPr>
          <p:spPr>
            <a:xfrm flipH="false" flipV="false" rot="0">
              <a:off x="194639" y="3074203"/>
              <a:ext cx="914774" cy="914774"/>
            </a:xfrm>
            <a:custGeom>
              <a:avLst/>
              <a:gdLst/>
              <a:ahLst/>
              <a:cxnLst/>
              <a:rect r="r" b="b" t="t" l="l"/>
              <a:pathLst>
                <a:path h="914774" w="914774">
                  <a:moveTo>
                    <a:pt x="0" y="0"/>
                  </a:moveTo>
                  <a:lnTo>
                    <a:pt x="914774" y="0"/>
                  </a:lnTo>
                  <a:lnTo>
                    <a:pt x="914774" y="914773"/>
                  </a:lnTo>
                  <a:lnTo>
                    <a:pt x="0" y="914773"/>
                  </a:lnTo>
                  <a:lnTo>
                    <a:pt x="0" y="0"/>
                  </a:lnTo>
                  <a:close/>
                </a:path>
              </a:pathLst>
            </a:custGeom>
            <a:blipFill>
              <a:blip r:embed="rId13">
                <a:extLst>
                  <a:ext uri="{96DAC541-7B7A-43D3-8B79-37D633B846F1}">
                    <asvg:svgBlip xmlns:asvg="http://schemas.microsoft.com/office/drawing/2016/SVG/main" r:embed="rId14"/>
                  </a:ext>
                </a:extLst>
              </a:blip>
              <a:stretch>
                <a:fillRect l="0" t="0" r="0" b="0"/>
              </a:stretch>
            </a:blipFill>
          </p:spPr>
        </p:sp>
        <p:sp>
          <p:nvSpPr>
            <p:cNvPr name="Freeform 17" id="17"/>
            <p:cNvSpPr/>
            <p:nvPr/>
          </p:nvSpPr>
          <p:spPr>
            <a:xfrm flipH="false" flipV="false" rot="0">
              <a:off x="310309" y="4635141"/>
              <a:ext cx="683433" cy="839856"/>
            </a:xfrm>
            <a:custGeom>
              <a:avLst/>
              <a:gdLst/>
              <a:ahLst/>
              <a:cxnLst/>
              <a:rect r="r" b="b" t="t" l="l"/>
              <a:pathLst>
                <a:path h="839856" w="683433">
                  <a:moveTo>
                    <a:pt x="0" y="0"/>
                  </a:moveTo>
                  <a:lnTo>
                    <a:pt x="683433" y="0"/>
                  </a:lnTo>
                  <a:lnTo>
                    <a:pt x="683433" y="839856"/>
                  </a:lnTo>
                  <a:lnTo>
                    <a:pt x="0" y="839856"/>
                  </a:lnTo>
                  <a:lnTo>
                    <a:pt x="0" y="0"/>
                  </a:lnTo>
                  <a:close/>
                </a:path>
              </a:pathLst>
            </a:custGeom>
            <a:blipFill>
              <a:blip r:embed="rId15">
                <a:extLst>
                  <a:ext uri="{96DAC541-7B7A-43D3-8B79-37D633B846F1}">
                    <asvg:svgBlip xmlns:asvg="http://schemas.microsoft.com/office/drawing/2016/SVG/main" r:embed="rId16"/>
                  </a:ext>
                </a:extLst>
              </a:blip>
              <a:stretch>
                <a:fillRect l="0" t="0" r="0" b="0"/>
              </a:stretch>
            </a:blipFill>
          </p:spPr>
        </p:sp>
        <p:sp>
          <p:nvSpPr>
            <p:cNvPr name="Freeform 18" id="18"/>
            <p:cNvSpPr/>
            <p:nvPr/>
          </p:nvSpPr>
          <p:spPr>
            <a:xfrm flipH="false" flipV="false" rot="0">
              <a:off x="214169" y="6156406"/>
              <a:ext cx="968942" cy="815122"/>
            </a:xfrm>
            <a:custGeom>
              <a:avLst/>
              <a:gdLst/>
              <a:ahLst/>
              <a:cxnLst/>
              <a:rect r="r" b="b" t="t" l="l"/>
              <a:pathLst>
                <a:path h="815122" w="968942">
                  <a:moveTo>
                    <a:pt x="0" y="0"/>
                  </a:moveTo>
                  <a:lnTo>
                    <a:pt x="968942" y="0"/>
                  </a:lnTo>
                  <a:lnTo>
                    <a:pt x="968942" y="815122"/>
                  </a:lnTo>
                  <a:lnTo>
                    <a:pt x="0" y="815122"/>
                  </a:lnTo>
                  <a:lnTo>
                    <a:pt x="0" y="0"/>
                  </a:lnTo>
                  <a:close/>
                </a:path>
              </a:pathLst>
            </a:custGeom>
            <a:blipFill>
              <a:blip r:embed="rId17">
                <a:extLst>
                  <a:ext uri="{96DAC541-7B7A-43D3-8B79-37D633B846F1}">
                    <asvg:svgBlip xmlns:asvg="http://schemas.microsoft.com/office/drawing/2016/SVG/main" r:embed="rId18"/>
                  </a:ext>
                </a:extLst>
              </a:blip>
              <a:stretch>
                <a:fillRect l="0" t="0" r="0" b="0"/>
              </a:stretch>
            </a:blipFill>
          </p:spPr>
        </p:sp>
        <p:sp>
          <p:nvSpPr>
            <p:cNvPr name="Freeform 19" id="19"/>
            <p:cNvSpPr/>
            <p:nvPr/>
          </p:nvSpPr>
          <p:spPr>
            <a:xfrm flipH="false" flipV="false" rot="0">
              <a:off x="235614" y="7641190"/>
              <a:ext cx="926052" cy="932836"/>
            </a:xfrm>
            <a:custGeom>
              <a:avLst/>
              <a:gdLst/>
              <a:ahLst/>
              <a:cxnLst/>
              <a:rect r="r" b="b" t="t" l="l"/>
              <a:pathLst>
                <a:path h="932836" w="926052">
                  <a:moveTo>
                    <a:pt x="0" y="0"/>
                  </a:moveTo>
                  <a:lnTo>
                    <a:pt x="926052" y="0"/>
                  </a:lnTo>
                  <a:lnTo>
                    <a:pt x="926052" y="932836"/>
                  </a:lnTo>
                  <a:lnTo>
                    <a:pt x="0" y="932836"/>
                  </a:lnTo>
                  <a:lnTo>
                    <a:pt x="0" y="0"/>
                  </a:lnTo>
                  <a:close/>
                </a:path>
              </a:pathLst>
            </a:custGeom>
            <a:blipFill>
              <a:blip r:embed="rId19">
                <a:extLst>
                  <a:ext uri="{96DAC541-7B7A-43D3-8B79-37D633B846F1}">
                    <asvg:svgBlip xmlns:asvg="http://schemas.microsoft.com/office/drawing/2016/SVG/main" r:embed="rId20"/>
                  </a:ext>
                </a:extLst>
              </a:blip>
              <a:stretch>
                <a:fillRect l="0" t="0" r="0" b="0"/>
              </a:stretch>
            </a:blipFill>
          </p:spPr>
        </p:sp>
        <p:sp>
          <p:nvSpPr>
            <p:cNvPr name="TextBox 20" id="20"/>
            <p:cNvSpPr txBox="true"/>
            <p:nvPr/>
          </p:nvSpPr>
          <p:spPr>
            <a:xfrm rot="0">
              <a:off x="1309276" y="-47625"/>
              <a:ext cx="13218985" cy="9167006"/>
            </a:xfrm>
            <a:prstGeom prst="rect">
              <a:avLst/>
            </a:prstGeom>
          </p:spPr>
          <p:txBody>
            <a:bodyPr anchor="t" rtlCol="false" tIns="0" lIns="0" bIns="0" rIns="0">
              <a:spAutoFit/>
            </a:bodyPr>
            <a:lstStyle/>
            <a:p>
              <a:pPr algn="l">
                <a:lnSpc>
                  <a:spcPts val="3035"/>
                </a:lnSpc>
                <a:spcBef>
                  <a:spcPct val="0"/>
                </a:spcBef>
              </a:pPr>
              <a:r>
                <a:rPr lang="en-US" sz="2168">
                  <a:solidFill>
                    <a:srgbClr val="000000"/>
                  </a:solidFill>
                  <a:latin typeface="Montserrat"/>
                  <a:ea typeface="Montserrat"/>
                  <a:cs typeface="Montserrat"/>
                  <a:sym typeface="Montserrat"/>
                </a:rPr>
                <a:t>  B</a:t>
              </a:r>
              <a:r>
                <a:rPr lang="en-US" sz="2168">
                  <a:solidFill>
                    <a:srgbClr val="000000"/>
                  </a:solidFill>
                  <a:latin typeface="Montserrat"/>
                  <a:ea typeface="Montserrat"/>
                  <a:cs typeface="Montserrat"/>
                  <a:sym typeface="Montserrat"/>
                </a:rPr>
                <a:t>ridge dental clinics and technician labs through a unified digital platform.</a:t>
              </a:r>
            </a:p>
            <a:p>
              <a:pPr algn="l">
                <a:lnSpc>
                  <a:spcPts val="3035"/>
                </a:lnSpc>
                <a:spcBef>
                  <a:spcPct val="0"/>
                </a:spcBef>
              </a:pPr>
            </a:p>
            <a:p>
              <a:pPr algn="l">
                <a:lnSpc>
                  <a:spcPts val="3035"/>
                </a:lnSpc>
                <a:spcBef>
                  <a:spcPct val="0"/>
                </a:spcBef>
              </a:pPr>
              <a:r>
                <a:rPr lang="en-US" sz="2168">
                  <a:solidFill>
                    <a:srgbClr val="000000"/>
                  </a:solidFill>
                  <a:latin typeface="Montserrat"/>
                  <a:ea typeface="Montserrat"/>
                  <a:cs typeface="Montserrat"/>
                  <a:sym typeface="Montserrat"/>
                </a:rPr>
                <a:t>  Convert scanner files into compatible formats (e.g. STL, PLY) using a Python-based tool.</a:t>
              </a:r>
            </a:p>
            <a:p>
              <a:pPr algn="l">
                <a:lnSpc>
                  <a:spcPts val="3035"/>
                </a:lnSpc>
                <a:spcBef>
                  <a:spcPct val="0"/>
                </a:spcBef>
              </a:pPr>
            </a:p>
            <a:p>
              <a:pPr algn="l">
                <a:lnSpc>
                  <a:spcPts val="3035"/>
                </a:lnSpc>
                <a:spcBef>
                  <a:spcPct val="0"/>
                </a:spcBef>
              </a:pPr>
              <a:r>
                <a:rPr lang="en-US" sz="2168">
                  <a:solidFill>
                    <a:srgbClr val="000000"/>
                  </a:solidFill>
                  <a:latin typeface="Montserrat"/>
                  <a:ea typeface="Montserrat"/>
                  <a:cs typeface="Montserrat"/>
                  <a:sym typeface="Montserrat"/>
                </a:rPr>
                <a:t>   Apply diagnostic-safe compression while preserving anatomical accuracy.</a:t>
              </a:r>
            </a:p>
            <a:p>
              <a:pPr algn="l">
                <a:lnSpc>
                  <a:spcPts val="3035"/>
                </a:lnSpc>
                <a:spcBef>
                  <a:spcPct val="0"/>
                </a:spcBef>
              </a:pPr>
            </a:p>
            <a:p>
              <a:pPr algn="l">
                <a:lnSpc>
                  <a:spcPts val="3035"/>
                </a:lnSpc>
                <a:spcBef>
                  <a:spcPct val="0"/>
                </a:spcBef>
              </a:pPr>
              <a:r>
                <a:rPr lang="en-US" sz="2168">
                  <a:solidFill>
                    <a:srgbClr val="000000"/>
                  </a:solidFill>
                  <a:latin typeface="Montserrat"/>
                  <a:ea typeface="Montserrat"/>
                  <a:cs typeface="Montserrat"/>
                  <a:sym typeface="Montserrat"/>
                </a:rPr>
                <a:t>   Evaluate compression impact using AI models and metrics like SSIM and RSNR [13].</a:t>
              </a:r>
            </a:p>
            <a:p>
              <a:pPr algn="l">
                <a:lnSpc>
                  <a:spcPts val="3035"/>
                </a:lnSpc>
                <a:spcBef>
                  <a:spcPct val="0"/>
                </a:spcBef>
              </a:pPr>
            </a:p>
            <a:p>
              <a:pPr algn="l">
                <a:lnSpc>
                  <a:spcPts val="3035"/>
                </a:lnSpc>
                <a:spcBef>
                  <a:spcPct val="0"/>
                </a:spcBef>
              </a:pPr>
              <a:r>
                <a:rPr lang="en-US" sz="2168">
                  <a:solidFill>
                    <a:srgbClr val="000000"/>
                  </a:solidFill>
                  <a:latin typeface="Montserrat"/>
                  <a:ea typeface="Montserrat"/>
                  <a:cs typeface="Montserrat"/>
                  <a:sym typeface="Montserrat"/>
                </a:rPr>
                <a:t>   Develop a secure dashboard for booking, case tracking, and team communication</a:t>
              </a:r>
            </a:p>
            <a:p>
              <a:pPr algn="l">
                <a:lnSpc>
                  <a:spcPts val="3035"/>
                </a:lnSpc>
                <a:spcBef>
                  <a:spcPct val="0"/>
                </a:spcBef>
              </a:pPr>
            </a:p>
            <a:p>
              <a:pPr algn="l">
                <a:lnSpc>
                  <a:spcPts val="3035"/>
                </a:lnSpc>
                <a:spcBef>
                  <a:spcPct val="0"/>
                </a:spcBef>
              </a:pPr>
              <a:r>
                <a:rPr lang="en-US" sz="2168">
                  <a:solidFill>
                    <a:srgbClr val="000000"/>
                  </a:solidFill>
                  <a:latin typeface="Montserrat"/>
                  <a:ea typeface="Montserrat"/>
                  <a:cs typeface="Montserrat"/>
                  <a:sym typeface="Montserrat"/>
                </a:rPr>
                <a:t>   Eliminate scan incompatibility and reduce manual data entry across systems</a:t>
              </a:r>
            </a:p>
            <a:p>
              <a:pPr algn="l">
                <a:lnSpc>
                  <a:spcPts val="3035"/>
                </a:lnSpc>
                <a:spcBef>
                  <a:spcPct val="0"/>
                </a:spcBef>
              </a:pPr>
            </a:p>
          </p:txBody>
        </p:sp>
      </p:grpSp>
      <p:sp>
        <p:nvSpPr>
          <p:cNvPr name="TextBox 21" id="21"/>
          <p:cNvSpPr txBox="true"/>
          <p:nvPr/>
        </p:nvSpPr>
        <p:spPr>
          <a:xfrm rot="0">
            <a:off x="2009862" y="497678"/>
            <a:ext cx="14268275" cy="1676129"/>
          </a:xfrm>
          <a:prstGeom prst="rect">
            <a:avLst/>
          </a:prstGeom>
        </p:spPr>
        <p:txBody>
          <a:bodyPr anchor="t" rtlCol="false" tIns="0" lIns="0" bIns="0" rIns="0">
            <a:spAutoFit/>
          </a:bodyPr>
          <a:lstStyle/>
          <a:p>
            <a:pPr algn="l">
              <a:lnSpc>
                <a:spcPts val="13664"/>
              </a:lnSpc>
              <a:spcBef>
                <a:spcPct val="0"/>
              </a:spcBef>
            </a:pPr>
            <a:r>
              <a:rPr lang="en-US" sz="9760">
                <a:solidFill>
                  <a:srgbClr val="000000"/>
                </a:solidFill>
                <a:latin typeface="Berthold Block"/>
                <a:ea typeface="Berthold Block"/>
                <a:cs typeface="Berthold Block"/>
                <a:sym typeface="Berthold Block"/>
              </a:rPr>
              <a:t>PROJECT AIMS AND OBJECTIVES</a:t>
            </a:r>
          </a:p>
        </p:txBody>
      </p:sp>
    </p:spTree>
  </p:cSld>
  <p:clrMapOvr>
    <a:masterClrMapping/>
  </p:clrMapOvr>
</p:sld>
</file>

<file path=ppt/slides/slide7.xml><?xml version="1.0" encoding="utf-8"?>
<p:sld xmlns:p="http://schemas.openxmlformats.org/presentationml/2006/main" xmlns:a="http://schemas.openxmlformats.org/drawingml/2006/main" xmlns:r="http://schemas.openxmlformats.org/officeDocument/2006/relationships">
  <p:cSld>
    <p:bg>
      <p:bgPr>
        <a:gradFill rotWithShape="true">
          <a:gsLst>
            <a:gs pos="0">
              <a:srgbClr val="0097B2">
                <a:alpha val="100000"/>
              </a:srgbClr>
            </a:gs>
            <a:gs pos="100000">
              <a:srgbClr val="7ED957">
                <a:alpha val="100000"/>
              </a:srgbClr>
            </a:gs>
          </a:gsLst>
          <a:lin ang="0"/>
        </a:gradFill>
      </p:bgPr>
    </p:bg>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alphaModFix amt="59000"/>
            </a:blip>
            <a:stretch>
              <a:fillRect l="0" t="-15387" r="-2416" b="-5918"/>
            </a:stretch>
          </a:blipFill>
        </p:spPr>
      </p:sp>
      <p:sp>
        <p:nvSpPr>
          <p:cNvPr name="Freeform 3" id="3"/>
          <p:cNvSpPr/>
          <p:nvPr/>
        </p:nvSpPr>
        <p:spPr>
          <a:xfrm flipH="true" flipV="true" rot="0">
            <a:off x="0" y="0"/>
            <a:ext cx="2192033" cy="2055031"/>
          </a:xfrm>
          <a:custGeom>
            <a:avLst/>
            <a:gdLst/>
            <a:ahLst/>
            <a:cxnLst/>
            <a:rect r="r" b="b" t="t" l="l"/>
            <a:pathLst>
              <a:path h="2055031" w="2192033">
                <a:moveTo>
                  <a:pt x="2192033" y="2055031"/>
                </a:moveTo>
                <a:lnTo>
                  <a:pt x="0" y="2055031"/>
                </a:lnTo>
                <a:lnTo>
                  <a:pt x="0" y="0"/>
                </a:lnTo>
                <a:lnTo>
                  <a:pt x="2192033" y="0"/>
                </a:lnTo>
                <a:lnTo>
                  <a:pt x="2192033" y="2055031"/>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Freeform 4" id="4"/>
          <p:cNvSpPr/>
          <p:nvPr/>
        </p:nvSpPr>
        <p:spPr>
          <a:xfrm flipH="false" flipV="false" rot="0">
            <a:off x="16148449" y="8510529"/>
            <a:ext cx="869696" cy="194594"/>
          </a:xfrm>
          <a:custGeom>
            <a:avLst/>
            <a:gdLst/>
            <a:ahLst/>
            <a:cxnLst/>
            <a:rect r="r" b="b" t="t" l="l"/>
            <a:pathLst>
              <a:path h="194594" w="869696">
                <a:moveTo>
                  <a:pt x="0" y="0"/>
                </a:moveTo>
                <a:lnTo>
                  <a:pt x="869696" y="0"/>
                </a:lnTo>
                <a:lnTo>
                  <a:pt x="869696" y="194594"/>
                </a:lnTo>
                <a:lnTo>
                  <a:pt x="0" y="194594"/>
                </a:lnTo>
                <a:lnTo>
                  <a:pt x="0" y="0"/>
                </a:lnTo>
                <a:close/>
              </a:path>
            </a:pathLst>
          </a:custGeom>
          <a:blipFill>
            <a:blip r:embed="rId5">
              <a:extLst>
                <a:ext uri="{96DAC541-7B7A-43D3-8B79-37D633B846F1}">
                  <asvg:svgBlip xmlns:asvg="http://schemas.microsoft.com/office/drawing/2016/SVG/main" r:embed="rId6"/>
                </a:ext>
              </a:extLst>
            </a:blip>
            <a:stretch>
              <a:fillRect l="0" t="0" r="0" b="0"/>
            </a:stretch>
          </a:blipFill>
        </p:spPr>
      </p:sp>
      <p:sp>
        <p:nvSpPr>
          <p:cNvPr name="Freeform 5" id="5"/>
          <p:cNvSpPr/>
          <p:nvPr/>
        </p:nvSpPr>
        <p:spPr>
          <a:xfrm flipH="false" flipV="false" rot="0">
            <a:off x="3471347" y="1669970"/>
            <a:ext cx="869696" cy="194594"/>
          </a:xfrm>
          <a:custGeom>
            <a:avLst/>
            <a:gdLst/>
            <a:ahLst/>
            <a:cxnLst/>
            <a:rect r="r" b="b" t="t" l="l"/>
            <a:pathLst>
              <a:path h="194594" w="869696">
                <a:moveTo>
                  <a:pt x="0" y="0"/>
                </a:moveTo>
                <a:lnTo>
                  <a:pt x="869696" y="0"/>
                </a:lnTo>
                <a:lnTo>
                  <a:pt x="869696" y="194594"/>
                </a:lnTo>
                <a:lnTo>
                  <a:pt x="0" y="194594"/>
                </a:lnTo>
                <a:lnTo>
                  <a:pt x="0" y="0"/>
                </a:lnTo>
                <a:close/>
              </a:path>
            </a:pathLst>
          </a:custGeom>
          <a:blipFill>
            <a:blip r:embed="rId5">
              <a:extLst>
                <a:ext uri="{96DAC541-7B7A-43D3-8B79-37D633B846F1}">
                  <asvg:svgBlip xmlns:asvg="http://schemas.microsoft.com/office/drawing/2016/SVG/main" r:embed="rId6"/>
                </a:ext>
              </a:extLst>
            </a:blip>
            <a:stretch>
              <a:fillRect l="0" t="0" r="0" b="0"/>
            </a:stretch>
          </a:blipFill>
        </p:spPr>
      </p:sp>
      <p:sp>
        <p:nvSpPr>
          <p:cNvPr name="Freeform 6" id="6"/>
          <p:cNvSpPr/>
          <p:nvPr/>
        </p:nvSpPr>
        <p:spPr>
          <a:xfrm flipH="false" flipV="false" rot="0">
            <a:off x="16148449" y="8798293"/>
            <a:ext cx="869696" cy="194594"/>
          </a:xfrm>
          <a:custGeom>
            <a:avLst/>
            <a:gdLst/>
            <a:ahLst/>
            <a:cxnLst/>
            <a:rect r="r" b="b" t="t" l="l"/>
            <a:pathLst>
              <a:path h="194594" w="869696">
                <a:moveTo>
                  <a:pt x="0" y="0"/>
                </a:moveTo>
                <a:lnTo>
                  <a:pt x="869696" y="0"/>
                </a:lnTo>
                <a:lnTo>
                  <a:pt x="869696" y="194595"/>
                </a:lnTo>
                <a:lnTo>
                  <a:pt x="0" y="194595"/>
                </a:lnTo>
                <a:lnTo>
                  <a:pt x="0" y="0"/>
                </a:lnTo>
                <a:close/>
              </a:path>
            </a:pathLst>
          </a:custGeom>
          <a:blipFill>
            <a:blip r:embed="rId5">
              <a:extLst>
                <a:ext uri="{96DAC541-7B7A-43D3-8B79-37D633B846F1}">
                  <asvg:svgBlip xmlns:asvg="http://schemas.microsoft.com/office/drawing/2016/SVG/main" r:embed="rId6"/>
                </a:ext>
              </a:extLst>
            </a:blip>
            <a:stretch>
              <a:fillRect l="0" t="0" r="0" b="0"/>
            </a:stretch>
          </a:blipFill>
        </p:spPr>
      </p:sp>
      <p:sp>
        <p:nvSpPr>
          <p:cNvPr name="Freeform 7" id="7"/>
          <p:cNvSpPr/>
          <p:nvPr/>
        </p:nvSpPr>
        <p:spPr>
          <a:xfrm flipH="false" flipV="false" rot="0">
            <a:off x="3471347" y="1957734"/>
            <a:ext cx="869696" cy="194594"/>
          </a:xfrm>
          <a:custGeom>
            <a:avLst/>
            <a:gdLst/>
            <a:ahLst/>
            <a:cxnLst/>
            <a:rect r="r" b="b" t="t" l="l"/>
            <a:pathLst>
              <a:path h="194594" w="869696">
                <a:moveTo>
                  <a:pt x="0" y="0"/>
                </a:moveTo>
                <a:lnTo>
                  <a:pt x="869696" y="0"/>
                </a:lnTo>
                <a:lnTo>
                  <a:pt x="869696" y="194595"/>
                </a:lnTo>
                <a:lnTo>
                  <a:pt x="0" y="194595"/>
                </a:lnTo>
                <a:lnTo>
                  <a:pt x="0" y="0"/>
                </a:lnTo>
                <a:close/>
              </a:path>
            </a:pathLst>
          </a:custGeom>
          <a:blipFill>
            <a:blip r:embed="rId5">
              <a:extLst>
                <a:ext uri="{96DAC541-7B7A-43D3-8B79-37D633B846F1}">
                  <asvg:svgBlip xmlns:asvg="http://schemas.microsoft.com/office/drawing/2016/SVG/main" r:embed="rId6"/>
                </a:ext>
              </a:extLst>
            </a:blip>
            <a:stretch>
              <a:fillRect l="0" t="0" r="0" b="0"/>
            </a:stretch>
          </a:blipFill>
        </p:spPr>
      </p:sp>
      <p:grpSp>
        <p:nvGrpSpPr>
          <p:cNvPr name="Group 8" id="8"/>
          <p:cNvGrpSpPr/>
          <p:nvPr/>
        </p:nvGrpSpPr>
        <p:grpSpPr>
          <a:xfrm rot="0">
            <a:off x="797769" y="2773115"/>
            <a:ext cx="3881638" cy="4124881"/>
            <a:chOff x="0" y="0"/>
            <a:chExt cx="5175517" cy="5499841"/>
          </a:xfrm>
        </p:grpSpPr>
        <p:sp>
          <p:nvSpPr>
            <p:cNvPr name="Freeform 9" id="9"/>
            <p:cNvSpPr/>
            <p:nvPr/>
          </p:nvSpPr>
          <p:spPr>
            <a:xfrm flipH="false" flipV="false" rot="0">
              <a:off x="15896" y="424371"/>
              <a:ext cx="5159621" cy="3175151"/>
            </a:xfrm>
            <a:custGeom>
              <a:avLst/>
              <a:gdLst/>
              <a:ahLst/>
              <a:cxnLst/>
              <a:rect r="r" b="b" t="t" l="l"/>
              <a:pathLst>
                <a:path h="3175151" w="5159621">
                  <a:moveTo>
                    <a:pt x="0" y="0"/>
                  </a:moveTo>
                  <a:lnTo>
                    <a:pt x="5159621" y="0"/>
                  </a:lnTo>
                  <a:lnTo>
                    <a:pt x="5159621" y="3175152"/>
                  </a:lnTo>
                  <a:lnTo>
                    <a:pt x="0" y="3175152"/>
                  </a:lnTo>
                  <a:lnTo>
                    <a:pt x="0" y="0"/>
                  </a:lnTo>
                  <a:close/>
                </a:path>
              </a:pathLst>
            </a:custGeom>
            <a:blipFill>
              <a:blip r:embed="rId7"/>
              <a:stretch>
                <a:fillRect l="0" t="0" r="0" b="0"/>
              </a:stretch>
            </a:blipFill>
          </p:spPr>
        </p:sp>
        <p:sp>
          <p:nvSpPr>
            <p:cNvPr name="Freeform 10" id="10"/>
            <p:cNvSpPr/>
            <p:nvPr/>
          </p:nvSpPr>
          <p:spPr>
            <a:xfrm flipH="false" flipV="false" rot="0">
              <a:off x="1468307" y="1101537"/>
              <a:ext cx="2098762" cy="2098762"/>
            </a:xfrm>
            <a:custGeom>
              <a:avLst/>
              <a:gdLst/>
              <a:ahLst/>
              <a:cxnLst/>
              <a:rect r="r" b="b" t="t" l="l"/>
              <a:pathLst>
                <a:path h="2098762" w="2098762">
                  <a:moveTo>
                    <a:pt x="0" y="0"/>
                  </a:moveTo>
                  <a:lnTo>
                    <a:pt x="2098762" y="0"/>
                  </a:lnTo>
                  <a:lnTo>
                    <a:pt x="2098762" y="2098762"/>
                  </a:lnTo>
                  <a:lnTo>
                    <a:pt x="0" y="2098762"/>
                  </a:lnTo>
                  <a:lnTo>
                    <a:pt x="0" y="0"/>
                  </a:lnTo>
                  <a:close/>
                </a:path>
              </a:pathLst>
            </a:custGeom>
            <a:blipFill>
              <a:blip r:embed="rId8">
                <a:extLst>
                  <a:ext uri="{96DAC541-7B7A-43D3-8B79-37D633B846F1}">
                    <asvg:svgBlip xmlns:asvg="http://schemas.microsoft.com/office/drawing/2016/SVG/main" r:embed="rId9"/>
                  </a:ext>
                </a:extLst>
              </a:blip>
              <a:stretch>
                <a:fillRect l="0" t="0" r="0" b="0"/>
              </a:stretch>
            </a:blipFill>
          </p:spPr>
        </p:sp>
        <p:sp>
          <p:nvSpPr>
            <p:cNvPr name="TextBox 11" id="11"/>
            <p:cNvSpPr txBox="true"/>
            <p:nvPr/>
          </p:nvSpPr>
          <p:spPr>
            <a:xfrm rot="0">
              <a:off x="0" y="3948113"/>
              <a:ext cx="4376258" cy="1551728"/>
            </a:xfrm>
            <a:prstGeom prst="rect">
              <a:avLst/>
            </a:prstGeom>
          </p:spPr>
          <p:txBody>
            <a:bodyPr anchor="t" rtlCol="false" tIns="0" lIns="0" bIns="0" rIns="0">
              <a:spAutoFit/>
            </a:bodyPr>
            <a:lstStyle/>
            <a:p>
              <a:pPr algn="just">
                <a:lnSpc>
                  <a:spcPts val="4759"/>
                </a:lnSpc>
              </a:pPr>
              <a:r>
                <a:rPr lang="en-US" sz="3399">
                  <a:solidFill>
                    <a:srgbClr val="000000"/>
                  </a:solidFill>
                  <a:latin typeface="Canva Sans"/>
                  <a:ea typeface="Canva Sans"/>
                  <a:cs typeface="Canva Sans"/>
                  <a:sym typeface="Canva Sans"/>
                </a:rPr>
                <a:t>Iterat</a:t>
              </a:r>
              <a:r>
                <a:rPr lang="en-US" sz="3399">
                  <a:solidFill>
                    <a:srgbClr val="000000"/>
                  </a:solidFill>
                  <a:latin typeface="Canva Sans"/>
                  <a:ea typeface="Canva Sans"/>
                  <a:cs typeface="Canva Sans"/>
                  <a:sym typeface="Canva Sans"/>
                </a:rPr>
                <a:t>ive cycles of design </a:t>
              </a:r>
            </a:p>
          </p:txBody>
        </p:sp>
        <p:sp>
          <p:nvSpPr>
            <p:cNvPr name="TextBox 12" id="12"/>
            <p:cNvSpPr txBox="true"/>
            <p:nvPr/>
          </p:nvSpPr>
          <p:spPr>
            <a:xfrm rot="-6369967">
              <a:off x="208547" y="2275516"/>
              <a:ext cx="941834" cy="785888"/>
            </a:xfrm>
            <a:prstGeom prst="rect">
              <a:avLst/>
            </a:prstGeom>
          </p:spPr>
          <p:txBody>
            <a:bodyPr anchor="t" rtlCol="false" tIns="0" lIns="0" bIns="0" rIns="0">
              <a:spAutoFit/>
            </a:bodyPr>
            <a:lstStyle/>
            <a:p>
              <a:pPr algn="ctr">
                <a:lnSpc>
                  <a:spcPts val="4264"/>
                </a:lnSpc>
              </a:pPr>
              <a:r>
                <a:rPr lang="en-US" sz="3046" spc="-30">
                  <a:solidFill>
                    <a:srgbClr val="000000"/>
                  </a:solidFill>
                  <a:latin typeface="TAN Harmoni"/>
                  <a:ea typeface="TAN Harmoni"/>
                  <a:cs typeface="TAN Harmoni"/>
                  <a:sym typeface="TAN Harmoni"/>
                </a:rPr>
                <a:t>CODE</a:t>
              </a:r>
            </a:p>
          </p:txBody>
        </p:sp>
        <p:sp>
          <p:nvSpPr>
            <p:cNvPr name="TextBox 13" id="13"/>
            <p:cNvSpPr txBox="true"/>
            <p:nvPr/>
          </p:nvSpPr>
          <p:spPr>
            <a:xfrm rot="-946298">
              <a:off x="1653547" y="-28018"/>
              <a:ext cx="846018" cy="779001"/>
            </a:xfrm>
            <a:prstGeom prst="rect">
              <a:avLst/>
            </a:prstGeom>
          </p:spPr>
          <p:txBody>
            <a:bodyPr anchor="t" rtlCol="false" tIns="0" lIns="0" bIns="0" rIns="0">
              <a:spAutoFit/>
            </a:bodyPr>
            <a:lstStyle/>
            <a:p>
              <a:pPr algn="ctr">
                <a:lnSpc>
                  <a:spcPts val="4264"/>
                </a:lnSpc>
              </a:pPr>
              <a:r>
                <a:rPr lang="en-US" sz="3046" spc="-30">
                  <a:solidFill>
                    <a:srgbClr val="000000"/>
                  </a:solidFill>
                  <a:latin typeface="TAN Harmoni"/>
                  <a:ea typeface="TAN Harmoni"/>
                  <a:cs typeface="TAN Harmoni"/>
                  <a:sym typeface="TAN Harmoni"/>
                </a:rPr>
                <a:t>TEST</a:t>
              </a:r>
            </a:p>
          </p:txBody>
        </p:sp>
        <p:sp>
          <p:nvSpPr>
            <p:cNvPr name="TextBox 14" id="14"/>
            <p:cNvSpPr txBox="true"/>
            <p:nvPr/>
          </p:nvSpPr>
          <p:spPr>
            <a:xfrm rot="6202585">
              <a:off x="3823338" y="2163755"/>
              <a:ext cx="1235571" cy="807765"/>
            </a:xfrm>
            <a:prstGeom prst="rect">
              <a:avLst/>
            </a:prstGeom>
          </p:spPr>
          <p:txBody>
            <a:bodyPr anchor="t" rtlCol="false" tIns="0" lIns="0" bIns="0" rIns="0">
              <a:spAutoFit/>
            </a:bodyPr>
            <a:lstStyle/>
            <a:p>
              <a:pPr algn="ctr">
                <a:lnSpc>
                  <a:spcPts val="4264"/>
                </a:lnSpc>
              </a:pPr>
              <a:r>
                <a:rPr lang="en-US" sz="3046" spc="-30">
                  <a:solidFill>
                    <a:srgbClr val="000000"/>
                  </a:solidFill>
                  <a:latin typeface="TAN Harmoni"/>
                  <a:ea typeface="TAN Harmoni"/>
                  <a:cs typeface="TAN Harmoni"/>
                  <a:sym typeface="TAN Harmoni"/>
                </a:rPr>
                <a:t>REFINE</a:t>
              </a:r>
            </a:p>
          </p:txBody>
        </p:sp>
      </p:grpSp>
      <p:sp>
        <p:nvSpPr>
          <p:cNvPr name="TextBox 15" id="15"/>
          <p:cNvSpPr txBox="true"/>
          <p:nvPr/>
        </p:nvSpPr>
        <p:spPr>
          <a:xfrm rot="0">
            <a:off x="5063141" y="188435"/>
            <a:ext cx="8161718" cy="1676129"/>
          </a:xfrm>
          <a:prstGeom prst="rect">
            <a:avLst/>
          </a:prstGeom>
        </p:spPr>
        <p:txBody>
          <a:bodyPr anchor="t" rtlCol="false" tIns="0" lIns="0" bIns="0" rIns="0">
            <a:spAutoFit/>
          </a:bodyPr>
          <a:lstStyle/>
          <a:p>
            <a:pPr algn="l">
              <a:lnSpc>
                <a:spcPts val="13664"/>
              </a:lnSpc>
              <a:spcBef>
                <a:spcPct val="0"/>
              </a:spcBef>
            </a:pPr>
            <a:r>
              <a:rPr lang="en-US" sz="9760">
                <a:solidFill>
                  <a:srgbClr val="000000"/>
                </a:solidFill>
                <a:latin typeface="Berthold Block"/>
                <a:ea typeface="Berthold Block"/>
                <a:cs typeface="Berthold Block"/>
                <a:sym typeface="Berthold Block"/>
              </a:rPr>
              <a:t>METHODOLOGY</a:t>
            </a:r>
          </a:p>
        </p:txBody>
      </p:sp>
      <p:grpSp>
        <p:nvGrpSpPr>
          <p:cNvPr name="Group 16" id="16"/>
          <p:cNvGrpSpPr/>
          <p:nvPr/>
        </p:nvGrpSpPr>
        <p:grpSpPr>
          <a:xfrm rot="0">
            <a:off x="6530212" y="2580214"/>
            <a:ext cx="3899892" cy="5911828"/>
            <a:chOff x="0" y="0"/>
            <a:chExt cx="5199856" cy="7882438"/>
          </a:xfrm>
        </p:grpSpPr>
        <p:sp>
          <p:nvSpPr>
            <p:cNvPr name="Freeform 17" id="17"/>
            <p:cNvSpPr/>
            <p:nvPr/>
          </p:nvSpPr>
          <p:spPr>
            <a:xfrm flipH="false" flipV="false" rot="0">
              <a:off x="382450" y="0"/>
              <a:ext cx="4434956" cy="3862704"/>
            </a:xfrm>
            <a:custGeom>
              <a:avLst/>
              <a:gdLst/>
              <a:ahLst/>
              <a:cxnLst/>
              <a:rect r="r" b="b" t="t" l="l"/>
              <a:pathLst>
                <a:path h="3862704" w="4434956">
                  <a:moveTo>
                    <a:pt x="0" y="0"/>
                  </a:moveTo>
                  <a:lnTo>
                    <a:pt x="4434956" y="0"/>
                  </a:lnTo>
                  <a:lnTo>
                    <a:pt x="4434956" y="3862704"/>
                  </a:lnTo>
                  <a:lnTo>
                    <a:pt x="0" y="3862704"/>
                  </a:lnTo>
                  <a:lnTo>
                    <a:pt x="0" y="0"/>
                  </a:lnTo>
                  <a:close/>
                </a:path>
              </a:pathLst>
            </a:custGeom>
            <a:blipFill>
              <a:blip r:embed="rId10"/>
              <a:stretch>
                <a:fillRect l="0" t="0" r="0" b="0"/>
              </a:stretch>
            </a:blipFill>
          </p:spPr>
        </p:sp>
        <p:sp>
          <p:nvSpPr>
            <p:cNvPr name="TextBox 18" id="18"/>
            <p:cNvSpPr txBox="true"/>
            <p:nvPr/>
          </p:nvSpPr>
          <p:spPr>
            <a:xfrm rot="0">
              <a:off x="0" y="3992155"/>
              <a:ext cx="5199856" cy="3890283"/>
            </a:xfrm>
            <a:prstGeom prst="rect">
              <a:avLst/>
            </a:prstGeom>
          </p:spPr>
          <p:txBody>
            <a:bodyPr anchor="t" rtlCol="false" tIns="0" lIns="0" bIns="0" rIns="0">
              <a:spAutoFit/>
            </a:bodyPr>
            <a:lstStyle/>
            <a:p>
              <a:pPr algn="just">
                <a:lnSpc>
                  <a:spcPts val="4687"/>
                </a:lnSpc>
              </a:pPr>
              <a:r>
                <a:rPr lang="en-US" sz="3348">
                  <a:solidFill>
                    <a:srgbClr val="000000"/>
                  </a:solidFill>
                  <a:latin typeface="Canva Sans"/>
                  <a:ea typeface="Canva Sans"/>
                  <a:cs typeface="Canva Sans"/>
                  <a:sym typeface="Canva Sans"/>
                </a:rPr>
                <a:t>Tools</a:t>
              </a:r>
              <a:r>
                <a:rPr lang="en-US" sz="3348">
                  <a:solidFill>
                    <a:srgbClr val="000000"/>
                  </a:solidFill>
                  <a:latin typeface="Canva Sans"/>
                  <a:ea typeface="Canva Sans"/>
                  <a:cs typeface="Canva Sans"/>
                  <a:sym typeface="Canva Sans"/>
                </a:rPr>
                <a:t> &amp; Techniques</a:t>
              </a:r>
            </a:p>
            <a:p>
              <a:pPr algn="just">
                <a:lnSpc>
                  <a:spcPts val="4687"/>
                </a:lnSpc>
              </a:pPr>
              <a:r>
                <a:rPr lang="en-US" sz="3348">
                  <a:solidFill>
                    <a:srgbClr val="000000"/>
                  </a:solidFill>
                  <a:latin typeface="Canva Sans"/>
                  <a:ea typeface="Canva Sans"/>
                  <a:cs typeface="Canva Sans"/>
                  <a:sym typeface="Canva Sans"/>
                </a:rPr>
                <a:t>Python, Flask,</a:t>
              </a:r>
            </a:p>
            <a:p>
              <a:pPr algn="just">
                <a:lnSpc>
                  <a:spcPts val="4687"/>
                </a:lnSpc>
              </a:pPr>
              <a:r>
                <a:rPr lang="en-US" sz="3348">
                  <a:solidFill>
                    <a:srgbClr val="000000"/>
                  </a:solidFill>
                  <a:latin typeface="Canva Sans"/>
                  <a:ea typeface="Canva Sans"/>
                  <a:cs typeface="Canva Sans"/>
                  <a:sym typeface="Canva Sans"/>
                </a:rPr>
                <a:t> Open3D, </a:t>
              </a:r>
            </a:p>
            <a:p>
              <a:pPr algn="just">
                <a:lnSpc>
                  <a:spcPts val="4687"/>
                </a:lnSpc>
              </a:pPr>
              <a:r>
                <a:rPr lang="en-US" sz="3348">
                  <a:solidFill>
                    <a:srgbClr val="000000"/>
                  </a:solidFill>
                  <a:latin typeface="Canva Sans"/>
                  <a:ea typeface="Canva Sans"/>
                  <a:cs typeface="Canva Sans"/>
                  <a:sym typeface="Canva Sans"/>
                </a:rPr>
                <a:t>TensorFlow,</a:t>
              </a:r>
            </a:p>
            <a:p>
              <a:pPr algn="just">
                <a:lnSpc>
                  <a:spcPts val="4687"/>
                </a:lnSpc>
              </a:pPr>
              <a:r>
                <a:rPr lang="en-US" sz="3348">
                  <a:solidFill>
                    <a:srgbClr val="000000"/>
                  </a:solidFill>
                  <a:latin typeface="Canva Sans"/>
                  <a:ea typeface="Canva Sans"/>
                  <a:cs typeface="Canva Sans"/>
                  <a:sym typeface="Canva Sans"/>
                </a:rPr>
                <a:t> SQLite.</a:t>
              </a:r>
            </a:p>
          </p:txBody>
        </p:sp>
      </p:grpSp>
      <p:grpSp>
        <p:nvGrpSpPr>
          <p:cNvPr name="Group 19" id="19"/>
          <p:cNvGrpSpPr/>
          <p:nvPr/>
        </p:nvGrpSpPr>
        <p:grpSpPr>
          <a:xfrm rot="0">
            <a:off x="12072777" y="2773115"/>
            <a:ext cx="5415915" cy="6295092"/>
            <a:chOff x="0" y="0"/>
            <a:chExt cx="7221220" cy="8393456"/>
          </a:xfrm>
        </p:grpSpPr>
        <p:sp>
          <p:nvSpPr>
            <p:cNvPr name="Freeform 20" id="20"/>
            <p:cNvSpPr/>
            <p:nvPr/>
          </p:nvSpPr>
          <p:spPr>
            <a:xfrm flipH="false" flipV="false" rot="0">
              <a:off x="1791301" y="0"/>
              <a:ext cx="3638618" cy="3161049"/>
            </a:xfrm>
            <a:custGeom>
              <a:avLst/>
              <a:gdLst/>
              <a:ahLst/>
              <a:cxnLst/>
              <a:rect r="r" b="b" t="t" l="l"/>
              <a:pathLst>
                <a:path h="3161049" w="3638618">
                  <a:moveTo>
                    <a:pt x="0" y="0"/>
                  </a:moveTo>
                  <a:lnTo>
                    <a:pt x="3638618" y="0"/>
                  </a:lnTo>
                  <a:lnTo>
                    <a:pt x="3638618" y="3161049"/>
                  </a:lnTo>
                  <a:lnTo>
                    <a:pt x="0" y="3161049"/>
                  </a:lnTo>
                  <a:lnTo>
                    <a:pt x="0" y="0"/>
                  </a:lnTo>
                  <a:close/>
                </a:path>
              </a:pathLst>
            </a:custGeom>
            <a:blipFill>
              <a:blip r:embed="rId11">
                <a:alphaModFix amt="98000"/>
                <a:extLst>
                  <a:ext uri="{96DAC541-7B7A-43D3-8B79-37D633B846F1}">
                    <asvg:svgBlip xmlns:asvg="http://schemas.microsoft.com/office/drawing/2016/SVG/main" r:embed="rId12"/>
                  </a:ext>
                </a:extLst>
              </a:blip>
              <a:stretch>
                <a:fillRect l="0" t="0" r="0" b="0"/>
              </a:stretch>
            </a:blipFill>
          </p:spPr>
        </p:sp>
        <p:sp>
          <p:nvSpPr>
            <p:cNvPr name="TextBox 21" id="21"/>
            <p:cNvSpPr txBox="true"/>
            <p:nvPr/>
          </p:nvSpPr>
          <p:spPr>
            <a:xfrm rot="0">
              <a:off x="0" y="3641328"/>
              <a:ext cx="7221220" cy="4752128"/>
            </a:xfrm>
            <a:prstGeom prst="rect">
              <a:avLst/>
            </a:prstGeom>
          </p:spPr>
          <p:txBody>
            <a:bodyPr anchor="t" rtlCol="false" tIns="0" lIns="0" bIns="0" rIns="0">
              <a:spAutoFit/>
            </a:bodyPr>
            <a:lstStyle/>
            <a:p>
              <a:pPr algn="just">
                <a:lnSpc>
                  <a:spcPts val="4759"/>
                </a:lnSpc>
              </a:pPr>
              <a:r>
                <a:rPr lang="en-US" sz="3399">
                  <a:solidFill>
                    <a:srgbClr val="000000"/>
                  </a:solidFill>
                  <a:latin typeface="Canva Sans"/>
                  <a:ea typeface="Canva Sans"/>
                  <a:cs typeface="Canva Sans"/>
                  <a:sym typeface="Canva Sans"/>
                </a:rPr>
                <a:t>Dashboard Design</a:t>
              </a:r>
            </a:p>
            <a:p>
              <a:pPr algn="just">
                <a:lnSpc>
                  <a:spcPts val="4759"/>
                </a:lnSpc>
              </a:pPr>
              <a:r>
                <a:rPr lang="en-US" sz="3399">
                  <a:solidFill>
                    <a:srgbClr val="000000"/>
                  </a:solidFill>
                  <a:latin typeface="Canva Sans"/>
                  <a:ea typeface="Canva Sans"/>
                  <a:cs typeface="Canva Sans"/>
                  <a:sym typeface="Canva Sans"/>
                </a:rPr>
                <a:t>Role-based logging</a:t>
              </a:r>
            </a:p>
            <a:p>
              <a:pPr algn="just">
                <a:lnSpc>
                  <a:spcPts val="4759"/>
                </a:lnSpc>
              </a:pPr>
              <a:r>
                <a:rPr lang="en-US" sz="3399">
                  <a:solidFill>
                    <a:srgbClr val="000000"/>
                  </a:solidFill>
                  <a:latin typeface="Canva Sans"/>
                  <a:ea typeface="Canva Sans"/>
                  <a:cs typeface="Canva Sans"/>
                  <a:sym typeface="Canva Sans"/>
                </a:rPr>
                <a:t>Scan, upload, and convert</a:t>
              </a:r>
            </a:p>
            <a:p>
              <a:pPr algn="just">
                <a:lnSpc>
                  <a:spcPts val="4759"/>
                </a:lnSpc>
              </a:pPr>
              <a:r>
                <a:rPr lang="en-US" sz="3399">
                  <a:solidFill>
                    <a:srgbClr val="000000"/>
                  </a:solidFill>
                  <a:latin typeface="Canva Sans"/>
                  <a:ea typeface="Canva Sans"/>
                  <a:cs typeface="Canva Sans"/>
                  <a:sym typeface="Canva Sans"/>
                </a:rPr>
                <a:t>Compression preview</a:t>
              </a:r>
            </a:p>
            <a:p>
              <a:pPr algn="just">
                <a:lnSpc>
                  <a:spcPts val="4759"/>
                </a:lnSpc>
              </a:pPr>
              <a:r>
                <a:rPr lang="en-US" sz="3399">
                  <a:solidFill>
                    <a:srgbClr val="000000"/>
                  </a:solidFill>
                  <a:latin typeface="Canva Sans"/>
                  <a:ea typeface="Canva Sans"/>
                  <a:cs typeface="Canva Sans"/>
                  <a:sym typeface="Canva Sans"/>
                </a:rPr>
                <a:t>Case tracking</a:t>
              </a:r>
            </a:p>
            <a:p>
              <a:pPr algn="just">
                <a:lnSpc>
                  <a:spcPts val="4759"/>
                </a:lnSpc>
              </a:pPr>
            </a:p>
          </p:txBody>
        </p:sp>
      </p:grpSp>
    </p:spTree>
  </p:cSld>
  <p:clrMapOvr>
    <a:masterClrMapping/>
  </p:clrMapOvr>
</p:sld>
</file>

<file path=ppt/slides/slide8.xml><?xml version="1.0" encoding="utf-8"?>
<p:sld xmlns:p="http://schemas.openxmlformats.org/presentationml/2006/main" xmlns:a="http://schemas.openxmlformats.org/drawingml/2006/main" xmlns:r="http://schemas.openxmlformats.org/officeDocument/2006/relationships">
  <p:cSld>
    <p:bg>
      <p:bgPr>
        <a:gradFill rotWithShape="true">
          <a:gsLst>
            <a:gs pos="0">
              <a:srgbClr val="0097B2">
                <a:alpha val="100000"/>
              </a:srgbClr>
            </a:gs>
            <a:gs pos="100000">
              <a:srgbClr val="7ED957">
                <a:alpha val="100000"/>
              </a:srgbClr>
            </a:gs>
          </a:gsLst>
          <a:lin ang="0"/>
        </a:gradFill>
      </p:bgPr>
    </p:bg>
    <p:spTree>
      <p:nvGrpSpPr>
        <p:cNvPr id="1" name=""/>
        <p:cNvGrpSpPr/>
        <p:nvPr/>
      </p:nvGrpSpPr>
      <p:grpSpPr>
        <a:xfrm>
          <a:off x="0" y="0"/>
          <a:ext cx="0" cy="0"/>
          <a:chOff x="0" y="0"/>
          <a:chExt cx="0" cy="0"/>
        </a:xfrm>
      </p:grpSpPr>
      <p:sp>
        <p:nvSpPr>
          <p:cNvPr name="Freeform 2" id="2"/>
          <p:cNvSpPr/>
          <p:nvPr/>
        </p:nvSpPr>
        <p:spPr>
          <a:xfrm flipH="false" flipV="false" rot="0">
            <a:off x="366510" y="236421"/>
            <a:ext cx="6106272" cy="9045068"/>
          </a:xfrm>
          <a:custGeom>
            <a:avLst/>
            <a:gdLst/>
            <a:ahLst/>
            <a:cxnLst/>
            <a:rect r="r" b="b" t="t" l="l"/>
            <a:pathLst>
              <a:path h="9045068" w="6106272">
                <a:moveTo>
                  <a:pt x="0" y="0"/>
                </a:moveTo>
                <a:lnTo>
                  <a:pt x="6106271" y="0"/>
                </a:lnTo>
                <a:lnTo>
                  <a:pt x="6106271" y="9045067"/>
                </a:lnTo>
                <a:lnTo>
                  <a:pt x="0" y="9045067"/>
                </a:lnTo>
                <a:lnTo>
                  <a:pt x="0" y="0"/>
                </a:lnTo>
                <a:close/>
              </a:path>
            </a:pathLst>
          </a:custGeom>
          <a:blipFill>
            <a:blip r:embed="rId2"/>
            <a:stretch>
              <a:fillRect l="0" t="0" r="0" b="-1327"/>
            </a:stretch>
          </a:blipFill>
        </p:spPr>
      </p:sp>
      <p:sp>
        <p:nvSpPr>
          <p:cNvPr name="Freeform 3" id="3"/>
          <p:cNvSpPr/>
          <p:nvPr/>
        </p:nvSpPr>
        <p:spPr>
          <a:xfrm flipH="false" flipV="false" rot="0">
            <a:off x="186415" y="236421"/>
            <a:ext cx="1308683" cy="1820776"/>
          </a:xfrm>
          <a:custGeom>
            <a:avLst/>
            <a:gdLst/>
            <a:ahLst/>
            <a:cxnLst/>
            <a:rect r="r" b="b" t="t" l="l"/>
            <a:pathLst>
              <a:path h="1820776" w="1308683">
                <a:moveTo>
                  <a:pt x="0" y="0"/>
                </a:moveTo>
                <a:lnTo>
                  <a:pt x="1308683" y="0"/>
                </a:lnTo>
                <a:lnTo>
                  <a:pt x="1308683" y="1820776"/>
                </a:lnTo>
                <a:lnTo>
                  <a:pt x="0" y="1820776"/>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Freeform 4" id="4"/>
          <p:cNvSpPr/>
          <p:nvPr/>
        </p:nvSpPr>
        <p:spPr>
          <a:xfrm flipH="false" flipV="false" rot="-10800000">
            <a:off x="15204280" y="26207"/>
            <a:ext cx="3083720" cy="4061980"/>
          </a:xfrm>
          <a:custGeom>
            <a:avLst/>
            <a:gdLst/>
            <a:ahLst/>
            <a:cxnLst/>
            <a:rect r="r" b="b" t="t" l="l"/>
            <a:pathLst>
              <a:path h="4061980" w="3083720">
                <a:moveTo>
                  <a:pt x="0" y="0"/>
                </a:moveTo>
                <a:lnTo>
                  <a:pt x="3083720" y="0"/>
                </a:lnTo>
                <a:lnTo>
                  <a:pt x="3083720" y="4061980"/>
                </a:lnTo>
                <a:lnTo>
                  <a:pt x="0" y="4061980"/>
                </a:lnTo>
                <a:lnTo>
                  <a:pt x="0" y="0"/>
                </a:lnTo>
                <a:close/>
              </a:path>
            </a:pathLst>
          </a:custGeom>
          <a:blipFill>
            <a:blip r:embed="rId5">
              <a:extLst>
                <a:ext uri="{96DAC541-7B7A-43D3-8B79-37D633B846F1}">
                  <asvg:svgBlip xmlns:asvg="http://schemas.microsoft.com/office/drawing/2016/SVG/main" r:embed="rId6"/>
                </a:ext>
              </a:extLst>
            </a:blip>
            <a:stretch>
              <a:fillRect l="0" t="0" r="0" b="0"/>
            </a:stretch>
          </a:blipFill>
        </p:spPr>
      </p:sp>
      <p:sp>
        <p:nvSpPr>
          <p:cNvPr name="Freeform 5" id="5"/>
          <p:cNvSpPr/>
          <p:nvPr/>
        </p:nvSpPr>
        <p:spPr>
          <a:xfrm flipH="false" flipV="false" rot="0">
            <a:off x="15871355" y="7066408"/>
            <a:ext cx="2185945" cy="3041315"/>
          </a:xfrm>
          <a:custGeom>
            <a:avLst/>
            <a:gdLst/>
            <a:ahLst/>
            <a:cxnLst/>
            <a:rect r="r" b="b" t="t" l="l"/>
            <a:pathLst>
              <a:path h="3041315" w="2185945">
                <a:moveTo>
                  <a:pt x="0" y="0"/>
                </a:moveTo>
                <a:lnTo>
                  <a:pt x="2185945" y="0"/>
                </a:lnTo>
                <a:lnTo>
                  <a:pt x="2185945" y="3041314"/>
                </a:lnTo>
                <a:lnTo>
                  <a:pt x="0" y="3041314"/>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grpSp>
        <p:nvGrpSpPr>
          <p:cNvPr name="Group 6" id="6"/>
          <p:cNvGrpSpPr/>
          <p:nvPr/>
        </p:nvGrpSpPr>
        <p:grpSpPr>
          <a:xfrm rot="0">
            <a:off x="366510" y="1828076"/>
            <a:ext cx="13563914" cy="7803696"/>
            <a:chOff x="0" y="0"/>
            <a:chExt cx="18085219" cy="10404928"/>
          </a:xfrm>
        </p:grpSpPr>
        <p:sp>
          <p:nvSpPr>
            <p:cNvPr name="TextBox 7" id="7"/>
            <p:cNvSpPr txBox="true"/>
            <p:nvPr/>
          </p:nvSpPr>
          <p:spPr>
            <a:xfrm rot="0">
              <a:off x="1834778" y="3198546"/>
              <a:ext cx="15478659" cy="1154675"/>
            </a:xfrm>
            <a:prstGeom prst="rect">
              <a:avLst/>
            </a:prstGeom>
          </p:spPr>
          <p:txBody>
            <a:bodyPr anchor="t" rtlCol="false" tIns="0" lIns="0" bIns="0" rIns="0">
              <a:spAutoFit/>
            </a:bodyPr>
            <a:lstStyle/>
            <a:p>
              <a:pPr algn="ctr">
                <a:lnSpc>
                  <a:spcPts val="4052"/>
                </a:lnSpc>
              </a:pPr>
              <a:r>
                <a:rPr lang="en-US" sz="2894">
                  <a:solidFill>
                    <a:srgbClr val="000000"/>
                  </a:solidFill>
                  <a:latin typeface="Canva Sans"/>
                  <a:ea typeface="Canva Sans"/>
                  <a:cs typeface="Canva Sans"/>
                  <a:sym typeface="Canva Sans"/>
                </a:rPr>
                <a:t>        Scan Processing (Open3D)[17].</a:t>
              </a:r>
            </a:p>
            <a:p>
              <a:pPr algn="ctr">
                <a:lnSpc>
                  <a:spcPts val="3039"/>
                </a:lnSpc>
              </a:pPr>
            </a:p>
          </p:txBody>
        </p:sp>
        <p:sp>
          <p:nvSpPr>
            <p:cNvPr name="TextBox 8" id="8"/>
            <p:cNvSpPr txBox="true"/>
            <p:nvPr/>
          </p:nvSpPr>
          <p:spPr>
            <a:xfrm rot="0">
              <a:off x="4332609" y="-57150"/>
              <a:ext cx="12416152" cy="1129173"/>
            </a:xfrm>
            <a:prstGeom prst="rect">
              <a:avLst/>
            </a:prstGeom>
          </p:spPr>
          <p:txBody>
            <a:bodyPr anchor="t" rtlCol="false" tIns="0" lIns="0" bIns="0" rIns="0">
              <a:spAutoFit/>
            </a:bodyPr>
            <a:lstStyle/>
            <a:p>
              <a:pPr algn="ctr">
                <a:lnSpc>
                  <a:spcPts val="4047"/>
                </a:lnSpc>
              </a:pPr>
              <a:r>
                <a:rPr lang="en-US" sz="2891">
                  <a:solidFill>
                    <a:srgbClr val="000000"/>
                  </a:solidFill>
                  <a:latin typeface="Canva Sans"/>
                  <a:ea typeface="Canva Sans"/>
                  <a:cs typeface="Canva Sans"/>
                  <a:sym typeface="Canva Sans"/>
                </a:rPr>
                <a:t>      Interface</a:t>
              </a:r>
              <a:r>
                <a:rPr lang="en-US" sz="2891">
                  <a:solidFill>
                    <a:srgbClr val="000000"/>
                  </a:solidFill>
                  <a:latin typeface="Canva Sans"/>
                  <a:ea typeface="Canva Sans"/>
                  <a:cs typeface="Canva Sans"/>
                  <a:sym typeface="Canva Sans"/>
                </a:rPr>
                <a:t> (HTML + Bootstrap)[14],[15].</a:t>
              </a:r>
            </a:p>
            <a:p>
              <a:pPr algn="ctr">
                <a:lnSpc>
                  <a:spcPts val="2857"/>
                </a:lnSpc>
              </a:pPr>
            </a:p>
          </p:txBody>
        </p:sp>
        <p:sp>
          <p:nvSpPr>
            <p:cNvPr name="TextBox 9" id="9"/>
            <p:cNvSpPr txBox="true"/>
            <p:nvPr/>
          </p:nvSpPr>
          <p:spPr>
            <a:xfrm rot="0">
              <a:off x="3081387" y="1462945"/>
              <a:ext cx="14588396" cy="1792751"/>
            </a:xfrm>
            <a:prstGeom prst="rect">
              <a:avLst/>
            </a:prstGeom>
          </p:spPr>
          <p:txBody>
            <a:bodyPr anchor="t" rtlCol="false" tIns="0" lIns="0" bIns="0" rIns="0">
              <a:spAutoFit/>
            </a:bodyPr>
            <a:lstStyle/>
            <a:p>
              <a:pPr algn="ctr">
                <a:lnSpc>
                  <a:spcPts val="4042"/>
                </a:lnSpc>
              </a:pPr>
              <a:r>
                <a:rPr lang="en-US" sz="2887">
                  <a:solidFill>
                    <a:srgbClr val="000000"/>
                  </a:solidFill>
                  <a:latin typeface="Canva Sans"/>
                  <a:ea typeface="Canva Sans"/>
                  <a:cs typeface="Canva Sans"/>
                  <a:sym typeface="Canva Sans"/>
                </a:rPr>
                <a:t>Server Logic (Python + Flask)[16].</a:t>
              </a:r>
            </a:p>
            <a:p>
              <a:pPr algn="ctr">
                <a:lnSpc>
                  <a:spcPts val="2853"/>
                </a:lnSpc>
              </a:pPr>
              <a:r>
                <a:rPr lang="en-US" sz="2038">
                  <a:solidFill>
                    <a:srgbClr val="000000"/>
                  </a:solidFill>
                  <a:latin typeface="Canva Sans"/>
                  <a:ea typeface="Canva Sans"/>
                  <a:cs typeface="Canva Sans"/>
                  <a:sym typeface="Canva Sans"/>
                </a:rPr>
                <a:t> </a:t>
              </a:r>
            </a:p>
            <a:p>
              <a:pPr algn="ctr">
                <a:lnSpc>
                  <a:spcPts val="4042"/>
                </a:lnSpc>
              </a:pPr>
            </a:p>
          </p:txBody>
        </p:sp>
        <p:sp>
          <p:nvSpPr>
            <p:cNvPr name="TextBox 10" id="10"/>
            <p:cNvSpPr txBox="true"/>
            <p:nvPr/>
          </p:nvSpPr>
          <p:spPr>
            <a:xfrm rot="0">
              <a:off x="3613868" y="4740571"/>
              <a:ext cx="14471351" cy="636436"/>
            </a:xfrm>
            <a:prstGeom prst="rect">
              <a:avLst/>
            </a:prstGeom>
          </p:spPr>
          <p:txBody>
            <a:bodyPr anchor="t" rtlCol="false" tIns="0" lIns="0" bIns="0" rIns="0">
              <a:spAutoFit/>
            </a:bodyPr>
            <a:lstStyle/>
            <a:p>
              <a:pPr algn="ctr">
                <a:lnSpc>
                  <a:spcPts val="4025"/>
                </a:lnSpc>
              </a:pPr>
              <a:r>
                <a:rPr lang="en-US" sz="2875">
                  <a:solidFill>
                    <a:srgbClr val="000000"/>
                  </a:solidFill>
                  <a:latin typeface="Canva Sans"/>
                  <a:ea typeface="Canva Sans"/>
                  <a:cs typeface="Canva Sans"/>
                  <a:sym typeface="Canva Sans"/>
                </a:rPr>
                <a:t>                    Compression &amp; Evaluation (TensorFlow)[18],[19].</a:t>
              </a:r>
            </a:p>
          </p:txBody>
        </p:sp>
        <p:sp>
          <p:nvSpPr>
            <p:cNvPr name="TextBox 11" id="11"/>
            <p:cNvSpPr txBox="true"/>
            <p:nvPr/>
          </p:nvSpPr>
          <p:spPr>
            <a:xfrm rot="0">
              <a:off x="5194457" y="6122993"/>
              <a:ext cx="6496163" cy="638262"/>
            </a:xfrm>
            <a:prstGeom prst="rect">
              <a:avLst/>
            </a:prstGeom>
          </p:spPr>
          <p:txBody>
            <a:bodyPr anchor="t" rtlCol="false" tIns="0" lIns="0" bIns="0" rIns="0">
              <a:spAutoFit/>
            </a:bodyPr>
            <a:lstStyle/>
            <a:p>
              <a:pPr algn="ctr">
                <a:lnSpc>
                  <a:spcPts val="4038"/>
                </a:lnSpc>
              </a:pPr>
              <a:r>
                <a:rPr lang="en-US" sz="2884">
                  <a:solidFill>
                    <a:srgbClr val="000000"/>
                  </a:solidFill>
                  <a:latin typeface="Canva Sans"/>
                  <a:ea typeface="Canva Sans"/>
                  <a:cs typeface="Canva Sans"/>
                  <a:sym typeface="Canva Sans"/>
                </a:rPr>
                <a:t>          D</a:t>
              </a:r>
              <a:r>
                <a:rPr lang="en-US" sz="2884">
                  <a:solidFill>
                    <a:srgbClr val="000000"/>
                  </a:solidFill>
                  <a:latin typeface="Canva Sans"/>
                  <a:ea typeface="Canva Sans"/>
                  <a:cs typeface="Canva Sans"/>
                  <a:sym typeface="Canva Sans"/>
                </a:rPr>
                <a:t>atabase (SQLite)[20].</a:t>
              </a:r>
            </a:p>
          </p:txBody>
        </p:sp>
        <p:sp>
          <p:nvSpPr>
            <p:cNvPr name="TextBox 12" id="12"/>
            <p:cNvSpPr txBox="true"/>
            <p:nvPr/>
          </p:nvSpPr>
          <p:spPr>
            <a:xfrm rot="0">
              <a:off x="7639984" y="8766387"/>
              <a:ext cx="9360627" cy="634674"/>
            </a:xfrm>
            <a:prstGeom prst="rect">
              <a:avLst/>
            </a:prstGeom>
          </p:spPr>
          <p:txBody>
            <a:bodyPr anchor="t" rtlCol="false" tIns="0" lIns="0" bIns="0" rIns="0">
              <a:spAutoFit/>
            </a:bodyPr>
            <a:lstStyle/>
            <a:p>
              <a:pPr algn="ctr">
                <a:lnSpc>
                  <a:spcPts val="4013"/>
                </a:lnSpc>
              </a:pPr>
              <a:r>
                <a:rPr lang="en-US" sz="2866">
                  <a:solidFill>
                    <a:srgbClr val="000000"/>
                  </a:solidFill>
                  <a:latin typeface="Canva Sans"/>
                  <a:ea typeface="Canva Sans"/>
                  <a:cs typeface="Canva Sans"/>
                  <a:sym typeface="Canva Sans"/>
                </a:rPr>
                <a:t>Hos</a:t>
              </a:r>
              <a:r>
                <a:rPr lang="en-US" sz="2866">
                  <a:solidFill>
                    <a:srgbClr val="000000"/>
                  </a:solidFill>
                  <a:latin typeface="Canva Sans"/>
                  <a:ea typeface="Canva Sans"/>
                  <a:cs typeface="Canva Sans"/>
                  <a:sym typeface="Canva Sans"/>
                </a:rPr>
                <a:t>ting (PythonAnywhere / Heroku)[21].</a:t>
              </a:r>
            </a:p>
          </p:txBody>
        </p:sp>
        <p:sp>
          <p:nvSpPr>
            <p:cNvPr name="TextBox 13" id="13"/>
            <p:cNvSpPr txBox="true"/>
            <p:nvPr/>
          </p:nvSpPr>
          <p:spPr>
            <a:xfrm rot="0">
              <a:off x="0" y="9890259"/>
              <a:ext cx="8472384" cy="514669"/>
            </a:xfrm>
            <a:prstGeom prst="rect">
              <a:avLst/>
            </a:prstGeom>
          </p:spPr>
          <p:txBody>
            <a:bodyPr anchor="t" rtlCol="false" tIns="0" lIns="0" bIns="0" rIns="0">
              <a:spAutoFit/>
            </a:bodyPr>
            <a:lstStyle/>
            <a:p>
              <a:pPr algn="ctr">
                <a:lnSpc>
                  <a:spcPts val="3268"/>
                </a:lnSpc>
              </a:pPr>
              <a:r>
                <a:rPr lang="en-US" sz="2334">
                  <a:solidFill>
                    <a:srgbClr val="000000"/>
                  </a:solidFill>
                  <a:latin typeface="Canva Sans"/>
                  <a:ea typeface="Canva Sans"/>
                  <a:cs typeface="Canva Sans"/>
                  <a:sym typeface="Canva Sans"/>
                </a:rPr>
                <a:t>Figure 3 “DentraLink” Architecture</a:t>
              </a:r>
            </a:p>
          </p:txBody>
        </p:sp>
      </p:grpSp>
    </p:spTree>
  </p:cSld>
  <p:clrMapOvr>
    <a:masterClrMapping/>
  </p:clrMapOvr>
</p:sld>
</file>

<file path=ppt/slides/slide9.xml><?xml version="1.0" encoding="utf-8"?>
<p:sld xmlns:p="http://schemas.openxmlformats.org/presentationml/2006/main" xmlns:a="http://schemas.openxmlformats.org/drawingml/2006/main" xmlns:r="http://schemas.openxmlformats.org/officeDocument/2006/relationships">
  <p:cSld>
    <p:bg>
      <p:bgPr>
        <a:gradFill rotWithShape="true">
          <a:gsLst>
            <a:gs pos="0">
              <a:srgbClr val="0097B2">
                <a:alpha val="100000"/>
              </a:srgbClr>
            </a:gs>
            <a:gs pos="100000">
              <a:srgbClr val="7ED957">
                <a:alpha val="100000"/>
              </a:srgbClr>
            </a:gs>
          </a:gsLst>
          <a:lin ang="0"/>
        </a:gradFill>
      </p:bgPr>
    </p:bg>
    <p:spTree>
      <p:nvGrpSpPr>
        <p:cNvPr id="1" name=""/>
        <p:cNvGrpSpPr/>
        <p:nvPr/>
      </p:nvGrpSpPr>
      <p:grpSpPr>
        <a:xfrm>
          <a:off x="0" y="0"/>
          <a:ext cx="0" cy="0"/>
          <a:chOff x="0" y="0"/>
          <a:chExt cx="0" cy="0"/>
        </a:xfrm>
      </p:grpSpPr>
      <p:sp>
        <p:nvSpPr>
          <p:cNvPr name="Freeform 2" id="2"/>
          <p:cNvSpPr/>
          <p:nvPr/>
        </p:nvSpPr>
        <p:spPr>
          <a:xfrm flipH="false" flipV="false" rot="0">
            <a:off x="13418565" y="6475584"/>
            <a:ext cx="3528441" cy="4114800"/>
          </a:xfrm>
          <a:custGeom>
            <a:avLst/>
            <a:gdLst/>
            <a:ahLst/>
            <a:cxnLst/>
            <a:rect r="r" b="b" t="t" l="l"/>
            <a:pathLst>
              <a:path h="4114800" w="3528441">
                <a:moveTo>
                  <a:pt x="0" y="0"/>
                </a:moveTo>
                <a:lnTo>
                  <a:pt x="3528441" y="0"/>
                </a:lnTo>
                <a:lnTo>
                  <a:pt x="3528441" y="4114800"/>
                </a:lnTo>
                <a:lnTo>
                  <a:pt x="0" y="4114800"/>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3" id="3"/>
          <p:cNvSpPr/>
          <p:nvPr/>
        </p:nvSpPr>
        <p:spPr>
          <a:xfrm flipH="true" flipV="false" rot="0">
            <a:off x="159004" y="214388"/>
            <a:ext cx="1078078" cy="1257234"/>
          </a:xfrm>
          <a:custGeom>
            <a:avLst/>
            <a:gdLst/>
            <a:ahLst/>
            <a:cxnLst/>
            <a:rect r="r" b="b" t="t" l="l"/>
            <a:pathLst>
              <a:path h="1257234" w="1078078">
                <a:moveTo>
                  <a:pt x="1078078" y="0"/>
                </a:moveTo>
                <a:lnTo>
                  <a:pt x="0" y="0"/>
                </a:lnTo>
                <a:lnTo>
                  <a:pt x="0" y="1257235"/>
                </a:lnTo>
                <a:lnTo>
                  <a:pt x="1078078" y="1257235"/>
                </a:lnTo>
                <a:lnTo>
                  <a:pt x="1078078" y="0"/>
                </a:lnTo>
                <a:close/>
              </a:path>
            </a:pathLst>
          </a:custGeom>
          <a:blipFill>
            <a:blip r:embed="rId2">
              <a:extLst>
                <a:ext uri="{96DAC541-7B7A-43D3-8B79-37D633B846F1}">
                  <asvg:svgBlip xmlns:asvg="http://schemas.microsoft.com/office/drawing/2016/SVG/main" r:embed="rId3"/>
                </a:ext>
              </a:extLst>
            </a:blip>
            <a:stretch>
              <a:fillRect l="0" t="0" r="0" b="0"/>
            </a:stretch>
          </a:blipFill>
        </p:spPr>
      </p:sp>
      <p:grpSp>
        <p:nvGrpSpPr>
          <p:cNvPr name="Group 4" id="4"/>
          <p:cNvGrpSpPr/>
          <p:nvPr/>
        </p:nvGrpSpPr>
        <p:grpSpPr>
          <a:xfrm rot="0">
            <a:off x="1028700" y="6475584"/>
            <a:ext cx="2943630" cy="3520058"/>
            <a:chOff x="0" y="0"/>
            <a:chExt cx="3924841" cy="4693411"/>
          </a:xfrm>
        </p:grpSpPr>
        <p:grpSp>
          <p:nvGrpSpPr>
            <p:cNvPr name="Group 5" id="5"/>
            <p:cNvGrpSpPr/>
            <p:nvPr/>
          </p:nvGrpSpPr>
          <p:grpSpPr>
            <a:xfrm rot="0">
              <a:off x="0" y="0"/>
              <a:ext cx="3924841" cy="4693411"/>
              <a:chOff x="0" y="0"/>
              <a:chExt cx="679700" cy="812800"/>
            </a:xfrm>
          </p:grpSpPr>
          <p:sp>
            <p:nvSpPr>
              <p:cNvPr name="Freeform 6" id="6"/>
              <p:cNvSpPr/>
              <p:nvPr/>
            </p:nvSpPr>
            <p:spPr>
              <a:xfrm flipH="false" flipV="false" rot="0">
                <a:off x="0" y="8683"/>
                <a:ext cx="679700" cy="795433"/>
              </a:xfrm>
              <a:custGeom>
                <a:avLst/>
                <a:gdLst/>
                <a:ahLst/>
                <a:cxnLst/>
                <a:rect r="r" b="b" t="t" l="l"/>
                <a:pathLst>
                  <a:path h="795433" w="679700">
                    <a:moveTo>
                      <a:pt x="377653" y="13920"/>
                    </a:moveTo>
                    <a:lnTo>
                      <a:pt x="641897" y="171914"/>
                    </a:lnTo>
                    <a:cubicBezTo>
                      <a:pt x="665344" y="185934"/>
                      <a:pt x="679700" y="211243"/>
                      <a:pt x="679700" y="238562"/>
                    </a:cubicBezTo>
                    <a:lnTo>
                      <a:pt x="679700" y="556872"/>
                    </a:lnTo>
                    <a:cubicBezTo>
                      <a:pt x="679700" y="584191"/>
                      <a:pt x="665344" y="609500"/>
                      <a:pt x="641897" y="623520"/>
                    </a:cubicBezTo>
                    <a:lnTo>
                      <a:pt x="377653" y="781514"/>
                    </a:lnTo>
                    <a:cubicBezTo>
                      <a:pt x="354373" y="795434"/>
                      <a:pt x="325327" y="795434"/>
                      <a:pt x="302047" y="781514"/>
                    </a:cubicBezTo>
                    <a:lnTo>
                      <a:pt x="37803" y="623520"/>
                    </a:lnTo>
                    <a:cubicBezTo>
                      <a:pt x="14355" y="609500"/>
                      <a:pt x="0" y="584191"/>
                      <a:pt x="0" y="556872"/>
                    </a:cubicBezTo>
                    <a:lnTo>
                      <a:pt x="0" y="238562"/>
                    </a:lnTo>
                    <a:cubicBezTo>
                      <a:pt x="0" y="211243"/>
                      <a:pt x="14355" y="185934"/>
                      <a:pt x="37803" y="171914"/>
                    </a:cubicBezTo>
                    <a:lnTo>
                      <a:pt x="302047" y="13920"/>
                    </a:lnTo>
                    <a:cubicBezTo>
                      <a:pt x="325327" y="0"/>
                      <a:pt x="354373" y="0"/>
                      <a:pt x="377653" y="13920"/>
                    </a:cubicBezTo>
                    <a:close/>
                  </a:path>
                </a:pathLst>
              </a:custGeom>
              <a:solidFill>
                <a:srgbClr val="FFB000"/>
              </a:solidFill>
              <a:ln w="123825" cap="rnd">
                <a:solidFill>
                  <a:srgbClr val="FEFEFE"/>
                </a:solidFill>
                <a:prstDash val="solid"/>
                <a:round/>
              </a:ln>
            </p:spPr>
          </p:sp>
          <p:sp>
            <p:nvSpPr>
              <p:cNvPr name="TextBox 7" id="7"/>
              <p:cNvSpPr txBox="true"/>
              <p:nvPr/>
            </p:nvSpPr>
            <p:spPr>
              <a:xfrm>
                <a:off x="0" y="101600"/>
                <a:ext cx="679700" cy="571500"/>
              </a:xfrm>
              <a:prstGeom prst="rect">
                <a:avLst/>
              </a:prstGeom>
            </p:spPr>
            <p:txBody>
              <a:bodyPr anchor="ctr" rtlCol="false" tIns="50800" lIns="50800" bIns="50800" rIns="50800"/>
              <a:lstStyle/>
              <a:p>
                <a:pPr algn="ctr">
                  <a:lnSpc>
                    <a:spcPts val="2659"/>
                  </a:lnSpc>
                  <a:spcBef>
                    <a:spcPct val="0"/>
                  </a:spcBef>
                </a:pPr>
              </a:p>
            </p:txBody>
          </p:sp>
        </p:grpSp>
        <p:grpSp>
          <p:nvGrpSpPr>
            <p:cNvPr name="Group 8" id="8"/>
            <p:cNvGrpSpPr/>
            <p:nvPr/>
          </p:nvGrpSpPr>
          <p:grpSpPr>
            <a:xfrm rot="0">
              <a:off x="195627" y="319579"/>
              <a:ext cx="3533587" cy="4111810"/>
              <a:chOff x="0" y="0"/>
              <a:chExt cx="698500" cy="812800"/>
            </a:xfrm>
          </p:grpSpPr>
          <p:sp>
            <p:nvSpPr>
              <p:cNvPr name="Freeform 9" id="9"/>
              <p:cNvSpPr/>
              <p:nvPr/>
            </p:nvSpPr>
            <p:spPr>
              <a:xfrm flipH="false" flipV="false" rot="0">
                <a:off x="0" y="9394"/>
                <a:ext cx="698500" cy="794012"/>
              </a:xfrm>
              <a:custGeom>
                <a:avLst/>
                <a:gdLst/>
                <a:ahLst/>
                <a:cxnLst/>
                <a:rect r="r" b="b" t="t" l="l"/>
                <a:pathLst>
                  <a:path h="794012" w="698500">
                    <a:moveTo>
                      <a:pt x="391535" y="15208"/>
                    </a:moveTo>
                    <a:lnTo>
                      <a:pt x="656215" y="169204"/>
                    </a:lnTo>
                    <a:cubicBezTo>
                      <a:pt x="682394" y="184436"/>
                      <a:pt x="698500" y="212439"/>
                      <a:pt x="698500" y="242727"/>
                    </a:cubicBezTo>
                    <a:lnTo>
                      <a:pt x="698500" y="551285"/>
                    </a:lnTo>
                    <a:cubicBezTo>
                      <a:pt x="698500" y="581573"/>
                      <a:pt x="682394" y="609576"/>
                      <a:pt x="656215" y="624808"/>
                    </a:cubicBezTo>
                    <a:lnTo>
                      <a:pt x="391535" y="778804"/>
                    </a:lnTo>
                    <a:cubicBezTo>
                      <a:pt x="365396" y="794012"/>
                      <a:pt x="333104" y="794012"/>
                      <a:pt x="306965" y="778804"/>
                    </a:cubicBezTo>
                    <a:lnTo>
                      <a:pt x="42285" y="624808"/>
                    </a:lnTo>
                    <a:cubicBezTo>
                      <a:pt x="16105" y="609576"/>
                      <a:pt x="0" y="581573"/>
                      <a:pt x="0" y="551285"/>
                    </a:cubicBezTo>
                    <a:lnTo>
                      <a:pt x="0" y="242727"/>
                    </a:lnTo>
                    <a:cubicBezTo>
                      <a:pt x="0" y="212439"/>
                      <a:pt x="16105" y="184436"/>
                      <a:pt x="42285" y="169204"/>
                    </a:cubicBezTo>
                    <a:lnTo>
                      <a:pt x="306965" y="15208"/>
                    </a:lnTo>
                    <a:cubicBezTo>
                      <a:pt x="333104" y="0"/>
                      <a:pt x="365396" y="0"/>
                      <a:pt x="391535" y="15208"/>
                    </a:cubicBezTo>
                    <a:close/>
                  </a:path>
                </a:pathLst>
              </a:custGeom>
              <a:blipFill>
                <a:blip r:embed="rId4"/>
                <a:stretch>
                  <a:fillRect l="-47784" t="-1678" r="-47784" b="-1678"/>
                </a:stretch>
              </a:blipFill>
            </p:spPr>
          </p:sp>
        </p:grpSp>
      </p:grpSp>
      <p:grpSp>
        <p:nvGrpSpPr>
          <p:cNvPr name="Group 10" id="10"/>
          <p:cNvGrpSpPr/>
          <p:nvPr/>
        </p:nvGrpSpPr>
        <p:grpSpPr>
          <a:xfrm rot="0">
            <a:off x="8709152" y="9007629"/>
            <a:ext cx="869696" cy="482359"/>
            <a:chOff x="0" y="0"/>
            <a:chExt cx="1159595" cy="643145"/>
          </a:xfrm>
        </p:grpSpPr>
        <p:sp>
          <p:nvSpPr>
            <p:cNvPr name="Freeform 11" id="11"/>
            <p:cNvSpPr/>
            <p:nvPr/>
          </p:nvSpPr>
          <p:spPr>
            <a:xfrm flipH="false" flipV="false" rot="0">
              <a:off x="0" y="0"/>
              <a:ext cx="1159595" cy="259459"/>
            </a:xfrm>
            <a:custGeom>
              <a:avLst/>
              <a:gdLst/>
              <a:ahLst/>
              <a:cxnLst/>
              <a:rect r="r" b="b" t="t" l="l"/>
              <a:pathLst>
                <a:path h="259459" w="1159595">
                  <a:moveTo>
                    <a:pt x="0" y="0"/>
                  </a:moveTo>
                  <a:lnTo>
                    <a:pt x="1159595" y="0"/>
                  </a:lnTo>
                  <a:lnTo>
                    <a:pt x="1159595" y="259459"/>
                  </a:lnTo>
                  <a:lnTo>
                    <a:pt x="0" y="259459"/>
                  </a:lnTo>
                  <a:lnTo>
                    <a:pt x="0" y="0"/>
                  </a:lnTo>
                  <a:close/>
                </a:path>
              </a:pathLst>
            </a:custGeom>
            <a:blipFill>
              <a:blip r:embed="rId5">
                <a:extLst>
                  <a:ext uri="{96DAC541-7B7A-43D3-8B79-37D633B846F1}">
                    <asvg:svgBlip xmlns:asvg="http://schemas.microsoft.com/office/drawing/2016/SVG/main" r:embed="rId6"/>
                  </a:ext>
                </a:extLst>
              </a:blip>
              <a:stretch>
                <a:fillRect l="0" t="0" r="0" b="0"/>
              </a:stretch>
            </a:blipFill>
          </p:spPr>
        </p:sp>
        <p:sp>
          <p:nvSpPr>
            <p:cNvPr name="Freeform 12" id="12"/>
            <p:cNvSpPr/>
            <p:nvPr/>
          </p:nvSpPr>
          <p:spPr>
            <a:xfrm flipH="false" flipV="false" rot="0">
              <a:off x="0" y="383686"/>
              <a:ext cx="1159595" cy="259459"/>
            </a:xfrm>
            <a:custGeom>
              <a:avLst/>
              <a:gdLst/>
              <a:ahLst/>
              <a:cxnLst/>
              <a:rect r="r" b="b" t="t" l="l"/>
              <a:pathLst>
                <a:path h="259459" w="1159595">
                  <a:moveTo>
                    <a:pt x="0" y="0"/>
                  </a:moveTo>
                  <a:lnTo>
                    <a:pt x="1159595" y="0"/>
                  </a:lnTo>
                  <a:lnTo>
                    <a:pt x="1159595" y="259459"/>
                  </a:lnTo>
                  <a:lnTo>
                    <a:pt x="0" y="259459"/>
                  </a:lnTo>
                  <a:lnTo>
                    <a:pt x="0" y="0"/>
                  </a:lnTo>
                  <a:close/>
                </a:path>
              </a:pathLst>
            </a:custGeom>
            <a:blipFill>
              <a:blip r:embed="rId5">
                <a:extLst>
                  <a:ext uri="{96DAC541-7B7A-43D3-8B79-37D633B846F1}">
                    <asvg:svgBlip xmlns:asvg="http://schemas.microsoft.com/office/drawing/2016/SVG/main" r:embed="rId6"/>
                  </a:ext>
                </a:extLst>
              </a:blip>
              <a:stretch>
                <a:fillRect l="0" t="0" r="0" b="0"/>
              </a:stretch>
            </a:blipFill>
          </p:spPr>
        </p:sp>
      </p:grpSp>
      <p:grpSp>
        <p:nvGrpSpPr>
          <p:cNvPr name="Group 13" id="13"/>
          <p:cNvGrpSpPr/>
          <p:nvPr/>
        </p:nvGrpSpPr>
        <p:grpSpPr>
          <a:xfrm rot="0">
            <a:off x="159004" y="2432457"/>
            <a:ext cx="869696" cy="482359"/>
            <a:chOff x="0" y="0"/>
            <a:chExt cx="1159595" cy="643145"/>
          </a:xfrm>
        </p:grpSpPr>
        <p:sp>
          <p:nvSpPr>
            <p:cNvPr name="Freeform 14" id="14"/>
            <p:cNvSpPr/>
            <p:nvPr/>
          </p:nvSpPr>
          <p:spPr>
            <a:xfrm flipH="false" flipV="false" rot="0">
              <a:off x="0" y="0"/>
              <a:ext cx="1159595" cy="259459"/>
            </a:xfrm>
            <a:custGeom>
              <a:avLst/>
              <a:gdLst/>
              <a:ahLst/>
              <a:cxnLst/>
              <a:rect r="r" b="b" t="t" l="l"/>
              <a:pathLst>
                <a:path h="259459" w="1159595">
                  <a:moveTo>
                    <a:pt x="0" y="0"/>
                  </a:moveTo>
                  <a:lnTo>
                    <a:pt x="1159595" y="0"/>
                  </a:lnTo>
                  <a:lnTo>
                    <a:pt x="1159595" y="259459"/>
                  </a:lnTo>
                  <a:lnTo>
                    <a:pt x="0" y="259459"/>
                  </a:lnTo>
                  <a:lnTo>
                    <a:pt x="0" y="0"/>
                  </a:lnTo>
                  <a:close/>
                </a:path>
              </a:pathLst>
            </a:custGeom>
            <a:blipFill>
              <a:blip r:embed="rId5">
                <a:extLst>
                  <a:ext uri="{96DAC541-7B7A-43D3-8B79-37D633B846F1}">
                    <asvg:svgBlip xmlns:asvg="http://schemas.microsoft.com/office/drawing/2016/SVG/main" r:embed="rId6"/>
                  </a:ext>
                </a:extLst>
              </a:blip>
              <a:stretch>
                <a:fillRect l="0" t="0" r="0" b="0"/>
              </a:stretch>
            </a:blipFill>
          </p:spPr>
        </p:sp>
        <p:sp>
          <p:nvSpPr>
            <p:cNvPr name="Freeform 15" id="15"/>
            <p:cNvSpPr/>
            <p:nvPr/>
          </p:nvSpPr>
          <p:spPr>
            <a:xfrm flipH="false" flipV="false" rot="0">
              <a:off x="0" y="383686"/>
              <a:ext cx="1159595" cy="259459"/>
            </a:xfrm>
            <a:custGeom>
              <a:avLst/>
              <a:gdLst/>
              <a:ahLst/>
              <a:cxnLst/>
              <a:rect r="r" b="b" t="t" l="l"/>
              <a:pathLst>
                <a:path h="259459" w="1159595">
                  <a:moveTo>
                    <a:pt x="0" y="0"/>
                  </a:moveTo>
                  <a:lnTo>
                    <a:pt x="1159595" y="0"/>
                  </a:lnTo>
                  <a:lnTo>
                    <a:pt x="1159595" y="259459"/>
                  </a:lnTo>
                  <a:lnTo>
                    <a:pt x="0" y="259459"/>
                  </a:lnTo>
                  <a:lnTo>
                    <a:pt x="0" y="0"/>
                  </a:lnTo>
                  <a:close/>
                </a:path>
              </a:pathLst>
            </a:custGeom>
            <a:blipFill>
              <a:blip r:embed="rId5">
                <a:extLst>
                  <a:ext uri="{96DAC541-7B7A-43D3-8B79-37D633B846F1}">
                    <asvg:svgBlip xmlns:asvg="http://schemas.microsoft.com/office/drawing/2016/SVG/main" r:embed="rId6"/>
                  </a:ext>
                </a:extLst>
              </a:blip>
              <a:stretch>
                <a:fillRect l="0" t="0" r="0" b="0"/>
              </a:stretch>
            </a:blipFill>
          </p:spPr>
        </p:sp>
      </p:grpSp>
      <p:sp>
        <p:nvSpPr>
          <p:cNvPr name="TextBox 16" id="16"/>
          <p:cNvSpPr txBox="true"/>
          <p:nvPr/>
        </p:nvSpPr>
        <p:spPr>
          <a:xfrm rot="0">
            <a:off x="3972330" y="243652"/>
            <a:ext cx="10343339" cy="1676129"/>
          </a:xfrm>
          <a:prstGeom prst="rect">
            <a:avLst/>
          </a:prstGeom>
        </p:spPr>
        <p:txBody>
          <a:bodyPr anchor="t" rtlCol="false" tIns="0" lIns="0" bIns="0" rIns="0">
            <a:spAutoFit/>
          </a:bodyPr>
          <a:lstStyle/>
          <a:p>
            <a:pPr algn="l">
              <a:lnSpc>
                <a:spcPts val="13664"/>
              </a:lnSpc>
              <a:spcBef>
                <a:spcPct val="0"/>
              </a:spcBef>
            </a:pPr>
            <a:r>
              <a:rPr lang="en-US" sz="9760">
                <a:solidFill>
                  <a:srgbClr val="000000"/>
                </a:solidFill>
                <a:latin typeface="Berthold Block"/>
                <a:ea typeface="Berthold Block"/>
                <a:cs typeface="Berthold Block"/>
                <a:sym typeface="Berthold Block"/>
              </a:rPr>
              <a:t>LITERATURE REVIEW</a:t>
            </a:r>
          </a:p>
        </p:txBody>
      </p:sp>
      <p:grpSp>
        <p:nvGrpSpPr>
          <p:cNvPr name="Group 17" id="17"/>
          <p:cNvGrpSpPr/>
          <p:nvPr/>
        </p:nvGrpSpPr>
        <p:grpSpPr>
          <a:xfrm rot="0">
            <a:off x="593852" y="2189561"/>
            <a:ext cx="16999400" cy="6322768"/>
            <a:chOff x="0" y="0"/>
            <a:chExt cx="22665866" cy="8430357"/>
          </a:xfrm>
        </p:grpSpPr>
        <p:sp>
          <p:nvSpPr>
            <p:cNvPr name="Freeform 18" id="18"/>
            <p:cNvSpPr/>
            <p:nvPr/>
          </p:nvSpPr>
          <p:spPr>
            <a:xfrm flipH="false" flipV="false" rot="0">
              <a:off x="101600" y="0"/>
              <a:ext cx="10925396" cy="2304265"/>
            </a:xfrm>
            <a:custGeom>
              <a:avLst/>
              <a:gdLst/>
              <a:ahLst/>
              <a:cxnLst/>
              <a:rect r="r" b="b" t="t" l="l"/>
              <a:pathLst>
                <a:path h="2304265" w="10925396">
                  <a:moveTo>
                    <a:pt x="0" y="0"/>
                  </a:moveTo>
                  <a:lnTo>
                    <a:pt x="10925396" y="0"/>
                  </a:lnTo>
                  <a:lnTo>
                    <a:pt x="10925396" y="2304265"/>
                  </a:lnTo>
                  <a:lnTo>
                    <a:pt x="0" y="2304265"/>
                  </a:lnTo>
                  <a:lnTo>
                    <a:pt x="0" y="0"/>
                  </a:lnTo>
                  <a:close/>
                </a:path>
              </a:pathLst>
            </a:custGeom>
            <a:blipFill>
              <a:blip r:embed="rId7">
                <a:extLst>
                  <a:ext uri="{96DAC541-7B7A-43D3-8B79-37D633B846F1}">
                    <asvg:svgBlip xmlns:asvg="http://schemas.microsoft.com/office/drawing/2016/SVG/main" r:embed="rId8"/>
                  </a:ext>
                </a:extLst>
              </a:blip>
              <a:stretch>
                <a:fillRect l="0" t="0" r="0" b="0"/>
              </a:stretch>
            </a:blipFill>
          </p:spPr>
        </p:sp>
        <p:sp>
          <p:nvSpPr>
            <p:cNvPr name="TextBox 19" id="19"/>
            <p:cNvSpPr txBox="true"/>
            <p:nvPr/>
          </p:nvSpPr>
          <p:spPr>
            <a:xfrm rot="0">
              <a:off x="863267" y="154440"/>
              <a:ext cx="9103312" cy="2410086"/>
            </a:xfrm>
            <a:prstGeom prst="rect">
              <a:avLst/>
            </a:prstGeom>
          </p:spPr>
          <p:txBody>
            <a:bodyPr anchor="t" rtlCol="false" tIns="0" lIns="0" bIns="0" rIns="0">
              <a:spAutoFit/>
            </a:bodyPr>
            <a:lstStyle/>
            <a:p>
              <a:pPr algn="just">
                <a:lnSpc>
                  <a:spcPts val="2899"/>
                </a:lnSpc>
                <a:spcBef>
                  <a:spcPct val="0"/>
                </a:spcBef>
              </a:pPr>
              <a:r>
                <a:rPr lang="en-US" sz="2071">
                  <a:solidFill>
                    <a:srgbClr val="000000"/>
                  </a:solidFill>
                  <a:latin typeface="Montserrat"/>
                  <a:ea typeface="Montserrat"/>
                  <a:cs typeface="Montserrat"/>
                  <a:sym typeface="Montserrat"/>
                </a:rPr>
                <a:t>R</a:t>
              </a:r>
              <a:r>
                <a:rPr lang="en-US" sz="2071">
                  <a:solidFill>
                    <a:srgbClr val="000000"/>
                  </a:solidFill>
                  <a:latin typeface="Montserrat"/>
                  <a:ea typeface="Montserrat"/>
                  <a:cs typeface="Montserrat"/>
                  <a:sym typeface="Montserrat"/>
                </a:rPr>
                <a:t>ecent studies highlight key gaps in digital dentistry workflows. Technical sources like Logozzo et al. (2014) confirm the accuracy of 3D intraoral scans, but do not address system compatibility[1].</a:t>
              </a:r>
            </a:p>
            <a:p>
              <a:pPr algn="just">
                <a:lnSpc>
                  <a:spcPts val="2899"/>
                </a:lnSpc>
                <a:spcBef>
                  <a:spcPct val="0"/>
                </a:spcBef>
              </a:pPr>
              <a:r>
                <a:rPr lang="en-US" sz="2071">
                  <a:solidFill>
                    <a:srgbClr val="000000"/>
                  </a:solidFill>
                  <a:latin typeface="Montserrat"/>
                  <a:ea typeface="Montserrat"/>
                  <a:cs typeface="Montserrat"/>
                  <a:sym typeface="Montserrat"/>
                </a:rPr>
                <a:t> </a:t>
              </a:r>
            </a:p>
          </p:txBody>
        </p:sp>
        <p:sp>
          <p:nvSpPr>
            <p:cNvPr name="Freeform 20" id="20"/>
            <p:cNvSpPr/>
            <p:nvPr/>
          </p:nvSpPr>
          <p:spPr>
            <a:xfrm flipH="false" flipV="false" rot="0">
              <a:off x="11740470" y="0"/>
              <a:ext cx="10925396" cy="2304265"/>
            </a:xfrm>
            <a:custGeom>
              <a:avLst/>
              <a:gdLst/>
              <a:ahLst/>
              <a:cxnLst/>
              <a:rect r="r" b="b" t="t" l="l"/>
              <a:pathLst>
                <a:path h="2304265" w="10925396">
                  <a:moveTo>
                    <a:pt x="0" y="0"/>
                  </a:moveTo>
                  <a:lnTo>
                    <a:pt x="10925396" y="0"/>
                  </a:lnTo>
                  <a:lnTo>
                    <a:pt x="10925396" y="2304265"/>
                  </a:lnTo>
                  <a:lnTo>
                    <a:pt x="0" y="2304265"/>
                  </a:lnTo>
                  <a:lnTo>
                    <a:pt x="0" y="0"/>
                  </a:lnTo>
                  <a:close/>
                </a:path>
              </a:pathLst>
            </a:custGeom>
            <a:blipFill>
              <a:blip r:embed="rId7">
                <a:extLst>
                  <a:ext uri="{96DAC541-7B7A-43D3-8B79-37D633B846F1}">
                    <asvg:svgBlip xmlns:asvg="http://schemas.microsoft.com/office/drawing/2016/SVG/main" r:embed="rId8"/>
                  </a:ext>
                </a:extLst>
              </a:blip>
              <a:stretch>
                <a:fillRect l="0" t="0" r="0" b="0"/>
              </a:stretch>
            </a:blipFill>
          </p:spPr>
        </p:sp>
        <p:sp>
          <p:nvSpPr>
            <p:cNvPr name="TextBox 21" id="21"/>
            <p:cNvSpPr txBox="true"/>
            <p:nvPr/>
          </p:nvSpPr>
          <p:spPr>
            <a:xfrm rot="0">
              <a:off x="12717700" y="165973"/>
              <a:ext cx="8970937" cy="1934218"/>
            </a:xfrm>
            <a:prstGeom prst="rect">
              <a:avLst/>
            </a:prstGeom>
          </p:spPr>
          <p:txBody>
            <a:bodyPr anchor="t" rtlCol="false" tIns="0" lIns="0" bIns="0" rIns="0">
              <a:spAutoFit/>
            </a:bodyPr>
            <a:lstStyle/>
            <a:p>
              <a:pPr algn="just">
                <a:lnSpc>
                  <a:spcPts val="2912"/>
                </a:lnSpc>
              </a:pPr>
              <a:r>
                <a:rPr lang="en-US" sz="2080">
                  <a:solidFill>
                    <a:srgbClr val="000000"/>
                  </a:solidFill>
                  <a:latin typeface="Canva Sans"/>
                  <a:ea typeface="Canva Sans"/>
                  <a:cs typeface="Canva Sans"/>
                  <a:sym typeface="Canva Sans"/>
                </a:rPr>
                <a:t>Jahangiri et al. (2020) an</a:t>
              </a:r>
              <a:r>
                <a:rPr lang="en-US" sz="2080">
                  <a:solidFill>
                    <a:srgbClr val="000000"/>
                  </a:solidFill>
                  <a:latin typeface="Canva Sans"/>
                  <a:ea typeface="Canva Sans"/>
                  <a:cs typeface="Canva Sans"/>
                  <a:sym typeface="Canva Sans"/>
                </a:rPr>
                <a:t>d Kharchenko(2023) emphasise the lack of unified platforms and the challenges of integrating digital tools in high-volume clinics[7],[12].  </a:t>
              </a:r>
            </a:p>
          </p:txBody>
        </p:sp>
        <p:sp>
          <p:nvSpPr>
            <p:cNvPr name="Freeform 22" id="22"/>
            <p:cNvSpPr/>
            <p:nvPr/>
          </p:nvSpPr>
          <p:spPr>
            <a:xfrm flipH="false" flipV="false" rot="0">
              <a:off x="0" y="2970926"/>
              <a:ext cx="10925396" cy="2304265"/>
            </a:xfrm>
            <a:custGeom>
              <a:avLst/>
              <a:gdLst/>
              <a:ahLst/>
              <a:cxnLst/>
              <a:rect r="r" b="b" t="t" l="l"/>
              <a:pathLst>
                <a:path h="2304265" w="10925396">
                  <a:moveTo>
                    <a:pt x="0" y="0"/>
                  </a:moveTo>
                  <a:lnTo>
                    <a:pt x="10925396" y="0"/>
                  </a:lnTo>
                  <a:lnTo>
                    <a:pt x="10925396" y="2304266"/>
                  </a:lnTo>
                  <a:lnTo>
                    <a:pt x="0" y="2304266"/>
                  </a:lnTo>
                  <a:lnTo>
                    <a:pt x="0" y="0"/>
                  </a:lnTo>
                  <a:close/>
                </a:path>
              </a:pathLst>
            </a:custGeom>
            <a:blipFill>
              <a:blip r:embed="rId7">
                <a:extLst>
                  <a:ext uri="{96DAC541-7B7A-43D3-8B79-37D633B846F1}">
                    <asvg:svgBlip xmlns:asvg="http://schemas.microsoft.com/office/drawing/2016/SVG/main" r:embed="rId8"/>
                  </a:ext>
                </a:extLst>
              </a:blip>
              <a:stretch>
                <a:fillRect l="0" t="0" r="0" b="0"/>
              </a:stretch>
            </a:blipFill>
          </p:spPr>
        </p:sp>
        <p:sp>
          <p:nvSpPr>
            <p:cNvPr name="TextBox 23" id="23"/>
            <p:cNvSpPr txBox="true"/>
            <p:nvPr/>
          </p:nvSpPr>
          <p:spPr>
            <a:xfrm rot="0">
              <a:off x="863267" y="3151765"/>
              <a:ext cx="8976107" cy="1904488"/>
            </a:xfrm>
            <a:prstGeom prst="rect">
              <a:avLst/>
            </a:prstGeom>
          </p:spPr>
          <p:txBody>
            <a:bodyPr anchor="t" rtlCol="false" tIns="0" lIns="0" bIns="0" rIns="0">
              <a:spAutoFit/>
            </a:bodyPr>
            <a:lstStyle/>
            <a:p>
              <a:pPr algn="just">
                <a:lnSpc>
                  <a:spcPts val="2910"/>
                </a:lnSpc>
              </a:pPr>
              <a:r>
                <a:rPr lang="en-US" sz="2078">
                  <a:solidFill>
                    <a:srgbClr val="000000"/>
                  </a:solidFill>
                  <a:latin typeface="Canva Sans"/>
                  <a:ea typeface="Canva Sans"/>
                  <a:cs typeface="Canva Sans"/>
                  <a:sym typeface="Canva Sans"/>
                </a:rPr>
                <a:t>In</a:t>
              </a:r>
              <a:r>
                <a:rPr lang="en-US" sz="2078">
                  <a:solidFill>
                    <a:srgbClr val="000000"/>
                  </a:solidFill>
                  <a:latin typeface="Canva Sans"/>
                  <a:ea typeface="Canva Sans"/>
                  <a:cs typeface="Canva Sans"/>
                  <a:sym typeface="Canva Sans"/>
                </a:rPr>
                <a:t>dustry sources (3Shape, Exocad, Planmeca) acknowledge the need for better collaboration but rely on closed ecosystems, limiting interoperability[4],[8],[9]. </a:t>
              </a:r>
            </a:p>
          </p:txBody>
        </p:sp>
        <p:sp>
          <p:nvSpPr>
            <p:cNvPr name="Freeform 24" id="24"/>
            <p:cNvSpPr/>
            <p:nvPr/>
          </p:nvSpPr>
          <p:spPr>
            <a:xfrm flipH="false" flipV="false" rot="0">
              <a:off x="11740470" y="2970926"/>
              <a:ext cx="10925396" cy="2304265"/>
            </a:xfrm>
            <a:custGeom>
              <a:avLst/>
              <a:gdLst/>
              <a:ahLst/>
              <a:cxnLst/>
              <a:rect r="r" b="b" t="t" l="l"/>
              <a:pathLst>
                <a:path h="2304265" w="10925396">
                  <a:moveTo>
                    <a:pt x="0" y="0"/>
                  </a:moveTo>
                  <a:lnTo>
                    <a:pt x="10925396" y="0"/>
                  </a:lnTo>
                  <a:lnTo>
                    <a:pt x="10925396" y="2304266"/>
                  </a:lnTo>
                  <a:lnTo>
                    <a:pt x="0" y="2304266"/>
                  </a:lnTo>
                  <a:lnTo>
                    <a:pt x="0" y="0"/>
                  </a:lnTo>
                  <a:close/>
                </a:path>
              </a:pathLst>
            </a:custGeom>
            <a:blipFill>
              <a:blip r:embed="rId7">
                <a:extLst>
                  <a:ext uri="{96DAC541-7B7A-43D3-8B79-37D633B846F1}">
                    <asvg:svgBlip xmlns:asvg="http://schemas.microsoft.com/office/drawing/2016/SVG/main" r:embed="rId8"/>
                  </a:ext>
                </a:extLst>
              </a:blip>
              <a:stretch>
                <a:fillRect l="0" t="0" r="0" b="0"/>
              </a:stretch>
            </a:blipFill>
          </p:spPr>
        </p:sp>
        <p:sp>
          <p:nvSpPr>
            <p:cNvPr name="TextBox 25" id="25"/>
            <p:cNvSpPr txBox="true"/>
            <p:nvPr/>
          </p:nvSpPr>
          <p:spPr>
            <a:xfrm rot="0">
              <a:off x="12447507" y="3353826"/>
              <a:ext cx="9612922" cy="1423040"/>
            </a:xfrm>
            <a:prstGeom prst="rect">
              <a:avLst/>
            </a:prstGeom>
          </p:spPr>
          <p:txBody>
            <a:bodyPr anchor="t" rtlCol="false" tIns="0" lIns="0" bIns="0" rIns="0">
              <a:spAutoFit/>
            </a:bodyPr>
            <a:lstStyle/>
            <a:p>
              <a:pPr algn="just">
                <a:lnSpc>
                  <a:spcPts val="2887"/>
                </a:lnSpc>
              </a:pPr>
              <a:r>
                <a:rPr lang="en-US" sz="2062">
                  <a:solidFill>
                    <a:srgbClr val="000000"/>
                  </a:solidFill>
                  <a:latin typeface="Canva Sans"/>
                  <a:ea typeface="Canva Sans"/>
                  <a:cs typeface="Canva Sans"/>
                  <a:sym typeface="Canva Sans"/>
                </a:rPr>
                <a:t>Compression stu</a:t>
              </a:r>
              <a:r>
                <a:rPr lang="en-US" sz="2062">
                  <a:solidFill>
                    <a:srgbClr val="000000"/>
                  </a:solidFill>
                  <a:latin typeface="Canva Sans"/>
                  <a:ea typeface="Canva Sans"/>
                  <a:cs typeface="Canva Sans"/>
                  <a:sym typeface="Canva Sans"/>
                </a:rPr>
                <a:t>dies (Horé &amp; Ziou, 2010; PLOS One, 2022) show that anatomical detail can be lost, reinforcing the need for quality metrics like SSIM and PSNR[11],[13]. </a:t>
              </a:r>
            </a:p>
          </p:txBody>
        </p:sp>
        <p:sp>
          <p:nvSpPr>
            <p:cNvPr name="Freeform 26" id="26"/>
            <p:cNvSpPr/>
            <p:nvPr/>
          </p:nvSpPr>
          <p:spPr>
            <a:xfrm flipH="false" flipV="false" rot="0">
              <a:off x="6072621" y="6126092"/>
              <a:ext cx="10925396" cy="2304265"/>
            </a:xfrm>
            <a:custGeom>
              <a:avLst/>
              <a:gdLst/>
              <a:ahLst/>
              <a:cxnLst/>
              <a:rect r="r" b="b" t="t" l="l"/>
              <a:pathLst>
                <a:path h="2304265" w="10925396">
                  <a:moveTo>
                    <a:pt x="0" y="0"/>
                  </a:moveTo>
                  <a:lnTo>
                    <a:pt x="10925396" y="0"/>
                  </a:lnTo>
                  <a:lnTo>
                    <a:pt x="10925396" y="2304265"/>
                  </a:lnTo>
                  <a:lnTo>
                    <a:pt x="0" y="2304265"/>
                  </a:lnTo>
                  <a:lnTo>
                    <a:pt x="0" y="0"/>
                  </a:lnTo>
                  <a:close/>
                </a:path>
              </a:pathLst>
            </a:custGeom>
            <a:blipFill>
              <a:blip r:embed="rId7">
                <a:extLst>
                  <a:ext uri="{96DAC541-7B7A-43D3-8B79-37D633B846F1}">
                    <asvg:svgBlip xmlns:asvg="http://schemas.microsoft.com/office/drawing/2016/SVG/main" r:embed="rId8"/>
                  </a:ext>
                </a:extLst>
              </a:blip>
              <a:stretch>
                <a:fillRect l="0" t="0" r="0" b="0"/>
              </a:stretch>
            </a:blipFill>
          </p:spPr>
        </p:sp>
        <p:sp>
          <p:nvSpPr>
            <p:cNvPr name="TextBox 27" id="27"/>
            <p:cNvSpPr txBox="true"/>
            <p:nvPr/>
          </p:nvSpPr>
          <p:spPr>
            <a:xfrm rot="0">
              <a:off x="6815445" y="6519792"/>
              <a:ext cx="9321905" cy="1442880"/>
            </a:xfrm>
            <a:prstGeom prst="rect">
              <a:avLst/>
            </a:prstGeom>
          </p:spPr>
          <p:txBody>
            <a:bodyPr anchor="t" rtlCol="false" tIns="0" lIns="0" bIns="0" rIns="0">
              <a:spAutoFit/>
            </a:bodyPr>
            <a:lstStyle/>
            <a:p>
              <a:pPr algn="just">
                <a:lnSpc>
                  <a:spcPts val="2914"/>
                </a:lnSpc>
              </a:pPr>
              <a:r>
                <a:rPr lang="en-US" sz="2081">
                  <a:solidFill>
                    <a:srgbClr val="000000"/>
                  </a:solidFill>
                  <a:latin typeface="Canva Sans"/>
                  <a:ea typeface="Canva Sans"/>
                  <a:cs typeface="Canva Sans"/>
                  <a:sym typeface="Canva Sans"/>
                </a:rPr>
                <a:t>Together, these sources justify DentraLink’s approach:</a:t>
              </a:r>
              <a:r>
                <a:rPr lang="en-US" sz="2081">
                  <a:solidFill>
                    <a:srgbClr val="000000"/>
                  </a:solidFill>
                  <a:latin typeface="Canva Sans"/>
                  <a:ea typeface="Canva Sans"/>
                  <a:cs typeface="Canva Sans"/>
                  <a:sym typeface="Canva Sans"/>
                </a:rPr>
                <a:t> a modular, interoperable platform that bridges clinical and technical gaps.</a:t>
              </a:r>
            </a:p>
          </p:txBody>
        </p:sp>
      </p:grpSp>
    </p:spTree>
  </p:cSld>
  <p:clrMapOvr>
    <a:masterClrMapping/>
  </p:clrMapOvr>
</p:sld>
</file>

<file path=ppt/slides/slide10.xml><?xml version="1.0" encoding="utf-8"?>
<p:sld xmlns:p="http://schemas.openxmlformats.org/presentationml/2006/main" xmlns:a="http://schemas.openxmlformats.org/drawingml/2006/main" xmlns:r="http://schemas.openxmlformats.org/officeDocument/2006/relationships">
  <p:cSld>
    <p:bg>
      <p:bgPr>
        <a:gradFill rotWithShape="true">
          <a:gsLst>
            <a:gs pos="0">
              <a:srgbClr val="0097B2">
                <a:alpha val="100000"/>
              </a:srgbClr>
            </a:gs>
            <a:gs pos="100000">
              <a:srgbClr val="7ED957">
                <a:alpha val="100000"/>
              </a:srgbClr>
            </a:gs>
          </a:gsLst>
          <a:lin ang="0"/>
        </a:gradFill>
      </p:bgPr>
    </p:bg>
    <p:spTree>
      <p:nvGrpSpPr>
        <p:cNvPr id="1" name=""/>
        <p:cNvGrpSpPr/>
        <p:nvPr/>
      </p:nvGrpSpPr>
      <p:grpSpPr>
        <a:xfrm>
          <a:off x="0" y="0"/>
          <a:ext cx="0" cy="0"/>
          <a:chOff x="0" y="0"/>
          <a:chExt cx="0" cy="0"/>
        </a:xfrm>
      </p:grpSpPr>
      <p:sp>
        <p:nvSpPr>
          <p:cNvPr name="Freeform 2" id="2"/>
          <p:cNvSpPr/>
          <p:nvPr/>
        </p:nvSpPr>
        <p:spPr>
          <a:xfrm flipH="false" flipV="true" rot="0">
            <a:off x="0" y="0"/>
            <a:ext cx="3144965" cy="3144965"/>
          </a:xfrm>
          <a:custGeom>
            <a:avLst/>
            <a:gdLst/>
            <a:ahLst/>
            <a:cxnLst/>
            <a:rect r="r" b="b" t="t" l="l"/>
            <a:pathLst>
              <a:path h="3144965" w="3144965">
                <a:moveTo>
                  <a:pt x="0" y="3144965"/>
                </a:moveTo>
                <a:lnTo>
                  <a:pt x="3144965" y="3144965"/>
                </a:lnTo>
                <a:lnTo>
                  <a:pt x="3144965" y="0"/>
                </a:lnTo>
                <a:lnTo>
                  <a:pt x="0" y="0"/>
                </a:lnTo>
                <a:lnTo>
                  <a:pt x="0" y="3144965"/>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3" id="3"/>
          <p:cNvSpPr/>
          <p:nvPr/>
        </p:nvSpPr>
        <p:spPr>
          <a:xfrm flipH="true" flipV="true" rot="0">
            <a:off x="14397180" y="0"/>
            <a:ext cx="3890820" cy="3890820"/>
          </a:xfrm>
          <a:custGeom>
            <a:avLst/>
            <a:gdLst/>
            <a:ahLst/>
            <a:cxnLst/>
            <a:rect r="r" b="b" t="t" l="l"/>
            <a:pathLst>
              <a:path h="3890820" w="3890820">
                <a:moveTo>
                  <a:pt x="3890820" y="3890820"/>
                </a:moveTo>
                <a:lnTo>
                  <a:pt x="0" y="3890820"/>
                </a:lnTo>
                <a:lnTo>
                  <a:pt x="0" y="0"/>
                </a:lnTo>
                <a:lnTo>
                  <a:pt x="3890820" y="0"/>
                </a:lnTo>
                <a:lnTo>
                  <a:pt x="3890820" y="389082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4" id="4"/>
          <p:cNvSpPr/>
          <p:nvPr/>
        </p:nvSpPr>
        <p:spPr>
          <a:xfrm flipH="false" flipV="false" rot="0">
            <a:off x="78763" y="7667732"/>
            <a:ext cx="3575792" cy="2619268"/>
          </a:xfrm>
          <a:custGeom>
            <a:avLst/>
            <a:gdLst/>
            <a:ahLst/>
            <a:cxnLst/>
            <a:rect r="r" b="b" t="t" l="l"/>
            <a:pathLst>
              <a:path h="2619268" w="3575792">
                <a:moveTo>
                  <a:pt x="0" y="0"/>
                </a:moveTo>
                <a:lnTo>
                  <a:pt x="3575792" y="0"/>
                </a:lnTo>
                <a:lnTo>
                  <a:pt x="3575792" y="2619268"/>
                </a:lnTo>
                <a:lnTo>
                  <a:pt x="0" y="2619268"/>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5" id="5"/>
          <p:cNvSpPr/>
          <p:nvPr/>
        </p:nvSpPr>
        <p:spPr>
          <a:xfrm flipH="true" flipV="false" rot="0">
            <a:off x="14550626" y="7294487"/>
            <a:ext cx="3737374" cy="2737626"/>
          </a:xfrm>
          <a:custGeom>
            <a:avLst/>
            <a:gdLst/>
            <a:ahLst/>
            <a:cxnLst/>
            <a:rect r="r" b="b" t="t" l="l"/>
            <a:pathLst>
              <a:path h="2737626" w="3737374">
                <a:moveTo>
                  <a:pt x="3737374" y="0"/>
                </a:moveTo>
                <a:lnTo>
                  <a:pt x="0" y="0"/>
                </a:lnTo>
                <a:lnTo>
                  <a:pt x="0" y="2737626"/>
                </a:lnTo>
                <a:lnTo>
                  <a:pt x="3737374" y="2737626"/>
                </a:lnTo>
                <a:lnTo>
                  <a:pt x="3737374" y="0"/>
                </a:lnTo>
                <a:close/>
              </a:path>
            </a:pathLst>
          </a:custGeom>
          <a:blipFill>
            <a:blip r:embed="rId4">
              <a:extLst>
                <a:ext uri="{96DAC541-7B7A-43D3-8B79-37D633B846F1}">
                  <asvg:svgBlip xmlns:asvg="http://schemas.microsoft.com/office/drawing/2016/SVG/main" r:embed="rId5"/>
                </a:ext>
              </a:extLst>
            </a:blip>
            <a:stretch>
              <a:fillRect l="0" t="0" r="0" b="0"/>
            </a:stretch>
          </a:blipFill>
        </p:spPr>
      </p:sp>
      <p:grpSp>
        <p:nvGrpSpPr>
          <p:cNvPr name="Group 6" id="6"/>
          <p:cNvGrpSpPr/>
          <p:nvPr/>
        </p:nvGrpSpPr>
        <p:grpSpPr>
          <a:xfrm rot="0">
            <a:off x="15577604" y="7667732"/>
            <a:ext cx="869696" cy="482359"/>
            <a:chOff x="0" y="0"/>
            <a:chExt cx="1159595" cy="643145"/>
          </a:xfrm>
        </p:grpSpPr>
        <p:sp>
          <p:nvSpPr>
            <p:cNvPr name="Freeform 7" id="7"/>
            <p:cNvSpPr/>
            <p:nvPr/>
          </p:nvSpPr>
          <p:spPr>
            <a:xfrm flipH="false" flipV="false" rot="0">
              <a:off x="0" y="0"/>
              <a:ext cx="1159595" cy="259459"/>
            </a:xfrm>
            <a:custGeom>
              <a:avLst/>
              <a:gdLst/>
              <a:ahLst/>
              <a:cxnLst/>
              <a:rect r="r" b="b" t="t" l="l"/>
              <a:pathLst>
                <a:path h="259459" w="1159595">
                  <a:moveTo>
                    <a:pt x="0" y="0"/>
                  </a:moveTo>
                  <a:lnTo>
                    <a:pt x="1159595" y="0"/>
                  </a:lnTo>
                  <a:lnTo>
                    <a:pt x="1159595" y="259459"/>
                  </a:lnTo>
                  <a:lnTo>
                    <a:pt x="0" y="259459"/>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8" id="8"/>
            <p:cNvSpPr/>
            <p:nvPr/>
          </p:nvSpPr>
          <p:spPr>
            <a:xfrm flipH="false" flipV="false" rot="0">
              <a:off x="0" y="383686"/>
              <a:ext cx="1159595" cy="259459"/>
            </a:xfrm>
            <a:custGeom>
              <a:avLst/>
              <a:gdLst/>
              <a:ahLst/>
              <a:cxnLst/>
              <a:rect r="r" b="b" t="t" l="l"/>
              <a:pathLst>
                <a:path h="259459" w="1159595">
                  <a:moveTo>
                    <a:pt x="0" y="0"/>
                  </a:moveTo>
                  <a:lnTo>
                    <a:pt x="1159595" y="0"/>
                  </a:lnTo>
                  <a:lnTo>
                    <a:pt x="1159595" y="259459"/>
                  </a:lnTo>
                  <a:lnTo>
                    <a:pt x="0" y="259459"/>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grpSp>
      <p:grpSp>
        <p:nvGrpSpPr>
          <p:cNvPr name="Group 9" id="9"/>
          <p:cNvGrpSpPr/>
          <p:nvPr/>
        </p:nvGrpSpPr>
        <p:grpSpPr>
          <a:xfrm rot="0">
            <a:off x="1323033" y="4557275"/>
            <a:ext cx="869696" cy="586225"/>
            <a:chOff x="0" y="0"/>
            <a:chExt cx="1159595" cy="781634"/>
          </a:xfrm>
        </p:grpSpPr>
        <p:sp>
          <p:nvSpPr>
            <p:cNvPr name="Freeform 10" id="10"/>
            <p:cNvSpPr/>
            <p:nvPr/>
          </p:nvSpPr>
          <p:spPr>
            <a:xfrm flipH="false" flipV="false" rot="0">
              <a:off x="0" y="0"/>
              <a:ext cx="1159595" cy="259459"/>
            </a:xfrm>
            <a:custGeom>
              <a:avLst/>
              <a:gdLst/>
              <a:ahLst/>
              <a:cxnLst/>
              <a:rect r="r" b="b" t="t" l="l"/>
              <a:pathLst>
                <a:path h="259459" w="1159595">
                  <a:moveTo>
                    <a:pt x="0" y="0"/>
                  </a:moveTo>
                  <a:lnTo>
                    <a:pt x="1159595" y="0"/>
                  </a:lnTo>
                  <a:lnTo>
                    <a:pt x="1159595" y="259459"/>
                  </a:lnTo>
                  <a:lnTo>
                    <a:pt x="0" y="259459"/>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11" id="11"/>
            <p:cNvSpPr/>
            <p:nvPr/>
          </p:nvSpPr>
          <p:spPr>
            <a:xfrm flipH="false" flipV="false" rot="0">
              <a:off x="0" y="522174"/>
              <a:ext cx="1159595" cy="259459"/>
            </a:xfrm>
            <a:custGeom>
              <a:avLst/>
              <a:gdLst/>
              <a:ahLst/>
              <a:cxnLst/>
              <a:rect r="r" b="b" t="t" l="l"/>
              <a:pathLst>
                <a:path h="259459" w="1159595">
                  <a:moveTo>
                    <a:pt x="0" y="0"/>
                  </a:moveTo>
                  <a:lnTo>
                    <a:pt x="1159595" y="0"/>
                  </a:lnTo>
                  <a:lnTo>
                    <a:pt x="1159595" y="259460"/>
                  </a:lnTo>
                  <a:lnTo>
                    <a:pt x="0" y="259460"/>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grpSp>
      <p:sp>
        <p:nvSpPr>
          <p:cNvPr name="Freeform 12" id="12"/>
          <p:cNvSpPr/>
          <p:nvPr/>
        </p:nvSpPr>
        <p:spPr>
          <a:xfrm flipH="false" flipV="false" rot="0">
            <a:off x="2550987" y="2758192"/>
            <a:ext cx="5822818" cy="5391899"/>
          </a:xfrm>
          <a:custGeom>
            <a:avLst/>
            <a:gdLst/>
            <a:ahLst/>
            <a:cxnLst/>
            <a:rect r="r" b="b" t="t" l="l"/>
            <a:pathLst>
              <a:path h="5391899" w="5822818">
                <a:moveTo>
                  <a:pt x="0" y="0"/>
                </a:moveTo>
                <a:lnTo>
                  <a:pt x="5822818" y="0"/>
                </a:lnTo>
                <a:lnTo>
                  <a:pt x="5822818" y="5391899"/>
                </a:lnTo>
                <a:lnTo>
                  <a:pt x="0" y="5391899"/>
                </a:lnTo>
                <a:lnTo>
                  <a:pt x="0" y="0"/>
                </a:lnTo>
                <a:close/>
              </a:path>
            </a:pathLst>
          </a:custGeom>
          <a:blipFill>
            <a:blip r:embed="rId8"/>
            <a:stretch>
              <a:fillRect l="0" t="-1006" r="0" b="-1006"/>
            </a:stretch>
          </a:blipFill>
        </p:spPr>
      </p:sp>
      <p:sp>
        <p:nvSpPr>
          <p:cNvPr name="TextBox 13" id="13"/>
          <p:cNvSpPr txBox="true"/>
          <p:nvPr/>
        </p:nvSpPr>
        <p:spPr>
          <a:xfrm rot="0">
            <a:off x="4205222" y="95385"/>
            <a:ext cx="9359888" cy="1676129"/>
          </a:xfrm>
          <a:prstGeom prst="rect">
            <a:avLst/>
          </a:prstGeom>
        </p:spPr>
        <p:txBody>
          <a:bodyPr anchor="t" rtlCol="false" tIns="0" lIns="0" bIns="0" rIns="0">
            <a:spAutoFit/>
          </a:bodyPr>
          <a:lstStyle/>
          <a:p>
            <a:pPr algn="ctr">
              <a:lnSpc>
                <a:spcPts val="13664"/>
              </a:lnSpc>
              <a:spcBef>
                <a:spcPct val="0"/>
              </a:spcBef>
            </a:pPr>
            <a:r>
              <a:rPr lang="en-US" sz="9760">
                <a:solidFill>
                  <a:srgbClr val="000000"/>
                </a:solidFill>
                <a:latin typeface="Berthold Block"/>
                <a:ea typeface="Berthold Block"/>
                <a:cs typeface="Berthold Block"/>
                <a:sym typeface="Berthold Block"/>
              </a:rPr>
              <a:t>DESIGN OVERVIEW</a:t>
            </a:r>
          </a:p>
        </p:txBody>
      </p:sp>
      <p:sp>
        <p:nvSpPr>
          <p:cNvPr name="TextBox 14" id="14"/>
          <p:cNvSpPr txBox="true"/>
          <p:nvPr/>
        </p:nvSpPr>
        <p:spPr>
          <a:xfrm rot="0">
            <a:off x="9306375" y="3783245"/>
            <a:ext cx="6271230" cy="2663360"/>
          </a:xfrm>
          <a:prstGeom prst="rect">
            <a:avLst/>
          </a:prstGeom>
        </p:spPr>
        <p:txBody>
          <a:bodyPr anchor="t" rtlCol="false" tIns="0" lIns="0" bIns="0" rIns="0">
            <a:spAutoFit/>
          </a:bodyPr>
          <a:lstStyle/>
          <a:p>
            <a:pPr algn="just">
              <a:lnSpc>
                <a:spcPts val="4257"/>
              </a:lnSpc>
            </a:pPr>
            <a:r>
              <a:rPr lang="en-US" sz="3040">
                <a:solidFill>
                  <a:srgbClr val="000000"/>
                </a:solidFill>
                <a:latin typeface="Canva Sans"/>
                <a:ea typeface="Canva Sans"/>
                <a:cs typeface="Canva Sans"/>
                <a:sym typeface="Canva Sans"/>
              </a:rPr>
              <a:t>This project will </a:t>
            </a:r>
            <a:r>
              <a:rPr lang="en-US" sz="3040">
                <a:solidFill>
                  <a:srgbClr val="000000"/>
                </a:solidFill>
                <a:latin typeface="Canva Sans"/>
                <a:ea typeface="Canva Sans"/>
                <a:cs typeface="Canva Sans"/>
                <a:sym typeface="Canva Sans"/>
              </a:rPr>
              <a:t>develop a DentraLink prototype through two integrated components: Technical product development and workflow evaluation. </a:t>
            </a:r>
          </a:p>
        </p:txBody>
      </p:sp>
    </p:spTree>
  </p:cSld>
  <p:clrMapOvr>
    <a:masterClrMapping/>
  </p:clrMapOvr>
</p:sld>
</file>

<file path=ppt/slides/slide11.xml><?xml version="1.0" encoding="utf-8"?>
<p:sld xmlns:p="http://schemas.openxmlformats.org/presentationml/2006/main" xmlns:a="http://schemas.openxmlformats.org/drawingml/2006/main" xmlns:r="http://schemas.openxmlformats.org/officeDocument/2006/relationships">
  <p:cSld>
    <p:bg>
      <p:bgPr>
        <a:gradFill rotWithShape="true">
          <a:gsLst>
            <a:gs pos="0">
              <a:srgbClr val="0097B2">
                <a:alpha val="100000"/>
              </a:srgbClr>
            </a:gs>
            <a:gs pos="100000">
              <a:srgbClr val="7ED957">
                <a:alpha val="100000"/>
              </a:srgbClr>
            </a:gs>
          </a:gsLst>
          <a:lin ang="0"/>
        </a:gradFill>
      </p:bgPr>
    </p:bg>
    <p:spTree>
      <p:nvGrpSpPr>
        <p:cNvPr id="1" name=""/>
        <p:cNvGrpSpPr/>
        <p:nvPr/>
      </p:nvGrpSpPr>
      <p:grpSpPr>
        <a:xfrm>
          <a:off x="0" y="0"/>
          <a:ext cx="0" cy="0"/>
          <a:chOff x="0" y="0"/>
          <a:chExt cx="0" cy="0"/>
        </a:xfrm>
      </p:grpSpPr>
      <p:sp>
        <p:nvSpPr>
          <p:cNvPr name="Freeform 2" id="2"/>
          <p:cNvSpPr/>
          <p:nvPr/>
        </p:nvSpPr>
        <p:spPr>
          <a:xfrm flipH="true" flipV="false" rot="0">
            <a:off x="16581426" y="8037808"/>
            <a:ext cx="1706574" cy="2249192"/>
          </a:xfrm>
          <a:custGeom>
            <a:avLst/>
            <a:gdLst/>
            <a:ahLst/>
            <a:cxnLst/>
            <a:rect r="r" b="b" t="t" l="l"/>
            <a:pathLst>
              <a:path h="2249192" w="1706574">
                <a:moveTo>
                  <a:pt x="1706574" y="0"/>
                </a:moveTo>
                <a:lnTo>
                  <a:pt x="0" y="0"/>
                </a:lnTo>
                <a:lnTo>
                  <a:pt x="0" y="2249192"/>
                </a:lnTo>
                <a:lnTo>
                  <a:pt x="1706574" y="2249192"/>
                </a:lnTo>
                <a:lnTo>
                  <a:pt x="1706574"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3" id="3"/>
          <p:cNvSpPr/>
          <p:nvPr/>
        </p:nvSpPr>
        <p:spPr>
          <a:xfrm flipH="false" flipV="false" rot="0">
            <a:off x="14909452" y="0"/>
            <a:ext cx="1433010" cy="1671149"/>
          </a:xfrm>
          <a:custGeom>
            <a:avLst/>
            <a:gdLst/>
            <a:ahLst/>
            <a:cxnLst/>
            <a:rect r="r" b="b" t="t" l="l"/>
            <a:pathLst>
              <a:path h="1671149" w="1433010">
                <a:moveTo>
                  <a:pt x="0" y="0"/>
                </a:moveTo>
                <a:lnTo>
                  <a:pt x="1433010" y="0"/>
                </a:lnTo>
                <a:lnTo>
                  <a:pt x="1433010" y="1671149"/>
                </a:lnTo>
                <a:lnTo>
                  <a:pt x="0" y="1671149"/>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4" id="4"/>
          <p:cNvSpPr/>
          <p:nvPr/>
        </p:nvSpPr>
        <p:spPr>
          <a:xfrm flipH="true" flipV="false" rot="0">
            <a:off x="56910" y="0"/>
            <a:ext cx="1826303" cy="2129800"/>
          </a:xfrm>
          <a:custGeom>
            <a:avLst/>
            <a:gdLst/>
            <a:ahLst/>
            <a:cxnLst/>
            <a:rect r="r" b="b" t="t" l="l"/>
            <a:pathLst>
              <a:path h="2129800" w="1826303">
                <a:moveTo>
                  <a:pt x="1826303" y="0"/>
                </a:moveTo>
                <a:lnTo>
                  <a:pt x="0" y="0"/>
                </a:lnTo>
                <a:lnTo>
                  <a:pt x="0" y="2129800"/>
                </a:lnTo>
                <a:lnTo>
                  <a:pt x="1826303" y="2129800"/>
                </a:lnTo>
                <a:lnTo>
                  <a:pt x="1826303"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5" id="5"/>
          <p:cNvSpPr/>
          <p:nvPr/>
        </p:nvSpPr>
        <p:spPr>
          <a:xfrm flipH="false" flipV="false" rot="0">
            <a:off x="2227195" y="3985450"/>
            <a:ext cx="869696" cy="194594"/>
          </a:xfrm>
          <a:custGeom>
            <a:avLst/>
            <a:gdLst/>
            <a:ahLst/>
            <a:cxnLst/>
            <a:rect r="r" b="b" t="t" l="l"/>
            <a:pathLst>
              <a:path h="194594" w="869696">
                <a:moveTo>
                  <a:pt x="0" y="0"/>
                </a:moveTo>
                <a:lnTo>
                  <a:pt x="869696" y="0"/>
                </a:lnTo>
                <a:lnTo>
                  <a:pt x="869696" y="194595"/>
                </a:lnTo>
                <a:lnTo>
                  <a:pt x="0" y="194595"/>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6" id="6"/>
          <p:cNvSpPr/>
          <p:nvPr/>
        </p:nvSpPr>
        <p:spPr>
          <a:xfrm flipH="false" flipV="false" rot="0">
            <a:off x="15191109" y="3985450"/>
            <a:ext cx="869696" cy="194594"/>
          </a:xfrm>
          <a:custGeom>
            <a:avLst/>
            <a:gdLst/>
            <a:ahLst/>
            <a:cxnLst/>
            <a:rect r="r" b="b" t="t" l="l"/>
            <a:pathLst>
              <a:path h="194594" w="869696">
                <a:moveTo>
                  <a:pt x="0" y="0"/>
                </a:moveTo>
                <a:lnTo>
                  <a:pt x="869696" y="0"/>
                </a:lnTo>
                <a:lnTo>
                  <a:pt x="869696" y="194595"/>
                </a:lnTo>
                <a:lnTo>
                  <a:pt x="0" y="194595"/>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7" id="7"/>
          <p:cNvSpPr/>
          <p:nvPr/>
        </p:nvSpPr>
        <p:spPr>
          <a:xfrm flipH="false" flipV="false" rot="0">
            <a:off x="2227195" y="4273214"/>
            <a:ext cx="869696" cy="194594"/>
          </a:xfrm>
          <a:custGeom>
            <a:avLst/>
            <a:gdLst/>
            <a:ahLst/>
            <a:cxnLst/>
            <a:rect r="r" b="b" t="t" l="l"/>
            <a:pathLst>
              <a:path h="194594" w="869696">
                <a:moveTo>
                  <a:pt x="0" y="0"/>
                </a:moveTo>
                <a:lnTo>
                  <a:pt x="869696" y="0"/>
                </a:lnTo>
                <a:lnTo>
                  <a:pt x="869696" y="194595"/>
                </a:lnTo>
                <a:lnTo>
                  <a:pt x="0" y="194595"/>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8" id="8"/>
          <p:cNvSpPr/>
          <p:nvPr/>
        </p:nvSpPr>
        <p:spPr>
          <a:xfrm flipH="false" flipV="false" rot="0">
            <a:off x="15191109" y="4273214"/>
            <a:ext cx="869696" cy="194594"/>
          </a:xfrm>
          <a:custGeom>
            <a:avLst/>
            <a:gdLst/>
            <a:ahLst/>
            <a:cxnLst/>
            <a:rect r="r" b="b" t="t" l="l"/>
            <a:pathLst>
              <a:path h="194594" w="869696">
                <a:moveTo>
                  <a:pt x="0" y="0"/>
                </a:moveTo>
                <a:lnTo>
                  <a:pt x="869696" y="0"/>
                </a:lnTo>
                <a:lnTo>
                  <a:pt x="869696" y="194595"/>
                </a:lnTo>
                <a:lnTo>
                  <a:pt x="0" y="194595"/>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9" id="9"/>
          <p:cNvSpPr/>
          <p:nvPr/>
        </p:nvSpPr>
        <p:spPr>
          <a:xfrm flipH="false" flipV="false" rot="0">
            <a:off x="0" y="6960899"/>
            <a:ext cx="2523679" cy="3326101"/>
          </a:xfrm>
          <a:custGeom>
            <a:avLst/>
            <a:gdLst/>
            <a:ahLst/>
            <a:cxnLst/>
            <a:rect r="r" b="b" t="t" l="l"/>
            <a:pathLst>
              <a:path h="3326101" w="2523679">
                <a:moveTo>
                  <a:pt x="0" y="0"/>
                </a:moveTo>
                <a:lnTo>
                  <a:pt x="2523679" y="0"/>
                </a:lnTo>
                <a:lnTo>
                  <a:pt x="2523679" y="3326101"/>
                </a:lnTo>
                <a:lnTo>
                  <a:pt x="0" y="3326101"/>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10" id="10"/>
          <p:cNvSpPr/>
          <p:nvPr/>
        </p:nvSpPr>
        <p:spPr>
          <a:xfrm flipH="false" flipV="false" rot="0">
            <a:off x="1503362" y="2516051"/>
            <a:ext cx="15913842" cy="6900200"/>
          </a:xfrm>
          <a:custGeom>
            <a:avLst/>
            <a:gdLst/>
            <a:ahLst/>
            <a:cxnLst/>
            <a:rect r="r" b="b" t="t" l="l"/>
            <a:pathLst>
              <a:path h="6900200" w="15913842">
                <a:moveTo>
                  <a:pt x="0" y="0"/>
                </a:moveTo>
                <a:lnTo>
                  <a:pt x="15913841" y="0"/>
                </a:lnTo>
                <a:lnTo>
                  <a:pt x="15913841" y="6900200"/>
                </a:lnTo>
                <a:lnTo>
                  <a:pt x="0" y="6900200"/>
                </a:lnTo>
                <a:lnTo>
                  <a:pt x="0" y="0"/>
                </a:lnTo>
                <a:close/>
              </a:path>
            </a:pathLst>
          </a:custGeom>
          <a:blipFill>
            <a:blip r:embed="rId8"/>
            <a:stretch>
              <a:fillRect l="-544" t="0" r="0" b="0"/>
            </a:stretch>
          </a:blipFill>
        </p:spPr>
      </p:sp>
      <p:sp>
        <p:nvSpPr>
          <p:cNvPr name="Freeform 11" id="11"/>
          <p:cNvSpPr/>
          <p:nvPr/>
        </p:nvSpPr>
        <p:spPr>
          <a:xfrm flipH="false" flipV="false" rot="0">
            <a:off x="970061" y="1955313"/>
            <a:ext cx="16980443" cy="8150612"/>
          </a:xfrm>
          <a:custGeom>
            <a:avLst/>
            <a:gdLst/>
            <a:ahLst/>
            <a:cxnLst/>
            <a:rect r="r" b="b" t="t" l="l"/>
            <a:pathLst>
              <a:path h="8150612" w="16980443">
                <a:moveTo>
                  <a:pt x="0" y="0"/>
                </a:moveTo>
                <a:lnTo>
                  <a:pt x="16980443" y="0"/>
                </a:lnTo>
                <a:lnTo>
                  <a:pt x="16980443" y="8150613"/>
                </a:lnTo>
                <a:lnTo>
                  <a:pt x="0" y="8150613"/>
                </a:lnTo>
                <a:lnTo>
                  <a:pt x="0" y="0"/>
                </a:lnTo>
                <a:close/>
              </a:path>
            </a:pathLst>
          </a:custGeom>
          <a:blipFill>
            <a:blip r:embed="rId9">
              <a:alphaModFix amt="18999"/>
              <a:extLst>
                <a:ext uri="{96DAC541-7B7A-43D3-8B79-37D633B846F1}">
                  <asvg:svgBlip xmlns:asvg="http://schemas.microsoft.com/office/drawing/2016/SVG/main" r:embed="rId10"/>
                </a:ext>
              </a:extLst>
            </a:blip>
            <a:stretch>
              <a:fillRect l="0" t="0" r="0" b="0"/>
            </a:stretch>
          </a:blipFill>
        </p:spPr>
      </p:sp>
      <p:sp>
        <p:nvSpPr>
          <p:cNvPr name="TextBox 12" id="12"/>
          <p:cNvSpPr txBox="true"/>
          <p:nvPr/>
        </p:nvSpPr>
        <p:spPr>
          <a:xfrm rot="0">
            <a:off x="4987613" y="279184"/>
            <a:ext cx="8945339" cy="1676129"/>
          </a:xfrm>
          <a:prstGeom prst="rect">
            <a:avLst/>
          </a:prstGeom>
        </p:spPr>
        <p:txBody>
          <a:bodyPr anchor="t" rtlCol="false" tIns="0" lIns="0" bIns="0" rIns="0">
            <a:spAutoFit/>
          </a:bodyPr>
          <a:lstStyle/>
          <a:p>
            <a:pPr algn="ctr">
              <a:lnSpc>
                <a:spcPts val="13664"/>
              </a:lnSpc>
              <a:spcBef>
                <a:spcPct val="0"/>
              </a:spcBef>
            </a:pPr>
            <a:r>
              <a:rPr lang="en-US" sz="9760">
                <a:solidFill>
                  <a:srgbClr val="000000"/>
                </a:solidFill>
                <a:latin typeface="Berthold Block"/>
                <a:ea typeface="Berthold Block"/>
                <a:cs typeface="Berthold Block"/>
                <a:sym typeface="Berthold Block"/>
              </a:rPr>
              <a:t>PROJECT TIMELINE</a:t>
            </a:r>
          </a:p>
        </p:txBody>
      </p:sp>
    </p:spTree>
  </p:cSld>
  <p:clrMapOvr>
    <a:masterClrMapping/>
  </p:clrMapOvr>
</p:sld>
</file>

<file path=ppt/slides/slide12.xml><?xml version="1.0" encoding="utf-8"?>
<p:sld xmlns:p="http://schemas.openxmlformats.org/presentationml/2006/main" xmlns:a="http://schemas.openxmlformats.org/drawingml/2006/main" xmlns:r="http://schemas.openxmlformats.org/officeDocument/2006/relationships">
  <p:cSld>
    <p:bg>
      <p:bgPr>
        <a:gradFill rotWithShape="true">
          <a:gsLst>
            <a:gs pos="0">
              <a:srgbClr val="0097B2">
                <a:alpha val="100000"/>
              </a:srgbClr>
            </a:gs>
            <a:gs pos="100000">
              <a:srgbClr val="7ED957">
                <a:alpha val="100000"/>
              </a:srgbClr>
            </a:gs>
          </a:gsLst>
          <a:lin ang="0"/>
        </a:gradFill>
      </p:bgPr>
    </p:bg>
    <p:spTree>
      <p:nvGrpSpPr>
        <p:cNvPr id="1" name=""/>
        <p:cNvGrpSpPr/>
        <p:nvPr/>
      </p:nvGrpSpPr>
      <p:grpSpPr>
        <a:xfrm>
          <a:off x="0" y="0"/>
          <a:ext cx="0" cy="0"/>
          <a:chOff x="0" y="0"/>
          <a:chExt cx="0" cy="0"/>
        </a:xfrm>
      </p:grpSpPr>
      <p:sp>
        <p:nvSpPr>
          <p:cNvPr name="Freeform 2" id="2"/>
          <p:cNvSpPr/>
          <p:nvPr/>
        </p:nvSpPr>
        <p:spPr>
          <a:xfrm flipH="false" flipV="false" rot="0">
            <a:off x="467993" y="861379"/>
            <a:ext cx="1991111" cy="2770241"/>
          </a:xfrm>
          <a:custGeom>
            <a:avLst/>
            <a:gdLst/>
            <a:ahLst/>
            <a:cxnLst/>
            <a:rect r="r" b="b" t="t" l="l"/>
            <a:pathLst>
              <a:path h="2770241" w="1991111">
                <a:moveTo>
                  <a:pt x="0" y="0"/>
                </a:moveTo>
                <a:lnTo>
                  <a:pt x="1991110" y="0"/>
                </a:lnTo>
                <a:lnTo>
                  <a:pt x="1991110" y="2770241"/>
                </a:lnTo>
                <a:lnTo>
                  <a:pt x="0" y="2770241"/>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3" id="3"/>
          <p:cNvSpPr/>
          <p:nvPr/>
        </p:nvSpPr>
        <p:spPr>
          <a:xfrm flipH="true" flipV="false" rot="0">
            <a:off x="16720929" y="66227"/>
            <a:ext cx="1567071" cy="2180273"/>
          </a:xfrm>
          <a:custGeom>
            <a:avLst/>
            <a:gdLst/>
            <a:ahLst/>
            <a:cxnLst/>
            <a:rect r="r" b="b" t="t" l="l"/>
            <a:pathLst>
              <a:path h="2180273" w="1567071">
                <a:moveTo>
                  <a:pt x="1567071" y="0"/>
                </a:moveTo>
                <a:lnTo>
                  <a:pt x="0" y="0"/>
                </a:lnTo>
                <a:lnTo>
                  <a:pt x="0" y="2180273"/>
                </a:lnTo>
                <a:lnTo>
                  <a:pt x="1567071" y="2180273"/>
                </a:lnTo>
                <a:lnTo>
                  <a:pt x="1567071"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4" id="4"/>
          <p:cNvSpPr/>
          <p:nvPr/>
        </p:nvSpPr>
        <p:spPr>
          <a:xfrm flipH="false" flipV="false" rot="0">
            <a:off x="1749174" y="1764141"/>
            <a:ext cx="869696" cy="194594"/>
          </a:xfrm>
          <a:custGeom>
            <a:avLst/>
            <a:gdLst/>
            <a:ahLst/>
            <a:cxnLst/>
            <a:rect r="r" b="b" t="t" l="l"/>
            <a:pathLst>
              <a:path h="194594" w="869696">
                <a:moveTo>
                  <a:pt x="0" y="0"/>
                </a:moveTo>
                <a:lnTo>
                  <a:pt x="869696" y="0"/>
                </a:lnTo>
                <a:lnTo>
                  <a:pt x="869696" y="194595"/>
                </a:lnTo>
                <a:lnTo>
                  <a:pt x="0" y="194595"/>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grpSp>
        <p:nvGrpSpPr>
          <p:cNvPr name="Group 5" id="5"/>
          <p:cNvGrpSpPr/>
          <p:nvPr/>
        </p:nvGrpSpPr>
        <p:grpSpPr>
          <a:xfrm rot="0">
            <a:off x="593852" y="9258300"/>
            <a:ext cx="869696" cy="482359"/>
            <a:chOff x="0" y="0"/>
            <a:chExt cx="1159595" cy="643145"/>
          </a:xfrm>
        </p:grpSpPr>
        <p:sp>
          <p:nvSpPr>
            <p:cNvPr name="Freeform 6" id="6"/>
            <p:cNvSpPr/>
            <p:nvPr/>
          </p:nvSpPr>
          <p:spPr>
            <a:xfrm flipH="false" flipV="false" rot="0">
              <a:off x="0" y="0"/>
              <a:ext cx="1159595" cy="259459"/>
            </a:xfrm>
            <a:custGeom>
              <a:avLst/>
              <a:gdLst/>
              <a:ahLst/>
              <a:cxnLst/>
              <a:rect r="r" b="b" t="t" l="l"/>
              <a:pathLst>
                <a:path h="259459" w="1159595">
                  <a:moveTo>
                    <a:pt x="0" y="0"/>
                  </a:moveTo>
                  <a:lnTo>
                    <a:pt x="1159595" y="0"/>
                  </a:lnTo>
                  <a:lnTo>
                    <a:pt x="1159595" y="259459"/>
                  </a:lnTo>
                  <a:lnTo>
                    <a:pt x="0" y="259459"/>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7" id="7"/>
            <p:cNvSpPr/>
            <p:nvPr/>
          </p:nvSpPr>
          <p:spPr>
            <a:xfrm flipH="false" flipV="false" rot="0">
              <a:off x="0" y="383686"/>
              <a:ext cx="1159595" cy="259459"/>
            </a:xfrm>
            <a:custGeom>
              <a:avLst/>
              <a:gdLst/>
              <a:ahLst/>
              <a:cxnLst/>
              <a:rect r="r" b="b" t="t" l="l"/>
              <a:pathLst>
                <a:path h="259459" w="1159595">
                  <a:moveTo>
                    <a:pt x="0" y="0"/>
                  </a:moveTo>
                  <a:lnTo>
                    <a:pt x="1159595" y="0"/>
                  </a:lnTo>
                  <a:lnTo>
                    <a:pt x="1159595" y="259459"/>
                  </a:lnTo>
                  <a:lnTo>
                    <a:pt x="0" y="259459"/>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grpSp>
      <p:sp>
        <p:nvSpPr>
          <p:cNvPr name="Freeform 8" id="8"/>
          <p:cNvSpPr/>
          <p:nvPr/>
        </p:nvSpPr>
        <p:spPr>
          <a:xfrm flipH="false" flipV="false" rot="0">
            <a:off x="1749174" y="2051905"/>
            <a:ext cx="869696" cy="194594"/>
          </a:xfrm>
          <a:custGeom>
            <a:avLst/>
            <a:gdLst/>
            <a:ahLst/>
            <a:cxnLst/>
            <a:rect r="r" b="b" t="t" l="l"/>
            <a:pathLst>
              <a:path h="194594" w="869696">
                <a:moveTo>
                  <a:pt x="0" y="0"/>
                </a:moveTo>
                <a:lnTo>
                  <a:pt x="869696" y="0"/>
                </a:lnTo>
                <a:lnTo>
                  <a:pt x="869696" y="194595"/>
                </a:lnTo>
                <a:lnTo>
                  <a:pt x="0" y="194595"/>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grpSp>
        <p:nvGrpSpPr>
          <p:cNvPr name="Group 9" id="9"/>
          <p:cNvGrpSpPr/>
          <p:nvPr/>
        </p:nvGrpSpPr>
        <p:grpSpPr>
          <a:xfrm rot="0">
            <a:off x="1749174" y="3501816"/>
            <a:ext cx="15110265" cy="8235095"/>
            <a:chOff x="0" y="0"/>
            <a:chExt cx="20147020" cy="10980126"/>
          </a:xfrm>
        </p:grpSpPr>
        <p:sp>
          <p:nvSpPr>
            <p:cNvPr name="Freeform 10" id="10"/>
            <p:cNvSpPr/>
            <p:nvPr/>
          </p:nvSpPr>
          <p:spPr>
            <a:xfrm flipH="false" flipV="false" rot="0">
              <a:off x="0" y="0"/>
              <a:ext cx="20147020" cy="10980126"/>
            </a:xfrm>
            <a:custGeom>
              <a:avLst/>
              <a:gdLst/>
              <a:ahLst/>
              <a:cxnLst/>
              <a:rect r="r" b="b" t="t" l="l"/>
              <a:pathLst>
                <a:path h="10980126" w="20147020">
                  <a:moveTo>
                    <a:pt x="0" y="0"/>
                  </a:moveTo>
                  <a:lnTo>
                    <a:pt x="20147020" y="0"/>
                  </a:lnTo>
                  <a:lnTo>
                    <a:pt x="20147020" y="10980126"/>
                  </a:lnTo>
                  <a:lnTo>
                    <a:pt x="0" y="10980126"/>
                  </a:lnTo>
                  <a:lnTo>
                    <a:pt x="0" y="0"/>
                  </a:lnTo>
                  <a:close/>
                </a:path>
              </a:pathLst>
            </a:custGeom>
            <a:blipFill>
              <a:blip r:embed="rId6"/>
              <a:stretch>
                <a:fillRect l="0" t="0" r="0" b="0"/>
              </a:stretch>
            </a:blipFill>
          </p:spPr>
        </p:sp>
        <p:sp>
          <p:nvSpPr>
            <p:cNvPr name="TextBox 11" id="11"/>
            <p:cNvSpPr txBox="true"/>
            <p:nvPr/>
          </p:nvSpPr>
          <p:spPr>
            <a:xfrm rot="0">
              <a:off x="797933" y="346872"/>
              <a:ext cx="2728476" cy="1970614"/>
            </a:xfrm>
            <a:prstGeom prst="rect">
              <a:avLst/>
            </a:prstGeom>
          </p:spPr>
          <p:txBody>
            <a:bodyPr anchor="t" rtlCol="false" tIns="0" lIns="0" bIns="0" rIns="0">
              <a:spAutoFit/>
            </a:bodyPr>
            <a:lstStyle/>
            <a:p>
              <a:pPr algn="just">
                <a:lnSpc>
                  <a:spcPts val="3981"/>
                </a:lnSpc>
              </a:pPr>
              <a:r>
                <a:rPr lang="en-US" sz="2843">
                  <a:solidFill>
                    <a:srgbClr val="000000"/>
                  </a:solidFill>
                  <a:latin typeface="Canva Sans"/>
                  <a:ea typeface="Canva Sans"/>
                  <a:cs typeface="Canva Sans"/>
                  <a:sym typeface="Canva Sans"/>
                </a:rPr>
                <a:t>Tra</a:t>
              </a:r>
              <a:r>
                <a:rPr lang="en-US" sz="2843">
                  <a:solidFill>
                    <a:srgbClr val="000000"/>
                  </a:solidFill>
                  <a:latin typeface="Canva Sans"/>
                  <a:ea typeface="Canva Sans"/>
                  <a:cs typeface="Canva Sans"/>
                  <a:sym typeface="Canva Sans"/>
                </a:rPr>
                <a:t>ditional Dental Workflow</a:t>
              </a:r>
            </a:p>
          </p:txBody>
        </p:sp>
        <p:sp>
          <p:nvSpPr>
            <p:cNvPr name="TextBox 12" id="12"/>
            <p:cNvSpPr txBox="true"/>
            <p:nvPr/>
          </p:nvSpPr>
          <p:spPr>
            <a:xfrm rot="0">
              <a:off x="4430938" y="384698"/>
              <a:ext cx="3040165" cy="1932788"/>
            </a:xfrm>
            <a:prstGeom prst="rect">
              <a:avLst/>
            </a:prstGeom>
          </p:spPr>
          <p:txBody>
            <a:bodyPr anchor="t" rtlCol="false" tIns="0" lIns="0" bIns="0" rIns="0">
              <a:spAutoFit/>
            </a:bodyPr>
            <a:lstStyle/>
            <a:p>
              <a:pPr algn="just">
                <a:lnSpc>
                  <a:spcPts val="3970"/>
                </a:lnSpc>
              </a:pPr>
              <a:r>
                <a:rPr lang="en-US" sz="2835">
                  <a:solidFill>
                    <a:srgbClr val="000000"/>
                  </a:solidFill>
                  <a:latin typeface="Canva Sans"/>
                  <a:ea typeface="Canva Sans"/>
                  <a:cs typeface="Canva Sans"/>
                  <a:sym typeface="Canva Sans"/>
                </a:rPr>
                <a:t>Tr</a:t>
              </a:r>
              <a:r>
                <a:rPr lang="en-US" sz="2835">
                  <a:solidFill>
                    <a:srgbClr val="000000"/>
                  </a:solidFill>
                  <a:latin typeface="Canva Sans"/>
                  <a:ea typeface="Canva Sans"/>
                  <a:cs typeface="Canva Sans"/>
                  <a:sym typeface="Canva Sans"/>
                </a:rPr>
                <a:t>ansition to Digital Dentistry</a:t>
              </a:r>
            </a:p>
          </p:txBody>
        </p:sp>
        <p:sp>
          <p:nvSpPr>
            <p:cNvPr name="TextBox 13" id="13"/>
            <p:cNvSpPr txBox="true"/>
            <p:nvPr/>
          </p:nvSpPr>
          <p:spPr>
            <a:xfrm rot="0">
              <a:off x="8297150" y="384698"/>
              <a:ext cx="3646021" cy="2593448"/>
            </a:xfrm>
            <a:prstGeom prst="rect">
              <a:avLst/>
            </a:prstGeom>
          </p:spPr>
          <p:txBody>
            <a:bodyPr anchor="t" rtlCol="false" tIns="0" lIns="0" bIns="0" rIns="0">
              <a:spAutoFit/>
            </a:bodyPr>
            <a:lstStyle/>
            <a:p>
              <a:pPr algn="l">
                <a:lnSpc>
                  <a:spcPts val="3959"/>
                </a:lnSpc>
              </a:pPr>
              <a:r>
                <a:rPr lang="en-US" sz="2828">
                  <a:solidFill>
                    <a:srgbClr val="000000"/>
                  </a:solidFill>
                  <a:latin typeface="Canva Sans"/>
                  <a:ea typeface="Canva Sans"/>
                  <a:cs typeface="Canva Sans"/>
                  <a:sym typeface="Canva Sans"/>
                </a:rPr>
                <a:t>Sc</a:t>
              </a:r>
              <a:r>
                <a:rPr lang="en-US" sz="2828">
                  <a:solidFill>
                    <a:srgbClr val="000000"/>
                  </a:solidFill>
                  <a:latin typeface="Canva Sans"/>
                  <a:ea typeface="Canva Sans"/>
                  <a:cs typeface="Canva Sans"/>
                  <a:sym typeface="Canva Sans"/>
                </a:rPr>
                <a:t>an Conversion &amp; Compression Engine</a:t>
              </a:r>
            </a:p>
          </p:txBody>
        </p:sp>
        <p:sp>
          <p:nvSpPr>
            <p:cNvPr name="TextBox 14" id="14"/>
            <p:cNvSpPr txBox="true"/>
            <p:nvPr/>
          </p:nvSpPr>
          <p:spPr>
            <a:xfrm rot="0">
              <a:off x="11267312" y="375173"/>
              <a:ext cx="4184802" cy="1942313"/>
            </a:xfrm>
            <a:prstGeom prst="rect">
              <a:avLst/>
            </a:prstGeom>
          </p:spPr>
          <p:txBody>
            <a:bodyPr anchor="t" rtlCol="false" tIns="0" lIns="0" bIns="0" rIns="0">
              <a:spAutoFit/>
            </a:bodyPr>
            <a:lstStyle/>
            <a:p>
              <a:pPr algn="ctr">
                <a:lnSpc>
                  <a:spcPts val="3926"/>
                </a:lnSpc>
              </a:pPr>
              <a:r>
                <a:rPr lang="en-US" sz="2804">
                  <a:solidFill>
                    <a:srgbClr val="000000"/>
                  </a:solidFill>
                  <a:latin typeface="Canva Sans"/>
                  <a:ea typeface="Canva Sans"/>
                  <a:cs typeface="Canva Sans"/>
                  <a:sym typeface="Canva Sans"/>
                </a:rPr>
                <a:t> </a:t>
              </a:r>
              <a:r>
                <a:rPr lang="en-US" sz="2804">
                  <a:solidFill>
                    <a:srgbClr val="000000"/>
                  </a:solidFill>
                  <a:latin typeface="Canva Sans"/>
                  <a:ea typeface="Canva Sans"/>
                  <a:cs typeface="Canva Sans"/>
                  <a:sym typeface="Canva Sans"/>
                </a:rPr>
                <a:t>AI-Powered Quality Evaluation</a:t>
              </a:r>
            </a:p>
          </p:txBody>
        </p:sp>
        <p:sp>
          <p:nvSpPr>
            <p:cNvPr name="TextBox 15" id="15"/>
            <p:cNvSpPr txBox="true"/>
            <p:nvPr/>
          </p:nvSpPr>
          <p:spPr>
            <a:xfrm rot="0">
              <a:off x="15107081" y="346872"/>
              <a:ext cx="5039939" cy="2591106"/>
            </a:xfrm>
            <a:prstGeom prst="rect">
              <a:avLst/>
            </a:prstGeom>
          </p:spPr>
          <p:txBody>
            <a:bodyPr anchor="t" rtlCol="false" tIns="0" lIns="0" bIns="0" rIns="0">
              <a:spAutoFit/>
            </a:bodyPr>
            <a:lstStyle/>
            <a:p>
              <a:pPr algn="ctr">
                <a:lnSpc>
                  <a:spcPts val="3958"/>
                </a:lnSpc>
              </a:pPr>
              <a:r>
                <a:rPr lang="en-US" sz="2827">
                  <a:solidFill>
                    <a:srgbClr val="000000"/>
                  </a:solidFill>
                  <a:latin typeface="Canva Sans"/>
                  <a:ea typeface="Canva Sans"/>
                  <a:cs typeface="Canva Sans"/>
                  <a:sym typeface="Canva Sans"/>
                </a:rPr>
                <a:t>D</a:t>
              </a:r>
              <a:r>
                <a:rPr lang="en-US" sz="2827">
                  <a:solidFill>
                    <a:srgbClr val="000000"/>
                  </a:solidFill>
                  <a:latin typeface="Canva Sans"/>
                  <a:ea typeface="Canva Sans"/>
                  <a:cs typeface="Canva Sans"/>
                  <a:sym typeface="Canva Sans"/>
                </a:rPr>
                <a:t>entraLink system</a:t>
              </a:r>
            </a:p>
            <a:p>
              <a:pPr algn="ctr">
                <a:lnSpc>
                  <a:spcPts val="3958"/>
                </a:lnSpc>
              </a:pPr>
              <a:r>
                <a:rPr lang="en-US" sz="2827">
                  <a:solidFill>
                    <a:srgbClr val="000000"/>
                  </a:solidFill>
                  <a:latin typeface="Canva Sans"/>
                  <a:ea typeface="Canva Sans"/>
                  <a:cs typeface="Canva Sans"/>
                  <a:sym typeface="Canva Sans"/>
                </a:rPr>
                <a:t>the real-time platform that brings it all together</a:t>
              </a:r>
            </a:p>
          </p:txBody>
        </p:sp>
        <p:grpSp>
          <p:nvGrpSpPr>
            <p:cNvPr name="Group 16" id="16"/>
            <p:cNvGrpSpPr/>
            <p:nvPr/>
          </p:nvGrpSpPr>
          <p:grpSpPr>
            <a:xfrm rot="0">
              <a:off x="16164171" y="3310247"/>
              <a:ext cx="2459523" cy="2861991"/>
              <a:chOff x="0" y="0"/>
              <a:chExt cx="698500" cy="812800"/>
            </a:xfrm>
          </p:grpSpPr>
          <p:sp>
            <p:nvSpPr>
              <p:cNvPr name="Freeform 17" id="17"/>
              <p:cNvSpPr/>
              <p:nvPr/>
            </p:nvSpPr>
            <p:spPr>
              <a:xfrm flipH="false" flipV="false" rot="0">
                <a:off x="0" y="30474"/>
                <a:ext cx="698500" cy="751852"/>
              </a:xfrm>
              <a:custGeom>
                <a:avLst/>
                <a:gdLst/>
                <a:ahLst/>
                <a:cxnLst/>
                <a:rect r="r" b="b" t="t" l="l"/>
                <a:pathLst>
                  <a:path h="751852" w="698500">
                    <a:moveTo>
                      <a:pt x="486420" y="49334"/>
                    </a:moveTo>
                    <a:lnTo>
                      <a:pt x="561330" y="92918"/>
                    </a:lnTo>
                    <a:cubicBezTo>
                      <a:pt x="646255" y="142329"/>
                      <a:pt x="698500" y="233171"/>
                      <a:pt x="698500" y="331424"/>
                    </a:cubicBezTo>
                    <a:lnTo>
                      <a:pt x="698500" y="420428"/>
                    </a:lnTo>
                    <a:cubicBezTo>
                      <a:pt x="698500" y="518681"/>
                      <a:pt x="646255" y="609523"/>
                      <a:pt x="561330" y="658934"/>
                    </a:cubicBezTo>
                    <a:lnTo>
                      <a:pt x="486420" y="702518"/>
                    </a:lnTo>
                    <a:cubicBezTo>
                      <a:pt x="401627" y="751852"/>
                      <a:pt x="296873" y="751852"/>
                      <a:pt x="212080" y="702518"/>
                    </a:cubicBezTo>
                    <a:lnTo>
                      <a:pt x="137170" y="658934"/>
                    </a:lnTo>
                    <a:cubicBezTo>
                      <a:pt x="52245" y="609523"/>
                      <a:pt x="0" y="518681"/>
                      <a:pt x="0" y="420428"/>
                    </a:cubicBezTo>
                    <a:lnTo>
                      <a:pt x="0" y="331424"/>
                    </a:lnTo>
                    <a:cubicBezTo>
                      <a:pt x="0" y="233171"/>
                      <a:pt x="52245" y="142329"/>
                      <a:pt x="137170" y="92918"/>
                    </a:cubicBezTo>
                    <a:lnTo>
                      <a:pt x="212080" y="49334"/>
                    </a:lnTo>
                    <a:cubicBezTo>
                      <a:pt x="296873" y="0"/>
                      <a:pt x="401627" y="0"/>
                      <a:pt x="486420" y="49334"/>
                    </a:cubicBezTo>
                    <a:close/>
                  </a:path>
                </a:pathLst>
              </a:custGeom>
              <a:blipFill>
                <a:blip r:embed="rId7"/>
                <a:stretch>
                  <a:fillRect l="-33979" t="-5886" r="-37327" b="-3744"/>
                </a:stretch>
              </a:blipFill>
            </p:spPr>
          </p:sp>
        </p:grpSp>
      </p:grpSp>
      <p:sp>
        <p:nvSpPr>
          <p:cNvPr name="TextBox 18" id="18"/>
          <p:cNvSpPr txBox="true"/>
          <p:nvPr/>
        </p:nvSpPr>
        <p:spPr>
          <a:xfrm rot="0">
            <a:off x="5659861" y="604094"/>
            <a:ext cx="6968279" cy="1676129"/>
          </a:xfrm>
          <a:prstGeom prst="rect">
            <a:avLst/>
          </a:prstGeom>
        </p:spPr>
        <p:txBody>
          <a:bodyPr anchor="t" rtlCol="false" tIns="0" lIns="0" bIns="0" rIns="0">
            <a:spAutoFit/>
          </a:bodyPr>
          <a:lstStyle/>
          <a:p>
            <a:pPr algn="ctr">
              <a:lnSpc>
                <a:spcPts val="13664"/>
              </a:lnSpc>
              <a:spcBef>
                <a:spcPct val="0"/>
              </a:spcBef>
            </a:pPr>
            <a:r>
              <a:rPr lang="en-US" sz="9760">
                <a:solidFill>
                  <a:srgbClr val="000000"/>
                </a:solidFill>
                <a:latin typeface="Berthold Block"/>
                <a:ea typeface="Berthold Block"/>
                <a:cs typeface="Berthold Block"/>
                <a:sym typeface="Berthold Block"/>
              </a:rPr>
              <a:t>CONCLUSION</a:t>
            </a:r>
          </a:p>
        </p:txBody>
      </p:sp>
    </p:spTree>
  </p:cSld>
  <p:clrMapOvr>
    <a:masterClrMapping/>
  </p:clrMapOvr>
</p:sld>
</file>

<file path=ppt/slides/slide13.xml><?xml version="1.0" encoding="utf-8"?>
<p:sld xmlns:p="http://schemas.openxmlformats.org/presentationml/2006/main" xmlns:a="http://schemas.openxmlformats.org/drawingml/2006/main" xmlns:r="http://schemas.openxmlformats.org/officeDocument/2006/relationships">
  <p:cSld>
    <p:bg>
      <p:bgPr>
        <a:gradFill rotWithShape="true">
          <a:gsLst>
            <a:gs pos="0">
              <a:srgbClr val="0097B2">
                <a:alpha val="100000"/>
              </a:srgbClr>
            </a:gs>
            <a:gs pos="100000">
              <a:srgbClr val="7ED957">
                <a:alpha val="100000"/>
              </a:srgbClr>
            </a:gs>
          </a:gsLst>
          <a:lin ang="0"/>
        </a:gradFill>
      </p:bgPr>
    </p:bg>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alphaModFix amt="36000"/>
            </a:blip>
            <a:stretch>
              <a:fillRect l="-8664" t="-5516" r="0" b="-2665"/>
            </a:stretch>
          </a:blipFill>
        </p:spPr>
      </p:sp>
      <p:sp>
        <p:nvSpPr>
          <p:cNvPr name="TextBox 3" id="3"/>
          <p:cNvSpPr txBox="true"/>
          <p:nvPr/>
        </p:nvSpPr>
        <p:spPr>
          <a:xfrm rot="0">
            <a:off x="3772232" y="3698815"/>
            <a:ext cx="10743535" cy="2980690"/>
          </a:xfrm>
          <a:prstGeom prst="rect">
            <a:avLst/>
          </a:prstGeom>
        </p:spPr>
        <p:txBody>
          <a:bodyPr anchor="t" rtlCol="false" tIns="0" lIns="0" bIns="0" rIns="0">
            <a:spAutoFit/>
          </a:bodyPr>
          <a:lstStyle/>
          <a:p>
            <a:pPr algn="ctr">
              <a:lnSpc>
                <a:spcPts val="4759"/>
              </a:lnSpc>
            </a:pPr>
            <a:r>
              <a:rPr lang="en-US" sz="3399">
                <a:solidFill>
                  <a:srgbClr val="FEFEFE"/>
                </a:solidFill>
                <a:latin typeface="Canva Sans"/>
                <a:ea typeface="Canva Sans"/>
                <a:cs typeface="Canva Sans"/>
                <a:sym typeface="Canva Sans"/>
              </a:rPr>
              <a:t>DentraLink is more than</a:t>
            </a:r>
            <a:r>
              <a:rPr lang="en-US" sz="3399">
                <a:solidFill>
                  <a:srgbClr val="FEFEFE"/>
                </a:solidFill>
                <a:latin typeface="Canva Sans"/>
                <a:ea typeface="Canva Sans"/>
                <a:cs typeface="Canva Sans"/>
                <a:sym typeface="Canva Sans"/>
              </a:rPr>
              <a:t> a tool. It is a bridge between clinics and labs, built to make dental workflows faster, smarter, and truly connected. By solving real problems with proven technology,  bring clarity where there was complexity.</a:t>
            </a:r>
          </a:p>
        </p:txBody>
      </p:sp>
    </p:spTree>
  </p:cSld>
  <p:clrMapOvr>
    <a:masterClrMapping/>
  </p:clrMapOvr>
</p:sld>
</file>

<file path=ppt/slides/slide14.xml><?xml version="1.0" encoding="utf-8"?>
<p:sld xmlns:p="http://schemas.openxmlformats.org/presentationml/2006/main" xmlns:a="http://schemas.openxmlformats.org/drawingml/2006/main" xmlns:r="http://schemas.openxmlformats.org/officeDocument/2006/relationships">
  <p:cSld>
    <p:bg>
      <p:bgPr>
        <a:gradFill rotWithShape="true">
          <a:gsLst>
            <a:gs pos="0">
              <a:srgbClr val="0097B2">
                <a:alpha val="100000"/>
              </a:srgbClr>
            </a:gs>
            <a:gs pos="100000">
              <a:srgbClr val="7ED957">
                <a:alpha val="100000"/>
              </a:srgbClr>
            </a:gs>
          </a:gsLst>
          <a:lin ang="0"/>
        </a:gradFill>
      </p:bgPr>
    </p:bg>
    <p:spTree>
      <p:nvGrpSpPr>
        <p:cNvPr id="1" name=""/>
        <p:cNvGrpSpPr/>
        <p:nvPr/>
      </p:nvGrpSpPr>
      <p:grpSpPr>
        <a:xfrm>
          <a:off x="0" y="0"/>
          <a:ext cx="0" cy="0"/>
          <a:chOff x="0" y="0"/>
          <a:chExt cx="0" cy="0"/>
        </a:xfrm>
      </p:grpSpPr>
      <p:sp>
        <p:nvSpPr>
          <p:cNvPr name="Freeform 2" id="2"/>
          <p:cNvSpPr/>
          <p:nvPr/>
        </p:nvSpPr>
        <p:spPr>
          <a:xfrm flipH="true" flipV="false" rot="0">
            <a:off x="234965" y="6629490"/>
            <a:ext cx="3540776" cy="3319477"/>
          </a:xfrm>
          <a:custGeom>
            <a:avLst/>
            <a:gdLst/>
            <a:ahLst/>
            <a:cxnLst/>
            <a:rect r="r" b="b" t="t" l="l"/>
            <a:pathLst>
              <a:path h="3319477" w="3540776">
                <a:moveTo>
                  <a:pt x="3540776" y="0"/>
                </a:moveTo>
                <a:lnTo>
                  <a:pt x="0" y="0"/>
                </a:lnTo>
                <a:lnTo>
                  <a:pt x="0" y="3319477"/>
                </a:lnTo>
                <a:lnTo>
                  <a:pt x="3540776" y="3319477"/>
                </a:lnTo>
                <a:lnTo>
                  <a:pt x="3540776"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3" id="3"/>
          <p:cNvSpPr/>
          <p:nvPr/>
        </p:nvSpPr>
        <p:spPr>
          <a:xfrm flipH="false" flipV="false" rot="0">
            <a:off x="7300291" y="7582207"/>
            <a:ext cx="440173" cy="439073"/>
          </a:xfrm>
          <a:custGeom>
            <a:avLst/>
            <a:gdLst/>
            <a:ahLst/>
            <a:cxnLst/>
            <a:rect r="r" b="b" t="t" l="l"/>
            <a:pathLst>
              <a:path h="439073" w="440173">
                <a:moveTo>
                  <a:pt x="0" y="0"/>
                </a:moveTo>
                <a:lnTo>
                  <a:pt x="440174" y="0"/>
                </a:lnTo>
                <a:lnTo>
                  <a:pt x="440174" y="439073"/>
                </a:lnTo>
                <a:lnTo>
                  <a:pt x="0" y="439073"/>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4" id="4"/>
          <p:cNvSpPr/>
          <p:nvPr/>
        </p:nvSpPr>
        <p:spPr>
          <a:xfrm flipH="false" flipV="false" rot="0">
            <a:off x="6650682" y="1684397"/>
            <a:ext cx="869696" cy="194594"/>
          </a:xfrm>
          <a:custGeom>
            <a:avLst/>
            <a:gdLst/>
            <a:ahLst/>
            <a:cxnLst/>
            <a:rect r="r" b="b" t="t" l="l"/>
            <a:pathLst>
              <a:path h="194594" w="869696">
                <a:moveTo>
                  <a:pt x="0" y="0"/>
                </a:moveTo>
                <a:lnTo>
                  <a:pt x="869696" y="0"/>
                </a:lnTo>
                <a:lnTo>
                  <a:pt x="869696" y="194595"/>
                </a:lnTo>
                <a:lnTo>
                  <a:pt x="0" y="194595"/>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5" id="5"/>
          <p:cNvSpPr/>
          <p:nvPr/>
        </p:nvSpPr>
        <p:spPr>
          <a:xfrm flipH="false" flipV="false" rot="0">
            <a:off x="16148449" y="8510529"/>
            <a:ext cx="869696" cy="194594"/>
          </a:xfrm>
          <a:custGeom>
            <a:avLst/>
            <a:gdLst/>
            <a:ahLst/>
            <a:cxnLst/>
            <a:rect r="r" b="b" t="t" l="l"/>
            <a:pathLst>
              <a:path h="194594" w="869696">
                <a:moveTo>
                  <a:pt x="0" y="0"/>
                </a:moveTo>
                <a:lnTo>
                  <a:pt x="869696" y="0"/>
                </a:lnTo>
                <a:lnTo>
                  <a:pt x="869696" y="194594"/>
                </a:lnTo>
                <a:lnTo>
                  <a:pt x="0" y="194594"/>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6" id="6"/>
          <p:cNvSpPr/>
          <p:nvPr/>
        </p:nvSpPr>
        <p:spPr>
          <a:xfrm flipH="false" flipV="false" rot="0">
            <a:off x="6650682" y="1972161"/>
            <a:ext cx="869696" cy="194594"/>
          </a:xfrm>
          <a:custGeom>
            <a:avLst/>
            <a:gdLst/>
            <a:ahLst/>
            <a:cxnLst/>
            <a:rect r="r" b="b" t="t" l="l"/>
            <a:pathLst>
              <a:path h="194594" w="869696">
                <a:moveTo>
                  <a:pt x="0" y="0"/>
                </a:moveTo>
                <a:lnTo>
                  <a:pt x="869696" y="0"/>
                </a:lnTo>
                <a:lnTo>
                  <a:pt x="869696" y="194595"/>
                </a:lnTo>
                <a:lnTo>
                  <a:pt x="0" y="194595"/>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7" id="7"/>
          <p:cNvSpPr/>
          <p:nvPr/>
        </p:nvSpPr>
        <p:spPr>
          <a:xfrm flipH="false" flipV="false" rot="0">
            <a:off x="16148449" y="8798293"/>
            <a:ext cx="869696" cy="194594"/>
          </a:xfrm>
          <a:custGeom>
            <a:avLst/>
            <a:gdLst/>
            <a:ahLst/>
            <a:cxnLst/>
            <a:rect r="r" b="b" t="t" l="l"/>
            <a:pathLst>
              <a:path h="194594" w="869696">
                <a:moveTo>
                  <a:pt x="0" y="0"/>
                </a:moveTo>
                <a:lnTo>
                  <a:pt x="869696" y="0"/>
                </a:lnTo>
                <a:lnTo>
                  <a:pt x="869696" y="194595"/>
                </a:lnTo>
                <a:lnTo>
                  <a:pt x="0" y="194595"/>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8" id="8"/>
          <p:cNvSpPr/>
          <p:nvPr/>
        </p:nvSpPr>
        <p:spPr>
          <a:xfrm flipH="false" flipV="false" rot="0">
            <a:off x="12514385" y="184513"/>
            <a:ext cx="5604077" cy="5253822"/>
          </a:xfrm>
          <a:custGeom>
            <a:avLst/>
            <a:gdLst/>
            <a:ahLst/>
            <a:cxnLst/>
            <a:rect r="r" b="b" t="t" l="l"/>
            <a:pathLst>
              <a:path h="5253822" w="5604077">
                <a:moveTo>
                  <a:pt x="0" y="0"/>
                </a:moveTo>
                <a:lnTo>
                  <a:pt x="5604077" y="0"/>
                </a:lnTo>
                <a:lnTo>
                  <a:pt x="5604077" y="5253822"/>
                </a:lnTo>
                <a:lnTo>
                  <a:pt x="0" y="5253822"/>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TextBox 9" id="9"/>
          <p:cNvSpPr txBox="true"/>
          <p:nvPr/>
        </p:nvSpPr>
        <p:spPr>
          <a:xfrm rot="0">
            <a:off x="5774346" y="4277122"/>
            <a:ext cx="5412299" cy="2952660"/>
          </a:xfrm>
          <a:prstGeom prst="rect">
            <a:avLst/>
          </a:prstGeom>
        </p:spPr>
        <p:txBody>
          <a:bodyPr anchor="t" rtlCol="false" tIns="0" lIns="0" bIns="0" rIns="0">
            <a:spAutoFit/>
          </a:bodyPr>
          <a:lstStyle/>
          <a:p>
            <a:pPr algn="l">
              <a:lnSpc>
                <a:spcPts val="24273"/>
              </a:lnSpc>
              <a:spcBef>
                <a:spcPct val="0"/>
              </a:spcBef>
            </a:pPr>
            <a:r>
              <a:rPr lang="en-US" sz="17338">
                <a:solidFill>
                  <a:srgbClr val="000000"/>
                </a:solidFill>
                <a:latin typeface="Berthold Block"/>
                <a:ea typeface="Berthold Block"/>
                <a:cs typeface="Berthold Block"/>
                <a:sym typeface="Berthold Block"/>
              </a:rPr>
              <a:t>YOU</a:t>
            </a:r>
          </a:p>
        </p:txBody>
      </p:sp>
      <p:sp>
        <p:nvSpPr>
          <p:cNvPr name="TextBox 10" id="10"/>
          <p:cNvSpPr txBox="true"/>
          <p:nvPr/>
        </p:nvSpPr>
        <p:spPr>
          <a:xfrm rot="0">
            <a:off x="4515690" y="2190840"/>
            <a:ext cx="7164970" cy="2952660"/>
          </a:xfrm>
          <a:prstGeom prst="rect">
            <a:avLst/>
          </a:prstGeom>
        </p:spPr>
        <p:txBody>
          <a:bodyPr anchor="t" rtlCol="false" tIns="0" lIns="0" bIns="0" rIns="0">
            <a:spAutoFit/>
          </a:bodyPr>
          <a:lstStyle/>
          <a:p>
            <a:pPr algn="l">
              <a:lnSpc>
                <a:spcPts val="24273"/>
              </a:lnSpc>
              <a:spcBef>
                <a:spcPct val="0"/>
              </a:spcBef>
            </a:pPr>
            <a:r>
              <a:rPr lang="en-US" sz="17338">
                <a:solidFill>
                  <a:srgbClr val="000000"/>
                </a:solidFill>
                <a:latin typeface="Berthold Block"/>
                <a:ea typeface="Berthold Block"/>
                <a:cs typeface="Berthold Block"/>
                <a:sym typeface="Berthold Block"/>
              </a:rPr>
              <a:t>THANK</a:t>
            </a:r>
          </a:p>
        </p:txBody>
      </p:sp>
      <p:sp>
        <p:nvSpPr>
          <p:cNvPr name="TextBox 11" id="11"/>
          <p:cNvSpPr txBox="true"/>
          <p:nvPr/>
        </p:nvSpPr>
        <p:spPr>
          <a:xfrm rot="0">
            <a:off x="8009224" y="7478211"/>
            <a:ext cx="6354842" cy="580390"/>
          </a:xfrm>
          <a:prstGeom prst="rect">
            <a:avLst/>
          </a:prstGeom>
        </p:spPr>
        <p:txBody>
          <a:bodyPr anchor="t" rtlCol="false" tIns="0" lIns="0" bIns="0" rIns="0">
            <a:spAutoFit/>
          </a:bodyPr>
          <a:lstStyle/>
          <a:p>
            <a:pPr algn="ctr">
              <a:lnSpc>
                <a:spcPts val="4759"/>
              </a:lnSpc>
            </a:pPr>
            <a:r>
              <a:rPr lang="en-US" sz="3399">
                <a:solidFill>
                  <a:srgbClr val="000000"/>
                </a:solidFill>
                <a:latin typeface="Canva Sans"/>
                <a:ea typeface="Canva Sans"/>
                <a:cs typeface="Canva Sans"/>
                <a:sym typeface="Canva Sans"/>
              </a:rPr>
              <a:t>2232348@s</a:t>
            </a:r>
            <a:r>
              <a:rPr lang="en-US" sz="3399">
                <a:solidFill>
                  <a:srgbClr val="000000"/>
                </a:solidFill>
                <a:latin typeface="Canva Sans"/>
                <a:ea typeface="Canva Sans"/>
                <a:cs typeface="Canva Sans"/>
                <a:sym typeface="Canva Sans"/>
              </a:rPr>
              <a:t>tudent.uwtsd.ac.uk</a:t>
            </a:r>
          </a:p>
        </p:txBody>
      </p:sp>
    </p:spTree>
  </p:cSld>
  <p:clrMapOvr>
    <a:masterClrMapping/>
  </p:clrMapOvr>
</p:sld>
</file>

<file path=ppt/slides/slide15.xml><?xml version="1.0" encoding="utf-8"?>
<p:sld xmlns:p="http://schemas.openxmlformats.org/presentationml/2006/main" xmlns:a="http://schemas.openxmlformats.org/drawingml/2006/main" xmlns:r="http://schemas.openxmlformats.org/officeDocument/2006/relationships">
  <p:cSld>
    <p:bg>
      <p:bgPr>
        <a:gradFill rotWithShape="true">
          <a:gsLst>
            <a:gs pos="0">
              <a:srgbClr val="0097B2">
                <a:alpha val="100000"/>
              </a:srgbClr>
            </a:gs>
            <a:gs pos="100000">
              <a:srgbClr val="7ED957">
                <a:alpha val="100000"/>
              </a:srgbClr>
            </a:gs>
          </a:gsLst>
          <a:lin ang="0"/>
        </a:gradFill>
      </p:bgPr>
    </p:bg>
    <p:spTree>
      <p:nvGrpSpPr>
        <p:cNvPr id="1" name=""/>
        <p:cNvGrpSpPr/>
        <p:nvPr/>
      </p:nvGrpSpPr>
      <p:grpSpPr>
        <a:xfrm>
          <a:off x="0" y="0"/>
          <a:ext cx="0" cy="0"/>
          <a:chOff x="0" y="0"/>
          <a:chExt cx="0" cy="0"/>
        </a:xfrm>
      </p:grpSpPr>
      <p:sp>
        <p:nvSpPr>
          <p:cNvPr name="Freeform 2" id="2"/>
          <p:cNvSpPr/>
          <p:nvPr/>
        </p:nvSpPr>
        <p:spPr>
          <a:xfrm flipH="false" flipV="false" rot="0">
            <a:off x="551580" y="1028700"/>
            <a:ext cx="17374099" cy="8575235"/>
          </a:xfrm>
          <a:custGeom>
            <a:avLst/>
            <a:gdLst/>
            <a:ahLst/>
            <a:cxnLst/>
            <a:rect r="r" b="b" t="t" l="l"/>
            <a:pathLst>
              <a:path h="8575235" w="17374099">
                <a:moveTo>
                  <a:pt x="0" y="0"/>
                </a:moveTo>
                <a:lnTo>
                  <a:pt x="17374099" y="0"/>
                </a:lnTo>
                <a:lnTo>
                  <a:pt x="17374099" y="8575235"/>
                </a:lnTo>
                <a:lnTo>
                  <a:pt x="0" y="8575235"/>
                </a:lnTo>
                <a:lnTo>
                  <a:pt x="0" y="0"/>
                </a:lnTo>
                <a:close/>
              </a:path>
            </a:pathLst>
          </a:custGeom>
          <a:blipFill>
            <a:blip r:embed="rId2">
              <a:alphaModFix amt="46000"/>
            </a:blip>
            <a:stretch>
              <a:fillRect l="0" t="-6730" r="0" b="-6730"/>
            </a:stretch>
          </a:blipFill>
        </p:spPr>
      </p:sp>
      <p:sp>
        <p:nvSpPr>
          <p:cNvPr name="TextBox 3" id="3"/>
          <p:cNvSpPr txBox="true"/>
          <p:nvPr/>
        </p:nvSpPr>
        <p:spPr>
          <a:xfrm rot="0">
            <a:off x="790794" y="343164"/>
            <a:ext cx="6945540" cy="1670414"/>
          </a:xfrm>
          <a:prstGeom prst="rect">
            <a:avLst/>
          </a:prstGeom>
        </p:spPr>
        <p:txBody>
          <a:bodyPr anchor="t" rtlCol="false" tIns="0" lIns="0" bIns="0" rIns="0">
            <a:spAutoFit/>
          </a:bodyPr>
          <a:lstStyle/>
          <a:p>
            <a:pPr algn="l">
              <a:lnSpc>
                <a:spcPts val="13664"/>
              </a:lnSpc>
              <a:spcBef>
                <a:spcPct val="0"/>
              </a:spcBef>
            </a:pPr>
            <a:r>
              <a:rPr lang="en-US" sz="9760">
                <a:solidFill>
                  <a:srgbClr val="000000"/>
                </a:solidFill>
                <a:latin typeface="Berthold Block"/>
                <a:ea typeface="Berthold Block"/>
                <a:cs typeface="Berthold Block"/>
                <a:sym typeface="Berthold Block"/>
              </a:rPr>
              <a:t>REFERENCES</a:t>
            </a:r>
          </a:p>
        </p:txBody>
      </p:sp>
      <p:sp>
        <p:nvSpPr>
          <p:cNvPr name="TextBox 4" id="4"/>
          <p:cNvSpPr txBox="true"/>
          <p:nvPr/>
        </p:nvSpPr>
        <p:spPr>
          <a:xfrm rot="0">
            <a:off x="769905" y="1857168"/>
            <a:ext cx="16937449" cy="8258174"/>
          </a:xfrm>
          <a:prstGeom prst="rect">
            <a:avLst/>
          </a:prstGeom>
        </p:spPr>
        <p:txBody>
          <a:bodyPr anchor="t" rtlCol="false" tIns="0" lIns="0" bIns="0" rIns="0">
            <a:spAutoFit/>
          </a:bodyPr>
          <a:lstStyle/>
          <a:p>
            <a:pPr algn="just">
              <a:lnSpc>
                <a:spcPts val="2100"/>
              </a:lnSpc>
            </a:pPr>
            <a:r>
              <a:rPr lang="en-US" sz="1500">
                <a:solidFill>
                  <a:srgbClr val="000000"/>
                </a:solidFill>
                <a:latin typeface="Canva Sans"/>
                <a:ea typeface="Canva Sans"/>
                <a:cs typeface="Canva Sans"/>
                <a:sym typeface="Canva Sans"/>
              </a:rPr>
              <a:t>1.  S. Logozzo, E. M. Zanetti, G. Franceschini, A. Kilpelä, and A. Mäkynen, "Recent advances in dental optics – Part I: 3D intraoral scanners for restorative dentistry," Opt. Lasers Eng., vol. 54, pp. 203–221, 2014.</a:t>
            </a:r>
          </a:p>
          <a:p>
            <a:pPr algn="just">
              <a:lnSpc>
                <a:spcPts val="2100"/>
              </a:lnSpc>
            </a:pPr>
          </a:p>
          <a:p>
            <a:pPr algn="just">
              <a:lnSpc>
                <a:spcPts val="2100"/>
              </a:lnSpc>
            </a:pPr>
            <a:r>
              <a:rPr lang="en-US" sz="1500">
                <a:solidFill>
                  <a:srgbClr val="000000"/>
                </a:solidFill>
                <a:latin typeface="Canva Sans"/>
                <a:ea typeface="Canva Sans"/>
                <a:cs typeface="Canva Sans"/>
                <a:sym typeface="Canva Sans"/>
              </a:rPr>
              <a:t>2. R. Siqueira et al., “Intraoral scanning reduces procedure time and improves patient comfort in fixed prosthodontics and implant dentistry: a systematic review,” Clinical Oral Investigations, vol. 25, Sep. 2021, doi: https://doi.org/10.1007/s00784-021-04157-3.</a:t>
            </a:r>
          </a:p>
          <a:p>
            <a:pPr algn="just">
              <a:lnSpc>
                <a:spcPts val="2100"/>
              </a:lnSpc>
            </a:pPr>
          </a:p>
          <a:p>
            <a:pPr algn="just">
              <a:lnSpc>
                <a:spcPts val="2100"/>
              </a:lnSpc>
            </a:pPr>
            <a:r>
              <a:rPr lang="en-US" sz="1500">
                <a:solidFill>
                  <a:srgbClr val="000000"/>
                </a:solidFill>
                <a:latin typeface="Canva Sans"/>
                <a:ea typeface="Canva Sans"/>
                <a:cs typeface="Canva Sans"/>
                <a:sym typeface="Canva Sans"/>
              </a:rPr>
              <a:t>3.    A. Byrne, “What will 2024 bring to dental technology? - Dentistry,” Dentistry.co.uk, Dec. 22, 2023. </a:t>
            </a:r>
            <a:r>
              <a:rPr lang="en-US" sz="1500" u="sng">
                <a:solidFill>
                  <a:srgbClr val="000000"/>
                </a:solidFill>
                <a:latin typeface="Canva Sans"/>
                <a:ea typeface="Canva Sans"/>
                <a:cs typeface="Canva Sans"/>
                <a:sym typeface="Canva Sans"/>
                <a:hlinkClick r:id="rId3" tooltip="https://dentistry.co.uk/2023/12/22/what-will-2024-bring-to-dental-technology/"/>
              </a:rPr>
              <a:t>https://dentistry.co.uk/2023/12/22/what-will-2024-bring-to-dental-technology/</a:t>
            </a:r>
            <a:r>
              <a:rPr lang="en-US" sz="1500">
                <a:solidFill>
                  <a:srgbClr val="000000"/>
                </a:solidFill>
                <a:latin typeface="Canva Sans"/>
                <a:ea typeface="Canva Sans"/>
                <a:cs typeface="Canva Sans"/>
                <a:sym typeface="Canva Sans"/>
              </a:rPr>
              <a:t> (accessed Jul. 08, 2025).</a:t>
            </a:r>
          </a:p>
          <a:p>
            <a:pPr algn="just">
              <a:lnSpc>
                <a:spcPts val="2100"/>
              </a:lnSpc>
            </a:pPr>
          </a:p>
          <a:p>
            <a:pPr algn="just">
              <a:lnSpc>
                <a:spcPts val="2100"/>
              </a:lnSpc>
            </a:pPr>
            <a:r>
              <a:rPr lang="en-US" sz="1500">
                <a:solidFill>
                  <a:srgbClr val="000000"/>
                </a:solidFill>
                <a:latin typeface="Canva Sans"/>
                <a:ea typeface="Canva Sans"/>
                <a:cs typeface="Canva Sans"/>
                <a:sym typeface="Canva Sans"/>
              </a:rPr>
              <a:t>4. Samir Zubcevic, “4When dental labs and clinics can work together on one platform,” 3Shape, Oct. 27, 2021. </a:t>
            </a:r>
            <a:r>
              <a:rPr lang="en-US" sz="1500" u="sng">
                <a:solidFill>
                  <a:srgbClr val="000000"/>
                </a:solidFill>
                <a:latin typeface="Canva Sans"/>
                <a:ea typeface="Canva Sans"/>
                <a:cs typeface="Canva Sans"/>
                <a:sym typeface="Canva Sans"/>
                <a:hlinkClick r:id="rId4" tooltip="https://www.3shape.com/en/blog/digital-dentistry/when-dental-labs-and-clinics-can-work-together-on-one-platform"/>
              </a:rPr>
              <a:t>https://www.3shape.com/en/blog/digital-dentistry/when-dental-labs-and-clinics-can-work-together-on-one-platform</a:t>
            </a:r>
            <a:r>
              <a:rPr lang="en-US" sz="1500">
                <a:solidFill>
                  <a:srgbClr val="000000"/>
                </a:solidFill>
                <a:latin typeface="Canva Sans"/>
                <a:ea typeface="Canva Sans"/>
                <a:cs typeface="Canva Sans"/>
                <a:sym typeface="Canva Sans"/>
              </a:rPr>
              <a:t> (accessed Jul. 08, 2025).</a:t>
            </a:r>
          </a:p>
          <a:p>
            <a:pPr algn="just">
              <a:lnSpc>
                <a:spcPts val="2100"/>
              </a:lnSpc>
            </a:pPr>
          </a:p>
          <a:p>
            <a:pPr algn="just">
              <a:lnSpc>
                <a:spcPts val="2100"/>
              </a:lnSpc>
            </a:pPr>
            <a:r>
              <a:rPr lang="en-US" sz="1500">
                <a:solidFill>
                  <a:srgbClr val="000000"/>
                </a:solidFill>
                <a:latin typeface="Canva Sans"/>
                <a:ea typeface="Canva Sans"/>
                <a:cs typeface="Canva Sans"/>
                <a:sym typeface="Canva Sans"/>
              </a:rPr>
              <a:t>5.N. K. Alamgir and N. T. Saleem, “Prevalence and severity of gag reflex in patients presenting at the department of prosthodontics,” The Professional Medical Journal, vol. 31, no. 09, pp. 1301–1306, Sep. 2024, doi: https://doi.org/10.29309/tpmj/2024.31.09.8087.</a:t>
            </a:r>
          </a:p>
          <a:p>
            <a:pPr algn="just">
              <a:lnSpc>
                <a:spcPts val="2100"/>
              </a:lnSpc>
            </a:pPr>
          </a:p>
          <a:p>
            <a:pPr algn="just">
              <a:lnSpc>
                <a:spcPts val="2100"/>
              </a:lnSpc>
            </a:pPr>
            <a:r>
              <a:rPr lang="en-US" sz="1500">
                <a:solidFill>
                  <a:srgbClr val="000000"/>
                </a:solidFill>
                <a:latin typeface="Canva Sans"/>
                <a:ea typeface="Canva Sans"/>
                <a:cs typeface="Canva Sans"/>
                <a:sym typeface="Canva Sans"/>
              </a:rPr>
              <a:t>6. A. Ender, T. Attin, and A. Mehl, “In vivo precision of conventional and digital methods of obtaining complete-arch dental impressions,” The Journal of Prosthetic Dentistry, vol. 115, no. 3, pp. 313–320, Mar. 2016, doi: https://doi.org/10.1016/j.prosdent.2015.09.011.</a:t>
            </a:r>
          </a:p>
          <a:p>
            <a:pPr algn="just">
              <a:lnSpc>
                <a:spcPts val="2100"/>
              </a:lnSpc>
            </a:pPr>
          </a:p>
          <a:p>
            <a:pPr algn="just">
              <a:lnSpc>
                <a:spcPts val="2100"/>
              </a:lnSpc>
            </a:pPr>
            <a:r>
              <a:rPr lang="en-US" sz="1500">
                <a:solidFill>
                  <a:srgbClr val="000000"/>
                </a:solidFill>
                <a:latin typeface="Canva Sans"/>
                <a:ea typeface="Canva Sans"/>
                <a:cs typeface="Canva Sans"/>
                <a:sym typeface="Canva Sans"/>
              </a:rPr>
              <a:t>7.  L. Jahangiri, G. Akiva, S. Lakhia, and I. Turkyilmaz, “Understanding the complexities of digital dentistry integration in high-volume dental institutions,” British Dental Journal, vol. 229, no. 3, pp. 166–168, Aug. 2020, doi: </a:t>
            </a:r>
            <a:r>
              <a:rPr lang="en-US" sz="1500" u="sng">
                <a:solidFill>
                  <a:srgbClr val="000000"/>
                </a:solidFill>
                <a:latin typeface="Canva Sans"/>
                <a:ea typeface="Canva Sans"/>
                <a:cs typeface="Canva Sans"/>
                <a:sym typeface="Canva Sans"/>
                <a:hlinkClick r:id="rId5" tooltip="https://doi.org/10.1038/s41415-020-1928-5"/>
              </a:rPr>
              <a:t>https://doi.org/10.1038/s41415-020-1928-5</a:t>
            </a:r>
            <a:r>
              <a:rPr lang="en-US" sz="1500">
                <a:solidFill>
                  <a:srgbClr val="000000"/>
                </a:solidFill>
                <a:latin typeface="Canva Sans"/>
                <a:ea typeface="Canva Sans"/>
                <a:cs typeface="Canva Sans"/>
                <a:sym typeface="Canva Sans"/>
              </a:rPr>
              <a:t>.</a:t>
            </a:r>
          </a:p>
          <a:p>
            <a:pPr algn="just">
              <a:lnSpc>
                <a:spcPts val="2100"/>
              </a:lnSpc>
            </a:pPr>
          </a:p>
          <a:p>
            <a:pPr algn="just">
              <a:lnSpc>
                <a:spcPts val="2100"/>
              </a:lnSpc>
            </a:pPr>
            <a:r>
              <a:rPr lang="en-US" sz="1500">
                <a:solidFill>
                  <a:srgbClr val="000000"/>
                </a:solidFill>
                <a:latin typeface="Canva Sans"/>
                <a:ea typeface="Canva Sans"/>
                <a:cs typeface="Canva Sans"/>
                <a:sym typeface="Canva Sans"/>
              </a:rPr>
              <a:t>8. “Integrating Intraoral Scanners with exocad Software in the Clinic - exocad,” Exocad.com, 2025. </a:t>
            </a:r>
            <a:r>
              <a:rPr lang="en-US" sz="1500" u="sng">
                <a:solidFill>
                  <a:srgbClr val="000000"/>
                </a:solidFill>
                <a:latin typeface="Canva Sans"/>
                <a:ea typeface="Canva Sans"/>
                <a:cs typeface="Canva Sans"/>
                <a:sym typeface="Canva Sans"/>
                <a:hlinkClick r:id="rId6" tooltip="https://wiki.exocad.com/wiki/index.php/Integrating_Intraoral_Scanners_with_exocad_Software_in_the_Clinic"/>
              </a:rPr>
              <a:t>https://wiki.exocad.com/wiki/index.php/Integrating_Intraoral_Scanners_with_exocad_Software_in_the_Clinic</a:t>
            </a:r>
            <a:r>
              <a:rPr lang="en-US" sz="1500">
                <a:solidFill>
                  <a:srgbClr val="000000"/>
                </a:solidFill>
                <a:latin typeface="Canva Sans"/>
                <a:ea typeface="Canva Sans"/>
                <a:cs typeface="Canva Sans"/>
                <a:sym typeface="Canva Sans"/>
              </a:rPr>
              <a:t> (accessed Jul. 15, 2025).</a:t>
            </a:r>
          </a:p>
          <a:p>
            <a:pPr algn="just">
              <a:lnSpc>
                <a:spcPts val="2100"/>
              </a:lnSpc>
            </a:pPr>
          </a:p>
          <a:p>
            <a:pPr algn="just">
              <a:lnSpc>
                <a:spcPts val="2100"/>
              </a:lnSpc>
            </a:pPr>
            <a:r>
              <a:rPr lang="en-US" sz="1500">
                <a:solidFill>
                  <a:srgbClr val="000000"/>
                </a:solidFill>
                <a:latin typeface="Canva Sans"/>
                <a:ea typeface="Canva Sans"/>
                <a:cs typeface="Canva Sans"/>
                <a:sym typeface="Canva Sans"/>
              </a:rPr>
              <a:t>9. “Intraoral scanners| Planmeca,” Planmeca.com, 2024. </a:t>
            </a:r>
            <a:r>
              <a:rPr lang="en-US" sz="1500" u="sng">
                <a:solidFill>
                  <a:srgbClr val="000000"/>
                </a:solidFill>
                <a:latin typeface="Canva Sans"/>
                <a:ea typeface="Canva Sans"/>
                <a:cs typeface="Canva Sans"/>
                <a:sym typeface="Canva Sans"/>
                <a:hlinkClick r:id="rId7" tooltip="https://www.planmeca.com/cadcam-dentistry/intraoral-scanners/"/>
              </a:rPr>
              <a:t>https://www.planmeca.com/cadcam-dentistry/intraoral-scanners/</a:t>
            </a:r>
            <a:r>
              <a:rPr lang="en-US" sz="1500">
                <a:solidFill>
                  <a:srgbClr val="000000"/>
                </a:solidFill>
                <a:latin typeface="Canva Sans"/>
                <a:ea typeface="Canva Sans"/>
                <a:cs typeface="Canva Sans"/>
                <a:sym typeface="Canva Sans"/>
              </a:rPr>
              <a:t> (accessed Apr. 13, 2025).</a:t>
            </a:r>
          </a:p>
          <a:p>
            <a:pPr algn="just">
              <a:lnSpc>
                <a:spcPts val="2100"/>
              </a:lnSpc>
            </a:pPr>
          </a:p>
          <a:p>
            <a:pPr algn="just">
              <a:lnSpc>
                <a:spcPts val="2100"/>
              </a:lnSpc>
            </a:pPr>
            <a:r>
              <a:rPr lang="en-US" sz="1500">
                <a:solidFill>
                  <a:srgbClr val="000000"/>
                </a:solidFill>
                <a:latin typeface="Canva Sans"/>
                <a:ea typeface="Canva Sans"/>
                <a:cs typeface="Canva Sans"/>
                <a:sym typeface="Canva Sans"/>
              </a:rPr>
              <a:t>10. C. Jin, D. Abramson, J. Carroll, Z. Liu, and R. Kettimuthu, “Moving small files in a networked environment,” Future Generation Computer Systems, vol. 139, pp. 167–180, Feb. 2023, doi: https://doi.org/10.1016/j.future.2022.09.016.</a:t>
            </a:r>
          </a:p>
          <a:p>
            <a:pPr algn="just">
              <a:lnSpc>
                <a:spcPts val="2100"/>
              </a:lnSpc>
            </a:pPr>
          </a:p>
          <a:p>
            <a:pPr algn="just">
              <a:lnSpc>
                <a:spcPts val="2100"/>
              </a:lnSpc>
            </a:pPr>
          </a:p>
          <a:p>
            <a:pPr algn="just">
              <a:lnSpc>
                <a:spcPts val="2100"/>
              </a:lnSpc>
            </a:pPr>
          </a:p>
        </p:txBody>
      </p:sp>
    </p:spTree>
  </p:cSld>
  <p:clrMapOvr>
    <a:masterClrMapping/>
  </p:clrMapOvr>
</p:sld>
</file>

<file path=ppt/slides/slide16.xml><?xml version="1.0" encoding="utf-8"?>
<p:sld xmlns:p="http://schemas.openxmlformats.org/presentationml/2006/main" xmlns:a="http://schemas.openxmlformats.org/drawingml/2006/main" xmlns:r="http://schemas.openxmlformats.org/officeDocument/2006/relationships">
  <p:cSld>
    <p:bg>
      <p:bgPr>
        <a:gradFill rotWithShape="true">
          <a:gsLst>
            <a:gs pos="0">
              <a:srgbClr val="0097B2">
                <a:alpha val="100000"/>
              </a:srgbClr>
            </a:gs>
            <a:gs pos="100000">
              <a:srgbClr val="7ED957">
                <a:alpha val="100000"/>
              </a:srgbClr>
            </a:gs>
          </a:gsLst>
          <a:lin ang="0"/>
        </a:gradFill>
      </p:bgPr>
    </p:bg>
    <p:spTree>
      <p:nvGrpSpPr>
        <p:cNvPr id="1" name=""/>
        <p:cNvGrpSpPr/>
        <p:nvPr/>
      </p:nvGrpSpPr>
      <p:grpSpPr>
        <a:xfrm>
          <a:off x="0" y="0"/>
          <a:ext cx="0" cy="0"/>
          <a:chOff x="0" y="0"/>
          <a:chExt cx="0" cy="0"/>
        </a:xfrm>
      </p:grpSpPr>
      <p:sp>
        <p:nvSpPr>
          <p:cNvPr name="Freeform 2" id="2"/>
          <p:cNvSpPr/>
          <p:nvPr/>
        </p:nvSpPr>
        <p:spPr>
          <a:xfrm flipH="false" flipV="false" rot="0">
            <a:off x="450762" y="253554"/>
            <a:ext cx="17386476" cy="9779893"/>
          </a:xfrm>
          <a:custGeom>
            <a:avLst/>
            <a:gdLst/>
            <a:ahLst/>
            <a:cxnLst/>
            <a:rect r="r" b="b" t="t" l="l"/>
            <a:pathLst>
              <a:path h="9779893" w="17386476">
                <a:moveTo>
                  <a:pt x="0" y="0"/>
                </a:moveTo>
                <a:lnTo>
                  <a:pt x="17386476" y="0"/>
                </a:lnTo>
                <a:lnTo>
                  <a:pt x="17386476" y="9779892"/>
                </a:lnTo>
                <a:lnTo>
                  <a:pt x="0" y="9779892"/>
                </a:lnTo>
                <a:lnTo>
                  <a:pt x="0" y="0"/>
                </a:lnTo>
                <a:close/>
              </a:path>
            </a:pathLst>
          </a:custGeom>
          <a:blipFill>
            <a:blip r:embed="rId2">
              <a:alphaModFix amt="12000"/>
            </a:blip>
            <a:stretch>
              <a:fillRect l="0" t="0" r="0" b="0"/>
            </a:stretch>
          </a:blipFill>
        </p:spPr>
      </p:sp>
      <p:sp>
        <p:nvSpPr>
          <p:cNvPr name="TextBox 3" id="3"/>
          <p:cNvSpPr txBox="true"/>
          <p:nvPr/>
        </p:nvSpPr>
        <p:spPr>
          <a:xfrm rot="0">
            <a:off x="618761" y="756587"/>
            <a:ext cx="17132751" cy="8501713"/>
          </a:xfrm>
          <a:prstGeom prst="rect">
            <a:avLst/>
          </a:prstGeom>
        </p:spPr>
        <p:txBody>
          <a:bodyPr anchor="t" rtlCol="false" tIns="0" lIns="0" bIns="0" rIns="0">
            <a:spAutoFit/>
          </a:bodyPr>
          <a:lstStyle/>
          <a:p>
            <a:pPr algn="just">
              <a:lnSpc>
                <a:spcPts val="2154"/>
              </a:lnSpc>
            </a:pPr>
          </a:p>
          <a:p>
            <a:pPr algn="just">
              <a:lnSpc>
                <a:spcPts val="2154"/>
              </a:lnSpc>
            </a:pPr>
            <a:r>
              <a:rPr lang="en-US" sz="1538">
                <a:solidFill>
                  <a:srgbClr val="000000"/>
                </a:solidFill>
                <a:latin typeface="Canva Sans"/>
                <a:ea typeface="Canva Sans"/>
                <a:cs typeface="Canva Sans"/>
                <a:sym typeface="Canva Sans"/>
              </a:rPr>
              <a:t>11. J. M. Bueno, C. G. Gouveia, M. Barbosa, A. Franco, J. Luiz, and M. do, “Effect of decompression and online transmission on the dimensional changes of .stl files generated by intra-oral scanning,” PLoS ONE, vol. 17, no. 9, pp. e0272989–e0272989, Sep. 2022, doi: https://doi.org/10.1371/journal.pone.0272989.</a:t>
            </a:r>
          </a:p>
          <a:p>
            <a:pPr algn="just">
              <a:lnSpc>
                <a:spcPts val="2154"/>
              </a:lnSpc>
            </a:pPr>
          </a:p>
          <a:p>
            <a:pPr algn="just">
              <a:lnSpc>
                <a:spcPts val="2154"/>
              </a:lnSpc>
            </a:pPr>
            <a:r>
              <a:rPr lang="en-US" sz="1538">
                <a:solidFill>
                  <a:srgbClr val="000000"/>
                </a:solidFill>
                <a:latin typeface="Canva Sans"/>
                <a:ea typeface="Canva Sans"/>
                <a:cs typeface="Canva Sans"/>
                <a:sym typeface="Canva Sans"/>
              </a:rPr>
              <a:t>12. B. Kharchenko, “Analyzing and evaluating existing dental practice management software: A comprehensive study to identify gaps and opportunities for improvement,” Riunet.upv.es, Oct. 1</a:t>
            </a:r>
            <a:r>
              <a:rPr lang="en-US" sz="1538">
                <a:solidFill>
                  <a:srgbClr val="000000"/>
                </a:solidFill>
                <a:latin typeface="Canva Sans"/>
                <a:ea typeface="Canva Sans"/>
                <a:cs typeface="Canva Sans"/>
                <a:sym typeface="Canva Sans"/>
              </a:rPr>
              <a:t>1, 2023. https://riunet.upv.es/entities/publication/6f1d7b67-9417-475e-9a3f-b9421aa26b69/full (accessed Sep. 27, 2025).</a:t>
            </a:r>
          </a:p>
          <a:p>
            <a:pPr algn="just">
              <a:lnSpc>
                <a:spcPts val="2154"/>
              </a:lnSpc>
            </a:pPr>
          </a:p>
          <a:p>
            <a:pPr algn="just">
              <a:lnSpc>
                <a:spcPts val="2154"/>
              </a:lnSpc>
            </a:pPr>
            <a:r>
              <a:rPr lang="en-US" sz="1538">
                <a:solidFill>
                  <a:srgbClr val="000000"/>
                </a:solidFill>
                <a:latin typeface="Canva Sans"/>
                <a:ea typeface="Canva Sans"/>
                <a:cs typeface="Canva Sans"/>
                <a:sym typeface="Canva Sans"/>
              </a:rPr>
              <a:t>13. </a:t>
            </a:r>
            <a:r>
              <a:rPr lang="en-US" sz="1538">
                <a:solidFill>
                  <a:srgbClr val="000000"/>
                </a:solidFill>
                <a:latin typeface="Canva Sans"/>
                <a:ea typeface="Canva Sans"/>
                <a:cs typeface="Canva Sans"/>
                <a:sym typeface="Canva Sans"/>
              </a:rPr>
              <a:t>A. Horé and D. Ziou, </a:t>
            </a:r>
            <a:r>
              <a:rPr lang="en-US" sz="1538">
                <a:solidFill>
                  <a:srgbClr val="000000"/>
                </a:solidFill>
                <a:latin typeface="Canva Sans"/>
                <a:ea typeface="Canva Sans"/>
                <a:cs typeface="Canva Sans"/>
                <a:sym typeface="Canva Sans"/>
              </a:rPr>
              <a:t>“</a:t>
            </a:r>
            <a:r>
              <a:rPr lang="en-US" sz="1538">
                <a:solidFill>
                  <a:srgbClr val="000000"/>
                </a:solidFill>
                <a:latin typeface="Canva Sans"/>
                <a:ea typeface="Canva Sans"/>
                <a:cs typeface="Canva Sans"/>
                <a:sym typeface="Canva Sans"/>
              </a:rPr>
              <a:t>Image </a:t>
            </a:r>
            <a:r>
              <a:rPr lang="en-US" sz="1538">
                <a:solidFill>
                  <a:srgbClr val="000000"/>
                </a:solidFill>
                <a:latin typeface="Canva Sans"/>
                <a:ea typeface="Canva Sans"/>
                <a:cs typeface="Canva Sans"/>
                <a:sym typeface="Canva Sans"/>
              </a:rPr>
              <a:t>Q</a:t>
            </a:r>
            <a:r>
              <a:rPr lang="en-US" sz="1538">
                <a:solidFill>
                  <a:srgbClr val="000000"/>
                </a:solidFill>
                <a:latin typeface="Canva Sans"/>
                <a:ea typeface="Canva Sans"/>
                <a:cs typeface="Canva Sans"/>
                <a:sym typeface="Canva Sans"/>
              </a:rPr>
              <a:t>uality </a:t>
            </a:r>
            <a:r>
              <a:rPr lang="en-US" sz="1538">
                <a:solidFill>
                  <a:srgbClr val="000000"/>
                </a:solidFill>
                <a:latin typeface="Canva Sans"/>
                <a:ea typeface="Canva Sans"/>
                <a:cs typeface="Canva Sans"/>
                <a:sym typeface="Canva Sans"/>
              </a:rPr>
              <a:t>M</a:t>
            </a:r>
            <a:r>
              <a:rPr lang="en-US" sz="1538">
                <a:solidFill>
                  <a:srgbClr val="000000"/>
                </a:solidFill>
                <a:latin typeface="Canva Sans"/>
                <a:ea typeface="Canva Sans"/>
                <a:cs typeface="Canva Sans"/>
                <a:sym typeface="Canva Sans"/>
              </a:rPr>
              <a:t>etrics: PSNR vs. SSIM,</a:t>
            </a:r>
            <a:r>
              <a:rPr lang="en-US" sz="1538">
                <a:solidFill>
                  <a:srgbClr val="000000"/>
                </a:solidFill>
                <a:latin typeface="Canva Sans"/>
                <a:ea typeface="Canva Sans"/>
                <a:cs typeface="Canva Sans"/>
                <a:sym typeface="Canva Sans"/>
              </a:rPr>
              <a:t>” IEEE</a:t>
            </a:r>
            <a:r>
              <a:rPr lang="en-US" sz="1538">
                <a:solidFill>
                  <a:srgbClr val="000000"/>
                </a:solidFill>
                <a:latin typeface="Canva Sans"/>
                <a:ea typeface="Canva Sans"/>
                <a:cs typeface="Canva Sans"/>
                <a:sym typeface="Canva Sans"/>
              </a:rPr>
              <a:t> </a:t>
            </a:r>
            <a:r>
              <a:rPr lang="en-US" sz="1538">
                <a:solidFill>
                  <a:srgbClr val="000000"/>
                </a:solidFill>
                <a:latin typeface="Canva Sans"/>
                <a:ea typeface="Canva Sans"/>
                <a:cs typeface="Canva Sans"/>
                <a:sym typeface="Canva Sans"/>
              </a:rPr>
              <a:t>Xplore,</a:t>
            </a:r>
            <a:r>
              <a:rPr lang="en-US" sz="1538">
                <a:solidFill>
                  <a:srgbClr val="000000"/>
                </a:solidFill>
                <a:latin typeface="Canva Sans"/>
                <a:ea typeface="Canva Sans"/>
                <a:cs typeface="Canva Sans"/>
                <a:sym typeface="Canva Sans"/>
              </a:rPr>
              <a:t> </a:t>
            </a:r>
            <a:r>
              <a:rPr lang="en-US" sz="1538">
                <a:solidFill>
                  <a:srgbClr val="000000"/>
                </a:solidFill>
                <a:latin typeface="Canva Sans"/>
                <a:ea typeface="Canva Sans"/>
                <a:cs typeface="Canva Sans"/>
                <a:sym typeface="Canva Sans"/>
              </a:rPr>
              <a:t>Aug</a:t>
            </a:r>
            <a:r>
              <a:rPr lang="en-US" sz="1538">
                <a:solidFill>
                  <a:srgbClr val="000000"/>
                </a:solidFill>
                <a:latin typeface="Canva Sans"/>
                <a:ea typeface="Canva Sans"/>
                <a:cs typeface="Canva Sans"/>
                <a:sym typeface="Canva Sans"/>
              </a:rPr>
              <a:t>.</a:t>
            </a:r>
            <a:r>
              <a:rPr lang="en-US" sz="1538">
                <a:solidFill>
                  <a:srgbClr val="000000"/>
                </a:solidFill>
                <a:latin typeface="Canva Sans"/>
                <a:ea typeface="Canva Sans"/>
                <a:cs typeface="Canva Sans"/>
                <a:sym typeface="Canva Sans"/>
              </a:rPr>
              <a:t> 01,</a:t>
            </a:r>
            <a:r>
              <a:rPr lang="en-US" sz="1538">
                <a:solidFill>
                  <a:srgbClr val="000000"/>
                </a:solidFill>
                <a:latin typeface="Canva Sans"/>
                <a:ea typeface="Canva Sans"/>
                <a:cs typeface="Canva Sans"/>
                <a:sym typeface="Canva Sans"/>
              </a:rPr>
              <a:t> 20</a:t>
            </a:r>
            <a:r>
              <a:rPr lang="en-US" sz="1538">
                <a:solidFill>
                  <a:srgbClr val="000000"/>
                </a:solidFill>
                <a:latin typeface="Canva Sans"/>
                <a:ea typeface="Canva Sans"/>
                <a:cs typeface="Canva Sans"/>
                <a:sym typeface="Canva Sans"/>
              </a:rPr>
              <a:t>10</a:t>
            </a:r>
            <a:r>
              <a:rPr lang="en-US" sz="1538">
                <a:solidFill>
                  <a:srgbClr val="000000"/>
                </a:solidFill>
                <a:latin typeface="Canva Sans"/>
                <a:ea typeface="Canva Sans"/>
                <a:cs typeface="Canva Sans"/>
                <a:sym typeface="Canva Sans"/>
              </a:rPr>
              <a:t>. </a:t>
            </a:r>
            <a:r>
              <a:rPr lang="en-US" sz="1538">
                <a:solidFill>
                  <a:srgbClr val="000000"/>
                </a:solidFill>
                <a:latin typeface="Canva Sans"/>
                <a:ea typeface="Canva Sans"/>
                <a:cs typeface="Canva Sans"/>
                <a:sym typeface="Canva Sans"/>
              </a:rPr>
              <a:t>h</a:t>
            </a:r>
            <a:r>
              <a:rPr lang="en-US" sz="1538">
                <a:solidFill>
                  <a:srgbClr val="000000"/>
                </a:solidFill>
                <a:latin typeface="Canva Sans"/>
                <a:ea typeface="Canva Sans"/>
                <a:cs typeface="Canva Sans"/>
                <a:sym typeface="Canva Sans"/>
              </a:rPr>
              <a:t>tt</a:t>
            </a:r>
            <a:r>
              <a:rPr lang="en-US" sz="1538">
                <a:solidFill>
                  <a:srgbClr val="000000"/>
                </a:solidFill>
                <a:latin typeface="Canva Sans"/>
                <a:ea typeface="Canva Sans"/>
                <a:cs typeface="Canva Sans"/>
                <a:sym typeface="Canva Sans"/>
              </a:rPr>
              <a:t>ps://i</a:t>
            </a:r>
            <a:r>
              <a:rPr lang="en-US" sz="1538">
                <a:solidFill>
                  <a:srgbClr val="000000"/>
                </a:solidFill>
                <a:latin typeface="Canva Sans"/>
                <a:ea typeface="Canva Sans"/>
                <a:cs typeface="Canva Sans"/>
                <a:sym typeface="Canva Sans"/>
              </a:rPr>
              <a:t>e</a:t>
            </a:r>
            <a:r>
              <a:rPr lang="en-US" sz="1538">
                <a:solidFill>
                  <a:srgbClr val="000000"/>
                </a:solidFill>
                <a:latin typeface="Canva Sans"/>
                <a:ea typeface="Canva Sans"/>
                <a:cs typeface="Canva Sans"/>
                <a:sym typeface="Canva Sans"/>
              </a:rPr>
              <a:t>eexplo</a:t>
            </a:r>
            <a:r>
              <a:rPr lang="en-US" sz="1538">
                <a:solidFill>
                  <a:srgbClr val="000000"/>
                </a:solidFill>
                <a:latin typeface="Canva Sans"/>
                <a:ea typeface="Canva Sans"/>
                <a:cs typeface="Canva Sans"/>
                <a:sym typeface="Canva Sans"/>
              </a:rPr>
              <a:t>r</a:t>
            </a:r>
            <a:r>
              <a:rPr lang="en-US" sz="1538">
                <a:solidFill>
                  <a:srgbClr val="000000"/>
                </a:solidFill>
                <a:latin typeface="Canva Sans"/>
                <a:ea typeface="Canva Sans"/>
                <a:cs typeface="Canva Sans"/>
                <a:sym typeface="Canva Sans"/>
              </a:rPr>
              <a:t>e.iee</a:t>
            </a:r>
            <a:r>
              <a:rPr lang="en-US" sz="1538">
                <a:solidFill>
                  <a:srgbClr val="000000"/>
                </a:solidFill>
                <a:latin typeface="Canva Sans"/>
                <a:ea typeface="Canva Sans"/>
                <a:cs typeface="Canva Sans"/>
                <a:sym typeface="Canva Sans"/>
              </a:rPr>
              <a:t>e</a:t>
            </a:r>
            <a:r>
              <a:rPr lang="en-US" sz="1538">
                <a:solidFill>
                  <a:srgbClr val="000000"/>
                </a:solidFill>
                <a:latin typeface="Canva Sans"/>
                <a:ea typeface="Canva Sans"/>
                <a:cs typeface="Canva Sans"/>
                <a:sym typeface="Canva Sans"/>
              </a:rPr>
              <a:t>.</a:t>
            </a:r>
            <a:r>
              <a:rPr lang="en-US" sz="1538">
                <a:solidFill>
                  <a:srgbClr val="000000"/>
                </a:solidFill>
                <a:latin typeface="Canva Sans"/>
                <a:ea typeface="Canva Sans"/>
                <a:cs typeface="Canva Sans"/>
                <a:sym typeface="Canva Sans"/>
              </a:rPr>
              <a:t>o</a:t>
            </a:r>
            <a:r>
              <a:rPr lang="en-US" sz="1538">
                <a:solidFill>
                  <a:srgbClr val="000000"/>
                </a:solidFill>
                <a:latin typeface="Canva Sans"/>
                <a:ea typeface="Canva Sans"/>
                <a:cs typeface="Canva Sans"/>
                <a:sym typeface="Canva Sans"/>
              </a:rPr>
              <a:t>r</a:t>
            </a:r>
            <a:r>
              <a:rPr lang="en-US" sz="1538">
                <a:solidFill>
                  <a:srgbClr val="000000"/>
                </a:solidFill>
                <a:latin typeface="Canva Sans"/>
                <a:ea typeface="Canva Sans"/>
                <a:cs typeface="Canva Sans"/>
                <a:sym typeface="Canva Sans"/>
              </a:rPr>
              <a:t>g</a:t>
            </a:r>
            <a:r>
              <a:rPr lang="en-US" sz="1538">
                <a:solidFill>
                  <a:srgbClr val="000000"/>
                </a:solidFill>
                <a:latin typeface="Canva Sans"/>
                <a:ea typeface="Canva Sans"/>
                <a:cs typeface="Canva Sans"/>
                <a:sym typeface="Canva Sans"/>
              </a:rPr>
              <a:t>/docume</a:t>
            </a:r>
            <a:r>
              <a:rPr lang="en-US" sz="1538">
                <a:solidFill>
                  <a:srgbClr val="000000"/>
                </a:solidFill>
                <a:latin typeface="Canva Sans"/>
                <a:ea typeface="Canva Sans"/>
                <a:cs typeface="Canva Sans"/>
                <a:sym typeface="Canva Sans"/>
              </a:rPr>
              <a:t>nt</a:t>
            </a:r>
            <a:r>
              <a:rPr lang="en-US" sz="1538">
                <a:solidFill>
                  <a:srgbClr val="000000"/>
                </a:solidFill>
                <a:latin typeface="Canva Sans"/>
                <a:ea typeface="Canva Sans"/>
                <a:cs typeface="Canva Sans"/>
                <a:sym typeface="Canva Sans"/>
              </a:rPr>
              <a:t>/559</a:t>
            </a:r>
            <a:r>
              <a:rPr lang="en-US" sz="1538">
                <a:solidFill>
                  <a:srgbClr val="000000"/>
                </a:solidFill>
                <a:latin typeface="Canva Sans"/>
                <a:ea typeface="Canva Sans"/>
                <a:cs typeface="Canva Sans"/>
                <a:sym typeface="Canva Sans"/>
              </a:rPr>
              <a:t>69</a:t>
            </a:r>
            <a:r>
              <a:rPr lang="en-US" sz="1538">
                <a:solidFill>
                  <a:srgbClr val="000000"/>
                </a:solidFill>
                <a:latin typeface="Canva Sans"/>
                <a:ea typeface="Canva Sans"/>
                <a:cs typeface="Canva Sans"/>
                <a:sym typeface="Canva Sans"/>
              </a:rPr>
              <a:t>99</a:t>
            </a:r>
          </a:p>
          <a:p>
            <a:pPr algn="just">
              <a:lnSpc>
                <a:spcPts val="2154"/>
              </a:lnSpc>
            </a:pPr>
          </a:p>
          <a:p>
            <a:pPr algn="just">
              <a:lnSpc>
                <a:spcPts val="2154"/>
              </a:lnSpc>
            </a:pPr>
            <a:r>
              <a:rPr lang="en-US" sz="1538">
                <a:solidFill>
                  <a:srgbClr val="000000"/>
                </a:solidFill>
                <a:latin typeface="Canva Sans"/>
                <a:ea typeface="Canva Sans"/>
                <a:cs typeface="Canva Sans"/>
                <a:sym typeface="Canva Sans"/>
              </a:rPr>
              <a:t>14. S. Shahu Gaikwad and P. Adkar, “A Review Paper on Bootstrap Framework,” 2019. Available: https://www.irejournals.com/formatedpaper/1701173.pdf</a:t>
            </a:r>
          </a:p>
          <a:p>
            <a:pPr algn="just">
              <a:lnSpc>
                <a:spcPts val="2154"/>
              </a:lnSpc>
            </a:pPr>
          </a:p>
          <a:p>
            <a:pPr algn="just">
              <a:lnSpc>
                <a:spcPts val="2154"/>
              </a:lnSpc>
            </a:pPr>
            <a:r>
              <a:rPr lang="en-US" sz="1538">
                <a:solidFill>
                  <a:srgbClr val="000000"/>
                </a:solidFill>
                <a:latin typeface="Canva Sans"/>
                <a:ea typeface="Canva Sans"/>
                <a:cs typeface="Canva Sans"/>
                <a:sym typeface="Canva Sans"/>
              </a:rPr>
              <a:t>15.[ A. P. O</a:t>
            </a:r>
            <a:r>
              <a:rPr lang="en-US" sz="1538">
                <a:solidFill>
                  <a:srgbClr val="000000"/>
                </a:solidFill>
                <a:latin typeface="Canva Sans"/>
                <a:ea typeface="Canva Sans"/>
                <a:cs typeface="Canva Sans"/>
                <a:sym typeface="Canva Sans"/>
              </a:rPr>
              <a:t>r</a:t>
            </a:r>
            <a:r>
              <a:rPr lang="en-US" sz="1538">
                <a:solidFill>
                  <a:srgbClr val="000000"/>
                </a:solidFill>
                <a:latin typeface="Canva Sans"/>
                <a:ea typeface="Canva Sans"/>
                <a:cs typeface="Canva Sans"/>
                <a:sym typeface="Canva Sans"/>
              </a:rPr>
              <a:t>oma an</a:t>
            </a:r>
            <a:r>
              <a:rPr lang="en-US" sz="1538">
                <a:solidFill>
                  <a:srgbClr val="000000"/>
                </a:solidFill>
                <a:latin typeface="Canva Sans"/>
                <a:ea typeface="Canva Sans"/>
                <a:cs typeface="Canva Sans"/>
                <a:sym typeface="Canva Sans"/>
              </a:rPr>
              <a:t>d</a:t>
            </a:r>
            <a:r>
              <a:rPr lang="en-US" sz="1538">
                <a:solidFill>
                  <a:srgbClr val="000000"/>
                </a:solidFill>
                <a:latin typeface="Canva Sans"/>
                <a:ea typeface="Canva Sans"/>
                <a:cs typeface="Canva Sans"/>
                <a:sym typeface="Canva Sans"/>
              </a:rPr>
              <a:t> N. O</a:t>
            </a:r>
            <a:r>
              <a:rPr lang="en-US" sz="1538">
                <a:solidFill>
                  <a:srgbClr val="000000"/>
                </a:solidFill>
                <a:latin typeface="Canva Sans"/>
                <a:ea typeface="Canva Sans"/>
                <a:cs typeface="Canva Sans"/>
                <a:sym typeface="Canva Sans"/>
              </a:rPr>
              <a:t>j</a:t>
            </a:r>
            <a:r>
              <a:rPr lang="en-US" sz="1538">
                <a:solidFill>
                  <a:srgbClr val="000000"/>
                </a:solidFill>
                <a:latin typeface="Canva Sans"/>
                <a:ea typeface="Canva Sans"/>
                <a:cs typeface="Canva Sans"/>
                <a:sym typeface="Canva Sans"/>
              </a:rPr>
              <a:t>ek</a:t>
            </a:r>
            <a:r>
              <a:rPr lang="en-US" sz="1538">
                <a:solidFill>
                  <a:srgbClr val="000000"/>
                </a:solidFill>
                <a:latin typeface="Canva Sans"/>
                <a:ea typeface="Canva Sans"/>
                <a:cs typeface="Canva Sans"/>
                <a:sym typeface="Canva Sans"/>
              </a:rPr>
              <a:t>u</a:t>
            </a:r>
            <a:r>
              <a:rPr lang="en-US" sz="1538">
                <a:solidFill>
                  <a:srgbClr val="000000"/>
                </a:solidFill>
                <a:latin typeface="Canva Sans"/>
                <a:ea typeface="Canva Sans"/>
                <a:cs typeface="Canva Sans"/>
                <a:sym typeface="Canva Sans"/>
              </a:rPr>
              <a:t>do, “A Compa</a:t>
            </a:r>
            <a:r>
              <a:rPr lang="en-US" sz="1538">
                <a:solidFill>
                  <a:srgbClr val="000000"/>
                </a:solidFill>
                <a:latin typeface="Canva Sans"/>
                <a:ea typeface="Canva Sans"/>
                <a:cs typeface="Canva Sans"/>
                <a:sym typeface="Canva Sans"/>
              </a:rPr>
              <a:t>r</a:t>
            </a:r>
            <a:r>
              <a:rPr lang="en-US" sz="1538">
                <a:solidFill>
                  <a:srgbClr val="000000"/>
                </a:solidFill>
                <a:latin typeface="Canva Sans"/>
                <a:ea typeface="Canva Sans"/>
                <a:cs typeface="Canva Sans"/>
                <a:sym typeface="Canva Sans"/>
              </a:rPr>
              <a:t>ative A</a:t>
            </a:r>
            <a:r>
              <a:rPr lang="en-US" sz="1538">
                <a:solidFill>
                  <a:srgbClr val="000000"/>
                </a:solidFill>
                <a:latin typeface="Canva Sans"/>
                <a:ea typeface="Canva Sans"/>
                <a:cs typeface="Canva Sans"/>
                <a:sym typeface="Canva Sans"/>
              </a:rPr>
              <a:t>nal</a:t>
            </a:r>
            <a:r>
              <a:rPr lang="en-US" sz="1538">
                <a:solidFill>
                  <a:srgbClr val="000000"/>
                </a:solidFill>
                <a:latin typeface="Canva Sans"/>
                <a:ea typeface="Canva Sans"/>
                <a:cs typeface="Canva Sans"/>
                <a:sym typeface="Canva Sans"/>
              </a:rPr>
              <a:t>y</a:t>
            </a:r>
            <a:r>
              <a:rPr lang="en-US" sz="1538">
                <a:solidFill>
                  <a:srgbClr val="000000"/>
                </a:solidFill>
                <a:latin typeface="Canva Sans"/>
                <a:ea typeface="Canva Sans"/>
                <a:cs typeface="Canva Sans"/>
                <a:sym typeface="Canva Sans"/>
              </a:rPr>
              <a:t>s</a:t>
            </a:r>
            <a:r>
              <a:rPr lang="en-US" sz="1538">
                <a:solidFill>
                  <a:srgbClr val="000000"/>
                </a:solidFill>
                <a:latin typeface="Canva Sans"/>
                <a:ea typeface="Canva Sans"/>
                <a:cs typeface="Canva Sans"/>
                <a:sym typeface="Canva Sans"/>
              </a:rPr>
              <a:t>is of F</a:t>
            </a:r>
            <a:r>
              <a:rPr lang="en-US" sz="1538">
                <a:solidFill>
                  <a:srgbClr val="000000"/>
                </a:solidFill>
                <a:latin typeface="Canva Sans"/>
                <a:ea typeface="Canva Sans"/>
                <a:cs typeface="Canva Sans"/>
                <a:sym typeface="Canva Sans"/>
              </a:rPr>
              <a:t>or</a:t>
            </a:r>
            <a:r>
              <a:rPr lang="en-US" sz="1538">
                <a:solidFill>
                  <a:srgbClr val="000000"/>
                </a:solidFill>
                <a:latin typeface="Canva Sans"/>
                <a:ea typeface="Canva Sans"/>
                <a:cs typeface="Canva Sans"/>
                <a:sym typeface="Canva Sans"/>
              </a:rPr>
              <a:t>m-Controls, Layouts and Drop down Usin</a:t>
            </a:r>
            <a:r>
              <a:rPr lang="en-US" sz="1538">
                <a:solidFill>
                  <a:srgbClr val="000000"/>
                </a:solidFill>
                <a:latin typeface="Canva Sans"/>
                <a:ea typeface="Canva Sans"/>
                <a:cs typeface="Canva Sans"/>
                <a:sym typeface="Canva Sans"/>
              </a:rPr>
              <a:t>g</a:t>
            </a:r>
            <a:r>
              <a:rPr lang="en-US" sz="1538">
                <a:solidFill>
                  <a:srgbClr val="000000"/>
                </a:solidFill>
                <a:latin typeface="Canva Sans"/>
                <a:ea typeface="Canva Sans"/>
                <a:cs typeface="Canva Sans"/>
                <a:sym typeface="Canva Sans"/>
              </a:rPr>
              <a:t> HTML 5 and Boo</a:t>
            </a:r>
            <a:r>
              <a:rPr lang="en-US" sz="1538">
                <a:solidFill>
                  <a:srgbClr val="000000"/>
                </a:solidFill>
                <a:latin typeface="Canva Sans"/>
                <a:ea typeface="Canva Sans"/>
                <a:cs typeface="Canva Sans"/>
                <a:sym typeface="Canva Sans"/>
              </a:rPr>
              <a:t>t</a:t>
            </a:r>
            <a:r>
              <a:rPr lang="en-US" sz="1538">
                <a:solidFill>
                  <a:srgbClr val="000000"/>
                </a:solidFill>
                <a:latin typeface="Canva Sans"/>
                <a:ea typeface="Canva Sans"/>
                <a:cs typeface="Canva Sans"/>
                <a:sym typeface="Canva Sans"/>
              </a:rPr>
              <a:t>strap 4,” *</a:t>
            </a:r>
            <a:r>
              <a:rPr lang="en-US" sz="1538">
                <a:solidFill>
                  <a:srgbClr val="000000"/>
                </a:solidFill>
                <a:latin typeface="Canva Sans"/>
                <a:ea typeface="Canva Sans"/>
                <a:cs typeface="Canva Sans"/>
                <a:sym typeface="Canva Sans"/>
              </a:rPr>
              <a:t>I</a:t>
            </a:r>
            <a:r>
              <a:rPr lang="en-US" sz="1538">
                <a:solidFill>
                  <a:srgbClr val="000000"/>
                </a:solidFill>
                <a:latin typeface="Canva Sans"/>
                <a:ea typeface="Canva Sans"/>
                <a:cs typeface="Canva Sans"/>
                <a:sym typeface="Canva Sans"/>
              </a:rPr>
              <a:t>nt. </a:t>
            </a:r>
            <a:r>
              <a:rPr lang="en-US" sz="1538">
                <a:solidFill>
                  <a:srgbClr val="000000"/>
                </a:solidFill>
                <a:latin typeface="Canva Sans"/>
                <a:ea typeface="Canva Sans"/>
                <a:cs typeface="Canva Sans"/>
                <a:sym typeface="Canva Sans"/>
              </a:rPr>
              <a:t>J</a:t>
            </a:r>
            <a:r>
              <a:rPr lang="en-US" sz="1538">
                <a:solidFill>
                  <a:srgbClr val="000000"/>
                </a:solidFill>
                <a:latin typeface="Canva Sans"/>
                <a:ea typeface="Canva Sans"/>
                <a:cs typeface="Canva Sans"/>
                <a:sym typeface="Canva Sans"/>
              </a:rPr>
              <a:t>. </a:t>
            </a:r>
            <a:r>
              <a:rPr lang="en-US" sz="1538">
                <a:solidFill>
                  <a:srgbClr val="000000"/>
                </a:solidFill>
                <a:latin typeface="Canva Sans"/>
                <a:ea typeface="Canva Sans"/>
                <a:cs typeface="Canva Sans"/>
                <a:sym typeface="Canva Sans"/>
              </a:rPr>
              <a:t>C</a:t>
            </a:r>
            <a:r>
              <a:rPr lang="en-US" sz="1538">
                <a:solidFill>
                  <a:srgbClr val="000000"/>
                </a:solidFill>
                <a:latin typeface="Canva Sans"/>
                <a:ea typeface="Canva Sans"/>
                <a:cs typeface="Canva Sans"/>
                <a:sym typeface="Canva Sans"/>
              </a:rPr>
              <a:t>hem. </a:t>
            </a:r>
            <a:r>
              <a:rPr lang="en-US" sz="1538">
                <a:solidFill>
                  <a:srgbClr val="000000"/>
                </a:solidFill>
                <a:latin typeface="Canva Sans"/>
                <a:ea typeface="Canva Sans"/>
                <a:cs typeface="Canva Sans"/>
                <a:sym typeface="Canva Sans"/>
              </a:rPr>
              <a:t>C</a:t>
            </a:r>
            <a:r>
              <a:rPr lang="en-US" sz="1538">
                <a:solidFill>
                  <a:srgbClr val="000000"/>
                </a:solidFill>
                <a:latin typeface="Canva Sans"/>
                <a:ea typeface="Canva Sans"/>
                <a:cs typeface="Canva Sans"/>
                <a:sym typeface="Canva Sans"/>
              </a:rPr>
              <a:t>hem. </a:t>
            </a:r>
            <a:r>
              <a:rPr lang="en-US" sz="1538">
                <a:solidFill>
                  <a:srgbClr val="000000"/>
                </a:solidFill>
                <a:latin typeface="Canva Sans"/>
                <a:ea typeface="Canva Sans"/>
                <a:cs typeface="Canva Sans"/>
                <a:sym typeface="Canva Sans"/>
              </a:rPr>
              <a:t>P</a:t>
            </a:r>
            <a:r>
              <a:rPr lang="en-US" sz="1538">
                <a:solidFill>
                  <a:srgbClr val="000000"/>
                </a:solidFill>
                <a:latin typeface="Canva Sans"/>
                <a:ea typeface="Canva Sans"/>
                <a:cs typeface="Canva Sans"/>
                <a:sym typeface="Canva Sans"/>
              </a:rPr>
              <a:t>rocess</a:t>
            </a:r>
            <a:r>
              <a:rPr lang="en-US" sz="1538">
                <a:solidFill>
                  <a:srgbClr val="000000"/>
                </a:solidFill>
                <a:latin typeface="Canva Sans"/>
                <a:ea typeface="Canva Sans"/>
                <a:cs typeface="Canva Sans"/>
                <a:sym typeface="Canva Sans"/>
              </a:rPr>
              <a:t>.</a:t>
            </a:r>
            <a:r>
              <a:rPr lang="en-US" sz="1538">
                <a:solidFill>
                  <a:srgbClr val="000000"/>
                </a:solidFill>
                <a:latin typeface="Canva Sans"/>
                <a:ea typeface="Canva Sans"/>
                <a:cs typeface="Canva Sans"/>
                <a:sym typeface="Canva Sans"/>
              </a:rPr>
              <a:t>*, vol. </a:t>
            </a:r>
            <a:r>
              <a:rPr lang="en-US" sz="1538">
                <a:solidFill>
                  <a:srgbClr val="000000"/>
                </a:solidFill>
                <a:latin typeface="Canva Sans"/>
                <a:ea typeface="Canva Sans"/>
                <a:cs typeface="Canva Sans"/>
                <a:sym typeface="Canva Sans"/>
              </a:rPr>
              <a:t>5</a:t>
            </a:r>
            <a:r>
              <a:rPr lang="en-US" sz="1538">
                <a:solidFill>
                  <a:srgbClr val="000000"/>
                </a:solidFill>
                <a:latin typeface="Canva Sans"/>
                <a:ea typeface="Canva Sans"/>
                <a:cs typeface="Canva Sans"/>
                <a:sym typeface="Canva Sans"/>
              </a:rPr>
              <a:t>, no</a:t>
            </a:r>
            <a:r>
              <a:rPr lang="en-US" sz="1538">
                <a:solidFill>
                  <a:srgbClr val="000000"/>
                </a:solidFill>
                <a:latin typeface="Canva Sans"/>
                <a:ea typeface="Canva Sans"/>
                <a:cs typeface="Canva Sans"/>
                <a:sym typeface="Canva Sans"/>
              </a:rPr>
              <a:t>.</a:t>
            </a:r>
            <a:r>
              <a:rPr lang="en-US" sz="1538">
                <a:solidFill>
                  <a:srgbClr val="000000"/>
                </a:solidFill>
                <a:latin typeface="Canva Sans"/>
                <a:ea typeface="Canva Sans"/>
                <a:cs typeface="Canva Sans"/>
                <a:sym typeface="Canva Sans"/>
              </a:rPr>
              <a:t> </a:t>
            </a:r>
            <a:r>
              <a:rPr lang="en-US" sz="1538">
                <a:solidFill>
                  <a:srgbClr val="000000"/>
                </a:solidFill>
                <a:latin typeface="Canva Sans"/>
                <a:ea typeface="Canva Sans"/>
                <a:cs typeface="Canva Sans"/>
                <a:sym typeface="Canva Sans"/>
              </a:rPr>
              <a:t>1</a:t>
            </a:r>
            <a:r>
              <a:rPr lang="en-US" sz="1538">
                <a:solidFill>
                  <a:srgbClr val="000000"/>
                </a:solidFill>
                <a:latin typeface="Canva Sans"/>
                <a:ea typeface="Canva Sans"/>
                <a:cs typeface="Canva Sans"/>
                <a:sym typeface="Canva Sans"/>
              </a:rPr>
              <a:t>, pp. 4</a:t>
            </a:r>
            <a:r>
              <a:rPr lang="en-US" sz="1538">
                <a:solidFill>
                  <a:srgbClr val="000000"/>
                </a:solidFill>
                <a:latin typeface="Canva Sans"/>
                <a:ea typeface="Canva Sans"/>
                <a:cs typeface="Canva Sans"/>
                <a:sym typeface="Canva Sans"/>
              </a:rPr>
              <a:t>2</a:t>
            </a:r>
            <a:r>
              <a:rPr lang="en-US" sz="1538">
                <a:solidFill>
                  <a:srgbClr val="000000"/>
                </a:solidFill>
                <a:latin typeface="Canva Sans"/>
                <a:ea typeface="Canva Sans"/>
                <a:cs typeface="Canva Sans"/>
                <a:sym typeface="Canva Sans"/>
              </a:rPr>
              <a:t>–48, </a:t>
            </a:r>
            <a:r>
              <a:rPr lang="en-US" sz="1538">
                <a:solidFill>
                  <a:srgbClr val="000000"/>
                </a:solidFill>
                <a:latin typeface="Canva Sans"/>
                <a:ea typeface="Canva Sans"/>
                <a:cs typeface="Canva Sans"/>
                <a:sym typeface="Canva Sans"/>
              </a:rPr>
              <a:t>2019</a:t>
            </a:r>
            <a:r>
              <a:rPr lang="en-US" sz="1538">
                <a:solidFill>
                  <a:srgbClr val="000000"/>
                </a:solidFill>
                <a:latin typeface="Canva Sans"/>
                <a:ea typeface="Canva Sans"/>
                <a:cs typeface="Canva Sans"/>
                <a:sym typeface="Canva Sans"/>
              </a:rPr>
              <a:t>. [</a:t>
            </a:r>
            <a:r>
              <a:rPr lang="en-US" sz="1538">
                <a:solidFill>
                  <a:srgbClr val="000000"/>
                </a:solidFill>
                <a:latin typeface="Canva Sans"/>
                <a:ea typeface="Canva Sans"/>
                <a:cs typeface="Canva Sans"/>
                <a:sym typeface="Canva Sans"/>
              </a:rPr>
              <a:t>O</a:t>
            </a:r>
            <a:r>
              <a:rPr lang="en-US" sz="1538">
                <a:solidFill>
                  <a:srgbClr val="000000"/>
                </a:solidFill>
                <a:latin typeface="Canva Sans"/>
                <a:ea typeface="Canva Sans"/>
                <a:cs typeface="Canva Sans"/>
                <a:sym typeface="Canva Sans"/>
              </a:rPr>
              <a:t>nline]. </a:t>
            </a:r>
            <a:r>
              <a:rPr lang="en-US" sz="1538">
                <a:solidFill>
                  <a:srgbClr val="000000"/>
                </a:solidFill>
                <a:latin typeface="Canva Sans"/>
                <a:ea typeface="Canva Sans"/>
                <a:cs typeface="Canva Sans"/>
                <a:sym typeface="Canva Sans"/>
              </a:rPr>
              <a:t>A</a:t>
            </a:r>
            <a:r>
              <a:rPr lang="en-US" sz="1538">
                <a:solidFill>
                  <a:srgbClr val="000000"/>
                </a:solidFill>
                <a:latin typeface="Canva Sans"/>
                <a:ea typeface="Canva Sans"/>
                <a:cs typeface="Canva Sans"/>
                <a:sym typeface="Canva Sans"/>
              </a:rPr>
              <a:t>vailable: http://www</a:t>
            </a:r>
            <a:r>
              <a:rPr lang="en-US" sz="1538">
                <a:solidFill>
                  <a:srgbClr val="000000"/>
                </a:solidFill>
                <a:latin typeface="Canva Sans"/>
                <a:ea typeface="Canva Sans"/>
                <a:cs typeface="Canva Sans"/>
                <a:sym typeface="Canva Sans"/>
              </a:rPr>
              <a:t>.</a:t>
            </a:r>
            <a:r>
              <a:rPr lang="en-US" sz="1538">
                <a:solidFill>
                  <a:srgbClr val="000000"/>
                </a:solidFill>
                <a:latin typeface="Canva Sans"/>
                <a:ea typeface="Canva Sans"/>
                <a:cs typeface="Canva Sans"/>
                <a:sym typeface="Canva Sans"/>
              </a:rPr>
              <a:t>iiar</a:t>
            </a:r>
            <a:r>
              <a:rPr lang="en-US" sz="1538">
                <a:solidFill>
                  <a:srgbClr val="000000"/>
                </a:solidFill>
                <a:latin typeface="Canva Sans"/>
                <a:ea typeface="Canva Sans"/>
                <a:cs typeface="Canva Sans"/>
                <a:sym typeface="Canva Sans"/>
              </a:rPr>
              <a:t>d</a:t>
            </a:r>
            <a:r>
              <a:rPr lang="en-US" sz="1538">
                <a:solidFill>
                  <a:srgbClr val="000000"/>
                </a:solidFill>
                <a:latin typeface="Canva Sans"/>
                <a:ea typeface="Canva Sans"/>
                <a:cs typeface="Canva Sans"/>
                <a:sym typeface="Canva Sans"/>
              </a:rPr>
              <a:t>pub.org</a:t>
            </a:r>
          </a:p>
          <a:p>
            <a:pPr algn="just">
              <a:lnSpc>
                <a:spcPts val="2154"/>
              </a:lnSpc>
            </a:pPr>
          </a:p>
          <a:p>
            <a:pPr algn="just">
              <a:lnSpc>
                <a:spcPts val="2154"/>
              </a:lnSpc>
            </a:pPr>
          </a:p>
          <a:p>
            <a:pPr algn="just">
              <a:lnSpc>
                <a:spcPts val="2154"/>
              </a:lnSpc>
            </a:pPr>
            <a:r>
              <a:rPr lang="en-US" sz="1538">
                <a:solidFill>
                  <a:srgbClr val="000000"/>
                </a:solidFill>
                <a:latin typeface="Canva Sans"/>
                <a:ea typeface="Canva Sans"/>
                <a:cs typeface="Canva Sans"/>
                <a:sym typeface="Canva Sans"/>
              </a:rPr>
              <a:t>16. J. Hunt, “Flask Web Services,” Undergraduate topics in computer science, pp. 575–581, Jan. 2023, doi: https://doi.org/10.1007/978-3-031-40336-1_51.</a:t>
            </a:r>
          </a:p>
          <a:p>
            <a:pPr algn="just">
              <a:lnSpc>
                <a:spcPts val="2154"/>
              </a:lnSpc>
            </a:pPr>
          </a:p>
          <a:p>
            <a:pPr algn="just">
              <a:lnSpc>
                <a:spcPts val="2154"/>
              </a:lnSpc>
            </a:pPr>
            <a:r>
              <a:rPr lang="en-US" sz="1538">
                <a:solidFill>
                  <a:srgbClr val="000000"/>
                </a:solidFill>
                <a:latin typeface="Canva Sans"/>
                <a:ea typeface="Canva Sans"/>
                <a:cs typeface="Canva Sans"/>
                <a:sym typeface="Canva Sans"/>
              </a:rPr>
              <a:t>17. Q.-Y. Zhou, J. Park, and V. Koltun, “Open3D: A Modern Library for 3D Data Processing,” arXiv.org, Jan. 29, 2018. https://arxiv.org/abs/1801.09847</a:t>
            </a:r>
          </a:p>
          <a:p>
            <a:pPr algn="just">
              <a:lnSpc>
                <a:spcPts val="2154"/>
              </a:lnSpc>
            </a:pPr>
          </a:p>
          <a:p>
            <a:pPr algn="just">
              <a:lnSpc>
                <a:spcPts val="2154"/>
              </a:lnSpc>
            </a:pPr>
            <a:r>
              <a:rPr lang="en-US" sz="1538">
                <a:solidFill>
                  <a:srgbClr val="000000"/>
                </a:solidFill>
                <a:latin typeface="Canva Sans"/>
                <a:ea typeface="Canva Sans"/>
                <a:cs typeface="Canva Sans"/>
                <a:sym typeface="Canva Sans"/>
              </a:rPr>
              <a:t>18. G. Koçmarlı and G. B. Esmer, “Performance comparison index for image super-resolution models,” Signal, Image and Video Processing, vol. 18, no. 11, pp. 7811–7819, Aug. 2024, doi: https://doi.org/10.1007/s11760-024-03430-8.</a:t>
            </a:r>
          </a:p>
          <a:p>
            <a:pPr algn="just">
              <a:lnSpc>
                <a:spcPts val="2154"/>
              </a:lnSpc>
            </a:pPr>
          </a:p>
          <a:p>
            <a:pPr algn="just">
              <a:lnSpc>
                <a:spcPts val="2154"/>
              </a:lnSpc>
            </a:pPr>
            <a:r>
              <a:rPr lang="en-US" sz="1538">
                <a:solidFill>
                  <a:srgbClr val="000000"/>
                </a:solidFill>
                <a:latin typeface="Canva Sans"/>
                <a:ea typeface="Canva Sans"/>
                <a:cs typeface="Canva Sans"/>
                <a:sym typeface="Canva Sans"/>
              </a:rPr>
              <a:t>19. D. R. I. M. Setiadi, “PSNR vs SSIM: imperceptibility quality assessment for image steganography,” Multimedia Tools and Applications, Nov. 2020, doi: https://doi.org/10.1007/s11042-020-10035-z.</a:t>
            </a:r>
          </a:p>
          <a:p>
            <a:pPr algn="just">
              <a:lnSpc>
                <a:spcPts val="2154"/>
              </a:lnSpc>
            </a:pPr>
          </a:p>
          <a:p>
            <a:pPr algn="just">
              <a:lnSpc>
                <a:spcPts val="2154"/>
              </a:lnSpc>
            </a:pPr>
            <a:r>
              <a:rPr lang="en-US" sz="1538">
                <a:solidFill>
                  <a:srgbClr val="000000"/>
                </a:solidFill>
                <a:latin typeface="Canva Sans"/>
                <a:ea typeface="Canva Sans"/>
                <a:cs typeface="Canva Sans"/>
                <a:sym typeface="Canva Sans"/>
              </a:rPr>
              <a:t>20 E. Nwachukwu, “SQLite Database Architecture and Its Application in Web Environments,” Desklib, 2012. [Online]. Available: </a:t>
            </a:r>
            <a:r>
              <a:rPr lang="en-US" sz="1538">
                <a:solidFill>
                  <a:srgbClr val="000000"/>
                </a:solidFill>
                <a:latin typeface="Canva Sans"/>
                <a:ea typeface="Canva Sans"/>
                <a:cs typeface="Canva Sans"/>
                <a:sym typeface="Canva Sans"/>
              </a:rPr>
              <a:t>https://desklib.com/study-documents/web-database-sqlite/</a:t>
            </a:r>
          </a:p>
          <a:p>
            <a:pPr algn="just">
              <a:lnSpc>
                <a:spcPts val="2154"/>
              </a:lnSpc>
            </a:pPr>
          </a:p>
          <a:p>
            <a:pPr algn="just">
              <a:lnSpc>
                <a:spcPts val="2154"/>
              </a:lnSpc>
            </a:pPr>
          </a:p>
          <a:p>
            <a:pPr algn="just">
              <a:lnSpc>
                <a:spcPts val="2154"/>
              </a:lnSpc>
            </a:pPr>
            <a:r>
              <a:rPr lang="en-US" sz="1538">
                <a:solidFill>
                  <a:srgbClr val="000000"/>
                </a:solidFill>
                <a:latin typeface="Canva Sans"/>
                <a:ea typeface="Canva Sans"/>
                <a:cs typeface="Canva Sans"/>
                <a:sym typeface="Canva Sans"/>
              </a:rPr>
              <a:t>21Yurii Parfonov and Oleksandr Kolgatin, “Choosing a web hosting service for applications based on Django framework,” Bulletin of Kharkov National Automobile and Highway University, no. 96, pp. 66–66, May 2022, doi: </a:t>
            </a:r>
            <a:r>
              <a:rPr lang="en-US" sz="1538" u="sng">
                <a:solidFill>
                  <a:srgbClr val="000000"/>
                </a:solidFill>
                <a:latin typeface="Canva Sans"/>
                <a:ea typeface="Canva Sans"/>
                <a:cs typeface="Canva Sans"/>
                <a:sym typeface="Canva Sans"/>
                <a:hlinkClick r:id="rId3" tooltip="https://doi.org/10.30977/bul.2219-5548.2022.96.0.66"/>
              </a:rPr>
              <a:t>.https://scispace.com/papers/choosing-a-web-hosting-service-for-applications-based-on-2anfyuc8</a:t>
            </a:r>
            <a:r>
              <a:rPr lang="en-US" sz="1538">
                <a:solidFill>
                  <a:srgbClr val="000000"/>
                </a:solidFill>
                <a:latin typeface="Canva Sans"/>
                <a:ea typeface="Canva Sans"/>
                <a:cs typeface="Canva Sans"/>
                <a:sym typeface="Canva Sans"/>
              </a:rPr>
              <a:t>. ‌</a:t>
            </a:r>
            <a:r>
              <a:rPr lang="en-US" sz="1538" u="sng">
                <a:solidFill>
                  <a:srgbClr val="000000"/>
                </a:solidFill>
                <a:latin typeface="Canva Sans"/>
                <a:ea typeface="Canva Sans"/>
                <a:cs typeface="Canva Sans"/>
                <a:sym typeface="Canva Sans"/>
                <a:hlinkClick r:id="rId4" tooltip="https://doi.org/10.30977/bul.2219-5548.2022.96.0.66"/>
              </a:rPr>
              <a:t>doi.org</a:t>
            </a:r>
          </a:p>
          <a:p>
            <a:pPr algn="just">
              <a:lnSpc>
                <a:spcPts val="2154"/>
              </a:lnSpc>
            </a:p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(4:3)</PresentationFormat>
  <Paragraphs>0</Paragraphs>
  <Slides>0</Slides>
  <Notes>0</Notes>
  <HiddenSlides>0</HiddenSlides>
  <MMClips>0</MMClips>
  <ScaleCrop>false</ScaleCrop>
  <HeadingPairs>
    <vt:vector size="4" baseType="variant">
      <vt:variant>
        <vt:lpstr>Theme</vt:lpstr>
      </vt:variant>
      <vt:variant>
        <vt:i4>1</vt:i4>
      </vt:variant>
      <vt:variant>
        <vt:lpstr>Slide Titles</vt:lpstr>
      </vt:variant>
      <vt:variant>
        <vt:i4>0</vt:i4>
      </vt:variant>
    </vt:vector>
  </HeadingPairs>
  <TitlesOfParts>
    <vt:vector size="1" baseType="lpstr">
      <vt:lpstr>Office Theme</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xsi="http://www.w3.org/2001/XMLSchema-instance">
  <dcterms:created xsi:type="dcterms:W3CDTF">2006-08-16T00:00:00Z</dcterms:created>
  <dc:identifier>DAGzm7wm3iI</dc:identifier>
  <dcterms:modified xsi:type="dcterms:W3CDTF">2011-08-01T06:04:30Z</dcterms:modified>
  <cp:revision>1</cp:revision>
  <dc:title>Green and Yellow Modern Startup Pitch Deck Presentation</dc:title>
</cp:coreProperties>
</file>