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448" r:id="rId3"/>
    <p:sldId id="381" r:id="rId4"/>
    <p:sldId id="468" r:id="rId5"/>
    <p:sldId id="460" r:id="rId6"/>
    <p:sldId id="429" r:id="rId7"/>
    <p:sldId id="382" r:id="rId8"/>
    <p:sldId id="383" r:id="rId9"/>
    <p:sldId id="384" r:id="rId10"/>
    <p:sldId id="438" r:id="rId11"/>
    <p:sldId id="439" r:id="rId12"/>
    <p:sldId id="471" r:id="rId13"/>
    <p:sldId id="470" r:id="rId14"/>
    <p:sldId id="441" r:id="rId15"/>
    <p:sldId id="440" r:id="rId16"/>
    <p:sldId id="443" r:id="rId17"/>
    <p:sldId id="442" r:id="rId18"/>
    <p:sldId id="446" r:id="rId19"/>
    <p:sldId id="474" r:id="rId20"/>
    <p:sldId id="475" r:id="rId21"/>
    <p:sldId id="459"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57" autoAdjust="0"/>
    <p:restoredTop sz="89252" autoAdjust="0"/>
  </p:normalViewPr>
  <p:slideViewPr>
    <p:cSldViewPr>
      <p:cViewPr varScale="1">
        <p:scale>
          <a:sx n="98" d="100"/>
          <a:sy n="98" d="100"/>
        </p:scale>
        <p:origin x="1600"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8B9DF05-85DB-8C40-B487-1829A889E9D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62D8600-6F51-9C25-CB2A-68D91329AFB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131EBF7-18AC-4A44-9AFA-DD8C028CFA0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46351E7B-CBAC-BA7A-6427-31E2899D6F8A}"/>
              </a:ext>
            </a:extLst>
          </p:cNvPr>
          <p:cNvSpPr>
            <a:spLocks noGrp="1" noRot="1" noChangeAspect="1" noChangeArrowheads="1" noTextEdit="1"/>
          </p:cNvSpPr>
          <p:nvPr>
            <p:ph type="sldImg"/>
          </p:nvPr>
        </p:nvSpPr>
        <p:spPr>
          <a:ln/>
        </p:spPr>
      </p:sp>
      <p:sp>
        <p:nvSpPr>
          <p:cNvPr id="19458" name="Notes Placeholder 2">
            <a:extLst>
              <a:ext uri="{FF2B5EF4-FFF2-40B4-BE49-F238E27FC236}">
                <a16:creationId xmlns:a16="http://schemas.microsoft.com/office/drawing/2014/main" id="{052EAE39-7D31-E504-6911-86FB41C3045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9459" name="Slide Number Placeholder 3">
            <a:extLst>
              <a:ext uri="{FF2B5EF4-FFF2-40B4-BE49-F238E27FC236}">
                <a16:creationId xmlns:a16="http://schemas.microsoft.com/office/drawing/2014/main" id="{06F58D75-58A6-84C2-8198-92D06742321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065850-05A7-6C43-BAEC-B19ECF9F94E6}"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9F8AF9-61F6-3E52-C6F6-F9E35B298639}"/>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90F9D425-5731-1221-4078-D6F94F099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814E8CC2-6A87-578F-D9C6-F5B3C0532B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052D1D-84D0-A54A-B8CE-103B8D9F5574}"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79D4A1F-9030-95B0-8FCE-704C08D487D1}"/>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D57F4FEB-8ED5-B4BE-5B71-6004FEE7FB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24579" name="Slide Number Placeholder 3">
            <a:extLst>
              <a:ext uri="{FF2B5EF4-FFF2-40B4-BE49-F238E27FC236}">
                <a16:creationId xmlns:a16="http://schemas.microsoft.com/office/drawing/2014/main" id="{64363592-1D3A-373E-B3BC-B471EEC4E61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3FF36-9B61-604A-92C8-15EA8C99BF87}" type="slidenum">
              <a:rPr lang="en-US" altLang="en-US">
                <a:latin typeface="Verdana" panose="020B0604030504040204" pitchFamily="34" charset="0"/>
              </a:rPr>
              <a:pPr/>
              <a:t>4</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D0720C-9E7F-49D5-579F-FD0E80BDA64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FF0C2424-09BD-EE74-3DA7-86A40EDAA8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070B4B76-AD7F-8004-2C5B-7262F1F825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D82ED-97EE-0741-8F50-240289596D71}"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B4F0CB2-C102-00CA-3D7E-32260C7336C3}"/>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8229BDA1-2C1C-B351-7AF9-9216F6C8F1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E1F1C73B-FE1D-E6C4-865B-E0AAFEDAB7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7CDF2B-8C95-324B-A8FD-0569EFE0ACE0}"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3E54F0D-1B8B-76B3-7C9C-11F2CEF60C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93BBFD9B-8834-7F64-9B16-8F7BD2C798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582CBF14-A52A-0D4D-66E5-A503F3DAB0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F0A168-BD4F-8449-838C-DA0C2549A2FD}"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A04378-11D3-AC95-AFCF-E7A84F80515A}"/>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CD4C0C0C-3EF4-F6A7-358C-1262F8B6B5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Table 7-1 summarizes and integrates the findings regarding the relevant aspects of personality for effective leadership by managers and administrators in large organizations.  </a:t>
            </a:r>
          </a:p>
        </p:txBody>
      </p:sp>
      <p:sp>
        <p:nvSpPr>
          <p:cNvPr id="29699" name="Slide Number Placeholder 3">
            <a:extLst>
              <a:ext uri="{FF2B5EF4-FFF2-40B4-BE49-F238E27FC236}">
                <a16:creationId xmlns:a16="http://schemas.microsoft.com/office/drawing/2014/main" id="{E390B92E-0B86-47F5-90D2-AD8045C69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83E07F-CBA6-0A49-8D8B-708B88CAF07E}"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EE8764D-CBB3-8432-94BF-C5A5B8701C2B}"/>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2A666A62-8181-DF5E-444E-FBC124A71C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7" name="Slide Number Placeholder 3">
            <a:extLst>
              <a:ext uri="{FF2B5EF4-FFF2-40B4-BE49-F238E27FC236}">
                <a16:creationId xmlns:a16="http://schemas.microsoft.com/office/drawing/2014/main" id="{B2D3B6A3-B1BB-95C9-DE61-F5372FCA6B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D5746A-6BB8-9545-B387-89DB5731F7C3}"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F0BCF83E-EA94-5CB8-3CAA-110D8C2B0A24}"/>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AD40DEFB-D17A-A2CF-F886-22F17D21E7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Extraversion – Openness to experience</a:t>
            </a:r>
          </a:p>
          <a:p>
            <a:r>
              <a:rPr lang="en-US" altLang="en-US" dirty="0"/>
              <a:t>Conscientiousness - </a:t>
            </a:r>
          </a:p>
        </p:txBody>
      </p:sp>
      <p:sp>
        <p:nvSpPr>
          <p:cNvPr id="33795" name="Slide Number Placeholder 3">
            <a:extLst>
              <a:ext uri="{FF2B5EF4-FFF2-40B4-BE49-F238E27FC236}">
                <a16:creationId xmlns:a16="http://schemas.microsoft.com/office/drawing/2014/main" id="{FC6DAE3A-8580-5C26-A4FD-E5E9808FE8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7E193E-44DC-CF48-8BA9-10C740E32877}"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2225D6C3-7DA0-DE18-D1B7-3122F7F7F682}"/>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C6C52D56-E88D-98CB-5078-50C3BC9AF4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trait approach does have something to offer. Leaders who like being around people and are able to assert themselves (extraverted), who are disciplined and able to keep commitments they make (conscientious),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endParaRPr lang="en-US" altLang="en-US"/>
          </a:p>
        </p:txBody>
      </p:sp>
      <p:sp>
        <p:nvSpPr>
          <p:cNvPr id="30723" name="Slide Number Placeholder 3">
            <a:extLst>
              <a:ext uri="{FF2B5EF4-FFF2-40B4-BE49-F238E27FC236}">
                <a16:creationId xmlns:a16="http://schemas.microsoft.com/office/drawing/2014/main" id="{BC5B4F46-09AF-2445-1426-07C60533E1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DBD8A9-4A8D-0E4E-8099-474093410773}"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2055862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DF522BF-1401-0D22-78FF-888983975131}"/>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01A4A2CF-E27E-D0DB-C64F-4A7133F08F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8675" name="Slide Number Placeholder 3">
            <a:extLst>
              <a:ext uri="{FF2B5EF4-FFF2-40B4-BE49-F238E27FC236}">
                <a16:creationId xmlns:a16="http://schemas.microsoft.com/office/drawing/2014/main" id="{56672BDF-0B46-AC2F-95AE-F4668D055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9C5814-293B-0C4E-B814-803CE5624116}" type="slidenum">
              <a:rPr lang="en-US" altLang="en-US">
                <a:latin typeface="Verdana" panose="020B0604030504040204" pitchFamily="34" charset="0"/>
              </a:rPr>
              <a:pPr/>
              <a:t>13</a:t>
            </a:fld>
            <a:endParaRPr lang="en-US" altLang="en-US">
              <a:latin typeface="Verdana" panose="020B0604030504040204" pitchFamily="34" charset="0"/>
            </a:endParaRPr>
          </a:p>
        </p:txBody>
      </p:sp>
    </p:spTree>
    <p:extLst>
      <p:ext uri="{BB962C8B-B14F-4D97-AF65-F5344CB8AC3E}">
        <p14:creationId xmlns:p14="http://schemas.microsoft.com/office/powerpoint/2010/main" val="5656881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131A460-CB35-92EE-98BB-A77E7504A7CC}"/>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64CED99-9080-EBE2-878A-180BFE5981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C5168FA9-A8CC-A11F-3C69-702393594C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C6CCEB-ACEB-FF44-BA30-DD4DE2281DDD}"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258B799F-1C83-540E-653B-82387C7951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F58C04A-28B3-3B49-9DE0-745D62E59EA0}"/>
              </a:ext>
            </a:extLst>
          </p:cNvPr>
          <p:cNvSpPr>
            <a:spLocks noGrp="1"/>
          </p:cNvSpPr>
          <p:nvPr>
            <p:ph type="body" idx="1"/>
          </p:nvPr>
        </p:nvSpPr>
        <p:spPr/>
        <p:txBody>
          <a:bodyPr/>
          <a:lstStyle/>
          <a:p>
            <a:pPr>
              <a:defRPr/>
            </a:pPr>
            <a:endParaRPr lang="en-US" dirty="0"/>
          </a:p>
        </p:txBody>
      </p:sp>
      <p:sp>
        <p:nvSpPr>
          <p:cNvPr id="35843" name="Slide Number Placeholder 3">
            <a:extLst>
              <a:ext uri="{FF2B5EF4-FFF2-40B4-BE49-F238E27FC236}">
                <a16:creationId xmlns:a16="http://schemas.microsoft.com/office/drawing/2014/main" id="{23D79AE1-C69F-B0CF-428D-6501A8DD89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DA9CF0-D4CC-8B4E-A0B2-D140F4844213}"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A6609326-FC0D-2F3D-325B-CB305204B26E}"/>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F568D5E0-F1EC-5AEB-E182-BF3E44193C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7" name="Slide Number Placeholder 3">
            <a:extLst>
              <a:ext uri="{FF2B5EF4-FFF2-40B4-BE49-F238E27FC236}">
                <a16:creationId xmlns:a16="http://schemas.microsoft.com/office/drawing/2014/main" id="{8228C3D0-7E5E-31E5-561E-F8BFD0871E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4BD103-D842-5448-B433-A66AD29D80A5}"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FC155B3-F10E-9340-2852-5F41D6A5DAE8}"/>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3C8A7ABC-914B-DAEC-B9FA-F4B9CFF2D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0CAAB298-03A4-F1A4-36A5-3EE5977C2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ECE4D0-890B-AA4F-97FB-A55692043E2C}"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A7B01D64-B614-7EC3-5CAF-7D7802A97110}"/>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3D850955-BD21-4BD6-B201-D7493A72D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8131" name="Slide Number Placeholder 3">
            <a:extLst>
              <a:ext uri="{FF2B5EF4-FFF2-40B4-BE49-F238E27FC236}">
                <a16:creationId xmlns:a16="http://schemas.microsoft.com/office/drawing/2014/main" id="{A2BDFEC3-BEE3-F34F-CD70-67F7162813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55D474-9C34-BC44-BBAC-93A7AD623681}"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E5AB67-0EFC-AF1C-2A07-D00AFA5FF121}"/>
              </a:ext>
            </a:extLst>
          </p:cNvPr>
          <p:cNvSpPr>
            <a:spLocks noGrp="1"/>
          </p:cNvSpPr>
          <p:nvPr>
            <p:ph type="dt" sz="half" idx="10"/>
          </p:nvPr>
        </p:nvSpPr>
        <p:spPr>
          <a:xfrm>
            <a:off x="395288" y="6524625"/>
            <a:ext cx="971550" cy="219075"/>
          </a:xfrm>
        </p:spPr>
        <p:txBody>
          <a:bodyPr/>
          <a:lstStyle>
            <a:lvl1pPr>
              <a:defRPr/>
            </a:lvl1pPr>
          </a:lstStyle>
          <a:p>
            <a:pPr>
              <a:defRPr/>
            </a:pPr>
            <a:fld id="{E94A7211-A36D-F74A-96E7-268AE6213625}" type="datetime1">
              <a:rPr lang="en-GB" altLang="en-US"/>
              <a:pPr>
                <a:defRPr/>
              </a:pPr>
              <a:t>18/06/2024</a:t>
            </a:fld>
            <a:endParaRPr lang="en-GB" altLang="en-US"/>
          </a:p>
        </p:txBody>
      </p:sp>
      <p:sp>
        <p:nvSpPr>
          <p:cNvPr id="5" name="Footer Placeholder 4">
            <a:extLst>
              <a:ext uri="{FF2B5EF4-FFF2-40B4-BE49-F238E27FC236}">
                <a16:creationId xmlns:a16="http://schemas.microsoft.com/office/drawing/2014/main" id="{DC7538DB-EA27-AE19-B643-675CF094F46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2B54FE2-2FC5-8104-5C7B-5E89E5E15AA6}"/>
              </a:ext>
            </a:extLst>
          </p:cNvPr>
          <p:cNvSpPr>
            <a:spLocks noGrp="1"/>
          </p:cNvSpPr>
          <p:nvPr>
            <p:ph type="sldNum" sz="quarter" idx="12"/>
          </p:nvPr>
        </p:nvSpPr>
        <p:spPr/>
        <p:txBody>
          <a:bodyPr/>
          <a:lstStyle>
            <a:lvl1pPr>
              <a:defRPr/>
            </a:lvl1pPr>
          </a:lstStyle>
          <a:p>
            <a:fld id="{F47EF35C-502B-D24A-9A0D-0548529ED089}" type="slidenum">
              <a:rPr lang="en-GB" altLang="en-US"/>
              <a:pPr/>
              <a:t>‹#›</a:t>
            </a:fld>
            <a:endParaRPr lang="en-GB" altLang="en-US"/>
          </a:p>
        </p:txBody>
      </p:sp>
    </p:spTree>
    <p:extLst>
      <p:ext uri="{BB962C8B-B14F-4D97-AF65-F5344CB8AC3E}">
        <p14:creationId xmlns:p14="http://schemas.microsoft.com/office/powerpoint/2010/main" val="378675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B63B3-0F14-A427-6913-580D63262379}"/>
              </a:ext>
            </a:extLst>
          </p:cNvPr>
          <p:cNvSpPr>
            <a:spLocks noGrp="1"/>
          </p:cNvSpPr>
          <p:nvPr>
            <p:ph type="dt" sz="half" idx="10"/>
          </p:nvPr>
        </p:nvSpPr>
        <p:spPr/>
        <p:txBody>
          <a:bodyPr/>
          <a:lstStyle>
            <a:lvl1pPr>
              <a:defRPr/>
            </a:lvl1pPr>
          </a:lstStyle>
          <a:p>
            <a:pPr>
              <a:defRPr/>
            </a:pPr>
            <a:fld id="{9766FBE2-DD55-0240-9C7A-575D303DBE3A}" type="datetime1">
              <a:rPr lang="en-GB" altLang="en-US"/>
              <a:pPr>
                <a:defRPr/>
              </a:pPr>
              <a:t>18/06/2024</a:t>
            </a:fld>
            <a:endParaRPr lang="en-GB" altLang="en-US"/>
          </a:p>
        </p:txBody>
      </p:sp>
      <p:sp>
        <p:nvSpPr>
          <p:cNvPr id="5" name="Footer Placeholder 4">
            <a:extLst>
              <a:ext uri="{FF2B5EF4-FFF2-40B4-BE49-F238E27FC236}">
                <a16:creationId xmlns:a16="http://schemas.microsoft.com/office/drawing/2014/main" id="{D3834B22-B8A4-044F-A8F5-A007EA5201A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2C05E50-1AF6-629F-F672-949A9D83B48F}"/>
              </a:ext>
            </a:extLst>
          </p:cNvPr>
          <p:cNvSpPr>
            <a:spLocks noGrp="1"/>
          </p:cNvSpPr>
          <p:nvPr>
            <p:ph type="sldNum" sz="quarter" idx="12"/>
          </p:nvPr>
        </p:nvSpPr>
        <p:spPr/>
        <p:txBody>
          <a:bodyPr/>
          <a:lstStyle>
            <a:lvl1pPr>
              <a:defRPr/>
            </a:lvl1pPr>
          </a:lstStyle>
          <a:p>
            <a:fld id="{AF17AEAD-CC70-7741-81CB-65409570D4FE}" type="slidenum">
              <a:rPr lang="en-GB" altLang="en-US"/>
              <a:pPr/>
              <a:t>‹#›</a:t>
            </a:fld>
            <a:endParaRPr lang="en-GB" altLang="en-US"/>
          </a:p>
        </p:txBody>
      </p:sp>
    </p:spTree>
    <p:extLst>
      <p:ext uri="{BB962C8B-B14F-4D97-AF65-F5344CB8AC3E}">
        <p14:creationId xmlns:p14="http://schemas.microsoft.com/office/powerpoint/2010/main" val="232908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AAFD7EC-BB55-CDB7-7684-A4D8F974CEF3}"/>
              </a:ext>
            </a:extLst>
          </p:cNvPr>
          <p:cNvSpPr>
            <a:spLocks noGrp="1"/>
          </p:cNvSpPr>
          <p:nvPr>
            <p:ph type="dt" sz="half" idx="10"/>
          </p:nvPr>
        </p:nvSpPr>
        <p:spPr/>
        <p:txBody>
          <a:bodyPr/>
          <a:lstStyle>
            <a:lvl1pPr>
              <a:defRPr/>
            </a:lvl1pPr>
          </a:lstStyle>
          <a:p>
            <a:pPr>
              <a:defRPr/>
            </a:pPr>
            <a:fld id="{C4E40F40-F98E-3D47-81D8-159B8197A7A2}"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B8E2A5BF-7A7F-00C2-7FC2-67E9EA0AB968}"/>
              </a:ext>
            </a:extLst>
          </p:cNvPr>
          <p:cNvSpPr>
            <a:spLocks noGrp="1"/>
          </p:cNvSpPr>
          <p:nvPr>
            <p:ph type="sldNum" sz="quarter" idx="11"/>
          </p:nvPr>
        </p:nvSpPr>
        <p:spPr/>
        <p:txBody>
          <a:bodyPr/>
          <a:lstStyle>
            <a:lvl1pPr>
              <a:defRPr/>
            </a:lvl1pPr>
          </a:lstStyle>
          <a:p>
            <a:fld id="{C8251591-BC5C-034F-9715-9210D7D4A03E}" type="slidenum">
              <a:rPr lang="en-GB" altLang="en-US"/>
              <a:pPr/>
              <a:t>‹#›</a:t>
            </a:fld>
            <a:endParaRPr lang="en-GB" altLang="en-US"/>
          </a:p>
        </p:txBody>
      </p:sp>
    </p:spTree>
    <p:extLst>
      <p:ext uri="{BB962C8B-B14F-4D97-AF65-F5344CB8AC3E}">
        <p14:creationId xmlns:p14="http://schemas.microsoft.com/office/powerpoint/2010/main" val="223870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BB5EBB5-963F-39C3-E19A-395A8B639875}"/>
              </a:ext>
            </a:extLst>
          </p:cNvPr>
          <p:cNvSpPr>
            <a:spLocks noGrp="1"/>
          </p:cNvSpPr>
          <p:nvPr>
            <p:ph type="dt" sz="half" idx="10"/>
          </p:nvPr>
        </p:nvSpPr>
        <p:spPr/>
        <p:txBody>
          <a:bodyPr/>
          <a:lstStyle>
            <a:lvl1pPr>
              <a:defRPr/>
            </a:lvl1pPr>
          </a:lstStyle>
          <a:p>
            <a:pPr>
              <a:defRPr/>
            </a:pPr>
            <a:fld id="{1A8D2332-A38E-BB4F-B754-859A97CB9B1A}"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9DF35FDB-7E1D-AEBC-0FAA-906AEECB4058}"/>
              </a:ext>
            </a:extLst>
          </p:cNvPr>
          <p:cNvSpPr>
            <a:spLocks noGrp="1"/>
          </p:cNvSpPr>
          <p:nvPr>
            <p:ph type="sldNum" sz="quarter" idx="11"/>
          </p:nvPr>
        </p:nvSpPr>
        <p:spPr/>
        <p:txBody>
          <a:bodyPr/>
          <a:lstStyle>
            <a:lvl1pPr>
              <a:defRPr/>
            </a:lvl1pPr>
          </a:lstStyle>
          <a:p>
            <a:fld id="{71D3ACBE-F5A0-0143-BD46-E7F84D3DB851}" type="slidenum">
              <a:rPr lang="en-GB" altLang="en-US"/>
              <a:pPr/>
              <a:t>‹#›</a:t>
            </a:fld>
            <a:endParaRPr lang="en-GB" altLang="en-US"/>
          </a:p>
        </p:txBody>
      </p:sp>
    </p:spTree>
    <p:extLst>
      <p:ext uri="{BB962C8B-B14F-4D97-AF65-F5344CB8AC3E}">
        <p14:creationId xmlns:p14="http://schemas.microsoft.com/office/powerpoint/2010/main" val="3258544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DB1B8BC-2941-7B3F-2184-260480EB29C8}"/>
              </a:ext>
            </a:extLst>
          </p:cNvPr>
          <p:cNvSpPr>
            <a:spLocks noGrp="1"/>
          </p:cNvSpPr>
          <p:nvPr>
            <p:ph type="dt" sz="half" idx="10"/>
          </p:nvPr>
        </p:nvSpPr>
        <p:spPr/>
        <p:txBody>
          <a:bodyPr/>
          <a:lstStyle>
            <a:lvl1pPr>
              <a:defRPr/>
            </a:lvl1pPr>
          </a:lstStyle>
          <a:p>
            <a:pPr>
              <a:defRPr/>
            </a:pPr>
            <a:fld id="{F6D8B858-ED74-494B-BD39-BAEA8EC56455}" type="datetime1">
              <a:rPr lang="en-GB" altLang="en-US"/>
              <a:pPr>
                <a:defRPr/>
              </a:pPr>
              <a:t>18/06/2024</a:t>
            </a:fld>
            <a:endParaRPr lang="en-GB" altLang="en-US"/>
          </a:p>
        </p:txBody>
      </p:sp>
      <p:sp>
        <p:nvSpPr>
          <p:cNvPr id="8" name="Slide Number Placeholder 5">
            <a:extLst>
              <a:ext uri="{FF2B5EF4-FFF2-40B4-BE49-F238E27FC236}">
                <a16:creationId xmlns:a16="http://schemas.microsoft.com/office/drawing/2014/main" id="{0383F9B8-023A-0D1B-BADA-0CB26F47ADA6}"/>
              </a:ext>
            </a:extLst>
          </p:cNvPr>
          <p:cNvSpPr>
            <a:spLocks noGrp="1"/>
          </p:cNvSpPr>
          <p:nvPr>
            <p:ph type="sldNum" sz="quarter" idx="11"/>
          </p:nvPr>
        </p:nvSpPr>
        <p:spPr/>
        <p:txBody>
          <a:bodyPr/>
          <a:lstStyle>
            <a:lvl1pPr>
              <a:defRPr/>
            </a:lvl1pPr>
          </a:lstStyle>
          <a:p>
            <a:fld id="{AB2B37AE-B108-6E46-A6AD-6D0DE0C0F427}" type="slidenum">
              <a:rPr lang="en-GB" altLang="en-US"/>
              <a:pPr/>
              <a:t>‹#›</a:t>
            </a:fld>
            <a:endParaRPr lang="en-GB" altLang="en-US"/>
          </a:p>
        </p:txBody>
      </p:sp>
    </p:spTree>
    <p:extLst>
      <p:ext uri="{BB962C8B-B14F-4D97-AF65-F5344CB8AC3E}">
        <p14:creationId xmlns:p14="http://schemas.microsoft.com/office/powerpoint/2010/main" val="85382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AE7EFD6-4E37-D58C-FDA2-ADE9B978C47A}"/>
              </a:ext>
            </a:extLst>
          </p:cNvPr>
          <p:cNvSpPr>
            <a:spLocks noGrp="1"/>
          </p:cNvSpPr>
          <p:nvPr>
            <p:ph type="dt" sz="half" idx="10"/>
          </p:nvPr>
        </p:nvSpPr>
        <p:spPr/>
        <p:txBody>
          <a:bodyPr/>
          <a:lstStyle>
            <a:lvl1pPr>
              <a:defRPr/>
            </a:lvl1pPr>
          </a:lstStyle>
          <a:p>
            <a:pPr>
              <a:defRPr/>
            </a:pPr>
            <a:fld id="{4861BE92-C199-A24D-8845-E15474DE9FD9}" type="datetime1">
              <a:rPr lang="en-GB" altLang="en-US"/>
              <a:pPr>
                <a:defRPr/>
              </a:pPr>
              <a:t>18/06/2024</a:t>
            </a:fld>
            <a:endParaRPr lang="en-GB" altLang="en-US"/>
          </a:p>
        </p:txBody>
      </p:sp>
      <p:sp>
        <p:nvSpPr>
          <p:cNvPr id="4" name="Slide Number Placeholder 5">
            <a:extLst>
              <a:ext uri="{FF2B5EF4-FFF2-40B4-BE49-F238E27FC236}">
                <a16:creationId xmlns:a16="http://schemas.microsoft.com/office/drawing/2014/main" id="{F8B32615-7BA2-E065-91DD-A26978E2CDD5}"/>
              </a:ext>
            </a:extLst>
          </p:cNvPr>
          <p:cNvSpPr>
            <a:spLocks noGrp="1"/>
          </p:cNvSpPr>
          <p:nvPr>
            <p:ph type="sldNum" sz="quarter" idx="11"/>
          </p:nvPr>
        </p:nvSpPr>
        <p:spPr/>
        <p:txBody>
          <a:bodyPr/>
          <a:lstStyle>
            <a:lvl1pPr>
              <a:defRPr/>
            </a:lvl1pPr>
          </a:lstStyle>
          <a:p>
            <a:fld id="{4EB29EF7-2211-D34E-8B3D-D908B9DCA7D9}" type="slidenum">
              <a:rPr lang="en-GB" altLang="en-US"/>
              <a:pPr/>
              <a:t>‹#›</a:t>
            </a:fld>
            <a:endParaRPr lang="en-GB" altLang="en-US"/>
          </a:p>
        </p:txBody>
      </p:sp>
    </p:spTree>
    <p:extLst>
      <p:ext uri="{BB962C8B-B14F-4D97-AF65-F5344CB8AC3E}">
        <p14:creationId xmlns:p14="http://schemas.microsoft.com/office/powerpoint/2010/main" val="324212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E7325D-F017-E635-4F5A-506218B11627}"/>
              </a:ext>
            </a:extLst>
          </p:cNvPr>
          <p:cNvSpPr>
            <a:spLocks noGrp="1"/>
          </p:cNvSpPr>
          <p:nvPr>
            <p:ph type="dt" sz="half" idx="10"/>
          </p:nvPr>
        </p:nvSpPr>
        <p:spPr/>
        <p:txBody>
          <a:bodyPr/>
          <a:lstStyle>
            <a:lvl1pPr>
              <a:defRPr/>
            </a:lvl1pPr>
          </a:lstStyle>
          <a:p>
            <a:pPr>
              <a:defRPr/>
            </a:pPr>
            <a:fld id="{B6CC6BAF-5EB1-3945-BFFC-EF1C6A1F9971}" type="datetime1">
              <a:rPr lang="en-GB" altLang="en-US"/>
              <a:pPr>
                <a:defRPr/>
              </a:pPr>
              <a:t>18/06/2024</a:t>
            </a:fld>
            <a:endParaRPr lang="en-GB" altLang="en-US"/>
          </a:p>
        </p:txBody>
      </p:sp>
      <p:sp>
        <p:nvSpPr>
          <p:cNvPr id="3" name="Slide Number Placeholder 5">
            <a:extLst>
              <a:ext uri="{FF2B5EF4-FFF2-40B4-BE49-F238E27FC236}">
                <a16:creationId xmlns:a16="http://schemas.microsoft.com/office/drawing/2014/main" id="{7CD15548-3396-C2DE-5374-FC29C757FE37}"/>
              </a:ext>
            </a:extLst>
          </p:cNvPr>
          <p:cNvSpPr>
            <a:spLocks noGrp="1"/>
          </p:cNvSpPr>
          <p:nvPr>
            <p:ph type="sldNum" sz="quarter" idx="11"/>
          </p:nvPr>
        </p:nvSpPr>
        <p:spPr/>
        <p:txBody>
          <a:bodyPr/>
          <a:lstStyle>
            <a:lvl1pPr>
              <a:defRPr/>
            </a:lvl1pPr>
          </a:lstStyle>
          <a:p>
            <a:fld id="{916317C7-DECF-DF49-AFCF-CB30CCC10B95}" type="slidenum">
              <a:rPr lang="en-GB" altLang="en-US"/>
              <a:pPr/>
              <a:t>‹#›</a:t>
            </a:fld>
            <a:endParaRPr lang="en-GB" altLang="en-US"/>
          </a:p>
        </p:txBody>
      </p:sp>
    </p:spTree>
    <p:extLst>
      <p:ext uri="{BB962C8B-B14F-4D97-AF65-F5344CB8AC3E}">
        <p14:creationId xmlns:p14="http://schemas.microsoft.com/office/powerpoint/2010/main" val="2565858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1CFAE7-8844-353E-522C-651EB82149EE}"/>
              </a:ext>
            </a:extLst>
          </p:cNvPr>
          <p:cNvSpPr>
            <a:spLocks noGrp="1"/>
          </p:cNvSpPr>
          <p:nvPr>
            <p:ph type="dt" sz="half" idx="10"/>
          </p:nvPr>
        </p:nvSpPr>
        <p:spPr/>
        <p:txBody>
          <a:bodyPr/>
          <a:lstStyle>
            <a:lvl1pPr>
              <a:defRPr/>
            </a:lvl1pPr>
          </a:lstStyle>
          <a:p>
            <a:pPr>
              <a:defRPr/>
            </a:pPr>
            <a:fld id="{CB0ED830-248B-8D4D-969C-B2FED232140A}"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59CF3662-EEA3-3F9B-41FE-09B3B918B66B}"/>
              </a:ext>
            </a:extLst>
          </p:cNvPr>
          <p:cNvSpPr>
            <a:spLocks noGrp="1"/>
          </p:cNvSpPr>
          <p:nvPr>
            <p:ph type="sldNum" sz="quarter" idx="11"/>
          </p:nvPr>
        </p:nvSpPr>
        <p:spPr/>
        <p:txBody>
          <a:bodyPr/>
          <a:lstStyle>
            <a:lvl1pPr>
              <a:defRPr/>
            </a:lvl1pPr>
          </a:lstStyle>
          <a:p>
            <a:fld id="{48B9DBDA-C04E-5A4E-BB93-C3DA78620856}" type="slidenum">
              <a:rPr lang="en-GB" altLang="en-US"/>
              <a:pPr/>
              <a:t>‹#›</a:t>
            </a:fld>
            <a:endParaRPr lang="en-GB" altLang="en-US"/>
          </a:p>
        </p:txBody>
      </p:sp>
    </p:spTree>
    <p:extLst>
      <p:ext uri="{BB962C8B-B14F-4D97-AF65-F5344CB8AC3E}">
        <p14:creationId xmlns:p14="http://schemas.microsoft.com/office/powerpoint/2010/main" val="21632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E76F0E1-8C76-4AED-40EF-2763CB7FCACB}"/>
              </a:ext>
            </a:extLst>
          </p:cNvPr>
          <p:cNvSpPr>
            <a:spLocks noGrp="1"/>
          </p:cNvSpPr>
          <p:nvPr>
            <p:ph type="dt" sz="half" idx="10"/>
          </p:nvPr>
        </p:nvSpPr>
        <p:spPr/>
        <p:txBody>
          <a:bodyPr/>
          <a:lstStyle>
            <a:lvl1pPr>
              <a:defRPr/>
            </a:lvl1pPr>
          </a:lstStyle>
          <a:p>
            <a:pPr>
              <a:defRPr/>
            </a:pPr>
            <a:fld id="{AA770328-FAE2-614C-A03D-7E360BC69438}"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22B44314-F901-C804-ED3E-404614ABF028}"/>
              </a:ext>
            </a:extLst>
          </p:cNvPr>
          <p:cNvSpPr>
            <a:spLocks noGrp="1"/>
          </p:cNvSpPr>
          <p:nvPr>
            <p:ph type="sldNum" sz="quarter" idx="11"/>
          </p:nvPr>
        </p:nvSpPr>
        <p:spPr/>
        <p:txBody>
          <a:bodyPr/>
          <a:lstStyle>
            <a:lvl1pPr>
              <a:defRPr/>
            </a:lvl1pPr>
          </a:lstStyle>
          <a:p>
            <a:fld id="{2F859E79-FD8A-E640-91B9-031BCDCE5E06}" type="slidenum">
              <a:rPr lang="en-GB" altLang="en-US"/>
              <a:pPr/>
              <a:t>‹#›</a:t>
            </a:fld>
            <a:endParaRPr lang="en-GB" altLang="en-US"/>
          </a:p>
        </p:txBody>
      </p:sp>
    </p:spTree>
    <p:extLst>
      <p:ext uri="{BB962C8B-B14F-4D97-AF65-F5344CB8AC3E}">
        <p14:creationId xmlns:p14="http://schemas.microsoft.com/office/powerpoint/2010/main" val="314834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48B12-F57F-2350-5F35-EE7FA116612F}"/>
              </a:ext>
            </a:extLst>
          </p:cNvPr>
          <p:cNvSpPr>
            <a:spLocks noGrp="1"/>
          </p:cNvSpPr>
          <p:nvPr>
            <p:ph type="dt" sz="half" idx="10"/>
          </p:nvPr>
        </p:nvSpPr>
        <p:spPr/>
        <p:txBody>
          <a:bodyPr/>
          <a:lstStyle>
            <a:lvl1pPr>
              <a:defRPr/>
            </a:lvl1pPr>
          </a:lstStyle>
          <a:p>
            <a:pPr>
              <a:defRPr/>
            </a:pPr>
            <a:fld id="{7702110D-9D44-0C45-A4B0-16568EF214C5}"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980C10B4-F8F7-7036-AA8E-897E2857779D}"/>
              </a:ext>
            </a:extLst>
          </p:cNvPr>
          <p:cNvSpPr>
            <a:spLocks noGrp="1"/>
          </p:cNvSpPr>
          <p:nvPr>
            <p:ph type="sldNum" sz="quarter" idx="11"/>
          </p:nvPr>
        </p:nvSpPr>
        <p:spPr/>
        <p:txBody>
          <a:bodyPr/>
          <a:lstStyle>
            <a:lvl1pPr>
              <a:defRPr/>
            </a:lvl1pPr>
          </a:lstStyle>
          <a:p>
            <a:fld id="{11FDA119-0253-9247-B06D-5990B7A241A7}" type="slidenum">
              <a:rPr lang="en-GB" altLang="en-US"/>
              <a:pPr/>
              <a:t>‹#›</a:t>
            </a:fld>
            <a:endParaRPr lang="en-GB" altLang="en-US"/>
          </a:p>
        </p:txBody>
      </p:sp>
    </p:spTree>
    <p:extLst>
      <p:ext uri="{BB962C8B-B14F-4D97-AF65-F5344CB8AC3E}">
        <p14:creationId xmlns:p14="http://schemas.microsoft.com/office/powerpoint/2010/main" val="146286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39F4A-2DB3-F4A4-323C-A0F8BC8C78E6}"/>
              </a:ext>
            </a:extLst>
          </p:cNvPr>
          <p:cNvSpPr>
            <a:spLocks noGrp="1"/>
          </p:cNvSpPr>
          <p:nvPr>
            <p:ph type="dt" sz="half" idx="10"/>
          </p:nvPr>
        </p:nvSpPr>
        <p:spPr/>
        <p:txBody>
          <a:bodyPr/>
          <a:lstStyle>
            <a:lvl1pPr>
              <a:defRPr/>
            </a:lvl1pPr>
          </a:lstStyle>
          <a:p>
            <a:pPr>
              <a:defRPr/>
            </a:pPr>
            <a:fld id="{AE56F7F4-4FE1-084C-B171-71F1B6FF8159}" type="datetime1">
              <a:rPr lang="en-GB" altLang="en-US"/>
              <a:pPr>
                <a:defRPr/>
              </a:pPr>
              <a:t>18/06/2024</a:t>
            </a:fld>
            <a:endParaRPr lang="en-GB" altLang="en-US"/>
          </a:p>
        </p:txBody>
      </p:sp>
      <p:sp>
        <p:nvSpPr>
          <p:cNvPr id="5" name="Slide Number Placeholder 5">
            <a:extLst>
              <a:ext uri="{FF2B5EF4-FFF2-40B4-BE49-F238E27FC236}">
                <a16:creationId xmlns:a16="http://schemas.microsoft.com/office/drawing/2014/main" id="{D13812DA-9250-7790-7CBC-C5220956D515}"/>
              </a:ext>
            </a:extLst>
          </p:cNvPr>
          <p:cNvSpPr>
            <a:spLocks noGrp="1"/>
          </p:cNvSpPr>
          <p:nvPr>
            <p:ph type="sldNum" sz="quarter" idx="11"/>
          </p:nvPr>
        </p:nvSpPr>
        <p:spPr/>
        <p:txBody>
          <a:bodyPr/>
          <a:lstStyle>
            <a:lvl1pPr>
              <a:defRPr/>
            </a:lvl1pPr>
          </a:lstStyle>
          <a:p>
            <a:fld id="{89A79FF6-9B6C-CC46-BEA1-DED9418B446F}" type="slidenum">
              <a:rPr lang="en-GB" altLang="en-US"/>
              <a:pPr/>
              <a:t>‹#›</a:t>
            </a:fld>
            <a:endParaRPr lang="en-GB" altLang="en-US"/>
          </a:p>
        </p:txBody>
      </p:sp>
    </p:spTree>
    <p:extLst>
      <p:ext uri="{BB962C8B-B14F-4D97-AF65-F5344CB8AC3E}">
        <p14:creationId xmlns:p14="http://schemas.microsoft.com/office/powerpoint/2010/main" val="649557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hapter Opener">
    <p:spTree>
      <p:nvGrpSpPr>
        <p:cNvPr id="1" name=""/>
        <p:cNvGrpSpPr/>
        <p:nvPr/>
      </p:nvGrpSpPr>
      <p:grpSpPr>
        <a:xfrm>
          <a:off x="0" y="0"/>
          <a:ext cx="0" cy="0"/>
          <a:chOff x="0" y="0"/>
          <a:chExt cx="0" cy="0"/>
        </a:xfrm>
      </p:grpSpPr>
      <p:pic>
        <p:nvPicPr>
          <p:cNvPr id="2" name="Picture 6" descr="Pearson Logo">
            <a:extLst>
              <a:ext uri="{FF2B5EF4-FFF2-40B4-BE49-F238E27FC236}">
                <a16:creationId xmlns:a16="http://schemas.microsoft.com/office/drawing/2014/main" id="{9DF4C2B6-6D94-A057-6A31-14D0D546AC8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28600" y="6429375"/>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18" name="Text Placeholder 17"/>
          <p:cNvSpPr>
            <a:spLocks noGrp="1"/>
          </p:cNvSpPr>
          <p:nvPr>
            <p:ph type="body" sz="quarter" idx="16"/>
          </p:nvPr>
        </p:nvSpPr>
        <p:spPr>
          <a:xfrm>
            <a:off x="1752600" y="6529254"/>
            <a:ext cx="5867400" cy="187537"/>
          </a:xfrm>
        </p:spPr>
        <p:txBody>
          <a:bodyPr/>
          <a:lstStyle>
            <a:lvl1pPr marL="0" indent="0">
              <a:buNone/>
              <a:defRPr sz="1200" baseline="0"/>
            </a:lvl1pPr>
          </a:lstStyle>
          <a:p>
            <a:pPr lvl="0"/>
            <a:r>
              <a:rPr lang="en-US"/>
              <a:t>Edit Master text styles</a:t>
            </a:r>
          </a:p>
        </p:txBody>
      </p:sp>
      <p:sp>
        <p:nvSpPr>
          <p:cNvPr id="3" name="Footer Placeholder 2">
            <a:extLst>
              <a:ext uri="{FF2B5EF4-FFF2-40B4-BE49-F238E27FC236}">
                <a16:creationId xmlns:a16="http://schemas.microsoft.com/office/drawing/2014/main" id="{E3246C19-DAD6-E772-7DF9-85F071CF0621}"/>
              </a:ext>
            </a:extLst>
          </p:cNvPr>
          <p:cNvSpPr>
            <a:spLocks noGrp="1"/>
          </p:cNvSpPr>
          <p:nvPr>
            <p:ph type="ftr" sz="quarter" idx="17"/>
          </p:nvPr>
        </p:nvSpPr>
        <p:spPr>
          <a:xfrm>
            <a:off x="93663" y="616585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F936BF93-9096-B19D-B882-B056899D933A}"/>
              </a:ext>
            </a:extLst>
          </p:cNvPr>
          <p:cNvSpPr>
            <a:spLocks noGrp="1"/>
          </p:cNvSpPr>
          <p:nvPr>
            <p:ph type="dt" sz="half" idx="18"/>
          </p:nvPr>
        </p:nvSpPr>
        <p:spPr/>
        <p:txBody>
          <a:bodyPr/>
          <a:lstStyle>
            <a:lvl1pPr>
              <a:defRPr/>
            </a:lvl1pPr>
          </a:lstStyle>
          <a:p>
            <a:pPr>
              <a:defRPr/>
            </a:pPr>
            <a:fld id="{A9DF6EFB-3F44-496C-A842-1E0B3D3B975A}" type="datetimeFigureOut">
              <a:rPr lang="en-US"/>
              <a:pPr>
                <a:defRPr/>
              </a:pPr>
              <a:t>6/18/24</a:t>
            </a:fld>
            <a:endParaRPr lang="en-US" dirty="0"/>
          </a:p>
        </p:txBody>
      </p:sp>
      <p:sp>
        <p:nvSpPr>
          <p:cNvPr id="5" name="Slide Number Placeholder 4">
            <a:extLst>
              <a:ext uri="{FF2B5EF4-FFF2-40B4-BE49-F238E27FC236}">
                <a16:creationId xmlns:a16="http://schemas.microsoft.com/office/drawing/2014/main" id="{41670222-E79F-DFA9-571D-940F33723D34}"/>
              </a:ext>
            </a:extLst>
          </p:cNvPr>
          <p:cNvSpPr>
            <a:spLocks noGrp="1"/>
          </p:cNvSpPr>
          <p:nvPr>
            <p:ph type="sldNum" sz="quarter" idx="19"/>
          </p:nvPr>
        </p:nvSpPr>
        <p:spPr/>
        <p:txBody>
          <a:bodyPr/>
          <a:lstStyle>
            <a:lvl1pPr>
              <a:defRPr/>
            </a:lvl1pPr>
          </a:lstStyle>
          <a:p>
            <a:fld id="{8B087891-121C-8446-8D10-8FE994A5DD5C}" type="slidenum">
              <a:rPr lang="en-US" altLang="en-US"/>
              <a:pPr/>
              <a:t>‹#›</a:t>
            </a:fld>
            <a:endParaRPr lang="en-US" altLang="en-US"/>
          </a:p>
        </p:txBody>
      </p:sp>
    </p:spTree>
    <p:extLst>
      <p:ext uri="{BB962C8B-B14F-4D97-AF65-F5344CB8AC3E}">
        <p14:creationId xmlns:p14="http://schemas.microsoft.com/office/powerpoint/2010/main" val="35704034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1C3E95B6-231D-5548-B411-DD8B647483D8}"/>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98B3A3C-CFB8-CFAD-ED8D-C2EF0504F4B1}"/>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6/18/24</a:t>
            </a:fld>
            <a:endParaRPr lang="en-US" dirty="0"/>
          </a:p>
        </p:txBody>
      </p:sp>
      <p:sp>
        <p:nvSpPr>
          <p:cNvPr id="5" name="Slide Number Placeholder 5">
            <a:extLst>
              <a:ext uri="{FF2B5EF4-FFF2-40B4-BE49-F238E27FC236}">
                <a16:creationId xmlns:a16="http://schemas.microsoft.com/office/drawing/2014/main" id="{0EC870D7-19D7-A196-5AD6-78055ED83956}"/>
              </a:ext>
            </a:extLst>
          </p:cNvPr>
          <p:cNvSpPr>
            <a:spLocks noGrp="1"/>
          </p:cNvSpPr>
          <p:nvPr>
            <p:ph type="sldNum" sz="quarter" idx="16"/>
          </p:nvPr>
        </p:nvSpPr>
        <p:spPr/>
        <p:txBody>
          <a:bodyPr/>
          <a:lstStyle>
            <a:lvl1pPr>
              <a:defRPr/>
            </a:lvl1pPr>
          </a:lstStyle>
          <a:p>
            <a:fld id="{7714A25B-5E0A-CF41-9A43-9894373B7BA7}" type="slidenum">
              <a:rPr lang="en-US" altLang="en-US"/>
              <a:pPr/>
              <a:t>‹#›</a:t>
            </a:fld>
            <a:endParaRPr lang="en-US" altLang="en-US"/>
          </a:p>
        </p:txBody>
      </p:sp>
    </p:spTree>
    <p:extLst>
      <p:ext uri="{BB962C8B-B14F-4D97-AF65-F5344CB8AC3E}">
        <p14:creationId xmlns:p14="http://schemas.microsoft.com/office/powerpoint/2010/main" val="1706999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6/18/24</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7060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0B1D2A5-F2E9-E543-D009-85D7D146E3D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C7D6D96-7BCA-F1AB-BC43-AE505575B96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432C870-92A5-6644-892F-B62BD3F16DD7}" type="datetime1">
              <a:rPr lang="en-GB" altLang="en-US"/>
              <a:pPr>
                <a:defRPr/>
              </a:pPr>
              <a:t>18/06/2024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D667BA4-B17F-D24A-A705-F1C7D82DA2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3" r:id="rId12"/>
    <p:sldLayoutId id="2147483964" r:id="rId13"/>
    <p:sldLayoutId id="2147483965"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hyperlink" Target="https://librarysearch.uwtsd.ac.uk/discovery/fulldisplay?docid=alma99100479802402421&amp;context=L&amp;vid=44WHELF_UWTSD:44WHELF_UWTSD_VU1&amp;lang=en&amp;search_scope=MyInst_and_CI&amp;adaptor=Local%20Search%20Engine&amp;isFrbr=true&amp;tab=Everything&amp;query=any,contains,Leadership%20in%20Organization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955EF42-D18B-1BD4-B092-2A06D7268141}"/>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29BEBE39-961B-47D5-68D3-268F486F85B5}"/>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2</a:t>
            </a:r>
          </a:p>
          <a:p>
            <a:pPr eaLnBrk="1" hangingPunct="1"/>
            <a:r>
              <a:rPr lang="en-US" altLang="en-US" b="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Leader Traits and Skills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18/06/2024</a:t>
            </a:fld>
            <a:endParaRPr lang="en-GB" altLang="en-US"/>
          </a:p>
        </p:txBody>
      </p:sp>
      <p:sp>
        <p:nvSpPr>
          <p:cNvPr id="17412" name="Slide Number Placeholder 5">
            <a:extLst>
              <a:ext uri="{FF2B5EF4-FFF2-40B4-BE49-F238E27FC236}">
                <a16:creationId xmlns:a16="http://schemas.microsoft.com/office/drawing/2014/main" id="{54AEDC75-60D0-D663-A95F-308019EA20F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7366F-287A-634D-A5D4-C6233471EA30}"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2EB6510B-F4DA-0A2F-BD34-2DE299543147}"/>
              </a:ext>
            </a:extLst>
          </p:cNvPr>
          <p:cNvSpPr>
            <a:spLocks noGrp="1"/>
          </p:cNvSpPr>
          <p:nvPr>
            <p:ph type="title"/>
          </p:nvPr>
        </p:nvSpPr>
        <p:spPr>
          <a:xfrm>
            <a:off x="457200" y="163513"/>
            <a:ext cx="8229600" cy="554037"/>
          </a:xfrm>
        </p:spPr>
        <p:txBody>
          <a:bodyPr>
            <a:spAutoFit/>
          </a:bodyPr>
          <a:lstStyle/>
          <a:p>
            <a:r>
              <a:rPr lang="en-IN" altLang="en-US" sz="3600"/>
              <a:t>Leadership in Organizations</a:t>
            </a:r>
          </a:p>
        </p:txBody>
      </p:sp>
      <p:sp>
        <p:nvSpPr>
          <p:cNvPr id="18434" name="Text Placeholder 2">
            <a:extLst>
              <a:ext uri="{FF2B5EF4-FFF2-40B4-BE49-F238E27FC236}">
                <a16:creationId xmlns:a16="http://schemas.microsoft.com/office/drawing/2014/main" id="{B614C6F8-48BD-8022-E5A4-DEC78F9BE7C2}"/>
              </a:ext>
            </a:extLst>
          </p:cNvPr>
          <p:cNvSpPr>
            <a:spLocks noGrp="1"/>
          </p:cNvSpPr>
          <p:nvPr>
            <p:ph type="body" sz="quarter" idx="13"/>
          </p:nvPr>
        </p:nvSpPr>
        <p:spPr>
          <a:xfrm>
            <a:off x="457200" y="815975"/>
            <a:ext cx="8229600" cy="307975"/>
          </a:xfrm>
        </p:spPr>
        <p:txBody>
          <a:bodyPr>
            <a:spAutoFit/>
          </a:bodyPr>
          <a:lstStyle/>
          <a:p>
            <a:pPr>
              <a:spcBef>
                <a:spcPct val="0"/>
              </a:spcBef>
            </a:pPr>
            <a:r>
              <a:rPr lang="en-IN" altLang="en-US"/>
              <a:t>Ninth Edition , Global Edition</a:t>
            </a:r>
          </a:p>
        </p:txBody>
      </p:sp>
      <p:sp>
        <p:nvSpPr>
          <p:cNvPr id="18435" name="Text Placeholder 5">
            <a:extLst>
              <a:ext uri="{FF2B5EF4-FFF2-40B4-BE49-F238E27FC236}">
                <a16:creationId xmlns:a16="http://schemas.microsoft.com/office/drawing/2014/main" id="{572AF0A8-7A69-6884-F036-DA6937A9A469}"/>
              </a:ext>
            </a:extLst>
          </p:cNvPr>
          <p:cNvSpPr>
            <a:spLocks noGrp="1"/>
          </p:cNvSpPr>
          <p:nvPr>
            <p:ph type="body" sz="quarter" idx="16"/>
          </p:nvPr>
        </p:nvSpPr>
        <p:spPr>
          <a:xfrm>
            <a:off x="2833688" y="6502400"/>
            <a:ext cx="5867400" cy="187325"/>
          </a:xfrm>
        </p:spPr>
        <p:txBody>
          <a:bodyPr/>
          <a:lstStyle/>
          <a:p>
            <a:r>
              <a:rPr lang="en-US" altLang="en-US">
                <a:latin typeface="Verdana" panose="020B0604030504040204" pitchFamily="34" charset="0"/>
                <a:ea typeface="Verdana" panose="020B0604030504040204" pitchFamily="34" charset="0"/>
                <a:cs typeface="Verdana" panose="020B0604030504040204" pitchFamily="34" charset="0"/>
              </a:rPr>
              <a:t>Copyright © 2020 Pearson Education Ltd.</a:t>
            </a:r>
            <a:endParaRPr lang="en-IN" altLang="en-US"/>
          </a:p>
        </p:txBody>
      </p:sp>
      <p:pic>
        <p:nvPicPr>
          <p:cNvPr id="18436" name="Picture 8">
            <a:extLst>
              <a:ext uri="{FF2B5EF4-FFF2-40B4-BE49-F238E27FC236}">
                <a16:creationId xmlns:a16="http://schemas.microsoft.com/office/drawing/2014/main" id="{56F33BE3-59CD-0764-D8BF-B42884E5B5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203325"/>
            <a:ext cx="3613150" cy="4754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TextBox 4">
            <a:extLst>
              <a:ext uri="{FF2B5EF4-FFF2-40B4-BE49-F238E27FC236}">
                <a16:creationId xmlns:a16="http://schemas.microsoft.com/office/drawing/2014/main" id="{AF4888AF-37FA-5EA0-5263-DF740B38B267}"/>
              </a:ext>
            </a:extLst>
          </p:cNvPr>
          <p:cNvSpPr txBox="1">
            <a:spLocks noChangeArrowheads="1"/>
          </p:cNvSpPr>
          <p:nvPr/>
        </p:nvSpPr>
        <p:spPr bwMode="auto">
          <a:xfrm>
            <a:off x="4492625" y="2066925"/>
            <a:ext cx="4208463" cy="507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dirty="0">
                <a:latin typeface="Arial" panose="020B0604020202020204" pitchFamily="34" charset="0"/>
              </a:rPr>
              <a:t>Book available in:</a:t>
            </a:r>
          </a:p>
          <a:p>
            <a:pPr>
              <a:spcBef>
                <a:spcPct val="0"/>
              </a:spcBef>
              <a:buFontTx/>
              <a:buNone/>
            </a:pPr>
            <a:endParaRPr lang="en-US" altLang="en-US" sz="1800" dirty="0">
              <a:latin typeface="Arial" panose="020B0604020202020204" pitchFamily="34" charset="0"/>
            </a:endParaRPr>
          </a:p>
          <a:p>
            <a:pPr>
              <a:spcBef>
                <a:spcPct val="0"/>
              </a:spcBef>
              <a:buFontTx/>
              <a:buNone/>
            </a:pPr>
            <a:r>
              <a:rPr lang="en-GB" altLang="en-US" sz="1800" u="sng" dirty="0">
                <a:latin typeface="Arial" panose="020B0604020202020204" pitchFamily="34" charset="0"/>
                <a:hlinkClick r:id="rId4"/>
              </a:rPr>
              <a:t>https://librarysearch.uwtsd.ac.uk/discovery/fulldisplay?docid=alma99100479802402421&amp;context=L&amp;vid=44WHELF_UWTSD:44WHELF_UWTSD_VU1&amp;lang=en&amp;search_scope=MyInst_and_CI&amp;adaptor=Local%20Search%20Engine&amp;isFrbr=true&amp;tab=Everything&amp;query=any,contains,Leadership%20in%20Organizations</a:t>
            </a:r>
            <a:endParaRPr lang="en-GB"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a:p>
            <a:pPr>
              <a:spcBef>
                <a:spcPct val="0"/>
              </a:spcBef>
              <a:buFontTx/>
              <a:buNone/>
            </a:pPr>
            <a:endParaRPr lang="en-US" altLang="en-US" sz="18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93D2EF67-4F58-A706-DCF3-A54D8900DFB8}"/>
              </a:ext>
            </a:extLst>
          </p:cNvPr>
          <p:cNvSpPr>
            <a:spLocks noGrp="1"/>
          </p:cNvSpPr>
          <p:nvPr>
            <p:ph type="title"/>
          </p:nvPr>
        </p:nvSpPr>
        <p:spPr>
          <a:xfrm>
            <a:off x="457200" y="742950"/>
            <a:ext cx="8305800" cy="554038"/>
          </a:xfrm>
        </p:spPr>
        <p:txBody>
          <a:bodyPr/>
          <a:lstStyle/>
          <a:p>
            <a:r>
              <a:rPr lang="en-US" altLang="en-US" sz="3600" b="1" dirty="0"/>
              <a:t>Learning Objectives</a:t>
            </a:r>
          </a:p>
        </p:txBody>
      </p:sp>
      <p:sp>
        <p:nvSpPr>
          <p:cNvPr id="3" name="Content Placeholder 2">
            <a:extLst>
              <a:ext uri="{FF2B5EF4-FFF2-40B4-BE49-F238E27FC236}">
                <a16:creationId xmlns:a16="http://schemas.microsoft.com/office/drawing/2014/main" id="{5B9EAECB-D871-6148-A337-D1DBE50C5D38}"/>
              </a:ext>
            </a:extLst>
          </p:cNvPr>
          <p:cNvSpPr>
            <a:spLocks noGrp="1"/>
          </p:cNvSpPr>
          <p:nvPr>
            <p:ph idx="1"/>
          </p:nvPr>
        </p:nvSpPr>
        <p:spPr>
          <a:xfrm>
            <a:off x="457200" y="1531938"/>
            <a:ext cx="8147050" cy="4705350"/>
          </a:xfrm>
        </p:spPr>
        <p:txBody>
          <a:bodyPr/>
          <a:lstStyle/>
          <a:p>
            <a:pPr>
              <a:buFont typeface="Arial" panose="020B0604020202020204" pitchFamily="34" charset="0"/>
              <a:buNone/>
              <a:defRPr/>
            </a:pPr>
            <a:r>
              <a:rPr lang="en-US" sz="2400" dirty="0"/>
              <a:t>After studying this session, you should be able to:</a:t>
            </a:r>
          </a:p>
          <a:p>
            <a:pPr>
              <a:tabLst>
                <a:tab pos="85725" algn="l"/>
              </a:tabLst>
              <a:defRPr/>
            </a:pPr>
            <a:r>
              <a:rPr lang="en-IN" sz="2400" dirty="0"/>
              <a:t>Understand how leader traits and skills are related to effective leadership.</a:t>
            </a:r>
          </a:p>
          <a:p>
            <a:pPr>
              <a:defRPr/>
            </a:pPr>
            <a:r>
              <a:rPr lang="en-IN" sz="2400" dirty="0"/>
              <a:t>Understand what traits and skills are most relevant for effective leadership.</a:t>
            </a:r>
          </a:p>
          <a:p>
            <a:pPr>
              <a:defRPr/>
            </a:pPr>
            <a:r>
              <a:rPr lang="en-IN" sz="2400" dirty="0"/>
              <a:t>Understand what traits and skills best predict success in a managerial career.</a:t>
            </a:r>
          </a:p>
          <a:p>
            <a:pPr>
              <a:defRPr/>
            </a:pPr>
            <a:r>
              <a:rPr lang="en-IN" sz="2400" dirty="0"/>
              <a:t>Understand how the relevance of a trait or skill depends on the situation.</a:t>
            </a:r>
          </a:p>
          <a:p>
            <a:pPr>
              <a:defRPr/>
            </a:pPr>
            <a:r>
              <a:rPr lang="en-IN" sz="2400" dirty="0"/>
              <a:t>Understand the limitations of the trait approach</a:t>
            </a:r>
            <a:r>
              <a:rPr lang="en-US" sz="2400" dirty="0"/>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9C55861-A88F-EA8E-4052-6014A8830817}"/>
              </a:ext>
            </a:extLst>
          </p:cNvPr>
          <p:cNvSpPr>
            <a:spLocks noGrp="1"/>
          </p:cNvSpPr>
          <p:nvPr>
            <p:ph type="title"/>
          </p:nvPr>
        </p:nvSpPr>
        <p:spPr/>
        <p:txBody>
          <a:bodyPr/>
          <a:lstStyle/>
          <a:p>
            <a:r>
              <a:rPr lang="en-US" altLang="en-US" sz="3600" b="1" dirty="0"/>
              <a:t>Leadership</a:t>
            </a:r>
          </a:p>
        </p:txBody>
      </p:sp>
      <p:sp>
        <p:nvSpPr>
          <p:cNvPr id="23554" name="Content Placeholder 2">
            <a:extLst>
              <a:ext uri="{FF2B5EF4-FFF2-40B4-BE49-F238E27FC236}">
                <a16:creationId xmlns:a16="http://schemas.microsoft.com/office/drawing/2014/main" id="{6E811FCA-A737-76BA-A195-9843412456C1}"/>
              </a:ext>
            </a:extLst>
          </p:cNvPr>
          <p:cNvSpPr>
            <a:spLocks noGrp="1"/>
          </p:cNvSpPr>
          <p:nvPr>
            <p:ph idx="1"/>
          </p:nvPr>
        </p:nvSpPr>
        <p:spPr>
          <a:xfrm>
            <a:off x="457200" y="1600200"/>
            <a:ext cx="8229600" cy="3916363"/>
          </a:xfrm>
        </p:spPr>
        <p:txBody>
          <a:bodyPr/>
          <a:lstStyle/>
          <a:p>
            <a:pPr marL="255588" indent="-255588"/>
            <a:r>
              <a:rPr lang="en-US" altLang="en-US" sz="2400" b="1" dirty="0"/>
              <a:t>Leadership</a:t>
            </a:r>
            <a:r>
              <a:rPr lang="en-US" altLang="en-US" sz="2400" dirty="0"/>
              <a:t> is the ability to influence followers towards the achievement of a vision or set of goals and objectives.</a:t>
            </a:r>
          </a:p>
          <a:p>
            <a:pPr marL="739775" lvl="1"/>
            <a:r>
              <a:rPr lang="en-US" altLang="en-US" sz="2400" dirty="0"/>
              <a:t>Not all leaders are managers, nor are all managers leaders.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1D1-05F5-B7D2-6A49-CB6C983BDE71}"/>
              </a:ext>
            </a:extLst>
          </p:cNvPr>
          <p:cNvSpPr>
            <a:spLocks noGrp="1"/>
          </p:cNvSpPr>
          <p:nvPr>
            <p:ph type="title"/>
          </p:nvPr>
        </p:nvSpPr>
        <p:spPr>
          <a:xfrm>
            <a:off x="457200" y="274638"/>
            <a:ext cx="8229600" cy="1143000"/>
          </a:xfrm>
        </p:spPr>
        <p:txBody>
          <a:bodyPr wrap="square" anchor="ctr">
            <a:normAutofit/>
          </a:bodyPr>
          <a:lstStyle/>
          <a:p>
            <a:r>
              <a:rPr lang="en-US" sz="3600" b="1" dirty="0"/>
              <a:t>Quick Discussion</a:t>
            </a:r>
          </a:p>
        </p:txBody>
      </p:sp>
      <p:sp>
        <p:nvSpPr>
          <p:cNvPr id="3" name="Content Placeholder 2">
            <a:extLst>
              <a:ext uri="{FF2B5EF4-FFF2-40B4-BE49-F238E27FC236}">
                <a16:creationId xmlns:a16="http://schemas.microsoft.com/office/drawing/2014/main" id="{DE491773-996C-E015-136E-5328585B2002}"/>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What is the difference between traits and skills?</a:t>
            </a:r>
          </a:p>
        </p:txBody>
      </p:sp>
      <p:pic>
        <p:nvPicPr>
          <p:cNvPr id="69634" name="Picture 2" descr="Traits vs. Skills: Personal Development — Do You Know The Difference?">
            <a:extLst>
              <a:ext uri="{FF2B5EF4-FFF2-40B4-BE49-F238E27FC236}">
                <a16:creationId xmlns:a16="http://schemas.microsoft.com/office/drawing/2014/main" id="{6BB3E4E4-CA16-2A28-390B-49FC29E3F8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9548"/>
            <a:ext cx="4038600" cy="2290346"/>
          </a:xfrm>
          <a:prstGeom prst="rect">
            <a:avLst/>
          </a:prstGeom>
          <a:solidFill>
            <a:srgbClr val="FFFFFF"/>
          </a:solidFill>
        </p:spPr>
      </p:pic>
      <p:sp>
        <p:nvSpPr>
          <p:cNvPr id="4" name="Date Placeholder 3">
            <a:extLst>
              <a:ext uri="{FF2B5EF4-FFF2-40B4-BE49-F238E27FC236}">
                <a16:creationId xmlns:a16="http://schemas.microsoft.com/office/drawing/2014/main" id="{4002C553-8293-CEE5-DE73-AABC34CCE8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766FBE2-DD55-0240-9C7A-575D303DBE3A}" type="datetime1">
              <a:rPr lang="en-GB" altLang="en-US" sz="900" smtClean="0"/>
              <a:pPr>
                <a:lnSpc>
                  <a:spcPct val="90000"/>
                </a:lnSpc>
                <a:spcAft>
                  <a:spcPts val="600"/>
                </a:spcAft>
                <a:defRPr/>
              </a:pPr>
              <a:t>18/06/2024</a:t>
            </a:fld>
            <a:endParaRPr lang="en-GB" altLang="en-US" sz="900"/>
          </a:p>
        </p:txBody>
      </p:sp>
      <p:sp>
        <p:nvSpPr>
          <p:cNvPr id="5" name="Slide Number Placeholder 4">
            <a:extLst>
              <a:ext uri="{FF2B5EF4-FFF2-40B4-BE49-F238E27FC236}">
                <a16:creationId xmlns:a16="http://schemas.microsoft.com/office/drawing/2014/main" id="{72D31BAE-EF43-7DDE-2454-7B7F8717896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F17AEAD-CC70-7741-81CB-65409570D4FE}" type="slidenum">
              <a:rPr lang="en-GB" altLang="en-US" smtClean="0"/>
              <a:pPr>
                <a:spcAft>
                  <a:spcPts val="600"/>
                </a:spcAft>
              </a:pPr>
              <a:t>5</a:t>
            </a:fld>
            <a:endParaRPr lang="en-GB" altLang="en-US"/>
          </a:p>
        </p:txBody>
      </p:sp>
    </p:spTree>
    <p:extLst>
      <p:ext uri="{BB962C8B-B14F-4D97-AF65-F5344CB8AC3E}">
        <p14:creationId xmlns:p14="http://schemas.microsoft.com/office/powerpoint/2010/main" val="4101650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42E15D1-4A24-41E3-F0B1-4F7F053A6D03}"/>
              </a:ext>
            </a:extLst>
          </p:cNvPr>
          <p:cNvSpPr>
            <a:spLocks noGrp="1"/>
          </p:cNvSpPr>
          <p:nvPr>
            <p:ph type="title"/>
          </p:nvPr>
        </p:nvSpPr>
        <p:spPr>
          <a:xfrm>
            <a:off x="457200" y="333375"/>
            <a:ext cx="8147050" cy="455613"/>
          </a:xfrm>
        </p:spPr>
        <p:txBody>
          <a:bodyPr/>
          <a:lstStyle/>
          <a:p>
            <a:r>
              <a:rPr lang="en-IN" altLang="en-US" sz="3600" b="1" dirty="0"/>
              <a:t>Different Types of Leader Attributes</a:t>
            </a:r>
            <a:endParaRPr lang="en-US" altLang="en-US" sz="2800" b="1" dirty="0"/>
          </a:p>
        </p:txBody>
      </p:sp>
      <p:sp>
        <p:nvSpPr>
          <p:cNvPr id="22530" name="Content Placeholder 2">
            <a:extLst>
              <a:ext uri="{FF2B5EF4-FFF2-40B4-BE49-F238E27FC236}">
                <a16:creationId xmlns:a16="http://schemas.microsoft.com/office/drawing/2014/main" id="{748D78A7-9234-2DEA-6E3F-06F786226799}"/>
              </a:ext>
            </a:extLst>
          </p:cNvPr>
          <p:cNvSpPr>
            <a:spLocks noGrp="1"/>
          </p:cNvSpPr>
          <p:nvPr>
            <p:ph idx="1"/>
          </p:nvPr>
        </p:nvSpPr>
        <p:spPr>
          <a:xfrm>
            <a:off x="457200" y="1052513"/>
            <a:ext cx="8147050" cy="4776787"/>
          </a:xfrm>
        </p:spPr>
        <p:txBody>
          <a:bodyPr/>
          <a:lstStyle/>
          <a:p>
            <a:pPr>
              <a:buFont typeface="Myriad Pro"/>
              <a:buAutoNum type="arabicPeriod"/>
            </a:pPr>
            <a:r>
              <a:rPr lang="en-IN" altLang="en-US" sz="2000" dirty="0"/>
              <a:t>A variety of individual attributes have been examined in the leadership research, including aspects of personality, temperament, needs, motives, and values. </a:t>
            </a:r>
          </a:p>
          <a:p>
            <a:pPr lvl="1"/>
            <a:r>
              <a:rPr lang="en-IN" altLang="en-US" sz="2000" dirty="0"/>
              <a:t>Personality traits are relatively stable dispositions to behave in a particular way, and some examples are self-confidence, extroversion, emotional maturity, and energy level.  </a:t>
            </a:r>
          </a:p>
          <a:p>
            <a:pPr lvl="1"/>
            <a:r>
              <a:rPr lang="en-IN" altLang="en-US" sz="2000" dirty="0"/>
              <a:t>Social needs and motives are also important traits, because they influence a person's attention to information and events, and they guide, energize, and sustain behaviour.</a:t>
            </a:r>
          </a:p>
          <a:p>
            <a:pPr>
              <a:buFont typeface="Myriad Pro"/>
              <a:buAutoNum type="arabicPeriod"/>
            </a:pPr>
            <a:r>
              <a:rPr lang="en-IN" altLang="en-US" sz="2000" dirty="0"/>
              <a:t>Values are internalized attitudes about what is right and wrong, ethical and unethical, moral and immoral.</a:t>
            </a:r>
          </a:p>
          <a:p>
            <a:pPr>
              <a:buFont typeface="Myriad Pro"/>
              <a:buAutoNum type="arabicPeriod"/>
            </a:pPr>
            <a:r>
              <a:rPr lang="en-IN" altLang="en-US" sz="2000" dirty="0"/>
              <a:t>Self-concepts, self-identities, and social identities involve values and beliefs about a person’s occupation, relationships to others, and worthwhile roles and activities.</a:t>
            </a:r>
            <a:endParaRPr lang="en-US" alt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DAE1B87-DA22-68E6-59C7-FA6191D8D56C}"/>
              </a:ext>
            </a:extLst>
          </p:cNvPr>
          <p:cNvSpPr>
            <a:spLocks noGrp="1"/>
          </p:cNvSpPr>
          <p:nvPr>
            <p:ph type="title"/>
          </p:nvPr>
        </p:nvSpPr>
        <p:spPr>
          <a:xfrm>
            <a:off x="457200" y="115888"/>
            <a:ext cx="8305800" cy="1073150"/>
          </a:xfrm>
        </p:spPr>
        <p:txBody>
          <a:bodyPr/>
          <a:lstStyle/>
          <a:p>
            <a:r>
              <a:rPr lang="en-IN" altLang="en-US" sz="3600" b="1" dirty="0"/>
              <a:t>Types of Research on Leader Traits and Skills</a:t>
            </a:r>
            <a:endParaRPr lang="en-US" altLang="en-US" sz="2800" b="1" dirty="0"/>
          </a:p>
        </p:txBody>
      </p:sp>
      <p:sp>
        <p:nvSpPr>
          <p:cNvPr id="24578" name="Content Placeholder 2">
            <a:extLst>
              <a:ext uri="{FF2B5EF4-FFF2-40B4-BE49-F238E27FC236}">
                <a16:creationId xmlns:a16="http://schemas.microsoft.com/office/drawing/2014/main" id="{FF78F6EF-2D96-79DF-C841-32598DF6633C}"/>
              </a:ext>
            </a:extLst>
          </p:cNvPr>
          <p:cNvSpPr>
            <a:spLocks noGrp="1"/>
          </p:cNvSpPr>
          <p:nvPr>
            <p:ph idx="1"/>
          </p:nvPr>
        </p:nvSpPr>
        <p:spPr>
          <a:xfrm>
            <a:off x="457200" y="1195388"/>
            <a:ext cx="8077200" cy="4908550"/>
          </a:xfrm>
        </p:spPr>
        <p:txBody>
          <a:bodyPr/>
          <a:lstStyle/>
          <a:p>
            <a:pPr>
              <a:buFont typeface="Myriad Pro"/>
              <a:buAutoNum type="arabicPeriod"/>
            </a:pPr>
            <a:r>
              <a:rPr lang="en-IN" altLang="en-US" sz="2000" dirty="0"/>
              <a:t>Several types of research have been used to learn how leader traits and skills are related to measures of leadership effectiveness, such as subordinate satisfaction and performance, unit performance, or ratings of leader effectiveness by bosses.</a:t>
            </a:r>
          </a:p>
          <a:p>
            <a:pPr>
              <a:buFont typeface="Myriad Pro"/>
              <a:buAutoNum type="arabicPeriod"/>
            </a:pPr>
            <a:r>
              <a:rPr lang="en-IN" altLang="en-US" sz="2000" dirty="0"/>
              <a:t>Many studies examine how the traits and skills for leaders in similar managerial or administrative positions are related to measures of their leadership effectiveness.</a:t>
            </a:r>
          </a:p>
          <a:p>
            <a:pPr>
              <a:buFont typeface="Myriad Pro"/>
              <a:buAutoNum type="arabicPeriod"/>
            </a:pPr>
            <a:r>
              <a:rPr lang="en-IN" altLang="en-US" sz="2000" dirty="0"/>
              <a:t>Some longitudinal studies compare managers who advanced successfully to top management position to managers who initially advanced but then “derailed” in their careers because they were dismissed, took early retirement, or simply reached a “plateau” without any chance of further advancement.</a:t>
            </a:r>
          </a:p>
          <a:p>
            <a:pPr>
              <a:buFont typeface="Myriad Pro"/>
              <a:buAutoNum type="arabicPeriod"/>
            </a:pPr>
            <a:r>
              <a:rPr lang="en-IN" altLang="en-US" sz="2000" dirty="0"/>
              <a:t>Some other studies have attempted to determine the extent to which leader traits and skills are the result of heredity or learning. </a:t>
            </a:r>
            <a:endParaRPr lang="en-US" alt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FD2E3969-88C6-4ABF-B8D0-D2EB65205BB4}"/>
              </a:ext>
            </a:extLst>
          </p:cNvPr>
          <p:cNvSpPr>
            <a:spLocks noGrp="1"/>
          </p:cNvSpPr>
          <p:nvPr>
            <p:ph type="title"/>
          </p:nvPr>
        </p:nvSpPr>
        <p:spPr>
          <a:xfrm>
            <a:off x="457200" y="227013"/>
            <a:ext cx="8305800" cy="481012"/>
          </a:xfrm>
        </p:spPr>
        <p:txBody>
          <a:bodyPr/>
          <a:lstStyle/>
          <a:p>
            <a:r>
              <a:rPr lang="en-IN" altLang="en-US" sz="3600" b="1" dirty="0"/>
              <a:t>Overview of Findings in the Research</a:t>
            </a:r>
            <a:endParaRPr lang="en-US" altLang="en-US" sz="2800" b="1" dirty="0"/>
          </a:p>
        </p:txBody>
      </p:sp>
      <p:sp>
        <p:nvSpPr>
          <p:cNvPr id="26626" name="Content Placeholder 2">
            <a:extLst>
              <a:ext uri="{FF2B5EF4-FFF2-40B4-BE49-F238E27FC236}">
                <a16:creationId xmlns:a16="http://schemas.microsoft.com/office/drawing/2014/main" id="{F867F8F7-0D65-E522-936E-6D413C609218}"/>
              </a:ext>
            </a:extLst>
          </p:cNvPr>
          <p:cNvSpPr>
            <a:spLocks noGrp="1"/>
          </p:cNvSpPr>
          <p:nvPr>
            <p:ph idx="1"/>
          </p:nvPr>
        </p:nvSpPr>
        <p:spPr>
          <a:xfrm>
            <a:off x="457200" y="1258888"/>
            <a:ext cx="8147050" cy="4991100"/>
          </a:xfrm>
        </p:spPr>
        <p:txBody>
          <a:bodyPr/>
          <a:lstStyle/>
          <a:p>
            <a:pPr marL="457200" indent="-457200">
              <a:buFont typeface="Myriad Pro"/>
              <a:buAutoNum type="arabicPeriod"/>
            </a:pPr>
            <a:r>
              <a:rPr lang="en-IN" altLang="en-US" sz="2000" dirty="0"/>
              <a:t>Some traits and skills increase the likelihood that a person will be selected or elected to fill a leadership position – </a:t>
            </a:r>
            <a:r>
              <a:rPr lang="en-IN" altLang="en-US" sz="2000" b="1" dirty="0">
                <a:solidFill>
                  <a:srgbClr val="FF0000"/>
                </a:solidFill>
                <a:highlight>
                  <a:srgbClr val="FFFF00"/>
                </a:highlight>
              </a:rPr>
              <a:t>Do you agree?</a:t>
            </a:r>
          </a:p>
          <a:p>
            <a:pPr marL="457200" indent="-457200">
              <a:buFont typeface="Myriad Pro"/>
              <a:buAutoNum type="arabicPeriod"/>
            </a:pPr>
            <a:r>
              <a:rPr lang="en-IN" altLang="en-US" sz="2000" dirty="0"/>
              <a:t>Some traits and skills increase the effectiveness of a leader, but they do not guarantee it. </a:t>
            </a:r>
          </a:p>
          <a:p>
            <a:pPr marL="457200" indent="-457200">
              <a:buFont typeface="Myriad Pro"/>
              <a:buAutoNum type="arabicPeriod"/>
            </a:pPr>
            <a:r>
              <a:rPr lang="en-IN" altLang="en-US" sz="2000" dirty="0"/>
              <a:t>A leader with certain traits can be effective in one situation but ineffective in a different situation.  </a:t>
            </a:r>
          </a:p>
          <a:p>
            <a:pPr marL="457200" indent="-457200">
              <a:buFont typeface="Myriad Pro"/>
              <a:buAutoNum type="arabicPeriod"/>
            </a:pPr>
            <a:r>
              <a:rPr lang="en-IN" altLang="en-US" sz="2000" dirty="0"/>
              <a:t>The pattern of traits and skills that best predicts leader effectiveness also varies somewhat for different outcomes, such as leader selection, advancement, performance by the leader's work unit, and subordinate satisfaction.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8A9A9A-57B0-20D4-37E5-D29F12763677}"/>
              </a:ext>
            </a:extLst>
          </p:cNvPr>
          <p:cNvSpPr>
            <a:spLocks noGrp="1"/>
          </p:cNvSpPr>
          <p:nvPr>
            <p:ph type="title"/>
          </p:nvPr>
        </p:nvSpPr>
        <p:spPr>
          <a:xfrm>
            <a:off x="457200" y="169863"/>
            <a:ext cx="8229600" cy="1096962"/>
          </a:xfrm>
        </p:spPr>
        <p:txBody>
          <a:bodyPr/>
          <a:lstStyle/>
          <a:p>
            <a:r>
              <a:rPr lang="en-IN" altLang="en-US" sz="3600" b="1" dirty="0"/>
              <a:t>Personality Traits and Effective Leadership </a:t>
            </a:r>
            <a:r>
              <a:rPr lang="en-IN" altLang="en-US" sz="2800" b="1" dirty="0"/>
              <a:t>(1 of 3)</a:t>
            </a:r>
            <a:endParaRPr lang="en-US" altLang="en-US" sz="2800" b="1" dirty="0"/>
          </a:p>
        </p:txBody>
      </p:sp>
      <p:sp>
        <p:nvSpPr>
          <p:cNvPr id="28674" name="Content Placeholder 2">
            <a:extLst>
              <a:ext uri="{FF2B5EF4-FFF2-40B4-BE49-F238E27FC236}">
                <a16:creationId xmlns:a16="http://schemas.microsoft.com/office/drawing/2014/main" id="{D15BE612-DBF4-CEE1-F769-2978571BB267}"/>
              </a:ext>
            </a:extLst>
          </p:cNvPr>
          <p:cNvSpPr>
            <a:spLocks noGrp="1"/>
          </p:cNvSpPr>
          <p:nvPr>
            <p:ph idx="1"/>
          </p:nvPr>
        </p:nvSpPr>
        <p:spPr>
          <a:xfrm>
            <a:off x="457200" y="1659905"/>
            <a:ext cx="8147050" cy="688975"/>
          </a:xfrm>
        </p:spPr>
        <p:txBody>
          <a:bodyPr/>
          <a:lstStyle/>
          <a:p>
            <a:pPr marL="0" indent="0">
              <a:buFont typeface="Arial" panose="020B0604020202020204" pitchFamily="34" charset="0"/>
              <a:buNone/>
            </a:pPr>
            <a:r>
              <a:rPr lang="en-IN" altLang="en-US" sz="2400" dirty="0"/>
              <a:t>Specific Traits Related to Leadership Effectiveness:</a:t>
            </a:r>
          </a:p>
        </p:txBody>
      </p:sp>
      <p:graphicFrame>
        <p:nvGraphicFramePr>
          <p:cNvPr id="8" name="Table 7">
            <a:extLst>
              <a:ext uri="{FF2B5EF4-FFF2-40B4-BE49-F238E27FC236}">
                <a16:creationId xmlns:a16="http://schemas.microsoft.com/office/drawing/2014/main" id="{739AC5E6-6477-B542-BDCF-75664DCFA4BD}"/>
              </a:ext>
            </a:extLst>
          </p:cNvPr>
          <p:cNvGraphicFramePr>
            <a:graphicFrameLocks noGrp="1"/>
          </p:cNvGraphicFramePr>
          <p:nvPr>
            <p:extLst>
              <p:ext uri="{D42A27DB-BD31-4B8C-83A1-F6EECF244321}">
                <p14:modId xmlns:p14="http://schemas.microsoft.com/office/powerpoint/2010/main" val="919199610"/>
              </p:ext>
            </p:extLst>
          </p:nvPr>
        </p:nvGraphicFramePr>
        <p:xfrm>
          <a:off x="457200" y="2276872"/>
          <a:ext cx="7718425" cy="3387725"/>
        </p:xfrm>
        <a:graphic>
          <a:graphicData uri="http://schemas.openxmlformats.org/drawingml/2006/table">
            <a:tbl>
              <a:tblPr firstRow="1">
                <a:tableStyleId>{0E3FDE45-AF77-4B5C-9715-49D594BDF05E}</a:tableStyleId>
              </a:tblPr>
              <a:tblGrid>
                <a:gridCol w="7718425">
                  <a:extLst>
                    <a:ext uri="{9D8B030D-6E8A-4147-A177-3AD203B41FA5}">
                      <a16:colId xmlns:a16="http://schemas.microsoft.com/office/drawing/2014/main" val="20000"/>
                    </a:ext>
                  </a:extLst>
                </a:gridCol>
              </a:tblGrid>
              <a:tr h="3387725">
                <a:tc>
                  <a:txBody>
                    <a:bodyPr/>
                    <a:lstStyle/>
                    <a:p>
                      <a:r>
                        <a:rPr lang="en-IN" sz="2400" b="0" i="0" u="none" strike="noStrike" kern="1200" baseline="0" dirty="0">
                          <a:solidFill>
                            <a:schemeClr val="tx1"/>
                          </a:solidFill>
                          <a:latin typeface="+mn-lt"/>
                          <a:ea typeface="+mn-ea"/>
                          <a:cs typeface="+mn-cs"/>
                        </a:rPr>
                        <a:t>• High energy level and stress tolerance</a:t>
                      </a:r>
                    </a:p>
                    <a:p>
                      <a:r>
                        <a:rPr lang="en-IN" sz="2400" b="0" i="0" u="none" strike="noStrike" kern="1200" baseline="0" dirty="0">
                          <a:solidFill>
                            <a:schemeClr val="tx1"/>
                          </a:solidFill>
                          <a:latin typeface="+mn-lt"/>
                          <a:ea typeface="+mn-ea"/>
                          <a:cs typeface="+mn-cs"/>
                        </a:rPr>
                        <a:t>• Internal locus of control orientation</a:t>
                      </a:r>
                    </a:p>
                    <a:p>
                      <a:r>
                        <a:rPr lang="en-IN" sz="2400" b="0" i="0" u="none" strike="noStrike" kern="1200" baseline="0" dirty="0">
                          <a:solidFill>
                            <a:schemeClr val="tx1"/>
                          </a:solidFill>
                          <a:latin typeface="+mn-lt"/>
                          <a:ea typeface="+mn-ea"/>
                          <a:cs typeface="+mn-cs"/>
                        </a:rPr>
                        <a:t>• Emotional stability and maturity</a:t>
                      </a:r>
                    </a:p>
                    <a:p>
                      <a:r>
                        <a:rPr lang="en-IN" sz="2400" b="0" i="0" u="none" strike="noStrike" kern="1200" baseline="0" dirty="0">
                          <a:solidFill>
                            <a:schemeClr val="tx1"/>
                          </a:solidFill>
                          <a:latin typeface="+mn-lt"/>
                          <a:ea typeface="+mn-ea"/>
                          <a:cs typeface="+mn-cs"/>
                        </a:rPr>
                        <a:t>• High core self-evaluations</a:t>
                      </a:r>
                    </a:p>
                    <a:p>
                      <a:r>
                        <a:rPr lang="en-IN" sz="2400" b="0" i="0" u="none" strike="noStrike" kern="1200" baseline="0" dirty="0">
                          <a:solidFill>
                            <a:schemeClr val="tx1"/>
                          </a:solidFill>
                          <a:latin typeface="+mn-lt"/>
                          <a:ea typeface="+mn-ea"/>
                          <a:cs typeface="+mn-cs"/>
                        </a:rPr>
                        <a:t>• Personal integrity</a:t>
                      </a:r>
                    </a:p>
                    <a:p>
                      <a:r>
                        <a:rPr lang="en-IN" sz="2400" b="0" i="0" u="none" strike="noStrike" kern="1200" baseline="0" dirty="0">
                          <a:solidFill>
                            <a:schemeClr val="tx1"/>
                          </a:solidFill>
                          <a:latin typeface="+mn-lt"/>
                          <a:ea typeface="+mn-ea"/>
                          <a:cs typeface="+mn-cs"/>
                        </a:rPr>
                        <a:t>• Socialized power motivation</a:t>
                      </a:r>
                    </a:p>
                    <a:p>
                      <a:r>
                        <a:rPr lang="en-IN" sz="2400" b="0" i="0" u="none" strike="noStrike" kern="1200" baseline="0" dirty="0">
                          <a:solidFill>
                            <a:schemeClr val="tx1"/>
                          </a:solidFill>
                          <a:latin typeface="+mn-lt"/>
                          <a:ea typeface="+mn-ea"/>
                          <a:cs typeface="+mn-cs"/>
                        </a:rPr>
                        <a:t>• High achievement orientation</a:t>
                      </a:r>
                    </a:p>
                    <a:p>
                      <a:r>
                        <a:rPr lang="en-IN" sz="2400" b="0" i="0" u="none" strike="noStrike" kern="1200" baseline="0" dirty="0">
                          <a:solidFill>
                            <a:schemeClr val="tx1"/>
                          </a:solidFill>
                          <a:latin typeface="+mn-lt"/>
                          <a:ea typeface="+mn-ea"/>
                          <a:cs typeface="+mn-cs"/>
                        </a:rPr>
                        <a:t>• Self-confidence</a:t>
                      </a:r>
                    </a:p>
                  </a:txBody>
                  <a:tcPr marL="95899" marR="95899" marT="47946" marB="47946">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3AB73BF5-B055-E484-037C-401F6B4A15C3}"/>
              </a:ext>
            </a:extLst>
          </p:cNvPr>
          <p:cNvSpPr>
            <a:spLocks noGrp="1"/>
          </p:cNvSpPr>
          <p:nvPr>
            <p:ph type="title"/>
          </p:nvPr>
        </p:nvSpPr>
        <p:spPr>
          <a:xfrm>
            <a:off x="457200" y="122238"/>
            <a:ext cx="8305800" cy="1031875"/>
          </a:xfrm>
        </p:spPr>
        <p:txBody>
          <a:bodyPr/>
          <a:lstStyle/>
          <a:p>
            <a:r>
              <a:rPr lang="en-US" altLang="en-US" sz="3600" b="1" dirty="0"/>
              <a:t>Trait Theories of Leadership </a:t>
            </a:r>
            <a:r>
              <a:rPr lang="en-IN" altLang="en-US" sz="2800" b="1" dirty="0"/>
              <a:t>(2 of 3)</a:t>
            </a:r>
            <a:endParaRPr lang="en-US" altLang="en-US" sz="2800" b="1" dirty="0"/>
          </a:p>
        </p:txBody>
      </p:sp>
      <p:sp>
        <p:nvSpPr>
          <p:cNvPr id="30722" name="Content Placeholder 2">
            <a:extLst>
              <a:ext uri="{FF2B5EF4-FFF2-40B4-BE49-F238E27FC236}">
                <a16:creationId xmlns:a16="http://schemas.microsoft.com/office/drawing/2014/main" id="{17274385-9C09-536E-F4D1-720BD34F1017}"/>
              </a:ext>
            </a:extLst>
          </p:cNvPr>
          <p:cNvSpPr>
            <a:spLocks noGrp="1"/>
          </p:cNvSpPr>
          <p:nvPr>
            <p:ph idx="1"/>
          </p:nvPr>
        </p:nvSpPr>
        <p:spPr>
          <a:xfrm>
            <a:off x="457200" y="1339850"/>
            <a:ext cx="8147050" cy="4987925"/>
          </a:xfrm>
        </p:spPr>
        <p:txBody>
          <a:bodyPr/>
          <a:lstStyle/>
          <a:p>
            <a:pPr marL="255588" indent="-255588">
              <a:buSzTx/>
            </a:pPr>
            <a:r>
              <a:rPr lang="en-US" altLang="en-US" sz="2400" b="1" dirty="0"/>
              <a:t>Trait theories of leadership </a:t>
            </a:r>
            <a:r>
              <a:rPr lang="en-US" altLang="en-US" sz="2400" dirty="0"/>
              <a:t>focus on personal qualities and characteristics.</a:t>
            </a:r>
          </a:p>
          <a:p>
            <a:pPr marL="739775" lvl="1"/>
            <a:r>
              <a:rPr lang="en-US" altLang="en-US" sz="2400" dirty="0"/>
              <a:t>The search for personality, social, physical, or intellectual attributes that differentiate leaders from non-leaders goes back to the earliest stages of leadership research.</a:t>
            </a:r>
          </a:p>
          <a:p>
            <a:pPr marL="739775" lvl="1"/>
            <a:r>
              <a:rPr lang="en-IN" altLang="en-US" sz="2400" dirty="0"/>
              <a:t>The Big Five Personality Traits – </a:t>
            </a:r>
            <a:r>
              <a:rPr lang="en-IN" altLang="en-US" sz="2400" b="1" dirty="0">
                <a:solidFill>
                  <a:srgbClr val="FF0000"/>
                </a:solidFill>
              </a:rPr>
              <a:t>Explained in next slide.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25C353F9-0838-735F-270C-8591D9D3A7AB}"/>
              </a:ext>
            </a:extLst>
          </p:cNvPr>
          <p:cNvSpPr>
            <a:spLocks noGrp="1"/>
          </p:cNvSpPr>
          <p:nvPr>
            <p:ph type="title"/>
          </p:nvPr>
        </p:nvSpPr>
        <p:spPr>
          <a:xfrm>
            <a:off x="457200" y="44450"/>
            <a:ext cx="8229600" cy="423863"/>
          </a:xfrm>
        </p:spPr>
        <p:txBody>
          <a:bodyPr/>
          <a:lstStyle/>
          <a:p>
            <a:r>
              <a:rPr lang="en-IN" altLang="en-US" sz="2800" b="1" dirty="0"/>
              <a:t>Personality Traits and Effective Leadership </a:t>
            </a:r>
            <a:r>
              <a:rPr lang="en-IN" altLang="en-US" sz="2000" b="1" dirty="0"/>
              <a:t>(3 of 3)</a:t>
            </a:r>
            <a:endParaRPr lang="en-US" altLang="en-US" sz="2000" b="1" dirty="0"/>
          </a:p>
        </p:txBody>
      </p:sp>
      <p:sp>
        <p:nvSpPr>
          <p:cNvPr id="32770" name="Content Placeholder 2">
            <a:extLst>
              <a:ext uri="{FF2B5EF4-FFF2-40B4-BE49-F238E27FC236}">
                <a16:creationId xmlns:a16="http://schemas.microsoft.com/office/drawing/2014/main" id="{A429DE4E-6A6A-9363-C464-783DA3DDAD3C}"/>
              </a:ext>
            </a:extLst>
          </p:cNvPr>
          <p:cNvSpPr>
            <a:spLocks noGrp="1"/>
          </p:cNvSpPr>
          <p:nvPr>
            <p:ph idx="1"/>
          </p:nvPr>
        </p:nvSpPr>
        <p:spPr>
          <a:xfrm>
            <a:off x="457200" y="582613"/>
            <a:ext cx="8229600" cy="320675"/>
          </a:xfrm>
        </p:spPr>
        <p:txBody>
          <a:bodyPr/>
          <a:lstStyle/>
          <a:p>
            <a:pPr marL="0" indent="0">
              <a:buFont typeface="Arial" panose="020B0604020202020204" pitchFamily="34" charset="0"/>
              <a:buNone/>
            </a:pPr>
            <a:r>
              <a:rPr lang="en-US" altLang="en-US" sz="2000" b="1" dirty="0"/>
              <a:t>Figure: </a:t>
            </a:r>
            <a:r>
              <a:rPr lang="en-IN" altLang="en-US" sz="2000" dirty="0"/>
              <a:t>Correspondence of the Big Five Traits with Specific Traits</a:t>
            </a:r>
          </a:p>
        </p:txBody>
      </p:sp>
      <p:graphicFrame>
        <p:nvGraphicFramePr>
          <p:cNvPr id="5" name="Table 1">
            <a:extLst>
              <a:ext uri="{FF2B5EF4-FFF2-40B4-BE49-F238E27FC236}">
                <a16:creationId xmlns:a16="http://schemas.microsoft.com/office/drawing/2014/main" id="{FA0BFF06-7417-F84F-B55A-D0C398D8A8CF}"/>
              </a:ext>
            </a:extLst>
          </p:cNvPr>
          <p:cNvGraphicFramePr>
            <a:graphicFrameLocks/>
          </p:cNvGraphicFramePr>
          <p:nvPr>
            <p:extLst>
              <p:ext uri="{D42A27DB-BD31-4B8C-83A1-F6EECF244321}">
                <p14:modId xmlns:p14="http://schemas.microsoft.com/office/powerpoint/2010/main" val="495655774"/>
              </p:ext>
            </p:extLst>
          </p:nvPr>
        </p:nvGraphicFramePr>
        <p:xfrm>
          <a:off x="971550" y="1011238"/>
          <a:ext cx="6480770" cy="5599522"/>
        </p:xfrm>
        <a:graphic>
          <a:graphicData uri="http://schemas.openxmlformats.org/drawingml/2006/table">
            <a:tbl>
              <a:tblPr firstRow="1">
                <a:tableStyleId>{0E3FDE45-AF77-4B5C-9715-49D594BDF05E}</a:tableStyleId>
              </a:tblPr>
              <a:tblGrid>
                <a:gridCol w="3105369">
                  <a:extLst>
                    <a:ext uri="{9D8B030D-6E8A-4147-A177-3AD203B41FA5}">
                      <a16:colId xmlns:a16="http://schemas.microsoft.com/office/drawing/2014/main" val="20000"/>
                    </a:ext>
                  </a:extLst>
                </a:gridCol>
                <a:gridCol w="3375401">
                  <a:extLst>
                    <a:ext uri="{9D8B030D-6E8A-4147-A177-3AD203B41FA5}">
                      <a16:colId xmlns:a16="http://schemas.microsoft.com/office/drawing/2014/main" val="20001"/>
                    </a:ext>
                  </a:extLst>
                </a:gridCol>
              </a:tblGrid>
              <a:tr h="34096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dirty="0">
                          <a:solidFill>
                            <a:schemeClr val="bg1"/>
                          </a:solidFill>
                          <a:latin typeface="+mn-lt"/>
                          <a:ea typeface="+mn-ea"/>
                          <a:cs typeface="+mn-cs"/>
                        </a:rPr>
                        <a:t>Big Five Personality Traits</a:t>
                      </a:r>
                      <a:endParaRPr lang="en-US" sz="1800" b="0" i="0" u="none" strike="noStrike" kern="1200" baseline="0" dirty="0">
                        <a:solidFill>
                          <a:schemeClr val="bg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a:solidFill>
                            <a:schemeClr val="bg1"/>
                          </a:solidFill>
                          <a:latin typeface="+mn-lt"/>
                          <a:ea typeface="+mn-ea"/>
                          <a:cs typeface="+mn-cs"/>
                        </a:rPr>
                        <a:t>Specific Traits</a:t>
                      </a:r>
                      <a:endParaRPr lang="en-US" sz="1800" b="0" i="0" u="none" strike="noStrike" kern="1200" baseline="0" dirty="0">
                        <a:solidFill>
                          <a:schemeClr val="bg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8523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Extraversion</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Extroversion (outgoing)</a:t>
                      </a:r>
                    </a:p>
                    <a:p>
                      <a:r>
                        <a:rPr lang="en-IN" sz="1800" b="0" i="0" u="none" strike="noStrike" kern="1200" baseline="0">
                          <a:solidFill>
                            <a:schemeClr val="tx1"/>
                          </a:solidFill>
                          <a:latin typeface="+mn-lt"/>
                          <a:ea typeface="+mn-ea"/>
                          <a:cs typeface="+mn-cs"/>
                        </a:rPr>
                        <a:t>Energy/Activity Level</a:t>
                      </a:r>
                    </a:p>
                    <a:p>
                      <a:r>
                        <a:rPr lang="en-IN" sz="1800" b="0" i="0" u="none" strike="noStrike" kern="1200" baseline="0">
                          <a:solidFill>
                            <a:schemeClr val="tx1"/>
                          </a:solidFill>
                          <a:latin typeface="+mn-lt"/>
                          <a:ea typeface="+mn-ea"/>
                          <a:cs typeface="+mn-cs"/>
                        </a:rPr>
                        <a:t>Need for Power (assertive)</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85239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a:solidFill>
                            <a:schemeClr val="tx1"/>
                          </a:solidFill>
                          <a:latin typeface="+mn-lt"/>
                          <a:ea typeface="+mn-ea"/>
                          <a:cs typeface="+mn-cs"/>
                        </a:rPr>
                        <a:t>Conscientiousness</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Dependability</a:t>
                      </a:r>
                    </a:p>
                    <a:p>
                      <a:r>
                        <a:rPr lang="en-IN" sz="1800" b="0" i="0" u="none" strike="noStrike" kern="1200" baseline="0">
                          <a:solidFill>
                            <a:schemeClr val="tx1"/>
                          </a:solidFill>
                          <a:latin typeface="+mn-lt"/>
                          <a:ea typeface="+mn-ea"/>
                          <a:cs typeface="+mn-cs"/>
                        </a:rPr>
                        <a:t>Personal Integrity</a:t>
                      </a:r>
                    </a:p>
                    <a:p>
                      <a:r>
                        <a:rPr lang="en-IN" sz="1800" b="0" i="0" u="none" strike="noStrike" kern="1200" baseline="0">
                          <a:solidFill>
                            <a:schemeClr val="tx1"/>
                          </a:solidFill>
                          <a:latin typeface="+mn-lt"/>
                          <a:ea typeface="+mn-ea"/>
                          <a:cs typeface="+mn-cs"/>
                        </a:rPr>
                        <a:t>Need for Achievement</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3308142358"/>
                  </a:ext>
                </a:extLst>
              </a:tr>
              <a:tr h="1108113">
                <a:tc>
                  <a:txBody>
                    <a:bodyPr/>
                    <a:lstStyle/>
                    <a:p>
                      <a:r>
                        <a:rPr lang="en-IN" sz="1800" b="0" i="0" u="none" strike="noStrike" kern="1200" baseline="0">
                          <a:solidFill>
                            <a:schemeClr val="tx1"/>
                          </a:solidFill>
                          <a:latin typeface="+mn-lt"/>
                          <a:ea typeface="+mn-ea"/>
                          <a:cs typeface="+mn-cs"/>
                        </a:rPr>
                        <a:t>Agreeableness</a:t>
                      </a:r>
                      <a:endParaRPr lang="en-IN" sz="1800" dirty="0"/>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Cheerful and Optimistic</a:t>
                      </a:r>
                    </a:p>
                    <a:p>
                      <a:r>
                        <a:rPr lang="en-IN" sz="1800" b="0" i="0" u="none" strike="noStrike" kern="1200" baseline="0">
                          <a:solidFill>
                            <a:schemeClr val="tx1"/>
                          </a:solidFill>
                          <a:latin typeface="+mn-lt"/>
                          <a:ea typeface="+mn-ea"/>
                          <a:cs typeface="+mn-cs"/>
                        </a:rPr>
                        <a:t>Nurturance (sympathetic, helpful)</a:t>
                      </a:r>
                    </a:p>
                    <a:p>
                      <a:r>
                        <a:rPr lang="en-IN" sz="1800" b="0" i="0" u="none" strike="noStrike" kern="1200" baseline="0">
                          <a:solidFill>
                            <a:schemeClr val="tx1"/>
                          </a:solidFill>
                          <a:latin typeface="+mn-lt"/>
                          <a:ea typeface="+mn-ea"/>
                          <a:cs typeface="+mn-cs"/>
                        </a:rPr>
                        <a:t>Need for Affiliation</a:t>
                      </a:r>
                      <a:endParaRPr lang="en-IN" sz="1800" dirty="0"/>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1108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Openness to experience</a:t>
                      </a:r>
                      <a:endParaRPr lang="en-US" sz="18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Curious and Inquisitive</a:t>
                      </a:r>
                    </a:p>
                    <a:p>
                      <a:r>
                        <a:rPr lang="en-IN" sz="1800" b="0" i="0" u="none" strike="noStrike" kern="1200" baseline="0" dirty="0">
                          <a:solidFill>
                            <a:schemeClr val="tx1"/>
                          </a:solidFill>
                          <a:latin typeface="+mn-lt"/>
                          <a:ea typeface="+mn-ea"/>
                          <a:cs typeface="+mn-cs"/>
                        </a:rPr>
                        <a:t>Open Minded</a:t>
                      </a:r>
                    </a:p>
                    <a:p>
                      <a:r>
                        <a:rPr lang="en-IN" sz="1800" b="0" i="0" u="none" strike="noStrike" kern="1200" baseline="0" dirty="0">
                          <a:solidFill>
                            <a:schemeClr val="tx1"/>
                          </a:solidFill>
                          <a:latin typeface="+mn-lt"/>
                          <a:ea typeface="+mn-ea"/>
                          <a:cs typeface="+mn-cs"/>
                        </a:rPr>
                        <a:t>Learning Oriented</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11081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Neuroticism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Emotional Stability</a:t>
                      </a:r>
                    </a:p>
                    <a:p>
                      <a:r>
                        <a:rPr lang="en-IN" sz="1800" b="0" i="0" u="none" strike="noStrike" kern="1200" baseline="0" dirty="0">
                          <a:solidFill>
                            <a:schemeClr val="tx1"/>
                          </a:solidFill>
                          <a:latin typeface="+mn-lt"/>
                          <a:ea typeface="+mn-ea"/>
                          <a:cs typeface="+mn-cs"/>
                        </a:rPr>
                        <a:t>Self-Esteem</a:t>
                      </a:r>
                    </a:p>
                    <a:p>
                      <a:r>
                        <a:rPr lang="en-IN" sz="1800" b="0" i="0" u="none" strike="noStrike" kern="1200" baseline="0" dirty="0">
                          <a:solidFill>
                            <a:schemeClr val="tx1"/>
                          </a:solidFill>
                          <a:latin typeface="+mn-lt"/>
                          <a:ea typeface="+mn-ea"/>
                          <a:cs typeface="+mn-cs"/>
                        </a:rPr>
                        <a:t>Self-Control</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32793" name="Content Placeholder 3">
            <a:extLst>
              <a:ext uri="{FF2B5EF4-FFF2-40B4-BE49-F238E27FC236}">
                <a16:creationId xmlns:a16="http://schemas.microsoft.com/office/drawing/2014/main" id="{1E60D9E5-7093-B94F-82FE-F2BE1A62189F}"/>
              </a:ext>
            </a:extLst>
          </p:cNvPr>
          <p:cNvSpPr>
            <a:spLocks noGrp="1"/>
          </p:cNvSpPr>
          <p:nvPr>
            <p:ph idx="13"/>
          </p:nvPr>
        </p:nvSpPr>
        <p:spPr>
          <a:xfrm>
            <a:off x="1547664" y="6521450"/>
            <a:ext cx="8229600" cy="292100"/>
          </a:xfrm>
        </p:spPr>
        <p:txBody>
          <a:bodyPr/>
          <a:lstStyle/>
          <a:p>
            <a:pPr marL="0" indent="0">
              <a:buFont typeface="Arial" panose="020B0604020202020204" pitchFamily="34" charset="0"/>
              <a:buNone/>
            </a:pPr>
            <a:r>
              <a:rPr lang="en-IN" altLang="en-US" sz="1800" dirty="0"/>
              <a:t>Based on Hogan, </a:t>
            </a:r>
            <a:r>
              <a:rPr lang="en-IN" altLang="en-US" sz="1800" dirty="0" err="1"/>
              <a:t>Curphy</a:t>
            </a:r>
            <a:r>
              <a:rPr lang="en-IN" altLang="en-US" sz="1800" dirty="0"/>
              <a:t>, &amp; Hogan (1994).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22443E0-0BB6-AA1D-8720-2E49930D5A46}"/>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9698" name="Content Placeholder 2">
            <a:extLst>
              <a:ext uri="{FF2B5EF4-FFF2-40B4-BE49-F238E27FC236}">
                <a16:creationId xmlns:a16="http://schemas.microsoft.com/office/drawing/2014/main" id="{77286997-61D4-71F7-BAAB-F5EE5344485F}"/>
              </a:ext>
            </a:extLst>
          </p:cNvPr>
          <p:cNvSpPr>
            <a:spLocks noGrp="1"/>
          </p:cNvSpPr>
          <p:nvPr>
            <p:ph idx="1"/>
          </p:nvPr>
        </p:nvSpPr>
        <p:spPr/>
        <p:txBody>
          <a:bodyPr/>
          <a:lstStyle/>
          <a:p>
            <a:pPr marL="255588" indent="-255588">
              <a:buSzTx/>
            </a:pPr>
            <a:r>
              <a:rPr lang="en-US" altLang="en-US" sz="2400" dirty="0">
                <a:cs typeface="Arial" panose="020B0604020202020204" pitchFamily="34" charset="0"/>
              </a:rPr>
              <a:t>Good leaders who like being around people:</a:t>
            </a:r>
          </a:p>
          <a:p>
            <a:pPr marL="739775" lvl="1"/>
            <a:r>
              <a:rPr lang="en-US" altLang="en-US" sz="2400" dirty="0">
                <a:cs typeface="Arial" panose="020B0604020202020204" pitchFamily="34" charset="0"/>
              </a:rPr>
              <a:t>Are able to assert themselves (extraverted).</a:t>
            </a:r>
          </a:p>
          <a:p>
            <a:pPr marL="739775" lvl="1"/>
            <a:r>
              <a:rPr lang="en-US" altLang="en-US" sz="2400" dirty="0">
                <a:cs typeface="Arial" panose="020B0604020202020204" pitchFamily="34" charset="0"/>
              </a:rPr>
              <a:t>Are disciplined and able to keep commitments they make (conscientious).</a:t>
            </a:r>
          </a:p>
          <a:p>
            <a:pPr marL="739775" lvl="1"/>
            <a:r>
              <a:rPr lang="en-US" altLang="en-US" sz="2400" dirty="0">
                <a:cs typeface="Arial" panose="020B0604020202020204" pitchFamily="34" charset="0"/>
              </a:rPr>
              <a:t>Have an apparent advantage when it comes to leadership.</a:t>
            </a:r>
            <a:endParaRPr lang="en-US" altLang="en-US" sz="2400" dirty="0"/>
          </a:p>
        </p:txBody>
      </p:sp>
    </p:spTree>
    <p:extLst>
      <p:ext uri="{BB962C8B-B14F-4D97-AF65-F5344CB8AC3E}">
        <p14:creationId xmlns:p14="http://schemas.microsoft.com/office/powerpoint/2010/main" val="2745668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19E95D7-7A08-D7B3-5FEA-4348129FB6C1}"/>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7650" name="Content Placeholder 2">
            <a:extLst>
              <a:ext uri="{FF2B5EF4-FFF2-40B4-BE49-F238E27FC236}">
                <a16:creationId xmlns:a16="http://schemas.microsoft.com/office/drawing/2014/main" id="{F546082F-DFD4-A347-F01D-1F7DBD8F2F0D}"/>
              </a:ext>
            </a:extLst>
          </p:cNvPr>
          <p:cNvSpPr>
            <a:spLocks noGrp="1"/>
          </p:cNvSpPr>
          <p:nvPr>
            <p:ph idx="1"/>
          </p:nvPr>
        </p:nvSpPr>
        <p:spPr>
          <a:xfrm>
            <a:off x="457200" y="1600200"/>
            <a:ext cx="8077200" cy="4525963"/>
          </a:xfrm>
        </p:spPr>
        <p:txBody>
          <a:bodyPr/>
          <a:lstStyle/>
          <a:p>
            <a:pPr marL="255588" indent="-255588">
              <a:buSzTx/>
            </a:pPr>
            <a:r>
              <a:rPr lang="en-US" altLang="en-US" sz="2400" dirty="0"/>
              <a:t>A comprehensive review of the leadership theory - the Big Five - has found extraversion to be the most predictive trait of effective leaders, but it is more strongly related to the way leaders emerge than to their effectiveness.</a:t>
            </a:r>
          </a:p>
          <a:p>
            <a:pPr marL="255588" indent="-255588">
              <a:buSzTx/>
            </a:pPr>
            <a:r>
              <a:rPr lang="en-US" altLang="en-US" sz="2400" dirty="0"/>
              <a:t>Unlike agreeableness and emotional stability, conscientiousness and openness to experience also showed strong relationships to leadership, though not quite as strong as extraversion.</a:t>
            </a:r>
          </a:p>
        </p:txBody>
      </p:sp>
    </p:spTree>
    <p:extLst>
      <p:ext uri="{BB962C8B-B14F-4D97-AF65-F5344CB8AC3E}">
        <p14:creationId xmlns:p14="http://schemas.microsoft.com/office/powerpoint/2010/main" val="17366782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287D4A8D-0328-E02F-C89B-0BC97E01CC21}"/>
              </a:ext>
            </a:extLst>
          </p:cNvPr>
          <p:cNvSpPr>
            <a:spLocks noGrp="1"/>
          </p:cNvSpPr>
          <p:nvPr>
            <p:ph type="title"/>
          </p:nvPr>
        </p:nvSpPr>
        <p:spPr>
          <a:xfrm>
            <a:off x="457200" y="790575"/>
            <a:ext cx="8172450" cy="503238"/>
          </a:xfrm>
        </p:spPr>
        <p:txBody>
          <a:bodyPr/>
          <a:lstStyle/>
          <a:p>
            <a:r>
              <a:rPr lang="en-IN" altLang="en-US" sz="3600" b="1" dirty="0"/>
              <a:t>Skills and Effective Leadership </a:t>
            </a:r>
            <a:r>
              <a:rPr lang="en-IN" altLang="en-US" sz="2800" b="1" dirty="0"/>
              <a:t>(1 of 2)</a:t>
            </a:r>
            <a:endParaRPr lang="en-US" altLang="en-US" sz="2800" b="1" dirty="0"/>
          </a:p>
        </p:txBody>
      </p:sp>
      <p:sp>
        <p:nvSpPr>
          <p:cNvPr id="36866" name="Content Placeholder 2">
            <a:extLst>
              <a:ext uri="{FF2B5EF4-FFF2-40B4-BE49-F238E27FC236}">
                <a16:creationId xmlns:a16="http://schemas.microsoft.com/office/drawing/2014/main" id="{CAA2FD4C-2E03-9A7C-46F5-FC11BB702EC0}"/>
              </a:ext>
            </a:extLst>
          </p:cNvPr>
          <p:cNvSpPr>
            <a:spLocks noGrp="1"/>
          </p:cNvSpPr>
          <p:nvPr>
            <p:ph idx="1"/>
          </p:nvPr>
        </p:nvSpPr>
        <p:spPr>
          <a:xfrm>
            <a:off x="457200" y="1566863"/>
            <a:ext cx="8147050" cy="2116137"/>
          </a:xfrm>
        </p:spPr>
        <p:txBody>
          <a:bodyPr/>
          <a:lstStyle/>
          <a:p>
            <a:pPr marL="0" indent="0">
              <a:buNone/>
            </a:pPr>
            <a:r>
              <a:rPr lang="en-IN" altLang="en-US" sz="2400" dirty="0"/>
              <a:t>Katz's Three-Skill Approach is a model proposed by Robert L. Katz in the 1950s, which outlines three primary skills necessary for effective leadership and management.</a:t>
            </a:r>
          </a:p>
          <a:p>
            <a:pPr marL="457200" indent="-457200">
              <a:buFont typeface="Myriad Pro"/>
              <a:buAutoNum type="arabicPeriod"/>
            </a:pPr>
            <a:endParaRPr lang="en-IN" altLang="en-US" sz="2400" dirty="0"/>
          </a:p>
          <a:p>
            <a:pPr marL="457200" indent="-457200">
              <a:buFont typeface="Myriad Pro"/>
              <a:buAutoNum type="arabicPeriod"/>
            </a:pPr>
            <a:r>
              <a:rPr lang="en-IN" altLang="en-US" sz="2400" dirty="0"/>
              <a:t>Technical Skills</a:t>
            </a:r>
          </a:p>
          <a:p>
            <a:pPr marL="457200" indent="-457200">
              <a:buFont typeface="Myriad Pro"/>
              <a:buAutoNum type="arabicPeriod"/>
            </a:pPr>
            <a:r>
              <a:rPr lang="en-IN" altLang="en-US" sz="2400" dirty="0"/>
              <a:t>Conceptual Skills</a:t>
            </a:r>
          </a:p>
          <a:p>
            <a:pPr marL="457200" indent="-457200">
              <a:buFont typeface="Myriad Pro"/>
              <a:buAutoNum type="arabicPeriod"/>
            </a:pPr>
            <a:r>
              <a:rPr lang="en-IN" altLang="en-US" sz="2400" dirty="0"/>
              <a:t>Interpersonal Skills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A1C23E74-1E59-EC82-5FE2-9EC6EF52D2BC}"/>
              </a:ext>
            </a:extLst>
          </p:cNvPr>
          <p:cNvSpPr>
            <a:spLocks noGrp="1"/>
          </p:cNvSpPr>
          <p:nvPr>
            <p:ph type="title"/>
          </p:nvPr>
        </p:nvSpPr>
        <p:spPr>
          <a:xfrm>
            <a:off x="446087" y="404664"/>
            <a:ext cx="8229600" cy="512762"/>
          </a:xfrm>
        </p:spPr>
        <p:txBody>
          <a:bodyPr/>
          <a:lstStyle/>
          <a:p>
            <a:r>
              <a:rPr lang="en-IN" altLang="en-US" sz="3600" b="1" dirty="0"/>
              <a:t>Skills and Effective Leadership </a:t>
            </a:r>
            <a:r>
              <a:rPr lang="en-IN" altLang="en-US" sz="2800" b="1" dirty="0"/>
              <a:t>(2 of 2)</a:t>
            </a:r>
            <a:endParaRPr lang="en-US" altLang="en-US" sz="2800" b="1" dirty="0"/>
          </a:p>
        </p:txBody>
      </p:sp>
      <p:graphicFrame>
        <p:nvGraphicFramePr>
          <p:cNvPr id="4" name="Table 3">
            <a:extLst>
              <a:ext uri="{FF2B5EF4-FFF2-40B4-BE49-F238E27FC236}">
                <a16:creationId xmlns:a16="http://schemas.microsoft.com/office/drawing/2014/main" id="{6404F398-EAFF-204F-B656-8D481E465907}"/>
              </a:ext>
            </a:extLst>
          </p:cNvPr>
          <p:cNvGraphicFramePr>
            <a:graphicFrameLocks noGrp="1"/>
          </p:cNvGraphicFramePr>
          <p:nvPr>
            <p:extLst>
              <p:ext uri="{D42A27DB-BD31-4B8C-83A1-F6EECF244321}">
                <p14:modId xmlns:p14="http://schemas.microsoft.com/office/powerpoint/2010/main" val="115513025"/>
              </p:ext>
            </p:extLst>
          </p:nvPr>
        </p:nvGraphicFramePr>
        <p:xfrm>
          <a:off x="457200" y="1231106"/>
          <a:ext cx="8207375" cy="4395787"/>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1012098">
                <a:tc>
                  <a:txBody>
                    <a:bodyPr/>
                    <a:lstStyle/>
                    <a:p>
                      <a:r>
                        <a:rPr lang="en-IN" sz="1800" b="1" i="0" u="none" strike="noStrike" kern="1200" baseline="0" dirty="0">
                          <a:solidFill>
                            <a:schemeClr val="tx1"/>
                          </a:solidFill>
                          <a:latin typeface="+mn-lt"/>
                          <a:ea typeface="+mn-ea"/>
                          <a:cs typeface="+mn-cs"/>
                        </a:rPr>
                        <a:t>Technical Skills: </a:t>
                      </a:r>
                      <a:r>
                        <a:rPr lang="en-IN" sz="1800" b="0" i="0" u="none" strike="noStrike" kern="1200" baseline="0" dirty="0">
                          <a:solidFill>
                            <a:schemeClr val="tx1"/>
                          </a:solidFill>
                          <a:latin typeface="+mn-lt"/>
                          <a:ea typeface="+mn-ea"/>
                          <a:cs typeface="+mn-cs"/>
                        </a:rPr>
                        <a:t>Knowledge about methods, processes, procedures,  and techniques for conducting a specialized activity, and the ability to use tools and equipment relevant to that activity</a:t>
                      </a:r>
                      <a:endParaRPr lang="en-US" sz="1800" b="0" i="0" u="none" strike="noStrike" kern="1200" baseline="0" dirty="0">
                        <a:solidFill>
                          <a:schemeClr val="tx1"/>
                        </a:solidFill>
                        <a:latin typeface="+mn-lt"/>
                        <a:ea typeface="+mn-ea"/>
                        <a:cs typeface="+mn-cs"/>
                      </a:endParaRPr>
                    </a:p>
                  </a:txBody>
                  <a:tcPr marL="89980" marR="89980" marT="44989" marB="44989">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1891776">
                <a:tc>
                  <a:txBody>
                    <a:bodyPr/>
                    <a:lstStyle/>
                    <a:p>
                      <a:r>
                        <a:rPr lang="en-IN" sz="1800" b="1" i="0" u="none" strike="noStrike" kern="1200" baseline="0" dirty="0">
                          <a:solidFill>
                            <a:schemeClr val="tx1"/>
                          </a:solidFill>
                          <a:latin typeface="+mn-lt"/>
                          <a:ea typeface="+mn-ea"/>
                          <a:cs typeface="+mn-cs"/>
                        </a:rPr>
                        <a:t>Interpersonal Skills: </a:t>
                      </a:r>
                      <a:r>
                        <a:rPr lang="en-IN" sz="1800" b="0" i="0" u="none" strike="noStrike" kern="1200" baseline="0" dirty="0">
                          <a:solidFill>
                            <a:schemeClr val="tx1"/>
                          </a:solidFill>
                          <a:latin typeface="+mn-lt"/>
                          <a:ea typeface="+mn-ea"/>
                          <a:cs typeface="+mn-cs"/>
                        </a:rPr>
                        <a:t>Knowledge about human behaviour and interpersonal processes, ability to understand the feelings, attitudes, and motives of others from what they say and do (empathy, social sensitivity), ability to communicate clearly and effectively (speech fluency, persuasiveness), and ability to establish effective and cooperative relationships (tact, diplomacy, listening skill, knowledge about acceptable social </a:t>
                      </a:r>
                      <a:r>
                        <a:rPr lang="en-GB" sz="1800" b="0" i="0" u="none" strike="noStrike" kern="1200" baseline="0" noProof="0" dirty="0">
                          <a:solidFill>
                            <a:schemeClr val="tx1"/>
                          </a:solidFill>
                          <a:latin typeface="+mn-lt"/>
                          <a:ea typeface="+mn-ea"/>
                          <a:cs typeface="+mn-cs"/>
                        </a:rPr>
                        <a:t>behaviour</a:t>
                      </a:r>
                      <a:r>
                        <a:rPr lang="en-IN" sz="1800" b="0" i="0" u="none" strike="noStrike" kern="1200" baseline="0" dirty="0">
                          <a:solidFill>
                            <a:schemeClr val="tx1"/>
                          </a:solidFill>
                          <a:latin typeface="+mn-lt"/>
                          <a:ea typeface="+mn-ea"/>
                          <a:cs typeface="+mn-cs"/>
                        </a:rPr>
                        <a:t>)</a:t>
                      </a:r>
                      <a:endParaRPr lang="en-US" sz="1800" b="0" i="0" u="none" strike="noStrike" kern="1200" baseline="0" dirty="0">
                        <a:solidFill>
                          <a:schemeClr val="tx1"/>
                        </a:solidFill>
                        <a:latin typeface="+mn-lt"/>
                        <a:ea typeface="+mn-ea"/>
                        <a:cs typeface="+mn-cs"/>
                      </a:endParaRPr>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491913">
                <a:tc>
                  <a:txBody>
                    <a:bodyPr/>
                    <a:lstStyle/>
                    <a:p>
                      <a:r>
                        <a:rPr lang="en-IN" sz="1800" b="1" i="0" u="none" strike="noStrike" kern="1200" baseline="0" dirty="0">
                          <a:solidFill>
                            <a:schemeClr val="tx1"/>
                          </a:solidFill>
                          <a:latin typeface="+mn-lt"/>
                          <a:ea typeface="+mn-ea"/>
                          <a:cs typeface="+mn-cs"/>
                        </a:rPr>
                        <a:t>Conceptual Skills: </a:t>
                      </a:r>
                      <a:r>
                        <a:rPr lang="en-IN" sz="1800" b="0" i="0" u="none" strike="noStrike" kern="1200" baseline="0" dirty="0">
                          <a:solidFill>
                            <a:schemeClr val="tx1"/>
                          </a:solidFill>
                          <a:latin typeface="+mn-lt"/>
                          <a:ea typeface="+mn-ea"/>
                          <a:cs typeface="+mn-cs"/>
                        </a:rPr>
                        <a:t>General analytical ability, logical thinking, proficiency in concept formation and conceptualization of complex and ambiguous relationships, creativity in idea generation and problem solving, ability to analyse events and perceive trends, anticipate changes, and recognize opportunities and potential problems (inductive and deductive reasoning)</a:t>
                      </a:r>
                      <a:endParaRPr lang="en-IN" sz="1800" dirty="0"/>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1D54FBE-17AE-48EC-1174-AB0DCB523B04}"/>
              </a:ext>
            </a:extLst>
          </p:cNvPr>
          <p:cNvSpPr>
            <a:spLocks noGrp="1"/>
          </p:cNvSpPr>
          <p:nvPr>
            <p:ph type="title"/>
          </p:nvPr>
        </p:nvSpPr>
        <p:spPr>
          <a:xfrm>
            <a:off x="457200" y="179388"/>
            <a:ext cx="8147050" cy="1076325"/>
          </a:xfrm>
        </p:spPr>
        <p:txBody>
          <a:bodyPr/>
          <a:lstStyle/>
          <a:p>
            <a:r>
              <a:rPr lang="en-IN" altLang="en-US" sz="3600" b="1" dirty="0"/>
              <a:t>Situational Relevance of Traits and Skills</a:t>
            </a:r>
            <a:endParaRPr lang="en-US" altLang="en-US" sz="3600" b="1" dirty="0"/>
          </a:p>
        </p:txBody>
      </p:sp>
      <p:sp>
        <p:nvSpPr>
          <p:cNvPr id="40962" name="Content Placeholder 2">
            <a:extLst>
              <a:ext uri="{FF2B5EF4-FFF2-40B4-BE49-F238E27FC236}">
                <a16:creationId xmlns:a16="http://schemas.microsoft.com/office/drawing/2014/main" id="{7B597EE6-91F3-8288-83AE-9B8A305129C5}"/>
              </a:ext>
            </a:extLst>
          </p:cNvPr>
          <p:cNvSpPr>
            <a:spLocks noGrp="1"/>
          </p:cNvSpPr>
          <p:nvPr>
            <p:ph idx="1"/>
          </p:nvPr>
        </p:nvSpPr>
        <p:spPr>
          <a:xfrm>
            <a:off x="457200" y="1562100"/>
            <a:ext cx="8147050" cy="2189163"/>
          </a:xfrm>
        </p:spPr>
        <p:txBody>
          <a:bodyPr/>
          <a:lstStyle/>
          <a:p>
            <a:pPr marL="457200" indent="-457200">
              <a:buFont typeface="Myriad Pro"/>
              <a:buAutoNum type="arabicPeriod"/>
            </a:pPr>
            <a:r>
              <a:rPr lang="en-IN" altLang="en-US" sz="2400" dirty="0"/>
              <a:t>Levels of Management</a:t>
            </a:r>
          </a:p>
          <a:p>
            <a:pPr marL="457200" indent="-457200">
              <a:buFont typeface="Myriad Pro"/>
              <a:buAutoNum type="arabicPeriod"/>
            </a:pPr>
            <a:r>
              <a:rPr lang="en-IN" altLang="en-US" sz="2400" dirty="0"/>
              <a:t>Type of Organisation</a:t>
            </a:r>
          </a:p>
          <a:p>
            <a:pPr marL="457200" indent="-457200">
              <a:buFont typeface="Myriad Pro"/>
              <a:buAutoNum type="arabicPeriod"/>
            </a:pPr>
            <a:r>
              <a:rPr lang="en-IN" altLang="en-US" sz="2400" dirty="0"/>
              <a:t>Stress on the Leader</a:t>
            </a:r>
          </a:p>
          <a:p>
            <a:pPr marL="457200" indent="-457200">
              <a:buFont typeface="Myriad Pro"/>
              <a:buAutoNum type="arabicPeriod"/>
            </a:pPr>
            <a:r>
              <a:rPr lang="en-IN" altLang="en-US" sz="2400" dirty="0"/>
              <a:t>External Environment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0B66ABBB-3C1C-3CA6-DEE0-46A87C9FF23E}"/>
              </a:ext>
            </a:extLst>
          </p:cNvPr>
          <p:cNvSpPr>
            <a:spLocks noGrp="1"/>
          </p:cNvSpPr>
          <p:nvPr>
            <p:ph type="title"/>
          </p:nvPr>
        </p:nvSpPr>
        <p:spPr>
          <a:xfrm>
            <a:off x="457200" y="790575"/>
            <a:ext cx="8435280" cy="501650"/>
          </a:xfrm>
        </p:spPr>
        <p:txBody>
          <a:bodyPr/>
          <a:lstStyle/>
          <a:p>
            <a:r>
              <a:rPr lang="en-IN" altLang="en-US" sz="3600" b="1" dirty="0"/>
              <a:t>Managerial Competencies Influencing Leadership effectiveness</a:t>
            </a:r>
            <a:endParaRPr lang="en-US" altLang="en-US" sz="3600" b="1" dirty="0"/>
          </a:p>
        </p:txBody>
      </p:sp>
      <p:sp>
        <p:nvSpPr>
          <p:cNvPr id="38914" name="Content Placeholder 2">
            <a:extLst>
              <a:ext uri="{FF2B5EF4-FFF2-40B4-BE49-F238E27FC236}">
                <a16:creationId xmlns:a16="http://schemas.microsoft.com/office/drawing/2014/main" id="{4712A410-8A6F-5424-8DA3-A6005DD1BDA7}"/>
              </a:ext>
            </a:extLst>
          </p:cNvPr>
          <p:cNvSpPr>
            <a:spLocks noGrp="1"/>
          </p:cNvSpPr>
          <p:nvPr>
            <p:ph idx="1"/>
          </p:nvPr>
        </p:nvSpPr>
        <p:spPr>
          <a:xfrm>
            <a:off x="457200" y="1888679"/>
            <a:ext cx="8147050" cy="1684337"/>
          </a:xfrm>
        </p:spPr>
        <p:txBody>
          <a:bodyPr/>
          <a:lstStyle/>
          <a:p>
            <a:pPr marL="457200" indent="-457200">
              <a:buFont typeface="Myriad Pro"/>
              <a:buAutoNum type="arabicPeriod"/>
            </a:pPr>
            <a:r>
              <a:rPr lang="en-IN" altLang="en-US" sz="2400" dirty="0"/>
              <a:t>Emotional Intelligence</a:t>
            </a:r>
          </a:p>
          <a:p>
            <a:pPr marL="457200" indent="-457200">
              <a:buFont typeface="Myriad Pro"/>
              <a:buAutoNum type="arabicPeriod"/>
            </a:pPr>
            <a:r>
              <a:rPr lang="en-IN" altLang="en-US" sz="2400" dirty="0"/>
              <a:t>Social Intelligence</a:t>
            </a:r>
          </a:p>
          <a:p>
            <a:pPr marL="457200" indent="-457200">
              <a:buFont typeface="Myriad Pro"/>
              <a:buAutoNum type="arabicPeriod"/>
            </a:pPr>
            <a:r>
              <a:rPr lang="en-IN" altLang="en-US" sz="2400" dirty="0"/>
              <a:t>Learning Ability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4684735C-956F-F65D-B12B-32CC9815AD2E}"/>
              </a:ext>
            </a:extLst>
          </p:cNvPr>
          <p:cNvSpPr>
            <a:spLocks noGrp="1"/>
          </p:cNvSpPr>
          <p:nvPr>
            <p:ph type="title"/>
          </p:nvPr>
        </p:nvSpPr>
        <p:spPr>
          <a:xfrm>
            <a:off x="457200" y="827088"/>
            <a:ext cx="8229600" cy="465137"/>
          </a:xfrm>
        </p:spPr>
        <p:txBody>
          <a:bodyPr/>
          <a:lstStyle/>
          <a:p>
            <a:r>
              <a:rPr lang="en-IN" altLang="en-US" sz="3600" b="1" dirty="0"/>
              <a:t>Guidelines for Leaders </a:t>
            </a:r>
            <a:r>
              <a:rPr lang="en-IN" altLang="en-US" sz="2800" b="1" dirty="0"/>
              <a:t>(1 of 2)</a:t>
            </a:r>
            <a:endParaRPr lang="en-US" altLang="en-US" sz="2800" b="1" dirty="0"/>
          </a:p>
        </p:txBody>
      </p:sp>
      <p:sp>
        <p:nvSpPr>
          <p:cNvPr id="47106" name="Content Placeholder 2">
            <a:extLst>
              <a:ext uri="{FF2B5EF4-FFF2-40B4-BE49-F238E27FC236}">
                <a16:creationId xmlns:a16="http://schemas.microsoft.com/office/drawing/2014/main" id="{C9BF5E61-BD7F-E62F-E775-457AB2F2B991}"/>
              </a:ext>
            </a:extLst>
          </p:cNvPr>
          <p:cNvSpPr>
            <a:spLocks noGrp="1"/>
          </p:cNvSpPr>
          <p:nvPr>
            <p:ph idx="1"/>
          </p:nvPr>
        </p:nvSpPr>
        <p:spPr>
          <a:xfrm>
            <a:off x="457200" y="1557338"/>
            <a:ext cx="8229600" cy="757237"/>
          </a:xfrm>
        </p:spPr>
        <p:txBody>
          <a:bodyPr/>
          <a:lstStyle/>
          <a:p>
            <a:pPr marL="0" indent="0">
              <a:buFont typeface="Arial" panose="020B0604020202020204" pitchFamily="34" charset="0"/>
              <a:buNone/>
            </a:pPr>
            <a:r>
              <a:rPr lang="en-IN" altLang="en-US" sz="2400" dirty="0"/>
              <a:t>Guidelines for Understanding and Improving Relevant Competencies</a:t>
            </a:r>
          </a:p>
        </p:txBody>
      </p:sp>
      <p:graphicFrame>
        <p:nvGraphicFramePr>
          <p:cNvPr id="4" name="Table 3">
            <a:extLst>
              <a:ext uri="{FF2B5EF4-FFF2-40B4-BE49-F238E27FC236}">
                <a16:creationId xmlns:a16="http://schemas.microsoft.com/office/drawing/2014/main" id="{8F149944-18CA-794A-977B-955354F34FFC}"/>
              </a:ext>
            </a:extLst>
          </p:cNvPr>
          <p:cNvGraphicFramePr>
            <a:graphicFrameLocks noGrp="1"/>
          </p:cNvGraphicFramePr>
          <p:nvPr>
            <p:extLst>
              <p:ext uri="{D42A27DB-BD31-4B8C-83A1-F6EECF244321}">
                <p14:modId xmlns:p14="http://schemas.microsoft.com/office/powerpoint/2010/main" val="1829440632"/>
              </p:ext>
            </p:extLst>
          </p:nvPr>
        </p:nvGraphicFramePr>
        <p:xfrm>
          <a:off x="468313" y="2636838"/>
          <a:ext cx="7962900" cy="2900064"/>
        </p:xfrm>
        <a:graphic>
          <a:graphicData uri="http://schemas.openxmlformats.org/drawingml/2006/table">
            <a:tbl>
              <a:tblPr firstRow="1">
                <a:tableStyleId>{0E3FDE45-AF77-4B5C-9715-49D594BDF05E}</a:tableStyleId>
              </a:tblPr>
              <a:tblGrid>
                <a:gridCol w="7962900">
                  <a:extLst>
                    <a:ext uri="{9D8B030D-6E8A-4147-A177-3AD203B41FA5}">
                      <a16:colId xmlns:a16="http://schemas.microsoft.com/office/drawing/2014/main" val="20000"/>
                    </a:ext>
                  </a:extLst>
                </a:gridCol>
              </a:tblGrid>
              <a:tr h="2290762">
                <a:tc>
                  <a:txBody>
                    <a:bodyPr/>
                    <a:lstStyle/>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Learn about your strengths and weaknesses – </a:t>
                      </a:r>
                      <a:r>
                        <a:rPr lang="en-IN" sz="2000" b="1" i="1" u="none" strike="noStrike" kern="1200" baseline="0" dirty="0">
                          <a:solidFill>
                            <a:srgbClr val="FF0000"/>
                          </a:solidFill>
                          <a:latin typeface="+mn-lt"/>
                          <a:ea typeface="+mn-ea"/>
                          <a:cs typeface="+mn-cs"/>
                        </a:rPr>
                        <a:t>completing and evaluating personality test is an effective way to do this.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Identify and develop skills relevant for a future leadership position.</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Remember that a strength can become a weakness.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Maintain self-awareness.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Compensate for weaknesses.</a:t>
                      </a:r>
                      <a:endParaRPr lang="en-US" sz="2400" b="0" i="0" u="none" strike="noStrike" kern="1200" baseline="0" dirty="0">
                        <a:solidFill>
                          <a:schemeClr val="tx1"/>
                        </a:solidFill>
                        <a:latin typeface="+mn-lt"/>
                        <a:ea typeface="+mn-ea"/>
                        <a:cs typeface="+mn-cs"/>
                      </a:endParaRPr>
                    </a:p>
                  </a:txBody>
                  <a:tcPr marL="95887" marR="95887" marT="47952" marB="47952">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8C8BB-204A-8EC8-5DC1-2FA12ED57BCC}"/>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6F508FD8-6AAD-73B9-B885-7C58144124A6}"/>
              </a:ext>
            </a:extLst>
          </p:cNvPr>
          <p:cNvSpPr>
            <a:spLocks noGrp="1"/>
          </p:cNvSpPr>
          <p:nvPr>
            <p:ph idx="1"/>
          </p:nvPr>
        </p:nvSpPr>
        <p:spPr/>
        <p:txBody>
          <a:bodyPr/>
          <a:lstStyle/>
          <a:p>
            <a:pPr>
              <a:buClr>
                <a:schemeClr val="tx1"/>
              </a:buClr>
              <a:buSzPct val="36000"/>
              <a:buFont typeface="Wingdings" pitchFamily="2" charset="2"/>
              <a:buChar char="q"/>
            </a:pPr>
            <a:r>
              <a:rPr lang="en-GB" sz="2400" dirty="0"/>
              <a:t>Individually, complete the Big Five personality test to gain insights into your personality traits. Additionally, create a comprehensive list of your skills, categorizing them into technical, human, and conceptual aspects. Reflect on your future career ambitions and evaluate the strengths and weaknesses of your traits and skills in relation to these ambitions.</a:t>
            </a:r>
          </a:p>
          <a:p>
            <a:pPr>
              <a:buClr>
                <a:schemeClr val="tx1"/>
              </a:buClr>
              <a:buSzPct val="36000"/>
              <a:buFont typeface="Wingdings" pitchFamily="2" charset="2"/>
              <a:buChar char="q"/>
            </a:pPr>
            <a:r>
              <a:rPr lang="en-GB" sz="2400" dirty="0"/>
              <a:t>How do your current skills align with your desired career path?</a:t>
            </a:r>
          </a:p>
          <a:p>
            <a:pPr>
              <a:buClr>
                <a:schemeClr val="tx1"/>
              </a:buClr>
              <a:buSzPct val="36000"/>
              <a:buFont typeface="Wingdings" pitchFamily="2" charset="2"/>
              <a:buChar char="q"/>
            </a:pPr>
            <a:r>
              <a:rPr lang="en-GB" sz="2400" dirty="0"/>
              <a:t>What action plan can you develop to improve your skills?</a:t>
            </a:r>
          </a:p>
          <a:p>
            <a:pPr marL="0" indent="0">
              <a:buNone/>
            </a:pPr>
            <a:endParaRPr lang="en-GB" sz="2400" dirty="0"/>
          </a:p>
        </p:txBody>
      </p:sp>
      <p:sp>
        <p:nvSpPr>
          <p:cNvPr id="4" name="Date Placeholder 3">
            <a:extLst>
              <a:ext uri="{FF2B5EF4-FFF2-40B4-BE49-F238E27FC236}">
                <a16:creationId xmlns:a16="http://schemas.microsoft.com/office/drawing/2014/main" id="{EB37DD9F-FDE4-DD3E-AFFD-9D87855CCB94}"/>
              </a:ext>
            </a:extLst>
          </p:cNvPr>
          <p:cNvSpPr>
            <a:spLocks noGrp="1"/>
          </p:cNvSpPr>
          <p:nvPr>
            <p:ph type="dt" sz="half" idx="11"/>
          </p:nvPr>
        </p:nvSpPr>
        <p:spPr/>
        <p:txBody>
          <a:bodyPr/>
          <a:lstStyle/>
          <a:p>
            <a:pPr>
              <a:defRPr/>
            </a:pPr>
            <a:fld id="{74ECCED6-5E2C-DD4B-BBA0-695463A1930D}" type="datetime1">
              <a:rPr lang="en-US" smtClean="0"/>
              <a:t>6/18/24</a:t>
            </a:fld>
            <a:endParaRPr lang="en-US" dirty="0"/>
          </a:p>
        </p:txBody>
      </p:sp>
      <p:sp>
        <p:nvSpPr>
          <p:cNvPr id="5" name="Slide Number Placeholder 4">
            <a:extLst>
              <a:ext uri="{FF2B5EF4-FFF2-40B4-BE49-F238E27FC236}">
                <a16:creationId xmlns:a16="http://schemas.microsoft.com/office/drawing/2014/main" id="{5D8D0E2B-A5C3-F5CF-7B5B-0F20BE32D194}"/>
              </a:ext>
            </a:extLst>
          </p:cNvPr>
          <p:cNvSpPr>
            <a:spLocks noGrp="1"/>
          </p:cNvSpPr>
          <p:nvPr>
            <p:ph type="sldNum" sz="quarter" idx="12"/>
          </p:nvPr>
        </p:nvSpPr>
        <p:spPr/>
        <p:txBody>
          <a:bodyPr/>
          <a:lstStyle/>
          <a:p>
            <a:fld id="{DE4D9374-5690-4842-A6BE-BB59F3C95AFD}" type="slidenum">
              <a:rPr lang="en-US" altLang="en-US" smtClean="0"/>
              <a:pPr/>
              <a:t>19</a:t>
            </a:fld>
            <a:endParaRPr lang="en-US" altLang="en-US"/>
          </a:p>
        </p:txBody>
      </p:sp>
    </p:spTree>
    <p:extLst>
      <p:ext uri="{BB962C8B-B14F-4D97-AF65-F5344CB8AC3E}">
        <p14:creationId xmlns:p14="http://schemas.microsoft.com/office/powerpoint/2010/main" val="10085055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7" descr="A paper with text on it&#10;&#10;Description automatically generated with medium confidence">
            <a:extLst>
              <a:ext uri="{FF2B5EF4-FFF2-40B4-BE49-F238E27FC236}">
                <a16:creationId xmlns:a16="http://schemas.microsoft.com/office/drawing/2014/main" id="{786C5E05-292B-43CA-B764-0110B5C642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664963" y="68263"/>
            <a:ext cx="5814075" cy="67214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hidden="1">
            <a:extLst>
              <a:ext uri="{FF2B5EF4-FFF2-40B4-BE49-F238E27FC236}">
                <a16:creationId xmlns:a16="http://schemas.microsoft.com/office/drawing/2014/main" id="{4A9A2290-3B8D-84C2-19F0-6291673D92D8}"/>
              </a:ext>
            </a:extLst>
          </p:cNvPr>
          <p:cNvSpPr>
            <a:spLocks noGrp="1"/>
          </p:cNvSpPr>
          <p:nvPr>
            <p:ph type="dt" sz="half" idx="4294967295"/>
          </p:nvPr>
        </p:nvSpPr>
        <p:spPr>
          <a:xfrm>
            <a:off x="250825" y="6524625"/>
            <a:ext cx="971550" cy="219075"/>
          </a:xfrm>
        </p:spPr>
        <p:txBody>
          <a:bodyPr/>
          <a:lstStyle/>
          <a:p>
            <a:pPr>
              <a:spcAft>
                <a:spcPts val="600"/>
              </a:spcAft>
              <a:defRPr/>
            </a:pPr>
            <a:fld id="{98E4330A-FBD7-7943-82CC-5386F236BEFD}" type="datetime1">
              <a:rPr lang="en-US" smtClean="0"/>
              <a:pPr>
                <a:spcAft>
                  <a:spcPts val="600"/>
                </a:spcAft>
                <a:defRPr/>
              </a:pPr>
              <a:t>6/18/24</a:t>
            </a:fld>
            <a:endParaRPr lang="en-US"/>
          </a:p>
        </p:txBody>
      </p:sp>
      <p:sp>
        <p:nvSpPr>
          <p:cNvPr id="5" name="Slide Number Placeholder 4" hidden="1">
            <a:extLst>
              <a:ext uri="{FF2B5EF4-FFF2-40B4-BE49-F238E27FC236}">
                <a16:creationId xmlns:a16="http://schemas.microsoft.com/office/drawing/2014/main" id="{2DF1527E-2EF1-BB2E-C46A-7EB0A4C0AD75}"/>
              </a:ext>
            </a:extLst>
          </p:cNvPr>
          <p:cNvSpPr>
            <a:spLocks noGrp="1"/>
          </p:cNvSpPr>
          <p:nvPr>
            <p:ph type="sldNum" sz="quarter" idx="12"/>
          </p:nvPr>
        </p:nvSpPr>
        <p:spPr/>
        <p:txBody>
          <a:bodyPr/>
          <a:lstStyle/>
          <a:p>
            <a:pPr>
              <a:spcAft>
                <a:spcPts val="600"/>
              </a:spcAft>
            </a:pPr>
            <a:fld id="{DE4D9374-5690-4842-A6BE-BB59F3C95AFD}" type="slidenum">
              <a:rPr lang="en-US" altLang="en-US" smtClean="0"/>
              <a:pPr>
                <a:spcAft>
                  <a:spcPts val="600"/>
                </a:spcAft>
              </a:pPr>
              <a:t>20</a:t>
            </a:fld>
            <a:endParaRPr lang="en-US" altLang="en-US"/>
          </a:p>
        </p:txBody>
      </p:sp>
    </p:spTree>
    <p:extLst>
      <p:ext uri="{BB962C8B-B14F-4D97-AF65-F5344CB8AC3E}">
        <p14:creationId xmlns:p14="http://schemas.microsoft.com/office/powerpoint/2010/main" val="3685306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E2A7E63-C6CC-57F5-BAA9-B04D05871754}"/>
              </a:ext>
            </a:extLst>
          </p:cNvPr>
          <p:cNvSpPr>
            <a:spLocks noGrp="1"/>
          </p:cNvSpPr>
          <p:nvPr>
            <p:ph type="title"/>
          </p:nvPr>
        </p:nvSpPr>
        <p:spPr/>
        <p:txBody>
          <a:bodyPr/>
          <a:lstStyle/>
          <a:p>
            <a:r>
              <a:rPr lang="en-US" altLang="en-US" sz="3600" b="1" dirty="0"/>
              <a:t>References</a:t>
            </a:r>
          </a:p>
        </p:txBody>
      </p:sp>
      <p:sp>
        <p:nvSpPr>
          <p:cNvPr id="51202" name="Content Placeholder 2">
            <a:extLst>
              <a:ext uri="{FF2B5EF4-FFF2-40B4-BE49-F238E27FC236}">
                <a16:creationId xmlns:a16="http://schemas.microsoft.com/office/drawing/2014/main" id="{762B3563-C0B3-6A25-B87C-64A2FCBF0CC5}"/>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18/06/2024</a:t>
            </a:fld>
            <a:endParaRPr lang="en-GB" altLang="en-US"/>
          </a:p>
        </p:txBody>
      </p:sp>
      <p:sp>
        <p:nvSpPr>
          <p:cNvPr id="51204" name="Slide Number Placeholder 4">
            <a:extLst>
              <a:ext uri="{FF2B5EF4-FFF2-40B4-BE49-F238E27FC236}">
                <a16:creationId xmlns:a16="http://schemas.microsoft.com/office/drawing/2014/main" id="{400686D1-27FA-4DA1-E81D-C693FD42C1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D9DD8F-C0FA-5E4C-967F-5FDDA6769E4D}" type="slidenum">
              <a:rPr lang="en-GB" altLang="en-US" sz="120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7616</TotalTime>
  <Words>1496</Words>
  <Application>Microsoft Macintosh PowerPoint</Application>
  <PresentationFormat>On-screen Show (4:3)</PresentationFormat>
  <Paragraphs>153</Paragraphs>
  <Slides>21</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Myriad Pro</vt:lpstr>
      <vt:lpstr>Source Sans Pro</vt:lpstr>
      <vt:lpstr>Verdana</vt:lpstr>
      <vt:lpstr>Wingdings</vt:lpstr>
      <vt:lpstr>20140311PresentationUWTSDTemplate</vt:lpstr>
      <vt:lpstr>LCBB6003 Leadership and management, theory and practice  </vt:lpstr>
      <vt:lpstr>Leadership in Organizations</vt:lpstr>
      <vt:lpstr>Learning Objectives</vt:lpstr>
      <vt:lpstr>Leadership</vt:lpstr>
      <vt:lpstr>Quick Discussion</vt:lpstr>
      <vt:lpstr>Different Types of Leader Attributes</vt:lpstr>
      <vt:lpstr>Types of Research on Leader Traits and Skills</vt:lpstr>
      <vt:lpstr>Overview of Findings in the Research</vt:lpstr>
      <vt:lpstr>Personality Traits and Effective Leadership (1 of 3)</vt:lpstr>
      <vt:lpstr>Trait Theories of Leadership (2 of 3)</vt:lpstr>
      <vt:lpstr>Personality Traits and Effective Leadership (3 of 3)</vt:lpstr>
      <vt:lpstr>Conclusions of Trait Theory of Leadership</vt:lpstr>
      <vt:lpstr>Conclusions of Trait Theory of Leadership</vt:lpstr>
      <vt:lpstr>Skills and Effective Leadership (1 of 2)</vt:lpstr>
      <vt:lpstr>Skills and Effective Leadership (2 of 2)</vt:lpstr>
      <vt:lpstr>Situational Relevance of Traits and Skills</vt:lpstr>
      <vt:lpstr>Managerial Competencies Influencing Leadership effectiveness</vt:lpstr>
      <vt:lpstr>Guidelines for Leaders (1 of 2)</vt:lpstr>
      <vt:lpstr>Activity</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89</cp:revision>
  <cp:lastPrinted>1601-01-01T00:00:00Z</cp:lastPrinted>
  <dcterms:created xsi:type="dcterms:W3CDTF">2002-10-07T19:43:58Z</dcterms:created>
  <dcterms:modified xsi:type="dcterms:W3CDTF">2024-06-18T21:42:54Z</dcterms:modified>
</cp:coreProperties>
</file>