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5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58"/>
  </p:normalViewPr>
  <p:slideViewPr>
    <p:cSldViewPr snapToGrid="0">
      <p:cViewPr varScale="1">
        <p:scale>
          <a:sx n="84" d="100"/>
          <a:sy n="84" d="100"/>
        </p:scale>
        <p:origin x="1596"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a:t>4/9/2026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a:t>4/9/2026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a:t>4/9/2026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a:t>4/9/2026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a:t>4/9/2026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RO"/>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a:t>4/9/2026</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E92A8BB-07B9-40DB-984F-2CB1A2535B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
            <a:ext cx="12191695" cy="47307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CDDB745-6C26-4B79-9EF2-08E3E4AB90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RO"/>
          </a:p>
        </p:txBody>
      </p:sp>
      <p:sp>
        <p:nvSpPr>
          <p:cNvPr id="14" name="Freeform 16">
            <a:extLst>
              <a:ext uri="{FF2B5EF4-FFF2-40B4-BE49-F238E27FC236}">
                <a16:creationId xmlns:a16="http://schemas.microsoft.com/office/drawing/2014/main" id="{80B3FE6C-0A59-4114-88CB-3C3172D6AF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2835162"/>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2">
              <a:alpha val="20000"/>
            </a:schemeClr>
          </a:solidFill>
          <a:ln>
            <a:noFill/>
          </a:ln>
        </p:spPr>
        <p:txBody>
          <a:bodyPr rtlCol="0" anchor="ctr"/>
          <a:lstStyle/>
          <a:p>
            <a:pPr algn="ctr"/>
            <a:endParaRPr lang="en-US" dirty="0">
              <a:solidFill>
                <a:schemeClr val="tx1"/>
              </a:solidFill>
            </a:endParaRPr>
          </a:p>
        </p:txBody>
      </p:sp>
      <p:pic>
        <p:nvPicPr>
          <p:cNvPr id="5" name="Picture 4">
            <a:extLst>
              <a:ext uri="{FF2B5EF4-FFF2-40B4-BE49-F238E27FC236}">
                <a16:creationId xmlns:a16="http://schemas.microsoft.com/office/drawing/2014/main" id="{EFC94DE1-69A9-3995-3EFD-1575F96663D2}"/>
              </a:ext>
            </a:extLst>
          </p:cNvPr>
          <p:cNvPicPr>
            <a:picLocks noChangeAspect="1"/>
          </p:cNvPicPr>
          <p:nvPr/>
        </p:nvPicPr>
        <p:blipFill>
          <a:blip r:embed="rId2"/>
          <a:stretch>
            <a:fillRect/>
          </a:stretch>
        </p:blipFill>
        <p:spPr>
          <a:xfrm>
            <a:off x="487177" y="306450"/>
            <a:ext cx="2651439" cy="879394"/>
          </a:xfrm>
          <a:prstGeom prst="rect">
            <a:avLst/>
          </a:prstGeom>
          <a:effectLst/>
        </p:spPr>
      </p:pic>
      <p:sp>
        <p:nvSpPr>
          <p:cNvPr id="16" name="Freeform: Shape 15">
            <a:extLst>
              <a:ext uri="{FF2B5EF4-FFF2-40B4-BE49-F238E27FC236}">
                <a16:creationId xmlns:a16="http://schemas.microsoft.com/office/drawing/2014/main" id="{DDA3A238-516A-4076-B3C2-230D91350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136999"/>
            <a:ext cx="12191696" cy="3721001"/>
          </a:xfrm>
          <a:custGeom>
            <a:avLst/>
            <a:gdLst>
              <a:gd name="connsiteX0" fmla="*/ 1 w 12191696"/>
              <a:gd name="connsiteY0" fmla="*/ 0 h 3721001"/>
              <a:gd name="connsiteX1" fmla="*/ 71932 w 12191696"/>
              <a:gd name="connsiteY1" fmla="*/ 12261 h 3721001"/>
              <a:gd name="connsiteX2" fmla="*/ 282849 w 12191696"/>
              <a:gd name="connsiteY2" fmla="*/ 48342 h 3721001"/>
              <a:gd name="connsiteX3" fmla="*/ 436464 w 12191696"/>
              <a:gd name="connsiteY3" fmla="*/ 73565 h 3721001"/>
              <a:gd name="connsiteX4" fmla="*/ 619339 w 12191696"/>
              <a:gd name="connsiteY4" fmla="*/ 100188 h 3721001"/>
              <a:gd name="connsiteX5" fmla="*/ 836351 w 12191696"/>
              <a:gd name="connsiteY5" fmla="*/ 132066 h 3721001"/>
              <a:gd name="connsiteX6" fmla="*/ 1076528 w 12191696"/>
              <a:gd name="connsiteY6" fmla="*/ 165696 h 3721001"/>
              <a:gd name="connsiteX7" fmla="*/ 1347183 w 12191696"/>
              <a:gd name="connsiteY7" fmla="*/ 201077 h 3721001"/>
              <a:gd name="connsiteX8" fmla="*/ 1642223 w 12191696"/>
              <a:gd name="connsiteY8" fmla="*/ 238560 h 3721001"/>
              <a:gd name="connsiteX9" fmla="*/ 1962864 w 12191696"/>
              <a:gd name="connsiteY9" fmla="*/ 276043 h 3721001"/>
              <a:gd name="connsiteX10" fmla="*/ 2304232 w 12191696"/>
              <a:gd name="connsiteY10" fmla="*/ 314226 h 3721001"/>
              <a:gd name="connsiteX11" fmla="*/ 2672421 w 12191696"/>
              <a:gd name="connsiteY11" fmla="*/ 349608 h 3721001"/>
              <a:gd name="connsiteX12" fmla="*/ 3057678 w 12191696"/>
              <a:gd name="connsiteY12" fmla="*/ 383588 h 3721001"/>
              <a:gd name="connsiteX13" fmla="*/ 3464881 w 12191696"/>
              <a:gd name="connsiteY13" fmla="*/ 414415 h 3721001"/>
              <a:gd name="connsiteX14" fmla="*/ 3889152 w 12191696"/>
              <a:gd name="connsiteY14" fmla="*/ 443841 h 3721001"/>
              <a:gd name="connsiteX15" fmla="*/ 4331710 w 12191696"/>
              <a:gd name="connsiteY15" fmla="*/ 471515 h 3721001"/>
              <a:gd name="connsiteX16" fmla="*/ 4558476 w 12191696"/>
              <a:gd name="connsiteY16" fmla="*/ 481324 h 3721001"/>
              <a:gd name="connsiteX17" fmla="*/ 4790118 w 12191696"/>
              <a:gd name="connsiteY17" fmla="*/ 492183 h 3721001"/>
              <a:gd name="connsiteX18" fmla="*/ 5025418 w 12191696"/>
              <a:gd name="connsiteY18" fmla="*/ 502342 h 3721001"/>
              <a:gd name="connsiteX19" fmla="*/ 5261937 w 12191696"/>
              <a:gd name="connsiteY19" fmla="*/ 508998 h 3721001"/>
              <a:gd name="connsiteX20" fmla="*/ 5503333 w 12191696"/>
              <a:gd name="connsiteY20" fmla="*/ 514953 h 3721001"/>
              <a:gd name="connsiteX21" fmla="*/ 5747166 w 12191696"/>
              <a:gd name="connsiteY21" fmla="*/ 521259 h 3721001"/>
              <a:gd name="connsiteX22" fmla="*/ 5995877 w 12191696"/>
              <a:gd name="connsiteY22" fmla="*/ 525462 h 3721001"/>
              <a:gd name="connsiteX23" fmla="*/ 6247026 w 12191696"/>
              <a:gd name="connsiteY23" fmla="*/ 525462 h 3721001"/>
              <a:gd name="connsiteX24" fmla="*/ 6500613 w 12191696"/>
              <a:gd name="connsiteY24" fmla="*/ 527564 h 3721001"/>
              <a:gd name="connsiteX25" fmla="*/ 6756639 w 12191696"/>
              <a:gd name="connsiteY25" fmla="*/ 525462 h 3721001"/>
              <a:gd name="connsiteX26" fmla="*/ 7016322 w 12191696"/>
              <a:gd name="connsiteY26" fmla="*/ 521259 h 3721001"/>
              <a:gd name="connsiteX27" fmla="*/ 7276005 w 12191696"/>
              <a:gd name="connsiteY27" fmla="*/ 517405 h 3721001"/>
              <a:gd name="connsiteX28" fmla="*/ 7539345 w 12191696"/>
              <a:gd name="connsiteY28" fmla="*/ 508998 h 3721001"/>
              <a:gd name="connsiteX29" fmla="*/ 7805124 w 12191696"/>
              <a:gd name="connsiteY29" fmla="*/ 500240 h 3721001"/>
              <a:gd name="connsiteX30" fmla="*/ 8070903 w 12191696"/>
              <a:gd name="connsiteY30" fmla="*/ 490081 h 3721001"/>
              <a:gd name="connsiteX31" fmla="*/ 8339121 w 12191696"/>
              <a:gd name="connsiteY31" fmla="*/ 475719 h 3721001"/>
              <a:gd name="connsiteX32" fmla="*/ 8609776 w 12191696"/>
              <a:gd name="connsiteY32" fmla="*/ 458554 h 3721001"/>
              <a:gd name="connsiteX33" fmla="*/ 8881651 w 12191696"/>
              <a:gd name="connsiteY33" fmla="*/ 442089 h 3721001"/>
              <a:gd name="connsiteX34" fmla="*/ 9153526 w 12191696"/>
              <a:gd name="connsiteY34" fmla="*/ 421071 h 3721001"/>
              <a:gd name="connsiteX35" fmla="*/ 9429058 w 12191696"/>
              <a:gd name="connsiteY35" fmla="*/ 395848 h 3721001"/>
              <a:gd name="connsiteX36" fmla="*/ 9700933 w 12191696"/>
              <a:gd name="connsiteY36" fmla="*/ 370626 h 3721001"/>
              <a:gd name="connsiteX37" fmla="*/ 9977684 w 12191696"/>
              <a:gd name="connsiteY37" fmla="*/ 341551 h 3721001"/>
              <a:gd name="connsiteX38" fmla="*/ 10255655 w 12191696"/>
              <a:gd name="connsiteY38" fmla="*/ 309672 h 3721001"/>
              <a:gd name="connsiteX39" fmla="*/ 10529968 w 12191696"/>
              <a:gd name="connsiteY39" fmla="*/ 276043 h 3721001"/>
              <a:gd name="connsiteX40" fmla="*/ 10807939 w 12191696"/>
              <a:gd name="connsiteY40" fmla="*/ 236808 h 3721001"/>
              <a:gd name="connsiteX41" fmla="*/ 11084690 w 12191696"/>
              <a:gd name="connsiteY41" fmla="*/ 194771 h 3721001"/>
              <a:gd name="connsiteX42" fmla="*/ 11362661 w 12191696"/>
              <a:gd name="connsiteY42" fmla="*/ 153085 h 3721001"/>
              <a:gd name="connsiteX43" fmla="*/ 11639412 w 12191696"/>
              <a:gd name="connsiteY43" fmla="*/ 104392 h 3721001"/>
              <a:gd name="connsiteX44" fmla="*/ 11914945 w 12191696"/>
              <a:gd name="connsiteY44" fmla="*/ 54648 h 3721001"/>
              <a:gd name="connsiteX45" fmla="*/ 12191696 w 12191696"/>
              <a:gd name="connsiteY45" fmla="*/ 2452 h 3721001"/>
              <a:gd name="connsiteX46" fmla="*/ 12191696 w 12191696"/>
              <a:gd name="connsiteY46" fmla="*/ 2802467 h 3721001"/>
              <a:gd name="connsiteX47" fmla="*/ 12191695 w 12191696"/>
              <a:gd name="connsiteY47" fmla="*/ 2802467 h 3721001"/>
              <a:gd name="connsiteX48" fmla="*/ 12191695 w 12191696"/>
              <a:gd name="connsiteY48" fmla="*/ 3721001 h 3721001"/>
              <a:gd name="connsiteX49" fmla="*/ 0 w 12191696"/>
              <a:gd name="connsiteY49" fmla="*/ 3721001 h 3721001"/>
              <a:gd name="connsiteX50" fmla="*/ 0 w 12191696"/>
              <a:gd name="connsiteY50" fmla="*/ 2233825 h 3721001"/>
              <a:gd name="connsiteX51" fmla="*/ 1 w 12191696"/>
              <a:gd name="connsiteY51" fmla="*/ 2233825 h 3721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1696" h="3721001">
                <a:moveTo>
                  <a:pt x="1" y="0"/>
                </a:moveTo>
                <a:lnTo>
                  <a:pt x="71932" y="12261"/>
                </a:lnTo>
                <a:lnTo>
                  <a:pt x="282849"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3"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4"/>
                </a:lnTo>
                <a:lnTo>
                  <a:pt x="8881651" y="442089"/>
                </a:lnTo>
                <a:lnTo>
                  <a:pt x="9153526" y="421071"/>
                </a:lnTo>
                <a:lnTo>
                  <a:pt x="9429058" y="395848"/>
                </a:lnTo>
                <a:lnTo>
                  <a:pt x="9700933" y="370626"/>
                </a:lnTo>
                <a:lnTo>
                  <a:pt x="9977684" y="341551"/>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802467"/>
                </a:lnTo>
                <a:lnTo>
                  <a:pt x="12191695" y="2802467"/>
                </a:lnTo>
                <a:lnTo>
                  <a:pt x="12191695" y="3721001"/>
                </a:lnTo>
                <a:lnTo>
                  <a:pt x="0" y="3721001"/>
                </a:lnTo>
                <a:lnTo>
                  <a:pt x="0" y="2233825"/>
                </a:lnTo>
                <a:lnTo>
                  <a:pt x="1" y="2233825"/>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92FD727D-6AC7-C6D8-0116-15119B6FEB57}"/>
              </a:ext>
            </a:extLst>
          </p:cNvPr>
          <p:cNvSpPr>
            <a:spLocks noGrp="1"/>
          </p:cNvSpPr>
          <p:nvPr>
            <p:ph type="ctrTitle"/>
          </p:nvPr>
        </p:nvSpPr>
        <p:spPr>
          <a:xfrm>
            <a:off x="1254867" y="1264726"/>
            <a:ext cx="9182945" cy="1793390"/>
          </a:xfrm>
        </p:spPr>
        <p:txBody>
          <a:bodyPr>
            <a:normAutofit/>
          </a:bodyPr>
          <a:lstStyle/>
          <a:p>
            <a:pPr>
              <a:lnSpc>
                <a:spcPct val="90000"/>
              </a:lnSpc>
            </a:pPr>
            <a:r>
              <a:rPr lang="en-GB" sz="4100" b="1" dirty="0">
                <a:solidFill>
                  <a:schemeClr val="tx1"/>
                </a:solidFill>
              </a:rPr>
              <a:t>Introduction to Leadership and Management (LCBB4015)</a:t>
            </a:r>
            <a:br>
              <a:rPr lang="en-GB" sz="4100" dirty="0">
                <a:solidFill>
                  <a:schemeClr val="tx1"/>
                </a:solidFill>
              </a:rPr>
            </a:br>
            <a:r>
              <a:rPr lang="en-GB" sz="4100" b="1" dirty="0">
                <a:solidFill>
                  <a:schemeClr val="tx1"/>
                </a:solidFill>
              </a:rPr>
              <a:t>Individual Presentation</a:t>
            </a:r>
            <a:endParaRPr lang="en-RO" sz="4100" dirty="0">
              <a:solidFill>
                <a:schemeClr val="tx1"/>
              </a:solidFill>
            </a:endParaRPr>
          </a:p>
        </p:txBody>
      </p:sp>
      <p:sp>
        <p:nvSpPr>
          <p:cNvPr id="3" name="Subtitle 2">
            <a:extLst>
              <a:ext uri="{FF2B5EF4-FFF2-40B4-BE49-F238E27FC236}">
                <a16:creationId xmlns:a16="http://schemas.microsoft.com/office/drawing/2014/main" id="{CFCE6F77-3989-ABF3-3136-A18CAB002C55}"/>
              </a:ext>
            </a:extLst>
          </p:cNvPr>
          <p:cNvSpPr>
            <a:spLocks noGrp="1"/>
          </p:cNvSpPr>
          <p:nvPr>
            <p:ph type="subTitle" idx="1"/>
          </p:nvPr>
        </p:nvSpPr>
        <p:spPr>
          <a:xfrm>
            <a:off x="1273025" y="3962931"/>
            <a:ext cx="9182944" cy="487924"/>
          </a:xfrm>
        </p:spPr>
        <p:txBody>
          <a:bodyPr>
            <a:normAutofit fontScale="77500" lnSpcReduction="20000"/>
          </a:bodyPr>
          <a:lstStyle/>
          <a:p>
            <a:pPr algn="ctr"/>
            <a:r>
              <a:rPr lang="en-GB" b="1" dirty="0">
                <a:solidFill>
                  <a:schemeClr val="tx2">
                    <a:lumMod val="40000"/>
                    <a:lumOff val="60000"/>
                  </a:schemeClr>
                </a:solidFill>
              </a:rPr>
              <a:t>ROLES AND RESPONSIBILITIES OF MANAGERS IN A CONTEMPORARY BUSINESS CONTEXT: TESCO</a:t>
            </a:r>
            <a:endParaRPr lang="en-RO" dirty="0">
              <a:solidFill>
                <a:schemeClr val="tx2">
                  <a:lumMod val="40000"/>
                  <a:lumOff val="60000"/>
                </a:schemeClr>
              </a:solidFill>
            </a:endParaRPr>
          </a:p>
        </p:txBody>
      </p:sp>
      <p:sp>
        <p:nvSpPr>
          <p:cNvPr id="6" name="TextBox 5">
            <a:extLst>
              <a:ext uri="{FF2B5EF4-FFF2-40B4-BE49-F238E27FC236}">
                <a16:creationId xmlns:a16="http://schemas.microsoft.com/office/drawing/2014/main" id="{00E7BEAB-C3D8-A3C7-6045-B5852C31FF09}"/>
              </a:ext>
            </a:extLst>
          </p:cNvPr>
          <p:cNvSpPr txBox="1"/>
          <p:nvPr/>
        </p:nvSpPr>
        <p:spPr>
          <a:xfrm>
            <a:off x="1254866" y="4997499"/>
            <a:ext cx="4195439" cy="1200329"/>
          </a:xfrm>
          <a:prstGeom prst="rect">
            <a:avLst/>
          </a:prstGeom>
          <a:noFill/>
        </p:spPr>
        <p:txBody>
          <a:bodyPr wrap="square" rtlCol="0">
            <a:spAutoFit/>
          </a:bodyPr>
          <a:lstStyle/>
          <a:p>
            <a:r>
              <a:rPr lang="en-GB" sz="1800" dirty="0">
                <a:solidFill>
                  <a:schemeClr val="bg1"/>
                </a:solidFill>
                <a:effectLst/>
                <a:latin typeface="Century Gothic" panose="020B0502020202020204" pitchFamily="34" charset="0"/>
              </a:rPr>
              <a:t>Student Name: </a:t>
            </a:r>
            <a:r>
              <a:rPr lang="en-GB" dirty="0" err="1">
                <a:solidFill>
                  <a:schemeClr val="bg1"/>
                </a:solidFill>
              </a:rPr>
              <a:t>Nicuşor-lonut</a:t>
            </a:r>
            <a:r>
              <a:rPr lang="en-GB" dirty="0">
                <a:solidFill>
                  <a:schemeClr val="bg1"/>
                </a:solidFill>
              </a:rPr>
              <a:t> Mihai</a:t>
            </a:r>
          </a:p>
          <a:p>
            <a:r>
              <a:rPr lang="en-GB" sz="1800" dirty="0">
                <a:solidFill>
                  <a:schemeClr val="bg1"/>
                </a:solidFill>
                <a:effectLst/>
                <a:latin typeface="Century Gothic" panose="020B0502020202020204" pitchFamily="34" charset="0"/>
              </a:rPr>
              <a:t>Student ID: </a:t>
            </a:r>
            <a:r>
              <a:rPr lang="en-RO" dirty="0">
                <a:solidFill>
                  <a:schemeClr val="bg1"/>
                </a:solidFill>
              </a:rPr>
              <a:t>2514112</a:t>
            </a:r>
          </a:p>
          <a:p>
            <a:pPr marL="0" indent="0" algn="l" rtl="0" eaLnBrk="1" latinLnBrk="0" hangingPunct="1">
              <a:buNone/>
            </a:pPr>
            <a:r>
              <a:rPr lang="en-GB" sz="1800" dirty="0">
                <a:solidFill>
                  <a:schemeClr val="bg1"/>
                </a:solidFill>
                <a:effectLst/>
                <a:latin typeface="Century Gothic" panose="020B0502020202020204" pitchFamily="34" charset="0"/>
              </a:rPr>
              <a:t>Date of Submission: 09/04/2026</a:t>
            </a:r>
          </a:p>
          <a:p>
            <a:pPr marL="0" indent="0" algn="l" rtl="0" eaLnBrk="1" latinLnBrk="0" hangingPunct="1">
              <a:buNone/>
            </a:pPr>
            <a:r>
              <a:rPr lang="en-GB" sz="1800" dirty="0">
                <a:solidFill>
                  <a:srgbClr val="000000"/>
                </a:solidFill>
                <a:effectLst/>
                <a:latin typeface="Century Gothic" panose="020B0502020202020204" pitchFamily="34" charset="0"/>
              </a:rPr>
              <a:t>​</a:t>
            </a:r>
            <a:endParaRPr lang="en-RO" dirty="0"/>
          </a:p>
        </p:txBody>
      </p:sp>
    </p:spTree>
    <p:extLst>
      <p:ext uri="{BB962C8B-B14F-4D97-AF65-F5344CB8AC3E}">
        <p14:creationId xmlns:p14="http://schemas.microsoft.com/office/powerpoint/2010/main" val="1678044739"/>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A8B3D-80D3-6DC4-4C5C-94B00C35435E}"/>
              </a:ext>
            </a:extLst>
          </p:cNvPr>
          <p:cNvSpPr>
            <a:spLocks noGrp="1"/>
          </p:cNvSpPr>
          <p:nvPr>
            <p:ph type="title"/>
          </p:nvPr>
        </p:nvSpPr>
        <p:spPr/>
        <p:txBody>
          <a:bodyPr/>
          <a:lstStyle/>
          <a:p>
            <a:pPr algn="ctr"/>
            <a:r>
              <a:rPr lang="en-GB" b="1"/>
              <a:t> Outline</a:t>
            </a:r>
            <a:br>
              <a:rPr lang="en-GB" b="1"/>
            </a:br>
            <a:endParaRPr lang="en-RO"/>
          </a:p>
        </p:txBody>
      </p:sp>
      <p:sp>
        <p:nvSpPr>
          <p:cNvPr id="3" name="Content Placeholder 2">
            <a:extLst>
              <a:ext uri="{FF2B5EF4-FFF2-40B4-BE49-F238E27FC236}">
                <a16:creationId xmlns:a16="http://schemas.microsoft.com/office/drawing/2014/main" id="{CD6FA215-3859-396B-E5D2-3BD22C0447C9}"/>
              </a:ext>
            </a:extLst>
          </p:cNvPr>
          <p:cNvSpPr>
            <a:spLocks noGrp="1"/>
          </p:cNvSpPr>
          <p:nvPr>
            <p:ph idx="1"/>
          </p:nvPr>
        </p:nvSpPr>
        <p:spPr/>
        <p:txBody>
          <a:bodyPr>
            <a:normAutofit fontScale="85000" lnSpcReduction="20000"/>
          </a:bodyPr>
          <a:lstStyle/>
          <a:p>
            <a:r>
              <a:rPr lang="en-GB" dirty="0"/>
              <a:t>Introduction</a:t>
            </a:r>
          </a:p>
          <a:p>
            <a:r>
              <a:rPr lang="en-GB" dirty="0"/>
              <a:t>About Tesco</a:t>
            </a:r>
          </a:p>
          <a:p>
            <a:r>
              <a:rPr lang="en-GB" dirty="0"/>
              <a:t>Fayol’s five management functions</a:t>
            </a:r>
          </a:p>
          <a:p>
            <a:r>
              <a:rPr lang="en-GB" dirty="0"/>
              <a:t>Planning at Tesco</a:t>
            </a:r>
          </a:p>
          <a:p>
            <a:r>
              <a:rPr lang="en-GB" dirty="0"/>
              <a:t>Organizing at Tesco</a:t>
            </a:r>
          </a:p>
          <a:p>
            <a:r>
              <a:rPr lang="en-GB" dirty="0"/>
              <a:t>Commanding at Tesco</a:t>
            </a:r>
          </a:p>
          <a:p>
            <a:r>
              <a:rPr lang="en-GB" dirty="0"/>
              <a:t>Coordinating at Tesco</a:t>
            </a:r>
          </a:p>
          <a:p>
            <a:r>
              <a:rPr lang="en-GB" dirty="0"/>
              <a:t>Controlling at Tesco</a:t>
            </a:r>
          </a:p>
          <a:p>
            <a:r>
              <a:rPr lang="en-GB" dirty="0"/>
              <a:t>How these functions support organisational goals</a:t>
            </a:r>
          </a:p>
          <a:p>
            <a:r>
              <a:rPr lang="en-GB" dirty="0"/>
              <a:t>Essential managerial skills today</a:t>
            </a:r>
          </a:p>
          <a:p>
            <a:r>
              <a:rPr lang="en-GB" dirty="0"/>
              <a:t>Conclusion</a:t>
            </a:r>
          </a:p>
          <a:p>
            <a:r>
              <a:rPr lang="en-GB" dirty="0"/>
              <a:t>References</a:t>
            </a:r>
          </a:p>
          <a:p>
            <a:pPr marL="0" indent="0">
              <a:buNone/>
            </a:pPr>
            <a:endParaRPr lang="en-RO" dirty="0"/>
          </a:p>
        </p:txBody>
      </p:sp>
    </p:spTree>
    <p:extLst>
      <p:ext uri="{BB962C8B-B14F-4D97-AF65-F5344CB8AC3E}">
        <p14:creationId xmlns:p14="http://schemas.microsoft.com/office/powerpoint/2010/main" val="3921623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8198E-D9A5-D4E8-D06E-39AAA5C936A8}"/>
              </a:ext>
            </a:extLst>
          </p:cNvPr>
          <p:cNvSpPr>
            <a:spLocks noGrp="1"/>
          </p:cNvSpPr>
          <p:nvPr>
            <p:ph type="title"/>
          </p:nvPr>
        </p:nvSpPr>
        <p:spPr/>
        <p:txBody>
          <a:bodyPr/>
          <a:lstStyle/>
          <a:p>
            <a:pPr algn="ctr"/>
            <a:r>
              <a:rPr lang="en-GB" b="1" dirty="0"/>
              <a:t>Henri Fayol’s Management Functions</a:t>
            </a:r>
            <a:endParaRPr lang="en-GB" dirty="0"/>
          </a:p>
        </p:txBody>
      </p:sp>
      <p:sp>
        <p:nvSpPr>
          <p:cNvPr id="3" name="Content Placeholder 2">
            <a:extLst>
              <a:ext uri="{FF2B5EF4-FFF2-40B4-BE49-F238E27FC236}">
                <a16:creationId xmlns:a16="http://schemas.microsoft.com/office/drawing/2014/main" id="{C6EC30A0-9E3D-E028-6C33-04A43A0A7E98}"/>
              </a:ext>
            </a:extLst>
          </p:cNvPr>
          <p:cNvSpPr>
            <a:spLocks noGrp="1"/>
          </p:cNvSpPr>
          <p:nvPr>
            <p:ph idx="1"/>
          </p:nvPr>
        </p:nvSpPr>
        <p:spPr/>
        <p:txBody>
          <a:bodyPr>
            <a:normAutofit/>
          </a:bodyPr>
          <a:lstStyle/>
          <a:p>
            <a:r>
              <a:rPr lang="en-GB" dirty="0"/>
              <a:t>Management remains essential in modern organisations because managers are responsible for turning organisational goals into practical results. Henri Fayol argued that management can be understood through five core functions: planning, organizing, commanding, coordinating, and controlling. Although Fayol developed this theory many years ago, these functions are still relevant in today’s fast-changing business environment.</a:t>
            </a:r>
          </a:p>
          <a:p>
            <a:r>
              <a:rPr lang="en-GB" dirty="0"/>
              <a:t>This presentation applies Fayol’s framework to Tesco in order to explain the roles and responsibilities of managers in a contemporary business context. It also shows how effective management supports organisational performance and long-term recovery.</a:t>
            </a:r>
          </a:p>
          <a:p>
            <a:endParaRPr lang="en-RO" dirty="0"/>
          </a:p>
        </p:txBody>
      </p:sp>
    </p:spTree>
    <p:extLst>
      <p:ext uri="{BB962C8B-B14F-4D97-AF65-F5344CB8AC3E}">
        <p14:creationId xmlns:p14="http://schemas.microsoft.com/office/powerpoint/2010/main" val="381103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17DE2-EF18-F5D5-EA16-47A306E7ABB7}"/>
              </a:ext>
            </a:extLst>
          </p:cNvPr>
          <p:cNvSpPr>
            <a:spLocks noGrp="1"/>
          </p:cNvSpPr>
          <p:nvPr>
            <p:ph type="title"/>
          </p:nvPr>
        </p:nvSpPr>
        <p:spPr/>
        <p:txBody>
          <a:bodyPr/>
          <a:lstStyle/>
          <a:p>
            <a:r>
              <a:rPr lang="en-GB" b="1" dirty="0"/>
              <a:t>What is management?</a:t>
            </a:r>
          </a:p>
        </p:txBody>
      </p:sp>
      <p:sp>
        <p:nvSpPr>
          <p:cNvPr id="3" name="Content Placeholder 2">
            <a:extLst>
              <a:ext uri="{FF2B5EF4-FFF2-40B4-BE49-F238E27FC236}">
                <a16:creationId xmlns:a16="http://schemas.microsoft.com/office/drawing/2014/main" id="{F2716CC4-F21C-CCD8-D8D8-30FBB5F45D6B}"/>
              </a:ext>
            </a:extLst>
          </p:cNvPr>
          <p:cNvSpPr>
            <a:spLocks noGrp="1"/>
          </p:cNvSpPr>
          <p:nvPr>
            <p:ph idx="1"/>
          </p:nvPr>
        </p:nvSpPr>
        <p:spPr/>
        <p:txBody>
          <a:bodyPr>
            <a:normAutofit/>
          </a:bodyPr>
          <a:lstStyle/>
          <a:p>
            <a:r>
              <a:rPr lang="en-GB" dirty="0"/>
              <a:t>Management can be understood as the process of coordinating and overseeing the work of others so that activities are completed efficiently and effectively. Efficiency means using resources well, while effectiveness means achieving organisational goals. The role of managers is therefore not only to supervise employees, but also to guide decisions, allocate resources, solve problems, and improve performance.  </a:t>
            </a:r>
          </a:p>
          <a:p>
            <a:r>
              <a:rPr lang="en-GB" dirty="0"/>
              <a:t>Fayol’s contribution is important because he offered one of the earliest systematic explanations of what managers actually do. His five functions still help us analyse managerial practice in organisations today.</a:t>
            </a:r>
          </a:p>
          <a:p>
            <a:pPr marL="0" indent="0">
              <a:buNone/>
            </a:pPr>
            <a:endParaRPr lang="en-GB" dirty="0"/>
          </a:p>
        </p:txBody>
      </p:sp>
    </p:spTree>
    <p:extLst>
      <p:ext uri="{BB962C8B-B14F-4D97-AF65-F5344CB8AC3E}">
        <p14:creationId xmlns:p14="http://schemas.microsoft.com/office/powerpoint/2010/main" val="3352128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BB41B-4861-3144-E552-7CBF349DE4AB}"/>
              </a:ext>
            </a:extLst>
          </p:cNvPr>
          <p:cNvSpPr>
            <a:spLocks noGrp="1"/>
          </p:cNvSpPr>
          <p:nvPr>
            <p:ph type="title"/>
          </p:nvPr>
        </p:nvSpPr>
        <p:spPr>
          <a:xfrm>
            <a:off x="834150" y="219073"/>
            <a:ext cx="9404723" cy="1400530"/>
          </a:xfrm>
        </p:spPr>
        <p:txBody>
          <a:bodyPr/>
          <a:lstStyle/>
          <a:p>
            <a:r>
              <a:rPr lang="en-GB" b="1" dirty="0"/>
              <a:t>About Tesco</a:t>
            </a:r>
          </a:p>
        </p:txBody>
      </p:sp>
      <p:sp>
        <p:nvSpPr>
          <p:cNvPr id="3" name="Content Placeholder 2">
            <a:extLst>
              <a:ext uri="{FF2B5EF4-FFF2-40B4-BE49-F238E27FC236}">
                <a16:creationId xmlns:a16="http://schemas.microsoft.com/office/drawing/2014/main" id="{A830CA3C-4532-0CD1-26EA-29A345F6F590}"/>
              </a:ext>
            </a:extLst>
          </p:cNvPr>
          <p:cNvSpPr>
            <a:spLocks noGrp="1"/>
          </p:cNvSpPr>
          <p:nvPr>
            <p:ph idx="1"/>
          </p:nvPr>
        </p:nvSpPr>
        <p:spPr>
          <a:xfrm>
            <a:off x="1119788" y="1444614"/>
            <a:ext cx="9135561" cy="2951835"/>
          </a:xfrm>
        </p:spPr>
        <p:txBody>
          <a:bodyPr>
            <a:normAutofit fontScale="85000" lnSpcReduction="10000"/>
          </a:bodyPr>
          <a:lstStyle/>
          <a:p>
            <a:r>
              <a:rPr lang="en-GB" dirty="0"/>
              <a:t>Tesco was founded in 1919 and became one of the largest supermarket businesses in the UK. However, in 2014 the company faced a major crisis after overstating its profits by more than £250 million. The scandal damaged Tesco’s reputation, reduced its market value, and raised serious concerns about its organisational culture, transparency, and relationships with suppliers.</a:t>
            </a:r>
            <a:br>
              <a:rPr lang="en-GB" dirty="0"/>
            </a:br>
            <a:endParaRPr lang="en-GB" dirty="0"/>
          </a:p>
          <a:p>
            <a:r>
              <a:rPr lang="en-GB" dirty="0"/>
              <a:t>When Dave Lewis became CEO, he quickly argued that Tesco’s culture needed to change. He emphasized a stronger focus on customers, openness, honesty, and transparency. This makes Tesco a strong example of how management functions are used not only to maintain performance, but also to rebuild trust and restore organisational effectiveness.</a:t>
            </a:r>
          </a:p>
        </p:txBody>
      </p:sp>
    </p:spTree>
    <p:extLst>
      <p:ext uri="{BB962C8B-B14F-4D97-AF65-F5344CB8AC3E}">
        <p14:creationId xmlns:p14="http://schemas.microsoft.com/office/powerpoint/2010/main" val="54305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45677-3B86-12EE-BB76-11C6AC6F640C}"/>
              </a:ext>
            </a:extLst>
          </p:cNvPr>
          <p:cNvSpPr>
            <a:spLocks noGrp="1"/>
          </p:cNvSpPr>
          <p:nvPr>
            <p:ph type="title"/>
          </p:nvPr>
        </p:nvSpPr>
        <p:spPr/>
        <p:txBody>
          <a:bodyPr/>
          <a:lstStyle/>
          <a:p>
            <a:r>
              <a:rPr lang="en-GB" b="1" dirty="0"/>
              <a:t>Fayol’s five management functions</a:t>
            </a:r>
          </a:p>
        </p:txBody>
      </p:sp>
      <p:sp>
        <p:nvSpPr>
          <p:cNvPr id="3" name="Content Placeholder 2">
            <a:extLst>
              <a:ext uri="{FF2B5EF4-FFF2-40B4-BE49-F238E27FC236}">
                <a16:creationId xmlns:a16="http://schemas.microsoft.com/office/drawing/2014/main" id="{D1B54304-E1E2-FFDF-1BF6-06C114F62E67}"/>
              </a:ext>
            </a:extLst>
          </p:cNvPr>
          <p:cNvSpPr>
            <a:spLocks noGrp="1"/>
          </p:cNvSpPr>
          <p:nvPr>
            <p:ph idx="1"/>
          </p:nvPr>
        </p:nvSpPr>
        <p:spPr>
          <a:xfrm>
            <a:off x="1103313" y="1556952"/>
            <a:ext cx="8819164" cy="3719384"/>
          </a:xfrm>
        </p:spPr>
        <p:txBody>
          <a:bodyPr>
            <a:normAutofit fontScale="92500" lnSpcReduction="20000"/>
          </a:bodyPr>
          <a:lstStyle/>
          <a:p>
            <a:r>
              <a:rPr lang="en-GB" dirty="0"/>
              <a:t>Henri Fayol identified five main management functions:</a:t>
            </a:r>
          </a:p>
          <a:p>
            <a:pPr>
              <a:buFont typeface="Courier New" panose="02070309020205020404" pitchFamily="49" charset="0"/>
              <a:buChar char="o"/>
            </a:pPr>
            <a:r>
              <a:rPr lang="en-GB" b="1" dirty="0"/>
              <a:t>Planning</a:t>
            </a:r>
            <a:r>
              <a:rPr lang="en-GB" dirty="0"/>
              <a:t> means deciding objectives and how to achieve them.</a:t>
            </a:r>
          </a:p>
          <a:p>
            <a:pPr>
              <a:buFont typeface="Courier New" panose="02070309020205020404" pitchFamily="49" charset="0"/>
              <a:buChar char="o"/>
            </a:pPr>
            <a:r>
              <a:rPr lang="en-GB" b="1" dirty="0"/>
              <a:t>Organizing</a:t>
            </a:r>
            <a:r>
              <a:rPr lang="en-GB" dirty="0"/>
              <a:t> means arranging resources and responsibilities effectively.</a:t>
            </a:r>
          </a:p>
          <a:p>
            <a:pPr>
              <a:buFont typeface="Courier New" panose="02070309020205020404" pitchFamily="49" charset="0"/>
              <a:buChar char="o"/>
            </a:pPr>
            <a:r>
              <a:rPr lang="en-GB" b="1" dirty="0"/>
              <a:t>Commanding</a:t>
            </a:r>
            <a:r>
              <a:rPr lang="en-GB" dirty="0"/>
              <a:t> means directing employees and giving leadership.</a:t>
            </a:r>
          </a:p>
          <a:p>
            <a:pPr>
              <a:buFont typeface="Courier New" panose="02070309020205020404" pitchFamily="49" charset="0"/>
              <a:buChar char="o"/>
            </a:pPr>
            <a:r>
              <a:rPr lang="en-GB" b="1" dirty="0"/>
              <a:t>Coordinating</a:t>
            </a:r>
            <a:r>
              <a:rPr lang="en-GB" dirty="0"/>
              <a:t> means aligning activities across the organisation.</a:t>
            </a:r>
          </a:p>
          <a:p>
            <a:pPr>
              <a:buFont typeface="Courier New" panose="02070309020205020404" pitchFamily="49" charset="0"/>
              <a:buChar char="o"/>
            </a:pPr>
            <a:r>
              <a:rPr lang="en-GB" b="1" dirty="0"/>
              <a:t>Controlling</a:t>
            </a:r>
            <a:r>
              <a:rPr lang="en-GB" dirty="0"/>
              <a:t> means monitoring performance and correcting deviations.  </a:t>
            </a:r>
          </a:p>
          <a:p>
            <a:pPr>
              <a:buFont typeface="Courier New" panose="02070309020205020404" pitchFamily="49" charset="0"/>
              <a:buChar char="o"/>
            </a:pPr>
            <a:endParaRPr lang="en-GB" dirty="0"/>
          </a:p>
          <a:p>
            <a:r>
              <a:rPr lang="en-GB" dirty="0"/>
              <a:t>Together, these functions explain how managers create order, maintain performance, and help organisations reach their goals. In Tesco’s case, they were especially important during a period of crisis and recovery.</a:t>
            </a:r>
          </a:p>
        </p:txBody>
      </p:sp>
    </p:spTree>
    <p:extLst>
      <p:ext uri="{BB962C8B-B14F-4D97-AF65-F5344CB8AC3E}">
        <p14:creationId xmlns:p14="http://schemas.microsoft.com/office/powerpoint/2010/main" val="649571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67CCA-ECAC-4104-5B2C-6273D2770AD7}"/>
              </a:ext>
            </a:extLst>
          </p:cNvPr>
          <p:cNvSpPr>
            <a:spLocks noGrp="1"/>
          </p:cNvSpPr>
          <p:nvPr>
            <p:ph type="title"/>
          </p:nvPr>
        </p:nvSpPr>
        <p:spPr/>
        <p:txBody>
          <a:bodyPr/>
          <a:lstStyle/>
          <a:p>
            <a:r>
              <a:rPr lang="en-GB" b="1" dirty="0"/>
              <a:t>Planning at Tesco</a:t>
            </a:r>
          </a:p>
        </p:txBody>
      </p:sp>
      <p:sp>
        <p:nvSpPr>
          <p:cNvPr id="3" name="Content Placeholder 2">
            <a:extLst>
              <a:ext uri="{FF2B5EF4-FFF2-40B4-BE49-F238E27FC236}">
                <a16:creationId xmlns:a16="http://schemas.microsoft.com/office/drawing/2014/main" id="{E7DB07C8-442E-2B3E-F4D9-76A698AD26E8}"/>
              </a:ext>
            </a:extLst>
          </p:cNvPr>
          <p:cNvSpPr>
            <a:spLocks noGrp="1"/>
          </p:cNvSpPr>
          <p:nvPr>
            <p:ph idx="1"/>
          </p:nvPr>
        </p:nvSpPr>
        <p:spPr/>
        <p:txBody>
          <a:bodyPr>
            <a:normAutofit/>
          </a:bodyPr>
          <a:lstStyle/>
          <a:p>
            <a:r>
              <a:rPr lang="en-GB" dirty="0"/>
              <a:t>Planning involves setting goals, identifying priorities, and preparing actions for the future. At Tesco, planning became critical after the profit overstatement scandal. The new leadership had to redefine priorities by moving away from a narrow focus on short-term financial targets and towards rebuilding customer trust, improving supplier relationships, and restoring ethical standards.  </a:t>
            </a:r>
            <a:br>
              <a:rPr lang="en-GB" dirty="0"/>
            </a:br>
            <a:endParaRPr lang="en-GB" dirty="0"/>
          </a:p>
          <a:p>
            <a:r>
              <a:rPr lang="en-GB" dirty="0"/>
              <a:t>An effective manager in the planning function must analyse the organisation’s problems realistically and set achievable long-term objectives. In Tesco’s case, planning was effective because management recognised that recovery required more than financial improvement; it required cultural change and a clearer strategic direction.</a:t>
            </a:r>
          </a:p>
          <a:p>
            <a:pPr marL="0" indent="0">
              <a:buNone/>
            </a:pPr>
            <a:endParaRPr lang="en-RO" dirty="0"/>
          </a:p>
        </p:txBody>
      </p:sp>
    </p:spTree>
    <p:extLst>
      <p:ext uri="{BB962C8B-B14F-4D97-AF65-F5344CB8AC3E}">
        <p14:creationId xmlns:p14="http://schemas.microsoft.com/office/powerpoint/2010/main" val="3110729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5FEA4-17B6-7A92-1FE5-10E62431C6C4}"/>
              </a:ext>
            </a:extLst>
          </p:cNvPr>
          <p:cNvSpPr>
            <a:spLocks noGrp="1"/>
          </p:cNvSpPr>
          <p:nvPr>
            <p:ph type="title"/>
          </p:nvPr>
        </p:nvSpPr>
        <p:spPr/>
        <p:txBody>
          <a:bodyPr/>
          <a:lstStyle/>
          <a:p>
            <a:r>
              <a:rPr lang="en-GB" b="1" dirty="0"/>
              <a:t>Organizing at Tesco</a:t>
            </a:r>
          </a:p>
        </p:txBody>
      </p:sp>
      <p:sp>
        <p:nvSpPr>
          <p:cNvPr id="3" name="Content Placeholder 2">
            <a:extLst>
              <a:ext uri="{FF2B5EF4-FFF2-40B4-BE49-F238E27FC236}">
                <a16:creationId xmlns:a16="http://schemas.microsoft.com/office/drawing/2014/main" id="{46F5EBCE-91E0-C814-BE03-324D641CF55B}"/>
              </a:ext>
            </a:extLst>
          </p:cNvPr>
          <p:cNvSpPr>
            <a:spLocks noGrp="1"/>
          </p:cNvSpPr>
          <p:nvPr>
            <p:ph idx="1"/>
          </p:nvPr>
        </p:nvSpPr>
        <p:spPr/>
        <p:txBody>
          <a:bodyPr>
            <a:normAutofit/>
          </a:bodyPr>
          <a:lstStyle/>
          <a:p>
            <a:r>
              <a:rPr lang="en-GB" dirty="0"/>
              <a:t>Organizing means arranging people, systems, and resources so that plans can be implemented efficiently. Tesco’s scandal showed what happens when organisational systems fail. Internal practices around supplier payments and profit reporting revealed weaknesses in responsibilities, accountability, and ethical processes.</a:t>
            </a:r>
            <a:br>
              <a:rPr lang="en-GB" dirty="0"/>
            </a:br>
            <a:endParaRPr lang="en-GB" dirty="0"/>
          </a:p>
          <a:p>
            <a:r>
              <a:rPr lang="en-GB" dirty="0"/>
              <a:t>Managers at Tesco therefore needed to redesign how work was structured, how financial information was handled, and how relationships with suppliers were managed. Effective organizing in this context meant creating clearer responsibilities, improving communication channels, and ensuring that business processes supported transparency rather than manipulation.</a:t>
            </a:r>
          </a:p>
          <a:p>
            <a:endParaRPr lang="en-RO" dirty="0"/>
          </a:p>
        </p:txBody>
      </p:sp>
    </p:spTree>
    <p:extLst>
      <p:ext uri="{BB962C8B-B14F-4D97-AF65-F5344CB8AC3E}">
        <p14:creationId xmlns:p14="http://schemas.microsoft.com/office/powerpoint/2010/main" val="12790076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E5B0B-88A3-7386-81CD-4C360B1C4D55}"/>
              </a:ext>
            </a:extLst>
          </p:cNvPr>
          <p:cNvSpPr>
            <a:spLocks noGrp="1"/>
          </p:cNvSpPr>
          <p:nvPr>
            <p:ph type="title"/>
          </p:nvPr>
        </p:nvSpPr>
        <p:spPr/>
        <p:txBody>
          <a:bodyPr/>
          <a:lstStyle/>
          <a:p>
            <a:r>
              <a:rPr lang="en-GB" b="1" dirty="0"/>
              <a:t>Commanding at Tesco</a:t>
            </a:r>
            <a:br>
              <a:rPr lang="en-GB" b="1" dirty="0"/>
            </a:br>
            <a:br>
              <a:rPr lang="en-GB" b="1" dirty="0"/>
            </a:br>
            <a:endParaRPr lang="en-RO" dirty="0"/>
          </a:p>
        </p:txBody>
      </p:sp>
      <p:sp>
        <p:nvSpPr>
          <p:cNvPr id="3" name="Content Placeholder 2">
            <a:extLst>
              <a:ext uri="{FF2B5EF4-FFF2-40B4-BE49-F238E27FC236}">
                <a16:creationId xmlns:a16="http://schemas.microsoft.com/office/drawing/2014/main" id="{8C899036-5482-E8C4-5BF2-AD8FF14FC133}"/>
              </a:ext>
            </a:extLst>
          </p:cNvPr>
          <p:cNvSpPr>
            <a:spLocks noGrp="1"/>
          </p:cNvSpPr>
          <p:nvPr>
            <p:ph idx="1"/>
          </p:nvPr>
        </p:nvSpPr>
        <p:spPr/>
        <p:txBody>
          <a:bodyPr>
            <a:normAutofit lnSpcReduction="10000"/>
          </a:bodyPr>
          <a:lstStyle/>
          <a:p>
            <a:r>
              <a:rPr lang="en-GB" dirty="0"/>
              <a:t>Commanding refers to directing employees, providing leadership, and influencing behaviour. In modern organisations, this function can also be understood as leading people through change. Dave Lewis showed this by communicating very early that Tesco’s culture had to change. His email to staff signalled that managers must shape employee behaviour and expectations, not simply react to problems after they become public.  </a:t>
            </a:r>
            <a:br>
              <a:rPr lang="en-GB" dirty="0"/>
            </a:br>
            <a:endParaRPr lang="en-GB" dirty="0"/>
          </a:p>
          <a:p>
            <a:r>
              <a:rPr lang="en-GB" dirty="0"/>
              <a:t>An effective manager in this area must communicate clearly, set standards, and motivate employees around a shared purpose. At Tesco, commanding was important because employees needed visible leadership that promoted honesty, customer focus, and responsibility after a period in which financial pressure had distorted behaviour.</a:t>
            </a:r>
          </a:p>
          <a:p>
            <a:endParaRPr lang="en-RO" dirty="0"/>
          </a:p>
        </p:txBody>
      </p:sp>
    </p:spTree>
    <p:extLst>
      <p:ext uri="{BB962C8B-B14F-4D97-AF65-F5344CB8AC3E}">
        <p14:creationId xmlns:p14="http://schemas.microsoft.com/office/powerpoint/2010/main" val="2780616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405C8-4376-0819-1E0D-8DD808C298C0}"/>
              </a:ext>
            </a:extLst>
          </p:cNvPr>
          <p:cNvSpPr>
            <a:spLocks noGrp="1"/>
          </p:cNvSpPr>
          <p:nvPr>
            <p:ph type="title"/>
          </p:nvPr>
        </p:nvSpPr>
        <p:spPr/>
        <p:txBody>
          <a:bodyPr/>
          <a:lstStyle/>
          <a:p>
            <a:r>
              <a:rPr lang="en-GB" b="1" dirty="0"/>
              <a:t>Coordinating at Tesco</a:t>
            </a:r>
            <a:br>
              <a:rPr lang="en-GB" b="1" dirty="0"/>
            </a:br>
            <a:endParaRPr lang="en-RO" dirty="0"/>
          </a:p>
        </p:txBody>
      </p:sp>
      <p:sp>
        <p:nvSpPr>
          <p:cNvPr id="3" name="Content Placeholder 2">
            <a:extLst>
              <a:ext uri="{FF2B5EF4-FFF2-40B4-BE49-F238E27FC236}">
                <a16:creationId xmlns:a16="http://schemas.microsoft.com/office/drawing/2014/main" id="{0B2BD504-FA1C-ED33-BC17-89B0D19A4381}"/>
              </a:ext>
            </a:extLst>
          </p:cNvPr>
          <p:cNvSpPr>
            <a:spLocks noGrp="1"/>
          </p:cNvSpPr>
          <p:nvPr>
            <p:ph idx="1"/>
          </p:nvPr>
        </p:nvSpPr>
        <p:spPr/>
        <p:txBody>
          <a:bodyPr>
            <a:normAutofit/>
          </a:bodyPr>
          <a:lstStyle/>
          <a:p>
            <a:r>
              <a:rPr lang="en-GB" dirty="0"/>
              <a:t>Coordinating means bringing together different departments, people, and activities so the organisation works as one system. Tesco is a large retail business with many interdependent functions, including finance, operations, supply chain, marketing, and supplier management. When coordination is weak, the organisation can suffer from inconsistency, delays, and conflict.  </a:t>
            </a:r>
            <a:br>
              <a:rPr lang="en-GB" dirty="0"/>
            </a:br>
            <a:endParaRPr lang="en-GB" dirty="0"/>
          </a:p>
          <a:p>
            <a:r>
              <a:rPr lang="en-GB" dirty="0"/>
              <a:t>After the scandal, Tesco needed stronger coordination between internal departments and external stakeholders. Rebuilding supplier relationships required cooperation between finance teams, purchasing managers, and senior leadership. This shows that coordination is essential when an organisation wants to restore trust and improve performance across multiple areas at the same time.</a:t>
            </a:r>
          </a:p>
          <a:p>
            <a:endParaRPr lang="en-RO" dirty="0"/>
          </a:p>
        </p:txBody>
      </p:sp>
    </p:spTree>
    <p:extLst>
      <p:ext uri="{BB962C8B-B14F-4D97-AF65-F5344CB8AC3E}">
        <p14:creationId xmlns:p14="http://schemas.microsoft.com/office/powerpoint/2010/main" val="4032604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DBB4E-B229-0A1C-011E-B4AA4C47496E}"/>
              </a:ext>
            </a:extLst>
          </p:cNvPr>
          <p:cNvSpPr>
            <a:spLocks noGrp="1"/>
          </p:cNvSpPr>
          <p:nvPr>
            <p:ph type="title"/>
          </p:nvPr>
        </p:nvSpPr>
        <p:spPr/>
        <p:txBody>
          <a:bodyPr/>
          <a:lstStyle/>
          <a:p>
            <a:r>
              <a:rPr lang="en-GB" b="1" dirty="0"/>
              <a:t>Controlling at Tesco</a:t>
            </a:r>
            <a:br>
              <a:rPr lang="en-GB" b="1" dirty="0"/>
            </a:br>
            <a:endParaRPr lang="en-RO" dirty="0"/>
          </a:p>
        </p:txBody>
      </p:sp>
      <p:sp>
        <p:nvSpPr>
          <p:cNvPr id="3" name="Content Placeholder 2">
            <a:extLst>
              <a:ext uri="{FF2B5EF4-FFF2-40B4-BE49-F238E27FC236}">
                <a16:creationId xmlns:a16="http://schemas.microsoft.com/office/drawing/2014/main" id="{A9A16848-7DFA-6F8B-72E3-4584FAC7EA0F}"/>
              </a:ext>
            </a:extLst>
          </p:cNvPr>
          <p:cNvSpPr>
            <a:spLocks noGrp="1"/>
          </p:cNvSpPr>
          <p:nvPr>
            <p:ph idx="1"/>
          </p:nvPr>
        </p:nvSpPr>
        <p:spPr/>
        <p:txBody>
          <a:bodyPr>
            <a:normAutofit/>
          </a:bodyPr>
          <a:lstStyle/>
          <a:p>
            <a:r>
              <a:rPr lang="en-GB" dirty="0"/>
              <a:t>Controlling is the function through which managers monitor results, compare them with targets, and take corrective action. Tesco’s crisis was fundamentally a failure of control because inaccurate profit reporting and delayed supplier payments were not prevented in time. The investigations that followed showed the importance of stronger monitoring, internal accountability, and compliance systems.  </a:t>
            </a:r>
            <a:br>
              <a:rPr lang="en-GB" dirty="0"/>
            </a:br>
            <a:endParaRPr lang="en-GB" dirty="0"/>
          </a:p>
          <a:p>
            <a:r>
              <a:rPr lang="en-GB" dirty="0"/>
              <a:t>Effective managers use control not only to measure financial outcomes, but also to ensure ethical conduct and operational discipline. Tesco’s later improvement in sales and operating profit suggests that better controls, combined with broader reforms, helped the organisation recover and perform more effectively.</a:t>
            </a:r>
          </a:p>
          <a:p>
            <a:endParaRPr lang="en-RO" dirty="0"/>
          </a:p>
        </p:txBody>
      </p:sp>
    </p:spTree>
    <p:extLst>
      <p:ext uri="{BB962C8B-B14F-4D97-AF65-F5344CB8AC3E}">
        <p14:creationId xmlns:p14="http://schemas.microsoft.com/office/powerpoint/2010/main" val="480948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31CF3-E279-4EB0-707A-DD86D6EFC2D2}"/>
              </a:ext>
            </a:extLst>
          </p:cNvPr>
          <p:cNvSpPr>
            <a:spLocks noGrp="1"/>
          </p:cNvSpPr>
          <p:nvPr>
            <p:ph type="title"/>
          </p:nvPr>
        </p:nvSpPr>
        <p:spPr/>
        <p:txBody>
          <a:bodyPr/>
          <a:lstStyle/>
          <a:p>
            <a:r>
              <a:rPr lang="en-GB" b="1" dirty="0"/>
              <a:t>How the five functions help Tesco achieve its goals</a:t>
            </a:r>
            <a:br>
              <a:rPr lang="en-GB" b="1" dirty="0"/>
            </a:br>
            <a:endParaRPr lang="en-RO" dirty="0"/>
          </a:p>
        </p:txBody>
      </p:sp>
      <p:sp>
        <p:nvSpPr>
          <p:cNvPr id="3" name="Content Placeholder 2">
            <a:extLst>
              <a:ext uri="{FF2B5EF4-FFF2-40B4-BE49-F238E27FC236}">
                <a16:creationId xmlns:a16="http://schemas.microsoft.com/office/drawing/2014/main" id="{471415F6-12D7-5637-DC8A-63234B3A5ACC}"/>
              </a:ext>
            </a:extLst>
          </p:cNvPr>
          <p:cNvSpPr>
            <a:spLocks noGrp="1"/>
          </p:cNvSpPr>
          <p:nvPr>
            <p:ph idx="1"/>
          </p:nvPr>
        </p:nvSpPr>
        <p:spPr/>
        <p:txBody>
          <a:bodyPr>
            <a:normAutofit/>
          </a:bodyPr>
          <a:lstStyle/>
          <a:p>
            <a:r>
              <a:rPr lang="en-GB" dirty="0"/>
              <a:t>The five functions work best when they support each other. Planning gives direction, organizing creates structure, commanding drives people, coordinating aligns activities, and controlling keeps the organisation on track. In Tesco, these functions were necessary to move from crisis management to long-term recovery.</a:t>
            </a:r>
            <a:br>
              <a:rPr lang="en-GB" dirty="0"/>
            </a:br>
            <a:endParaRPr lang="en-GB" dirty="0"/>
          </a:p>
          <a:p>
            <a:r>
              <a:rPr lang="en-GB" dirty="0"/>
              <a:t>They also help the organisation achieve key goals such as customer trust, operational efficiency, stronger supplier relationships, ethical behaviour, and improved financial performance. This shows that Fayol’s theory is still relevant because modern organisations continue to depend on the same basic managerial responsibilities, even in a more complex business environment.</a:t>
            </a:r>
          </a:p>
          <a:p>
            <a:endParaRPr lang="en-RO" dirty="0"/>
          </a:p>
        </p:txBody>
      </p:sp>
    </p:spTree>
    <p:extLst>
      <p:ext uri="{BB962C8B-B14F-4D97-AF65-F5344CB8AC3E}">
        <p14:creationId xmlns:p14="http://schemas.microsoft.com/office/powerpoint/2010/main" val="3898317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FADB-C5D7-1AC8-889A-C40ADDC25650}"/>
              </a:ext>
            </a:extLst>
          </p:cNvPr>
          <p:cNvSpPr>
            <a:spLocks noGrp="1"/>
          </p:cNvSpPr>
          <p:nvPr>
            <p:ph type="title"/>
          </p:nvPr>
        </p:nvSpPr>
        <p:spPr/>
        <p:txBody>
          <a:bodyPr/>
          <a:lstStyle/>
          <a:p>
            <a:r>
              <a:rPr lang="en-GB" b="1" dirty="0"/>
              <a:t>Essential managerial skills in today’s business environment</a:t>
            </a:r>
            <a:br>
              <a:rPr lang="en-GB" b="1" dirty="0"/>
            </a:br>
            <a:endParaRPr lang="en-RO" dirty="0"/>
          </a:p>
        </p:txBody>
      </p:sp>
      <p:sp>
        <p:nvSpPr>
          <p:cNvPr id="3" name="Content Placeholder 2">
            <a:extLst>
              <a:ext uri="{FF2B5EF4-FFF2-40B4-BE49-F238E27FC236}">
                <a16:creationId xmlns:a16="http://schemas.microsoft.com/office/drawing/2014/main" id="{A6F5167E-FF49-028F-ED94-F6FF2D361A39}"/>
              </a:ext>
            </a:extLst>
          </p:cNvPr>
          <p:cNvSpPr>
            <a:spLocks noGrp="1"/>
          </p:cNvSpPr>
          <p:nvPr>
            <p:ph idx="1"/>
          </p:nvPr>
        </p:nvSpPr>
        <p:spPr/>
        <p:txBody>
          <a:bodyPr>
            <a:normAutofit/>
          </a:bodyPr>
          <a:lstStyle/>
          <a:p>
            <a:r>
              <a:rPr lang="en-GB" dirty="0"/>
              <a:t>In today’s business environment, several managerial skills are especially important. First, managers need </a:t>
            </a:r>
            <a:r>
              <a:rPr lang="en-GB" b="1" dirty="0"/>
              <a:t>conceptual skills</a:t>
            </a:r>
            <a:r>
              <a:rPr lang="en-GB" dirty="0"/>
              <a:t> to understand the wider business environment and make strategic decisions. Second, they need </a:t>
            </a:r>
            <a:r>
              <a:rPr lang="en-GB" b="1" dirty="0"/>
              <a:t>interpersonal skills</a:t>
            </a:r>
            <a:r>
              <a:rPr lang="en-GB" dirty="0"/>
              <a:t> to communicate, motivate employees, and manage stakeholder relationships. Third, they need </a:t>
            </a:r>
            <a:r>
              <a:rPr lang="en-GB" b="1" dirty="0"/>
              <a:t>technical and analytical skills</a:t>
            </a:r>
            <a:r>
              <a:rPr lang="en-GB" dirty="0"/>
              <a:t> to understand systems, performance data, and operational risks.  </a:t>
            </a:r>
            <a:br>
              <a:rPr lang="en-GB" dirty="0"/>
            </a:br>
            <a:endParaRPr lang="en-GB" dirty="0"/>
          </a:p>
          <a:p>
            <a:r>
              <a:rPr lang="en-GB" dirty="0"/>
              <a:t>In Tesco’s case, ethical judgement and change-management ability were also essential. Modern managers must not only improve performance, but also build trust, respond to uncertainty, and lead cultural change. This is why effective management today requires both business competence and strong personal credibility.</a:t>
            </a:r>
          </a:p>
          <a:p>
            <a:endParaRPr lang="en-RO" dirty="0"/>
          </a:p>
        </p:txBody>
      </p:sp>
    </p:spTree>
    <p:extLst>
      <p:ext uri="{BB962C8B-B14F-4D97-AF65-F5344CB8AC3E}">
        <p14:creationId xmlns:p14="http://schemas.microsoft.com/office/powerpoint/2010/main" val="2210828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990EF-FB34-2A7D-63D1-4D1BD7AC973F}"/>
              </a:ext>
            </a:extLst>
          </p:cNvPr>
          <p:cNvSpPr>
            <a:spLocks noGrp="1"/>
          </p:cNvSpPr>
          <p:nvPr>
            <p:ph type="title"/>
          </p:nvPr>
        </p:nvSpPr>
        <p:spPr/>
        <p:txBody>
          <a:bodyPr/>
          <a:lstStyle/>
          <a:p>
            <a:r>
              <a:rPr lang="en-GB" b="1" dirty="0"/>
              <a:t>References</a:t>
            </a:r>
            <a:br>
              <a:rPr lang="en-GB" b="1" dirty="0"/>
            </a:br>
            <a:endParaRPr lang="en-RO"/>
          </a:p>
        </p:txBody>
      </p:sp>
      <p:sp>
        <p:nvSpPr>
          <p:cNvPr id="3" name="Content Placeholder 2">
            <a:extLst>
              <a:ext uri="{FF2B5EF4-FFF2-40B4-BE49-F238E27FC236}">
                <a16:creationId xmlns:a16="http://schemas.microsoft.com/office/drawing/2014/main" id="{32D3BBB1-ADB8-EDAB-689B-5C9977524447}"/>
              </a:ext>
            </a:extLst>
          </p:cNvPr>
          <p:cNvSpPr>
            <a:spLocks noGrp="1"/>
          </p:cNvSpPr>
          <p:nvPr>
            <p:ph idx="1"/>
          </p:nvPr>
        </p:nvSpPr>
        <p:spPr>
          <a:xfrm>
            <a:off x="1103312" y="2052918"/>
            <a:ext cx="10663572" cy="4195481"/>
          </a:xfrm>
        </p:spPr>
        <p:txBody>
          <a:bodyPr>
            <a:normAutofit/>
          </a:bodyPr>
          <a:lstStyle/>
          <a:p>
            <a:r>
              <a:rPr lang="en-GB" dirty="0"/>
              <a:t>University of Wales Trinity Saint David (2026) </a:t>
            </a:r>
            <a:r>
              <a:rPr lang="en-GB" i="1" dirty="0"/>
              <a:t>Appendix GA36a: Level 4 Assessment Specification</a:t>
            </a:r>
            <a:r>
              <a:rPr lang="en-GB" dirty="0"/>
              <a:t>. Available in module brief.  </a:t>
            </a:r>
          </a:p>
          <a:p>
            <a:r>
              <a:rPr lang="en-GB" dirty="0"/>
              <a:t>Robbins, S. and Coulter, M. (2021) </a:t>
            </a:r>
            <a:r>
              <a:rPr lang="en-GB" i="1" dirty="0"/>
              <a:t>Management</a:t>
            </a:r>
            <a:r>
              <a:rPr lang="en-GB" dirty="0"/>
              <a:t>. 15th </a:t>
            </a:r>
            <a:r>
              <a:rPr lang="en-GB" dirty="0" err="1"/>
              <a:t>edn</a:t>
            </a:r>
            <a:r>
              <a:rPr lang="en-GB" dirty="0"/>
              <a:t>. Pearson. Case material on Tesco.  </a:t>
            </a:r>
          </a:p>
          <a:p>
            <a:r>
              <a:rPr lang="en-GB" dirty="0"/>
              <a:t>Robbins, S. and Coulter, M. (2021) </a:t>
            </a:r>
            <a:r>
              <a:rPr lang="en-GB" i="1" dirty="0"/>
              <a:t>Management, Global Edition</a:t>
            </a:r>
            <a:r>
              <a:rPr lang="en-GB" dirty="0"/>
              <a:t>. 15th </a:t>
            </a:r>
            <a:r>
              <a:rPr lang="en-GB" dirty="0" err="1"/>
              <a:t>edn</a:t>
            </a:r>
            <a:r>
              <a:rPr lang="en-GB" dirty="0"/>
              <a:t>. Pearson. Referenced in lecture slides on management and managers.  </a:t>
            </a:r>
          </a:p>
          <a:p>
            <a:r>
              <a:rPr lang="en-GB" dirty="0"/>
              <a:t>Mullins, L.J. and McLean, J.E. (2019) </a:t>
            </a:r>
            <a:r>
              <a:rPr lang="en-GB" i="1" dirty="0"/>
              <a:t>Organisational Behaviour in the Workplace</a:t>
            </a:r>
            <a:r>
              <a:rPr lang="en-GB" dirty="0"/>
              <a:t>. 12th </a:t>
            </a:r>
            <a:r>
              <a:rPr lang="en-GB" dirty="0" err="1"/>
              <a:t>edn</a:t>
            </a:r>
            <a:r>
              <a:rPr lang="en-GB" dirty="0"/>
              <a:t>. Pearson. Referenced in uploaded lecture materials.</a:t>
            </a:r>
          </a:p>
          <a:p>
            <a:r>
              <a:rPr lang="en-GB" dirty="0"/>
              <a:t>Cole, G.A. and Kelly, P. (2020) </a:t>
            </a:r>
            <a:r>
              <a:rPr lang="en-GB" i="1" dirty="0"/>
              <a:t>Management Theory and Practice</a:t>
            </a:r>
            <a:r>
              <a:rPr lang="en-GB" dirty="0"/>
              <a:t>. 9th </a:t>
            </a:r>
            <a:r>
              <a:rPr lang="en-GB" dirty="0" err="1"/>
              <a:t>edn</a:t>
            </a:r>
            <a:r>
              <a:rPr lang="en-GB" dirty="0"/>
              <a:t>. Cengage Learning. Referenced in uploaded lecture </a:t>
            </a:r>
            <a:r>
              <a:rPr lang="en-GB"/>
              <a:t>materials.</a:t>
            </a:r>
            <a:endParaRPr lang="en-GB" dirty="0"/>
          </a:p>
        </p:txBody>
      </p:sp>
    </p:spTree>
    <p:extLst>
      <p:ext uri="{BB962C8B-B14F-4D97-AF65-F5344CB8AC3E}">
        <p14:creationId xmlns:p14="http://schemas.microsoft.com/office/powerpoint/2010/main" val="35918421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0</TotalTime>
  <Words>1453</Words>
  <Application>Microsoft Office PowerPoint</Application>
  <PresentationFormat>Widescreen</PresentationFormat>
  <Paragraphs>64</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Century Gothic</vt:lpstr>
      <vt:lpstr>Courier New</vt:lpstr>
      <vt:lpstr>Wingdings 3</vt:lpstr>
      <vt:lpstr>Ion</vt:lpstr>
      <vt:lpstr>Introduction to Leadership and Management (LCBB4015) Individual Presentation</vt:lpstr>
      <vt:lpstr> Outline </vt:lpstr>
      <vt:lpstr>Henri Fayol’s Management Functions</vt:lpstr>
      <vt:lpstr>What is management?</vt:lpstr>
      <vt:lpstr>About Tesco</vt:lpstr>
      <vt:lpstr>Fayol’s five management functions</vt:lpstr>
      <vt:lpstr>Planning at Tesco</vt:lpstr>
      <vt:lpstr>Organizing at Tesco</vt:lpstr>
      <vt:lpstr>Commanding at Tesco  </vt:lpstr>
      <vt:lpstr>Coordinating at Tesco </vt:lpstr>
      <vt:lpstr>Controlling at Tesco </vt:lpstr>
      <vt:lpstr>How the five functions help Tesco achieve its goals </vt:lpstr>
      <vt:lpstr>Essential managerial skills in today’s business environment </vt:lpstr>
      <vt:lpstr>References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dcterms:created xsi:type="dcterms:W3CDTF">2026-04-09T15:10:58Z</dcterms:created>
  <dcterms:modified xsi:type="dcterms:W3CDTF">2026-04-09T15:13:18Z</dcterms:modified>
  <cp:category/>
</cp:coreProperties>
</file>