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40"/>
  </p:handoutMasterIdLst>
  <p:sldIdLst>
    <p:sldId id="258" r:id="rId5"/>
    <p:sldId id="281" r:id="rId6"/>
    <p:sldId id="311" r:id="rId7"/>
    <p:sldId id="317" r:id="rId8"/>
    <p:sldId id="316" r:id="rId9"/>
    <p:sldId id="312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313" r:id="rId18"/>
    <p:sldId id="293" r:id="rId19"/>
    <p:sldId id="294" r:id="rId20"/>
    <p:sldId id="282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2" r:id="rId29"/>
    <p:sldId id="303" r:id="rId30"/>
    <p:sldId id="304" r:id="rId31"/>
    <p:sldId id="305" r:id="rId32"/>
    <p:sldId id="314" r:id="rId33"/>
    <p:sldId id="308" r:id="rId34"/>
    <p:sldId id="309" r:id="rId35"/>
    <p:sldId id="283" r:id="rId36"/>
    <p:sldId id="284" r:id="rId37"/>
    <p:sldId id="310" r:id="rId38"/>
    <p:sldId id="31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>
      <p:cViewPr varScale="1">
        <p:scale>
          <a:sx n="82" d="100"/>
          <a:sy n="82" d="100"/>
        </p:scale>
        <p:origin x="67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1F8D006B-2FE6-4FC2-8B18-6C60170BCE1D}"/>
    <pc:docChg chg="modSld">
      <pc:chgData name="Laura Jenkins (IEH)" userId="ae3a07d3-7c51-4381-b786-d01af3331fdb" providerId="ADAL" clId="{1F8D006B-2FE6-4FC2-8B18-6C60170BCE1D}" dt="2024-10-09T09:27:07.682" v="3" actId="20577"/>
      <pc:docMkLst>
        <pc:docMk/>
      </pc:docMkLst>
      <pc:sldChg chg="modSp mod">
        <pc:chgData name="Laura Jenkins (IEH)" userId="ae3a07d3-7c51-4381-b786-d01af3331fdb" providerId="ADAL" clId="{1F8D006B-2FE6-4FC2-8B18-6C60170BCE1D}" dt="2024-10-09T09:27:07.682" v="3" actId="20577"/>
        <pc:sldMkLst>
          <pc:docMk/>
          <pc:sldMk cId="0" sldId="258"/>
        </pc:sldMkLst>
        <pc:spChg chg="mod">
          <ac:chgData name="Laura Jenkins (IEH)" userId="ae3a07d3-7c51-4381-b786-d01af3331fdb" providerId="ADAL" clId="{1F8D006B-2FE6-4FC2-8B18-6C60170BCE1D}" dt="2024-10-09T09:27:07.682" v="3" actId="20577"/>
          <ac:spMkLst>
            <pc:docMk/>
            <pc:sldMk cId="0" sldId="258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wsocialtrends.org/wp-content/uploads/sites/3/2012/03/PewSocialTrends-2012-BoomerangGeneration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peoplepopulationandcommunity/birthsdeathsandmarriages/conceptionandfertilityrates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-global.website-files.com/5da42e2cae7ebd3f8bde353c/5dda924905da587992a064ba_Conservative%202019%20Manifesto.pdf" TargetMode="External"/><Relationship Id="rId2" Type="http://schemas.openxmlformats.org/officeDocument/2006/relationships/hyperlink" Target="https://labour.org.uk/wp-content/uploads/2019/11/Real-Change-Labour-Manifesto-2019.pdf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10/15/pdfs/ukpga_20100015_en.pdf" TargetMode="External"/><Relationship Id="rId2" Type="http://schemas.openxmlformats.org/officeDocument/2006/relationships/hyperlink" Target="https://assets-global.website-files.com/5da42e2cae7ebd3f8bde353c/5dda924905da587992a064ba_Conservative%202019%20Manifesto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abour.org.uk/wp-content/uploads/2019/11/Real-Change-Labour-Manifesto-2019.pdf" TargetMode="External"/><Relationship Id="rId4" Type="http://schemas.openxmlformats.org/officeDocument/2006/relationships/hyperlink" Target="https://www.ipsos.com/en-ca/all-family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families" TargetMode="External"/><Relationship Id="rId2" Type="http://schemas.openxmlformats.org/officeDocument/2006/relationships/hyperlink" Target="https://www.pewsocialtrends.org/wp-content/uploads/sites/3/2012/03/PewSocialTrends-2012-BoomerangGeneration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atlantic.com/magazine/archive/2004/04/the-case-against-perfection/302927/" TargetMode="External"/><Relationship Id="rId4" Type="http://schemas.openxmlformats.org/officeDocument/2006/relationships/hyperlink" Target="https://www.ifs.org.uk/uploads/BN234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3512" y="4797152"/>
            <a:ext cx="9073008" cy="936104"/>
          </a:xfrm>
        </p:spPr>
        <p:txBody>
          <a:bodyPr>
            <a:normAutofit fontScale="90000"/>
          </a:bodyPr>
          <a:lstStyle/>
          <a:p>
            <a:r>
              <a:rPr lang="en-US" sz="2400" b="1" dirty="0"/>
              <a:t>ECAY6005 </a:t>
            </a:r>
            <a:r>
              <a:rPr lang="en-GB" sz="2400" b="1" dirty="0"/>
              <a:t>Relationships, Communication and Families in Contemporary Society</a:t>
            </a:r>
            <a:r>
              <a:rPr lang="en-US" sz="2400" b="1" dirty="0"/>
              <a:t>             </a:t>
            </a:r>
            <a:br>
              <a:rPr lang="en-US" sz="2400" b="1" dirty="0"/>
            </a:br>
            <a:r>
              <a:rPr lang="en-US" sz="2400" b="1" dirty="0"/>
              <a:t>Key Concepts – Families &amp; Households</a:t>
            </a:r>
            <a:br>
              <a:rPr lang="en-US" sz="2400" b="1" dirty="0"/>
            </a:br>
            <a:r>
              <a:rPr lang="en-US" sz="2400" b="1" dirty="0"/>
              <a:t>2024</a:t>
            </a:r>
          </a:p>
        </p:txBody>
      </p:sp>
      <p:sp>
        <p:nvSpPr>
          <p:cNvPr id="9" name="Rectangle 8"/>
          <p:cNvSpPr/>
          <p:nvPr/>
        </p:nvSpPr>
        <p:spPr>
          <a:xfrm>
            <a:off x="1991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032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303912" y="3068961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4583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1991544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128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328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8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105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128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8328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032104" y="2636914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7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7572164" y="3068961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Representations of what Constitutes ‘Family’ in 21st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Involves an understanding of;</a:t>
            </a:r>
          </a:p>
          <a:p>
            <a:pPr marL="857250" lvl="1" indent="-457200"/>
            <a:r>
              <a:rPr lang="en-GB" dirty="0"/>
              <a:t>Politics</a:t>
            </a:r>
          </a:p>
          <a:p>
            <a:pPr marL="857250" lvl="1" indent="-457200"/>
            <a:r>
              <a:rPr lang="en-GB" dirty="0"/>
              <a:t>Society</a:t>
            </a:r>
          </a:p>
          <a:p>
            <a:pPr marL="857250" lvl="1" indent="-457200"/>
            <a:r>
              <a:rPr lang="en-GB" dirty="0"/>
              <a:t>Culture</a:t>
            </a:r>
          </a:p>
          <a:p>
            <a:pPr marL="857250" lvl="1" indent="-457200"/>
            <a:r>
              <a:rPr lang="en-GB" dirty="0"/>
              <a:t>Religion</a:t>
            </a:r>
          </a:p>
          <a:p>
            <a:pPr marL="857250" lvl="1" indent="-457200"/>
            <a:r>
              <a:rPr lang="en-GB" dirty="0"/>
              <a:t>Sexual orientation</a:t>
            </a:r>
          </a:p>
          <a:p>
            <a:pPr marL="857250" lvl="1" indent="-457200"/>
            <a:r>
              <a:rPr lang="en-GB" dirty="0"/>
              <a:t>Age</a:t>
            </a:r>
          </a:p>
          <a:p>
            <a:pPr marL="857250" lvl="1" indent="-457200"/>
            <a:r>
              <a:rPr lang="en-GB" dirty="0"/>
              <a:t>Class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023648" y="514518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Equalities Act 2010</a:t>
            </a:r>
          </a:p>
        </p:txBody>
      </p:sp>
    </p:spTree>
    <p:extLst>
      <p:ext uri="{BB962C8B-B14F-4D97-AF65-F5344CB8AC3E}">
        <p14:creationId xmlns:p14="http://schemas.microsoft.com/office/powerpoint/2010/main" val="169132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Group Task – 21st Century ‘Happy Families’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Think of the ‘traditional’ game Happy Families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F7F6A7C-C9D3-4C4F-B6AD-E5881635A7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1" y="2772218"/>
            <a:ext cx="2053441" cy="30243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A1CFF66-B8FA-4849-A365-772DB89819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468" y="2780928"/>
            <a:ext cx="2124411" cy="302433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E0EC055-E412-4B3E-95B8-E9AD2AB1B4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2384" y="2787906"/>
            <a:ext cx="2106736" cy="301735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A8D7CFF-F69D-44F9-A7EE-5919527DEB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3626" y="2771482"/>
            <a:ext cx="2117036" cy="3024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16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Group Task – 21st Century ‘Happy Families’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Think of the ‘traditional’ game Happy Families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55979-C734-472E-BA59-4D4007892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2759124"/>
            <a:ext cx="2078916" cy="30177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CB44DF-08D0-4AB9-B7AA-796D84BA0C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5761" y="2759124"/>
            <a:ext cx="2020007" cy="30177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3599539-BFC6-41C8-BF85-C1DEAF3D5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3993" y="2759124"/>
            <a:ext cx="2110475" cy="30177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031B93-8BC1-43C2-9500-21C0D5F854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2693" y="2759125"/>
            <a:ext cx="2018323" cy="3017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40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Group Task – 21st Century ‘Happy Families’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182891-7520-D317-9A86-C891F0B5C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590328"/>
            <a:ext cx="10972800" cy="3917032"/>
          </a:xfrm>
        </p:spPr>
        <p:txBody>
          <a:bodyPr/>
          <a:lstStyle/>
          <a:p>
            <a:r>
              <a:rPr lang="en-GB" dirty="0"/>
              <a:t>You have been asked to modernise this game.</a:t>
            </a:r>
          </a:p>
          <a:p>
            <a:r>
              <a:rPr lang="en-GB" sz="3200" dirty="0"/>
              <a:t>What changes would you need to make to make the game representative of the 21</a:t>
            </a:r>
            <a:r>
              <a:rPr lang="en-GB" sz="3200" baseline="30000" dirty="0"/>
              <a:t>st</a:t>
            </a:r>
            <a:r>
              <a:rPr lang="en-GB" sz="3200" dirty="0"/>
              <a:t> Century family?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708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18DEB-E357-46B5-BDA6-AEAD44DA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Definitions of a family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3C0906-A06F-5237-F7B5-2214B2990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hand of two adults and a kid on top of each other">
            <a:extLst>
              <a:ext uri="{FF2B5EF4-FFF2-40B4-BE49-F238E27FC236}">
                <a16:creationId xmlns:a16="http://schemas.microsoft.com/office/drawing/2014/main" id="{3572A02F-D369-E622-E246-B8B2F4B340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315" b="6205"/>
          <a:stretch/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9753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1949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The family is a social group characterized by common residence, economic cooperation and reproduction. </a:t>
            </a:r>
          </a:p>
          <a:p>
            <a:r>
              <a:rPr lang="en-GB" dirty="0"/>
              <a:t>It includes adults of both sexes, at least two of whom maintain a socially approved sexual relationship, and one or more children, own or adopted, of the sexually cohabiting couple </a:t>
            </a:r>
          </a:p>
          <a:p>
            <a:r>
              <a:rPr lang="en-GB" dirty="0"/>
              <a:t>(Murdock, 1949)</a:t>
            </a:r>
          </a:p>
        </p:txBody>
      </p:sp>
    </p:spTree>
    <p:extLst>
      <p:ext uri="{BB962C8B-B14F-4D97-AF65-F5344CB8AC3E}">
        <p14:creationId xmlns:p14="http://schemas.microsoft.com/office/powerpoint/2010/main" val="165021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1987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 network of related kin </a:t>
            </a:r>
          </a:p>
          <a:p>
            <a:r>
              <a:rPr lang="en-GB" dirty="0"/>
              <a:t>(Goldthorpe, 1987)</a:t>
            </a:r>
          </a:p>
        </p:txBody>
      </p:sp>
    </p:spTree>
    <p:extLst>
      <p:ext uri="{BB962C8B-B14F-4D97-AF65-F5344CB8AC3E}">
        <p14:creationId xmlns:p14="http://schemas.microsoft.com/office/powerpoint/2010/main" val="230310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1992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The family is the building block of society. It’s nursery, a school, a hospital, a leisure place, a place of refuge and a place of rest . . . . </a:t>
            </a:r>
          </a:p>
          <a:p>
            <a:r>
              <a:rPr lang="en-GB" dirty="0"/>
              <a:t>It’s the preparation for the rest of our life and women run it </a:t>
            </a:r>
          </a:p>
          <a:p>
            <a:r>
              <a:rPr lang="en-GB" dirty="0"/>
              <a:t>(Margaret Thatcher, 1992 cited in  Steel, Kidd &amp; Brown, 2011)</a:t>
            </a:r>
          </a:p>
        </p:txBody>
      </p:sp>
    </p:spTree>
    <p:extLst>
      <p:ext uri="{BB962C8B-B14F-4D97-AF65-F5344CB8AC3E}">
        <p14:creationId xmlns:p14="http://schemas.microsoft.com/office/powerpoint/2010/main" val="277165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1993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 group of persons directly linked by kin connections, adult members of which assume responsibility of caring for children </a:t>
            </a:r>
          </a:p>
          <a:p>
            <a:r>
              <a:rPr lang="en-GB" dirty="0"/>
              <a:t>(Gittens, 1993).</a:t>
            </a:r>
          </a:p>
        </p:txBody>
      </p:sp>
    </p:spTree>
    <p:extLst>
      <p:ext uri="{BB962C8B-B14F-4D97-AF65-F5344CB8AC3E}">
        <p14:creationId xmlns:p14="http://schemas.microsoft.com/office/powerpoint/2010/main" val="119677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2009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All the people we are related to by blood or marriage, the family of origin is the family we are born into </a:t>
            </a:r>
          </a:p>
          <a:p>
            <a:r>
              <a:rPr lang="en-GB" dirty="0"/>
              <a:t>(Lawson and Garrod, 2009)</a:t>
            </a:r>
          </a:p>
        </p:txBody>
      </p:sp>
    </p:spTree>
    <p:extLst>
      <p:ext uri="{BB962C8B-B14F-4D97-AF65-F5344CB8AC3E}">
        <p14:creationId xmlns:p14="http://schemas.microsoft.com/office/powerpoint/2010/main" val="63532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All the members of the family under one roof </a:t>
            </a:r>
          </a:p>
          <a:p>
            <a:r>
              <a:rPr lang="en-GB" dirty="0"/>
              <a:t>(Farlax, 2011)</a:t>
            </a:r>
          </a:p>
        </p:txBody>
      </p:sp>
    </p:spTree>
    <p:extLst>
      <p:ext uri="{BB962C8B-B14F-4D97-AF65-F5344CB8AC3E}">
        <p14:creationId xmlns:p14="http://schemas.microsoft.com/office/powerpoint/2010/main" val="87331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lvl="0"/>
            <a:r>
              <a:rPr lang="en-GB" dirty="0"/>
              <a:t>Definitions of Family: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 set of parents and children, or of relations, living together or not </a:t>
            </a:r>
          </a:p>
          <a:p>
            <a:r>
              <a:rPr lang="en-GB" dirty="0"/>
              <a:t>(Concise Oxford Dictionary, 2011)</a:t>
            </a:r>
          </a:p>
        </p:txBody>
      </p:sp>
    </p:spTree>
    <p:extLst>
      <p:ext uri="{BB962C8B-B14F-4D97-AF65-F5344CB8AC3E}">
        <p14:creationId xmlns:p14="http://schemas.microsoft.com/office/powerpoint/2010/main" val="110123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18DEB-E357-46B5-BDA6-AEAD44DA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What is the difference between a family and a household?</a:t>
            </a:r>
          </a:p>
        </p:txBody>
      </p:sp>
      <p:pic>
        <p:nvPicPr>
          <p:cNvPr id="4" name="Picture 3" descr="Figures of houses in different position and sizes">
            <a:extLst>
              <a:ext uri="{FF2B5EF4-FFF2-40B4-BE49-F238E27FC236}">
                <a16:creationId xmlns:a16="http://schemas.microsoft.com/office/drawing/2014/main" id="{B6CC7794-06FC-8AF3-0935-7175BDBA1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04" b="23933"/>
          <a:stretch/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833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Definitions of Household: 2007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 person living alone or a group of people who share the same address and share one meal a day and/or the living accommodation </a:t>
            </a:r>
          </a:p>
          <a:p>
            <a:r>
              <a:rPr lang="en-GB" dirty="0"/>
              <a:t>(Lawson and Garrod, 2001)</a:t>
            </a:r>
          </a:p>
          <a:p>
            <a:endParaRPr lang="en-GB" dirty="0"/>
          </a:p>
          <a:p>
            <a:r>
              <a:rPr lang="en-GB" dirty="0"/>
              <a:t>Others might describe the above as being a ‘family’</a:t>
            </a:r>
          </a:p>
        </p:txBody>
      </p:sp>
    </p:spTree>
    <p:extLst>
      <p:ext uri="{BB962C8B-B14F-4D97-AF65-F5344CB8AC3E}">
        <p14:creationId xmlns:p14="http://schemas.microsoft.com/office/powerpoint/2010/main" val="318177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Definition of Household: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household is a physical structure that can contain an individual or a social group that may or may not be considered a family, who co-reside, usually involving sleeping under the same roof and typically sharing a range of domestic activities. </a:t>
            </a:r>
          </a:p>
          <a:p>
            <a:endParaRPr lang="en-GB" dirty="0"/>
          </a:p>
          <a:p>
            <a:r>
              <a:rPr lang="en-GB" dirty="0"/>
              <a:t>Thus, the concept of household directs attention towards everyday practical living arrangements.</a:t>
            </a:r>
          </a:p>
          <a:p>
            <a:r>
              <a:rPr lang="en-GB" dirty="0"/>
              <a:t>(Ribbens McCarthy &amp; Edwards, 2011)</a:t>
            </a:r>
          </a:p>
        </p:txBody>
      </p:sp>
    </p:spTree>
    <p:extLst>
      <p:ext uri="{BB962C8B-B14F-4D97-AF65-F5344CB8AC3E}">
        <p14:creationId xmlns:p14="http://schemas.microsoft.com/office/powerpoint/2010/main" val="201943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Family versus Household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94323D-CB70-7DD1-53FD-4EA0BE4A7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Family</a:t>
            </a:r>
          </a:p>
          <a:p>
            <a:pPr lvl="1"/>
            <a:r>
              <a:rPr lang="en-GB" dirty="0"/>
              <a:t>A social group of some form</a:t>
            </a:r>
          </a:p>
          <a:p>
            <a:r>
              <a:rPr lang="en-GB" dirty="0"/>
              <a:t>Household</a:t>
            </a:r>
          </a:p>
          <a:p>
            <a:pPr lvl="1"/>
            <a:r>
              <a:rPr lang="en-GB" dirty="0"/>
              <a:t>a group of people who share same address or living accommodation</a:t>
            </a:r>
          </a:p>
          <a:p>
            <a:r>
              <a:rPr lang="en-GB" sz="3200" dirty="0"/>
              <a:t>Again, these terms are politically charged and will be explored in more detail in later lectures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223792" y="5246657"/>
            <a:ext cx="777686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2336" lvl="1" algn="r"/>
            <a:r>
              <a:rPr lang="en-GB" sz="1400" dirty="0"/>
              <a:t>(Steel, Kidd &amp; Brown, 2012)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63534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Common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Separate individuals but part of a family group</a:t>
            </a:r>
          </a:p>
          <a:p>
            <a:r>
              <a:rPr lang="en-GB" dirty="0"/>
              <a:t>Continues despite distance and time</a:t>
            </a:r>
          </a:p>
          <a:p>
            <a:r>
              <a:rPr lang="en-GB" dirty="0"/>
              <a:t>Participation in family gatherings and family focused celebrations</a:t>
            </a:r>
          </a:p>
          <a:p>
            <a:r>
              <a:rPr lang="en-GB" dirty="0"/>
              <a:t>Family memories recalled, discussed and forged through new experiences, such memories are critical to identities</a:t>
            </a:r>
          </a:p>
          <a:p>
            <a:r>
              <a:rPr lang="en-GB" dirty="0"/>
              <a:t>(McKie &amp; Callan, 2012, p. 21)</a:t>
            </a:r>
          </a:p>
        </p:txBody>
      </p:sp>
    </p:spTree>
    <p:extLst>
      <p:ext uri="{BB962C8B-B14F-4D97-AF65-F5344CB8AC3E}">
        <p14:creationId xmlns:p14="http://schemas.microsoft.com/office/powerpoint/2010/main" val="23007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Economic Co-operation and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Creation and allocation of resources across families, including:</a:t>
            </a:r>
          </a:p>
          <a:p>
            <a:r>
              <a:rPr lang="en-GB" dirty="0"/>
              <a:t>Sharing money - earned income</a:t>
            </a:r>
          </a:p>
          <a:p>
            <a:r>
              <a:rPr lang="en-GB" dirty="0"/>
              <a:t>Sharing money - from investment</a:t>
            </a:r>
          </a:p>
          <a:p>
            <a:r>
              <a:rPr lang="en-GB" dirty="0"/>
              <a:t>Sharing money - benefits from governments</a:t>
            </a:r>
          </a:p>
          <a:p>
            <a:r>
              <a:rPr lang="en-GB" dirty="0"/>
              <a:t>Goods, services, gifts of furniture, no cost care</a:t>
            </a:r>
          </a:p>
          <a:p>
            <a:endParaRPr lang="en-GB" dirty="0"/>
          </a:p>
          <a:p>
            <a:r>
              <a:rPr lang="en-GB" dirty="0"/>
              <a:t>Economic cooperation is core to most families and interweaves members across generations and locations through everyday exchanges and legacies on the death of members</a:t>
            </a:r>
          </a:p>
          <a:p>
            <a:pPr lvl="1"/>
            <a:r>
              <a:rPr lang="en-GB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4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Reproduction of the Next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Autofit/>
          </a:bodyPr>
          <a:lstStyle/>
          <a:p>
            <a:r>
              <a:rPr lang="en-GB" sz="2400" dirty="0"/>
              <a:t>Birth of children – usually a cause for celebration</a:t>
            </a:r>
          </a:p>
          <a:p>
            <a:r>
              <a:rPr lang="en-GB" sz="2400" dirty="0"/>
              <a:t>Responsible for health and well-being of children</a:t>
            </a:r>
          </a:p>
          <a:p>
            <a:r>
              <a:rPr lang="en-GB" sz="2400" dirty="0"/>
              <a:t>Major investment in the development and futures of children whether born, adopted or the joining of two families through marriage</a:t>
            </a:r>
          </a:p>
          <a:p>
            <a:pPr lvl="1"/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103907-319F-0498-E9CD-D1967FD20F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Relatives and friends play their part, child care etc.</a:t>
            </a:r>
          </a:p>
          <a:p>
            <a:pPr lvl="1"/>
            <a:r>
              <a:rPr lang="en-GB" dirty="0"/>
              <a:t>Babysitting, transportation, support with homework, sports activities, listening ear</a:t>
            </a:r>
          </a:p>
          <a:p>
            <a:r>
              <a:rPr lang="en-GB" dirty="0"/>
              <a:t>Today, many more people are childless out of choice in comparison with a century ago. </a:t>
            </a:r>
          </a:p>
          <a:p>
            <a:r>
              <a:rPr lang="en-GB" dirty="0"/>
              <a:t>Households are also becoming childless as a result of children growing up, moving away or being estranged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9EBD85-3B64-986C-E20F-3B45F5203CB2}"/>
              </a:ext>
            </a:extLst>
          </p:cNvPr>
          <p:cNvSpPr txBox="1"/>
          <p:nvPr/>
        </p:nvSpPr>
        <p:spPr>
          <a:xfrm>
            <a:off x="8616280" y="5253894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(McKie &amp; Callan, 2012, p. 21)</a:t>
            </a:r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Care Work and Domestic Labour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Individuals need provision of food, accommodation, place to sleep and basic hygiene</a:t>
            </a:r>
          </a:p>
          <a:p>
            <a:r>
              <a:rPr lang="en-GB" sz="2000" dirty="0"/>
              <a:t>Illness and wellbeing supported through interdependency</a:t>
            </a:r>
          </a:p>
          <a:p>
            <a:r>
              <a:rPr lang="en-GB" sz="2000" dirty="0"/>
              <a:t>Predominately, even in the 21st century</a:t>
            </a:r>
          </a:p>
          <a:p>
            <a:pPr lvl="1"/>
            <a:r>
              <a:rPr lang="en-GB" sz="1800" dirty="0"/>
              <a:t>Still considered to be adult women and female children’s work</a:t>
            </a:r>
          </a:p>
          <a:p>
            <a:pPr lvl="1"/>
            <a:r>
              <a:rPr lang="en-GB" sz="1800" dirty="0"/>
              <a:t>Men may feel that they are being ‘edged out’ of the care of their families/children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885651E-2A95-24C3-8DB9-B2B33D9B48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sometimes blurred identities of, for example, man/father and women/mother lead to tensions and struggles between the individual and the myriad of roles they can inhabit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E2685E-92B4-C30E-DD96-9E2D0E3045C3}"/>
              </a:ext>
            </a:extLst>
          </p:cNvPr>
          <p:cNvSpPr txBox="1"/>
          <p:nvPr/>
        </p:nvSpPr>
        <p:spPr>
          <a:xfrm>
            <a:off x="8688288" y="5195451"/>
            <a:ext cx="33367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(McKie &amp; Callan, 2012, p. 21)</a:t>
            </a:r>
          </a:p>
        </p:txBody>
      </p:sp>
    </p:spTree>
    <p:extLst>
      <p:ext uri="{BB962C8B-B14F-4D97-AF65-F5344CB8AC3E}">
        <p14:creationId xmlns:p14="http://schemas.microsoft.com/office/powerpoint/2010/main" val="175634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Co-residence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Living under the same roof is a qualification for immediate family membership, but the next generation of family members grow up and move out and then move back in</a:t>
            </a:r>
          </a:p>
          <a:p>
            <a:endParaRPr lang="en-GB" dirty="0"/>
          </a:p>
          <a:p>
            <a:r>
              <a:rPr lang="en-GB" dirty="0"/>
              <a:t>In European middle-class households the concept of the ‘Boomerang Generation’ has been recognised</a:t>
            </a:r>
          </a:p>
          <a:p>
            <a:pPr lvl="1"/>
            <a:r>
              <a:rPr lang="en-GB" dirty="0"/>
              <a:t>(Parker, 2012)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See: Parker, K (2012) The Boomerang Generation: Feeling OK about Living with Mom and Dad </a:t>
            </a:r>
            <a:r>
              <a:rPr lang="en-GB" dirty="0">
                <a:hlinkClick r:id="rId2"/>
              </a:rPr>
              <a:t>https://www.pewsocialtrends.org/wp-content/uploads/sites/3/2012/03/PewSocialTrends-2012-BoomerangGeneration.pdf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67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Changing Nature of Family:</a:t>
            </a:r>
            <a:br>
              <a:rPr lang="en-GB" dirty="0"/>
            </a:br>
            <a:r>
              <a:rPr lang="en-GB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Autofit/>
          </a:bodyPr>
          <a:lstStyle/>
          <a:p>
            <a:r>
              <a:rPr lang="en-GB" sz="2000" dirty="0"/>
              <a:t>The transition to parenthood being postponed as women pursue careers;</a:t>
            </a:r>
          </a:p>
          <a:p>
            <a:r>
              <a:rPr lang="en-GB" sz="2000" dirty="0"/>
              <a:t>Child-bearing more likely to be compressed into a small number of years and at a later age, especially among well-educated women;</a:t>
            </a:r>
          </a:p>
          <a:p>
            <a:r>
              <a:rPr lang="en-GB" sz="2000" dirty="0"/>
              <a:t>First births occurring as women approach the age of 30, and increasingly among middle-class women aged 40;</a:t>
            </a:r>
          </a:p>
          <a:p>
            <a:endParaRPr lang="en-GB" sz="2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4027D83-560C-FEC2-8CF9-0B2AE954C8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sz="2000" dirty="0"/>
              <a:t>Fertility rates declining in several countries*;</a:t>
            </a:r>
          </a:p>
          <a:p>
            <a:r>
              <a:rPr lang="en-GB" sz="2000" dirty="0"/>
              <a:t>Cohabitation rates increasing;</a:t>
            </a:r>
          </a:p>
          <a:p>
            <a:r>
              <a:rPr lang="en-GB" sz="2000" dirty="0"/>
              <a:t>Children increasingly experience transitions between different family living arrangements living with one parent or step-parents;</a:t>
            </a:r>
          </a:p>
          <a:p>
            <a:r>
              <a:rPr lang="en-GB" sz="2000" dirty="0"/>
              <a:t>More people are living alone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038166-7BCB-41EB-A4C0-52ACFE094674}"/>
              </a:ext>
            </a:extLst>
          </p:cNvPr>
          <p:cNvSpPr txBox="1"/>
          <p:nvPr/>
        </p:nvSpPr>
        <p:spPr>
          <a:xfrm>
            <a:off x="3302100" y="5220256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ONS Conception and Fertility Rates </a:t>
            </a:r>
            <a:r>
              <a:rPr lang="en-GB" dirty="0"/>
              <a:t>(No Date)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07DAAD-7644-E452-1FD4-724564EB8C90}"/>
              </a:ext>
            </a:extLst>
          </p:cNvPr>
          <p:cNvSpPr txBox="1"/>
          <p:nvPr/>
        </p:nvSpPr>
        <p:spPr>
          <a:xfrm>
            <a:off x="8751334" y="5257800"/>
            <a:ext cx="3480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Challenges to the Ideal Family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‘The Case against perfection’ (Sandel, 2004).</a:t>
            </a:r>
          </a:p>
          <a:p>
            <a:r>
              <a:rPr lang="en-GB" dirty="0"/>
              <a:t>Not just referring to physical perfection but also living ‘perfect’ lives</a:t>
            </a:r>
          </a:p>
          <a:p>
            <a:endParaRPr lang="en-GB" dirty="0"/>
          </a:p>
          <a:p>
            <a:r>
              <a:rPr lang="en-GB" dirty="0"/>
              <a:t>Each era ‘legitimises’ a particular and often different ‘version’ of family which includes;</a:t>
            </a:r>
          </a:p>
          <a:p>
            <a:r>
              <a:rPr lang="en-GB" dirty="0"/>
              <a:t>The Identity of members</a:t>
            </a:r>
          </a:p>
          <a:p>
            <a:r>
              <a:rPr lang="en-GB" dirty="0"/>
              <a:t>And Rights and responsibilities </a:t>
            </a:r>
          </a:p>
          <a:p>
            <a:pPr lvl="1"/>
            <a:r>
              <a:rPr lang="en-GB" dirty="0"/>
              <a:t>Towards children</a:t>
            </a:r>
          </a:p>
          <a:p>
            <a:pPr lvl="1"/>
            <a:r>
              <a:rPr lang="en-GB" dirty="0"/>
              <a:t>Towards each other </a:t>
            </a:r>
          </a:p>
          <a:p>
            <a:pPr lvl="2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CC9CF7-FE51-4C1A-8D57-98850F7B7134}"/>
              </a:ext>
            </a:extLst>
          </p:cNvPr>
          <p:cNvSpPr txBox="1"/>
          <p:nvPr/>
        </p:nvSpPr>
        <p:spPr>
          <a:xfrm>
            <a:off x="8328248" y="5229200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The ‘Ideal’ Family?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As recently as 2010 80% of Canadians considered that:</a:t>
            </a:r>
          </a:p>
          <a:p>
            <a:r>
              <a:rPr lang="en-GB" dirty="0"/>
              <a:t>2 heterosexual parents plus children equals the ideal family </a:t>
            </a:r>
          </a:p>
          <a:p>
            <a:r>
              <a:rPr lang="en-GB" dirty="0"/>
              <a:t>Similar statistics in the USA</a:t>
            </a:r>
          </a:p>
          <a:p>
            <a:pPr lvl="1"/>
            <a:r>
              <a:rPr lang="en-GB" dirty="0"/>
              <a:t>Husband, wife and children are the ideal family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14E5FD-5B21-3510-CB94-A1B4142860F4}"/>
              </a:ext>
            </a:extLst>
          </p:cNvPr>
          <p:cNvSpPr txBox="1"/>
          <p:nvPr/>
        </p:nvSpPr>
        <p:spPr>
          <a:xfrm>
            <a:off x="9264352" y="5329793"/>
            <a:ext cx="26886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(Ipsos Reid Poll, 2010)</a:t>
            </a:r>
          </a:p>
        </p:txBody>
      </p:sp>
    </p:spTree>
    <p:extLst>
      <p:ext uri="{BB962C8B-B14F-4D97-AF65-F5344CB8AC3E}">
        <p14:creationId xmlns:p14="http://schemas.microsoft.com/office/powerpoint/2010/main" val="93121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Outside the Ideal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Fewer considered that the following representations constituted a ‘family’: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Single-parent families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Married couples without children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Cohabitating couples with children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43DD23-2AE8-4C2C-BB20-784FE1CA3A74}"/>
              </a:ext>
            </a:extLst>
          </p:cNvPr>
          <p:cNvSpPr txBox="1"/>
          <p:nvPr/>
        </p:nvSpPr>
        <p:spPr>
          <a:xfrm>
            <a:off x="8688288" y="5238208"/>
            <a:ext cx="338437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(Ipsos Reid Poll, 2010)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74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Families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Families have undoubtedly changed</a:t>
            </a:r>
          </a:p>
          <a:p>
            <a:r>
              <a:rPr lang="en-GB" dirty="0"/>
              <a:t>The last 100 years have seen changes in legislation, technology, attitudes and expectations that have led to:</a:t>
            </a:r>
          </a:p>
          <a:p>
            <a:pPr marL="685800" lvl="1"/>
            <a:r>
              <a:rPr lang="en-GB" dirty="0"/>
              <a:t>a massive feminisation of the workforce since the second world war;</a:t>
            </a:r>
          </a:p>
          <a:p>
            <a:pPr marL="685800" lvl="1"/>
            <a:r>
              <a:rPr lang="en-GB" dirty="0"/>
              <a:t>widespread contraception leading to deferred decisions about the start of families; and</a:t>
            </a:r>
          </a:p>
          <a:p>
            <a:pPr marL="685800" lvl="1"/>
            <a:r>
              <a:rPr lang="en-GB" dirty="0"/>
              <a:t>divorce, remarriage and cohabitation becoming much more acceptable.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1663B-958A-4253-8CE9-F800C17A0960}"/>
              </a:ext>
            </a:extLst>
          </p:cNvPr>
          <p:cNvSpPr txBox="1"/>
          <p:nvPr/>
        </p:nvSpPr>
        <p:spPr>
          <a:xfrm>
            <a:off x="8256240" y="5206664"/>
            <a:ext cx="3970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/>
              <a:t>(</a:t>
            </a:r>
            <a:r>
              <a:rPr lang="en-GB" sz="2400" dirty="0" err="1"/>
              <a:t>Roantree</a:t>
            </a:r>
            <a:r>
              <a:rPr lang="en-GB" sz="2400" dirty="0"/>
              <a:t> &amp; Vira, No Date) </a:t>
            </a:r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Family and Social Attitudes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We have seen a relaxation of societal attitudes</a:t>
            </a:r>
          </a:p>
          <a:p>
            <a:r>
              <a:rPr lang="en-GB" dirty="0"/>
              <a:t>For example, it is no longer seen as unusual to be involved in a ‘complicated’ family structure</a:t>
            </a:r>
          </a:p>
          <a:p>
            <a:r>
              <a:rPr lang="en-GB" dirty="0"/>
              <a:t>Families no longer made up of married parents living with their children</a:t>
            </a:r>
          </a:p>
          <a:p>
            <a:r>
              <a:rPr lang="en-GB" dirty="0"/>
              <a:t>7 in 10 households are still headed up by married couples</a:t>
            </a:r>
          </a:p>
          <a:p>
            <a:r>
              <a:rPr lang="en-GB" dirty="0"/>
              <a:t>But this is now declining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C6C4FA-27E7-EFD4-7D20-0ACC84D51838}"/>
              </a:ext>
            </a:extLst>
          </p:cNvPr>
          <p:cNvSpPr txBox="1"/>
          <p:nvPr/>
        </p:nvSpPr>
        <p:spPr>
          <a:xfrm>
            <a:off x="10432123" y="5329793"/>
            <a:ext cx="17518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800" dirty="0"/>
              <a:t>(ONS, No Date)</a:t>
            </a:r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Families in the UK 21st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70818"/>
            <a:ext cx="10972800" cy="3916363"/>
          </a:xfrm>
        </p:spPr>
        <p:txBody>
          <a:bodyPr>
            <a:normAutofit/>
          </a:bodyPr>
          <a:lstStyle/>
          <a:p>
            <a:r>
              <a:rPr lang="en-GB" dirty="0"/>
              <a:t>Families are now a mix of;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840304-FF6E-4464-9573-BDBB3A8003A8}"/>
              </a:ext>
            </a:extLst>
          </p:cNvPr>
          <p:cNvSpPr txBox="1"/>
          <p:nvPr/>
        </p:nvSpPr>
        <p:spPr>
          <a:xfrm>
            <a:off x="2128062" y="3061867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Cohabiting parents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197A15-1B63-4889-9DDA-CA27552150D4}"/>
              </a:ext>
            </a:extLst>
          </p:cNvPr>
          <p:cNvSpPr txBox="1"/>
          <p:nvPr/>
        </p:nvSpPr>
        <p:spPr>
          <a:xfrm>
            <a:off x="6096000" y="307041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1960 2%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2019 16.3%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2F8B67-B133-4FEF-994F-464751D6CE41}"/>
              </a:ext>
            </a:extLst>
          </p:cNvPr>
          <p:cNvSpPr txBox="1"/>
          <p:nvPr/>
        </p:nvSpPr>
        <p:spPr>
          <a:xfrm>
            <a:off x="2128062" y="3996087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Stepfamilies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D0BCCC-96F6-4AB6-8DEF-F061C8CC5583}"/>
              </a:ext>
            </a:extLst>
          </p:cNvPr>
          <p:cNvSpPr txBox="1"/>
          <p:nvPr/>
        </p:nvSpPr>
        <p:spPr>
          <a:xfrm>
            <a:off x="6096000" y="4026866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 in 5 of all families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0245AD-6126-4CC4-AEA3-9E1FEFB23529}"/>
              </a:ext>
            </a:extLst>
          </p:cNvPr>
          <p:cNvSpPr txBox="1"/>
          <p:nvPr/>
        </p:nvSpPr>
        <p:spPr>
          <a:xfrm>
            <a:off x="2128062" y="469728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Single parent families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5BB588-F24B-45DA-98E8-BF15914DB588}"/>
              </a:ext>
            </a:extLst>
          </p:cNvPr>
          <p:cNvSpPr txBox="1"/>
          <p:nvPr/>
        </p:nvSpPr>
        <p:spPr>
          <a:xfrm>
            <a:off x="6096000" y="472806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2019 22.3%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552CD1-048E-46A2-BFFC-421145BDF362}"/>
              </a:ext>
            </a:extLst>
          </p:cNvPr>
          <p:cNvSpPr txBox="1"/>
          <p:nvPr/>
        </p:nvSpPr>
        <p:spPr>
          <a:xfrm>
            <a:off x="7824192" y="534360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(ONS, No Date)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C5E28D-7B1D-474A-9DC4-A24CF5F0CF82}"/>
              </a:ext>
            </a:extLst>
          </p:cNvPr>
          <p:cNvSpPr txBox="1"/>
          <p:nvPr/>
        </p:nvSpPr>
        <p:spPr>
          <a:xfrm>
            <a:off x="2128062" y="2140300"/>
            <a:ext cx="3970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Married/Civil Partnership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3050C0-C5D2-40A2-93C3-3EBD025AC37F}"/>
              </a:ext>
            </a:extLst>
          </p:cNvPr>
          <p:cNvSpPr txBox="1"/>
          <p:nvPr/>
        </p:nvSpPr>
        <p:spPr>
          <a:xfrm>
            <a:off x="6096000" y="2192033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2019 61.3%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596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build="p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252671"/>
              </p:ext>
            </p:extLst>
          </p:nvPr>
        </p:nvGraphicFramePr>
        <p:xfrm>
          <a:off x="47328" y="680502"/>
          <a:ext cx="12097344" cy="60244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9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964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960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6627">
                <a:tc>
                  <a:txBody>
                    <a:bodyPr/>
                    <a:lstStyle/>
                    <a:p>
                      <a:r>
                        <a:rPr lang="en-GB" dirty="0"/>
                        <a:t>Ideal Family Form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Alternative Family Forms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3873">
                <a:tc>
                  <a:txBody>
                    <a:bodyPr/>
                    <a:lstStyle/>
                    <a:p>
                      <a:r>
                        <a:rPr lang="en-GB" dirty="0"/>
                        <a:t>Two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parent;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No parents;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Multiple parents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3873">
                <a:tc>
                  <a:txBody>
                    <a:bodyPr/>
                    <a:lstStyle/>
                    <a:p>
                      <a:r>
                        <a:rPr lang="en-GB" dirty="0"/>
                        <a:t>Married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Cohabiting;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Planning to marry;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Staying single;  </a:t>
                      </a:r>
                    </a:p>
                    <a:p>
                      <a:r>
                        <a:rPr lang="en-GB" baseline="0" dirty="0"/>
                        <a:t>Divorced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3873">
                <a:tc>
                  <a:txBody>
                    <a:bodyPr/>
                    <a:lstStyle/>
                    <a:p>
                      <a:r>
                        <a:rPr lang="en-GB" dirty="0"/>
                        <a:t>Heterosexual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Homosexual;  </a:t>
                      </a:r>
                    </a:p>
                    <a:p>
                      <a:r>
                        <a:rPr lang="en-GB" dirty="0"/>
                        <a:t>Bisexual;</a:t>
                      </a:r>
                      <a:r>
                        <a:rPr lang="en-GB" baseline="0" dirty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Non-sexual;  </a:t>
                      </a:r>
                    </a:p>
                    <a:p>
                      <a:r>
                        <a:rPr lang="en-GB" baseline="0" dirty="0"/>
                        <a:t>Transsexual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4105">
                <a:tc>
                  <a:txBody>
                    <a:bodyPr/>
                    <a:lstStyle/>
                    <a:p>
                      <a:r>
                        <a:rPr lang="en-GB" dirty="0"/>
                        <a:t>Two biological parents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or more social parent(s)</a:t>
                      </a:r>
                      <a:r>
                        <a:rPr lang="en-GB" baseline="0" dirty="0"/>
                        <a:t> through artificial insemination;  Surrogacy;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Adoption;</a:t>
                      </a:r>
                    </a:p>
                    <a:p>
                      <a:r>
                        <a:rPr lang="en-GB" baseline="0" dirty="0"/>
                        <a:t>Foster care;  </a:t>
                      </a:r>
                    </a:p>
                    <a:p>
                      <a:r>
                        <a:rPr lang="en-GB" baseline="0" dirty="0"/>
                        <a:t>Kinship (related headed household)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3873">
                <a:tc>
                  <a:txBody>
                    <a:bodyPr/>
                    <a:lstStyle/>
                    <a:p>
                      <a:r>
                        <a:rPr lang="en-GB" dirty="0"/>
                        <a:t>Co-resident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Part-time resident;  </a:t>
                      </a:r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custody;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Visitation access to children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34105">
                <a:tc>
                  <a:txBody>
                    <a:bodyPr/>
                    <a:lstStyle/>
                    <a:p>
                      <a:r>
                        <a:rPr lang="en-GB" dirty="0"/>
                        <a:t>One (male)</a:t>
                      </a:r>
                      <a:r>
                        <a:rPr lang="en-GB" baseline="0" dirty="0"/>
                        <a:t> breadwinner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Dual</a:t>
                      </a:r>
                      <a:r>
                        <a:rPr lang="en-GB" baseline="0" dirty="0"/>
                        <a:t> earner couple;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Job cycling in/’out reverse role families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Female as breadwinner; Male as primary caregiver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33229">
                <a:tc>
                  <a:txBody>
                    <a:bodyPr/>
                    <a:lstStyle/>
                    <a:p>
                      <a:r>
                        <a:rPr lang="en-GB" dirty="0"/>
                        <a:t>Child care only by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Childcare</a:t>
                      </a:r>
                      <a:r>
                        <a:rPr lang="en-GB" baseline="0" dirty="0"/>
                        <a:t> by parents and/or relatives;  </a:t>
                      </a:r>
                    </a:p>
                    <a:p>
                      <a:r>
                        <a:rPr lang="en-GB" baseline="0" dirty="0"/>
                        <a:t>Staff in child care centres or family day care homes;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Siblings; </a:t>
                      </a:r>
                    </a:p>
                    <a:p>
                      <a:r>
                        <a:rPr lang="en-GB" baseline="0" dirty="0"/>
                        <a:t>Neighbours;  </a:t>
                      </a:r>
                    </a:p>
                    <a:p>
                      <a:r>
                        <a:rPr lang="en-GB" baseline="0" dirty="0"/>
                        <a:t>Members of the childcare cooperatives; </a:t>
                      </a:r>
                    </a:p>
                    <a:p>
                      <a:r>
                        <a:rPr lang="en-GB" baseline="0" dirty="0"/>
                        <a:t>Members of a collective community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495600" y="-27384"/>
            <a:ext cx="817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Assumptions Underlying the ‘Ideal Family’ Form </a:t>
            </a:r>
          </a:p>
          <a:p>
            <a:pPr algn="ctr"/>
            <a:r>
              <a:rPr lang="en-GB" sz="2000" dirty="0"/>
              <a:t>versus Alternative Family Forms</a:t>
            </a:r>
          </a:p>
        </p:txBody>
      </p:sp>
    </p:spTree>
    <p:extLst>
      <p:ext uri="{BB962C8B-B14F-4D97-AF65-F5344CB8AC3E}">
        <p14:creationId xmlns:p14="http://schemas.microsoft.com/office/powerpoint/2010/main" val="3548061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Future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Changing Parental Roles</a:t>
            </a:r>
          </a:p>
          <a:p>
            <a:r>
              <a:rPr lang="en-GB" dirty="0"/>
              <a:t>Divorce, Remarriage, Single parenthood and Cohabitation</a:t>
            </a:r>
          </a:p>
          <a:p>
            <a:r>
              <a:rPr lang="en-GB" dirty="0"/>
              <a:t>Same-Gender Families</a:t>
            </a:r>
          </a:p>
          <a:p>
            <a:r>
              <a:rPr lang="en-GB" dirty="0"/>
              <a:t>How Many ‘Parents’ are Too Many? </a:t>
            </a:r>
          </a:p>
          <a:p>
            <a:r>
              <a:rPr lang="en-GB" dirty="0"/>
              <a:t>Many Mothers, Many Fathers, Many Others: Insight into Other Cultures</a:t>
            </a:r>
          </a:p>
          <a:p>
            <a:r>
              <a:rPr lang="en-GB" dirty="0"/>
              <a:t>All About Relatives and Fictive Relatives</a:t>
            </a:r>
          </a:p>
          <a:p>
            <a:r>
              <a:rPr lang="en-GB" dirty="0"/>
              <a:t>Multiple Caregivers</a:t>
            </a:r>
          </a:p>
          <a:p>
            <a:r>
              <a:rPr lang="en-GB" dirty="0"/>
              <a:t>Depictions of Family in the Media: Beyond the ‘Ideal’ Family Form</a:t>
            </a:r>
          </a:p>
        </p:txBody>
      </p:sp>
    </p:spTree>
    <p:extLst>
      <p:ext uri="{BB962C8B-B14F-4D97-AF65-F5344CB8AC3E}">
        <p14:creationId xmlns:p14="http://schemas.microsoft.com/office/powerpoint/2010/main" val="412600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Representations of What Constitutes ‘Family’ in 21st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Family versus Household</a:t>
            </a:r>
          </a:p>
          <a:p>
            <a:r>
              <a:rPr lang="en-GB" dirty="0"/>
              <a:t>Politically charged</a:t>
            </a:r>
          </a:p>
          <a:p>
            <a:r>
              <a:rPr lang="en-GB" dirty="0"/>
              <a:t>‘family at the heart of policy agendas’ since 2010</a:t>
            </a:r>
          </a:p>
          <a:p>
            <a:r>
              <a:rPr lang="en-GB" dirty="0"/>
              <a:t>Who is supported as a ‘family’?</a:t>
            </a:r>
          </a:p>
          <a:p>
            <a:r>
              <a:rPr lang="en-GB" dirty="0"/>
              <a:t>Who is not supported as a ‘family’?</a:t>
            </a:r>
          </a:p>
          <a:p>
            <a:r>
              <a:rPr lang="en-GB" dirty="0"/>
              <a:t>The positioning of Political Parties on ‘families’ linked to votes</a:t>
            </a:r>
          </a:p>
          <a:p>
            <a:pPr lvl="1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29AEC2-255D-F716-AEE9-6B94499E0F3C}"/>
              </a:ext>
            </a:extLst>
          </p:cNvPr>
          <p:cNvSpPr txBox="1"/>
          <p:nvPr/>
        </p:nvSpPr>
        <p:spPr>
          <a:xfrm>
            <a:off x="8328248" y="5252447"/>
            <a:ext cx="36240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(Steel, Kidd &amp; Brown, 2012)</a:t>
            </a:r>
          </a:p>
        </p:txBody>
      </p:sp>
    </p:spTree>
    <p:extLst>
      <p:ext uri="{BB962C8B-B14F-4D97-AF65-F5344CB8AC3E}">
        <p14:creationId xmlns:p14="http://schemas.microsoft.com/office/powerpoint/2010/main" val="160881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Task for 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Included below are the two web links to the Labour &amp; Conservative manifestos; please take time to read through and consider how each party considers ‘family’?</a:t>
            </a:r>
          </a:p>
          <a:p>
            <a:r>
              <a:rPr lang="en-GB" sz="2400" dirty="0"/>
              <a:t>What is considered a ‘good’ family?</a:t>
            </a:r>
          </a:p>
          <a:p>
            <a:r>
              <a:rPr lang="en-GB" sz="2400" dirty="0"/>
              <a:t>What is considered a ‘bad’ family?</a:t>
            </a:r>
          </a:p>
          <a:p>
            <a:r>
              <a:rPr lang="en-GB" sz="2400" dirty="0"/>
              <a:t>Bring your comments to the next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7401" y="4149080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https://labour.org.uk/wp-content/uploads/2019/11/Real-Change-Labour-Manifesto-2019.pdf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07401" y="4788029"/>
            <a:ext cx="86947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https://assets-global.website-files.com/5da42e2cae7ebd3f8bde353c/5dda924905da587992a064ba_Conservative%202019%20Manifesto.pdf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862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GB" sz="1400" dirty="0"/>
              <a:t>Coltrane, S. &amp; Collins, R (2001) Sociology of Marriage &amp; the Family: Gender, Love, and Property Wadsworth: Thomson Learning</a:t>
            </a:r>
          </a:p>
          <a:p>
            <a:r>
              <a:rPr lang="en-GB" sz="1400" dirty="0"/>
              <a:t>Conservative Party (2019) Get Brexit Done: Unleash Britain’s Potential, Millbank, London: Conservative Party Available at: </a:t>
            </a:r>
            <a:r>
              <a:rPr lang="en-GB" sz="1400" dirty="0">
                <a:hlinkClick r:id="rId2"/>
              </a:rPr>
              <a:t>https://assets-global.website-files.com/5da42e2cae7ebd3f8bde353c/5dda924905da587992a064ba_Conservative%202019%20Manifesto.pdf</a:t>
            </a:r>
            <a:r>
              <a:rPr lang="en-GB" sz="1400" dirty="0"/>
              <a:t> [Accessed 08/09/2021]</a:t>
            </a:r>
          </a:p>
          <a:p>
            <a:r>
              <a:rPr lang="en-GB" sz="1400" dirty="0"/>
              <a:t>Equality Act (2010) Available at: </a:t>
            </a:r>
            <a:r>
              <a:rPr lang="en-GB" sz="1400" dirty="0">
                <a:hlinkClick r:id="rId3"/>
              </a:rPr>
              <a:t>http://www.legislation.gov.uk/ukpga/2010/15/pdfs/ukpga_20100015_en.pdf</a:t>
            </a:r>
            <a:r>
              <a:rPr lang="en-GB" sz="1400" dirty="0"/>
              <a:t>  [Accessed 08/09/2021]</a:t>
            </a:r>
          </a:p>
          <a:p>
            <a:r>
              <a:rPr lang="en-GB" sz="1400" dirty="0"/>
              <a:t>Gittens, D (1993) The Family in Question: Changing Households and Familiar Ideologies, Basingstoke: Macmillan.</a:t>
            </a:r>
          </a:p>
          <a:p>
            <a:r>
              <a:rPr lang="en-GB" sz="1400" dirty="0"/>
              <a:t>Goldthorpe, JH (1987) Social Mobility and Class Structure in Modern Britain, Oxford: Clarendon Press.</a:t>
            </a:r>
          </a:p>
          <a:p>
            <a:r>
              <a:rPr lang="en-GB" sz="1400" dirty="0"/>
              <a:t>Ipsos Reid (2010) All in the Family Available at: </a:t>
            </a:r>
            <a:r>
              <a:rPr lang="en-GB" sz="1400" dirty="0">
                <a:hlinkClick r:id="rId4"/>
              </a:rPr>
              <a:t>https://www.ipsos.com/en-ca/all-family</a:t>
            </a:r>
            <a:r>
              <a:rPr lang="en-GB" sz="1400" dirty="0"/>
              <a:t> [Accessed: 08/09/2021]</a:t>
            </a:r>
          </a:p>
          <a:p>
            <a:r>
              <a:rPr lang="en-GB" sz="1400" dirty="0"/>
              <a:t>Labour Party (2010) It’s Time for a Real Change London: Labour Party. Available at: </a:t>
            </a:r>
            <a:r>
              <a:rPr lang="en-GB" sz="1400" dirty="0">
                <a:hlinkClick r:id="rId5"/>
              </a:rPr>
              <a:t>https://labour.org.uk/wp-content/uploads/2019/11/Real-Change-Labour-Manifesto-2019.pdf</a:t>
            </a:r>
            <a:r>
              <a:rPr lang="en-GB" sz="1400" dirty="0"/>
              <a:t> [Accessed 08/09/2021]</a:t>
            </a:r>
          </a:p>
          <a:p>
            <a:r>
              <a:rPr lang="en-GB" sz="1400" dirty="0"/>
              <a:t>Lawson, T &amp; Garrod, J (2001) Dictionary of Sociology, Chicago, Illinois: Hodder &amp; Stoughton Educational. </a:t>
            </a:r>
          </a:p>
          <a:p>
            <a:r>
              <a:rPr lang="en-GB" sz="1400" dirty="0"/>
              <a:t>Lawson, T &amp; Garrod, J (2009) 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/>
              <a:t>McKie, L &amp; Callan, S (2012) Understanding Families: A Global Introduction, London: Sage.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387677"/>
            <a:ext cx="10972800" cy="3916363"/>
          </a:xfrm>
        </p:spPr>
        <p:txBody>
          <a:bodyPr>
            <a:noAutofit/>
          </a:bodyPr>
          <a:lstStyle/>
          <a:p>
            <a:r>
              <a:rPr lang="en-GB" sz="1600" dirty="0"/>
              <a:t>Murdock, GP (1949) Social Structure, New York: Macmillan.</a:t>
            </a:r>
          </a:p>
          <a:p>
            <a:r>
              <a:rPr lang="en-GB" sz="1600" dirty="0"/>
              <a:t>OUP (2011) Concise Oxford Dictionary, Oxford: OUP.</a:t>
            </a:r>
          </a:p>
          <a:p>
            <a:r>
              <a:rPr lang="en-GB" sz="1600" dirty="0"/>
              <a:t>Parke, R.D. (2013) Future Families: Diverse Forms, Rich Possibilities, Chichester, Sussex: Wiley Blackwell.</a:t>
            </a:r>
          </a:p>
          <a:p>
            <a:r>
              <a:rPr lang="en-GB" sz="1600" dirty="0"/>
              <a:t>Parker, K (2012) The Boomerang Generation: Feeling OK about Living with Mom and Dad </a:t>
            </a:r>
            <a:r>
              <a:rPr lang="en-GB" sz="1600" dirty="0">
                <a:hlinkClick r:id="rId2"/>
              </a:rPr>
              <a:t>https://www.pewsocialtrends.org/wp-content/uploads/sites/3/2012/03/PewSocialTrends-2012-BoomerangGeneration.pdf</a:t>
            </a:r>
            <a:r>
              <a:rPr lang="en-GB" sz="1600" dirty="0"/>
              <a:t> [Accessed 08/09/2021]</a:t>
            </a:r>
          </a:p>
          <a:p>
            <a:r>
              <a:rPr lang="en-GB" sz="1600" dirty="0"/>
              <a:t>ONS (No Date) Families Available at: </a:t>
            </a:r>
            <a:r>
              <a:rPr lang="en-GB" sz="1600" dirty="0">
                <a:hlinkClick r:id="rId3"/>
              </a:rPr>
              <a:t>https://www.ons.gov.uk/peoplepopulationandcommunity/birthsdeathsandmarriages/families</a:t>
            </a:r>
            <a:r>
              <a:rPr lang="en-GB" sz="1600" dirty="0"/>
              <a:t>  [Accessed 08/09/2021]</a:t>
            </a:r>
          </a:p>
          <a:p>
            <a:r>
              <a:rPr lang="en-GB" sz="1600" dirty="0" err="1"/>
              <a:t>Ribbens</a:t>
            </a:r>
            <a:r>
              <a:rPr lang="en-GB" sz="1600" dirty="0"/>
              <a:t> McCarthy, J &amp; Edwards, R (2011) Key concepts in Family Studies, London: Sage.</a:t>
            </a:r>
          </a:p>
          <a:p>
            <a:r>
              <a:rPr lang="en-GB" sz="1600" dirty="0" err="1"/>
              <a:t>Roantree</a:t>
            </a:r>
            <a:r>
              <a:rPr lang="en-GB" sz="1600" dirty="0"/>
              <a:t>, B. &amp; Vira, K (No Date) The rise and rise of women’s employment in the UK: IFS Briefing Note BN234 IFS Available at: </a:t>
            </a:r>
            <a:r>
              <a:rPr lang="en-GB" sz="1600" dirty="0">
                <a:hlinkClick r:id="rId4"/>
              </a:rPr>
              <a:t>https://www.ifs.org.uk/uploads/BN234.pdf</a:t>
            </a:r>
            <a:r>
              <a:rPr lang="en-GB" sz="1600" dirty="0"/>
              <a:t>  [Accessed 08/09/2021]</a:t>
            </a:r>
          </a:p>
          <a:p>
            <a:r>
              <a:rPr lang="en-GB" sz="1600" dirty="0"/>
              <a:t>Sandel, M. J. (2004) ‘The Case Against Perfection’ in The Atlantic  April 2004 Issue. Available at: </a:t>
            </a:r>
            <a:r>
              <a:rPr lang="en-GB" sz="1600" dirty="0">
                <a:hlinkClick r:id="rId5"/>
              </a:rPr>
              <a:t>https://www.theatlantic.com/magazine/archive/2004/04/the-case-against-perfection/302927/</a:t>
            </a:r>
            <a:r>
              <a:rPr lang="en-GB" sz="1600" dirty="0"/>
              <a:t>  [Accessed 08/09/2021]</a:t>
            </a:r>
          </a:p>
          <a:p>
            <a:r>
              <a:rPr lang="en-GB" sz="1600" dirty="0"/>
              <a:t>Steel, L, Kidd, W &amp; Brown, A (2012) The Family, Basingstoke, Hampshire: Palgrave Macmillan.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907731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(better corporate)</Template>
  <TotalTime>30</TotalTime>
  <Words>2365</Words>
  <Application>Microsoft Office PowerPoint</Application>
  <PresentationFormat>Widescreen</PresentationFormat>
  <Paragraphs>241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Myriad Pro</vt:lpstr>
      <vt:lpstr>20140311PresentationUWTSDTemplate</vt:lpstr>
      <vt:lpstr>ECAY6005 Relationships, Communication and Families in Contemporary Society              Key Concepts – Families &amp; Households 2024</vt:lpstr>
      <vt:lpstr>Representations of what Constitutes ‘Family’ in 21st Century</vt:lpstr>
      <vt:lpstr>Group Task – 21st Century ‘Happy Families’</vt:lpstr>
      <vt:lpstr>Group Task – 21st Century ‘Happy Families’</vt:lpstr>
      <vt:lpstr>Group Task – 21st Century ‘Happy Families’</vt:lpstr>
      <vt:lpstr>Definitions of a family</vt:lpstr>
      <vt:lpstr>Definitions of Family: 1949</vt:lpstr>
      <vt:lpstr>Definitions of Family: 1987</vt:lpstr>
      <vt:lpstr>Definitions of Family: 1992</vt:lpstr>
      <vt:lpstr>Definitions of Family: 1993</vt:lpstr>
      <vt:lpstr>Definitions of Family: 2009</vt:lpstr>
      <vt:lpstr>Definitions of Family: 2011</vt:lpstr>
      <vt:lpstr>Definitions of Family: 2011</vt:lpstr>
      <vt:lpstr>What is the difference between a family and a household?</vt:lpstr>
      <vt:lpstr>Definitions of Household: 2007</vt:lpstr>
      <vt:lpstr>Definition of Household: 2011</vt:lpstr>
      <vt:lpstr>Family versus Household</vt:lpstr>
      <vt:lpstr>Common Family Characteristics: Common Identity</vt:lpstr>
      <vt:lpstr>Common Family Characteristics: Economic Co-operation and Ownership</vt:lpstr>
      <vt:lpstr>Common Family Characteristics: Reproduction of the Next Generation</vt:lpstr>
      <vt:lpstr>Common Family Characteristics: Care Work and Domestic Labour</vt:lpstr>
      <vt:lpstr>Common Family Characteristics: Co-residence</vt:lpstr>
      <vt:lpstr>Changing Nature of Family: A Few Challenges</vt:lpstr>
      <vt:lpstr>Challenges to the Ideal Family Form</vt:lpstr>
      <vt:lpstr>The ‘Ideal’ Family?</vt:lpstr>
      <vt:lpstr>Outside the Ideal</vt:lpstr>
      <vt:lpstr>Families in the UK</vt:lpstr>
      <vt:lpstr>Family and Social Attitudes</vt:lpstr>
      <vt:lpstr>Families in the UK 21st Century</vt:lpstr>
      <vt:lpstr>PowerPoint Presentation</vt:lpstr>
      <vt:lpstr>Future Sessions</vt:lpstr>
      <vt:lpstr>Representations of What Constitutes ‘Family’ in 21st Century</vt:lpstr>
      <vt:lpstr>Task for Next Session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ECAY6004 Relationships, Communication and Families in Contemporary Society              Key Concepts – Families &amp; Households 2023</dc:title>
  <dc:creator>Laura Jenkins (IEH)</dc:creator>
  <cp:lastModifiedBy>Laura Jenkins (IEH)</cp:lastModifiedBy>
  <cp:revision>1</cp:revision>
  <dcterms:created xsi:type="dcterms:W3CDTF">2023-09-20T12:59:42Z</dcterms:created>
  <dcterms:modified xsi:type="dcterms:W3CDTF">2024-10-09T09:27:15Z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