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7"/>
  </p:notesMasterIdLst>
  <p:sldIdLst>
    <p:sldId id="256" r:id="rId2"/>
    <p:sldId id="263" r:id="rId3"/>
    <p:sldId id="257" r:id="rId4"/>
    <p:sldId id="261" r:id="rId5"/>
    <p:sldId id="262" r:id="rId6"/>
    <p:sldId id="265" r:id="rId7"/>
    <p:sldId id="258" r:id="rId8"/>
    <p:sldId id="264" r:id="rId9"/>
    <p:sldId id="260" r:id="rId10"/>
    <p:sldId id="259"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288" autoAdjust="0"/>
  </p:normalViewPr>
  <p:slideViewPr>
    <p:cSldViewPr snapToGrid="0">
      <p:cViewPr varScale="1">
        <p:scale>
          <a:sx n="79" d="100"/>
          <a:sy n="79" d="100"/>
        </p:scale>
        <p:origin x="850"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B0416D-DD59-4179-A143-36527BEB94BF}" type="datetimeFigureOut">
              <a:rPr lang="en-IN" smtClean="0"/>
              <a:t>22-02-2024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15DB0A-0C97-4214-AECC-838EF9E17BB4}" type="slidenum">
              <a:rPr lang="en-IN" smtClean="0"/>
              <a:t>‹#›</a:t>
            </a:fld>
            <a:endParaRPr lang="en-IN"/>
          </a:p>
        </p:txBody>
      </p:sp>
    </p:spTree>
    <p:extLst>
      <p:ext uri="{BB962C8B-B14F-4D97-AF65-F5344CB8AC3E}">
        <p14:creationId xmlns:p14="http://schemas.microsoft.com/office/powerpoint/2010/main" val="489739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Introduction</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High-quality housekeeping services are considered an efficient method of eliminating various kinds of potential hazards. The presentation is prepared to understand the responsibility of the housekeeping department of Premier Inn to ensure all the health and safety measures of guests. All the necessary tasks that are required to be done will be highlighted in the presentation.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3</a:t>
            </a:fld>
            <a:endParaRPr lang="en-IN"/>
          </a:p>
        </p:txBody>
      </p:sp>
    </p:spTree>
    <p:extLst>
      <p:ext uri="{BB962C8B-B14F-4D97-AF65-F5344CB8AC3E}">
        <p14:creationId xmlns:p14="http://schemas.microsoft.com/office/powerpoint/2010/main" val="1819683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Examining the importance of housekeeping</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High-quality housekeeping services are considered the backbone of the hospitality business. According to research, more than 63 % of guests have rated that cleanliness and safety concerns are the first thing during the chives of hotels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Alwadood</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i="1" dirty="0">
                <a:solidFill>
                  <a:srgbClr val="000000"/>
                </a:solidFill>
                <a:effectLst/>
                <a:latin typeface="Times New Roman" panose="02020603050405020304" pitchFamily="18" charset="0"/>
                <a:ea typeface="Times New Roman" panose="02020603050405020304" pitchFamily="18" charset="0"/>
              </a:rPr>
              <a:t>et al., </a:t>
            </a:r>
            <a:r>
              <a:rPr lang="en-GB" sz="1800" dirty="0">
                <a:solidFill>
                  <a:srgbClr val="000000"/>
                </a:solidFill>
                <a:effectLst/>
                <a:latin typeface="Times New Roman" panose="02020603050405020304" pitchFamily="18" charset="0"/>
                <a:ea typeface="Times New Roman" panose="02020603050405020304" pitchFamily="18" charset="0"/>
              </a:rPr>
              <a:t>2021)</a:t>
            </a:r>
            <a:r>
              <a:rPr lang="en-GB" sz="1800" dirty="0">
                <a:effectLst/>
                <a:latin typeface="Times New Roman" panose="02020603050405020304" pitchFamily="18" charset="0"/>
                <a:ea typeface="Times New Roman" panose="02020603050405020304" pitchFamily="18" charset="0"/>
              </a:rPr>
              <a:t>. Every successful accommodation business aims towards offering a very clean, comfortable, safe and soothing environment. Hence, the housekeeping department of Premier Inn takes huge pride in maintaining a high level of cleanliness and safety within the hotel premises. The hotel aims to prove the experience of ‘home away from home’ will be fulfilled with the appropriate constriction of the housekeeping team.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4</a:t>
            </a:fld>
            <a:endParaRPr lang="en-IN"/>
          </a:p>
        </p:txBody>
      </p:sp>
    </p:spTree>
    <p:extLst>
      <p:ext uri="{BB962C8B-B14F-4D97-AF65-F5344CB8AC3E}">
        <p14:creationId xmlns:p14="http://schemas.microsoft.com/office/powerpoint/2010/main" val="6856315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Core responsibilities of the housekeeping department</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core responsibility of the housekeeping department is to offer comfort and satisfaction to the guests. Moreover, the respective team also have to take huge pride in creating a welcoming environment for the guests. Ensuring high-quality services and adjustments according to customer feedback is required to be done as well </a:t>
            </a:r>
            <a:r>
              <a:rPr lang="en-GB" sz="1800" dirty="0">
                <a:solidFill>
                  <a:srgbClr val="000000"/>
                </a:solidFill>
                <a:effectLst/>
                <a:latin typeface="Times New Roman" panose="02020603050405020304" pitchFamily="18" charset="0"/>
                <a:ea typeface="Times New Roman" panose="02020603050405020304" pitchFamily="18" charset="0"/>
              </a:rPr>
              <a:t>(Andrade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2021)</a:t>
            </a:r>
            <a:r>
              <a:rPr lang="en-GB" sz="1800" dirty="0">
                <a:effectLst/>
                <a:latin typeface="Times New Roman" panose="02020603050405020304" pitchFamily="18" charset="0"/>
                <a:ea typeface="Times New Roman" panose="02020603050405020304" pitchFamily="18" charset="0"/>
              </a:rPr>
              <a:t>. Additionally, maintaining a high standard of cleanliness and safety are the major priorities of the housekeeping department of Premier Inn. Moreover, informing the general manager and administrator about any matter that requires special attention is also a very crucial responsibility of the housekeeping department.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5</a:t>
            </a:fld>
            <a:endParaRPr lang="en-IN"/>
          </a:p>
        </p:txBody>
      </p:sp>
    </p:spTree>
    <p:extLst>
      <p:ext uri="{BB962C8B-B14F-4D97-AF65-F5344CB8AC3E}">
        <p14:creationId xmlns:p14="http://schemas.microsoft.com/office/powerpoint/2010/main" val="10238484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Safety of necessary tools and equipment</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All the required tools and equipment of housekeeping must be neat and clean to ensure the safety and health concerns of guests </a:t>
            </a:r>
            <a:r>
              <a:rPr lang="en-GB" sz="1800" dirty="0">
                <a:solidFill>
                  <a:srgbClr val="000000"/>
                </a:solidFill>
                <a:effectLst/>
                <a:latin typeface="Times New Roman" panose="02020603050405020304" pitchFamily="18" charset="0"/>
                <a:ea typeface="Times New Roman" panose="02020603050405020304" pitchFamily="18" charset="0"/>
              </a:rPr>
              <a:t>(Brazil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Moreover, unused tools must be retired to the storage area to lower the chances of being misplaced or lost. All the employees are required to clean and inspect all the tools and other equipment regularly. If any tool or equipment requires any kind of repair then the employee must take necessary action.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6</a:t>
            </a:fld>
            <a:endParaRPr lang="en-IN"/>
          </a:p>
        </p:txBody>
      </p:sp>
    </p:spTree>
    <p:extLst>
      <p:ext uri="{BB962C8B-B14F-4D97-AF65-F5344CB8AC3E}">
        <p14:creationId xmlns:p14="http://schemas.microsoft.com/office/powerpoint/2010/main" val="4194460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Checking Aisles and stairways</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employees must have to check that all the aisles and stairways of the hotel are clear from any kind of object or not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Panggabean</a:t>
            </a:r>
            <a:r>
              <a:rPr lang="en-GB" sz="1800" dirty="0">
                <a:solidFill>
                  <a:srgbClr val="000000"/>
                </a:solidFill>
                <a:effectLst/>
                <a:latin typeface="Times New Roman" panose="02020603050405020304" pitchFamily="18" charset="0"/>
                <a:ea typeface="Times New Roman" panose="02020603050405020304" pitchFamily="18" charset="0"/>
              </a:rPr>
              <a:t> and </a:t>
            </a:r>
            <a:r>
              <a:rPr lang="en-GB" sz="1800" dirty="0" err="1">
                <a:solidFill>
                  <a:srgbClr val="000000"/>
                </a:solidFill>
                <a:effectLst/>
                <a:latin typeface="Times New Roman" panose="02020603050405020304" pitchFamily="18" charset="0"/>
                <a:ea typeface="Times New Roman" panose="02020603050405020304" pitchFamily="18" charset="0"/>
              </a:rPr>
              <a:t>Hasibuan</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It is very much necessary for ensuring the safety of guests as any object can create trips and falls as well. Moreover, all the aisles of the hotel must have a minimum of three feet for clearance. Improvement of light in the aisles and stairways is needed to be checked twice a day.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7</a:t>
            </a:fld>
            <a:endParaRPr lang="en-IN"/>
          </a:p>
        </p:txBody>
      </p:sp>
    </p:spTree>
    <p:extLst>
      <p:ext uri="{BB962C8B-B14F-4D97-AF65-F5344CB8AC3E}">
        <p14:creationId xmlns:p14="http://schemas.microsoft.com/office/powerpoint/2010/main" val="3192970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Checking the health and safety concerns of guests before handing over rooms</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housekeeping department has to double-check the overall condition of the room before handing over the room to the guests </a:t>
            </a:r>
            <a:r>
              <a:rPr lang="en-GB" sz="1800" dirty="0">
                <a:solidFill>
                  <a:srgbClr val="000000"/>
                </a:solidFill>
                <a:effectLst/>
                <a:latin typeface="Times New Roman" panose="02020603050405020304" pitchFamily="18" charset="0"/>
                <a:ea typeface="Times New Roman" panose="02020603050405020304" pitchFamily="18" charset="0"/>
              </a:rPr>
              <a:t>(Yusof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2021)</a:t>
            </a:r>
            <a:r>
              <a:rPr lang="en-GB" sz="1800" dirty="0">
                <a:effectLst/>
                <a:latin typeface="Times New Roman" panose="02020603050405020304" pitchFamily="18" charset="0"/>
                <a:ea typeface="Times New Roman" panose="02020603050405020304" pitchFamily="18" charset="0"/>
              </a:rPr>
              <a:t>. Moreover, if any kind of problem is found then the respective room is required to be replaced. All the details of the room number and cleanings are required to be recovered in the sheet books.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8</a:t>
            </a:fld>
            <a:endParaRPr lang="en-IN"/>
          </a:p>
        </p:txBody>
      </p:sp>
    </p:spTree>
    <p:extLst>
      <p:ext uri="{BB962C8B-B14F-4D97-AF65-F5344CB8AC3E}">
        <p14:creationId xmlns:p14="http://schemas.microsoft.com/office/powerpoint/2010/main" val="26347659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Room cleaning procedures</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Identifying the category of cleaning like dust, dirt, foreign practice, tarnish and stains are required to be checked daily.  Moreover, housekeeping departments have to follow all the basic protocols of bed making, bathroom cleaning and room cleaning as well </a:t>
            </a:r>
            <a:r>
              <a:rPr lang="en-GB" sz="1800" dirty="0">
                <a:solidFill>
                  <a:srgbClr val="000000"/>
                </a:solidFill>
                <a:effectLst/>
                <a:latin typeface="Times New Roman" panose="02020603050405020304" pitchFamily="18" charset="0"/>
                <a:ea typeface="Times New Roman" panose="02020603050405020304" pitchFamily="18" charset="0"/>
              </a:rPr>
              <a:t>(Brazil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Additionally, employees also have to check whether telephones and other gadgets in the room are functioning properly or not. All the required toiletries like soap and shampoo are required to be provided again. Employees also have to check if there is any kind of thing present in the room that can create potential hazards. Immediate report is required to the manager if any unwanted thing is found on the premises.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9</a:t>
            </a:fld>
            <a:endParaRPr lang="en-IN"/>
          </a:p>
        </p:txBody>
      </p:sp>
    </p:spTree>
    <p:extLst>
      <p:ext uri="{BB962C8B-B14F-4D97-AF65-F5344CB8AC3E}">
        <p14:creationId xmlns:p14="http://schemas.microsoft.com/office/powerpoint/2010/main" val="1401107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Maintaining hygiene in laundry procedure</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housekeeping workers of Premier Inn have to keep an eye on the laundry procedures as well. Ensuring all the tasks of laundry are initiating high cleanliness is the priority. The overall consumer perception is damaged if any kind of stain and dust is found in the bedsheet. Additionally, sometimes various contagious diseases are also spread through the pillow cover and bedsheets as well. Hence, one-time used sheets are required to be washed off immediately.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10</a:t>
            </a:fld>
            <a:endParaRPr lang="en-IN"/>
          </a:p>
        </p:txBody>
      </p:sp>
    </p:spTree>
    <p:extLst>
      <p:ext uri="{BB962C8B-B14F-4D97-AF65-F5344CB8AC3E}">
        <p14:creationId xmlns:p14="http://schemas.microsoft.com/office/powerpoint/2010/main" val="16339956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Waste disposal guides for ensuring safety</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High-quality housekeeping practices are required to follow appropriate guides of waste disposal towards ensuring the safety of guests. Moreover, disposal of trash items like dust and other unknown materials is required to be conducted daily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Tra</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Employees also have to check if there is any kind of waste lying on the floor or not as it can cause falls and slips. All the scrap containers are required to be put in the dustbin daily. Moreover, all the receivables of </a:t>
            </a:r>
            <a:r>
              <a:rPr lang="en-GB" sz="1800" dirty="0" err="1">
                <a:effectLst/>
                <a:latin typeface="Times New Roman" panose="02020603050405020304" pitchFamily="18" charset="0"/>
                <a:ea typeface="Times New Roman" panose="02020603050405020304" pitchFamily="18" charset="0"/>
              </a:rPr>
              <a:t>Weste</a:t>
            </a:r>
            <a:r>
              <a:rPr lang="en-GB" sz="1800" dirty="0">
                <a:effectLst/>
                <a:latin typeface="Times New Roman" panose="02020603050405020304" pitchFamily="18" charset="0"/>
                <a:ea typeface="Times New Roman" panose="02020603050405020304" pitchFamily="18" charset="0"/>
              </a:rPr>
              <a:t> must be labelled accordingly and also required to be emptied regularly.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11</a:t>
            </a:fld>
            <a:endParaRPr lang="en-IN"/>
          </a:p>
        </p:txBody>
      </p:sp>
    </p:spTree>
    <p:extLst>
      <p:ext uri="{BB962C8B-B14F-4D97-AF65-F5344CB8AC3E}">
        <p14:creationId xmlns:p14="http://schemas.microsoft.com/office/powerpoint/2010/main" val="749217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Measuring fire safety </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All the toxic, flammable and hazardous materials must be kept in well-approved containers and not within the reach of guests. Moreover, all the flammable materials above the quantity point of ten gallons are required to be kept in secure storage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Wirya</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All the necessary levels on containers that have chemical and flammable inside must be put by employees. Additionally, employees also have an eye on the greasy rags of different containers made of plastic and metal. Following the above-mentioned measures will help Premier Inn to protect the safety of guests.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12</a:t>
            </a:fld>
            <a:endParaRPr lang="en-IN"/>
          </a:p>
        </p:txBody>
      </p:sp>
    </p:spTree>
    <p:extLst>
      <p:ext uri="{BB962C8B-B14F-4D97-AF65-F5344CB8AC3E}">
        <p14:creationId xmlns:p14="http://schemas.microsoft.com/office/powerpoint/2010/main" val="3696386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Ensuring regular maintenance </a:t>
            </a:r>
            <a:endParaRPr lang="en-IN" sz="1800" b="1" kern="0" dirty="0">
              <a:effectLst/>
              <a:latin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A new programme of maintenance will be started in the upcoming week which will cover maintaining a sheet for tasks like inspection, tool repair, machine test and other processes as well. All the routine maintenance of necessary machines and other equipment must be recorded appropriately in the register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Rosemberg</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The maintenance of the building will also involve processes like checking paints, cleaning walls, cleaning windows, checking any strain of damaged windows and any leak in plumbing as well. Additionally, broken tiles and surfaces are also required to be inspected regularly.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13</a:t>
            </a:fld>
            <a:endParaRPr lang="en-IN"/>
          </a:p>
        </p:txBody>
      </p:sp>
    </p:spTree>
    <p:extLst>
      <p:ext uri="{BB962C8B-B14F-4D97-AF65-F5344CB8AC3E}">
        <p14:creationId xmlns:p14="http://schemas.microsoft.com/office/powerpoint/2010/main" val="26103943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kern="0" dirty="0">
                <a:effectLst/>
                <a:latin typeface="Times New Roman" panose="02020603050405020304" pitchFamily="18" charset="0"/>
              </a:rPr>
              <a:t>References</a:t>
            </a:r>
            <a:endParaRPr lang="en-IN" sz="1800" b="1" kern="0" dirty="0">
              <a:effectLst/>
              <a:latin typeface="Times New Roman" panose="02020603050405020304" pitchFamily="18" charset="0"/>
            </a:endParaRP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Alwadood</a:t>
            </a:r>
            <a:r>
              <a:rPr lang="en-GB" sz="1800" dirty="0">
                <a:solidFill>
                  <a:srgbClr val="000000"/>
                </a:solidFill>
                <a:effectLst/>
                <a:latin typeface="Times New Roman" panose="02020603050405020304" pitchFamily="18" charset="0"/>
                <a:ea typeface="Times New Roman" panose="02020603050405020304" pitchFamily="18" charset="0"/>
              </a:rPr>
              <a:t>, Z., Noor, N.M. and Mainor, N.A., (2021). An optimization model for hotel housekeeping personnel scheduling in pandemic outbreak. </a:t>
            </a:r>
            <a:r>
              <a:rPr lang="en-IN" sz="1800" i="1" dirty="0" err="1">
                <a:effectLst/>
                <a:latin typeface="Times New Roman" panose="02020603050405020304" pitchFamily="18" charset="0"/>
                <a:ea typeface="Times New Roman" panose="02020603050405020304" pitchFamily="18" charset="0"/>
              </a:rPr>
              <a:t>Menemui</a:t>
            </a:r>
            <a:r>
              <a:rPr lang="en-IN" sz="1800" i="1" dirty="0">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Matematik</a:t>
            </a:r>
            <a:r>
              <a:rPr lang="en-IN" sz="1800" i="1" dirty="0">
                <a:effectLst/>
                <a:latin typeface="Times New Roman" panose="02020603050405020304" pitchFamily="18" charset="0"/>
                <a:ea typeface="Times New Roman" panose="02020603050405020304" pitchFamily="18" charset="0"/>
              </a:rPr>
              <a:t> (Discovering Mathematics)</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43</a:t>
            </a:r>
            <a:r>
              <a:rPr lang="en-IN" sz="1800" dirty="0">
                <a:effectLst/>
                <a:latin typeface="Times New Roman" panose="02020603050405020304" pitchFamily="18" charset="0"/>
                <a:ea typeface="Times New Roman" panose="02020603050405020304" pitchFamily="18" charset="0"/>
              </a:rPr>
              <a:t>(2), pp.83-92. </a:t>
            </a:r>
          </a:p>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rPr>
              <a:t>Andrade, M.S., Miller, D. and Westover, J.H., (2021). Job satisfaction factors for housekeepers in the hotel industry: a global comparative analysis. </a:t>
            </a:r>
            <a:r>
              <a:rPr lang="en-IN" sz="1800" i="1" dirty="0">
                <a:effectLst/>
                <a:latin typeface="Times New Roman" panose="02020603050405020304" pitchFamily="18" charset="0"/>
                <a:ea typeface="Times New Roman" panose="02020603050405020304" pitchFamily="18" charset="0"/>
              </a:rPr>
              <a:t>International Hospitality Review</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35</a:t>
            </a:r>
            <a:r>
              <a:rPr lang="en-IN" sz="1800" dirty="0">
                <a:effectLst/>
                <a:latin typeface="Times New Roman" panose="02020603050405020304" pitchFamily="18" charset="0"/>
                <a:ea typeface="Times New Roman" panose="02020603050405020304" pitchFamily="18" charset="0"/>
              </a:rPr>
              <a:t>(1), pp.90-108. </a:t>
            </a:r>
          </a:p>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rPr>
              <a:t>Brazil, C.K., </a:t>
            </a:r>
            <a:r>
              <a:rPr lang="en-GB" sz="1800" dirty="0" err="1">
                <a:solidFill>
                  <a:srgbClr val="000000"/>
                </a:solidFill>
                <a:effectLst/>
                <a:latin typeface="Times New Roman" panose="02020603050405020304" pitchFamily="18" charset="0"/>
                <a:ea typeface="Times New Roman" panose="02020603050405020304" pitchFamily="18" charset="0"/>
              </a:rPr>
              <a:t>Pottorff</a:t>
            </a:r>
            <a:r>
              <a:rPr lang="en-GB" sz="1800" dirty="0">
                <a:solidFill>
                  <a:srgbClr val="000000"/>
                </a:solidFill>
                <a:effectLst/>
                <a:latin typeface="Times New Roman" panose="02020603050405020304" pitchFamily="18" charset="0"/>
                <a:ea typeface="Times New Roman" panose="02020603050405020304" pitchFamily="18" charset="0"/>
              </a:rPr>
              <a:t>, T.A., Miller, M. and </a:t>
            </a:r>
            <a:r>
              <a:rPr lang="en-GB" sz="1800" dirty="0" err="1">
                <a:solidFill>
                  <a:srgbClr val="000000"/>
                </a:solidFill>
                <a:effectLst/>
                <a:latin typeface="Times New Roman" panose="02020603050405020304" pitchFamily="18" charset="0"/>
                <a:ea typeface="Times New Roman" panose="02020603050405020304" pitchFamily="18" charset="0"/>
              </a:rPr>
              <a:t>Rys</a:t>
            </a:r>
            <a:r>
              <a:rPr lang="en-GB" sz="1800" dirty="0">
                <a:solidFill>
                  <a:srgbClr val="000000"/>
                </a:solidFill>
                <a:effectLst/>
                <a:latin typeface="Times New Roman" panose="02020603050405020304" pitchFamily="18" charset="0"/>
                <a:ea typeface="Times New Roman" panose="02020603050405020304" pitchFamily="18" charset="0"/>
              </a:rPr>
              <a:t>, M.J., (2023). Using the rapid upper limb assessment to examine the effect of the new hotel housekeeping California standard. </a:t>
            </a:r>
            <a:r>
              <a:rPr lang="en-IN" sz="1800" i="1" dirty="0">
                <a:effectLst/>
                <a:latin typeface="Times New Roman" panose="02020603050405020304" pitchFamily="18" charset="0"/>
                <a:ea typeface="Times New Roman" panose="02020603050405020304" pitchFamily="18" charset="0"/>
              </a:rPr>
              <a:t>Applied Ergonomics</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106</a:t>
            </a:r>
            <a:r>
              <a:rPr lang="en-IN" sz="1800" dirty="0">
                <a:effectLst/>
                <a:latin typeface="Times New Roman" panose="02020603050405020304" pitchFamily="18" charset="0"/>
                <a:ea typeface="Times New Roman" panose="02020603050405020304" pitchFamily="18" charset="0"/>
              </a:rPr>
              <a:t>, p.103868. </a:t>
            </a: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Panggabean</a:t>
            </a:r>
            <a:r>
              <a:rPr lang="en-GB" sz="1800" dirty="0">
                <a:solidFill>
                  <a:srgbClr val="000000"/>
                </a:solidFill>
                <a:effectLst/>
                <a:latin typeface="Times New Roman" panose="02020603050405020304" pitchFamily="18" charset="0"/>
                <a:ea typeface="Times New Roman" panose="02020603050405020304" pitchFamily="18" charset="0"/>
              </a:rPr>
              <a:t>, R. and </a:t>
            </a:r>
            <a:r>
              <a:rPr lang="en-GB" sz="1800" dirty="0" err="1">
                <a:solidFill>
                  <a:srgbClr val="000000"/>
                </a:solidFill>
                <a:effectLst/>
                <a:latin typeface="Times New Roman" panose="02020603050405020304" pitchFamily="18" charset="0"/>
                <a:ea typeface="Times New Roman" panose="02020603050405020304" pitchFamily="18" charset="0"/>
              </a:rPr>
              <a:t>Hasibuan</a:t>
            </a:r>
            <a:r>
              <a:rPr lang="en-GB" sz="1800" dirty="0">
                <a:solidFill>
                  <a:srgbClr val="000000"/>
                </a:solidFill>
                <a:effectLst/>
                <a:latin typeface="Times New Roman" panose="02020603050405020304" pitchFamily="18" charset="0"/>
                <a:ea typeface="Times New Roman" panose="02020603050405020304" pitchFamily="18" charset="0"/>
              </a:rPr>
              <a:t>, N.A., (2020). </a:t>
            </a:r>
            <a:r>
              <a:rPr lang="en-GB" sz="1800" dirty="0" err="1">
                <a:solidFill>
                  <a:srgbClr val="000000"/>
                </a:solidFill>
                <a:effectLst/>
                <a:latin typeface="Times New Roman" panose="02020603050405020304" pitchFamily="18" charset="0"/>
                <a:ea typeface="Times New Roman" panose="02020603050405020304" pitchFamily="18" charset="0"/>
              </a:rPr>
              <a:t>Penerapan</a:t>
            </a:r>
            <a:r>
              <a:rPr lang="en-GB" sz="1800" dirty="0">
                <a:solidFill>
                  <a:srgbClr val="000000"/>
                </a:solidFill>
                <a:effectLst/>
                <a:latin typeface="Times New Roman" panose="02020603050405020304" pitchFamily="18" charset="0"/>
                <a:ea typeface="Times New Roman" panose="02020603050405020304" pitchFamily="18" charset="0"/>
              </a:rPr>
              <a:t> Preference Selection Index (PSI) </a:t>
            </a:r>
            <a:r>
              <a:rPr lang="en-GB" sz="1800" dirty="0" err="1">
                <a:solidFill>
                  <a:srgbClr val="000000"/>
                </a:solidFill>
                <a:effectLst/>
                <a:latin typeface="Times New Roman" panose="02020603050405020304" pitchFamily="18" charset="0"/>
                <a:ea typeface="Times New Roman" panose="02020603050405020304" pitchFamily="18" charset="0"/>
              </a:rPr>
              <a:t>Dalam</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dirty="0" err="1">
                <a:solidFill>
                  <a:srgbClr val="000000"/>
                </a:solidFill>
                <a:effectLst/>
                <a:latin typeface="Times New Roman" panose="02020603050405020304" pitchFamily="18" charset="0"/>
                <a:ea typeface="Times New Roman" panose="02020603050405020304" pitchFamily="18" charset="0"/>
              </a:rPr>
              <a:t>Sistem</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dirty="0" err="1">
                <a:solidFill>
                  <a:srgbClr val="000000"/>
                </a:solidFill>
                <a:effectLst/>
                <a:latin typeface="Times New Roman" panose="02020603050405020304" pitchFamily="18" charset="0"/>
                <a:ea typeface="Times New Roman" panose="02020603050405020304" pitchFamily="18" charset="0"/>
              </a:rPr>
              <a:t>Pendukung</a:t>
            </a:r>
            <a:r>
              <a:rPr lang="en-GB" sz="1800" dirty="0">
                <a:solidFill>
                  <a:srgbClr val="000000"/>
                </a:solidFill>
                <a:effectLst/>
                <a:latin typeface="Times New Roman" panose="02020603050405020304" pitchFamily="18" charset="0"/>
                <a:ea typeface="Times New Roman" panose="02020603050405020304" pitchFamily="18" charset="0"/>
              </a:rPr>
              <a:t> Keputusan </a:t>
            </a:r>
            <a:r>
              <a:rPr lang="en-GB" sz="1800" dirty="0" err="1">
                <a:solidFill>
                  <a:srgbClr val="000000"/>
                </a:solidFill>
                <a:effectLst/>
                <a:latin typeface="Times New Roman" panose="02020603050405020304" pitchFamily="18" charset="0"/>
                <a:ea typeface="Times New Roman" panose="02020603050405020304" pitchFamily="18" charset="0"/>
              </a:rPr>
              <a:t>Pengangkatan</a:t>
            </a:r>
            <a:r>
              <a:rPr lang="en-GB" sz="1800" dirty="0">
                <a:solidFill>
                  <a:srgbClr val="000000"/>
                </a:solidFill>
                <a:effectLst/>
                <a:latin typeface="Times New Roman" panose="02020603050405020304" pitchFamily="18" charset="0"/>
                <a:ea typeface="Times New Roman" panose="02020603050405020304" pitchFamily="18" charset="0"/>
              </a:rPr>
              <a:t> Supervisor Housekeeping. </a:t>
            </a:r>
            <a:r>
              <a:rPr lang="en-IN" sz="1800" i="1" dirty="0" err="1">
                <a:effectLst/>
                <a:latin typeface="Times New Roman" panose="02020603050405020304" pitchFamily="18" charset="0"/>
                <a:ea typeface="Times New Roman" panose="02020603050405020304" pitchFamily="18" charset="0"/>
              </a:rPr>
              <a:t>Resolusi</a:t>
            </a:r>
            <a:r>
              <a:rPr lang="en-IN" sz="1800" i="1" dirty="0">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Rekayasa</a:t>
            </a:r>
            <a:r>
              <a:rPr lang="en-IN" sz="1800" i="1" dirty="0">
                <a:effectLst/>
                <a:latin typeface="Times New Roman" panose="02020603050405020304" pitchFamily="18" charset="0"/>
                <a:ea typeface="Times New Roman" panose="02020603050405020304" pitchFamily="18" charset="0"/>
              </a:rPr>
              <a:t> Teknik </a:t>
            </a:r>
            <a:r>
              <a:rPr lang="en-IN" sz="1800" i="1" dirty="0" err="1">
                <a:effectLst/>
                <a:latin typeface="Times New Roman" panose="02020603050405020304" pitchFamily="18" charset="0"/>
                <a:ea typeface="Times New Roman" panose="02020603050405020304" pitchFamily="18" charset="0"/>
              </a:rPr>
              <a:t>Informatika</a:t>
            </a:r>
            <a:r>
              <a:rPr lang="en-IN" sz="1800" i="1" dirty="0">
                <a:effectLst/>
                <a:latin typeface="Times New Roman" panose="02020603050405020304" pitchFamily="18" charset="0"/>
                <a:ea typeface="Times New Roman" panose="02020603050405020304" pitchFamily="18" charset="0"/>
              </a:rPr>
              <a:t> dan </a:t>
            </a:r>
            <a:r>
              <a:rPr lang="en-IN" sz="1800" i="1" dirty="0" err="1">
                <a:effectLst/>
                <a:latin typeface="Times New Roman" panose="02020603050405020304" pitchFamily="18" charset="0"/>
                <a:ea typeface="Times New Roman" panose="02020603050405020304" pitchFamily="18" charset="0"/>
              </a:rPr>
              <a:t>Informasi</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1</a:t>
            </a:r>
            <a:r>
              <a:rPr lang="en-IN" sz="1800" dirty="0">
                <a:effectLst/>
                <a:latin typeface="Times New Roman" panose="02020603050405020304" pitchFamily="18" charset="0"/>
                <a:ea typeface="Times New Roman" panose="02020603050405020304" pitchFamily="18" charset="0"/>
              </a:rPr>
              <a:t>(2), pp.85-93. </a:t>
            </a: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Rosemberg</a:t>
            </a:r>
            <a:r>
              <a:rPr lang="en-GB" sz="1800" dirty="0">
                <a:solidFill>
                  <a:srgbClr val="000000"/>
                </a:solidFill>
                <a:effectLst/>
                <a:latin typeface="Times New Roman" panose="02020603050405020304" pitchFamily="18" charset="0"/>
                <a:ea typeface="Times New Roman" panose="02020603050405020304" pitchFamily="18" charset="0"/>
              </a:rPr>
              <a:t>, M.A.S., (2020). Health and safety considerations for hotel cleaners during Covid-19. </a:t>
            </a:r>
            <a:r>
              <a:rPr lang="en-IN" sz="1800" i="1" dirty="0">
                <a:effectLst/>
                <a:latin typeface="Times New Roman" panose="02020603050405020304" pitchFamily="18" charset="0"/>
                <a:ea typeface="Times New Roman" panose="02020603050405020304" pitchFamily="18" charset="0"/>
              </a:rPr>
              <a:t>Occupational Medicine</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70</a:t>
            </a:r>
            <a:r>
              <a:rPr lang="en-IN" sz="1800" dirty="0">
                <a:effectLst/>
                <a:latin typeface="Times New Roman" panose="02020603050405020304" pitchFamily="18" charset="0"/>
                <a:ea typeface="Times New Roman" panose="02020603050405020304" pitchFamily="18" charset="0"/>
              </a:rPr>
              <a:t>(5), pp.382-383. </a:t>
            </a: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Tra</a:t>
            </a:r>
            <a:r>
              <a:rPr lang="en-GB" sz="1800" dirty="0">
                <a:solidFill>
                  <a:srgbClr val="000000"/>
                </a:solidFill>
                <a:effectLst/>
                <a:latin typeface="Times New Roman" panose="02020603050405020304" pitchFamily="18" charset="0"/>
                <a:ea typeface="Times New Roman" panose="02020603050405020304" pitchFamily="18" charset="0"/>
              </a:rPr>
              <a:t>, T., (2020). Action plan for training new Housekeeping Employee: case: Hotel Indigo Helsinki.</a:t>
            </a:r>
            <a:r>
              <a:rPr lang="en-IN" sz="1800" dirty="0">
                <a:effectLst/>
                <a:latin typeface="Times New Roman" panose="02020603050405020304" pitchFamily="18" charset="0"/>
                <a:ea typeface="Times New Roman" panose="02020603050405020304" pitchFamily="18" charset="0"/>
              </a:rPr>
              <a:t> </a:t>
            </a: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Wirya</a:t>
            </a:r>
            <a:r>
              <a:rPr lang="en-GB" sz="1800" dirty="0">
                <a:solidFill>
                  <a:srgbClr val="000000"/>
                </a:solidFill>
                <a:effectLst/>
                <a:latin typeface="Times New Roman" panose="02020603050405020304" pitchFamily="18" charset="0"/>
                <a:ea typeface="Times New Roman" panose="02020603050405020304" pitchFamily="18" charset="0"/>
              </a:rPr>
              <a:t>, I.M.S., (2023). Analysis of the Implementation of Standard Operating Procedures (SOP) in the Housekeeping and Front Office Department of </a:t>
            </a:r>
            <a:r>
              <a:rPr lang="en-GB" sz="1800" dirty="0" err="1">
                <a:solidFill>
                  <a:srgbClr val="000000"/>
                </a:solidFill>
                <a:effectLst/>
                <a:latin typeface="Times New Roman" panose="02020603050405020304" pitchFamily="18" charset="0"/>
                <a:ea typeface="Times New Roman" panose="02020603050405020304" pitchFamily="18" charset="0"/>
              </a:rPr>
              <a:t>Frii</a:t>
            </a:r>
            <a:r>
              <a:rPr lang="en-GB" sz="1800" dirty="0">
                <a:solidFill>
                  <a:srgbClr val="000000"/>
                </a:solidFill>
                <a:effectLst/>
                <a:latin typeface="Times New Roman" panose="02020603050405020304" pitchFamily="18" charset="0"/>
                <a:ea typeface="Times New Roman" panose="02020603050405020304" pitchFamily="18" charset="0"/>
              </a:rPr>
              <a:t> Bali Echo Beach Hotel </a:t>
            </a:r>
            <a:r>
              <a:rPr lang="en-GB" sz="1800" dirty="0" err="1">
                <a:solidFill>
                  <a:srgbClr val="000000"/>
                </a:solidFill>
                <a:effectLst/>
                <a:latin typeface="Times New Roman" panose="02020603050405020304" pitchFamily="18" charset="0"/>
                <a:ea typeface="Times New Roman" panose="02020603050405020304" pitchFamily="18" charset="0"/>
              </a:rPr>
              <a:t>Canggu</a:t>
            </a:r>
            <a:r>
              <a:rPr lang="en-GB" sz="1800" dirty="0">
                <a:solidFill>
                  <a:srgbClr val="000000"/>
                </a:solidFill>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Jurnal</a:t>
            </a:r>
            <a:r>
              <a:rPr lang="en-IN" sz="1800" i="1" dirty="0">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Manajemen</a:t>
            </a:r>
            <a:r>
              <a:rPr lang="en-IN" sz="1800" i="1" dirty="0">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Pelayanan</a:t>
            </a:r>
            <a:r>
              <a:rPr lang="en-IN" sz="1800" i="1" dirty="0">
                <a:effectLst/>
                <a:latin typeface="Times New Roman" panose="02020603050405020304" pitchFamily="18" charset="0"/>
                <a:ea typeface="Times New Roman" panose="02020603050405020304" pitchFamily="18" charset="0"/>
              </a:rPr>
              <a:t> Hotel</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7</a:t>
            </a:r>
            <a:r>
              <a:rPr lang="en-IN" sz="1800" dirty="0">
                <a:effectLst/>
                <a:latin typeface="Times New Roman" panose="02020603050405020304" pitchFamily="18" charset="0"/>
                <a:ea typeface="Times New Roman" panose="02020603050405020304" pitchFamily="18" charset="0"/>
              </a:rPr>
              <a:t>(1), pp.192-223. </a:t>
            </a:r>
          </a:p>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rPr>
              <a:t>Yusof, M.F.M., Mohammad, R. and Ismail, S.H., (2021). Work-Related Low Back Pain among Hotel Housekeeping Workers at Kuala Lumpur. </a:t>
            </a:r>
            <a:r>
              <a:rPr lang="en-IN" sz="1800" i="1" dirty="0">
                <a:effectLst/>
                <a:latin typeface="Times New Roman" panose="02020603050405020304" pitchFamily="18" charset="0"/>
                <a:ea typeface="Times New Roman" panose="02020603050405020304" pitchFamily="18" charset="0"/>
              </a:rPr>
              <a:t>Journal of Advanced Research in Applied Sciences and Engineering Technology</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25</a:t>
            </a:r>
            <a:r>
              <a:rPr lang="en-IN" sz="1800" dirty="0">
                <a:effectLst/>
                <a:latin typeface="Times New Roman" panose="02020603050405020304" pitchFamily="18" charset="0"/>
                <a:ea typeface="Times New Roman" panose="02020603050405020304" pitchFamily="18" charset="0"/>
              </a:rPr>
              <a:t>(1), pp.80-93. </a:t>
            </a:r>
          </a:p>
          <a:p>
            <a:endParaRPr lang="en-IN" dirty="0"/>
          </a:p>
        </p:txBody>
      </p:sp>
      <p:sp>
        <p:nvSpPr>
          <p:cNvPr id="4" name="Slide Number Placeholder 3"/>
          <p:cNvSpPr>
            <a:spLocks noGrp="1"/>
          </p:cNvSpPr>
          <p:nvPr>
            <p:ph type="sldNum" sz="quarter" idx="5"/>
          </p:nvPr>
        </p:nvSpPr>
        <p:spPr/>
        <p:txBody>
          <a:bodyPr/>
          <a:lstStyle/>
          <a:p>
            <a:fld id="{EF15DB0A-0C97-4214-AECC-838EF9E17BB4}" type="slidenum">
              <a:rPr lang="en-IN" smtClean="0"/>
              <a:t>15</a:t>
            </a:fld>
            <a:endParaRPr lang="en-IN"/>
          </a:p>
        </p:txBody>
      </p:sp>
    </p:spTree>
    <p:extLst>
      <p:ext uri="{BB962C8B-B14F-4D97-AF65-F5344CB8AC3E}">
        <p14:creationId xmlns:p14="http://schemas.microsoft.com/office/powerpoint/2010/main" val="4100991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C3FE1-408D-B2B2-7796-17165F3EA4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4C676724-263B-0B4A-5840-9DE22CB070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26CB3EF7-982B-DB79-B237-E4B2638F7597}"/>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5" name="Footer Placeholder 4">
            <a:extLst>
              <a:ext uri="{FF2B5EF4-FFF2-40B4-BE49-F238E27FC236}">
                <a16:creationId xmlns:a16="http://schemas.microsoft.com/office/drawing/2014/main" id="{4DDFAC65-A6EC-81EA-E577-F9CB4295EBE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8555BC4-A912-C802-7DBD-09CF966C7F03}"/>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3838250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A4674-BB84-FB2A-21F2-FBD0ED905B5D}"/>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55E0B3AA-0143-7E65-565A-5F6DDF17B5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AF0A0A2-730B-8ADD-020C-051629731D2F}"/>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5" name="Footer Placeholder 4">
            <a:extLst>
              <a:ext uri="{FF2B5EF4-FFF2-40B4-BE49-F238E27FC236}">
                <a16:creationId xmlns:a16="http://schemas.microsoft.com/office/drawing/2014/main" id="{2E4AFDD6-BA71-5657-5D49-C7F1AEDBA29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6924203-C70A-04AE-E7DC-1BEA7D871F24}"/>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1255098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58A5D-AB0A-5EAD-521D-168A0E28E9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647D8440-3B69-443B-A281-2C5938A349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A9A128-A8B3-42D1-B95F-8AC7182EC1D5}"/>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5" name="Footer Placeholder 4">
            <a:extLst>
              <a:ext uri="{FF2B5EF4-FFF2-40B4-BE49-F238E27FC236}">
                <a16:creationId xmlns:a16="http://schemas.microsoft.com/office/drawing/2014/main" id="{30562A9C-DEBA-DAED-7444-9A3700C03E1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AD4E61C-823F-5A06-96AF-9FDED0C8CCCE}"/>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519468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1655E-C9DA-FA61-786F-086738A2EE5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0882675-EA66-062F-B2F5-F0AC231EC3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EA804463-1269-4925-C95E-072EC9A05DE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A24A2A62-9A92-C0E4-634E-38F78291F7B7}"/>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6" name="Footer Placeholder 5">
            <a:extLst>
              <a:ext uri="{FF2B5EF4-FFF2-40B4-BE49-F238E27FC236}">
                <a16:creationId xmlns:a16="http://schemas.microsoft.com/office/drawing/2014/main" id="{ABE548FA-15EE-5C78-9866-DC488DE3EFC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ACAC89C-AAF3-44FB-5BAD-946D8A86CAB8}"/>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1962480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C2487-0B9E-F3C1-FF11-1EE7C220BA7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C3B9F23-1876-56EA-8890-08AFEE63D9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2812825-3A8F-AA4E-ACE1-EA73BB85D6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FFF3CDB3-806A-4BCD-4547-EA1408B27E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C5252B9-F72C-C906-E4A9-180CBA8692D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E7136824-3D5A-1420-0E90-35ADF7619E94}"/>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8" name="Footer Placeholder 7">
            <a:extLst>
              <a:ext uri="{FF2B5EF4-FFF2-40B4-BE49-F238E27FC236}">
                <a16:creationId xmlns:a16="http://schemas.microsoft.com/office/drawing/2014/main" id="{31C93B54-2FE4-8B47-F759-FD9220B2B925}"/>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B6233CC4-B2F8-C795-9190-4CD03516CE0E}"/>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84417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6E982-E752-D646-7790-B24B54614D8A}"/>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B39EA9B-049D-EDE6-C3EF-E4D6E6536885}"/>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4" name="Footer Placeholder 3">
            <a:extLst>
              <a:ext uri="{FF2B5EF4-FFF2-40B4-BE49-F238E27FC236}">
                <a16:creationId xmlns:a16="http://schemas.microsoft.com/office/drawing/2014/main" id="{F8054AAA-B2EE-5BB8-7B97-45B7EA471EB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6CE6D0E3-90E6-DAFE-3997-73A2855FF0C3}"/>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4036732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D0620D-6B8B-1F4C-090B-31392C8641E1}"/>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3" name="Footer Placeholder 2">
            <a:extLst>
              <a:ext uri="{FF2B5EF4-FFF2-40B4-BE49-F238E27FC236}">
                <a16:creationId xmlns:a16="http://schemas.microsoft.com/office/drawing/2014/main" id="{818F1A07-F15A-D56A-8AF4-75D876A1D317}"/>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A3D87BA-C7DB-1D25-016A-D7C7F4E1B9E8}"/>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1462568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4524A-2B52-98B1-6C58-02DBF1308E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028D0209-4394-3CB0-DB3A-EBE4781369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09B39B5F-BA70-A634-5A37-F7BCACBA5A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03A721-7CE5-4F45-A365-999F0110A79A}"/>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6" name="Footer Placeholder 5">
            <a:extLst>
              <a:ext uri="{FF2B5EF4-FFF2-40B4-BE49-F238E27FC236}">
                <a16:creationId xmlns:a16="http://schemas.microsoft.com/office/drawing/2014/main" id="{4C39FBF5-1485-A541-33E5-83EAD5EB273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CD342E3-0BDD-55DF-32B0-69A953705EE1}"/>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3827117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72292-56D7-9FF4-4E5D-7D46F373AF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6DF4C0F4-10D9-CF5A-B1DE-7D9135412D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1EBA8465-80A7-1787-4AEC-B0F98B7ABF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CB720A-7832-B553-D182-69058A8E3433}"/>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6" name="Footer Placeholder 5">
            <a:extLst>
              <a:ext uri="{FF2B5EF4-FFF2-40B4-BE49-F238E27FC236}">
                <a16:creationId xmlns:a16="http://schemas.microsoft.com/office/drawing/2014/main" id="{809D8A19-8F43-0275-E003-25E58134291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F484AA0-777C-CABB-1BED-D5F2FFF9A142}"/>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1073692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EBBD4-CE08-7E55-3C84-C74AE2700760}"/>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3871CDC-BAA4-C01B-AD8D-859D0516E56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8F76D29-79F6-2A01-5034-5715195A43C9}"/>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5" name="Footer Placeholder 4">
            <a:extLst>
              <a:ext uri="{FF2B5EF4-FFF2-40B4-BE49-F238E27FC236}">
                <a16:creationId xmlns:a16="http://schemas.microsoft.com/office/drawing/2014/main" id="{65D92267-C14D-CB02-4CCD-97E6B0C8542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8AA51ED-4559-805C-945B-B72687D8A2F3}"/>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650110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D151A7-25FF-207A-A800-BEF41CF74D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FE9D839-2724-D239-58DA-15845DAD3C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3333E6E-6F5B-F910-F297-6A54E06C934E}"/>
              </a:ext>
            </a:extLst>
          </p:cNvPr>
          <p:cNvSpPr>
            <a:spLocks noGrp="1"/>
          </p:cNvSpPr>
          <p:nvPr>
            <p:ph type="dt" sz="half" idx="10"/>
          </p:nvPr>
        </p:nvSpPr>
        <p:spPr/>
        <p:txBody>
          <a:bodyPr/>
          <a:lstStyle/>
          <a:p>
            <a:fld id="{BB5BD6B3-4230-43A9-8C15-4452C8ACA81E}" type="datetimeFigureOut">
              <a:rPr lang="en-IN" smtClean="0"/>
              <a:t>22-02-2024</a:t>
            </a:fld>
            <a:endParaRPr lang="en-IN"/>
          </a:p>
        </p:txBody>
      </p:sp>
      <p:sp>
        <p:nvSpPr>
          <p:cNvPr id="5" name="Footer Placeholder 4">
            <a:extLst>
              <a:ext uri="{FF2B5EF4-FFF2-40B4-BE49-F238E27FC236}">
                <a16:creationId xmlns:a16="http://schemas.microsoft.com/office/drawing/2014/main" id="{B5562820-34A1-1009-6BE2-BAD1E6E2788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BD0AE3C-3217-D22F-0CB7-481BF2856AFA}"/>
              </a:ext>
            </a:extLst>
          </p:cNvPr>
          <p:cNvSpPr>
            <a:spLocks noGrp="1"/>
          </p:cNvSpPr>
          <p:nvPr>
            <p:ph type="sldNum" sz="quarter" idx="12"/>
          </p:nvPr>
        </p:nvSpPr>
        <p:spPr/>
        <p:txBody>
          <a:bodyPr/>
          <a:lstStyle/>
          <a:p>
            <a:fld id="{FE7CC952-DDF5-41DC-86D0-A6821E0526BD}" type="slidenum">
              <a:rPr lang="en-IN" smtClean="0"/>
              <a:t>‹#›</a:t>
            </a:fld>
            <a:endParaRPr lang="en-IN"/>
          </a:p>
        </p:txBody>
      </p:sp>
    </p:spTree>
    <p:extLst>
      <p:ext uri="{BB962C8B-B14F-4D97-AF65-F5344CB8AC3E}">
        <p14:creationId xmlns:p14="http://schemas.microsoft.com/office/powerpoint/2010/main" val="1852435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5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9C189F-849D-6385-6603-5EBBC6CD1A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7F276FC-69F1-84E2-0031-17389663D9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7613135-A473-A3D0-6759-CC2A1D069B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5BD6B3-4230-43A9-8C15-4452C8ACA81E}" type="datetimeFigureOut">
              <a:rPr lang="en-IN" smtClean="0"/>
              <a:t>22-02-2024</a:t>
            </a:fld>
            <a:endParaRPr lang="en-IN"/>
          </a:p>
        </p:txBody>
      </p:sp>
      <p:sp>
        <p:nvSpPr>
          <p:cNvPr id="5" name="Footer Placeholder 4">
            <a:extLst>
              <a:ext uri="{FF2B5EF4-FFF2-40B4-BE49-F238E27FC236}">
                <a16:creationId xmlns:a16="http://schemas.microsoft.com/office/drawing/2014/main" id="{D45B36A4-B454-4D10-BFBC-10BF01791C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D9C00A3E-DCCB-DDD4-99B3-F5C8D4402B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7CC952-DDF5-41DC-86D0-A6821E0526BD}" type="slidenum">
              <a:rPr lang="en-IN" smtClean="0"/>
              <a:t>‹#›</a:t>
            </a:fld>
            <a:endParaRPr lang="en-IN"/>
          </a:p>
        </p:txBody>
      </p:sp>
    </p:spTree>
    <p:extLst>
      <p:ext uri="{BB962C8B-B14F-4D97-AF65-F5344CB8AC3E}">
        <p14:creationId xmlns:p14="http://schemas.microsoft.com/office/powerpoint/2010/main" val="29523194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F3761-C9D1-0CBC-6292-54839EC3D0C7}"/>
              </a:ext>
            </a:extLst>
          </p:cNvPr>
          <p:cNvSpPr>
            <a:spLocks noGrp="1"/>
          </p:cNvSpPr>
          <p:nvPr>
            <p:ph type="ctrTitle"/>
          </p:nvPr>
        </p:nvSpPr>
        <p:spPr/>
        <p:txBody>
          <a:bodyPr>
            <a:normAutofit/>
          </a:bodyPr>
          <a:lstStyle/>
          <a:p>
            <a:pPr>
              <a:lnSpc>
                <a:spcPct val="200000"/>
              </a:lnSpc>
            </a:pPr>
            <a:r>
              <a:rPr lang="en-GB" sz="4000" b="1" dirty="0">
                <a:effectLst/>
                <a:latin typeface="Times New Roman" panose="02020603050405020304" pitchFamily="18" charset="0"/>
                <a:ea typeface="Times New Roman" panose="02020603050405020304" pitchFamily="18" charset="0"/>
              </a:rPr>
              <a:t>Hotel Facilities</a:t>
            </a:r>
            <a:br>
              <a:rPr lang="en-IN" sz="4000" dirty="0">
                <a:effectLst/>
                <a:latin typeface="Times New Roman" panose="02020603050405020304" pitchFamily="18" charset="0"/>
                <a:ea typeface="Times New Roman" panose="02020603050405020304" pitchFamily="18" charset="0"/>
              </a:rPr>
            </a:br>
            <a:r>
              <a:rPr lang="en-GB" sz="4000" b="1" dirty="0">
                <a:effectLst/>
                <a:latin typeface="Times New Roman" panose="02020603050405020304" pitchFamily="18" charset="0"/>
                <a:ea typeface="Times New Roman" panose="02020603050405020304" pitchFamily="18" charset="0"/>
              </a:rPr>
              <a:t>Presentation</a:t>
            </a:r>
            <a:endParaRPr lang="en-IN" sz="4000" dirty="0"/>
          </a:p>
        </p:txBody>
      </p:sp>
      <p:sp>
        <p:nvSpPr>
          <p:cNvPr id="3" name="Subtitle 2">
            <a:extLst>
              <a:ext uri="{FF2B5EF4-FFF2-40B4-BE49-F238E27FC236}">
                <a16:creationId xmlns:a16="http://schemas.microsoft.com/office/drawing/2014/main" id="{779CC8F3-9F12-4528-064A-1ABA00C1B7C9}"/>
              </a:ext>
            </a:extLst>
          </p:cNvPr>
          <p:cNvSpPr>
            <a:spLocks noGrp="1"/>
          </p:cNvSpPr>
          <p:nvPr>
            <p:ph type="subTitle" idx="1"/>
          </p:nvPr>
        </p:nvSpPr>
        <p:spPr>
          <a:xfrm>
            <a:off x="1524000" y="3602038"/>
            <a:ext cx="9144000" cy="2526388"/>
          </a:xfrm>
        </p:spPr>
        <p:txBody>
          <a:bodyPr>
            <a:noAutofit/>
          </a:bodyPr>
          <a:lstStyle/>
          <a:p>
            <a:pPr>
              <a:lnSpc>
                <a:spcPct val="200000"/>
              </a:lnSpc>
            </a:pPr>
            <a:r>
              <a:rPr lang="en-GB" sz="1400" b="1" dirty="0">
                <a:latin typeface="Arial" panose="020B0604020202020204" pitchFamily="34" charset="0"/>
                <a:ea typeface="Times New Roman" panose="02020603050405020304" pitchFamily="18" charset="0"/>
                <a:cs typeface="Arial" panose="020B0604020202020204" pitchFamily="34" charset="0"/>
              </a:rPr>
              <a:t>Student Name: Alina </a:t>
            </a:r>
            <a:r>
              <a:rPr lang="en-GB" sz="1400" b="1" dirty="0" err="1">
                <a:latin typeface="Arial" panose="020B0604020202020204" pitchFamily="34" charset="0"/>
                <a:ea typeface="Times New Roman" panose="02020603050405020304" pitchFamily="18" charset="0"/>
                <a:cs typeface="Arial" panose="020B0604020202020204" pitchFamily="34" charset="0"/>
              </a:rPr>
              <a:t>Iuliana</a:t>
            </a:r>
            <a:r>
              <a:rPr lang="en-GB" sz="1400" b="1" dirty="0">
                <a:latin typeface="Arial" panose="020B0604020202020204" pitchFamily="34" charset="0"/>
                <a:ea typeface="Times New Roman" panose="02020603050405020304" pitchFamily="18" charset="0"/>
                <a:cs typeface="Arial" panose="020B0604020202020204" pitchFamily="34" charset="0"/>
              </a:rPr>
              <a:t> </a:t>
            </a:r>
            <a:r>
              <a:rPr lang="en-GB" sz="1400" b="1" dirty="0" err="1">
                <a:latin typeface="Arial" panose="020B0604020202020204" pitchFamily="34" charset="0"/>
                <a:ea typeface="Times New Roman" panose="02020603050405020304" pitchFamily="18" charset="0"/>
                <a:cs typeface="Arial" panose="020B0604020202020204" pitchFamily="34" charset="0"/>
              </a:rPr>
              <a:t>Axinte</a:t>
            </a:r>
            <a:endParaRPr lang="en-IN" sz="1400" b="1" dirty="0">
              <a:latin typeface="Arial" panose="020B0604020202020204" pitchFamily="34" charset="0"/>
              <a:ea typeface="Times New Roman" panose="02020603050405020304" pitchFamily="18" charset="0"/>
              <a:cs typeface="Arial" panose="020B0604020202020204" pitchFamily="34" charset="0"/>
            </a:endParaRPr>
          </a:p>
          <a:p>
            <a:pPr>
              <a:lnSpc>
                <a:spcPct val="200000"/>
              </a:lnSpc>
            </a:pPr>
            <a:r>
              <a:rPr lang="en-GB" sz="1400" b="1" dirty="0">
                <a:latin typeface="Arial" panose="020B0604020202020204" pitchFamily="34" charset="0"/>
                <a:ea typeface="Times New Roman" panose="02020603050405020304" pitchFamily="18" charset="0"/>
                <a:cs typeface="Arial" panose="020B0604020202020204" pitchFamily="34" charset="0"/>
              </a:rPr>
              <a:t>Student ID:2223962</a:t>
            </a:r>
          </a:p>
          <a:p>
            <a:pPr>
              <a:lnSpc>
                <a:spcPct val="200000"/>
              </a:lnSpc>
            </a:pPr>
            <a:r>
              <a:rPr lang="en-IN" sz="1400" b="1" dirty="0">
                <a:latin typeface="Arial" panose="020B0604020202020204" pitchFamily="34" charset="0"/>
                <a:ea typeface="Times New Roman" panose="02020603050405020304" pitchFamily="18" charset="0"/>
                <a:cs typeface="Arial" panose="020B0604020202020204" pitchFamily="34" charset="0"/>
              </a:rPr>
              <a:t>Module Title :Operating Hotel Facilities </a:t>
            </a:r>
          </a:p>
          <a:p>
            <a:pPr>
              <a:lnSpc>
                <a:spcPct val="200000"/>
              </a:lnSpc>
            </a:pPr>
            <a:r>
              <a:rPr lang="en-IN" sz="1400" b="1" dirty="0">
                <a:latin typeface="Arial" panose="020B0604020202020204" pitchFamily="34" charset="0"/>
                <a:ea typeface="Times New Roman" panose="02020603050405020304" pitchFamily="18" charset="0"/>
                <a:cs typeface="Arial" panose="020B0604020202020204" pitchFamily="34" charset="0"/>
              </a:rPr>
              <a:t>Module Code ;BMIH4006</a:t>
            </a:r>
          </a:p>
          <a:p>
            <a:r>
              <a:rPr lang="en-IN" sz="1400" b="1" dirty="0">
                <a:latin typeface="Arial" panose="020B0604020202020204" pitchFamily="34" charset="0"/>
                <a:cs typeface="Arial" panose="020B0604020202020204" pitchFamily="34" charset="0"/>
              </a:rPr>
              <a:t>Lecturer : Giulia </a:t>
            </a:r>
            <a:r>
              <a:rPr lang="en-IN" sz="1400" b="1" dirty="0" err="1">
                <a:latin typeface="Arial" panose="020B0604020202020204" pitchFamily="34" charset="0"/>
                <a:cs typeface="Arial" panose="020B0604020202020204" pitchFamily="34" charset="0"/>
              </a:rPr>
              <a:t>Chifari</a:t>
            </a:r>
            <a:endParaRPr lang="en-IN"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3161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59F28-69F2-AAE4-9A40-C570C7D65C34}"/>
              </a:ext>
            </a:extLst>
          </p:cNvPr>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Table of contents</a:t>
            </a:r>
            <a:endParaRPr lang="en-IN"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61E6F13-2B40-6540-98C7-9B0D9B689307}"/>
              </a:ext>
            </a:extLst>
          </p:cNvPr>
          <p:cNvSpPr>
            <a:spLocks noGrp="1"/>
          </p:cNvSpPr>
          <p:nvPr>
            <p:ph idx="1"/>
          </p:nvPr>
        </p:nvSpPr>
        <p:spPr>
          <a:xfrm>
            <a:off x="838200" y="1825625"/>
            <a:ext cx="7210425" cy="4351338"/>
          </a:xfrm>
        </p:spPr>
        <p:txBody>
          <a:bodyPr>
            <a:normAutofit fontScale="92500" lnSpcReduction="20000"/>
          </a:bodyPr>
          <a:lstStyle/>
          <a:p>
            <a:r>
              <a:rPr lang="en-GB" sz="1800" b="1" kern="0" dirty="0">
                <a:effectLst/>
                <a:latin typeface="Times New Roman" panose="02020603050405020304" pitchFamily="18" charset="0"/>
              </a:rPr>
              <a:t>Introduction</a:t>
            </a:r>
          </a:p>
          <a:p>
            <a:r>
              <a:rPr lang="en-GB" sz="1800" b="1" kern="0" dirty="0">
                <a:effectLst/>
                <a:latin typeface="Times New Roman" panose="02020603050405020304" pitchFamily="18" charset="0"/>
              </a:rPr>
              <a:t>Examining the importance of housekeeping</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Core responsibilities of the housekeeping department</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Safety of necessary tools and equipment</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Checking Aisles and stairways</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Checking the health and safety concerns of guests before handing over rooms</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Room cleaning procedures</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Maintaining hygiene in laundry procedure</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Waste disposal guides for ensuring safety</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Measuring fire safety </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Ensuring regular maintenance </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Conclusion</a:t>
            </a:r>
            <a:endParaRPr lang="en-IN" sz="1800" b="1" kern="0" dirty="0">
              <a:effectLst/>
              <a:latin typeface="Times New Roman" panose="02020603050405020304" pitchFamily="18" charset="0"/>
            </a:endParaRPr>
          </a:p>
          <a:p>
            <a:r>
              <a:rPr lang="en-GB" sz="1800" b="1" kern="0" dirty="0">
                <a:effectLst/>
                <a:latin typeface="Times New Roman" panose="02020603050405020304" pitchFamily="18" charset="0"/>
              </a:rPr>
              <a:t>References</a:t>
            </a:r>
            <a:endParaRPr lang="en-IN" sz="1800" b="1" kern="0" dirty="0">
              <a:effectLst/>
              <a:latin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C277A341-F293-AA6E-B157-C69BB1B0253A}"/>
              </a:ext>
            </a:extLst>
          </p:cNvPr>
          <p:cNvPicPr>
            <a:picLocks noChangeAspect="1"/>
          </p:cNvPicPr>
          <p:nvPr/>
        </p:nvPicPr>
        <p:blipFill>
          <a:blip r:embed="rId2"/>
          <a:stretch>
            <a:fillRect/>
          </a:stretch>
        </p:blipFill>
        <p:spPr>
          <a:xfrm>
            <a:off x="8534400" y="1454150"/>
            <a:ext cx="2981325" cy="2336800"/>
          </a:xfrm>
          <a:prstGeom prst="rect">
            <a:avLst/>
          </a:prstGeom>
        </p:spPr>
      </p:pic>
      <p:pic>
        <p:nvPicPr>
          <p:cNvPr id="5" name="Picture 4">
            <a:extLst>
              <a:ext uri="{FF2B5EF4-FFF2-40B4-BE49-F238E27FC236}">
                <a16:creationId xmlns:a16="http://schemas.microsoft.com/office/drawing/2014/main" id="{71EB782D-2B2D-AD94-FF88-B9F9D9D7CA6D}"/>
              </a:ext>
            </a:extLst>
          </p:cNvPr>
          <p:cNvPicPr>
            <a:picLocks noChangeAspect="1"/>
          </p:cNvPicPr>
          <p:nvPr/>
        </p:nvPicPr>
        <p:blipFill>
          <a:blip r:embed="rId3"/>
          <a:stretch>
            <a:fillRect/>
          </a:stretch>
        </p:blipFill>
        <p:spPr>
          <a:xfrm>
            <a:off x="8534400" y="4262438"/>
            <a:ext cx="2981325" cy="1914525"/>
          </a:xfrm>
          <a:prstGeom prst="rect">
            <a:avLst/>
          </a:prstGeom>
        </p:spPr>
      </p:pic>
    </p:spTree>
    <p:extLst>
      <p:ext uri="{BB962C8B-B14F-4D97-AF65-F5344CB8AC3E}">
        <p14:creationId xmlns:p14="http://schemas.microsoft.com/office/powerpoint/2010/main" val="3900236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916CC-1195-21BB-9904-7EE66FEEDEF9}"/>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Introduction</a:t>
            </a:r>
            <a:endParaRPr lang="en-IN" sz="4000" dirty="0"/>
          </a:p>
        </p:txBody>
      </p:sp>
      <p:sp>
        <p:nvSpPr>
          <p:cNvPr id="3" name="Content Placeholder 2">
            <a:extLst>
              <a:ext uri="{FF2B5EF4-FFF2-40B4-BE49-F238E27FC236}">
                <a16:creationId xmlns:a16="http://schemas.microsoft.com/office/drawing/2014/main" id="{6C6B3711-7FF1-0EB8-74F9-83A963BF0FB4}"/>
              </a:ext>
            </a:extLst>
          </p:cNvPr>
          <p:cNvSpPr>
            <a:spLocks noGrp="1"/>
          </p:cNvSpPr>
          <p:nvPr>
            <p:ph idx="1"/>
          </p:nvPr>
        </p:nvSpPr>
        <p:spPr>
          <a:xfrm>
            <a:off x="838200" y="1825625"/>
            <a:ext cx="7240675" cy="4351338"/>
          </a:xfrm>
        </p:spPr>
        <p:txBody>
          <a:bodyPr/>
          <a:lstStyle/>
          <a:p>
            <a:r>
              <a:rPr lang="en-GB" sz="1800" dirty="0">
                <a:effectLst/>
                <a:latin typeface="Times New Roman" panose="02020603050405020304" pitchFamily="18" charset="0"/>
                <a:ea typeface="Times New Roman" panose="02020603050405020304" pitchFamily="18" charset="0"/>
              </a:rPr>
              <a:t>High-quality housekeeping services are considered an efficient method of eliminating various kinds of potential hazards.</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 The presentation is prepared to understand the responsibility of the housekeeping department of Premier Inn to ensure all the health and safety measures of guests.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All the necessary tasks that are required to be done will be highlighted in the presentation.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FD97CF91-61D3-D793-241C-5A5BA97DA410}"/>
              </a:ext>
            </a:extLst>
          </p:cNvPr>
          <p:cNvPicPr>
            <a:picLocks noChangeAspect="1"/>
          </p:cNvPicPr>
          <p:nvPr/>
        </p:nvPicPr>
        <p:blipFill>
          <a:blip r:embed="rId3"/>
          <a:stretch>
            <a:fillRect/>
          </a:stretch>
        </p:blipFill>
        <p:spPr>
          <a:xfrm>
            <a:off x="8496300" y="2490787"/>
            <a:ext cx="3105150" cy="2538413"/>
          </a:xfrm>
          <a:prstGeom prst="rect">
            <a:avLst/>
          </a:prstGeom>
        </p:spPr>
      </p:pic>
      <p:pic>
        <p:nvPicPr>
          <p:cNvPr id="5" name="Picture 4">
            <a:extLst>
              <a:ext uri="{FF2B5EF4-FFF2-40B4-BE49-F238E27FC236}">
                <a16:creationId xmlns:a16="http://schemas.microsoft.com/office/drawing/2014/main" id="{2EC786B2-AA01-53C4-241E-AA1C3C173B81}"/>
              </a:ext>
            </a:extLst>
          </p:cNvPr>
          <p:cNvPicPr>
            <a:picLocks noChangeAspect="1"/>
          </p:cNvPicPr>
          <p:nvPr/>
        </p:nvPicPr>
        <p:blipFill>
          <a:blip r:embed="rId4"/>
          <a:stretch>
            <a:fillRect/>
          </a:stretch>
        </p:blipFill>
        <p:spPr>
          <a:xfrm>
            <a:off x="9454324" y="5253967"/>
            <a:ext cx="1603387" cy="329213"/>
          </a:xfrm>
          <a:prstGeom prst="rect">
            <a:avLst/>
          </a:prstGeom>
        </p:spPr>
      </p:pic>
    </p:spTree>
    <p:extLst>
      <p:ext uri="{BB962C8B-B14F-4D97-AF65-F5344CB8AC3E}">
        <p14:creationId xmlns:p14="http://schemas.microsoft.com/office/powerpoint/2010/main" val="1426771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ACF07-6233-B08C-49D9-C5206DC1C857}"/>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Examining the importance of housekeeping</a:t>
            </a:r>
            <a:endParaRPr lang="en-IN" sz="4000" dirty="0"/>
          </a:p>
        </p:txBody>
      </p:sp>
      <p:sp>
        <p:nvSpPr>
          <p:cNvPr id="3" name="Content Placeholder 2">
            <a:extLst>
              <a:ext uri="{FF2B5EF4-FFF2-40B4-BE49-F238E27FC236}">
                <a16:creationId xmlns:a16="http://schemas.microsoft.com/office/drawing/2014/main" id="{149D2154-9F3B-7C2E-070D-F66E0FEF1971}"/>
              </a:ext>
            </a:extLst>
          </p:cNvPr>
          <p:cNvSpPr>
            <a:spLocks noGrp="1"/>
          </p:cNvSpPr>
          <p:nvPr>
            <p:ph idx="1"/>
          </p:nvPr>
        </p:nvSpPr>
        <p:spPr>
          <a:xfrm>
            <a:off x="311499" y="1517301"/>
            <a:ext cx="7767375" cy="4975574"/>
          </a:xfrm>
        </p:spPr>
        <p:txBody>
          <a:bodyPr>
            <a:normAutofit/>
          </a:bodyPr>
          <a:lstStyle/>
          <a:p>
            <a:r>
              <a:rPr lang="en-GB" sz="1800" dirty="0">
                <a:effectLst/>
                <a:latin typeface="Times New Roman" panose="02020603050405020304" pitchFamily="18" charset="0"/>
                <a:ea typeface="Times New Roman" panose="02020603050405020304" pitchFamily="18" charset="0"/>
              </a:rPr>
              <a:t>High-quality housekeeping services are considered the backbone of the hospitality business.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According to research, more than 63 % of guests have rated that cleanliness and safety concerns are the first thing during the chives of hotels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Alwadood</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i="1" dirty="0">
                <a:solidFill>
                  <a:srgbClr val="000000"/>
                </a:solidFill>
                <a:effectLst/>
                <a:latin typeface="Times New Roman" panose="02020603050405020304" pitchFamily="18" charset="0"/>
                <a:ea typeface="Times New Roman" panose="02020603050405020304" pitchFamily="18" charset="0"/>
              </a:rPr>
              <a:t>et al., </a:t>
            </a:r>
            <a:r>
              <a:rPr lang="en-GB" sz="1800" dirty="0">
                <a:solidFill>
                  <a:srgbClr val="000000"/>
                </a:solidFill>
                <a:effectLst/>
                <a:latin typeface="Times New Roman" panose="02020603050405020304" pitchFamily="18" charset="0"/>
                <a:ea typeface="Times New Roman" panose="02020603050405020304" pitchFamily="18" charset="0"/>
              </a:rPr>
              <a:t>2021)</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Every successful accommodation business aims towards offering a very clean, comfortable, safe and soothing environment.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Hence, the housekeeping department of Premier Inn takes huge pride in maintaining a high level of cleanliness and safety within the hotel premises. </a:t>
            </a:r>
          </a:p>
          <a:p>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The hotel aims to prove the experience of ‘home away from home’ will be fulfilled with the appropriate constriction of the housekeeping team.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F3822CB9-8B60-F364-9B9C-BACED87C52B1}"/>
              </a:ext>
            </a:extLst>
          </p:cNvPr>
          <p:cNvPicPr>
            <a:picLocks noChangeAspect="1"/>
          </p:cNvPicPr>
          <p:nvPr/>
        </p:nvPicPr>
        <p:blipFill>
          <a:blip r:embed="rId3"/>
          <a:stretch>
            <a:fillRect/>
          </a:stretch>
        </p:blipFill>
        <p:spPr>
          <a:xfrm>
            <a:off x="8267700" y="2514600"/>
            <a:ext cx="3171825" cy="2514600"/>
          </a:xfrm>
          <a:prstGeom prst="rect">
            <a:avLst/>
          </a:prstGeom>
        </p:spPr>
      </p:pic>
      <p:pic>
        <p:nvPicPr>
          <p:cNvPr id="5" name="Picture 4">
            <a:extLst>
              <a:ext uri="{FF2B5EF4-FFF2-40B4-BE49-F238E27FC236}">
                <a16:creationId xmlns:a16="http://schemas.microsoft.com/office/drawing/2014/main" id="{7C863093-ED4F-1FBA-5CA1-826244E394CA}"/>
              </a:ext>
            </a:extLst>
          </p:cNvPr>
          <p:cNvPicPr>
            <a:picLocks noChangeAspect="1"/>
          </p:cNvPicPr>
          <p:nvPr/>
        </p:nvPicPr>
        <p:blipFill>
          <a:blip r:embed="rId4"/>
          <a:stretch>
            <a:fillRect/>
          </a:stretch>
        </p:blipFill>
        <p:spPr>
          <a:xfrm>
            <a:off x="9363888" y="5203725"/>
            <a:ext cx="1603387" cy="329213"/>
          </a:xfrm>
          <a:prstGeom prst="rect">
            <a:avLst/>
          </a:prstGeom>
        </p:spPr>
      </p:pic>
    </p:spTree>
    <p:extLst>
      <p:ext uri="{BB962C8B-B14F-4D97-AF65-F5344CB8AC3E}">
        <p14:creationId xmlns:p14="http://schemas.microsoft.com/office/powerpoint/2010/main" val="3012516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46E7C-8CE1-8533-596B-5D219E7771A5}"/>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Core responsibilities of the housekeeping department</a:t>
            </a:r>
            <a:endParaRPr lang="en-IN" sz="4000" dirty="0"/>
          </a:p>
        </p:txBody>
      </p:sp>
      <p:sp>
        <p:nvSpPr>
          <p:cNvPr id="3" name="Content Placeholder 2">
            <a:extLst>
              <a:ext uri="{FF2B5EF4-FFF2-40B4-BE49-F238E27FC236}">
                <a16:creationId xmlns:a16="http://schemas.microsoft.com/office/drawing/2014/main" id="{1675F61F-CB29-C0EE-2569-BBB6C11A4646}"/>
              </a:ext>
            </a:extLst>
          </p:cNvPr>
          <p:cNvSpPr>
            <a:spLocks noGrp="1"/>
          </p:cNvSpPr>
          <p:nvPr>
            <p:ph idx="1"/>
          </p:nvPr>
        </p:nvSpPr>
        <p:spPr>
          <a:xfrm>
            <a:off x="414338" y="1825625"/>
            <a:ext cx="8110538" cy="4786190"/>
          </a:xfrm>
        </p:spPr>
        <p:txBody>
          <a:bodyPr>
            <a:normAutofit lnSpcReduction="10000"/>
          </a:bodyPr>
          <a:lstStyle/>
          <a:p>
            <a:r>
              <a:rPr lang="en-GB" sz="1800" dirty="0">
                <a:effectLst/>
                <a:latin typeface="Times New Roman" panose="02020603050405020304" pitchFamily="18" charset="0"/>
                <a:ea typeface="Times New Roman" panose="02020603050405020304" pitchFamily="18" charset="0"/>
              </a:rPr>
              <a:t>The core responsibility of the housekeeping department is to offer comfort and satisfaction to the guests.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the respective team also have to take huge pride in creating a welcoming environment for the guests.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Ensuring high-quality services and adjustments according to customer feedback is required to be done as well </a:t>
            </a:r>
            <a:r>
              <a:rPr lang="en-GB" sz="1800" dirty="0">
                <a:solidFill>
                  <a:srgbClr val="000000"/>
                </a:solidFill>
                <a:effectLst/>
                <a:latin typeface="Times New Roman" panose="02020603050405020304" pitchFamily="18" charset="0"/>
                <a:ea typeface="Times New Roman" panose="02020603050405020304" pitchFamily="18" charset="0"/>
              </a:rPr>
              <a:t>(Andrade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2021)</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Additionally, maintaining a high standard of cleanliness and safety are the major priorities of the housekeeping department of Premier Inn. </a:t>
            </a:r>
          </a:p>
          <a:p>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informing the general manager and administrator about any matter that requires special attention is also a very crucial responsibility of the housekeeping department.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0B96761E-69E2-D25E-EED5-C831550AA062}"/>
              </a:ext>
            </a:extLst>
          </p:cNvPr>
          <p:cNvPicPr>
            <a:picLocks noChangeAspect="1"/>
          </p:cNvPicPr>
          <p:nvPr/>
        </p:nvPicPr>
        <p:blipFill>
          <a:blip r:embed="rId3"/>
          <a:stretch>
            <a:fillRect/>
          </a:stretch>
        </p:blipFill>
        <p:spPr>
          <a:xfrm>
            <a:off x="8782051" y="2471737"/>
            <a:ext cx="2995612" cy="2376488"/>
          </a:xfrm>
          <a:prstGeom prst="rect">
            <a:avLst/>
          </a:prstGeom>
        </p:spPr>
      </p:pic>
      <p:sp>
        <p:nvSpPr>
          <p:cNvPr id="6" name="TextBox 5">
            <a:extLst>
              <a:ext uri="{FF2B5EF4-FFF2-40B4-BE49-F238E27FC236}">
                <a16:creationId xmlns:a16="http://schemas.microsoft.com/office/drawing/2014/main" id="{B04BAD0E-0625-0147-D7B3-F7A997EFC55A}"/>
              </a:ext>
            </a:extLst>
          </p:cNvPr>
          <p:cNvSpPr txBox="1"/>
          <p:nvPr/>
        </p:nvSpPr>
        <p:spPr>
          <a:xfrm>
            <a:off x="9733478" y="5054321"/>
            <a:ext cx="1092758" cy="276999"/>
          </a:xfrm>
          <a:prstGeom prst="rect">
            <a:avLst/>
          </a:prstGeom>
          <a:noFill/>
        </p:spPr>
        <p:txBody>
          <a:bodyPr wrap="square">
            <a:spAutoFit/>
          </a:bodyPr>
          <a:lstStyle/>
          <a:p>
            <a:r>
              <a:rPr lang="en-IN" sz="1200" dirty="0"/>
              <a:t>(</a:t>
            </a:r>
            <a:r>
              <a:rPr lang="en-IN" sz="1200" dirty="0" err="1"/>
              <a:t>Wirya</a:t>
            </a:r>
            <a:r>
              <a:rPr lang="en-IN" sz="1200" dirty="0"/>
              <a:t>, 2023)</a:t>
            </a:r>
          </a:p>
        </p:txBody>
      </p:sp>
    </p:spTree>
    <p:extLst>
      <p:ext uri="{BB962C8B-B14F-4D97-AF65-F5344CB8AC3E}">
        <p14:creationId xmlns:p14="http://schemas.microsoft.com/office/powerpoint/2010/main" val="1017706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568EA-CA38-7B59-C30F-FD26A3FCD311}"/>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Safety of necessary tools and equipment</a:t>
            </a:r>
            <a:endParaRPr lang="en-IN" sz="4000" dirty="0"/>
          </a:p>
        </p:txBody>
      </p:sp>
      <p:sp>
        <p:nvSpPr>
          <p:cNvPr id="3" name="Content Placeholder 2">
            <a:extLst>
              <a:ext uri="{FF2B5EF4-FFF2-40B4-BE49-F238E27FC236}">
                <a16:creationId xmlns:a16="http://schemas.microsoft.com/office/drawing/2014/main" id="{9C5D00FA-9810-E7BA-4939-187BDC86AAC9}"/>
              </a:ext>
            </a:extLst>
          </p:cNvPr>
          <p:cNvSpPr>
            <a:spLocks noGrp="1"/>
          </p:cNvSpPr>
          <p:nvPr>
            <p:ph idx="1"/>
          </p:nvPr>
        </p:nvSpPr>
        <p:spPr>
          <a:xfrm>
            <a:off x="838200" y="1825625"/>
            <a:ext cx="6800850" cy="4351338"/>
          </a:xfrm>
        </p:spPr>
        <p:txBody>
          <a:bodyPr/>
          <a:lstStyle/>
          <a:p>
            <a:r>
              <a:rPr lang="en-GB" sz="1800" dirty="0">
                <a:effectLst/>
                <a:latin typeface="Times New Roman" panose="02020603050405020304" pitchFamily="18" charset="0"/>
                <a:ea typeface="Times New Roman" panose="02020603050405020304" pitchFamily="18" charset="0"/>
              </a:rPr>
              <a:t>All the required tools and equipment of housekeeping must be neat and clean to ensure the safety and health concerns of guests </a:t>
            </a:r>
            <a:r>
              <a:rPr lang="en-GB" sz="1800" dirty="0">
                <a:solidFill>
                  <a:srgbClr val="000000"/>
                </a:solidFill>
                <a:effectLst/>
                <a:latin typeface="Times New Roman" panose="02020603050405020304" pitchFamily="18" charset="0"/>
                <a:ea typeface="Times New Roman" panose="02020603050405020304" pitchFamily="18" charset="0"/>
              </a:rPr>
              <a:t>(Brazil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unused tools must be retired to the storage area to lower the chances of being misplaced or lost.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All the employees are required to clean and inspect all the tools and other equipment regularly.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If any tool or equipment requires any kind of repair then the employee must take necessary action.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0A08AC47-9697-FFA5-65D0-9C294F9F092D}"/>
              </a:ext>
            </a:extLst>
          </p:cNvPr>
          <p:cNvPicPr>
            <a:picLocks noChangeAspect="1"/>
          </p:cNvPicPr>
          <p:nvPr/>
        </p:nvPicPr>
        <p:blipFill>
          <a:blip r:embed="rId3"/>
          <a:stretch>
            <a:fillRect/>
          </a:stretch>
        </p:blipFill>
        <p:spPr>
          <a:xfrm>
            <a:off x="8753475" y="2657475"/>
            <a:ext cx="2895600" cy="2228850"/>
          </a:xfrm>
          <a:prstGeom prst="rect">
            <a:avLst/>
          </a:prstGeom>
        </p:spPr>
      </p:pic>
      <p:pic>
        <p:nvPicPr>
          <p:cNvPr id="5" name="Picture 4">
            <a:extLst>
              <a:ext uri="{FF2B5EF4-FFF2-40B4-BE49-F238E27FC236}">
                <a16:creationId xmlns:a16="http://schemas.microsoft.com/office/drawing/2014/main" id="{65254163-240C-C37C-69D2-78CFCE44D1B1}"/>
              </a:ext>
            </a:extLst>
          </p:cNvPr>
          <p:cNvPicPr>
            <a:picLocks noChangeAspect="1"/>
          </p:cNvPicPr>
          <p:nvPr/>
        </p:nvPicPr>
        <p:blipFill>
          <a:blip r:embed="rId4"/>
          <a:stretch>
            <a:fillRect/>
          </a:stretch>
        </p:blipFill>
        <p:spPr>
          <a:xfrm>
            <a:off x="9652587" y="5083144"/>
            <a:ext cx="1097375" cy="329213"/>
          </a:xfrm>
          <a:prstGeom prst="rect">
            <a:avLst/>
          </a:prstGeom>
        </p:spPr>
      </p:pic>
    </p:spTree>
    <p:extLst>
      <p:ext uri="{BB962C8B-B14F-4D97-AF65-F5344CB8AC3E}">
        <p14:creationId xmlns:p14="http://schemas.microsoft.com/office/powerpoint/2010/main" val="2859602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28CE8-0B96-1A1F-C183-3ED70295C4AE}"/>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Checking Aisles and stairways</a:t>
            </a:r>
            <a:endParaRPr lang="en-IN" sz="4000" dirty="0"/>
          </a:p>
        </p:txBody>
      </p:sp>
      <p:sp>
        <p:nvSpPr>
          <p:cNvPr id="3" name="Content Placeholder 2">
            <a:extLst>
              <a:ext uri="{FF2B5EF4-FFF2-40B4-BE49-F238E27FC236}">
                <a16:creationId xmlns:a16="http://schemas.microsoft.com/office/drawing/2014/main" id="{C4CB0071-8376-40F0-F220-5D5E1F5495EA}"/>
              </a:ext>
            </a:extLst>
          </p:cNvPr>
          <p:cNvSpPr>
            <a:spLocks noGrp="1"/>
          </p:cNvSpPr>
          <p:nvPr>
            <p:ph idx="1"/>
          </p:nvPr>
        </p:nvSpPr>
        <p:spPr>
          <a:xfrm>
            <a:off x="838200" y="1904999"/>
            <a:ext cx="7353300" cy="4271963"/>
          </a:xfrm>
        </p:spPr>
        <p:txBody>
          <a:bodyPr/>
          <a:lstStyle/>
          <a:p>
            <a:r>
              <a:rPr lang="en-GB" sz="1800" dirty="0">
                <a:effectLst/>
                <a:latin typeface="Times New Roman" panose="02020603050405020304" pitchFamily="18" charset="0"/>
                <a:ea typeface="Times New Roman" panose="02020603050405020304" pitchFamily="18" charset="0"/>
              </a:rPr>
              <a:t>The employees must have to check that all the aisles and stairways of the hotel are clear from any kind of object or not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Panggabean</a:t>
            </a:r>
            <a:r>
              <a:rPr lang="en-GB" sz="1800" dirty="0">
                <a:solidFill>
                  <a:srgbClr val="000000"/>
                </a:solidFill>
                <a:effectLst/>
                <a:latin typeface="Times New Roman" panose="02020603050405020304" pitchFamily="18" charset="0"/>
                <a:ea typeface="Times New Roman" panose="02020603050405020304" pitchFamily="18" charset="0"/>
              </a:rPr>
              <a:t> and </a:t>
            </a:r>
            <a:r>
              <a:rPr lang="en-GB" sz="1800" dirty="0" err="1">
                <a:solidFill>
                  <a:srgbClr val="000000"/>
                </a:solidFill>
                <a:effectLst/>
                <a:latin typeface="Times New Roman" panose="02020603050405020304" pitchFamily="18" charset="0"/>
                <a:ea typeface="Times New Roman" panose="02020603050405020304" pitchFamily="18" charset="0"/>
              </a:rPr>
              <a:t>Hasibuan</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It is very much necessary for ensuring the safety of guests as any object can create trips and falls as well.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all the aisles of the hotel must have a minimum of three feet for clearance.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Improvement of light in the aisles and stairways is needed to be checked twice a day.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DB5D3A8E-D433-03E5-5E57-E7FA66794BE8}"/>
              </a:ext>
            </a:extLst>
          </p:cNvPr>
          <p:cNvPicPr>
            <a:picLocks noChangeAspect="1"/>
          </p:cNvPicPr>
          <p:nvPr/>
        </p:nvPicPr>
        <p:blipFill>
          <a:blip r:embed="rId3"/>
          <a:stretch>
            <a:fillRect/>
          </a:stretch>
        </p:blipFill>
        <p:spPr>
          <a:xfrm>
            <a:off x="8429625" y="2690018"/>
            <a:ext cx="3467100" cy="2405063"/>
          </a:xfrm>
          <a:prstGeom prst="rect">
            <a:avLst/>
          </a:prstGeom>
        </p:spPr>
      </p:pic>
      <p:pic>
        <p:nvPicPr>
          <p:cNvPr id="5" name="Picture 4">
            <a:extLst>
              <a:ext uri="{FF2B5EF4-FFF2-40B4-BE49-F238E27FC236}">
                <a16:creationId xmlns:a16="http://schemas.microsoft.com/office/drawing/2014/main" id="{16896EA3-913F-EDF7-26C3-12AB0DA0615F}"/>
              </a:ext>
            </a:extLst>
          </p:cNvPr>
          <p:cNvPicPr>
            <a:picLocks noChangeAspect="1"/>
          </p:cNvPicPr>
          <p:nvPr/>
        </p:nvPicPr>
        <p:blipFill>
          <a:blip r:embed="rId4"/>
          <a:stretch>
            <a:fillRect/>
          </a:stretch>
        </p:blipFill>
        <p:spPr>
          <a:xfrm>
            <a:off x="9675388" y="5284112"/>
            <a:ext cx="1603387" cy="329213"/>
          </a:xfrm>
          <a:prstGeom prst="rect">
            <a:avLst/>
          </a:prstGeom>
        </p:spPr>
      </p:pic>
    </p:spTree>
    <p:extLst>
      <p:ext uri="{BB962C8B-B14F-4D97-AF65-F5344CB8AC3E}">
        <p14:creationId xmlns:p14="http://schemas.microsoft.com/office/powerpoint/2010/main" val="2419372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EADA7-FD06-B669-19CF-4CE06F5AF566}"/>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Checking the health and safety concerns of guests before handing over rooms</a:t>
            </a:r>
            <a:endParaRPr lang="en-IN" sz="4000" dirty="0"/>
          </a:p>
        </p:txBody>
      </p:sp>
      <p:sp>
        <p:nvSpPr>
          <p:cNvPr id="3" name="Content Placeholder 2">
            <a:extLst>
              <a:ext uri="{FF2B5EF4-FFF2-40B4-BE49-F238E27FC236}">
                <a16:creationId xmlns:a16="http://schemas.microsoft.com/office/drawing/2014/main" id="{3937AA0F-8D4C-D6AA-2B01-FBF97FF6954E}"/>
              </a:ext>
            </a:extLst>
          </p:cNvPr>
          <p:cNvSpPr>
            <a:spLocks noGrp="1"/>
          </p:cNvSpPr>
          <p:nvPr>
            <p:ph idx="1"/>
          </p:nvPr>
        </p:nvSpPr>
        <p:spPr>
          <a:xfrm>
            <a:off x="838200" y="2813537"/>
            <a:ext cx="7267575" cy="3363425"/>
          </a:xfrm>
        </p:spPr>
        <p:txBody>
          <a:bodyPr/>
          <a:lstStyle/>
          <a:p>
            <a:r>
              <a:rPr lang="en-GB" sz="1800" dirty="0">
                <a:effectLst/>
                <a:latin typeface="Times New Roman" panose="02020603050405020304" pitchFamily="18" charset="0"/>
                <a:ea typeface="Times New Roman" panose="02020603050405020304" pitchFamily="18" charset="0"/>
              </a:rPr>
              <a:t>The housekeeping department has to double-check the overall condition of the room before handing over the room to the guests </a:t>
            </a:r>
            <a:r>
              <a:rPr lang="en-GB" sz="1800" dirty="0">
                <a:solidFill>
                  <a:srgbClr val="000000"/>
                </a:solidFill>
                <a:effectLst/>
                <a:latin typeface="Times New Roman" panose="02020603050405020304" pitchFamily="18" charset="0"/>
                <a:ea typeface="Times New Roman" panose="02020603050405020304" pitchFamily="18" charset="0"/>
              </a:rPr>
              <a:t>(Yusof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2021)</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if any kind of problem is found then the respective room is required to be replaced.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All the details of the room number and cleanings are required to be recovered in the sheet books.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F15BD7D4-60F1-BAA1-F931-E9D9EB846DE5}"/>
              </a:ext>
            </a:extLst>
          </p:cNvPr>
          <p:cNvPicPr>
            <a:picLocks noChangeAspect="1"/>
          </p:cNvPicPr>
          <p:nvPr/>
        </p:nvPicPr>
        <p:blipFill>
          <a:blip r:embed="rId3"/>
          <a:stretch>
            <a:fillRect/>
          </a:stretch>
        </p:blipFill>
        <p:spPr>
          <a:xfrm>
            <a:off x="9001125" y="2624137"/>
            <a:ext cx="2638425" cy="2219325"/>
          </a:xfrm>
          <a:prstGeom prst="rect">
            <a:avLst/>
          </a:prstGeom>
        </p:spPr>
      </p:pic>
      <p:pic>
        <p:nvPicPr>
          <p:cNvPr id="5" name="Picture 4">
            <a:extLst>
              <a:ext uri="{FF2B5EF4-FFF2-40B4-BE49-F238E27FC236}">
                <a16:creationId xmlns:a16="http://schemas.microsoft.com/office/drawing/2014/main" id="{EDDA4D76-D031-362C-03F9-B5329612CA57}"/>
              </a:ext>
            </a:extLst>
          </p:cNvPr>
          <p:cNvPicPr>
            <a:picLocks noChangeAspect="1"/>
          </p:cNvPicPr>
          <p:nvPr/>
        </p:nvPicPr>
        <p:blipFill>
          <a:blip r:embed="rId4"/>
          <a:stretch>
            <a:fillRect/>
          </a:stretch>
        </p:blipFill>
        <p:spPr>
          <a:xfrm>
            <a:off x="9771649" y="5002758"/>
            <a:ext cx="1097375" cy="329213"/>
          </a:xfrm>
          <a:prstGeom prst="rect">
            <a:avLst/>
          </a:prstGeom>
        </p:spPr>
      </p:pic>
    </p:spTree>
    <p:extLst>
      <p:ext uri="{BB962C8B-B14F-4D97-AF65-F5344CB8AC3E}">
        <p14:creationId xmlns:p14="http://schemas.microsoft.com/office/powerpoint/2010/main" val="4246061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DA3A5-37CC-BFF2-7DF2-CFC6FED5934E}"/>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Room cleaning procedures</a:t>
            </a:r>
            <a:endParaRPr lang="en-IN" sz="4000" dirty="0"/>
          </a:p>
        </p:txBody>
      </p:sp>
      <p:sp>
        <p:nvSpPr>
          <p:cNvPr id="3" name="Content Placeholder 2">
            <a:extLst>
              <a:ext uri="{FF2B5EF4-FFF2-40B4-BE49-F238E27FC236}">
                <a16:creationId xmlns:a16="http://schemas.microsoft.com/office/drawing/2014/main" id="{0E99C46F-9D5F-D304-8E8A-5A7CA5B4A14F}"/>
              </a:ext>
            </a:extLst>
          </p:cNvPr>
          <p:cNvSpPr>
            <a:spLocks noGrp="1"/>
          </p:cNvSpPr>
          <p:nvPr>
            <p:ph idx="1"/>
          </p:nvPr>
        </p:nvSpPr>
        <p:spPr>
          <a:xfrm>
            <a:off x="838199" y="1825624"/>
            <a:ext cx="7553325" cy="4565127"/>
          </a:xfrm>
        </p:spPr>
        <p:txBody>
          <a:bodyPr>
            <a:normAutofit lnSpcReduction="10000"/>
          </a:bodyPr>
          <a:lstStyle/>
          <a:p>
            <a:r>
              <a:rPr lang="en-GB" sz="1800" dirty="0">
                <a:effectLst/>
                <a:latin typeface="Times New Roman" panose="02020603050405020304" pitchFamily="18" charset="0"/>
                <a:ea typeface="Times New Roman" panose="02020603050405020304" pitchFamily="18" charset="0"/>
              </a:rPr>
              <a:t>Identifying the category of cleaning like dust, dirt, foreign practice, tarnish and stains are required to be checked daily.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housekeeping departments have to follow all the basic protocols of bed making, bathroom cleaning and room cleaning as well </a:t>
            </a:r>
            <a:r>
              <a:rPr lang="en-GB" sz="1800" dirty="0">
                <a:solidFill>
                  <a:srgbClr val="000000"/>
                </a:solidFill>
                <a:effectLst/>
                <a:latin typeface="Times New Roman" panose="02020603050405020304" pitchFamily="18" charset="0"/>
                <a:ea typeface="Times New Roman" panose="02020603050405020304" pitchFamily="18" charset="0"/>
              </a:rPr>
              <a:t>(Brazil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Additionally, employees also have to check whether telephones and other gadgets in the room are functioning properly or not.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All the required toiletries like soap and shampoo are required to be provided again. </a:t>
            </a:r>
          </a:p>
          <a:p>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Employees also have to check if there is any kind of thing present in the room that can create potential hazards. </a:t>
            </a:r>
            <a:endParaRPr lang="en-IN" dirty="0"/>
          </a:p>
        </p:txBody>
      </p:sp>
      <p:pic>
        <p:nvPicPr>
          <p:cNvPr id="4" name="Picture 3">
            <a:extLst>
              <a:ext uri="{FF2B5EF4-FFF2-40B4-BE49-F238E27FC236}">
                <a16:creationId xmlns:a16="http://schemas.microsoft.com/office/drawing/2014/main" id="{5C3A096A-AD19-6501-9461-B8DEE26CBD9D}"/>
              </a:ext>
            </a:extLst>
          </p:cNvPr>
          <p:cNvPicPr>
            <a:picLocks noChangeAspect="1"/>
          </p:cNvPicPr>
          <p:nvPr/>
        </p:nvPicPr>
        <p:blipFill>
          <a:blip r:embed="rId3"/>
          <a:stretch>
            <a:fillRect/>
          </a:stretch>
        </p:blipFill>
        <p:spPr>
          <a:xfrm>
            <a:off x="8391525" y="2338387"/>
            <a:ext cx="3314700" cy="2614613"/>
          </a:xfrm>
          <a:prstGeom prst="rect">
            <a:avLst/>
          </a:prstGeom>
        </p:spPr>
      </p:pic>
      <p:pic>
        <p:nvPicPr>
          <p:cNvPr id="5" name="Picture 4">
            <a:extLst>
              <a:ext uri="{FF2B5EF4-FFF2-40B4-BE49-F238E27FC236}">
                <a16:creationId xmlns:a16="http://schemas.microsoft.com/office/drawing/2014/main" id="{A566A3C4-71A0-184F-DD43-53CA14B32106}"/>
              </a:ext>
            </a:extLst>
          </p:cNvPr>
          <p:cNvPicPr>
            <a:picLocks noChangeAspect="1"/>
          </p:cNvPicPr>
          <p:nvPr/>
        </p:nvPicPr>
        <p:blipFill>
          <a:blip r:embed="rId4"/>
          <a:stretch>
            <a:fillRect/>
          </a:stretch>
        </p:blipFill>
        <p:spPr>
          <a:xfrm>
            <a:off x="9721449" y="5271486"/>
            <a:ext cx="1450974" cy="329213"/>
          </a:xfrm>
          <a:prstGeom prst="rect">
            <a:avLst/>
          </a:prstGeom>
        </p:spPr>
      </p:pic>
    </p:spTree>
    <p:extLst>
      <p:ext uri="{BB962C8B-B14F-4D97-AF65-F5344CB8AC3E}">
        <p14:creationId xmlns:p14="http://schemas.microsoft.com/office/powerpoint/2010/main" val="3144573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E5D78-8763-3B98-875C-D7344EDED3BC}"/>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Maintaining hygiene in laundry procedure</a:t>
            </a:r>
            <a:endParaRPr lang="en-IN" sz="4000" dirty="0"/>
          </a:p>
        </p:txBody>
      </p:sp>
      <p:sp>
        <p:nvSpPr>
          <p:cNvPr id="3" name="Content Placeholder 2">
            <a:extLst>
              <a:ext uri="{FF2B5EF4-FFF2-40B4-BE49-F238E27FC236}">
                <a16:creationId xmlns:a16="http://schemas.microsoft.com/office/drawing/2014/main" id="{54DFEC69-DD1D-0F29-B1D9-CC26AAE6EAAA}"/>
              </a:ext>
            </a:extLst>
          </p:cNvPr>
          <p:cNvSpPr>
            <a:spLocks noGrp="1"/>
          </p:cNvSpPr>
          <p:nvPr>
            <p:ph idx="1"/>
          </p:nvPr>
        </p:nvSpPr>
        <p:spPr>
          <a:xfrm>
            <a:off x="838200" y="1825625"/>
            <a:ext cx="6867525" cy="4351338"/>
          </a:xfrm>
        </p:spPr>
        <p:txBody>
          <a:bodyPr>
            <a:normAutofit lnSpcReduction="10000"/>
          </a:bodyPr>
          <a:lstStyle/>
          <a:p>
            <a:r>
              <a:rPr lang="en-GB" sz="1800" dirty="0">
                <a:effectLst/>
                <a:latin typeface="Times New Roman" panose="02020603050405020304" pitchFamily="18" charset="0"/>
                <a:ea typeface="Times New Roman" panose="02020603050405020304" pitchFamily="18" charset="0"/>
              </a:rPr>
              <a:t>The housekeeping workers of Premier Inn have to keep an eye on the laundry procedures as well.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Ensuring all the tasks of laundry are initiating high cleanliness is the priority.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The overall consumer perception is damaged if any kind of stain and dust is found in the bedsheet.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Additionally, sometimes various contagious diseases are also spread through the pillow cover and bedsheets as well.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Hence, one-time used sheets are required to be washed off immediately.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1513C810-728B-940F-C70C-2C11E668329C}"/>
              </a:ext>
            </a:extLst>
          </p:cNvPr>
          <p:cNvPicPr>
            <a:picLocks noChangeAspect="1"/>
          </p:cNvPicPr>
          <p:nvPr/>
        </p:nvPicPr>
        <p:blipFill>
          <a:blip r:embed="rId3"/>
          <a:stretch>
            <a:fillRect/>
          </a:stretch>
        </p:blipFill>
        <p:spPr>
          <a:xfrm>
            <a:off x="8705851" y="2695575"/>
            <a:ext cx="2767012" cy="2095500"/>
          </a:xfrm>
          <a:prstGeom prst="rect">
            <a:avLst/>
          </a:prstGeom>
        </p:spPr>
      </p:pic>
      <p:pic>
        <p:nvPicPr>
          <p:cNvPr id="5" name="Picture 4">
            <a:extLst>
              <a:ext uri="{FF2B5EF4-FFF2-40B4-BE49-F238E27FC236}">
                <a16:creationId xmlns:a16="http://schemas.microsoft.com/office/drawing/2014/main" id="{62C61A13-7DB5-1AC6-4CE0-776FE7D9A35E}"/>
              </a:ext>
            </a:extLst>
          </p:cNvPr>
          <p:cNvPicPr>
            <a:picLocks noChangeAspect="1"/>
          </p:cNvPicPr>
          <p:nvPr/>
        </p:nvPicPr>
        <p:blipFill>
          <a:blip r:embed="rId4"/>
          <a:stretch>
            <a:fillRect/>
          </a:stretch>
        </p:blipFill>
        <p:spPr>
          <a:xfrm>
            <a:off x="9404081" y="5103241"/>
            <a:ext cx="1603387" cy="329213"/>
          </a:xfrm>
          <a:prstGeom prst="rect">
            <a:avLst/>
          </a:prstGeom>
        </p:spPr>
      </p:pic>
    </p:spTree>
    <p:extLst>
      <p:ext uri="{BB962C8B-B14F-4D97-AF65-F5344CB8AC3E}">
        <p14:creationId xmlns:p14="http://schemas.microsoft.com/office/powerpoint/2010/main" val="463966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4EB05-6B16-B9CD-973E-997431C2B452}"/>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Waste disposal guides for ensuring safety</a:t>
            </a:r>
            <a:endParaRPr lang="en-IN" sz="4000" dirty="0"/>
          </a:p>
        </p:txBody>
      </p:sp>
      <p:sp>
        <p:nvSpPr>
          <p:cNvPr id="3" name="Content Placeholder 2">
            <a:extLst>
              <a:ext uri="{FF2B5EF4-FFF2-40B4-BE49-F238E27FC236}">
                <a16:creationId xmlns:a16="http://schemas.microsoft.com/office/drawing/2014/main" id="{27A2C2FB-37DB-E376-B132-076486EB8AEE}"/>
              </a:ext>
            </a:extLst>
          </p:cNvPr>
          <p:cNvSpPr>
            <a:spLocks noGrp="1"/>
          </p:cNvSpPr>
          <p:nvPr>
            <p:ph idx="1"/>
          </p:nvPr>
        </p:nvSpPr>
        <p:spPr>
          <a:xfrm>
            <a:off x="838200" y="1825625"/>
            <a:ext cx="7705725" cy="4351338"/>
          </a:xfrm>
        </p:spPr>
        <p:txBody>
          <a:bodyPr/>
          <a:lstStyle/>
          <a:p>
            <a:r>
              <a:rPr lang="en-GB" sz="1800" dirty="0">
                <a:effectLst/>
                <a:latin typeface="Times New Roman" panose="02020603050405020304" pitchFamily="18" charset="0"/>
                <a:ea typeface="Times New Roman" panose="02020603050405020304" pitchFamily="18" charset="0"/>
              </a:rPr>
              <a:t>High-quality housekeeping practices are required to follow appropriate guides of waste disposal towards ensuring the safety of guests.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disposal of trash items like dust and other unknown materials is required to be conducted daily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Tra</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Employees also have to check if there is any kind of waste lying on the floor or not as it can cause falls and slips.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All the scrap containers are required to be put in the dustbin daily.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all the receivables of Waste must be labelled accordingly and also required to be emptied regularly.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C249E991-F55A-6EA9-0C1A-676F417CAFAE}"/>
              </a:ext>
            </a:extLst>
          </p:cNvPr>
          <p:cNvPicPr>
            <a:picLocks noChangeAspect="1"/>
          </p:cNvPicPr>
          <p:nvPr/>
        </p:nvPicPr>
        <p:blipFill>
          <a:blip r:embed="rId3"/>
          <a:stretch>
            <a:fillRect/>
          </a:stretch>
        </p:blipFill>
        <p:spPr>
          <a:xfrm>
            <a:off x="8848725" y="2543175"/>
            <a:ext cx="2914650" cy="2362200"/>
          </a:xfrm>
          <a:prstGeom prst="rect">
            <a:avLst/>
          </a:prstGeom>
        </p:spPr>
      </p:pic>
      <p:pic>
        <p:nvPicPr>
          <p:cNvPr id="5" name="Picture 4">
            <a:extLst>
              <a:ext uri="{FF2B5EF4-FFF2-40B4-BE49-F238E27FC236}">
                <a16:creationId xmlns:a16="http://schemas.microsoft.com/office/drawing/2014/main" id="{D084C169-7097-25C3-E22A-1EF0EC9980B9}"/>
              </a:ext>
            </a:extLst>
          </p:cNvPr>
          <p:cNvPicPr>
            <a:picLocks noChangeAspect="1"/>
          </p:cNvPicPr>
          <p:nvPr/>
        </p:nvPicPr>
        <p:blipFill>
          <a:blip r:embed="rId4"/>
          <a:stretch>
            <a:fillRect/>
          </a:stretch>
        </p:blipFill>
        <p:spPr>
          <a:xfrm>
            <a:off x="9848007" y="5083145"/>
            <a:ext cx="1097375" cy="329213"/>
          </a:xfrm>
          <a:prstGeom prst="rect">
            <a:avLst/>
          </a:prstGeom>
        </p:spPr>
      </p:pic>
    </p:spTree>
    <p:extLst>
      <p:ext uri="{BB962C8B-B14F-4D97-AF65-F5344CB8AC3E}">
        <p14:creationId xmlns:p14="http://schemas.microsoft.com/office/powerpoint/2010/main" val="2273698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14613-C6A4-AF92-093A-9589D3E6D1CF}"/>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Measuring fire safety </a:t>
            </a:r>
            <a:endParaRPr lang="en-IN" sz="4000" dirty="0"/>
          </a:p>
        </p:txBody>
      </p:sp>
      <p:sp>
        <p:nvSpPr>
          <p:cNvPr id="3" name="Content Placeholder 2">
            <a:extLst>
              <a:ext uri="{FF2B5EF4-FFF2-40B4-BE49-F238E27FC236}">
                <a16:creationId xmlns:a16="http://schemas.microsoft.com/office/drawing/2014/main" id="{8D95DF95-EDFC-1061-B174-ACCCA4EC82AC}"/>
              </a:ext>
            </a:extLst>
          </p:cNvPr>
          <p:cNvSpPr>
            <a:spLocks noGrp="1"/>
          </p:cNvSpPr>
          <p:nvPr>
            <p:ph idx="1"/>
          </p:nvPr>
        </p:nvSpPr>
        <p:spPr>
          <a:xfrm>
            <a:off x="838200" y="1825625"/>
            <a:ext cx="7239000" cy="4351338"/>
          </a:xfrm>
        </p:spPr>
        <p:txBody>
          <a:bodyPr>
            <a:normAutofit lnSpcReduction="10000"/>
          </a:bodyPr>
          <a:lstStyle/>
          <a:p>
            <a:r>
              <a:rPr lang="en-GB" sz="1800" dirty="0">
                <a:effectLst/>
                <a:latin typeface="Times New Roman" panose="02020603050405020304" pitchFamily="18" charset="0"/>
                <a:ea typeface="Times New Roman" panose="02020603050405020304" pitchFamily="18" charset="0"/>
              </a:rPr>
              <a:t>All the toxic, flammable and hazardous materials must be kept in well-approved containers and not within the reach of guests.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all the flammable materials above the quantity point of ten gallons are required to be kept in secure storage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Wirya</a:t>
            </a:r>
            <a:r>
              <a:rPr lang="en-GB" sz="1800" dirty="0">
                <a:solidFill>
                  <a:srgbClr val="000000"/>
                </a:solidFill>
                <a:effectLst/>
                <a:latin typeface="Times New Roman" panose="02020603050405020304" pitchFamily="18" charset="0"/>
                <a:ea typeface="Times New Roman" panose="02020603050405020304" pitchFamily="18" charset="0"/>
              </a:rPr>
              <a:t>, 2023)</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All the necessary levels on containers that have chemical and flammable inside must be put by employees.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Additionally, employees also have an eye on the greasy rags of different containers made of plastic and metal.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Following the above-mentioned measures will help Premier Inn to protect the safety of guests.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5EC2FBD9-A948-25D7-4D5B-F688AA0CF0FF}"/>
              </a:ext>
            </a:extLst>
          </p:cNvPr>
          <p:cNvPicPr>
            <a:picLocks noChangeAspect="1"/>
          </p:cNvPicPr>
          <p:nvPr/>
        </p:nvPicPr>
        <p:blipFill>
          <a:blip r:embed="rId3"/>
          <a:stretch>
            <a:fillRect/>
          </a:stretch>
        </p:blipFill>
        <p:spPr>
          <a:xfrm>
            <a:off x="8934451" y="2490787"/>
            <a:ext cx="2595562" cy="2143125"/>
          </a:xfrm>
          <a:prstGeom prst="rect">
            <a:avLst/>
          </a:prstGeom>
        </p:spPr>
      </p:pic>
      <p:pic>
        <p:nvPicPr>
          <p:cNvPr id="5" name="Picture 4">
            <a:extLst>
              <a:ext uri="{FF2B5EF4-FFF2-40B4-BE49-F238E27FC236}">
                <a16:creationId xmlns:a16="http://schemas.microsoft.com/office/drawing/2014/main" id="{AFD35BB3-FF8D-660D-EC2A-757ED47D5BE8}"/>
              </a:ext>
            </a:extLst>
          </p:cNvPr>
          <p:cNvPicPr>
            <a:picLocks noChangeAspect="1"/>
          </p:cNvPicPr>
          <p:nvPr/>
        </p:nvPicPr>
        <p:blipFill>
          <a:blip r:embed="rId4"/>
          <a:stretch>
            <a:fillRect/>
          </a:stretch>
        </p:blipFill>
        <p:spPr>
          <a:xfrm>
            <a:off x="9741546" y="4841985"/>
            <a:ext cx="1450974" cy="329213"/>
          </a:xfrm>
          <a:prstGeom prst="rect">
            <a:avLst/>
          </a:prstGeom>
        </p:spPr>
      </p:pic>
    </p:spTree>
    <p:extLst>
      <p:ext uri="{BB962C8B-B14F-4D97-AF65-F5344CB8AC3E}">
        <p14:creationId xmlns:p14="http://schemas.microsoft.com/office/powerpoint/2010/main" val="3253751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433D2-659C-09D7-E012-63AC662B4F23}"/>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Ensuring regular maintenance </a:t>
            </a:r>
            <a:endParaRPr lang="en-IN" sz="4000" dirty="0"/>
          </a:p>
        </p:txBody>
      </p:sp>
      <p:sp>
        <p:nvSpPr>
          <p:cNvPr id="3" name="Content Placeholder 2">
            <a:extLst>
              <a:ext uri="{FF2B5EF4-FFF2-40B4-BE49-F238E27FC236}">
                <a16:creationId xmlns:a16="http://schemas.microsoft.com/office/drawing/2014/main" id="{41F9E4D7-0445-8652-4F7C-0355A7A719CE}"/>
              </a:ext>
            </a:extLst>
          </p:cNvPr>
          <p:cNvSpPr>
            <a:spLocks noGrp="1"/>
          </p:cNvSpPr>
          <p:nvPr>
            <p:ph idx="1"/>
          </p:nvPr>
        </p:nvSpPr>
        <p:spPr>
          <a:xfrm>
            <a:off x="838200" y="1825625"/>
            <a:ext cx="6657975" cy="4351338"/>
          </a:xfrm>
        </p:spPr>
        <p:txBody>
          <a:bodyPr/>
          <a:lstStyle/>
          <a:p>
            <a:r>
              <a:rPr lang="en-GB" sz="1800" dirty="0">
                <a:effectLst/>
                <a:latin typeface="Times New Roman" panose="02020603050405020304" pitchFamily="18" charset="0"/>
                <a:ea typeface="Times New Roman" panose="02020603050405020304" pitchFamily="18" charset="0"/>
              </a:rPr>
              <a:t>A new programme of maintenance will be started in the upcoming week which will cover maintaining a sheet for tasks like inspection, tool repair, machine test and other processes as well.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All the routine maintenance of necessary machines and other equipment must be recorded appropriately in the register </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Rosemberg</a:t>
            </a:r>
            <a:r>
              <a:rPr lang="en-GB" sz="1800" dirty="0">
                <a:solidFill>
                  <a:srgbClr val="000000"/>
                </a:solidFill>
                <a:effectLst/>
                <a:latin typeface="Times New Roman" panose="02020603050405020304" pitchFamily="18" charset="0"/>
                <a:ea typeface="Times New Roman" panose="02020603050405020304" pitchFamily="18" charset="0"/>
              </a:rPr>
              <a:t>, 2020)</a:t>
            </a:r>
            <a:r>
              <a:rPr lang="en-GB" sz="1800" dirty="0">
                <a:effectLst/>
                <a:latin typeface="Times New Roman" panose="02020603050405020304" pitchFamily="18" charset="0"/>
                <a:ea typeface="Times New Roman" panose="02020603050405020304" pitchFamily="18" charset="0"/>
              </a:rPr>
              <a:t>.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The maintenance of the building will also involve processes like checking paints, cleaning walls, cleaning windows, checking any strain of damaged windows and any leak in plumbing as well.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Additionally, broken tiles and surfaces are also required to be inspected regularly.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5" name="Picture 4">
            <a:extLst>
              <a:ext uri="{FF2B5EF4-FFF2-40B4-BE49-F238E27FC236}">
                <a16:creationId xmlns:a16="http://schemas.microsoft.com/office/drawing/2014/main" id="{C45AE158-C0EC-B47E-FCEA-33B0538A7A1A}"/>
              </a:ext>
            </a:extLst>
          </p:cNvPr>
          <p:cNvPicPr>
            <a:picLocks noChangeAspect="1"/>
          </p:cNvPicPr>
          <p:nvPr/>
        </p:nvPicPr>
        <p:blipFill>
          <a:blip r:embed="rId3"/>
          <a:stretch>
            <a:fillRect/>
          </a:stretch>
        </p:blipFill>
        <p:spPr>
          <a:xfrm>
            <a:off x="7705725" y="2533651"/>
            <a:ext cx="4389333" cy="2633690"/>
          </a:xfrm>
          <a:prstGeom prst="rect">
            <a:avLst/>
          </a:prstGeom>
        </p:spPr>
      </p:pic>
      <p:sp>
        <p:nvSpPr>
          <p:cNvPr id="7" name="TextBox 6">
            <a:extLst>
              <a:ext uri="{FF2B5EF4-FFF2-40B4-BE49-F238E27FC236}">
                <a16:creationId xmlns:a16="http://schemas.microsoft.com/office/drawing/2014/main" id="{CCFB4595-09C2-8BF1-5A12-AE461734094D}"/>
              </a:ext>
            </a:extLst>
          </p:cNvPr>
          <p:cNvSpPr txBox="1"/>
          <p:nvPr/>
        </p:nvSpPr>
        <p:spPr>
          <a:xfrm>
            <a:off x="9447963" y="5345724"/>
            <a:ext cx="1444450" cy="276999"/>
          </a:xfrm>
          <a:prstGeom prst="rect">
            <a:avLst/>
          </a:prstGeom>
          <a:noFill/>
        </p:spPr>
        <p:txBody>
          <a:bodyPr wrap="square">
            <a:spAutoFit/>
          </a:bodyPr>
          <a:lstStyle/>
          <a:p>
            <a:r>
              <a:rPr lang="en-IN" sz="1200" dirty="0"/>
              <a:t>(</a:t>
            </a:r>
            <a:r>
              <a:rPr lang="en-IN" sz="1200" dirty="0" err="1"/>
              <a:t>Tra</a:t>
            </a:r>
            <a:r>
              <a:rPr lang="en-IN" sz="1200" dirty="0"/>
              <a:t>, 2020)</a:t>
            </a:r>
          </a:p>
        </p:txBody>
      </p:sp>
    </p:spTree>
    <p:extLst>
      <p:ext uri="{BB962C8B-B14F-4D97-AF65-F5344CB8AC3E}">
        <p14:creationId xmlns:p14="http://schemas.microsoft.com/office/powerpoint/2010/main" val="836625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5BF2B-37FE-F191-9743-36C1C148B821}"/>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Conclusion</a:t>
            </a:r>
            <a:endParaRPr lang="en-IN" sz="4000" dirty="0"/>
          </a:p>
        </p:txBody>
      </p:sp>
      <p:sp>
        <p:nvSpPr>
          <p:cNvPr id="3" name="Content Placeholder 2">
            <a:extLst>
              <a:ext uri="{FF2B5EF4-FFF2-40B4-BE49-F238E27FC236}">
                <a16:creationId xmlns:a16="http://schemas.microsoft.com/office/drawing/2014/main" id="{F7BC2C16-621F-5012-BD11-983BF247816F}"/>
              </a:ext>
            </a:extLst>
          </p:cNvPr>
          <p:cNvSpPr>
            <a:spLocks noGrp="1"/>
          </p:cNvSpPr>
          <p:nvPr>
            <p:ph idx="1"/>
          </p:nvPr>
        </p:nvSpPr>
        <p:spPr>
          <a:xfrm>
            <a:off x="838200" y="1825625"/>
            <a:ext cx="7277100" cy="4351338"/>
          </a:xfrm>
        </p:spPr>
        <p:txBody>
          <a:bodyPr/>
          <a:lstStyle/>
          <a:p>
            <a:r>
              <a:rPr lang="en-GB" sz="1800" dirty="0">
                <a:effectLst/>
                <a:latin typeface="Times New Roman" panose="02020603050405020304" pitchFamily="18" charset="0"/>
                <a:ea typeface="Times New Roman" panose="02020603050405020304" pitchFamily="18" charset="0"/>
              </a:rPr>
              <a:t>The presentation has highlighted the overall significance of the housekeeping department to ensure the health and safety of employees and guests.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Moreover, all the required tasks that needed to be done were included in the presentation as well. </a:t>
            </a:r>
          </a:p>
          <a:p>
            <a:endParaRPr lang="en-GB" sz="1800" dirty="0">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Furthermore, the core responsibility of the respective department towards finding, recognizing and reporting any kind of potential hazards.</a:t>
            </a:r>
          </a:p>
          <a:p>
            <a:endParaRPr lang="en-GB" sz="1800" dirty="0">
              <a:effectLst/>
              <a:latin typeface="Times New Roman" panose="02020603050405020304" pitchFamily="18" charset="0"/>
              <a:ea typeface="Times New Roman" panose="02020603050405020304" pitchFamily="18" charset="0"/>
            </a:endParaRPr>
          </a:p>
          <a:p>
            <a:r>
              <a:rPr lang="en-GB" sz="1800" dirty="0">
                <a:latin typeface="Times New Roman" panose="02020603050405020304" pitchFamily="18" charset="0"/>
                <a:ea typeface="Times New Roman" panose="02020603050405020304" pitchFamily="18" charset="0"/>
              </a:rPr>
              <a:t>It</a:t>
            </a:r>
            <a:r>
              <a:rPr lang="en-GB" sz="1800" dirty="0">
                <a:effectLst/>
                <a:latin typeface="Times New Roman" panose="02020603050405020304" pitchFamily="18" charset="0"/>
                <a:ea typeface="Times New Roman" panose="02020603050405020304" pitchFamily="18" charset="0"/>
              </a:rPr>
              <a:t> reduce chances of danger was described throughout the presentation as well. </a:t>
            </a:r>
            <a:endParaRPr lang="en-IN" sz="1800" dirty="0">
              <a:effectLst/>
              <a:latin typeface="Times New Roman" panose="02020603050405020304" pitchFamily="18" charset="0"/>
              <a:ea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16B025C9-B5FF-A796-EEA7-B6F1AB35C04C}"/>
              </a:ext>
            </a:extLst>
          </p:cNvPr>
          <p:cNvPicPr>
            <a:picLocks noChangeAspect="1"/>
          </p:cNvPicPr>
          <p:nvPr/>
        </p:nvPicPr>
        <p:blipFill>
          <a:blip r:embed="rId2"/>
          <a:stretch>
            <a:fillRect/>
          </a:stretch>
        </p:blipFill>
        <p:spPr>
          <a:xfrm>
            <a:off x="8667750" y="2357437"/>
            <a:ext cx="3052763" cy="2528888"/>
          </a:xfrm>
          <a:prstGeom prst="rect">
            <a:avLst/>
          </a:prstGeom>
        </p:spPr>
      </p:pic>
      <p:sp>
        <p:nvSpPr>
          <p:cNvPr id="6" name="TextBox 5">
            <a:extLst>
              <a:ext uri="{FF2B5EF4-FFF2-40B4-BE49-F238E27FC236}">
                <a16:creationId xmlns:a16="http://schemas.microsoft.com/office/drawing/2014/main" id="{87204DE8-5DB7-3FFA-57C7-4B812A0AC470}"/>
              </a:ext>
            </a:extLst>
          </p:cNvPr>
          <p:cNvSpPr txBox="1"/>
          <p:nvPr/>
        </p:nvSpPr>
        <p:spPr>
          <a:xfrm>
            <a:off x="9608737" y="5064370"/>
            <a:ext cx="1595175" cy="276999"/>
          </a:xfrm>
          <a:prstGeom prst="rect">
            <a:avLst/>
          </a:prstGeom>
          <a:noFill/>
        </p:spPr>
        <p:txBody>
          <a:bodyPr wrap="square">
            <a:spAutoFit/>
          </a:bodyPr>
          <a:lstStyle/>
          <a:p>
            <a:r>
              <a:rPr lang="en-IN" sz="1200" dirty="0"/>
              <a:t>(</a:t>
            </a:r>
            <a:r>
              <a:rPr lang="en-IN" sz="1200" dirty="0" err="1"/>
              <a:t>Rosemberg</a:t>
            </a:r>
            <a:r>
              <a:rPr lang="en-IN" sz="1200" dirty="0"/>
              <a:t>, 2020)</a:t>
            </a:r>
          </a:p>
        </p:txBody>
      </p:sp>
    </p:spTree>
    <p:extLst>
      <p:ext uri="{BB962C8B-B14F-4D97-AF65-F5344CB8AC3E}">
        <p14:creationId xmlns:p14="http://schemas.microsoft.com/office/powerpoint/2010/main" val="7637152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244C7-FF7F-A6C5-2E56-B0CCA9B98D4E}"/>
              </a:ext>
            </a:extLst>
          </p:cNvPr>
          <p:cNvSpPr>
            <a:spLocks noGrp="1"/>
          </p:cNvSpPr>
          <p:nvPr>
            <p:ph type="title"/>
          </p:nvPr>
        </p:nvSpPr>
        <p:spPr/>
        <p:txBody>
          <a:bodyPr>
            <a:normAutofit/>
          </a:bodyPr>
          <a:lstStyle/>
          <a:p>
            <a:pPr algn="ctr"/>
            <a:r>
              <a:rPr lang="en-GB" sz="4000" b="1" kern="0" dirty="0">
                <a:effectLst/>
                <a:latin typeface="Times New Roman" panose="02020603050405020304" pitchFamily="18" charset="0"/>
              </a:rPr>
              <a:t>References</a:t>
            </a:r>
            <a:endParaRPr lang="en-IN" sz="4000" dirty="0"/>
          </a:p>
        </p:txBody>
      </p:sp>
      <p:sp>
        <p:nvSpPr>
          <p:cNvPr id="3" name="Content Placeholder 2">
            <a:extLst>
              <a:ext uri="{FF2B5EF4-FFF2-40B4-BE49-F238E27FC236}">
                <a16:creationId xmlns:a16="http://schemas.microsoft.com/office/drawing/2014/main" id="{D0FF6A99-BD70-1C05-1239-17CA23805B92}"/>
              </a:ext>
            </a:extLst>
          </p:cNvPr>
          <p:cNvSpPr>
            <a:spLocks noGrp="1"/>
          </p:cNvSpPr>
          <p:nvPr>
            <p:ph idx="1"/>
          </p:nvPr>
        </p:nvSpPr>
        <p:spPr/>
        <p:txBody>
          <a:bodyPr>
            <a:normAutofit fontScale="47500" lnSpcReduction="20000"/>
          </a:bodyPr>
          <a:lstStyle/>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Alwadood</a:t>
            </a:r>
            <a:r>
              <a:rPr lang="en-GB" sz="1800" dirty="0">
                <a:solidFill>
                  <a:srgbClr val="000000"/>
                </a:solidFill>
                <a:effectLst/>
                <a:latin typeface="Times New Roman" panose="02020603050405020304" pitchFamily="18" charset="0"/>
                <a:ea typeface="Times New Roman" panose="02020603050405020304" pitchFamily="18" charset="0"/>
              </a:rPr>
              <a:t>, Z., Noor, N.M. and Mainor, N.A., (2021). An optimization model for hotel housekeeping personnel scheduling in pandemic outbreak. </a:t>
            </a:r>
            <a:r>
              <a:rPr lang="en-IN" sz="1800" i="1" dirty="0" err="1">
                <a:effectLst/>
                <a:latin typeface="Times New Roman" panose="02020603050405020304" pitchFamily="18" charset="0"/>
                <a:ea typeface="Times New Roman" panose="02020603050405020304" pitchFamily="18" charset="0"/>
              </a:rPr>
              <a:t>Menemui</a:t>
            </a:r>
            <a:r>
              <a:rPr lang="en-IN" sz="1800" i="1" dirty="0">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Matematik</a:t>
            </a:r>
            <a:r>
              <a:rPr lang="en-IN" sz="1800" i="1" dirty="0">
                <a:effectLst/>
                <a:latin typeface="Times New Roman" panose="02020603050405020304" pitchFamily="18" charset="0"/>
                <a:ea typeface="Times New Roman" panose="02020603050405020304" pitchFamily="18" charset="0"/>
              </a:rPr>
              <a:t> (Discovering Mathematics)</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43</a:t>
            </a:r>
            <a:r>
              <a:rPr lang="en-IN" sz="1800" dirty="0">
                <a:effectLst/>
                <a:latin typeface="Times New Roman" panose="02020603050405020304" pitchFamily="18" charset="0"/>
                <a:ea typeface="Times New Roman" panose="02020603050405020304" pitchFamily="18" charset="0"/>
              </a:rPr>
              <a:t>(2), pp.83-92. </a:t>
            </a:r>
          </a:p>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rPr>
              <a:t>Andrade, M.S., Miller, D. and Westover, J.H., (2021). Job satisfaction factors for housekeepers in the hotel industry: a global comparative analysis. </a:t>
            </a:r>
            <a:r>
              <a:rPr lang="en-IN" sz="1800" i="1" dirty="0">
                <a:effectLst/>
                <a:latin typeface="Times New Roman" panose="02020603050405020304" pitchFamily="18" charset="0"/>
                <a:ea typeface="Times New Roman" panose="02020603050405020304" pitchFamily="18" charset="0"/>
              </a:rPr>
              <a:t>International Hospitality Review</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35</a:t>
            </a:r>
            <a:r>
              <a:rPr lang="en-IN" sz="1800" dirty="0">
                <a:effectLst/>
                <a:latin typeface="Times New Roman" panose="02020603050405020304" pitchFamily="18" charset="0"/>
                <a:ea typeface="Times New Roman" panose="02020603050405020304" pitchFamily="18" charset="0"/>
              </a:rPr>
              <a:t>(1), pp.90-108. </a:t>
            </a:r>
          </a:p>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rPr>
              <a:t>Brazil, C.K., </a:t>
            </a:r>
            <a:r>
              <a:rPr lang="en-GB" sz="1800" dirty="0" err="1">
                <a:solidFill>
                  <a:srgbClr val="000000"/>
                </a:solidFill>
                <a:effectLst/>
                <a:latin typeface="Times New Roman" panose="02020603050405020304" pitchFamily="18" charset="0"/>
                <a:ea typeface="Times New Roman" panose="02020603050405020304" pitchFamily="18" charset="0"/>
              </a:rPr>
              <a:t>Pottorff</a:t>
            </a:r>
            <a:r>
              <a:rPr lang="en-GB" sz="1800" dirty="0">
                <a:solidFill>
                  <a:srgbClr val="000000"/>
                </a:solidFill>
                <a:effectLst/>
                <a:latin typeface="Times New Roman" panose="02020603050405020304" pitchFamily="18" charset="0"/>
                <a:ea typeface="Times New Roman" panose="02020603050405020304" pitchFamily="18" charset="0"/>
              </a:rPr>
              <a:t>, T.A., Miller, M. and </a:t>
            </a:r>
            <a:r>
              <a:rPr lang="en-GB" sz="1800" dirty="0" err="1">
                <a:solidFill>
                  <a:srgbClr val="000000"/>
                </a:solidFill>
                <a:effectLst/>
                <a:latin typeface="Times New Roman" panose="02020603050405020304" pitchFamily="18" charset="0"/>
                <a:ea typeface="Times New Roman" panose="02020603050405020304" pitchFamily="18" charset="0"/>
              </a:rPr>
              <a:t>Rys</a:t>
            </a:r>
            <a:r>
              <a:rPr lang="en-GB" sz="1800" dirty="0">
                <a:solidFill>
                  <a:srgbClr val="000000"/>
                </a:solidFill>
                <a:effectLst/>
                <a:latin typeface="Times New Roman" panose="02020603050405020304" pitchFamily="18" charset="0"/>
                <a:ea typeface="Times New Roman" panose="02020603050405020304" pitchFamily="18" charset="0"/>
              </a:rPr>
              <a:t>, M.J., (2023). Using the rapid upper limb assessment to examine the effect of the new hotel housekeeping California standard. </a:t>
            </a:r>
            <a:r>
              <a:rPr lang="en-IN" sz="1800" i="1" dirty="0">
                <a:effectLst/>
                <a:latin typeface="Times New Roman" panose="02020603050405020304" pitchFamily="18" charset="0"/>
                <a:ea typeface="Times New Roman" panose="02020603050405020304" pitchFamily="18" charset="0"/>
              </a:rPr>
              <a:t>Applied Ergonomics</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106</a:t>
            </a:r>
            <a:r>
              <a:rPr lang="en-IN" sz="1800" dirty="0">
                <a:effectLst/>
                <a:latin typeface="Times New Roman" panose="02020603050405020304" pitchFamily="18" charset="0"/>
                <a:ea typeface="Times New Roman" panose="02020603050405020304" pitchFamily="18" charset="0"/>
              </a:rPr>
              <a:t>, p.103868. </a:t>
            </a: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Panggabean</a:t>
            </a:r>
            <a:r>
              <a:rPr lang="en-GB" sz="1800" dirty="0">
                <a:solidFill>
                  <a:srgbClr val="000000"/>
                </a:solidFill>
                <a:effectLst/>
                <a:latin typeface="Times New Roman" panose="02020603050405020304" pitchFamily="18" charset="0"/>
                <a:ea typeface="Times New Roman" panose="02020603050405020304" pitchFamily="18" charset="0"/>
              </a:rPr>
              <a:t>, R. and </a:t>
            </a:r>
            <a:r>
              <a:rPr lang="en-GB" sz="1800" dirty="0" err="1">
                <a:solidFill>
                  <a:srgbClr val="000000"/>
                </a:solidFill>
                <a:effectLst/>
                <a:latin typeface="Times New Roman" panose="02020603050405020304" pitchFamily="18" charset="0"/>
                <a:ea typeface="Times New Roman" panose="02020603050405020304" pitchFamily="18" charset="0"/>
              </a:rPr>
              <a:t>Hasibuan</a:t>
            </a:r>
            <a:r>
              <a:rPr lang="en-GB" sz="1800" dirty="0">
                <a:solidFill>
                  <a:srgbClr val="000000"/>
                </a:solidFill>
                <a:effectLst/>
                <a:latin typeface="Times New Roman" panose="02020603050405020304" pitchFamily="18" charset="0"/>
                <a:ea typeface="Times New Roman" panose="02020603050405020304" pitchFamily="18" charset="0"/>
              </a:rPr>
              <a:t>, N.A., (2020). </a:t>
            </a:r>
            <a:r>
              <a:rPr lang="en-GB" sz="1800" dirty="0" err="1">
                <a:solidFill>
                  <a:srgbClr val="000000"/>
                </a:solidFill>
                <a:effectLst/>
                <a:latin typeface="Times New Roman" panose="02020603050405020304" pitchFamily="18" charset="0"/>
                <a:ea typeface="Times New Roman" panose="02020603050405020304" pitchFamily="18" charset="0"/>
              </a:rPr>
              <a:t>Penerapan</a:t>
            </a:r>
            <a:r>
              <a:rPr lang="en-GB" sz="1800" dirty="0">
                <a:solidFill>
                  <a:srgbClr val="000000"/>
                </a:solidFill>
                <a:effectLst/>
                <a:latin typeface="Times New Roman" panose="02020603050405020304" pitchFamily="18" charset="0"/>
                <a:ea typeface="Times New Roman" panose="02020603050405020304" pitchFamily="18" charset="0"/>
              </a:rPr>
              <a:t> Preference Selection Index (PSI) </a:t>
            </a:r>
            <a:r>
              <a:rPr lang="en-GB" sz="1800" dirty="0" err="1">
                <a:solidFill>
                  <a:srgbClr val="000000"/>
                </a:solidFill>
                <a:effectLst/>
                <a:latin typeface="Times New Roman" panose="02020603050405020304" pitchFamily="18" charset="0"/>
                <a:ea typeface="Times New Roman" panose="02020603050405020304" pitchFamily="18" charset="0"/>
              </a:rPr>
              <a:t>Dalam</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dirty="0" err="1">
                <a:solidFill>
                  <a:srgbClr val="000000"/>
                </a:solidFill>
                <a:effectLst/>
                <a:latin typeface="Times New Roman" panose="02020603050405020304" pitchFamily="18" charset="0"/>
                <a:ea typeface="Times New Roman" panose="02020603050405020304" pitchFamily="18" charset="0"/>
              </a:rPr>
              <a:t>Sistem</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dirty="0" err="1">
                <a:solidFill>
                  <a:srgbClr val="000000"/>
                </a:solidFill>
                <a:effectLst/>
                <a:latin typeface="Times New Roman" panose="02020603050405020304" pitchFamily="18" charset="0"/>
                <a:ea typeface="Times New Roman" panose="02020603050405020304" pitchFamily="18" charset="0"/>
              </a:rPr>
              <a:t>Pendukung</a:t>
            </a:r>
            <a:r>
              <a:rPr lang="en-GB" sz="1800" dirty="0">
                <a:solidFill>
                  <a:srgbClr val="000000"/>
                </a:solidFill>
                <a:effectLst/>
                <a:latin typeface="Times New Roman" panose="02020603050405020304" pitchFamily="18" charset="0"/>
                <a:ea typeface="Times New Roman" panose="02020603050405020304" pitchFamily="18" charset="0"/>
              </a:rPr>
              <a:t> Keputusan </a:t>
            </a:r>
            <a:r>
              <a:rPr lang="en-GB" sz="1800" dirty="0" err="1">
                <a:solidFill>
                  <a:srgbClr val="000000"/>
                </a:solidFill>
                <a:effectLst/>
                <a:latin typeface="Times New Roman" panose="02020603050405020304" pitchFamily="18" charset="0"/>
                <a:ea typeface="Times New Roman" panose="02020603050405020304" pitchFamily="18" charset="0"/>
              </a:rPr>
              <a:t>Pengangkatan</a:t>
            </a:r>
            <a:r>
              <a:rPr lang="en-GB" sz="1800" dirty="0">
                <a:solidFill>
                  <a:srgbClr val="000000"/>
                </a:solidFill>
                <a:effectLst/>
                <a:latin typeface="Times New Roman" panose="02020603050405020304" pitchFamily="18" charset="0"/>
                <a:ea typeface="Times New Roman" panose="02020603050405020304" pitchFamily="18" charset="0"/>
              </a:rPr>
              <a:t> Supervisor Housekeeping. </a:t>
            </a:r>
            <a:r>
              <a:rPr lang="en-IN" sz="1800" i="1" dirty="0" err="1">
                <a:effectLst/>
                <a:latin typeface="Times New Roman" panose="02020603050405020304" pitchFamily="18" charset="0"/>
                <a:ea typeface="Times New Roman" panose="02020603050405020304" pitchFamily="18" charset="0"/>
              </a:rPr>
              <a:t>Resolusi</a:t>
            </a:r>
            <a:r>
              <a:rPr lang="en-IN" sz="1800" i="1" dirty="0">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Rekayasa</a:t>
            </a:r>
            <a:r>
              <a:rPr lang="en-IN" sz="1800" i="1" dirty="0">
                <a:effectLst/>
                <a:latin typeface="Times New Roman" panose="02020603050405020304" pitchFamily="18" charset="0"/>
                <a:ea typeface="Times New Roman" panose="02020603050405020304" pitchFamily="18" charset="0"/>
              </a:rPr>
              <a:t> Teknik </a:t>
            </a:r>
            <a:r>
              <a:rPr lang="en-IN" sz="1800" i="1" dirty="0" err="1">
                <a:effectLst/>
                <a:latin typeface="Times New Roman" panose="02020603050405020304" pitchFamily="18" charset="0"/>
                <a:ea typeface="Times New Roman" panose="02020603050405020304" pitchFamily="18" charset="0"/>
              </a:rPr>
              <a:t>Informatika</a:t>
            </a:r>
            <a:r>
              <a:rPr lang="en-IN" sz="1800" i="1" dirty="0">
                <a:effectLst/>
                <a:latin typeface="Times New Roman" panose="02020603050405020304" pitchFamily="18" charset="0"/>
                <a:ea typeface="Times New Roman" panose="02020603050405020304" pitchFamily="18" charset="0"/>
              </a:rPr>
              <a:t> dan </a:t>
            </a:r>
            <a:r>
              <a:rPr lang="en-IN" sz="1800" i="1" dirty="0" err="1">
                <a:effectLst/>
                <a:latin typeface="Times New Roman" panose="02020603050405020304" pitchFamily="18" charset="0"/>
                <a:ea typeface="Times New Roman" panose="02020603050405020304" pitchFamily="18" charset="0"/>
              </a:rPr>
              <a:t>Informasi</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1</a:t>
            </a:r>
            <a:r>
              <a:rPr lang="en-IN" sz="1800" dirty="0">
                <a:effectLst/>
                <a:latin typeface="Times New Roman" panose="02020603050405020304" pitchFamily="18" charset="0"/>
                <a:ea typeface="Times New Roman" panose="02020603050405020304" pitchFamily="18" charset="0"/>
              </a:rPr>
              <a:t>(2), pp.85-93. </a:t>
            </a: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Rosemberg</a:t>
            </a:r>
            <a:r>
              <a:rPr lang="en-GB" sz="1800" dirty="0">
                <a:solidFill>
                  <a:srgbClr val="000000"/>
                </a:solidFill>
                <a:effectLst/>
                <a:latin typeface="Times New Roman" panose="02020603050405020304" pitchFamily="18" charset="0"/>
                <a:ea typeface="Times New Roman" panose="02020603050405020304" pitchFamily="18" charset="0"/>
              </a:rPr>
              <a:t>, M.A.S., (2020). Health and safety considerations for hotel cleaners during Covid-19. </a:t>
            </a:r>
            <a:r>
              <a:rPr lang="en-IN" sz="1800" i="1" dirty="0">
                <a:effectLst/>
                <a:latin typeface="Times New Roman" panose="02020603050405020304" pitchFamily="18" charset="0"/>
                <a:ea typeface="Times New Roman" panose="02020603050405020304" pitchFamily="18" charset="0"/>
              </a:rPr>
              <a:t>Occupational Medicine</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70</a:t>
            </a:r>
            <a:r>
              <a:rPr lang="en-IN" sz="1800" dirty="0">
                <a:effectLst/>
                <a:latin typeface="Times New Roman" panose="02020603050405020304" pitchFamily="18" charset="0"/>
                <a:ea typeface="Times New Roman" panose="02020603050405020304" pitchFamily="18" charset="0"/>
              </a:rPr>
              <a:t>(5), pp.382-383. </a:t>
            </a: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Tra</a:t>
            </a:r>
            <a:r>
              <a:rPr lang="en-GB" sz="1800" dirty="0">
                <a:solidFill>
                  <a:srgbClr val="000000"/>
                </a:solidFill>
                <a:effectLst/>
                <a:latin typeface="Times New Roman" panose="02020603050405020304" pitchFamily="18" charset="0"/>
                <a:ea typeface="Times New Roman" panose="02020603050405020304" pitchFamily="18" charset="0"/>
              </a:rPr>
              <a:t>, T., (2020). Action plan for training new Housekeeping Employee: case: Hotel Indigo Helsinki.</a:t>
            </a:r>
            <a:r>
              <a:rPr lang="en-IN" sz="1800" dirty="0">
                <a:effectLst/>
                <a:latin typeface="Times New Roman" panose="02020603050405020304" pitchFamily="18" charset="0"/>
                <a:ea typeface="Times New Roman" panose="02020603050405020304" pitchFamily="18" charset="0"/>
              </a:rPr>
              <a:t> </a:t>
            </a:r>
          </a:p>
          <a:p>
            <a:pPr algn="just">
              <a:lnSpc>
                <a:spcPct val="200000"/>
              </a:lnSpc>
            </a:pPr>
            <a:r>
              <a:rPr lang="en-GB" sz="1800" dirty="0" err="1">
                <a:solidFill>
                  <a:srgbClr val="000000"/>
                </a:solidFill>
                <a:effectLst/>
                <a:latin typeface="Times New Roman" panose="02020603050405020304" pitchFamily="18" charset="0"/>
                <a:ea typeface="Times New Roman" panose="02020603050405020304" pitchFamily="18" charset="0"/>
              </a:rPr>
              <a:t>Wirya</a:t>
            </a:r>
            <a:r>
              <a:rPr lang="en-GB" sz="1800" dirty="0">
                <a:solidFill>
                  <a:srgbClr val="000000"/>
                </a:solidFill>
                <a:effectLst/>
                <a:latin typeface="Times New Roman" panose="02020603050405020304" pitchFamily="18" charset="0"/>
                <a:ea typeface="Times New Roman" panose="02020603050405020304" pitchFamily="18" charset="0"/>
              </a:rPr>
              <a:t>, I.M.S., (2023). Analysis of the Implementation of Standard Operating Procedures (SOP) in the Housekeeping and Front Office Department of </a:t>
            </a:r>
            <a:r>
              <a:rPr lang="en-GB" sz="1800" dirty="0" err="1">
                <a:solidFill>
                  <a:srgbClr val="000000"/>
                </a:solidFill>
                <a:effectLst/>
                <a:latin typeface="Times New Roman" panose="02020603050405020304" pitchFamily="18" charset="0"/>
                <a:ea typeface="Times New Roman" panose="02020603050405020304" pitchFamily="18" charset="0"/>
              </a:rPr>
              <a:t>Frii</a:t>
            </a:r>
            <a:r>
              <a:rPr lang="en-GB" sz="1800" dirty="0">
                <a:solidFill>
                  <a:srgbClr val="000000"/>
                </a:solidFill>
                <a:effectLst/>
                <a:latin typeface="Times New Roman" panose="02020603050405020304" pitchFamily="18" charset="0"/>
                <a:ea typeface="Times New Roman" panose="02020603050405020304" pitchFamily="18" charset="0"/>
              </a:rPr>
              <a:t> Bali Echo Beach Hotel </a:t>
            </a:r>
            <a:r>
              <a:rPr lang="en-GB" sz="1800" dirty="0" err="1">
                <a:solidFill>
                  <a:srgbClr val="000000"/>
                </a:solidFill>
                <a:effectLst/>
                <a:latin typeface="Times New Roman" panose="02020603050405020304" pitchFamily="18" charset="0"/>
                <a:ea typeface="Times New Roman" panose="02020603050405020304" pitchFamily="18" charset="0"/>
              </a:rPr>
              <a:t>Canggu</a:t>
            </a:r>
            <a:r>
              <a:rPr lang="en-GB" sz="1800" dirty="0">
                <a:solidFill>
                  <a:srgbClr val="000000"/>
                </a:solidFill>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Jurnal</a:t>
            </a:r>
            <a:r>
              <a:rPr lang="en-IN" sz="1800" i="1" dirty="0">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Manajemen</a:t>
            </a:r>
            <a:r>
              <a:rPr lang="en-IN" sz="1800" i="1" dirty="0">
                <a:effectLst/>
                <a:latin typeface="Times New Roman" panose="02020603050405020304" pitchFamily="18" charset="0"/>
                <a:ea typeface="Times New Roman" panose="02020603050405020304" pitchFamily="18" charset="0"/>
              </a:rPr>
              <a:t> </a:t>
            </a:r>
            <a:r>
              <a:rPr lang="en-IN" sz="1800" i="1" dirty="0" err="1">
                <a:effectLst/>
                <a:latin typeface="Times New Roman" panose="02020603050405020304" pitchFamily="18" charset="0"/>
                <a:ea typeface="Times New Roman" panose="02020603050405020304" pitchFamily="18" charset="0"/>
              </a:rPr>
              <a:t>Pelayanan</a:t>
            </a:r>
            <a:r>
              <a:rPr lang="en-IN" sz="1800" i="1" dirty="0">
                <a:effectLst/>
                <a:latin typeface="Times New Roman" panose="02020603050405020304" pitchFamily="18" charset="0"/>
                <a:ea typeface="Times New Roman" panose="02020603050405020304" pitchFamily="18" charset="0"/>
              </a:rPr>
              <a:t> Hotel</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7</a:t>
            </a:r>
            <a:r>
              <a:rPr lang="en-IN" sz="1800" dirty="0">
                <a:effectLst/>
                <a:latin typeface="Times New Roman" panose="02020603050405020304" pitchFamily="18" charset="0"/>
                <a:ea typeface="Times New Roman" panose="02020603050405020304" pitchFamily="18" charset="0"/>
              </a:rPr>
              <a:t>(1), pp.192-223. </a:t>
            </a:r>
          </a:p>
          <a:p>
            <a:pPr algn="just">
              <a:lnSpc>
                <a:spcPct val="200000"/>
              </a:lnSpc>
            </a:pPr>
            <a:r>
              <a:rPr lang="en-GB" sz="1800" dirty="0">
                <a:solidFill>
                  <a:srgbClr val="000000"/>
                </a:solidFill>
                <a:effectLst/>
                <a:latin typeface="Times New Roman" panose="02020603050405020304" pitchFamily="18" charset="0"/>
                <a:ea typeface="Times New Roman" panose="02020603050405020304" pitchFamily="18" charset="0"/>
              </a:rPr>
              <a:t>Yusof, M.F.M., Mohammad, R. and Ismail, S.H., (2021). Work-Related Low Back Pain among Hotel Housekeeping Workers at Kuala Lumpur. </a:t>
            </a:r>
            <a:r>
              <a:rPr lang="en-IN" sz="1800" i="1" dirty="0">
                <a:effectLst/>
                <a:latin typeface="Times New Roman" panose="02020603050405020304" pitchFamily="18" charset="0"/>
                <a:ea typeface="Times New Roman" panose="02020603050405020304" pitchFamily="18" charset="0"/>
              </a:rPr>
              <a:t>Journal of Advanced Research in Applied Sciences and Engineering Technology</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25</a:t>
            </a:r>
            <a:r>
              <a:rPr lang="en-IN" sz="1800" dirty="0">
                <a:effectLst/>
                <a:latin typeface="Times New Roman" panose="02020603050405020304" pitchFamily="18" charset="0"/>
                <a:ea typeface="Times New Roman" panose="02020603050405020304" pitchFamily="18" charset="0"/>
              </a:rPr>
              <a:t>(1), pp.80-93. </a:t>
            </a:r>
          </a:p>
          <a:p>
            <a:endParaRPr lang="en-IN" dirty="0"/>
          </a:p>
        </p:txBody>
      </p:sp>
    </p:spTree>
    <p:extLst>
      <p:ext uri="{BB962C8B-B14F-4D97-AF65-F5344CB8AC3E}">
        <p14:creationId xmlns:p14="http://schemas.microsoft.com/office/powerpoint/2010/main" val="5555015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3020</Words>
  <Application>Microsoft Office PowerPoint</Application>
  <PresentationFormat>Widescreen</PresentationFormat>
  <Paragraphs>179</Paragraphs>
  <Slides>15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Hotel Facilities Presentation</vt:lpstr>
      <vt:lpstr>Table of contents</vt:lpstr>
      <vt:lpstr>Introduction</vt:lpstr>
      <vt:lpstr>Examining the importance of housekeeping</vt:lpstr>
      <vt:lpstr>Core responsibilities of the housekeeping department</vt:lpstr>
      <vt:lpstr>Safety of necessary tools and equipment</vt:lpstr>
      <vt:lpstr>Checking Aisles and stairways</vt:lpstr>
      <vt:lpstr>Checking the health and safety concerns of guests before handing over rooms</vt:lpstr>
      <vt:lpstr>Room cleaning procedures</vt:lpstr>
      <vt:lpstr>Maintaining hygiene in laundry procedure</vt:lpstr>
      <vt:lpstr>Waste disposal guides for ensuring safety</vt:lpstr>
      <vt:lpstr>Measuring fire safety </vt:lpstr>
      <vt:lpstr>Ensuring regular maintenance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Alina Iuliana Axinte</dc:creator>
  <cp:lastModifiedBy/>
  <cp:revision>1</cp:revision>
  <dcterms:created xsi:type="dcterms:W3CDTF">2024-02-22T08:02:37Z</dcterms:created>
  <dcterms:modified xsi:type="dcterms:W3CDTF">2024-02-22T20:05:39Z</dcterms:modified>
</cp:coreProperties>
</file>