
<file path=[Content_Types].xml><?xml version="1.0" encoding="utf-8"?>
<Types xmlns="http://schemas.openxmlformats.org/package/2006/content-types">
  <Default Extension="png" ContentType="image/png"/>
  <Default Extension="jpeg" ContentType="image/jpeg"/>
  <Default Extension="mov" ContentType="video/quicktime"/>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1"/>
  </p:sldMasterIdLst>
  <p:notesMasterIdLst>
    <p:notesMasterId r:id="rId20"/>
  </p:notesMasterIdLst>
  <p:sldIdLst>
    <p:sldId id="256" r:id="rId2"/>
    <p:sldId id="257" r:id="rId3"/>
    <p:sldId id="263" r:id="rId4"/>
    <p:sldId id="264" r:id="rId5"/>
    <p:sldId id="265" r:id="rId6"/>
    <p:sldId id="268" r:id="rId7"/>
    <p:sldId id="258" r:id="rId8"/>
    <p:sldId id="259" r:id="rId9"/>
    <p:sldId id="266" r:id="rId10"/>
    <p:sldId id="267" r:id="rId11"/>
    <p:sldId id="260" r:id="rId12"/>
    <p:sldId id="261" r:id="rId13"/>
    <p:sldId id="262" r:id="rId14"/>
    <p:sldId id="269" r:id="rId15"/>
    <p:sldId id="271" r:id="rId16"/>
    <p:sldId id="272"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50FEA8-FC31-4B56-9F8D-F2622B2ECC6A}"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ru-RU"/>
        </a:p>
      </dgm:t>
    </dgm:pt>
    <dgm:pt modelId="{8C841862-CBAD-4782-9D14-3CF82D415290}">
      <dgm:prSet phldrT="[Текст]"/>
      <dgm:spPr/>
      <dgm:t>
        <a:bodyPr/>
        <a:lstStyle/>
        <a:p>
          <a:r>
            <a:rPr lang="en-US" dirty="0" smtClean="0"/>
            <a:t>Trust</a:t>
          </a:r>
          <a:endParaRPr lang="ru-RU" dirty="0"/>
        </a:p>
      </dgm:t>
    </dgm:pt>
    <dgm:pt modelId="{72054938-74C2-4969-8211-DD39CA91495F}" type="parTrans" cxnId="{4ECE4D6E-52B8-4B08-A954-5E8611E6E49C}">
      <dgm:prSet/>
      <dgm:spPr/>
      <dgm:t>
        <a:bodyPr/>
        <a:lstStyle/>
        <a:p>
          <a:endParaRPr lang="ru-RU"/>
        </a:p>
      </dgm:t>
    </dgm:pt>
    <dgm:pt modelId="{21EF4FDF-D241-4BCF-A810-74A90C2E920E}" type="sibTrans" cxnId="{4ECE4D6E-52B8-4B08-A954-5E8611E6E49C}">
      <dgm:prSet/>
      <dgm:spPr/>
      <dgm:t>
        <a:bodyPr/>
        <a:lstStyle/>
        <a:p>
          <a:endParaRPr lang="ru-RU"/>
        </a:p>
      </dgm:t>
    </dgm:pt>
    <dgm:pt modelId="{611D59A4-3BE5-45F0-9BA8-4B6D61E041A9}">
      <dgm:prSet phldrT="[Текст]"/>
      <dgm:spPr/>
      <dgm:t>
        <a:bodyPr/>
        <a:lstStyle/>
        <a:p>
          <a:r>
            <a:rPr lang="en-US" dirty="0" smtClean="0"/>
            <a:t>Respect</a:t>
          </a:r>
          <a:endParaRPr lang="ru-RU" dirty="0"/>
        </a:p>
      </dgm:t>
    </dgm:pt>
    <dgm:pt modelId="{15BAFCE2-EC84-48B2-976D-6CF482FDA44A}" type="parTrans" cxnId="{A008304D-E71A-43C9-A757-018F21651E0C}">
      <dgm:prSet/>
      <dgm:spPr/>
      <dgm:t>
        <a:bodyPr/>
        <a:lstStyle/>
        <a:p>
          <a:endParaRPr lang="ru-RU"/>
        </a:p>
      </dgm:t>
    </dgm:pt>
    <dgm:pt modelId="{13BBF505-631B-4876-9A71-E319F7EC739D}" type="sibTrans" cxnId="{A008304D-E71A-43C9-A757-018F21651E0C}">
      <dgm:prSet/>
      <dgm:spPr/>
      <dgm:t>
        <a:bodyPr/>
        <a:lstStyle/>
        <a:p>
          <a:endParaRPr lang="ru-RU"/>
        </a:p>
      </dgm:t>
    </dgm:pt>
    <dgm:pt modelId="{145FD686-54DF-4DC1-8EF2-6232D1906D75}">
      <dgm:prSet phldrT="[Текст]"/>
      <dgm:spPr/>
      <dgm:t>
        <a:bodyPr/>
        <a:lstStyle/>
        <a:p>
          <a:r>
            <a:rPr lang="en-US" dirty="0" smtClean="0"/>
            <a:t>Face</a:t>
          </a:r>
          <a:endParaRPr lang="ru-RU" dirty="0"/>
        </a:p>
      </dgm:t>
    </dgm:pt>
    <dgm:pt modelId="{55138EDB-2268-450D-8F10-02683CAD5318}" type="parTrans" cxnId="{2EDB5A2E-8FE5-45E1-B3BF-67E34FBD31CE}">
      <dgm:prSet/>
      <dgm:spPr/>
      <dgm:t>
        <a:bodyPr/>
        <a:lstStyle/>
        <a:p>
          <a:endParaRPr lang="ru-RU"/>
        </a:p>
      </dgm:t>
    </dgm:pt>
    <dgm:pt modelId="{ABF3A8FE-C4EF-4983-BADE-7CA36DBE80A8}" type="sibTrans" cxnId="{2EDB5A2E-8FE5-45E1-B3BF-67E34FBD31CE}">
      <dgm:prSet/>
      <dgm:spPr/>
      <dgm:t>
        <a:bodyPr/>
        <a:lstStyle/>
        <a:p>
          <a:endParaRPr lang="ru-RU"/>
        </a:p>
      </dgm:t>
    </dgm:pt>
    <dgm:pt modelId="{86BDA358-0E73-4528-B5EF-883EB75D23FB}">
      <dgm:prSet phldrT="[Текст]"/>
      <dgm:spPr/>
      <dgm:t>
        <a:bodyPr/>
        <a:lstStyle/>
        <a:p>
          <a:r>
            <a:rPr lang="en-US" dirty="0" smtClean="0"/>
            <a:t>Time</a:t>
          </a:r>
          <a:endParaRPr lang="ru-RU" dirty="0"/>
        </a:p>
      </dgm:t>
    </dgm:pt>
    <dgm:pt modelId="{F0755DF1-ABF6-4F77-B93F-6411DDCE8703}" type="parTrans" cxnId="{EC068C4F-CE64-4539-9304-4CD52F5AF69D}">
      <dgm:prSet/>
      <dgm:spPr/>
      <dgm:t>
        <a:bodyPr/>
        <a:lstStyle/>
        <a:p>
          <a:endParaRPr lang="ru-RU"/>
        </a:p>
      </dgm:t>
    </dgm:pt>
    <dgm:pt modelId="{893F3D1F-9B23-47F1-95F8-BB34B69B85D3}" type="sibTrans" cxnId="{EC068C4F-CE64-4539-9304-4CD52F5AF69D}">
      <dgm:prSet/>
      <dgm:spPr/>
      <dgm:t>
        <a:bodyPr/>
        <a:lstStyle/>
        <a:p>
          <a:endParaRPr lang="ru-RU"/>
        </a:p>
      </dgm:t>
    </dgm:pt>
    <dgm:pt modelId="{45477B04-5E10-4845-9D2B-644DA90015D1}" type="pres">
      <dgm:prSet presAssocID="{F450FEA8-FC31-4B56-9F8D-F2622B2ECC6A}" presName="cycle" presStyleCnt="0">
        <dgm:presLayoutVars>
          <dgm:dir/>
          <dgm:resizeHandles val="exact"/>
        </dgm:presLayoutVars>
      </dgm:prSet>
      <dgm:spPr/>
      <dgm:t>
        <a:bodyPr/>
        <a:lstStyle/>
        <a:p>
          <a:endParaRPr lang="en-US"/>
        </a:p>
      </dgm:t>
    </dgm:pt>
    <dgm:pt modelId="{2F8120AA-B321-4DA8-A91D-ED71D8FE296D}" type="pres">
      <dgm:prSet presAssocID="{8C841862-CBAD-4782-9D14-3CF82D415290}" presName="node" presStyleLbl="node1" presStyleIdx="0" presStyleCnt="4">
        <dgm:presLayoutVars>
          <dgm:bulletEnabled val="1"/>
        </dgm:presLayoutVars>
      </dgm:prSet>
      <dgm:spPr/>
      <dgm:t>
        <a:bodyPr/>
        <a:lstStyle/>
        <a:p>
          <a:endParaRPr lang="ru-RU"/>
        </a:p>
      </dgm:t>
    </dgm:pt>
    <dgm:pt modelId="{C493A097-5531-4E62-9E0B-BF9ED89654F1}" type="pres">
      <dgm:prSet presAssocID="{8C841862-CBAD-4782-9D14-3CF82D415290}" presName="spNode" presStyleCnt="0"/>
      <dgm:spPr/>
    </dgm:pt>
    <dgm:pt modelId="{22819B2E-CD16-4893-91D3-9E9620621E5B}" type="pres">
      <dgm:prSet presAssocID="{21EF4FDF-D241-4BCF-A810-74A90C2E920E}" presName="sibTrans" presStyleLbl="sibTrans1D1" presStyleIdx="0" presStyleCnt="4"/>
      <dgm:spPr/>
      <dgm:t>
        <a:bodyPr/>
        <a:lstStyle/>
        <a:p>
          <a:endParaRPr lang="en-US"/>
        </a:p>
      </dgm:t>
    </dgm:pt>
    <dgm:pt modelId="{9B700A44-EBC5-44E9-AE01-F04055A59AA7}" type="pres">
      <dgm:prSet presAssocID="{611D59A4-3BE5-45F0-9BA8-4B6D61E041A9}" presName="node" presStyleLbl="node1" presStyleIdx="1" presStyleCnt="4">
        <dgm:presLayoutVars>
          <dgm:bulletEnabled val="1"/>
        </dgm:presLayoutVars>
      </dgm:prSet>
      <dgm:spPr/>
      <dgm:t>
        <a:bodyPr/>
        <a:lstStyle/>
        <a:p>
          <a:endParaRPr lang="ru-RU"/>
        </a:p>
      </dgm:t>
    </dgm:pt>
    <dgm:pt modelId="{6E613DBF-ED0E-477A-AECB-427F51BEED52}" type="pres">
      <dgm:prSet presAssocID="{611D59A4-3BE5-45F0-9BA8-4B6D61E041A9}" presName="spNode" presStyleCnt="0"/>
      <dgm:spPr/>
    </dgm:pt>
    <dgm:pt modelId="{4D33E4D1-FE9C-481E-A6E7-645A0B475A5B}" type="pres">
      <dgm:prSet presAssocID="{13BBF505-631B-4876-9A71-E319F7EC739D}" presName="sibTrans" presStyleLbl="sibTrans1D1" presStyleIdx="1" presStyleCnt="4"/>
      <dgm:spPr/>
      <dgm:t>
        <a:bodyPr/>
        <a:lstStyle/>
        <a:p>
          <a:endParaRPr lang="en-US"/>
        </a:p>
      </dgm:t>
    </dgm:pt>
    <dgm:pt modelId="{D5A58D0A-8681-4447-B0A8-01029E777778}" type="pres">
      <dgm:prSet presAssocID="{145FD686-54DF-4DC1-8EF2-6232D1906D75}" presName="node" presStyleLbl="node1" presStyleIdx="2" presStyleCnt="4">
        <dgm:presLayoutVars>
          <dgm:bulletEnabled val="1"/>
        </dgm:presLayoutVars>
      </dgm:prSet>
      <dgm:spPr/>
      <dgm:t>
        <a:bodyPr/>
        <a:lstStyle/>
        <a:p>
          <a:endParaRPr lang="en-US"/>
        </a:p>
      </dgm:t>
    </dgm:pt>
    <dgm:pt modelId="{EDA9C7DA-CE94-4C0E-8B3A-C8BC9F7C3695}" type="pres">
      <dgm:prSet presAssocID="{145FD686-54DF-4DC1-8EF2-6232D1906D75}" presName="spNode" presStyleCnt="0"/>
      <dgm:spPr/>
    </dgm:pt>
    <dgm:pt modelId="{84D9520D-27DD-4084-9BAF-E0B88D6FC54F}" type="pres">
      <dgm:prSet presAssocID="{ABF3A8FE-C4EF-4983-BADE-7CA36DBE80A8}" presName="sibTrans" presStyleLbl="sibTrans1D1" presStyleIdx="2" presStyleCnt="4"/>
      <dgm:spPr/>
      <dgm:t>
        <a:bodyPr/>
        <a:lstStyle/>
        <a:p>
          <a:endParaRPr lang="en-US"/>
        </a:p>
      </dgm:t>
    </dgm:pt>
    <dgm:pt modelId="{A7290EB5-FDDC-4738-98AF-9765076DFDAC}" type="pres">
      <dgm:prSet presAssocID="{86BDA358-0E73-4528-B5EF-883EB75D23FB}" presName="node" presStyleLbl="node1" presStyleIdx="3" presStyleCnt="4">
        <dgm:presLayoutVars>
          <dgm:bulletEnabled val="1"/>
        </dgm:presLayoutVars>
      </dgm:prSet>
      <dgm:spPr/>
      <dgm:t>
        <a:bodyPr/>
        <a:lstStyle/>
        <a:p>
          <a:endParaRPr lang="en-US"/>
        </a:p>
      </dgm:t>
    </dgm:pt>
    <dgm:pt modelId="{5C7A6713-78D1-45D4-86D3-74C74518E3A9}" type="pres">
      <dgm:prSet presAssocID="{86BDA358-0E73-4528-B5EF-883EB75D23FB}" presName="spNode" presStyleCnt="0"/>
      <dgm:spPr/>
    </dgm:pt>
    <dgm:pt modelId="{D61E7908-FDB2-4780-BBB4-6406CA20CE72}" type="pres">
      <dgm:prSet presAssocID="{893F3D1F-9B23-47F1-95F8-BB34B69B85D3}" presName="sibTrans" presStyleLbl="sibTrans1D1" presStyleIdx="3" presStyleCnt="4"/>
      <dgm:spPr/>
      <dgm:t>
        <a:bodyPr/>
        <a:lstStyle/>
        <a:p>
          <a:endParaRPr lang="en-US"/>
        </a:p>
      </dgm:t>
    </dgm:pt>
  </dgm:ptLst>
  <dgm:cxnLst>
    <dgm:cxn modelId="{E52E78AD-27C2-4758-91F6-40DA71BF5548}" type="presOf" srcId="{8C841862-CBAD-4782-9D14-3CF82D415290}" destId="{2F8120AA-B321-4DA8-A91D-ED71D8FE296D}" srcOrd="0" destOrd="0" presId="urn:microsoft.com/office/officeart/2005/8/layout/cycle5"/>
    <dgm:cxn modelId="{856375B4-A6BC-4C6A-ACFE-3A02D93F7E55}" type="presOf" srcId="{F450FEA8-FC31-4B56-9F8D-F2622B2ECC6A}" destId="{45477B04-5E10-4845-9D2B-644DA90015D1}" srcOrd="0" destOrd="0" presId="urn:microsoft.com/office/officeart/2005/8/layout/cycle5"/>
    <dgm:cxn modelId="{03F2043E-47A1-4550-B557-D9E0690FDB47}" type="presOf" srcId="{21EF4FDF-D241-4BCF-A810-74A90C2E920E}" destId="{22819B2E-CD16-4893-91D3-9E9620621E5B}" srcOrd="0" destOrd="0" presId="urn:microsoft.com/office/officeart/2005/8/layout/cycle5"/>
    <dgm:cxn modelId="{CC0DE6CD-1E80-4CFC-A2C0-ECDBBD703B08}" type="presOf" srcId="{611D59A4-3BE5-45F0-9BA8-4B6D61E041A9}" destId="{9B700A44-EBC5-44E9-AE01-F04055A59AA7}" srcOrd="0" destOrd="0" presId="urn:microsoft.com/office/officeart/2005/8/layout/cycle5"/>
    <dgm:cxn modelId="{A14C66AA-1591-4024-B89E-F713E01B761C}" type="presOf" srcId="{86BDA358-0E73-4528-B5EF-883EB75D23FB}" destId="{A7290EB5-FDDC-4738-98AF-9765076DFDAC}" srcOrd="0" destOrd="0" presId="urn:microsoft.com/office/officeart/2005/8/layout/cycle5"/>
    <dgm:cxn modelId="{6E84CD5C-2945-4F22-9CEA-C477F7605304}" type="presOf" srcId="{13BBF505-631B-4876-9A71-E319F7EC739D}" destId="{4D33E4D1-FE9C-481E-A6E7-645A0B475A5B}" srcOrd="0" destOrd="0" presId="urn:microsoft.com/office/officeart/2005/8/layout/cycle5"/>
    <dgm:cxn modelId="{A008304D-E71A-43C9-A757-018F21651E0C}" srcId="{F450FEA8-FC31-4B56-9F8D-F2622B2ECC6A}" destId="{611D59A4-3BE5-45F0-9BA8-4B6D61E041A9}" srcOrd="1" destOrd="0" parTransId="{15BAFCE2-EC84-48B2-976D-6CF482FDA44A}" sibTransId="{13BBF505-631B-4876-9A71-E319F7EC739D}"/>
    <dgm:cxn modelId="{4ECE4D6E-52B8-4B08-A954-5E8611E6E49C}" srcId="{F450FEA8-FC31-4B56-9F8D-F2622B2ECC6A}" destId="{8C841862-CBAD-4782-9D14-3CF82D415290}" srcOrd="0" destOrd="0" parTransId="{72054938-74C2-4969-8211-DD39CA91495F}" sibTransId="{21EF4FDF-D241-4BCF-A810-74A90C2E920E}"/>
    <dgm:cxn modelId="{2EDB5A2E-8FE5-45E1-B3BF-67E34FBD31CE}" srcId="{F450FEA8-FC31-4B56-9F8D-F2622B2ECC6A}" destId="{145FD686-54DF-4DC1-8EF2-6232D1906D75}" srcOrd="2" destOrd="0" parTransId="{55138EDB-2268-450D-8F10-02683CAD5318}" sibTransId="{ABF3A8FE-C4EF-4983-BADE-7CA36DBE80A8}"/>
    <dgm:cxn modelId="{15B9CCFE-5C59-49E9-881B-507BE12C601D}" type="presOf" srcId="{893F3D1F-9B23-47F1-95F8-BB34B69B85D3}" destId="{D61E7908-FDB2-4780-BBB4-6406CA20CE72}" srcOrd="0" destOrd="0" presId="urn:microsoft.com/office/officeart/2005/8/layout/cycle5"/>
    <dgm:cxn modelId="{2E5973C4-53D0-4C49-A62A-3D972890E9E1}" type="presOf" srcId="{145FD686-54DF-4DC1-8EF2-6232D1906D75}" destId="{D5A58D0A-8681-4447-B0A8-01029E777778}" srcOrd="0" destOrd="0" presId="urn:microsoft.com/office/officeart/2005/8/layout/cycle5"/>
    <dgm:cxn modelId="{FBC0017A-A3AB-4449-B94D-32BFD952EAEF}" type="presOf" srcId="{ABF3A8FE-C4EF-4983-BADE-7CA36DBE80A8}" destId="{84D9520D-27DD-4084-9BAF-E0B88D6FC54F}" srcOrd="0" destOrd="0" presId="urn:microsoft.com/office/officeart/2005/8/layout/cycle5"/>
    <dgm:cxn modelId="{EC068C4F-CE64-4539-9304-4CD52F5AF69D}" srcId="{F450FEA8-FC31-4B56-9F8D-F2622B2ECC6A}" destId="{86BDA358-0E73-4528-B5EF-883EB75D23FB}" srcOrd="3" destOrd="0" parTransId="{F0755DF1-ABF6-4F77-B93F-6411DDCE8703}" sibTransId="{893F3D1F-9B23-47F1-95F8-BB34B69B85D3}"/>
    <dgm:cxn modelId="{91450D04-84E0-428D-939C-0A2CBC51E43B}" type="presParOf" srcId="{45477B04-5E10-4845-9D2B-644DA90015D1}" destId="{2F8120AA-B321-4DA8-A91D-ED71D8FE296D}" srcOrd="0" destOrd="0" presId="urn:microsoft.com/office/officeart/2005/8/layout/cycle5"/>
    <dgm:cxn modelId="{7E4FBA76-96BD-40B0-9800-6E8EC709FA44}" type="presParOf" srcId="{45477B04-5E10-4845-9D2B-644DA90015D1}" destId="{C493A097-5531-4E62-9E0B-BF9ED89654F1}" srcOrd="1" destOrd="0" presId="urn:microsoft.com/office/officeart/2005/8/layout/cycle5"/>
    <dgm:cxn modelId="{327198D8-DF65-4149-9541-4136BC1C5E35}" type="presParOf" srcId="{45477B04-5E10-4845-9D2B-644DA90015D1}" destId="{22819B2E-CD16-4893-91D3-9E9620621E5B}" srcOrd="2" destOrd="0" presId="urn:microsoft.com/office/officeart/2005/8/layout/cycle5"/>
    <dgm:cxn modelId="{2280A4D2-3E73-4D8F-87B9-1CDDF2842DBB}" type="presParOf" srcId="{45477B04-5E10-4845-9D2B-644DA90015D1}" destId="{9B700A44-EBC5-44E9-AE01-F04055A59AA7}" srcOrd="3" destOrd="0" presId="urn:microsoft.com/office/officeart/2005/8/layout/cycle5"/>
    <dgm:cxn modelId="{E76BF9D4-40F9-4152-8B7F-A3118D0E4641}" type="presParOf" srcId="{45477B04-5E10-4845-9D2B-644DA90015D1}" destId="{6E613DBF-ED0E-477A-AECB-427F51BEED52}" srcOrd="4" destOrd="0" presId="urn:microsoft.com/office/officeart/2005/8/layout/cycle5"/>
    <dgm:cxn modelId="{58664911-485E-47F8-BF09-D5E6AAAD2779}" type="presParOf" srcId="{45477B04-5E10-4845-9D2B-644DA90015D1}" destId="{4D33E4D1-FE9C-481E-A6E7-645A0B475A5B}" srcOrd="5" destOrd="0" presId="urn:microsoft.com/office/officeart/2005/8/layout/cycle5"/>
    <dgm:cxn modelId="{76A3D24D-4DD8-434E-BEC4-D58C76CA9469}" type="presParOf" srcId="{45477B04-5E10-4845-9D2B-644DA90015D1}" destId="{D5A58D0A-8681-4447-B0A8-01029E777778}" srcOrd="6" destOrd="0" presId="urn:microsoft.com/office/officeart/2005/8/layout/cycle5"/>
    <dgm:cxn modelId="{60719F2A-3842-47F5-9726-9AD83605129D}" type="presParOf" srcId="{45477B04-5E10-4845-9D2B-644DA90015D1}" destId="{EDA9C7DA-CE94-4C0E-8B3A-C8BC9F7C3695}" srcOrd="7" destOrd="0" presId="urn:microsoft.com/office/officeart/2005/8/layout/cycle5"/>
    <dgm:cxn modelId="{0EA6663A-A49A-467A-98CA-D43524F73B52}" type="presParOf" srcId="{45477B04-5E10-4845-9D2B-644DA90015D1}" destId="{84D9520D-27DD-4084-9BAF-E0B88D6FC54F}" srcOrd="8" destOrd="0" presId="urn:microsoft.com/office/officeart/2005/8/layout/cycle5"/>
    <dgm:cxn modelId="{7A3A233A-4D2D-4531-BDC6-B05E225E6918}" type="presParOf" srcId="{45477B04-5E10-4845-9D2B-644DA90015D1}" destId="{A7290EB5-FDDC-4738-98AF-9765076DFDAC}" srcOrd="9" destOrd="0" presId="urn:microsoft.com/office/officeart/2005/8/layout/cycle5"/>
    <dgm:cxn modelId="{A0E81E1A-1FF3-46E1-94B5-5626475E131A}" type="presParOf" srcId="{45477B04-5E10-4845-9D2B-644DA90015D1}" destId="{5C7A6713-78D1-45D4-86D3-74C74518E3A9}" srcOrd="10" destOrd="0" presId="urn:microsoft.com/office/officeart/2005/8/layout/cycle5"/>
    <dgm:cxn modelId="{4CE8F33D-91E6-4E39-A279-3DFE95FA25E4}" type="presParOf" srcId="{45477B04-5E10-4845-9D2B-644DA90015D1}" destId="{D61E7908-FDB2-4780-BBB4-6406CA20CE72}"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120AA-B321-4DA8-A91D-ED71D8FE296D}">
      <dsp:nvSpPr>
        <dsp:cNvPr id="0" name=""/>
        <dsp:cNvSpPr/>
      </dsp:nvSpPr>
      <dsp:spPr>
        <a:xfrm>
          <a:off x="2397363" y="128"/>
          <a:ext cx="1214820" cy="7896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Trust</a:t>
          </a:r>
          <a:endParaRPr lang="ru-RU" sz="2300" kern="1200" dirty="0"/>
        </a:p>
      </dsp:txBody>
      <dsp:txXfrm>
        <a:off x="2435910" y="38675"/>
        <a:ext cx="1137726" cy="712539"/>
      </dsp:txXfrm>
    </dsp:sp>
    <dsp:sp modelId="{22819B2E-CD16-4893-91D3-9E9620621E5B}">
      <dsp:nvSpPr>
        <dsp:cNvPr id="0" name=""/>
        <dsp:cNvSpPr/>
      </dsp:nvSpPr>
      <dsp:spPr>
        <a:xfrm>
          <a:off x="1699038" y="394945"/>
          <a:ext cx="2611469" cy="2611469"/>
        </a:xfrm>
        <a:custGeom>
          <a:avLst/>
          <a:gdLst/>
          <a:ahLst/>
          <a:cxnLst/>
          <a:rect l="0" t="0" r="0" b="0"/>
          <a:pathLst>
            <a:path>
              <a:moveTo>
                <a:pt x="2081190" y="255205"/>
              </a:moveTo>
              <a:arcTo wR="1305734" hR="1305734" stAng="18385989" swAng="1635355"/>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B700A44-EBC5-44E9-AE01-F04055A59AA7}">
      <dsp:nvSpPr>
        <dsp:cNvPr id="0" name=""/>
        <dsp:cNvSpPr/>
      </dsp:nvSpPr>
      <dsp:spPr>
        <a:xfrm>
          <a:off x="3703097" y="1305863"/>
          <a:ext cx="1214820" cy="7896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Respect</a:t>
          </a:r>
          <a:endParaRPr lang="ru-RU" sz="2300" kern="1200" dirty="0"/>
        </a:p>
      </dsp:txBody>
      <dsp:txXfrm>
        <a:off x="3741644" y="1344410"/>
        <a:ext cx="1137726" cy="712539"/>
      </dsp:txXfrm>
    </dsp:sp>
    <dsp:sp modelId="{4D33E4D1-FE9C-481E-A6E7-645A0B475A5B}">
      <dsp:nvSpPr>
        <dsp:cNvPr id="0" name=""/>
        <dsp:cNvSpPr/>
      </dsp:nvSpPr>
      <dsp:spPr>
        <a:xfrm>
          <a:off x="1699038" y="394945"/>
          <a:ext cx="2611469" cy="2611469"/>
        </a:xfrm>
        <a:custGeom>
          <a:avLst/>
          <a:gdLst/>
          <a:ahLst/>
          <a:cxnLst/>
          <a:rect l="0" t="0" r="0" b="0"/>
          <a:pathLst>
            <a:path>
              <a:moveTo>
                <a:pt x="2476197" y="1884491"/>
              </a:moveTo>
              <a:arcTo wR="1305734" hR="1305734" stAng="1578656" swAng="1635355"/>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5A58D0A-8681-4447-B0A8-01029E777778}">
      <dsp:nvSpPr>
        <dsp:cNvPr id="0" name=""/>
        <dsp:cNvSpPr/>
      </dsp:nvSpPr>
      <dsp:spPr>
        <a:xfrm>
          <a:off x="2397363" y="2611598"/>
          <a:ext cx="1214820" cy="7896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Face</a:t>
          </a:r>
          <a:endParaRPr lang="ru-RU" sz="2300" kern="1200" dirty="0"/>
        </a:p>
      </dsp:txBody>
      <dsp:txXfrm>
        <a:off x="2435910" y="2650145"/>
        <a:ext cx="1137726" cy="712539"/>
      </dsp:txXfrm>
    </dsp:sp>
    <dsp:sp modelId="{84D9520D-27DD-4084-9BAF-E0B88D6FC54F}">
      <dsp:nvSpPr>
        <dsp:cNvPr id="0" name=""/>
        <dsp:cNvSpPr/>
      </dsp:nvSpPr>
      <dsp:spPr>
        <a:xfrm>
          <a:off x="1699038" y="394945"/>
          <a:ext cx="2611469" cy="2611469"/>
        </a:xfrm>
        <a:custGeom>
          <a:avLst/>
          <a:gdLst/>
          <a:ahLst/>
          <a:cxnLst/>
          <a:rect l="0" t="0" r="0" b="0"/>
          <a:pathLst>
            <a:path>
              <a:moveTo>
                <a:pt x="530279" y="2356264"/>
              </a:moveTo>
              <a:arcTo wR="1305734" hR="1305734" stAng="7585989" swAng="1635355"/>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7290EB5-FDDC-4738-98AF-9765076DFDAC}">
      <dsp:nvSpPr>
        <dsp:cNvPr id="0" name=""/>
        <dsp:cNvSpPr/>
      </dsp:nvSpPr>
      <dsp:spPr>
        <a:xfrm>
          <a:off x="1091628" y="1305863"/>
          <a:ext cx="1214820" cy="7896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Time</a:t>
          </a:r>
          <a:endParaRPr lang="ru-RU" sz="2300" kern="1200" dirty="0"/>
        </a:p>
      </dsp:txBody>
      <dsp:txXfrm>
        <a:off x="1130175" y="1344410"/>
        <a:ext cx="1137726" cy="712539"/>
      </dsp:txXfrm>
    </dsp:sp>
    <dsp:sp modelId="{D61E7908-FDB2-4780-BBB4-6406CA20CE72}">
      <dsp:nvSpPr>
        <dsp:cNvPr id="0" name=""/>
        <dsp:cNvSpPr/>
      </dsp:nvSpPr>
      <dsp:spPr>
        <a:xfrm>
          <a:off x="1699038" y="394945"/>
          <a:ext cx="2611469" cy="2611469"/>
        </a:xfrm>
        <a:custGeom>
          <a:avLst/>
          <a:gdLst/>
          <a:ahLst/>
          <a:cxnLst/>
          <a:rect l="0" t="0" r="0" b="0"/>
          <a:pathLst>
            <a:path>
              <a:moveTo>
                <a:pt x="135271" y="726977"/>
              </a:moveTo>
              <a:arcTo wR="1305734" hR="1305734" stAng="12378656" swAng="1635355"/>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C46B7C-7809-4054-92A0-D13EAC2E52D0}" type="datetimeFigureOut">
              <a:rPr lang="en-GB" smtClean="0"/>
              <a:t>09/08/2022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4D3A32-A3C9-41F6-99BC-B11D482D0EE8}" type="slidenum">
              <a:rPr lang="en-GB" smtClean="0"/>
              <a:t>‹#›</a:t>
            </a:fld>
            <a:endParaRPr lang="en-GB"/>
          </a:p>
        </p:txBody>
      </p:sp>
    </p:spTree>
    <p:extLst>
      <p:ext uri="{BB962C8B-B14F-4D97-AF65-F5344CB8AC3E}">
        <p14:creationId xmlns:p14="http://schemas.microsoft.com/office/powerpoint/2010/main" val="1810456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49C578-0DC4-49BB-A26D-C0E5EA129869}"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345C0-86A5-49DA-8BBA-66F5C45BEA6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2080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49C578-0DC4-49BB-A26D-C0E5EA129869}"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3746736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49C578-0DC4-49BB-A26D-C0E5EA129869}"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345C0-86A5-49DA-8BBA-66F5C45BEA6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920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49C578-0DC4-49BB-A26D-C0E5EA129869}" type="datetimeFigureOut">
              <a:rPr lang="en-GB" smtClean="0"/>
              <a:t>09/08/2022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2083856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49C578-0DC4-49BB-A26D-C0E5EA129869}" type="datetimeFigureOut">
              <a:rPr lang="en-GB" smtClean="0"/>
              <a:t>09/08/2022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800996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49C578-0DC4-49BB-A26D-C0E5EA129869}" type="datetimeFigureOut">
              <a:rPr lang="en-GB" smtClean="0"/>
              <a:t>09/08/2022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1934156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49C578-0DC4-49BB-A26D-C0E5EA129869}" type="datetimeFigureOut">
              <a:rPr lang="en-GB" smtClean="0"/>
              <a:t>09/08/2022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3432527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C49C578-0DC4-49BB-A26D-C0E5EA129869}" type="datetimeFigureOut">
              <a:rPr lang="en-GB" smtClean="0"/>
              <a:t>09/08/2022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79345C0-86A5-49DA-8BBA-66F5C45BEA69}" type="slidenum">
              <a:rPr lang="en-GB" smtClean="0"/>
              <a:t>‹#›</a:t>
            </a:fld>
            <a:endParaRPr lang="en-GB"/>
          </a:p>
        </p:txBody>
      </p:sp>
    </p:spTree>
    <p:extLst>
      <p:ext uri="{BB962C8B-B14F-4D97-AF65-F5344CB8AC3E}">
        <p14:creationId xmlns:p14="http://schemas.microsoft.com/office/powerpoint/2010/main" val="4164203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49C578-0DC4-49BB-A26D-C0E5EA129869}" type="datetimeFigureOut">
              <a:rPr lang="en-GB" smtClean="0"/>
              <a:t>09/08/2022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3630296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49C578-0DC4-49BB-A26D-C0E5EA129869}"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12893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49C578-0DC4-49BB-A26D-C0E5EA129869}" type="datetimeFigureOut">
              <a:rPr lang="en-GB" smtClean="0"/>
              <a:t>09/08/2022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9345C0-86A5-49DA-8BBA-66F5C45BEA69}" type="slidenum">
              <a:rPr lang="en-GB" smtClean="0"/>
              <a:t>‹#›</a:t>
            </a:fld>
            <a:endParaRPr lang="en-GB"/>
          </a:p>
        </p:txBody>
      </p:sp>
    </p:spTree>
    <p:extLst>
      <p:ext uri="{BB962C8B-B14F-4D97-AF65-F5344CB8AC3E}">
        <p14:creationId xmlns:p14="http://schemas.microsoft.com/office/powerpoint/2010/main" val="2953921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C49C578-0DC4-49BB-A26D-C0E5EA129869}" type="datetimeFigureOut">
              <a:rPr lang="en-GB" smtClean="0"/>
              <a:t>09/08/2022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79345C0-86A5-49DA-8BBA-66F5C45BEA6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619132"/>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hinadaily.com.cn/cndy/2018-02/01/content_35623021.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lobalnegotiator.com/files/Business-Culture-In-China-10-Elements.pdf" TargetMode="External"/><Relationship Id="rId2" Type="http://schemas.openxmlformats.org/officeDocument/2006/relationships/hyperlink" Target="https://greatbritishmag.co.uk/student-guide/differences-between-uk-and-chinese-work-culture/"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8" Type="http://schemas.openxmlformats.org/officeDocument/2006/relationships/hyperlink" Target="https://www.8020sourcing.com/the-art-of-guanxi-building-better-relationships-with-chinese-suppliers-to-build-better-business/(link" TargetMode="External"/><Relationship Id="rId3" Type="http://schemas.openxmlformats.org/officeDocument/2006/relationships/hyperlink" Target="https://greatbritishmag.co.uk/student-guide/differences-between-uk-and-chinese-work-culture/" TargetMode="External"/><Relationship Id="rId7" Type="http://schemas.openxmlformats.org/officeDocument/2006/relationships/hyperlink" Target="https://www.8020sourcing.com/the-art-of-guanxi-building-better-relationships-with-chinese-suppliers-to-build-better-business%20/" TargetMode="External"/><Relationship Id="rId2" Type="http://schemas.openxmlformats.org/officeDocument/2006/relationships/hyperlink" Target="https://www.chinadaily.com.cn/cndy/2018-02/01/content_35623021.htm" TargetMode="External"/><Relationship Id="rId1" Type="http://schemas.openxmlformats.org/officeDocument/2006/relationships/slideLayout" Target="../slideLayouts/slideLayout2.xml"/><Relationship Id="rId6" Type="http://schemas.openxmlformats.org/officeDocument/2006/relationships/hyperlink" Target="https://www.china-mike.com/chinese-culture/guanxi%20/" TargetMode="External"/><Relationship Id="rId5" Type="http://schemas.openxmlformats.org/officeDocument/2006/relationships/hyperlink" Target="https://brandminds.live/what-is-hofstedes-cultural-dimensions-theory-uk-vs-china-a-comparison%20/" TargetMode="External"/><Relationship Id="rId4" Type="http://schemas.openxmlformats.org/officeDocument/2006/relationships/hyperlink" Target="https://www.globalnegotiator.com/files/Business-Culture-In-China-10-Elements.pdf" TargetMode="External"/><Relationship Id="rId9" Type="http://schemas.openxmlformats.org/officeDocument/2006/relationships/hyperlink" Target="https://kunalbhandari.wordpress.com/2013/10/04/hofstede-model-of-cultural-dimension-with-uk-and-china-example-part-1%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0936" y="5202238"/>
            <a:ext cx="10808208" cy="339026"/>
          </a:xfrm>
        </p:spPr>
        <p:txBody>
          <a:bodyPr>
            <a:normAutofit/>
          </a:bodyPr>
          <a:lstStyle/>
          <a:p>
            <a:r>
              <a:rPr lang="en-GB" sz="1600" dirty="0" smtClean="0"/>
              <a:t>Natalia </a:t>
            </a:r>
            <a:r>
              <a:rPr lang="en-GB" sz="1600" dirty="0" err="1" smtClean="0"/>
              <a:t>Dimitrova</a:t>
            </a:r>
            <a:r>
              <a:rPr lang="en-GB" sz="1600" dirty="0" smtClean="0"/>
              <a:t>, </a:t>
            </a:r>
            <a:r>
              <a:rPr lang="en-GB" sz="1600" dirty="0" err="1" smtClean="0"/>
              <a:t>iAvor</a:t>
            </a:r>
            <a:r>
              <a:rPr lang="en-GB" sz="1600" dirty="0" smtClean="0"/>
              <a:t> </a:t>
            </a:r>
            <a:r>
              <a:rPr lang="en-GB" sz="1600" dirty="0" err="1" smtClean="0"/>
              <a:t>stanimirov</a:t>
            </a:r>
            <a:r>
              <a:rPr lang="en-GB" sz="1600" dirty="0" smtClean="0"/>
              <a:t>,</a:t>
            </a:r>
            <a:r>
              <a:rPr lang="en-GB" sz="1600" dirty="0">
                <a:solidFill>
                  <a:srgbClr val="222222"/>
                </a:solidFill>
                <a:latin typeface="Times New Roman" panose="02020603050405020304" pitchFamily="18" charset="0"/>
              </a:rPr>
              <a:t> </a:t>
            </a:r>
            <a:r>
              <a:rPr lang="en-GB" sz="1600" dirty="0" smtClean="0"/>
              <a:t>Renata </a:t>
            </a:r>
            <a:r>
              <a:rPr lang="en-GB" sz="1600" dirty="0" err="1" smtClean="0"/>
              <a:t>Petrova</a:t>
            </a:r>
            <a:r>
              <a:rPr lang="en-GB" sz="1600" dirty="0" smtClean="0"/>
              <a:t>, Anastasia </a:t>
            </a:r>
            <a:r>
              <a:rPr lang="en-GB" sz="1600" dirty="0" err="1" smtClean="0"/>
              <a:t>Sandu</a:t>
            </a:r>
            <a:r>
              <a:rPr lang="en-GB" sz="1600" dirty="0"/>
              <a:t> </a:t>
            </a:r>
            <a:r>
              <a:rPr lang="en-GB" sz="1600" dirty="0" smtClean="0"/>
              <a:t>AND Diana </a:t>
            </a:r>
            <a:r>
              <a:rPr lang="en-GB" sz="1600" dirty="0" err="1" smtClean="0"/>
              <a:t>Krasteva</a:t>
            </a:r>
            <a:endParaRPr lang="en-GB" sz="1600" dirty="0"/>
          </a:p>
          <a:p>
            <a:endParaRPr lang="en-GB" sz="1600" dirty="0"/>
          </a:p>
          <a:p>
            <a:pPr lvl="0"/>
            <a:endParaRPr lang="en-GB" sz="1600" dirty="0" smtClean="0"/>
          </a:p>
          <a:p>
            <a:endParaRPr lang="en-GB" sz="1600" dirty="0"/>
          </a:p>
        </p:txBody>
      </p:sp>
      <p:sp>
        <p:nvSpPr>
          <p:cNvPr id="4" name="TextBox 3"/>
          <p:cNvSpPr txBox="1"/>
          <p:nvPr/>
        </p:nvSpPr>
        <p:spPr>
          <a:xfrm>
            <a:off x="4768315" y="4754880"/>
            <a:ext cx="2533450" cy="369332"/>
          </a:xfrm>
          <a:prstGeom prst="rect">
            <a:avLst/>
          </a:prstGeom>
          <a:noFill/>
        </p:spPr>
        <p:txBody>
          <a:bodyPr wrap="none" rtlCol="0">
            <a:spAutoFit/>
          </a:bodyPr>
          <a:lstStyle/>
          <a:p>
            <a:r>
              <a:rPr lang="en-GB" dirty="0" smtClean="0"/>
              <a:t>Presentation created by: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0835" y="2321526"/>
            <a:ext cx="4788408" cy="1465839"/>
          </a:xfrm>
          <a:prstGeom prst="rect">
            <a:avLst/>
          </a:prstGeom>
        </p:spPr>
      </p:pic>
      <p:sp>
        <p:nvSpPr>
          <p:cNvPr id="6" name="Rectangle 5"/>
          <p:cNvSpPr/>
          <p:nvPr/>
        </p:nvSpPr>
        <p:spPr>
          <a:xfrm>
            <a:off x="2169138" y="294629"/>
            <a:ext cx="7731803" cy="1754326"/>
          </a:xfrm>
          <a:prstGeom prst="rect">
            <a:avLst/>
          </a:prstGeom>
          <a:noFill/>
        </p:spPr>
        <p:txBody>
          <a:bodyPr wrap="squar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Join Venture of </a:t>
            </a:r>
          </a:p>
          <a:p>
            <a:pPr algn="ctr"/>
            <a:r>
              <a:rPr lang="en-US" sz="5400" b="0" cap="none" spc="0" dirty="0" smtClean="0">
                <a:ln w="0"/>
                <a:solidFill>
                  <a:schemeClr val="accent1"/>
                </a:solidFill>
                <a:effectLst>
                  <a:outerShdw blurRad="38100" dist="25400" dir="5400000" algn="ctr" rotWithShape="0">
                    <a:srgbClr val="6E747A">
                      <a:alpha val="43000"/>
                    </a:srgbClr>
                  </a:outerShdw>
                </a:effectLst>
              </a:rPr>
              <a:t>Land Rover in China</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4426557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5372" y="2068678"/>
            <a:ext cx="8908025" cy="4017490"/>
          </a:xfrm>
        </p:spPr>
        <p:txBody>
          <a:bodyPr>
            <a:normAutofit/>
          </a:bodyPr>
          <a:lstStyle/>
          <a:p>
            <a:pPr lvl="0">
              <a:buFont typeface="Wingdings" panose="05000000000000000000" pitchFamily="2" charset="2"/>
              <a:buChar char="§"/>
            </a:pPr>
            <a:r>
              <a:rPr lang="en-GB" dirty="0"/>
              <a:t>Introduction to the context </a:t>
            </a:r>
            <a:r>
              <a:rPr lang="en-GB" dirty="0" smtClean="0"/>
              <a:t>– Natalia </a:t>
            </a:r>
            <a:r>
              <a:rPr lang="en-GB" dirty="0" err="1" smtClean="0"/>
              <a:t>Dimitrova</a:t>
            </a:r>
            <a:r>
              <a:rPr lang="en-GB" dirty="0" smtClean="0"/>
              <a:t> (1922172)</a:t>
            </a:r>
            <a:endParaRPr lang="en-GB" dirty="0"/>
          </a:p>
          <a:p>
            <a:pPr lvl="0">
              <a:buFont typeface="Wingdings" panose="05000000000000000000" pitchFamily="2" charset="2"/>
              <a:buChar char="§"/>
            </a:pPr>
            <a:r>
              <a:rPr lang="en-GB" dirty="0" smtClean="0"/>
              <a:t>Introduce </a:t>
            </a:r>
            <a:r>
              <a:rPr lang="en-GB" dirty="0"/>
              <a:t>the Chinese </a:t>
            </a:r>
            <a:r>
              <a:rPr lang="en-GB" dirty="0" smtClean="0"/>
              <a:t>culture-Natalia </a:t>
            </a:r>
            <a:r>
              <a:rPr lang="en-GB" dirty="0" err="1" smtClean="0"/>
              <a:t>Dimitrova</a:t>
            </a:r>
            <a:r>
              <a:rPr lang="en-GB" dirty="0" smtClean="0"/>
              <a:t> (1922172)</a:t>
            </a:r>
            <a:endParaRPr lang="en-GB" dirty="0"/>
          </a:p>
          <a:p>
            <a:pPr lvl="0">
              <a:buFont typeface="Wingdings" panose="05000000000000000000" pitchFamily="2" charset="2"/>
              <a:buChar char="§"/>
            </a:pPr>
            <a:r>
              <a:rPr lang="en-GB" dirty="0" smtClean="0"/>
              <a:t>Success </a:t>
            </a:r>
            <a:r>
              <a:rPr lang="en-GB" dirty="0"/>
              <a:t>and failure factors of joint </a:t>
            </a:r>
            <a:r>
              <a:rPr lang="en-GB" dirty="0" smtClean="0"/>
              <a:t>ventures - </a:t>
            </a:r>
            <a:r>
              <a:rPr lang="en-GB" dirty="0" err="1" smtClean="0">
                <a:solidFill>
                  <a:srgbClr val="222222"/>
                </a:solidFill>
                <a:latin typeface="Times New Roman" panose="02020603050405020304" pitchFamily="18" charset="0"/>
                <a:ea typeface="Calibri" panose="020F0502020204030204" pitchFamily="34" charset="0"/>
              </a:rPr>
              <a:t>Iavor</a:t>
            </a:r>
            <a:r>
              <a:rPr lang="en-GB" dirty="0" smtClean="0">
                <a:solidFill>
                  <a:srgbClr val="222222"/>
                </a:solidFill>
                <a:latin typeface="Times New Roman" panose="02020603050405020304" pitchFamily="18" charset="0"/>
                <a:ea typeface="Calibri" panose="020F0502020204030204" pitchFamily="34" charset="0"/>
              </a:rPr>
              <a:t> </a:t>
            </a:r>
            <a:r>
              <a:rPr lang="en-GB" dirty="0" err="1">
                <a:solidFill>
                  <a:srgbClr val="222222"/>
                </a:solidFill>
                <a:latin typeface="Times New Roman" panose="02020603050405020304" pitchFamily="18" charset="0"/>
                <a:ea typeface="Calibri" panose="020F0502020204030204" pitchFamily="34" charset="0"/>
              </a:rPr>
              <a:t>Stanimirov</a:t>
            </a:r>
            <a:r>
              <a:rPr lang="en-GB" dirty="0">
                <a:solidFill>
                  <a:srgbClr val="222222"/>
                </a:solidFill>
                <a:latin typeface="Times New Roman" panose="02020603050405020304" pitchFamily="18" charset="0"/>
                <a:ea typeface="Calibri" panose="020F0502020204030204" pitchFamily="34" charset="0"/>
              </a:rPr>
              <a:t> (</a:t>
            </a:r>
            <a:r>
              <a:rPr lang="en-GB" dirty="0" smtClean="0">
                <a:solidFill>
                  <a:srgbClr val="222222"/>
                </a:solidFill>
                <a:latin typeface="Times New Roman" panose="02020603050405020304" pitchFamily="18" charset="0"/>
                <a:ea typeface="Calibri" panose="020F0502020204030204" pitchFamily="34" charset="0"/>
              </a:rPr>
              <a:t>1921573)</a:t>
            </a:r>
            <a:endParaRPr lang="en-GB" dirty="0"/>
          </a:p>
          <a:p>
            <a:pPr lvl="0">
              <a:buFont typeface="Wingdings" panose="05000000000000000000" pitchFamily="2" charset="2"/>
              <a:buChar char="§"/>
            </a:pPr>
            <a:r>
              <a:rPr lang="en-GB" dirty="0" smtClean="0"/>
              <a:t>Cultural </a:t>
            </a:r>
            <a:r>
              <a:rPr lang="en-GB" dirty="0"/>
              <a:t>sensitivity in China/ the differences from the </a:t>
            </a:r>
            <a:r>
              <a:rPr lang="en-GB" dirty="0" smtClean="0"/>
              <a:t>UK- Renata </a:t>
            </a:r>
            <a:r>
              <a:rPr lang="en-GB" dirty="0" err="1" smtClean="0"/>
              <a:t>Petrova</a:t>
            </a:r>
            <a:r>
              <a:rPr lang="en-GB" dirty="0" smtClean="0"/>
              <a:t> (1921704)</a:t>
            </a:r>
            <a:endParaRPr lang="en-GB" dirty="0"/>
          </a:p>
          <a:p>
            <a:pPr lvl="0">
              <a:buFont typeface="Wingdings" panose="05000000000000000000" pitchFamily="2" charset="2"/>
              <a:buChar char="§"/>
            </a:pPr>
            <a:r>
              <a:rPr lang="en-GB" dirty="0" smtClean="0"/>
              <a:t>Hofstede </a:t>
            </a:r>
            <a:r>
              <a:rPr lang="en-GB" dirty="0"/>
              <a:t>cultural dimensions: UK and China </a:t>
            </a:r>
            <a:r>
              <a:rPr lang="en-GB" dirty="0" smtClean="0"/>
              <a:t>– Anastasia </a:t>
            </a:r>
            <a:r>
              <a:rPr lang="en-GB" dirty="0" err="1" smtClean="0"/>
              <a:t>Sandu</a:t>
            </a:r>
            <a:r>
              <a:rPr lang="en-GB" dirty="0" smtClean="0"/>
              <a:t> (1915950)</a:t>
            </a:r>
            <a:endParaRPr lang="en-GB" dirty="0"/>
          </a:p>
          <a:p>
            <a:pPr lvl="0">
              <a:buFont typeface="Wingdings" panose="05000000000000000000" pitchFamily="2" charset="2"/>
              <a:buChar char="§"/>
            </a:pPr>
            <a:r>
              <a:rPr lang="en-GB" dirty="0" smtClean="0"/>
              <a:t>Recommendations – The whole group</a:t>
            </a:r>
            <a:endParaRPr lang="en-GB" dirty="0"/>
          </a:p>
          <a:p>
            <a:pPr lvl="0">
              <a:buFont typeface="Wingdings" panose="05000000000000000000" pitchFamily="2" charset="2"/>
              <a:buChar char="§"/>
            </a:pPr>
            <a:r>
              <a:rPr lang="en-GB" dirty="0" smtClean="0"/>
              <a:t>Conclusion - Diana </a:t>
            </a:r>
            <a:r>
              <a:rPr lang="en-GB" dirty="0" err="1" smtClean="0"/>
              <a:t>Krasteva</a:t>
            </a:r>
            <a:r>
              <a:rPr lang="en-GB" dirty="0" smtClean="0"/>
              <a:t> (1916908)</a:t>
            </a:r>
            <a:endParaRPr lang="en-GB" dirty="0"/>
          </a:p>
          <a:p>
            <a:pPr lvl="0">
              <a:buFont typeface="Wingdings" panose="05000000000000000000" pitchFamily="2" charset="2"/>
              <a:buChar char="§"/>
            </a:pPr>
            <a:r>
              <a:rPr lang="en-GB" dirty="0" smtClean="0"/>
              <a:t>References </a:t>
            </a:r>
            <a:endParaRPr lang="en-GB" dirty="0"/>
          </a:p>
          <a:p>
            <a:endParaRPr lang="en-GB" dirty="0"/>
          </a:p>
        </p:txBody>
      </p:sp>
      <p:sp>
        <p:nvSpPr>
          <p:cNvPr id="4" name="Rectangle 3"/>
          <p:cNvSpPr/>
          <p:nvPr/>
        </p:nvSpPr>
        <p:spPr>
          <a:xfrm>
            <a:off x="4211627" y="480167"/>
            <a:ext cx="3055516"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CONTENT:</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004728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7400" y="1972733"/>
            <a:ext cx="7044267" cy="3277693"/>
          </a:xfrm>
        </p:spPr>
        <p:txBody>
          <a:bodyPr>
            <a:normAutofit lnSpcReduction="10000"/>
          </a:bodyPr>
          <a:lstStyle/>
          <a:p>
            <a:r>
              <a:rPr lang="en-GB" dirty="0"/>
              <a:t>China, the largest auto market in the world, can serve as a draw for global automakers. However, few of them have been as attentive with localization as British luxury automaker Jaguar Land Rover. Jaguar Land Rover has rapidly developed since its entrance in China in 2010 because to its in-depth knowledge of the country and attempts to meet local needs. Since its founding, sales have increased six-fold, and they set new records in 2017.Jaguar Land Rover has seen success in China in recent years, with sales in 2017 reaching a record high of 146,399 cars.</a:t>
            </a:r>
          </a:p>
          <a:p>
            <a:r>
              <a:rPr lang="en-GB" u="sng" dirty="0">
                <a:hlinkClick r:id="rId2"/>
              </a:rPr>
              <a:t>https://www.chinadaily.com.cn/cndy/2018-02/01/content_35623021.htm</a:t>
            </a:r>
            <a:endParaRPr lang="en-GB" dirty="0"/>
          </a:p>
          <a:p>
            <a:endParaRPr lang="en-GB" dirty="0" smtClean="0"/>
          </a:p>
          <a:p>
            <a:endParaRPr lang="en-GB" dirty="0" smtClean="0"/>
          </a:p>
          <a:p>
            <a:endParaRPr lang="en-GB" dirty="0"/>
          </a:p>
        </p:txBody>
      </p:sp>
      <p:sp>
        <p:nvSpPr>
          <p:cNvPr id="5" name="Rectangle 4"/>
          <p:cNvSpPr/>
          <p:nvPr/>
        </p:nvSpPr>
        <p:spPr>
          <a:xfrm>
            <a:off x="3778765" y="525887"/>
            <a:ext cx="4634474"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INTRODUCTION</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0325" y="3460604"/>
            <a:ext cx="5629275" cy="2867025"/>
          </a:xfrm>
          <a:prstGeom prst="rect">
            <a:avLst/>
          </a:prstGeom>
        </p:spPr>
      </p:pic>
    </p:spTree>
    <p:extLst>
      <p:ext uri="{BB962C8B-B14F-4D97-AF65-F5344CB8AC3E}">
        <p14:creationId xmlns:p14="http://schemas.microsoft.com/office/powerpoint/2010/main" val="395364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The </a:t>
            </a:r>
            <a:r>
              <a:rPr lang="en-GB" dirty="0"/>
              <a:t>business procedures and culture of China are very different from those of the UK. Understanding Chinese business etiquette is crucial for the success of your firm as you launch or grow it in China.</a:t>
            </a:r>
          </a:p>
          <a:p>
            <a:pPr>
              <a:buFont typeface="Wingdings" panose="05000000000000000000" pitchFamily="2" charset="2"/>
              <a:buChar char="§"/>
            </a:pPr>
            <a:r>
              <a:rPr lang="en-GB" dirty="0" smtClean="0"/>
              <a:t>Greeting Rituals</a:t>
            </a:r>
          </a:p>
          <a:p>
            <a:pPr>
              <a:buFont typeface="Wingdings" panose="05000000000000000000" pitchFamily="2" charset="2"/>
              <a:buChar char="§"/>
            </a:pPr>
            <a:r>
              <a:rPr lang="en-GB" dirty="0" smtClean="0"/>
              <a:t>Negotiation Styles</a:t>
            </a:r>
          </a:p>
          <a:p>
            <a:pPr>
              <a:buFont typeface="Wingdings" panose="05000000000000000000" pitchFamily="2" charset="2"/>
              <a:buChar char="§"/>
            </a:pPr>
            <a:r>
              <a:rPr lang="en-GB" dirty="0" smtClean="0"/>
              <a:t>Time Perceptions</a:t>
            </a:r>
          </a:p>
          <a:p>
            <a:pPr>
              <a:buFont typeface="Wingdings" panose="05000000000000000000" pitchFamily="2" charset="2"/>
              <a:buChar char="§"/>
            </a:pPr>
            <a:r>
              <a:rPr lang="en-GB" dirty="0" smtClean="0"/>
              <a:t>Personal Relationships</a:t>
            </a:r>
          </a:p>
        </p:txBody>
      </p:sp>
      <p:sp>
        <p:nvSpPr>
          <p:cNvPr id="4" name="Rectangle 3"/>
          <p:cNvSpPr/>
          <p:nvPr/>
        </p:nvSpPr>
        <p:spPr>
          <a:xfrm>
            <a:off x="2843241" y="368068"/>
            <a:ext cx="6566478"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THE CHINESE CULTURE</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73172" y="2507224"/>
            <a:ext cx="4940204" cy="3174689"/>
          </a:xfrm>
          <a:prstGeom prst="rect">
            <a:avLst/>
          </a:prstGeom>
        </p:spPr>
      </p:pic>
    </p:spTree>
    <p:extLst>
      <p:ext uri="{BB962C8B-B14F-4D97-AF65-F5344CB8AC3E}">
        <p14:creationId xmlns:p14="http://schemas.microsoft.com/office/powerpoint/2010/main" val="26851252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843241" y="368068"/>
            <a:ext cx="6566478"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THE CHINESE CULTURE</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2988" y="2615380"/>
            <a:ext cx="3766984" cy="2511323"/>
          </a:xfrm>
          <a:prstGeom prst="rect">
            <a:avLst/>
          </a:prstGeom>
        </p:spPr>
      </p:pic>
      <p:sp>
        <p:nvSpPr>
          <p:cNvPr id="8" name="Rounded Rectangular Callout 7"/>
          <p:cNvSpPr/>
          <p:nvPr/>
        </p:nvSpPr>
        <p:spPr>
          <a:xfrm>
            <a:off x="462116" y="2340077"/>
            <a:ext cx="2821858" cy="887951"/>
          </a:xfrm>
          <a:prstGeom prst="wedgeRoundRectCallout">
            <a:avLst>
              <a:gd name="adj1" fmla="val 84856"/>
              <a:gd name="adj2" fmla="val 4852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 Britain's are more social</a:t>
            </a:r>
            <a:endParaRPr lang="en-GB" dirty="0"/>
          </a:p>
        </p:txBody>
      </p:sp>
      <p:sp>
        <p:nvSpPr>
          <p:cNvPr id="9" name="Rounded Rectangular Callout 8"/>
          <p:cNvSpPr/>
          <p:nvPr/>
        </p:nvSpPr>
        <p:spPr>
          <a:xfrm>
            <a:off x="462116" y="3427065"/>
            <a:ext cx="2821858" cy="887951"/>
          </a:xfrm>
          <a:prstGeom prst="wedgeRoundRectCallout">
            <a:avLst>
              <a:gd name="adj1" fmla="val 84507"/>
              <a:gd name="adj2" fmla="val -13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 Making Jokes</a:t>
            </a:r>
            <a:endParaRPr lang="en-GB" dirty="0"/>
          </a:p>
        </p:txBody>
      </p:sp>
      <p:sp>
        <p:nvSpPr>
          <p:cNvPr id="10" name="Rounded Rectangular Callout 9"/>
          <p:cNvSpPr/>
          <p:nvPr/>
        </p:nvSpPr>
        <p:spPr>
          <a:xfrm>
            <a:off x="462116" y="4514053"/>
            <a:ext cx="2821858" cy="887951"/>
          </a:xfrm>
          <a:prstGeom prst="wedgeRoundRectCallout">
            <a:avLst>
              <a:gd name="adj1" fmla="val 81720"/>
              <a:gd name="adj2" fmla="val -5223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r>
              <a:rPr lang="en-GB" dirty="0" smtClean="0"/>
              <a:t>. Constructive Criticism</a:t>
            </a:r>
            <a:endParaRPr lang="en-GB" dirty="0"/>
          </a:p>
        </p:txBody>
      </p:sp>
      <p:sp>
        <p:nvSpPr>
          <p:cNvPr id="11" name="Rounded Rectangular Callout 10"/>
          <p:cNvSpPr/>
          <p:nvPr/>
        </p:nvSpPr>
        <p:spPr>
          <a:xfrm>
            <a:off x="8824452" y="2340077"/>
            <a:ext cx="2821858" cy="887951"/>
          </a:xfrm>
          <a:prstGeom prst="wedgeRoundRectCallout">
            <a:avLst>
              <a:gd name="adj1" fmla="val -77165"/>
              <a:gd name="adj2" fmla="val 3855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 Work Resistance</a:t>
            </a:r>
            <a:endParaRPr lang="en-GB" dirty="0"/>
          </a:p>
        </p:txBody>
      </p:sp>
      <p:sp>
        <p:nvSpPr>
          <p:cNvPr id="12" name="Rounded Rectangular Callout 11"/>
          <p:cNvSpPr/>
          <p:nvPr/>
        </p:nvSpPr>
        <p:spPr>
          <a:xfrm>
            <a:off x="8824452" y="3427065"/>
            <a:ext cx="2821858" cy="887951"/>
          </a:xfrm>
          <a:prstGeom prst="wedgeRoundRectCallout">
            <a:avLst>
              <a:gd name="adj1" fmla="val -77862"/>
              <a:gd name="adj2" fmla="val -794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 Ethics</a:t>
            </a:r>
            <a:endParaRPr lang="en-GB" dirty="0"/>
          </a:p>
        </p:txBody>
      </p:sp>
      <p:sp>
        <p:nvSpPr>
          <p:cNvPr id="13" name="Rounded Rectangular Callout 12"/>
          <p:cNvSpPr/>
          <p:nvPr/>
        </p:nvSpPr>
        <p:spPr>
          <a:xfrm>
            <a:off x="8911711" y="4514052"/>
            <a:ext cx="2821858" cy="887951"/>
          </a:xfrm>
          <a:prstGeom prst="wedgeRoundRectCallout">
            <a:avLst>
              <a:gd name="adj1" fmla="val -82740"/>
              <a:gd name="adj2" fmla="val -5556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r>
              <a:rPr lang="en-GB" dirty="0" smtClean="0"/>
              <a:t>. Hierarchy</a:t>
            </a:r>
            <a:endParaRPr lang="en-GB" dirty="0"/>
          </a:p>
        </p:txBody>
      </p:sp>
    </p:spTree>
    <p:extLst>
      <p:ext uri="{BB962C8B-B14F-4D97-AF65-F5344CB8AC3E}">
        <p14:creationId xmlns:p14="http://schemas.microsoft.com/office/powerpoint/2010/main" val="39896749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pc="0" dirty="0">
                <a:ln w="0"/>
                <a:solidFill>
                  <a:schemeClr val="accent1"/>
                </a:solidFill>
                <a:effectLst>
                  <a:outerShdw blurRad="38100" dist="25400" dir="5400000" algn="ctr" rotWithShape="0">
                    <a:srgbClr val="6E747A">
                      <a:alpha val="43000"/>
                    </a:srgbClr>
                  </a:outerShdw>
                </a:effectLst>
              </a:rPr>
              <a:t>THE CHINESE CULTURE</a:t>
            </a:r>
            <a:br>
              <a:rPr lang="en-US" spc="0" dirty="0">
                <a:ln w="0"/>
                <a:solidFill>
                  <a:schemeClr val="accent1"/>
                </a:solidFill>
                <a:effectLst>
                  <a:outerShdw blurRad="38100" dist="25400" dir="5400000" algn="ctr" rotWithShape="0">
                    <a:srgbClr val="6E747A">
                      <a:alpha val="43000"/>
                    </a:srgbClr>
                  </a:outerShdw>
                </a:effectLst>
              </a:rPr>
            </a:br>
            <a:endParaRPr lang="en-GB" dirty="0"/>
          </a:p>
        </p:txBody>
      </p:sp>
      <p:sp>
        <p:nvSpPr>
          <p:cNvPr id="3" name="Text Placeholder 2"/>
          <p:cNvSpPr>
            <a:spLocks noGrp="1"/>
          </p:cNvSpPr>
          <p:nvPr>
            <p:ph type="body" idx="1"/>
          </p:nvPr>
        </p:nvSpPr>
        <p:spPr>
          <a:xfrm>
            <a:off x="1097280" y="1846052"/>
            <a:ext cx="4937760" cy="376038"/>
          </a:xfrm>
        </p:spPr>
        <p:txBody>
          <a:bodyPr>
            <a:normAutofit fontScale="77500" lnSpcReduction="20000"/>
          </a:bodyPr>
          <a:lstStyle/>
          <a:p>
            <a:r>
              <a:rPr lang="en-GB" sz="3200" b="1" dirty="0" smtClean="0">
                <a:solidFill>
                  <a:schemeClr val="accent1"/>
                </a:solidFill>
              </a:rPr>
              <a:t>UK</a:t>
            </a:r>
            <a:endParaRPr lang="en-GB" sz="3200" b="1" dirty="0">
              <a:solidFill>
                <a:schemeClr val="accent1"/>
              </a:solidFill>
            </a:endParaRPr>
          </a:p>
        </p:txBody>
      </p:sp>
      <p:sp>
        <p:nvSpPr>
          <p:cNvPr id="4" name="Content Placeholder 3"/>
          <p:cNvSpPr>
            <a:spLocks noGrp="1"/>
          </p:cNvSpPr>
          <p:nvPr>
            <p:ph sz="half" idx="2"/>
          </p:nvPr>
        </p:nvSpPr>
        <p:spPr>
          <a:xfrm>
            <a:off x="1097280" y="2143431"/>
            <a:ext cx="4937760" cy="4001729"/>
          </a:xfrm>
        </p:spPr>
        <p:txBody>
          <a:bodyPr>
            <a:normAutofit fontScale="92500" lnSpcReduction="10000"/>
          </a:bodyPr>
          <a:lstStyle/>
          <a:p>
            <a:r>
              <a:rPr lang="en-GB" dirty="0"/>
              <a:t>1.</a:t>
            </a:r>
            <a:r>
              <a:rPr lang="en-GB" b="1" dirty="0"/>
              <a:t>More social</a:t>
            </a:r>
            <a:r>
              <a:rPr lang="en-GB" dirty="0"/>
              <a:t>-The social component of work is a major difference between British and Chinese workers. Communicating with colleagues outside the office makes their relationships better.</a:t>
            </a:r>
            <a:endParaRPr lang="en-GB" dirty="0" smtClean="0"/>
          </a:p>
          <a:p>
            <a:pPr marL="0" indent="0">
              <a:buNone/>
            </a:pPr>
            <a:r>
              <a:rPr lang="en-GB" dirty="0" smtClean="0"/>
              <a:t>2.</a:t>
            </a:r>
            <a:r>
              <a:rPr lang="en-GB" b="1" dirty="0" smtClean="0"/>
              <a:t>Make jokes</a:t>
            </a:r>
            <a:r>
              <a:rPr lang="bg-BG" dirty="0" smtClean="0"/>
              <a:t>-</a:t>
            </a:r>
            <a:r>
              <a:rPr lang="en-GB" dirty="0"/>
              <a:t>Being able to make fun of yourself or even others will help you get along better with UK </a:t>
            </a:r>
            <a:r>
              <a:rPr lang="en-GB" dirty="0" smtClean="0"/>
              <a:t>co-workers </a:t>
            </a:r>
            <a:r>
              <a:rPr lang="en-GB" dirty="0"/>
              <a:t>since they don't take themselves too seriously.</a:t>
            </a:r>
            <a:endParaRPr lang="en-GB" dirty="0" smtClean="0"/>
          </a:p>
          <a:p>
            <a:pPr marL="0" indent="0">
              <a:buNone/>
            </a:pPr>
            <a:r>
              <a:rPr lang="en-GB" dirty="0" smtClean="0"/>
              <a:t>3.</a:t>
            </a:r>
            <a:r>
              <a:rPr lang="en-GB" b="1" dirty="0" smtClean="0"/>
              <a:t>Constructive criticism</a:t>
            </a:r>
            <a:r>
              <a:rPr lang="bg-BG" dirty="0" smtClean="0"/>
              <a:t>-</a:t>
            </a:r>
            <a:r>
              <a:rPr lang="en-GB" dirty="0" smtClean="0"/>
              <a:t>Giving </a:t>
            </a:r>
            <a:r>
              <a:rPr lang="en-GB" dirty="0"/>
              <a:t>and receiving constructive criticism is quite important to them. For example, it can improve the way of working.</a:t>
            </a:r>
            <a:endParaRPr lang="en-GB" dirty="0" smtClean="0"/>
          </a:p>
          <a:p>
            <a:pPr marL="0" indent="0">
              <a:buNone/>
            </a:pPr>
            <a:r>
              <a:rPr lang="en-GB" u="sng" dirty="0" smtClean="0">
                <a:hlinkClick r:id="rId2"/>
              </a:rPr>
              <a:t>https</a:t>
            </a:r>
            <a:r>
              <a:rPr lang="en-GB" u="sng" dirty="0">
                <a:hlinkClick r:id="rId2"/>
              </a:rPr>
              <a:t>://greatbritishmag.co.uk/student-guide/differences-between-uk-and-chinese-work-culture/</a:t>
            </a:r>
            <a:endParaRPr lang="en-GB" dirty="0"/>
          </a:p>
          <a:p>
            <a:endParaRPr lang="en-GB" dirty="0"/>
          </a:p>
        </p:txBody>
      </p:sp>
      <p:sp>
        <p:nvSpPr>
          <p:cNvPr id="5" name="Text Placeholder 4"/>
          <p:cNvSpPr>
            <a:spLocks noGrp="1"/>
          </p:cNvSpPr>
          <p:nvPr>
            <p:ph type="body" sz="quarter" idx="3"/>
          </p:nvPr>
        </p:nvSpPr>
        <p:spPr>
          <a:xfrm>
            <a:off x="6217920" y="1846052"/>
            <a:ext cx="4937760" cy="376038"/>
          </a:xfrm>
        </p:spPr>
        <p:txBody>
          <a:bodyPr>
            <a:normAutofit fontScale="77500" lnSpcReduction="20000"/>
          </a:bodyPr>
          <a:lstStyle/>
          <a:p>
            <a:r>
              <a:rPr lang="en-GB" sz="3200" b="1" dirty="0" smtClean="0">
                <a:solidFill>
                  <a:schemeClr val="accent1"/>
                </a:solidFill>
              </a:rPr>
              <a:t>CHINA</a:t>
            </a:r>
            <a:endParaRPr lang="en-GB" sz="3200" b="1" dirty="0">
              <a:solidFill>
                <a:schemeClr val="accent1"/>
              </a:solidFill>
            </a:endParaRPr>
          </a:p>
        </p:txBody>
      </p:sp>
      <p:sp>
        <p:nvSpPr>
          <p:cNvPr id="6" name="Content Placeholder 5"/>
          <p:cNvSpPr>
            <a:spLocks noGrp="1"/>
          </p:cNvSpPr>
          <p:nvPr>
            <p:ph sz="quarter" idx="4"/>
          </p:nvPr>
        </p:nvSpPr>
        <p:spPr>
          <a:xfrm>
            <a:off x="6217920" y="2222090"/>
            <a:ext cx="4937760" cy="3738444"/>
          </a:xfrm>
        </p:spPr>
        <p:txBody>
          <a:bodyPr>
            <a:normAutofit lnSpcReduction="10000"/>
          </a:bodyPr>
          <a:lstStyle/>
          <a:p>
            <a:r>
              <a:rPr lang="en-GB" dirty="0" smtClean="0"/>
              <a:t>1.</a:t>
            </a:r>
            <a:r>
              <a:rPr lang="en-GB" b="1" dirty="0" smtClean="0"/>
              <a:t>Work resistance</a:t>
            </a:r>
            <a:r>
              <a:rPr lang="bg-BG" dirty="0" smtClean="0"/>
              <a:t>-</a:t>
            </a:r>
            <a:r>
              <a:rPr lang="en-GB" dirty="0"/>
              <a:t>They are very patient and calm. Delaying </a:t>
            </a:r>
            <a:r>
              <a:rPr lang="en-GB" dirty="0" smtClean="0"/>
              <a:t>making the choice </a:t>
            </a:r>
            <a:r>
              <a:rPr lang="en-GB" dirty="0"/>
              <a:t>is their pressure strategy.</a:t>
            </a:r>
          </a:p>
          <a:p>
            <a:pPr marL="0" indent="0">
              <a:buNone/>
            </a:pPr>
            <a:r>
              <a:rPr lang="en-GB" dirty="0" smtClean="0"/>
              <a:t>2.</a:t>
            </a:r>
            <a:r>
              <a:rPr lang="en-GB" b="1" dirty="0" smtClean="0"/>
              <a:t>Ethics</a:t>
            </a:r>
            <a:r>
              <a:rPr lang="bg-BG" dirty="0" smtClean="0"/>
              <a:t>- </a:t>
            </a:r>
            <a:r>
              <a:rPr lang="en-GB" dirty="0" smtClean="0"/>
              <a:t>A </a:t>
            </a:r>
            <a:r>
              <a:rPr lang="en-GB" dirty="0"/>
              <a:t>good illustration is the common practise of revising and renegotiating the terms of a contract after it has been signed.</a:t>
            </a:r>
            <a:endParaRPr lang="en-GB" dirty="0" smtClean="0"/>
          </a:p>
          <a:p>
            <a:pPr marL="0" indent="0">
              <a:buNone/>
            </a:pPr>
            <a:r>
              <a:rPr lang="en-GB" dirty="0" smtClean="0"/>
              <a:t>3.</a:t>
            </a:r>
            <a:r>
              <a:rPr lang="en-GB" b="1" dirty="0" smtClean="0"/>
              <a:t>Hierarchy</a:t>
            </a:r>
            <a:r>
              <a:rPr lang="bg-BG" dirty="0" smtClean="0"/>
              <a:t>-</a:t>
            </a:r>
            <a:r>
              <a:rPr lang="en-GB" dirty="0"/>
              <a:t>For example, it is very important for them that the representatives of foreign companies in China are of a suitable rank to achieve the given </a:t>
            </a:r>
            <a:r>
              <a:rPr lang="en-GB" dirty="0" smtClean="0"/>
              <a:t>goals.</a:t>
            </a:r>
            <a:endParaRPr lang="bg-BG" dirty="0" smtClean="0"/>
          </a:p>
          <a:p>
            <a:pPr marL="0" indent="0">
              <a:buNone/>
            </a:pPr>
            <a:r>
              <a:rPr lang="en-GB" b="1" u="sng" dirty="0" smtClean="0">
                <a:hlinkClick r:id="rId3"/>
              </a:rPr>
              <a:t>https</a:t>
            </a:r>
            <a:r>
              <a:rPr lang="en-GB" b="1" u="sng" dirty="0">
                <a:hlinkClick r:id="rId3"/>
              </a:rPr>
              <a:t>://www.globalnegotiator.com/files/Business-Culture-In-China-10-Elements.pdf</a:t>
            </a:r>
            <a:endParaRPr lang="en-GB" dirty="0"/>
          </a:p>
          <a:p>
            <a:pPr marL="0" indent="0">
              <a:buNone/>
            </a:pPr>
            <a:endParaRPr lang="en-GB" dirty="0"/>
          </a:p>
        </p:txBody>
      </p:sp>
    </p:spTree>
    <p:extLst>
      <p:ext uri="{BB962C8B-B14F-4D97-AF65-F5344CB8AC3E}">
        <p14:creationId xmlns:p14="http://schemas.microsoft.com/office/powerpoint/2010/main" val="2650105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55999" y="1845734"/>
            <a:ext cx="7984067" cy="3418404"/>
          </a:xfrm>
        </p:spPr>
        <p:txBody>
          <a:bodyPr>
            <a:normAutofit lnSpcReduction="10000"/>
          </a:bodyPr>
          <a:lstStyle/>
          <a:p>
            <a:pPr marL="0" indent="0" algn="just">
              <a:lnSpc>
                <a:spcPct val="150000"/>
              </a:lnSpc>
              <a:buNone/>
            </a:pPr>
            <a:r>
              <a:rPr lang="en-GB" dirty="0" smtClean="0">
                <a:solidFill>
                  <a:srgbClr val="000000"/>
                </a:solidFill>
                <a:latin typeface="Times New Roman" panose="02020603050405020304" pitchFamily="18" charset="0"/>
              </a:rPr>
              <a:t>Join </a:t>
            </a:r>
            <a:r>
              <a:rPr lang="en-GB" dirty="0">
                <a:solidFill>
                  <a:srgbClr val="000000"/>
                </a:solidFill>
                <a:latin typeface="Times New Roman" panose="02020603050405020304" pitchFamily="18" charset="0"/>
              </a:rPr>
              <a:t>V</a:t>
            </a:r>
            <a:r>
              <a:rPr lang="en-GB" dirty="0" smtClean="0">
                <a:solidFill>
                  <a:srgbClr val="000000"/>
                </a:solidFill>
                <a:latin typeface="Times New Roman" panose="02020603050405020304" pitchFamily="18" charset="0"/>
              </a:rPr>
              <a:t>entures </a:t>
            </a:r>
            <a:r>
              <a:rPr lang="en-GB" dirty="0">
                <a:solidFill>
                  <a:srgbClr val="000000"/>
                </a:solidFill>
                <a:latin typeface="Times New Roman" panose="02020603050405020304" pitchFamily="18" charset="0"/>
              </a:rPr>
              <a:t>establishment in China enable foreign businesses to enter the Chinese markets where several restrictions are imposed for such </a:t>
            </a:r>
            <a:r>
              <a:rPr lang="en-GB" dirty="0" smtClean="0">
                <a:solidFill>
                  <a:srgbClr val="000000"/>
                </a:solidFill>
                <a:latin typeface="Times New Roman" panose="02020603050405020304" pitchFamily="18" charset="0"/>
              </a:rPr>
              <a:t>companies. </a:t>
            </a:r>
            <a:r>
              <a:rPr lang="en-GB" dirty="0">
                <a:solidFill>
                  <a:srgbClr val="000000"/>
                </a:solidFill>
                <a:latin typeface="Times New Roman" panose="02020603050405020304" pitchFamily="18" charset="0"/>
              </a:rPr>
              <a:t>T</a:t>
            </a:r>
            <a:r>
              <a:rPr lang="en-GB" dirty="0" smtClean="0">
                <a:solidFill>
                  <a:srgbClr val="000000"/>
                </a:solidFill>
                <a:latin typeface="Times New Roman" panose="02020603050405020304" pitchFamily="18" charset="0"/>
              </a:rPr>
              <a:t>his </a:t>
            </a:r>
            <a:r>
              <a:rPr lang="en-GB" dirty="0">
                <a:solidFill>
                  <a:srgbClr val="000000"/>
                </a:solidFill>
                <a:latin typeface="Times New Roman" panose="02020603050405020304" pitchFamily="18" charset="0"/>
              </a:rPr>
              <a:t>reduces competition for them and increases their  chances of  success.</a:t>
            </a:r>
          </a:p>
          <a:p>
            <a:pPr marL="0" indent="0" algn="just">
              <a:lnSpc>
                <a:spcPct val="150000"/>
              </a:lnSpc>
              <a:buNone/>
            </a:pPr>
            <a:r>
              <a:rPr lang="en-GB" dirty="0">
                <a:solidFill>
                  <a:srgbClr val="000000"/>
                </a:solidFill>
                <a:latin typeface="Times New Roman" panose="02020603050405020304" pitchFamily="18" charset="0"/>
              </a:rPr>
              <a:t>Join Venture </a:t>
            </a:r>
            <a:r>
              <a:rPr lang="en-GB" dirty="0" smtClean="0">
                <a:solidFill>
                  <a:srgbClr val="000000"/>
                </a:solidFill>
                <a:latin typeface="Times New Roman" panose="02020603050405020304" pitchFamily="18" charset="0"/>
              </a:rPr>
              <a:t>will help </a:t>
            </a:r>
            <a:r>
              <a:rPr lang="en-GB" dirty="0">
                <a:solidFill>
                  <a:srgbClr val="000000"/>
                </a:solidFill>
                <a:latin typeface="Times New Roman" panose="02020603050405020304" pitchFamily="18" charset="0"/>
              </a:rPr>
              <a:t>the company raise their capital to a great </a:t>
            </a:r>
            <a:r>
              <a:rPr lang="en-GB" dirty="0" smtClean="0">
                <a:solidFill>
                  <a:srgbClr val="000000"/>
                </a:solidFill>
                <a:latin typeface="Times New Roman" panose="02020603050405020304" pitchFamily="18" charset="0"/>
              </a:rPr>
              <a:t>extent. </a:t>
            </a:r>
            <a:r>
              <a:rPr lang="en-GB" dirty="0">
                <a:solidFill>
                  <a:srgbClr val="000000"/>
                </a:solidFill>
                <a:latin typeface="Times New Roman" panose="02020603050405020304" pitchFamily="18" charset="0"/>
              </a:rPr>
              <a:t>Further </a:t>
            </a:r>
            <a:r>
              <a:rPr lang="en-GB" dirty="0" smtClean="0">
                <a:solidFill>
                  <a:srgbClr val="000000"/>
                </a:solidFill>
                <a:latin typeface="Times New Roman" panose="02020603050405020304" pitchFamily="18" charset="0"/>
              </a:rPr>
              <a:t>the </a:t>
            </a:r>
            <a:r>
              <a:rPr lang="en-GB" dirty="0">
                <a:solidFill>
                  <a:srgbClr val="000000"/>
                </a:solidFill>
                <a:latin typeface="Times New Roman" panose="02020603050405020304" pitchFamily="18" charset="0"/>
              </a:rPr>
              <a:t>Chinese company knows the preferences of the citizens of China well and would help in JV success. In addition to this, it will help the company expand its business in the international markets of </a:t>
            </a:r>
            <a:r>
              <a:rPr lang="en-GB" dirty="0" smtClean="0">
                <a:solidFill>
                  <a:srgbClr val="000000"/>
                </a:solidFill>
                <a:latin typeface="Times New Roman" panose="02020603050405020304" pitchFamily="18" charset="0"/>
              </a:rPr>
              <a:t>China.</a:t>
            </a:r>
            <a:endParaRPr lang="en-US"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9975050">
            <a:off x="377461" y="2897601"/>
            <a:ext cx="2929831" cy="1798184"/>
          </a:xfrm>
          <a:prstGeom prst="rect">
            <a:avLst/>
          </a:prstGeom>
        </p:spPr>
      </p:pic>
      <p:sp>
        <p:nvSpPr>
          <p:cNvPr id="5" name="Rectangle 4"/>
          <p:cNvSpPr/>
          <p:nvPr/>
        </p:nvSpPr>
        <p:spPr>
          <a:xfrm>
            <a:off x="1751350" y="512002"/>
            <a:ext cx="8655446"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THE SUCCESS OF LAND ROVER</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36228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3402" y="1524002"/>
            <a:ext cx="7166187" cy="3945465"/>
          </a:xfrm>
        </p:spPr>
        <p:txBody>
          <a:bodyPr>
            <a:noAutofit/>
          </a:bodyPr>
          <a:lstStyle/>
          <a:p>
            <a:pPr marL="0" indent="0">
              <a:buNone/>
            </a:pP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The culture as well as the language spoken in China is quite different from UK citizens or the team of Land Rover will face difficulty while dealing with the residents of China as the environment, people, their culture and preferences are completely new for </a:t>
            </a:r>
            <a:r>
              <a:rPr lang="en-GB" sz="1800" dirty="0" smtClean="0">
                <a:latin typeface="Times New Roman" panose="02020603050405020304" pitchFamily="18" charset="0"/>
                <a:cs typeface="Times New Roman" panose="02020603050405020304" pitchFamily="18" charset="0"/>
              </a:rPr>
              <a:t>them.</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One of the </a:t>
            </a:r>
            <a:r>
              <a:rPr lang="en-GB" sz="1800" dirty="0" smtClean="0">
                <a:latin typeface="Times New Roman" panose="02020603050405020304" pitchFamily="18" charset="0"/>
                <a:cs typeface="Times New Roman" panose="02020603050405020304" pitchFamily="18" charset="0"/>
              </a:rPr>
              <a:t>reasons </a:t>
            </a:r>
            <a:r>
              <a:rPr lang="en-GB" sz="1800" dirty="0">
                <a:latin typeface="Times New Roman" panose="02020603050405020304" pitchFamily="18" charset="0"/>
                <a:cs typeface="Times New Roman" panose="02020603050405020304" pitchFamily="18" charset="0"/>
              </a:rPr>
              <a:t>behind the failure of the Join Venture of Land Rover in China could be the fundamental mistake of foreign partner to believe that by having 51 % of </a:t>
            </a:r>
            <a:r>
              <a:rPr lang="en-GB" sz="1800" dirty="0" smtClean="0">
                <a:latin typeface="Times New Roman" panose="02020603050405020304" pitchFamily="18" charset="0"/>
                <a:cs typeface="Times New Roman" panose="02020603050405020304" pitchFamily="18" charset="0"/>
              </a:rPr>
              <a:t>ownership, </a:t>
            </a:r>
            <a:r>
              <a:rPr lang="en-GB" sz="1800" dirty="0">
                <a:latin typeface="Times New Roman" panose="02020603050405020304" pitchFamily="18" charset="0"/>
                <a:cs typeface="Times New Roman" panose="02020603050405020304" pitchFamily="18" charset="0"/>
              </a:rPr>
              <a:t>the partner can control the whole </a:t>
            </a:r>
            <a:r>
              <a:rPr lang="en-GB" sz="1800" dirty="0" smtClean="0">
                <a:latin typeface="Times New Roman" panose="02020603050405020304" pitchFamily="18" charset="0"/>
                <a:cs typeface="Times New Roman" panose="02020603050405020304" pitchFamily="18" charset="0"/>
              </a:rPr>
              <a:t>Venture. This </a:t>
            </a:r>
            <a:r>
              <a:rPr lang="en-GB" sz="1800" dirty="0">
                <a:latin typeface="Times New Roman" panose="02020603050405020304" pitchFamily="18" charset="0"/>
                <a:cs typeface="Times New Roman" panose="02020603050405020304" pitchFamily="18" charset="0"/>
              </a:rPr>
              <a:t>is so because the JV in China are managed by BOD which are elected by majority of voting power.</a:t>
            </a:r>
          </a:p>
          <a:p>
            <a:r>
              <a:rPr lang="en-GB" sz="1800" dirty="0">
                <a:latin typeface="Times New Roman" panose="02020603050405020304" pitchFamily="18" charset="0"/>
                <a:cs typeface="Times New Roman" panose="02020603050405020304" pitchFamily="18" charset="0"/>
              </a:rPr>
              <a:t>The biggest reason for the failure could be double sided face of China where the country just assures foreign companies to form join ventures. But they actually exploit their </a:t>
            </a:r>
            <a:r>
              <a:rPr lang="en-GB" sz="1800" dirty="0" smtClean="0">
                <a:latin typeface="Times New Roman" panose="02020603050405020304" pitchFamily="18" charset="0"/>
                <a:cs typeface="Times New Roman" panose="02020603050405020304" pitchFamily="18" charset="0"/>
              </a:rPr>
              <a:t>resources, </a:t>
            </a:r>
            <a:r>
              <a:rPr lang="en-GB" sz="1800" dirty="0">
                <a:latin typeface="Times New Roman" panose="02020603050405020304" pitchFamily="18" charset="0"/>
                <a:cs typeface="Times New Roman" panose="02020603050405020304" pitchFamily="18" charset="0"/>
              </a:rPr>
              <a:t>their </a:t>
            </a:r>
            <a:r>
              <a:rPr lang="en-GB" sz="1800" dirty="0" smtClean="0">
                <a:latin typeface="Times New Roman" panose="02020603050405020304" pitchFamily="18" charset="0"/>
                <a:cs typeface="Times New Roman" panose="02020603050405020304" pitchFamily="18" charset="0"/>
              </a:rPr>
              <a:t>assent, </a:t>
            </a:r>
            <a:r>
              <a:rPr lang="en-GB" sz="1800" dirty="0">
                <a:latin typeface="Times New Roman" panose="02020603050405020304" pitchFamily="18" charset="0"/>
                <a:cs typeface="Times New Roman" panose="02020603050405020304" pitchFamily="18" charset="0"/>
              </a:rPr>
              <a:t>convince them to supply China with the advanced </a:t>
            </a:r>
            <a:r>
              <a:rPr lang="en-GB" sz="1800" dirty="0" smtClean="0">
                <a:latin typeface="Times New Roman" panose="02020603050405020304" pitchFamily="18" charset="0"/>
                <a:cs typeface="Times New Roman" panose="02020603050405020304" pitchFamily="18" charset="0"/>
              </a:rPr>
              <a:t>technology, </a:t>
            </a:r>
            <a:r>
              <a:rPr lang="en-GB" sz="1800" dirty="0">
                <a:latin typeface="Times New Roman" panose="02020603050405020304" pitchFamily="18" charset="0"/>
                <a:cs typeface="Times New Roman" panose="02020603050405020304" pitchFamily="18" charset="0"/>
              </a:rPr>
              <a:t>contribute capital and much more. If Land Rover gets a company like this for forming Join Venture who will try to exploit it , the JV will fail.</a:t>
            </a:r>
          </a:p>
          <a:p>
            <a:endParaRPr lang="en-GB" sz="1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317579">
            <a:off x="8376814" y="2741401"/>
            <a:ext cx="3400425" cy="1724025"/>
          </a:xfrm>
          <a:prstGeom prst="rect">
            <a:avLst/>
          </a:prstGeom>
        </p:spPr>
      </p:pic>
      <p:sp>
        <p:nvSpPr>
          <p:cNvPr id="7" name="Rectangle 6"/>
          <p:cNvSpPr/>
          <p:nvPr/>
        </p:nvSpPr>
        <p:spPr>
          <a:xfrm>
            <a:off x="1847436" y="467529"/>
            <a:ext cx="8480207"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THE FAILURE OF LAND ROVER</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762990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0" y="2428568"/>
            <a:ext cx="4772578" cy="3440526"/>
          </a:xfrm>
        </p:spPr>
        <p:txBody>
          <a:bodyPr>
            <a:normAutofit fontScale="92500" lnSpcReduction="10000"/>
          </a:bodyPr>
          <a:lstStyle/>
          <a:p>
            <a:r>
              <a:rPr lang="en-GB" dirty="0">
                <a:solidFill>
                  <a:srgbClr val="000000"/>
                </a:solidFill>
                <a:latin typeface="Times New Roman" panose="02020603050405020304" pitchFamily="18" charset="0"/>
                <a:ea typeface="Calibri" panose="020F0502020204030204" pitchFamily="34" charset="0"/>
              </a:rPr>
              <a:t>It becomes necessary to understand the difference between the United Kingdom's and China's cultural sensitivity. China is found to be the world's second-largest economy in terms of GDP and found to be one of the most sought-after markets for oversea business. In order to understand cultural sensitivity, Hofstede's model is very efficient. According to this model, it is identified that the attitude towards quality is different in China and UK which becomes a cultural barrier in their daily communication and decision-making process </a:t>
            </a:r>
            <a:r>
              <a:rPr lang="en-IN" dirty="0">
                <a:solidFill>
                  <a:srgbClr val="222222"/>
                </a:solidFill>
                <a:latin typeface="Times New Roman" panose="02020603050405020304" pitchFamily="18" charset="0"/>
                <a:ea typeface="Calibri" panose="020F0502020204030204" pitchFamily="34" charset="0"/>
              </a:rPr>
              <a:t>(Adnan, Hay and van </a:t>
            </a:r>
            <a:r>
              <a:rPr lang="en-IN" dirty="0" err="1">
                <a:solidFill>
                  <a:srgbClr val="222222"/>
                </a:solidFill>
                <a:latin typeface="Times New Roman" panose="02020603050405020304" pitchFamily="18" charset="0"/>
                <a:ea typeface="Calibri" panose="020F0502020204030204" pitchFamily="34" charset="0"/>
              </a:rPr>
              <a:t>Staden</a:t>
            </a:r>
            <a:r>
              <a:rPr lang="en-IN" dirty="0">
                <a:solidFill>
                  <a:srgbClr val="222222"/>
                </a:solidFill>
                <a:latin typeface="Times New Roman" panose="02020603050405020304" pitchFamily="18" charset="0"/>
                <a:ea typeface="Calibri" panose="020F0502020204030204" pitchFamily="34" charset="0"/>
              </a:rPr>
              <a:t>, 2018</a:t>
            </a:r>
            <a:r>
              <a:rPr lang="en-IN" dirty="0">
                <a:solidFill>
                  <a:srgbClr val="000000"/>
                </a:solidFill>
                <a:latin typeface="Times New Roman" panose="02020603050405020304" pitchFamily="18" charset="0"/>
                <a:ea typeface="Calibri" panose="020F0502020204030204" pitchFamily="34" charset="0"/>
              </a:rPr>
              <a:t>)</a:t>
            </a:r>
            <a:r>
              <a:rPr lang="en-GB" dirty="0">
                <a:solidFill>
                  <a:srgbClr val="000000"/>
                </a:solidFill>
                <a:latin typeface="Times New Roman" panose="02020603050405020304" pitchFamily="18" charset="0"/>
                <a:ea typeface="Calibri" panose="020F0502020204030204" pitchFamily="34" charset="0"/>
              </a:rPr>
              <a:t>.</a:t>
            </a:r>
            <a:endParaRPr lang="en-GB" dirty="0"/>
          </a:p>
          <a:p>
            <a:endParaRPr lang="en-GB" dirty="0"/>
          </a:p>
        </p:txBody>
      </p:sp>
      <p:sp>
        <p:nvSpPr>
          <p:cNvPr id="4" name="Rectangle 3"/>
          <p:cNvSpPr/>
          <p:nvPr/>
        </p:nvSpPr>
        <p:spPr>
          <a:xfrm>
            <a:off x="749367" y="91408"/>
            <a:ext cx="10754226" cy="1754326"/>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CULTURAL SENSITIVITY IN CHINA</a:t>
            </a:r>
          </a:p>
          <a:p>
            <a:pPr algn="ctr"/>
            <a:r>
              <a:rPr lang="en-US" sz="5400" dirty="0" smtClean="0">
                <a:ln w="0"/>
                <a:solidFill>
                  <a:schemeClr val="accent1"/>
                </a:solidFill>
                <a:effectLst>
                  <a:outerShdw blurRad="38100" dist="25400" dir="5400000" algn="ctr" rotWithShape="0">
                    <a:srgbClr val="6E747A">
                      <a:alpha val="43000"/>
                    </a:srgbClr>
                  </a:outerShdw>
                </a:effectLst>
              </a:rPr>
              <a:t>AND THE DIFFERENCES FROM THE UK</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pic>
        <p:nvPicPr>
          <p:cNvPr id="5" name="Picture 4" descr="The futuristic interface of a planet">
            <a:extLst>
              <a:ext uri="{FF2B5EF4-FFF2-40B4-BE49-F238E27FC236}">
                <a16:creationId xmlns:a16="http://schemas.microsoft.com/office/drawing/2014/main" id="{36275930-D23F-CC5B-5076-77A2BAF94AE4}"/>
              </a:ext>
            </a:extLst>
          </p:cNvPr>
          <p:cNvPicPr>
            <a:picLocks noChangeAspect="1"/>
          </p:cNvPicPr>
          <p:nvPr/>
        </p:nvPicPr>
        <p:blipFill rotWithShape="1">
          <a:blip r:embed="rId2"/>
          <a:srcRect l="14471" r="32275" b="1"/>
          <a:stretch/>
        </p:blipFill>
        <p:spPr>
          <a:xfrm>
            <a:off x="7472516" y="1720644"/>
            <a:ext cx="4719484" cy="459166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14522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0" y="2418734"/>
            <a:ext cx="10058400" cy="3450359"/>
          </a:xfrm>
        </p:spPr>
        <p:txBody>
          <a:bodyPr/>
          <a:lstStyle/>
          <a:p>
            <a:r>
              <a:rPr lang="en-GB" dirty="0">
                <a:solidFill>
                  <a:srgbClr val="000000"/>
                </a:solidFill>
                <a:latin typeface="Times New Roman" panose="02020603050405020304" pitchFamily="18" charset="0"/>
                <a:ea typeface="Calibri" panose="020F0502020204030204" pitchFamily="34" charset="0"/>
              </a:rPr>
              <a:t>It is also identified that there is a big gap in the individualist and collectivist cultural values of China and the UK. British are found to be very highly individualistic people and China has found to be highly collectivist people. But it is identified that China and UK have both masculine societies. In the case of one certainty avoidance both are at a low score which means they are comfortable with ambiguous situations. Overall it is identified that there are two big gaps found between China and the UK which indicates that there is obviously an existence of cultural difference in these two nations</a:t>
            </a:r>
            <a:r>
              <a:rPr lang="en-IN" dirty="0">
                <a:solidFill>
                  <a:srgbClr val="000000"/>
                </a:solidFill>
                <a:latin typeface="Times New Roman" panose="02020603050405020304" pitchFamily="18" charset="0"/>
                <a:ea typeface="Calibri" panose="020F0502020204030204" pitchFamily="34" charset="0"/>
              </a:rPr>
              <a:t> (</a:t>
            </a:r>
            <a:r>
              <a:rPr lang="en-IN" dirty="0">
                <a:solidFill>
                  <a:srgbClr val="222222"/>
                </a:solidFill>
                <a:latin typeface="Times New Roman" panose="02020603050405020304" pitchFamily="18" charset="0"/>
                <a:ea typeface="Calibri" panose="020F0502020204030204" pitchFamily="34" charset="0"/>
              </a:rPr>
              <a:t>Liu, Lu and Wang, 2020)</a:t>
            </a:r>
            <a:r>
              <a:rPr lang="en-GB" dirty="0">
                <a:solidFill>
                  <a:srgbClr val="000000"/>
                </a:solidFill>
                <a:latin typeface="Times New Roman" panose="02020603050405020304" pitchFamily="18" charset="0"/>
                <a:ea typeface="Calibri" panose="020F0502020204030204" pitchFamily="34" charset="0"/>
              </a:rPr>
              <a:t>. It is definite that these two differences will lead to cultural challenges in their joint venture.</a:t>
            </a:r>
            <a:endParaRPr lang="en-GB" dirty="0"/>
          </a:p>
          <a:p>
            <a:endParaRPr lang="en-GB" dirty="0"/>
          </a:p>
        </p:txBody>
      </p:sp>
      <p:sp>
        <p:nvSpPr>
          <p:cNvPr id="5" name="Rectangle 4"/>
          <p:cNvSpPr/>
          <p:nvPr/>
        </p:nvSpPr>
        <p:spPr>
          <a:xfrm>
            <a:off x="749367" y="91408"/>
            <a:ext cx="10754226" cy="1754326"/>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CULTURAL SENSITIVITY IN CHINA</a:t>
            </a:r>
          </a:p>
          <a:p>
            <a:pPr algn="ctr"/>
            <a:r>
              <a:rPr lang="en-US" sz="5400" dirty="0" smtClean="0">
                <a:ln w="0"/>
                <a:solidFill>
                  <a:schemeClr val="accent1"/>
                </a:solidFill>
                <a:effectLst>
                  <a:outerShdw blurRad="38100" dist="25400" dir="5400000" algn="ctr" rotWithShape="0">
                    <a:srgbClr val="6E747A">
                      <a:alpha val="43000"/>
                    </a:srgbClr>
                  </a:outerShdw>
                </a:effectLst>
              </a:rPr>
              <a:t>AND THE DIFFERENCES FROM THE UK</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5142793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50150" y="1610288"/>
            <a:ext cx="8266658" cy="402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902638" y="0"/>
            <a:ext cx="10234340" cy="1754326"/>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HOFSTEDE CULTURAL DIMENSIONS:</a:t>
            </a:r>
          </a:p>
          <a:p>
            <a:pPr algn="ctr"/>
            <a:r>
              <a:rPr lang="en-US" sz="5400" dirty="0" smtClean="0">
                <a:ln w="0"/>
                <a:solidFill>
                  <a:schemeClr val="accent1"/>
                </a:solidFill>
                <a:effectLst>
                  <a:outerShdw blurRad="38100" dist="25400" dir="5400000" algn="ctr" rotWithShape="0">
                    <a:srgbClr val="6E747A">
                      <a:alpha val="43000"/>
                    </a:srgbClr>
                  </a:outerShdw>
                </a:effectLst>
              </a:rPr>
              <a:t>UK AND CHINA</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2" name="Rectangle 1"/>
          <p:cNvSpPr/>
          <p:nvPr/>
        </p:nvSpPr>
        <p:spPr>
          <a:xfrm>
            <a:off x="4779445" y="5633013"/>
            <a:ext cx="3008068" cy="369332"/>
          </a:xfrm>
          <a:prstGeom prst="rect">
            <a:avLst/>
          </a:prstGeom>
        </p:spPr>
        <p:txBody>
          <a:bodyPr wrap="none">
            <a:spAutoFit/>
          </a:bodyPr>
          <a:lstStyle/>
          <a:p>
            <a:r>
              <a:rPr lang="ro-RO" dirty="0">
                <a:solidFill>
                  <a:srgbClr val="002060"/>
                </a:solidFill>
              </a:rPr>
              <a:t>Source: hofstede-insights.com</a:t>
            </a:r>
            <a:endParaRPr lang="ru-RU" dirty="0">
              <a:solidFill>
                <a:srgbClr val="002060"/>
              </a:solidFill>
            </a:endParaRPr>
          </a:p>
        </p:txBody>
      </p:sp>
    </p:spTree>
    <p:extLst>
      <p:ext uri="{BB962C8B-B14F-4D97-AF65-F5344CB8AC3E}">
        <p14:creationId xmlns:p14="http://schemas.microsoft.com/office/powerpoint/2010/main" val="12006353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4441" y="1744208"/>
            <a:ext cx="5814011" cy="4651201"/>
          </a:xfrm>
        </p:spPr>
        <p:txBody>
          <a:bodyPr>
            <a:normAutofit fontScale="85000" lnSpcReduction="10000"/>
          </a:bodyPr>
          <a:lstStyle/>
          <a:p>
            <a:pPr marL="0" indent="0">
              <a:buNone/>
            </a:pPr>
            <a:r>
              <a:rPr lang="en-US" sz="2200" b="1" dirty="0">
                <a:latin typeface="Times New Roman" panose="02020603050405020304" pitchFamily="18" charset="0"/>
                <a:cs typeface="Times New Roman" panose="02020603050405020304" pitchFamily="18" charset="0"/>
              </a:rPr>
              <a:t>Power Distance </a:t>
            </a:r>
          </a:p>
          <a:p>
            <a:pPr>
              <a:buFont typeface="Wingdings" panose="05000000000000000000" pitchFamily="2" charset="2"/>
              <a:buChar char="§"/>
            </a:pPr>
            <a:r>
              <a:rPr lang="en-US" sz="1900" dirty="0" smtClean="0">
                <a:latin typeface="Times New Roman" panose="02020603050405020304" pitchFamily="18" charset="0"/>
                <a:cs typeface="Times New Roman" panose="02020603050405020304" pitchFamily="18" charset="0"/>
              </a:rPr>
              <a:t>UK </a:t>
            </a:r>
            <a:r>
              <a:rPr lang="en-US" sz="1900" dirty="0">
                <a:latin typeface="Times New Roman" panose="02020603050405020304" pitchFamily="18" charset="0"/>
                <a:cs typeface="Times New Roman" panose="02020603050405020304" pitchFamily="18" charset="0"/>
              </a:rPr>
              <a:t>35% – A society that believes inequality between people should be minimized. </a:t>
            </a:r>
            <a:endParaRPr lang="en-US" sz="19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1900" dirty="0" smtClean="0">
                <a:latin typeface="Times New Roman" panose="02020603050405020304" pitchFamily="18" charset="0"/>
                <a:cs typeface="Times New Roman" panose="02020603050405020304" pitchFamily="18" charset="0"/>
              </a:rPr>
              <a:t>China </a:t>
            </a:r>
            <a:r>
              <a:rPr lang="en-US" sz="1900" dirty="0">
                <a:latin typeface="Times New Roman" panose="02020603050405020304" pitchFamily="18" charset="0"/>
                <a:cs typeface="Times New Roman" panose="02020603050405020304" pitchFamily="18" charset="0"/>
              </a:rPr>
              <a:t>80% - A society that believes inequality between people is </a:t>
            </a:r>
            <a:r>
              <a:rPr lang="en-US" sz="1900" dirty="0" smtClean="0">
                <a:latin typeface="Times New Roman" panose="02020603050405020304" pitchFamily="18" charset="0"/>
                <a:cs typeface="Times New Roman" panose="02020603050405020304" pitchFamily="18" charset="0"/>
              </a:rPr>
              <a:t>acceptable</a:t>
            </a:r>
            <a:r>
              <a:rPr lang="en-US" sz="1900" dirty="0" smtClean="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(https://brandminds.live/)</a:t>
            </a:r>
            <a:endParaRPr lang="en-US" sz="1900" dirty="0" smtClean="0">
              <a:latin typeface="Times New Roman" panose="02020603050405020304" pitchFamily="18" charset="0"/>
              <a:cs typeface="Times New Roman" panose="02020603050405020304" pitchFamily="18" charset="0"/>
            </a:endParaRPr>
          </a:p>
          <a:p>
            <a:pPr marL="0" indent="0">
              <a:buNone/>
            </a:pPr>
            <a:r>
              <a:rPr lang="en-US" sz="2200" b="1" dirty="0" smtClean="0">
                <a:latin typeface="Times New Roman" panose="02020603050405020304" pitchFamily="18" charset="0"/>
                <a:cs typeface="Times New Roman" panose="02020603050405020304" pitchFamily="18" charset="0"/>
              </a:rPr>
              <a:t>Individualism </a:t>
            </a:r>
          </a:p>
          <a:p>
            <a:pPr>
              <a:buFont typeface="Wingdings" panose="05000000000000000000" pitchFamily="2" charset="2"/>
              <a:buChar char="§"/>
            </a:pPr>
            <a:r>
              <a:rPr lang="en-US" sz="1900" dirty="0" smtClean="0">
                <a:latin typeface="Times New Roman" panose="02020603050405020304" pitchFamily="18" charset="0"/>
                <a:cs typeface="Times New Roman" panose="02020603050405020304" pitchFamily="18" charset="0"/>
              </a:rPr>
              <a:t>UK </a:t>
            </a:r>
            <a:r>
              <a:rPr lang="en-US" sz="1900" dirty="0">
                <a:latin typeface="Times New Roman" panose="02020603050405020304" pitchFamily="18" charset="0"/>
                <a:cs typeface="Times New Roman" panose="02020603050405020304" pitchFamily="18" charset="0"/>
              </a:rPr>
              <a:t>89% - Culture of people  taught to think for themselves </a:t>
            </a:r>
            <a:endParaRPr lang="en-US" sz="19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1900" dirty="0" smtClean="0">
                <a:latin typeface="Times New Roman" panose="02020603050405020304" pitchFamily="18" charset="0"/>
                <a:cs typeface="Times New Roman" panose="02020603050405020304" pitchFamily="18" charset="0"/>
              </a:rPr>
              <a:t>China </a:t>
            </a:r>
            <a:r>
              <a:rPr lang="en-US" sz="1900" dirty="0">
                <a:latin typeface="Times New Roman" panose="02020603050405020304" pitchFamily="18" charset="0"/>
                <a:cs typeface="Times New Roman" panose="02020603050405020304" pitchFamily="18" charset="0"/>
              </a:rPr>
              <a:t>20% - A highly collectivist culture in which people act for the benefit of the group and not necessarily for themselves. </a:t>
            </a:r>
            <a:r>
              <a:rPr lang="en-US" dirty="0">
                <a:latin typeface="Times New Roman" panose="02020603050405020304" pitchFamily="18" charset="0"/>
                <a:cs typeface="Times New Roman" panose="02020603050405020304" pitchFamily="18" charset="0"/>
              </a:rPr>
              <a:t>(https://brandminds.live/)</a:t>
            </a:r>
            <a:endParaRPr lang="en-US" sz="1900" dirty="0" smtClean="0">
              <a:latin typeface="Times New Roman" panose="02020603050405020304" pitchFamily="18" charset="0"/>
              <a:cs typeface="Times New Roman" panose="02020603050405020304" pitchFamily="18" charset="0"/>
            </a:endParaRPr>
          </a:p>
          <a:p>
            <a:pPr marL="0" indent="0">
              <a:buNone/>
            </a:pPr>
            <a:r>
              <a:rPr lang="en-US" sz="2200" b="1" dirty="0" smtClean="0">
                <a:latin typeface="Times New Roman" panose="02020603050405020304" pitchFamily="18" charset="0"/>
                <a:cs typeface="Times New Roman" panose="02020603050405020304" pitchFamily="18" charset="0"/>
              </a:rPr>
              <a:t>Masculinity</a:t>
            </a:r>
            <a:r>
              <a:rPr lang="en-US" sz="2200" dirty="0" smtClean="0">
                <a:latin typeface="Times New Roman" panose="02020603050405020304" pitchFamily="18" charset="0"/>
                <a:cs typeface="Times New Roman" panose="02020603050405020304" pitchFamily="18" charset="0"/>
              </a:rPr>
              <a:t> </a:t>
            </a:r>
            <a:endParaRPr lang="en-US" sz="2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1900" dirty="0" smtClean="0">
                <a:latin typeface="Times New Roman" panose="02020603050405020304" pitchFamily="18" charset="0"/>
                <a:cs typeface="Times New Roman" panose="02020603050405020304" pitchFamily="18" charset="0"/>
              </a:rPr>
              <a:t>UK </a:t>
            </a:r>
            <a:r>
              <a:rPr lang="en-US" sz="1900" dirty="0">
                <a:latin typeface="Times New Roman" panose="02020603050405020304" pitchFamily="18" charset="0"/>
                <a:cs typeface="Times New Roman" panose="02020603050405020304" pitchFamily="18" charset="0"/>
              </a:rPr>
              <a:t>66% – Highly achievement-oriented and ambitious </a:t>
            </a:r>
            <a:r>
              <a:rPr lang="en-US" sz="1900" dirty="0" smtClean="0">
                <a:latin typeface="Times New Roman" panose="02020603050405020304" pitchFamily="18" charset="0"/>
                <a:cs typeface="Times New Roman" panose="02020603050405020304" pitchFamily="18" charset="0"/>
              </a:rPr>
              <a:t>culture.</a:t>
            </a:r>
          </a:p>
          <a:p>
            <a:pPr>
              <a:buFont typeface="Wingdings" panose="05000000000000000000" pitchFamily="2" charset="2"/>
              <a:buChar char="§"/>
            </a:pPr>
            <a:r>
              <a:rPr lang="en-US" sz="1900" dirty="0" smtClean="0">
                <a:latin typeface="Times New Roman" panose="02020603050405020304" pitchFamily="18" charset="0"/>
                <a:cs typeface="Times New Roman" panose="02020603050405020304" pitchFamily="18" charset="0"/>
              </a:rPr>
              <a:t>China </a:t>
            </a:r>
            <a:r>
              <a:rPr lang="en-US" sz="1900" dirty="0">
                <a:latin typeface="Times New Roman" panose="02020603050405020304" pitchFamily="18" charset="0"/>
                <a:cs typeface="Times New Roman" panose="02020603050405020304" pitchFamily="18" charset="0"/>
              </a:rPr>
              <a:t>66% - Many successful and motivated Chinese prioritize family and free time for work. </a:t>
            </a:r>
            <a:r>
              <a:rPr lang="en-US" sz="200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 (https://brandminds.live/) </a:t>
            </a:r>
            <a:r>
              <a:rPr lang="en-US" sz="2000" dirty="0">
                <a:latin typeface="Times New Roman" panose="02020603050405020304" pitchFamily="18" charset="0"/>
                <a:cs typeface="Times New Roman" panose="02020603050405020304" pitchFamily="18" charset="0"/>
              </a:rPr>
              <a:t>							</a:t>
            </a:r>
          </a:p>
          <a:p>
            <a:endParaRPr lang="en-GB" dirty="0"/>
          </a:p>
        </p:txBody>
      </p:sp>
      <p:sp>
        <p:nvSpPr>
          <p:cNvPr id="4" name="TextBox 3"/>
          <p:cNvSpPr txBox="1"/>
          <p:nvPr/>
        </p:nvSpPr>
        <p:spPr>
          <a:xfrm>
            <a:off x="6538452" y="1622986"/>
            <a:ext cx="5257801" cy="4893647"/>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Uncertainty Avoidance </a:t>
            </a:r>
            <a:endParaRPr lang="en-US" sz="2000" b="1" dirty="0" smtClean="0">
              <a:latin typeface="Times New Roman" panose="02020603050405020304" pitchFamily="18" charset="0"/>
              <a:cs typeface="Times New Roman" panose="02020603050405020304" pitchFamily="18" charset="0"/>
            </a:endParaRPr>
          </a:p>
          <a:p>
            <a:pPr marL="285750" indent="-285750">
              <a:buClr>
                <a:schemeClr val="accent1"/>
              </a:buCl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UK </a:t>
            </a:r>
            <a:r>
              <a:rPr lang="en-US" dirty="0">
                <a:latin typeface="Times New Roman" panose="02020603050405020304" pitchFamily="18" charset="0"/>
                <a:cs typeface="Times New Roman" panose="02020603050405020304" pitchFamily="18" charset="0"/>
              </a:rPr>
              <a:t>35% - comfortable in ambiguous </a:t>
            </a:r>
            <a:r>
              <a:rPr lang="en-US" dirty="0" smtClean="0">
                <a:latin typeface="Times New Roman" panose="02020603050405020304" pitchFamily="18" charset="0"/>
                <a:cs typeface="Times New Roman" panose="02020603050405020304" pitchFamily="18" charset="0"/>
              </a:rPr>
              <a:t>situations.</a:t>
            </a:r>
          </a:p>
          <a:p>
            <a:pPr marL="285750" indent="-285750">
              <a:buClr>
                <a:schemeClr val="accent1"/>
              </a:buCl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China </a:t>
            </a:r>
            <a:r>
              <a:rPr lang="en-US" dirty="0">
                <a:latin typeface="Times New Roman" panose="02020603050405020304" pitchFamily="18" charset="0"/>
                <a:cs typeface="Times New Roman" panose="02020603050405020304" pitchFamily="18" charset="0"/>
              </a:rPr>
              <a:t>30% - Accustomed to ambiguity,  adaptable and </a:t>
            </a:r>
            <a:r>
              <a:rPr lang="en-US" dirty="0" smtClean="0">
                <a:latin typeface="Times New Roman" panose="02020603050405020304" pitchFamily="18" charset="0"/>
                <a:cs typeface="Times New Roman" panose="02020603050405020304" pitchFamily="18" charset="0"/>
              </a:rPr>
              <a:t>entrepreneurial</a:t>
            </a:r>
            <a:r>
              <a:rPr lang="en-US" dirty="0" smtClean="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(https://brandminds.live/)</a:t>
            </a:r>
            <a:endParaRPr lang="en-US" dirty="0" smtClean="0">
              <a:latin typeface="Times New Roman" panose="02020603050405020304" pitchFamily="18" charset="0"/>
              <a:cs typeface="Times New Roman" panose="02020603050405020304" pitchFamily="18" charset="0"/>
            </a:endParaRPr>
          </a:p>
          <a:p>
            <a:pPr>
              <a:buClr>
                <a:schemeClr val="accent1"/>
              </a:buClr>
            </a:pPr>
            <a:r>
              <a:rPr lang="en-US" sz="2000" b="1" dirty="0" smtClean="0">
                <a:latin typeface="Times New Roman" panose="02020603050405020304" pitchFamily="18" charset="0"/>
                <a:cs typeface="Times New Roman" panose="02020603050405020304" pitchFamily="18" charset="0"/>
              </a:rPr>
              <a:t>Long-term </a:t>
            </a:r>
            <a:r>
              <a:rPr lang="en-US" sz="2000" b="1" dirty="0">
                <a:latin typeface="Times New Roman" panose="02020603050405020304" pitchFamily="18" charset="0"/>
                <a:cs typeface="Times New Roman" panose="02020603050405020304" pitchFamily="18" charset="0"/>
              </a:rPr>
              <a:t>orientation</a:t>
            </a:r>
          </a:p>
          <a:p>
            <a:pPr marL="285750" indent="-285750">
              <a:buClr>
                <a:schemeClr val="accent1"/>
              </a:buCl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UK </a:t>
            </a:r>
            <a:r>
              <a:rPr lang="en-US" dirty="0">
                <a:latin typeface="Times New Roman" panose="02020603050405020304" pitchFamily="18" charset="0"/>
                <a:cs typeface="Times New Roman" panose="02020603050405020304" pitchFamily="18" charset="0"/>
              </a:rPr>
              <a:t>51% – a society that values ​​the past equally  while addressing the challenges of the present and the </a:t>
            </a:r>
            <a:r>
              <a:rPr lang="en-US" dirty="0" smtClean="0">
                <a:latin typeface="Times New Roman" panose="02020603050405020304" pitchFamily="18" charset="0"/>
                <a:cs typeface="Times New Roman" panose="02020603050405020304" pitchFamily="18" charset="0"/>
              </a:rPr>
              <a:t>future.</a:t>
            </a:r>
          </a:p>
          <a:p>
            <a:pPr marL="285750" indent="-285750">
              <a:buClr>
                <a:schemeClr val="accent1"/>
              </a:buCl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China </a:t>
            </a:r>
            <a:r>
              <a:rPr lang="en-US" dirty="0">
                <a:latin typeface="Times New Roman" panose="02020603050405020304" pitchFamily="18" charset="0"/>
                <a:cs typeface="Times New Roman" panose="02020603050405020304" pitchFamily="18" charset="0"/>
              </a:rPr>
              <a:t>87% - A pragmatic culture with  the ability to easily adapt traditions to changing circumstances</a:t>
            </a:r>
            <a:r>
              <a:rPr lang="en-US" dirty="0" smtClean="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(https://brandminds.live/)</a:t>
            </a:r>
            <a:endParaRPr lang="en-US" dirty="0">
              <a:latin typeface="Times New Roman" panose="02020603050405020304" pitchFamily="18" charset="0"/>
              <a:cs typeface="Times New Roman" panose="02020603050405020304" pitchFamily="18" charset="0"/>
            </a:endParaRPr>
          </a:p>
          <a:p>
            <a:r>
              <a:rPr lang="en-US" sz="2000" b="1" dirty="0">
                <a:latin typeface="Times New Roman" panose="02020603050405020304" pitchFamily="18" charset="0"/>
                <a:cs typeface="Times New Roman" panose="02020603050405020304" pitchFamily="18" charset="0"/>
              </a:rPr>
              <a:t>Indulgence</a:t>
            </a:r>
          </a:p>
          <a:p>
            <a:pPr marL="285750" indent="-285750">
              <a:buClr>
                <a:schemeClr val="accent1"/>
              </a:buCl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UK </a:t>
            </a:r>
            <a:r>
              <a:rPr lang="en-US" dirty="0">
                <a:latin typeface="Times New Roman" panose="02020603050405020304" pitchFamily="18" charset="0"/>
                <a:cs typeface="Times New Roman" panose="02020603050405020304" pitchFamily="18" charset="0"/>
              </a:rPr>
              <a:t>69% – A culture willing to satisfy its urges and desires in terms of joie de vivre and enjoyment. </a:t>
            </a:r>
            <a:endParaRPr lang="en-US" dirty="0" smtClean="0">
              <a:latin typeface="Times New Roman" panose="02020603050405020304" pitchFamily="18" charset="0"/>
              <a:cs typeface="Times New Roman" panose="02020603050405020304" pitchFamily="18" charset="0"/>
            </a:endParaRPr>
          </a:p>
          <a:p>
            <a:pPr marL="285750" indent="-285750">
              <a:buClr>
                <a:schemeClr val="accent1"/>
              </a:buCl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China </a:t>
            </a:r>
            <a:r>
              <a:rPr lang="en-US" dirty="0">
                <a:latin typeface="Times New Roman" panose="02020603050405020304" pitchFamily="18" charset="0"/>
                <a:cs typeface="Times New Roman" panose="02020603050405020304" pitchFamily="18" charset="0"/>
              </a:rPr>
              <a:t>24% – A low-key culture that places little value on free time and </a:t>
            </a:r>
            <a:r>
              <a:rPr lang="en-US" dirty="0" smtClean="0">
                <a:latin typeface="Times New Roman" panose="02020603050405020304" pitchFamily="18" charset="0"/>
                <a:cs typeface="Times New Roman" panose="02020603050405020304" pitchFamily="18" charset="0"/>
              </a:rPr>
              <a:t>gratification</a:t>
            </a:r>
            <a:r>
              <a:rPr lang="en-US" dirty="0" smtClean="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(https://brandminds.live/)</a:t>
            </a:r>
            <a:endParaRPr lang="en-GB" dirty="0"/>
          </a:p>
        </p:txBody>
      </p:sp>
      <p:sp>
        <p:nvSpPr>
          <p:cNvPr id="6" name="Rectangle 5"/>
          <p:cNvSpPr/>
          <p:nvPr/>
        </p:nvSpPr>
        <p:spPr>
          <a:xfrm>
            <a:off x="625771" y="0"/>
            <a:ext cx="10234340" cy="1754326"/>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HOFSTEDE CULTURAL DIMENSIONS:</a:t>
            </a:r>
          </a:p>
          <a:p>
            <a:pPr algn="ctr"/>
            <a:r>
              <a:rPr lang="en-US" sz="5400" dirty="0" smtClean="0">
                <a:ln w="0"/>
                <a:solidFill>
                  <a:schemeClr val="accent1"/>
                </a:solidFill>
                <a:effectLst>
                  <a:outerShdw blurRad="38100" dist="25400" dir="5400000" algn="ctr" rotWithShape="0">
                    <a:srgbClr val="6E747A">
                      <a:alpha val="43000"/>
                    </a:srgbClr>
                  </a:outerShdw>
                </a:effectLst>
              </a:rPr>
              <a:t>UK AND CHINA</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8169547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Объект 3"/>
          <p:cNvGraphicFramePr>
            <a:graphicFrameLocks noGrp="1"/>
          </p:cNvGraphicFramePr>
          <p:nvPr>
            <p:ph idx="1"/>
            <p:extLst>
              <p:ext uri="{D42A27DB-BD31-4B8C-83A1-F6EECF244321}">
                <p14:modId xmlns:p14="http://schemas.microsoft.com/office/powerpoint/2010/main" val="1347383151"/>
              </p:ext>
            </p:extLst>
          </p:nvPr>
        </p:nvGraphicFramePr>
        <p:xfrm>
          <a:off x="5166453" y="2020824"/>
          <a:ext cx="6009547" cy="3401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296077" y="2706624"/>
            <a:ext cx="4206240" cy="1754326"/>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Guanxi is a term that defines the complex concept of relationship in China. By building and maintaining </a:t>
            </a:r>
            <a:r>
              <a:rPr lang="en-US" dirty="0" smtClean="0">
                <a:latin typeface="Times New Roman" panose="02020603050405020304" pitchFamily="18" charset="0"/>
                <a:cs typeface="Times New Roman" panose="02020603050405020304" pitchFamily="18" charset="0"/>
              </a:rPr>
              <a:t>Guanxi </a:t>
            </a:r>
            <a:r>
              <a:rPr lang="en-US" dirty="0">
                <a:latin typeface="Times New Roman" panose="02020603050405020304" pitchFamily="18" charset="0"/>
                <a:cs typeface="Times New Roman" panose="02020603050405020304" pitchFamily="18" charset="0"/>
              </a:rPr>
              <a:t>with personal contacts and business partners, you ensure a positive and stable relationship.</a:t>
            </a:r>
            <a:endParaRPr lang="en-GB" dirty="0"/>
          </a:p>
        </p:txBody>
      </p:sp>
      <p:sp>
        <p:nvSpPr>
          <p:cNvPr id="7" name="Rectangle 6"/>
          <p:cNvSpPr/>
          <p:nvPr/>
        </p:nvSpPr>
        <p:spPr>
          <a:xfrm>
            <a:off x="4413202" y="511304"/>
            <a:ext cx="2432910"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GUANXI</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0787559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755616"/>
          </a:xfrm>
        </p:spPr>
        <p:txBody>
          <a:bodyPr/>
          <a:lstStyle/>
          <a:p>
            <a:pPr algn="ctr"/>
            <a:r>
              <a:rPr lang="en-GB" b="1" dirty="0" smtClean="0">
                <a:solidFill>
                  <a:schemeClr val="accent1"/>
                </a:solidFill>
              </a:rPr>
              <a:t>RECOMMENDATIONS</a:t>
            </a:r>
            <a:endParaRPr lang="en-GB" b="1" dirty="0">
              <a:solidFill>
                <a:schemeClr val="accent1"/>
              </a:solidFill>
            </a:endParaRPr>
          </a:p>
        </p:txBody>
      </p:sp>
      <p:sp>
        <p:nvSpPr>
          <p:cNvPr id="3" name="Content Placeholder 2"/>
          <p:cNvSpPr>
            <a:spLocks noGrp="1"/>
          </p:cNvSpPr>
          <p:nvPr>
            <p:ph idx="1"/>
          </p:nvPr>
        </p:nvSpPr>
        <p:spPr>
          <a:xfrm>
            <a:off x="764949" y="1750142"/>
            <a:ext cx="10723061" cy="4090219"/>
          </a:xfrm>
        </p:spPr>
        <p:txBody>
          <a:bodyPr>
            <a:normAutofit/>
          </a:bodyPr>
          <a:lstStyle/>
          <a:p>
            <a:r>
              <a:rPr lang="en-GB" dirty="0"/>
              <a:t>Before entering the international markets of China, it is important for the company, Land Rover to do proper research about the market as well as the company with which it is going to form the JV. This research will prevent company from forming JV with any wrong company who may exploit it due to which they had to dissolve the Venture soon. The company should maximise the use of technology to derive the best from it which will help the company earn more revenue for its innovation in the international markets of China. (</a:t>
            </a:r>
            <a:r>
              <a:rPr lang="en-GB" b="1" dirty="0" err="1"/>
              <a:t>Iavor</a:t>
            </a:r>
            <a:r>
              <a:rPr lang="en-GB" b="1" dirty="0"/>
              <a:t> </a:t>
            </a:r>
            <a:r>
              <a:rPr lang="en-GB" b="1" dirty="0" err="1"/>
              <a:t>Stanimirov</a:t>
            </a:r>
            <a:r>
              <a:rPr lang="en-GB" dirty="0"/>
              <a:t>)</a:t>
            </a:r>
          </a:p>
          <a:p>
            <a:r>
              <a:rPr lang="en-GB" dirty="0"/>
              <a:t>In order to deal with the cultural challenges between China and UK, it becomes necessary to take the right step for an effective corporation. It is suggested that the organisation should provide a specific training program for its employees so that they are able to understand the culture and language of both nations.( </a:t>
            </a:r>
            <a:r>
              <a:rPr lang="en-GB" b="1" dirty="0"/>
              <a:t>Renata </a:t>
            </a:r>
            <a:r>
              <a:rPr lang="en-GB" b="1" dirty="0" err="1"/>
              <a:t>Petrova</a:t>
            </a:r>
            <a:r>
              <a:rPr lang="en-GB" dirty="0"/>
              <a:t>)</a:t>
            </a:r>
          </a:p>
          <a:p>
            <a:r>
              <a:rPr lang="en-GB" dirty="0"/>
              <a:t> </a:t>
            </a:r>
          </a:p>
          <a:p>
            <a:pPr marL="0" lvl="0" indent="0" algn="just">
              <a:lnSpc>
                <a:spcPct val="150000"/>
              </a:lnSpc>
              <a:buNone/>
              <a:tabLst>
                <a:tab pos="457200" algn="l"/>
              </a:tabLst>
            </a:pPr>
            <a:endParaRPr lang="en-GB" dirty="0" smtClean="0"/>
          </a:p>
          <a:p>
            <a:pPr marL="0" lvl="0" indent="0" algn="just">
              <a:lnSpc>
                <a:spcPct val="150000"/>
              </a:lnSpc>
              <a:buNone/>
              <a:tabLst>
                <a:tab pos="457200" algn="l"/>
              </a:tabLst>
            </a:pPr>
            <a:endParaRPr lang="en-GB" dirty="0" smtClean="0">
              <a:solidFill>
                <a:srgbClr val="000000"/>
              </a:solidFill>
              <a:latin typeface="Times New Roman" panose="02020603050405020304" pitchFamily="18" charset="0"/>
              <a:ea typeface="Calibri" panose="020F0502020204030204" pitchFamily="34" charset="0"/>
              <a:cs typeface="Symbol" panose="05050102010706020507" pitchFamily="18" charset="2"/>
            </a:endParaRPr>
          </a:p>
        </p:txBody>
      </p:sp>
    </p:spTree>
    <p:extLst>
      <p:ext uri="{BB962C8B-B14F-4D97-AF65-F5344CB8AC3E}">
        <p14:creationId xmlns:p14="http://schemas.microsoft.com/office/powerpoint/2010/main" val="199700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83436"/>
          </a:xfrm>
        </p:spPr>
        <p:txBody>
          <a:bodyPr/>
          <a:lstStyle/>
          <a:p>
            <a:pPr algn="ctr"/>
            <a:r>
              <a:rPr lang="en-GB" b="1" dirty="0">
                <a:solidFill>
                  <a:schemeClr val="accent1"/>
                </a:solidFill>
              </a:rPr>
              <a:t>RECOMMENDATIONS</a:t>
            </a:r>
            <a:endParaRPr lang="en-GB" dirty="0"/>
          </a:p>
        </p:txBody>
      </p:sp>
      <p:sp>
        <p:nvSpPr>
          <p:cNvPr id="3" name="Content Placeholder 2"/>
          <p:cNvSpPr>
            <a:spLocks noGrp="1"/>
          </p:cNvSpPr>
          <p:nvPr>
            <p:ph idx="1"/>
          </p:nvPr>
        </p:nvSpPr>
        <p:spPr>
          <a:xfrm>
            <a:off x="1097279" y="1845734"/>
            <a:ext cx="7535443" cy="4023360"/>
          </a:xfrm>
        </p:spPr>
        <p:txBody>
          <a:bodyPr>
            <a:normAutofit fontScale="92500" lnSpcReduction="10000"/>
          </a:bodyPr>
          <a:lstStyle/>
          <a:p>
            <a:r>
              <a:rPr lang="en-GB" dirty="0"/>
              <a:t>Communication: In a China-UK joint venture, having a good communication system is crucial to the smooth running of the business. In a joint venture, good cultural understanding will help for better communication between China and UK. Chinese employees never voice their personal opinions in meetings, in contrast to British employees. The organisation must take great care to avoid these potential problems</a:t>
            </a:r>
            <a:r>
              <a:rPr lang="en-GB" dirty="0" smtClean="0"/>
              <a:t>.</a:t>
            </a:r>
            <a:r>
              <a:rPr lang="bg-BG" dirty="0" smtClean="0"/>
              <a:t> (</a:t>
            </a:r>
            <a:r>
              <a:rPr lang="en-GB" b="1" dirty="0" smtClean="0"/>
              <a:t>Natalia </a:t>
            </a:r>
            <a:r>
              <a:rPr lang="en-GB" b="1" dirty="0" err="1" smtClean="0"/>
              <a:t>Dimitrova</a:t>
            </a:r>
            <a:r>
              <a:rPr lang="en-GB" dirty="0" smtClean="0"/>
              <a:t>)</a:t>
            </a:r>
            <a:endParaRPr lang="en-GB" dirty="0"/>
          </a:p>
          <a:p>
            <a:pPr marL="0" indent="0">
              <a:buNone/>
            </a:pPr>
            <a:r>
              <a:rPr lang="en-GB" dirty="0" smtClean="0"/>
              <a:t>The </a:t>
            </a:r>
            <a:r>
              <a:rPr lang="en-GB" dirty="0"/>
              <a:t>company has to ascertain the growth and effectiveness of their products through properly research about the market and technologies. The more company will undertake research of target market, people culture and demands, the more there will be chances of early success. Land rover needs to identify the resources and use it effectively to be sustainable and secure in the other market. While working in joint ventures, resources gets divide among the firms but the operations enlarges (Bailey, 2019). Therefore, the company make sure to engage manpower, material and machinery in a cost effective way</a:t>
            </a:r>
            <a:r>
              <a:rPr lang="en-GB" dirty="0" smtClean="0"/>
              <a:t>. (</a:t>
            </a:r>
            <a:r>
              <a:rPr lang="en-GB" b="1" dirty="0" smtClean="0"/>
              <a:t>Diana </a:t>
            </a:r>
            <a:r>
              <a:rPr lang="en-GB" b="1" dirty="0" err="1" smtClean="0"/>
              <a:t>Krasteva</a:t>
            </a:r>
            <a:r>
              <a:rPr lang="en-GB" dirty="0" smtClean="0"/>
              <a:t>)</a:t>
            </a:r>
            <a:endParaRPr lang="en-GB" dirty="0"/>
          </a:p>
          <a:p>
            <a:endParaRPr lang="en-GB" dirty="0"/>
          </a:p>
        </p:txBody>
      </p:sp>
      <p:pic>
        <p:nvPicPr>
          <p:cNvPr id="4" name="Graphic 6" descr="Lightbulb">
            <a:extLst>
              <a:ext uri="{FF2B5EF4-FFF2-40B4-BE49-F238E27FC236}">
                <a16:creationId xmlns:a16="http://schemas.microsoft.com/office/drawing/2014/main" id="{7C22A51F-54C7-A7AC-FCE1-82EFA671C8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7898922" y="1478499"/>
            <a:ext cx="4757830" cy="4757830"/>
          </a:xfrm>
          <a:prstGeom prst="rect">
            <a:avLst/>
          </a:prstGeom>
        </p:spPr>
      </p:pic>
    </p:spTree>
    <p:extLst>
      <p:ext uri="{BB962C8B-B14F-4D97-AF65-F5344CB8AC3E}">
        <p14:creationId xmlns:p14="http://schemas.microsoft.com/office/powerpoint/2010/main" val="1482623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726120"/>
          </a:xfrm>
        </p:spPr>
        <p:txBody>
          <a:bodyPr>
            <a:normAutofit/>
          </a:bodyPr>
          <a:lstStyle/>
          <a:p>
            <a:pPr algn="ctr"/>
            <a:r>
              <a:rPr lang="en-GB" sz="4400" b="1" dirty="0" smtClean="0">
                <a:solidFill>
                  <a:schemeClr val="accent1"/>
                </a:solidFill>
              </a:rPr>
              <a:t>CONCLUSION</a:t>
            </a:r>
            <a:endParaRPr lang="en-GB" sz="4400" b="1" dirty="0">
              <a:solidFill>
                <a:schemeClr val="accent1"/>
              </a:solidFill>
            </a:endParaRPr>
          </a:p>
        </p:txBody>
      </p:sp>
      <p:sp>
        <p:nvSpPr>
          <p:cNvPr id="3" name="Content Placeholder 2"/>
          <p:cNvSpPr>
            <a:spLocks noGrp="1"/>
          </p:cNvSpPr>
          <p:nvPr>
            <p:ph idx="1"/>
          </p:nvPr>
        </p:nvSpPr>
        <p:spPr>
          <a:xfrm>
            <a:off x="1097280" y="1845734"/>
            <a:ext cx="9285585" cy="4023360"/>
          </a:xfrm>
        </p:spPr>
        <p:txBody>
          <a:bodyPr/>
          <a:lstStyle/>
          <a:p>
            <a:r>
              <a:rPr lang="en-US" dirty="0"/>
              <a:t>The report has concluded about the business challenges faced by the chosen </a:t>
            </a:r>
            <a:r>
              <a:rPr lang="en-US" dirty="0" smtClean="0"/>
              <a:t>organization </a:t>
            </a:r>
            <a:r>
              <a:rPr lang="en-US" dirty="0"/>
              <a:t>while going to China. </a:t>
            </a:r>
            <a:r>
              <a:rPr lang="en-US" dirty="0" smtClean="0"/>
              <a:t>Internationalization </a:t>
            </a:r>
            <a:r>
              <a:rPr lang="en-US" dirty="0"/>
              <a:t>is an aim for every company who wants to expand their business in other parts of the world. In order to operate in joint ventures, there are many challenges come across in the business functions. These challenges include the language barriers, cultural differences and indifferent values and beliefs. This shows that, the company needs to focus on all the factors while working on the joint ventures. Therefore, these factors might impact on the working conditions and profitability of the company. For that instance, the company needs to create effective working for joint ventures. This greatly have huge growth in the market when companies work jointly and expand them. Therefore, it is necessary to ensure benefits of working practice in the Chinese market.</a:t>
            </a:r>
          </a:p>
          <a:p>
            <a:endParaRPr lang="en-GB" dirty="0"/>
          </a:p>
        </p:txBody>
      </p:sp>
    </p:spTree>
    <p:extLst>
      <p:ext uri="{BB962C8B-B14F-4D97-AF65-F5344CB8AC3E}">
        <p14:creationId xmlns:p14="http://schemas.microsoft.com/office/powerpoint/2010/main" val="3496256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34274"/>
          </a:xfrm>
        </p:spPr>
        <p:txBody>
          <a:bodyPr/>
          <a:lstStyle/>
          <a:p>
            <a:pPr algn="ctr"/>
            <a:r>
              <a:rPr lang="en-GB" b="1" dirty="0">
                <a:solidFill>
                  <a:schemeClr val="accent1"/>
                </a:solidFill>
              </a:rPr>
              <a:t>CONCLUSION</a:t>
            </a:r>
            <a:endParaRPr lang="en-GB" dirty="0"/>
          </a:p>
        </p:txBody>
      </p:sp>
      <p:sp>
        <p:nvSpPr>
          <p:cNvPr id="3" name="Content Placeholder 2"/>
          <p:cNvSpPr>
            <a:spLocks noGrp="1"/>
          </p:cNvSpPr>
          <p:nvPr>
            <p:ph idx="1"/>
          </p:nvPr>
        </p:nvSpPr>
        <p:spPr>
          <a:xfrm>
            <a:off x="1097280" y="1845734"/>
            <a:ext cx="4398952" cy="4023360"/>
          </a:xfrm>
        </p:spPr>
        <p:txBody>
          <a:bodyPr>
            <a:normAutofit lnSpcReduction="10000"/>
          </a:bodyPr>
          <a:lstStyle/>
          <a:p>
            <a:r>
              <a:rPr lang="en-GB" dirty="0">
                <a:solidFill>
                  <a:srgbClr val="000000"/>
                </a:solidFill>
                <a:latin typeface="Times New Roman" panose="02020603050405020304" pitchFamily="18" charset="0"/>
                <a:ea typeface="Calibri" panose="020F0502020204030204" pitchFamily="34" charset="0"/>
              </a:rPr>
              <a:t>It has analysed that, Chinese culture shows the power and tasks which is not much empowered in the UK. This greatly has much benefit in the role of marketing to promote organisation product and service. The chosen organisation has to focus on the challenges covered in report for better understanding about the Chinese market. Also, there is need for the developing practices in the china to adopt the culture of that particular country. The main factor which the chosen firm needs to consider is the macro environment like political and legal interferences to have a positive impact on company. </a:t>
            </a:r>
            <a:endParaRPr lang="en-GB" dirty="0"/>
          </a:p>
          <a:p>
            <a:endParaRPr lang="en-GB" dirty="0"/>
          </a:p>
        </p:txBody>
      </p:sp>
      <p:pic>
        <p:nvPicPr>
          <p:cNvPr id="4" name="Video">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31510" y="1845734"/>
            <a:ext cx="2279445" cy="4022550"/>
          </a:xfrm>
          <a:prstGeom prst="rect">
            <a:avLst/>
          </a:prstGeom>
        </p:spPr>
      </p:pic>
    </p:spTree>
    <p:extLst>
      <p:ext uri="{BB962C8B-B14F-4D97-AF65-F5344CB8AC3E}">
        <p14:creationId xmlns:p14="http://schemas.microsoft.com/office/powerpoint/2010/main" val="6962584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24442"/>
          </a:xfrm>
        </p:spPr>
        <p:txBody>
          <a:bodyPr/>
          <a:lstStyle/>
          <a:p>
            <a:pPr algn="ctr"/>
            <a:r>
              <a:rPr lang="en-GB" b="1" dirty="0" smtClean="0">
                <a:solidFill>
                  <a:schemeClr val="accent1"/>
                </a:solidFill>
              </a:rPr>
              <a:t>REFERENCES</a:t>
            </a:r>
            <a:endParaRPr lang="en-GB" b="1" dirty="0">
              <a:solidFill>
                <a:schemeClr val="accent1"/>
              </a:solidFill>
            </a:endParaRPr>
          </a:p>
        </p:txBody>
      </p:sp>
      <p:sp>
        <p:nvSpPr>
          <p:cNvPr id="3" name="Content Placeholder 2"/>
          <p:cNvSpPr>
            <a:spLocks noGrp="1"/>
          </p:cNvSpPr>
          <p:nvPr>
            <p:ph idx="1"/>
          </p:nvPr>
        </p:nvSpPr>
        <p:spPr>
          <a:xfrm>
            <a:off x="540774" y="1111046"/>
            <a:ext cx="10693564" cy="5889522"/>
          </a:xfrm>
        </p:spPr>
        <p:txBody>
          <a:bodyPr>
            <a:normAutofit fontScale="55000" lnSpcReduction="20000"/>
          </a:bodyPr>
          <a:lstStyle/>
          <a:p>
            <a:r>
              <a:rPr lang="en-GB" dirty="0"/>
              <a:t>1. </a:t>
            </a:r>
            <a:r>
              <a:rPr lang="en-GB" u="sng" dirty="0">
                <a:hlinkClick r:id="rId2"/>
              </a:rPr>
              <a:t>https://www.chinadaily.com.cn/cndy/2018-02/01/content_35623021.htm</a:t>
            </a:r>
            <a:endParaRPr lang="en-GB" dirty="0"/>
          </a:p>
          <a:p>
            <a:r>
              <a:rPr lang="en-GB" dirty="0"/>
              <a:t>2. </a:t>
            </a:r>
            <a:r>
              <a:rPr lang="en-GB" u="sng" dirty="0">
                <a:hlinkClick r:id="rId3"/>
              </a:rPr>
              <a:t>https://greatbritishmag.co.uk/student-guide/differences-between-uk-and-chinese-work-culture/</a:t>
            </a:r>
            <a:endParaRPr lang="en-GB" dirty="0"/>
          </a:p>
          <a:p>
            <a:r>
              <a:rPr lang="en-GB" dirty="0"/>
              <a:t>3. </a:t>
            </a:r>
            <a:r>
              <a:rPr lang="en-GB" b="1" u="sng" dirty="0">
                <a:hlinkClick r:id="rId4"/>
              </a:rPr>
              <a:t>https://www.globalnegotiator.com/files/Business-Culture-In-China-10-Elements.pdf</a:t>
            </a:r>
            <a:endParaRPr lang="en-GB" dirty="0"/>
          </a:p>
          <a:p>
            <a:r>
              <a:rPr lang="en-GB" dirty="0"/>
              <a:t>4. Hull, N., 2021. </a:t>
            </a:r>
            <a:r>
              <a:rPr lang="en-GB" i="1" dirty="0"/>
              <a:t>Land Rover Design: 70 years of success</a:t>
            </a:r>
            <a:r>
              <a:rPr lang="en-GB" dirty="0"/>
              <a:t>. </a:t>
            </a:r>
            <a:r>
              <a:rPr lang="en-GB" dirty="0" err="1"/>
              <a:t>Veloce</a:t>
            </a:r>
            <a:r>
              <a:rPr lang="en-GB" dirty="0"/>
              <a:t> Publishing Ltd.</a:t>
            </a:r>
          </a:p>
          <a:p>
            <a:r>
              <a:rPr lang="en-GB" dirty="0"/>
              <a:t>5. SPOTLIGHT, C. L., 2020. IBF Talks To CEO of Jaguar Land Rover, Sir Ralf </a:t>
            </a:r>
            <a:r>
              <a:rPr lang="en-GB" dirty="0" err="1"/>
              <a:t>Speth</a:t>
            </a:r>
            <a:r>
              <a:rPr lang="en-GB" dirty="0"/>
              <a:t>.</a:t>
            </a:r>
          </a:p>
          <a:p>
            <a:r>
              <a:rPr lang="en-GB" dirty="0"/>
              <a:t>6.</a:t>
            </a:r>
            <a:r>
              <a:rPr lang="en-IN" dirty="0"/>
              <a:t> Adnan, S.M., Hay, D. and van </a:t>
            </a:r>
            <a:r>
              <a:rPr lang="en-IN" dirty="0" err="1"/>
              <a:t>Staden</a:t>
            </a:r>
            <a:r>
              <a:rPr lang="en-IN" dirty="0"/>
              <a:t>, C.J., 2018. The influence of culture and corporate governance on corporate social responsibility disclosure: A cross country analysis. </a:t>
            </a:r>
            <a:r>
              <a:rPr lang="en-IN" i="1" dirty="0"/>
              <a:t>Journal of Cleaner Production</a:t>
            </a:r>
            <a:r>
              <a:rPr lang="en-IN" dirty="0"/>
              <a:t>, </a:t>
            </a:r>
            <a:r>
              <a:rPr lang="en-IN" i="1" dirty="0"/>
              <a:t>198</a:t>
            </a:r>
            <a:r>
              <a:rPr lang="en-IN" dirty="0"/>
              <a:t>, pp.820-832.</a:t>
            </a:r>
            <a:endParaRPr lang="en-GB" dirty="0"/>
          </a:p>
          <a:p>
            <a:r>
              <a:rPr lang="en-GB" dirty="0"/>
              <a:t>7.</a:t>
            </a:r>
            <a:r>
              <a:rPr lang="en-IN" dirty="0"/>
              <a:t> Liu, A., Lu, C. and Wang, Z., 2020. The roles of cultural and institutional distance in international trade: Evidence from China's trade with the Belt and Road countries. </a:t>
            </a:r>
            <a:r>
              <a:rPr lang="en-IN" i="1" dirty="0"/>
              <a:t>China Economic Review</a:t>
            </a:r>
            <a:r>
              <a:rPr lang="en-IN" dirty="0"/>
              <a:t>, </a:t>
            </a:r>
            <a:r>
              <a:rPr lang="en-IN" i="1" dirty="0"/>
              <a:t>61</a:t>
            </a:r>
            <a:r>
              <a:rPr lang="en-IN" dirty="0"/>
              <a:t>, p.101234.</a:t>
            </a:r>
            <a:endParaRPr lang="en-GB" dirty="0"/>
          </a:p>
          <a:p>
            <a:r>
              <a:rPr lang="en-IN" dirty="0"/>
              <a:t>8.</a:t>
            </a:r>
            <a:r>
              <a:rPr lang="ro-RO" u="sng" dirty="0">
                <a:hlinkClick r:id="rId5"/>
              </a:rPr>
              <a:t>https://brandminds.live/what-is-hofstedes-cultural-dimensions-theory-uk-vs-china-a-comparison /</a:t>
            </a:r>
            <a:r>
              <a:rPr lang="ro-RO" dirty="0"/>
              <a:t> </a:t>
            </a:r>
            <a:r>
              <a:rPr lang="en-US" dirty="0"/>
              <a:t> (link accessed  05.08.22)</a:t>
            </a:r>
            <a:endParaRPr lang="en-GB" dirty="0"/>
          </a:p>
          <a:p>
            <a:r>
              <a:rPr lang="en-US" dirty="0"/>
              <a:t>9. </a:t>
            </a:r>
            <a:r>
              <a:rPr lang="ro-RO" u="sng" dirty="0">
                <a:hlinkClick r:id="rId6"/>
              </a:rPr>
              <a:t>https://www.china-mike.com/chinese-culture/guanxi /</a:t>
            </a:r>
            <a:r>
              <a:rPr lang="en-US" dirty="0"/>
              <a:t>  (link accessed 04.08.22)</a:t>
            </a:r>
            <a:endParaRPr lang="en-GB" dirty="0"/>
          </a:p>
          <a:p>
            <a:r>
              <a:rPr lang="en-US" dirty="0"/>
              <a:t>10. </a:t>
            </a:r>
            <a:r>
              <a:rPr lang="ro-RO" u="sng" dirty="0">
                <a:hlinkClick r:id="rId7"/>
              </a:rPr>
              <a:t>https://www.8020sourcing.com/the-art-of-guanxi-building-better-relationships-with-chinese-suppliers-to-build-better-business /</a:t>
            </a:r>
            <a:r>
              <a:rPr lang="en-US" u="sng" dirty="0">
                <a:hlinkClick r:id="rId8"/>
              </a:rPr>
              <a:t>(link</a:t>
            </a:r>
            <a:r>
              <a:rPr lang="en-US" dirty="0"/>
              <a:t> accessed 04/08.22)</a:t>
            </a:r>
            <a:endParaRPr lang="en-GB" dirty="0"/>
          </a:p>
          <a:p>
            <a:r>
              <a:rPr lang="en-US" dirty="0"/>
              <a:t> </a:t>
            </a:r>
            <a:endParaRPr lang="en-GB" dirty="0"/>
          </a:p>
          <a:p>
            <a:r>
              <a:rPr lang="en-US" dirty="0"/>
              <a:t>11. </a:t>
            </a:r>
            <a:r>
              <a:rPr lang="ro-RO" u="sng" dirty="0">
                <a:hlinkClick r:id="rId9"/>
              </a:rPr>
              <a:t>https://kunalbhandari.wordpress.com/2013/10/04/hofstede-model-of-cultural-dimension-with-uk-and-china-example-part-1 /</a:t>
            </a:r>
            <a:r>
              <a:rPr lang="en-US" dirty="0"/>
              <a:t> (link accessed 06.08.22)</a:t>
            </a:r>
            <a:endParaRPr lang="en-GB" dirty="0"/>
          </a:p>
          <a:p>
            <a:r>
              <a:rPr lang="en-US" dirty="0"/>
              <a:t>12.</a:t>
            </a:r>
            <a:r>
              <a:rPr lang="en-GB" dirty="0"/>
              <a:t> </a:t>
            </a:r>
            <a:r>
              <a:rPr lang="en-GB" dirty="0" err="1"/>
              <a:t>Choudhary</a:t>
            </a:r>
            <a:r>
              <a:rPr lang="en-GB" dirty="0"/>
              <a:t>, and et.al 2022. Does Reshoring Affect the Resilience and Sustainability of</a:t>
            </a:r>
          </a:p>
          <a:p>
            <a:r>
              <a:rPr lang="en-GB" dirty="0"/>
              <a:t>Supply Chain Networks? The Cases of Apple and</a:t>
            </a:r>
          </a:p>
          <a:p>
            <a:r>
              <a:rPr lang="en-GB" dirty="0"/>
              <a:t>Jaguar Land Rover. </a:t>
            </a:r>
            <a:r>
              <a:rPr lang="en-GB" i="1" dirty="0"/>
              <a:t>British Journal of Management</a:t>
            </a:r>
            <a:r>
              <a:rPr lang="en-GB" dirty="0"/>
              <a:t>.</a:t>
            </a:r>
          </a:p>
          <a:p>
            <a:r>
              <a:rPr lang="en-GB" dirty="0"/>
              <a:t>13. Bailey, D., 2019. How long can Jaguar Land Rover continue to go it alone?</a:t>
            </a:r>
          </a:p>
          <a:p>
            <a:r>
              <a:rPr lang="en-GB" dirty="0"/>
              <a:t>14. Hull, N., 2021. </a:t>
            </a:r>
            <a:r>
              <a:rPr lang="en-GB" i="1" dirty="0"/>
              <a:t>Land Rover Design: 70 years of success</a:t>
            </a:r>
            <a:r>
              <a:rPr lang="en-GB" dirty="0"/>
              <a:t>. </a:t>
            </a:r>
            <a:r>
              <a:rPr lang="en-GB" dirty="0" err="1"/>
              <a:t>Veloce</a:t>
            </a:r>
            <a:r>
              <a:rPr lang="en-GB" dirty="0"/>
              <a:t> Publishing Ltd</a:t>
            </a:r>
          </a:p>
          <a:p>
            <a:r>
              <a:rPr lang="en-GB" dirty="0"/>
              <a:t> </a:t>
            </a:r>
          </a:p>
          <a:p>
            <a:endParaRPr lang="en-GB" dirty="0"/>
          </a:p>
        </p:txBody>
      </p:sp>
    </p:spTree>
    <p:extLst>
      <p:ext uri="{BB962C8B-B14F-4D97-AF65-F5344CB8AC3E}">
        <p14:creationId xmlns:p14="http://schemas.microsoft.com/office/powerpoint/2010/main" val="25650946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488</TotalTime>
  <Words>1905</Words>
  <Application>Microsoft Office PowerPoint</Application>
  <PresentationFormat>Widescreen</PresentationFormat>
  <Paragraphs>115</Paragraphs>
  <Slides>18</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Calibri</vt:lpstr>
      <vt:lpstr>Calibri Light</vt:lpstr>
      <vt:lpstr>Symbol</vt:lpstr>
      <vt:lpstr>Times New Roman</vt:lpstr>
      <vt:lpstr>Wingdings</vt:lpstr>
      <vt:lpstr>Retrospect</vt:lpstr>
      <vt:lpstr>PowerPoint Presentation</vt:lpstr>
      <vt:lpstr>PowerPoint Presentation</vt:lpstr>
      <vt:lpstr>PowerPoint Presentation</vt:lpstr>
      <vt:lpstr>PowerPoint Presentation</vt:lpstr>
      <vt:lpstr>PowerPoint Presentation</vt:lpstr>
      <vt:lpstr>THE CHINESE CULTURE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RECOMMENDATIONS</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Nataliya</dc:creator>
  <cp:lastModifiedBy>Nataliya</cp:lastModifiedBy>
  <cp:revision>24</cp:revision>
  <dcterms:created xsi:type="dcterms:W3CDTF">2022-08-04T16:16:42Z</dcterms:created>
  <dcterms:modified xsi:type="dcterms:W3CDTF">2022-08-09T13:12:01Z</dcterms:modified>
</cp:coreProperties>
</file>