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8" r:id="rId4"/>
  </p:sldMasterIdLst>
  <p:notesMasterIdLst>
    <p:notesMasterId r:id="rId36"/>
  </p:notesMasterIdLst>
  <p:sldIdLst>
    <p:sldId id="256" r:id="rId5"/>
    <p:sldId id="257" r:id="rId6"/>
    <p:sldId id="267" r:id="rId7"/>
    <p:sldId id="258" r:id="rId8"/>
    <p:sldId id="268" r:id="rId9"/>
    <p:sldId id="259" r:id="rId10"/>
    <p:sldId id="260" r:id="rId11"/>
    <p:sldId id="262" r:id="rId12"/>
    <p:sldId id="270" r:id="rId13"/>
    <p:sldId id="272" r:id="rId14"/>
    <p:sldId id="271" r:id="rId15"/>
    <p:sldId id="266" r:id="rId16"/>
    <p:sldId id="284" r:id="rId17"/>
    <p:sldId id="285" r:id="rId18"/>
    <p:sldId id="287" r:id="rId19"/>
    <p:sldId id="261" r:id="rId20"/>
    <p:sldId id="288" r:id="rId21"/>
    <p:sldId id="289" r:id="rId22"/>
    <p:sldId id="291" r:id="rId23"/>
    <p:sldId id="292" r:id="rId24"/>
    <p:sldId id="293" r:id="rId25"/>
    <p:sldId id="299" r:id="rId26"/>
    <p:sldId id="300" r:id="rId27"/>
    <p:sldId id="298" r:id="rId28"/>
    <p:sldId id="303" r:id="rId29"/>
    <p:sldId id="301" r:id="rId30"/>
    <p:sldId id="302" r:id="rId31"/>
    <p:sldId id="294" r:id="rId32"/>
    <p:sldId id="263" r:id="rId33"/>
    <p:sldId id="264" r:id="rId34"/>
    <p:sldId id="265"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8A6D8"/>
    <a:srgbClr val="5F87C9"/>
    <a:srgbClr val="E692D4"/>
    <a:srgbClr val="B313AB"/>
    <a:srgbClr val="2B488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284" autoAdjust="0"/>
    <p:restoredTop sz="80915"/>
  </p:normalViewPr>
  <p:slideViewPr>
    <p:cSldViewPr snapToGrid="0">
      <p:cViewPr varScale="1">
        <p:scale>
          <a:sx n="89" d="100"/>
          <a:sy n="89" d="100"/>
        </p:scale>
        <p:origin x="840" y="9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19097-1044-4E90-8617-00AB39A8873A}" type="doc">
      <dgm:prSet loTypeId="urn:microsoft.com/office/officeart/2005/8/layout/radial6" loCatId="cycle" qsTypeId="urn:microsoft.com/office/officeart/2005/8/quickstyle/simple5" qsCatId="simple" csTypeId="urn:microsoft.com/office/officeart/2005/8/colors/accent1_2" csCatId="accent1" phldr="1"/>
      <dgm:spPr/>
      <dgm:t>
        <a:bodyPr/>
        <a:lstStyle/>
        <a:p>
          <a:endParaRPr lang="en-GB"/>
        </a:p>
      </dgm:t>
    </dgm:pt>
    <dgm:pt modelId="{1A3E4AFC-2E58-4353-94CF-6436D0715968}">
      <dgm:prSet phldrT="[Text]"/>
      <dgm:spPr/>
      <dgm:t>
        <a:bodyPr/>
        <a:lstStyle/>
        <a:p>
          <a:r>
            <a:rPr lang="en-GB" dirty="0">
              <a:latin typeface="Amasis MT Pro" panose="02040504050005020304" pitchFamily="18" charset="0"/>
            </a:rPr>
            <a:t>Non Functional </a:t>
          </a:r>
        </a:p>
      </dgm:t>
    </dgm:pt>
    <dgm:pt modelId="{56335788-73D1-4D80-8406-6C36496608EE}" type="parTrans" cxnId="{A3A280BA-FA81-43C1-8BE1-2EC0481A7BE7}">
      <dgm:prSet/>
      <dgm:spPr/>
      <dgm:t>
        <a:bodyPr/>
        <a:lstStyle/>
        <a:p>
          <a:endParaRPr lang="en-GB"/>
        </a:p>
      </dgm:t>
    </dgm:pt>
    <dgm:pt modelId="{464F12D9-94CF-4B22-9B96-682361B0EE01}" type="sibTrans" cxnId="{A3A280BA-FA81-43C1-8BE1-2EC0481A7BE7}">
      <dgm:prSet/>
      <dgm:spPr/>
      <dgm:t>
        <a:bodyPr/>
        <a:lstStyle/>
        <a:p>
          <a:endParaRPr lang="en-GB"/>
        </a:p>
      </dgm:t>
    </dgm:pt>
    <dgm:pt modelId="{A4F93CA5-6C3C-4883-8AA3-5E3CB9B404BF}">
      <dgm:prSet phldrT="[Text]"/>
      <dgm:spPr/>
      <dgm:t>
        <a:bodyPr/>
        <a:lstStyle/>
        <a:p>
          <a:r>
            <a:rPr lang="en-GB" dirty="0">
              <a:latin typeface="Amasis MT Pro" panose="02040504050005020304" pitchFamily="18" charset="0"/>
            </a:rPr>
            <a:t>Secure Authentication</a:t>
          </a:r>
        </a:p>
      </dgm:t>
    </dgm:pt>
    <dgm:pt modelId="{B120686F-CB72-47AD-8E1F-0564940D608D}" type="parTrans" cxnId="{CEAC3F14-A768-40A3-B4F3-147959E376D1}">
      <dgm:prSet/>
      <dgm:spPr/>
      <dgm:t>
        <a:bodyPr/>
        <a:lstStyle/>
        <a:p>
          <a:endParaRPr lang="en-GB"/>
        </a:p>
      </dgm:t>
    </dgm:pt>
    <dgm:pt modelId="{C6829446-2258-4805-A793-DEA91CAC57E4}" type="sibTrans" cxnId="{CEAC3F14-A768-40A3-B4F3-147959E376D1}">
      <dgm:prSet/>
      <dgm:spPr/>
      <dgm:t>
        <a:bodyPr/>
        <a:lstStyle/>
        <a:p>
          <a:endParaRPr lang="en-GB"/>
        </a:p>
      </dgm:t>
    </dgm:pt>
    <dgm:pt modelId="{F13EFAD1-94C1-4599-A26F-658305B11ACE}">
      <dgm:prSet phldrT="[Text]"/>
      <dgm:spPr/>
      <dgm:t>
        <a:bodyPr/>
        <a:lstStyle/>
        <a:p>
          <a:r>
            <a:rPr lang="en-GB" dirty="0">
              <a:latin typeface="Amasis MT Pro" panose="02040504050005020304" pitchFamily="18" charset="0"/>
            </a:rPr>
            <a:t>Mobile Responsiveness</a:t>
          </a:r>
        </a:p>
      </dgm:t>
    </dgm:pt>
    <dgm:pt modelId="{E2603652-24E5-421E-AF50-E7C6C8341B5F}" type="parTrans" cxnId="{A994B1B3-A98D-4A61-B16B-A17A90B6AA6B}">
      <dgm:prSet/>
      <dgm:spPr/>
      <dgm:t>
        <a:bodyPr/>
        <a:lstStyle/>
        <a:p>
          <a:endParaRPr lang="en-GB"/>
        </a:p>
      </dgm:t>
    </dgm:pt>
    <dgm:pt modelId="{3E01EFC8-8F62-4463-AD52-1704E9A9AE75}" type="sibTrans" cxnId="{A994B1B3-A98D-4A61-B16B-A17A90B6AA6B}">
      <dgm:prSet/>
      <dgm:spPr/>
      <dgm:t>
        <a:bodyPr/>
        <a:lstStyle/>
        <a:p>
          <a:endParaRPr lang="en-GB"/>
        </a:p>
      </dgm:t>
    </dgm:pt>
    <dgm:pt modelId="{0D3A9D92-F33C-4D60-BE8D-92228B873977}">
      <dgm:prSet phldrT="[Text]"/>
      <dgm:spPr/>
      <dgm:t>
        <a:bodyPr/>
        <a:lstStyle/>
        <a:p>
          <a:r>
            <a:rPr lang="en-GB" dirty="0">
              <a:latin typeface="Amasis MT Pro" panose="02040504050005020304" pitchFamily="18" charset="0"/>
            </a:rPr>
            <a:t>Accuracy</a:t>
          </a:r>
        </a:p>
      </dgm:t>
    </dgm:pt>
    <dgm:pt modelId="{B8A60A14-D372-4DF9-AF0A-13F7086D9BAE}" type="parTrans" cxnId="{975BB77F-E91D-468A-A608-DDC1ABFE206A}">
      <dgm:prSet/>
      <dgm:spPr/>
      <dgm:t>
        <a:bodyPr/>
        <a:lstStyle/>
        <a:p>
          <a:endParaRPr lang="en-GB"/>
        </a:p>
      </dgm:t>
    </dgm:pt>
    <dgm:pt modelId="{E461B8A5-485A-4608-AC7B-D5AF92DD21ED}" type="sibTrans" cxnId="{975BB77F-E91D-468A-A608-DDC1ABFE206A}">
      <dgm:prSet/>
      <dgm:spPr/>
      <dgm:t>
        <a:bodyPr/>
        <a:lstStyle/>
        <a:p>
          <a:endParaRPr lang="en-GB"/>
        </a:p>
      </dgm:t>
    </dgm:pt>
    <dgm:pt modelId="{DF2CDA82-CEED-1A48-8EDC-8D4A09E2FB9D}">
      <dgm:prSet/>
      <dgm:spPr/>
      <dgm:t>
        <a:bodyPr/>
        <a:lstStyle/>
        <a:p>
          <a:r>
            <a:rPr lang="en-GB" dirty="0"/>
            <a:t>Fast Api Response</a:t>
          </a:r>
        </a:p>
      </dgm:t>
    </dgm:pt>
    <dgm:pt modelId="{ECC7D562-7BA7-5C46-8CD0-E2B887AE2A37}" type="parTrans" cxnId="{337911AA-5EBC-FC43-BDCB-A2DDCEFF6428}">
      <dgm:prSet/>
      <dgm:spPr/>
      <dgm:t>
        <a:bodyPr/>
        <a:lstStyle/>
        <a:p>
          <a:endParaRPr lang="en-GB"/>
        </a:p>
      </dgm:t>
    </dgm:pt>
    <dgm:pt modelId="{51AB4CE3-1EF5-3148-8728-26A13F6356C5}" type="sibTrans" cxnId="{337911AA-5EBC-FC43-BDCB-A2DDCEFF6428}">
      <dgm:prSet/>
      <dgm:spPr/>
      <dgm:t>
        <a:bodyPr/>
        <a:lstStyle/>
        <a:p>
          <a:endParaRPr lang="en-GB"/>
        </a:p>
      </dgm:t>
    </dgm:pt>
    <dgm:pt modelId="{9AD5837C-81E5-6940-B81A-ED7D91F70A1F}">
      <dgm:prSet/>
      <dgm:spPr/>
      <dgm:t>
        <a:bodyPr/>
        <a:lstStyle/>
        <a:p>
          <a:r>
            <a:rPr lang="en-GB" dirty="0"/>
            <a:t>Modular Architecture</a:t>
          </a:r>
        </a:p>
      </dgm:t>
    </dgm:pt>
    <dgm:pt modelId="{1F22F290-3E18-DE4F-ACE7-2D2C5D1D2E0B}" type="parTrans" cxnId="{A74D8064-8E8C-9147-87E5-EB9038969272}">
      <dgm:prSet/>
      <dgm:spPr/>
      <dgm:t>
        <a:bodyPr/>
        <a:lstStyle/>
        <a:p>
          <a:endParaRPr lang="en-GB"/>
        </a:p>
      </dgm:t>
    </dgm:pt>
    <dgm:pt modelId="{E036F6F8-A4A1-A644-BB39-8F1E0D2F0419}" type="sibTrans" cxnId="{A74D8064-8E8C-9147-87E5-EB9038969272}">
      <dgm:prSet/>
      <dgm:spPr/>
      <dgm:t>
        <a:bodyPr/>
        <a:lstStyle/>
        <a:p>
          <a:endParaRPr lang="en-GB"/>
        </a:p>
      </dgm:t>
    </dgm:pt>
    <dgm:pt modelId="{FC46F0A0-52E9-8C46-BD31-C47D532C02DF}">
      <dgm:prSet/>
      <dgm:spPr/>
      <dgm:t>
        <a:bodyPr/>
        <a:lstStyle/>
        <a:p>
          <a:r>
            <a:rPr lang="en-GB" dirty="0"/>
            <a:t>Scalability</a:t>
          </a:r>
        </a:p>
      </dgm:t>
    </dgm:pt>
    <dgm:pt modelId="{ADF1551B-9978-3848-A6C6-6DEF70F16094}" type="parTrans" cxnId="{A07C80B7-419B-D54F-AAA1-EF67E00F82E7}">
      <dgm:prSet/>
      <dgm:spPr/>
      <dgm:t>
        <a:bodyPr/>
        <a:lstStyle/>
        <a:p>
          <a:endParaRPr lang="en-GB"/>
        </a:p>
      </dgm:t>
    </dgm:pt>
    <dgm:pt modelId="{2D5F97A9-1A61-F244-A995-3C38C2936121}" type="sibTrans" cxnId="{A07C80B7-419B-D54F-AAA1-EF67E00F82E7}">
      <dgm:prSet/>
      <dgm:spPr/>
      <dgm:t>
        <a:bodyPr/>
        <a:lstStyle/>
        <a:p>
          <a:endParaRPr lang="en-GB"/>
        </a:p>
      </dgm:t>
    </dgm:pt>
    <dgm:pt modelId="{35336C49-C7FE-1449-98E8-AA1411C4BA6D}">
      <dgm:prSet/>
      <dgm:spPr/>
      <dgm:t>
        <a:bodyPr/>
        <a:lstStyle/>
        <a:p>
          <a:endParaRPr lang="en-GB" dirty="0"/>
        </a:p>
      </dgm:t>
    </dgm:pt>
    <dgm:pt modelId="{E67818F6-6627-3B48-9523-F4007DE35CAD}" type="parTrans" cxnId="{A02A1470-AB81-5045-99CC-07AE0D4A89E8}">
      <dgm:prSet/>
      <dgm:spPr/>
      <dgm:t>
        <a:bodyPr/>
        <a:lstStyle/>
        <a:p>
          <a:endParaRPr lang="en-GB"/>
        </a:p>
      </dgm:t>
    </dgm:pt>
    <dgm:pt modelId="{9279D1A7-73A9-7B41-8D79-0972ED7548D1}" type="sibTrans" cxnId="{A02A1470-AB81-5045-99CC-07AE0D4A89E8}">
      <dgm:prSet/>
      <dgm:spPr/>
      <dgm:t>
        <a:bodyPr/>
        <a:lstStyle/>
        <a:p>
          <a:endParaRPr lang="en-GB"/>
        </a:p>
      </dgm:t>
    </dgm:pt>
    <dgm:pt modelId="{FEC0FD97-D692-403C-B178-582339CAF310}" type="pres">
      <dgm:prSet presAssocID="{79319097-1044-4E90-8617-00AB39A8873A}" presName="Name0" presStyleCnt="0">
        <dgm:presLayoutVars>
          <dgm:chMax val="1"/>
          <dgm:dir/>
          <dgm:animLvl val="ctr"/>
          <dgm:resizeHandles val="exact"/>
        </dgm:presLayoutVars>
      </dgm:prSet>
      <dgm:spPr/>
    </dgm:pt>
    <dgm:pt modelId="{5F09EEFD-9D2A-4ED6-A8E7-A6AEC2E0DF41}" type="pres">
      <dgm:prSet presAssocID="{1A3E4AFC-2E58-4353-94CF-6436D0715968}" presName="centerShape" presStyleLbl="node0" presStyleIdx="0" presStyleCnt="1"/>
      <dgm:spPr/>
    </dgm:pt>
    <dgm:pt modelId="{90E63F6A-B122-4740-BCA5-27073363EDB8}" type="pres">
      <dgm:prSet presAssocID="{0D3A9D92-F33C-4D60-BE8D-92228B873977}" presName="node" presStyleLbl="node1" presStyleIdx="0" presStyleCnt="6">
        <dgm:presLayoutVars>
          <dgm:bulletEnabled val="1"/>
        </dgm:presLayoutVars>
      </dgm:prSet>
      <dgm:spPr/>
    </dgm:pt>
    <dgm:pt modelId="{DB01885F-582B-498B-B5D3-34E870A321DA}" type="pres">
      <dgm:prSet presAssocID="{0D3A9D92-F33C-4D60-BE8D-92228B873977}" presName="dummy" presStyleCnt="0"/>
      <dgm:spPr/>
    </dgm:pt>
    <dgm:pt modelId="{5D7BA318-EA7C-4B63-8949-0C44CC9731AC}" type="pres">
      <dgm:prSet presAssocID="{E461B8A5-485A-4608-AC7B-D5AF92DD21ED}" presName="sibTrans" presStyleLbl="sibTrans2D1" presStyleIdx="0" presStyleCnt="6"/>
      <dgm:spPr/>
    </dgm:pt>
    <dgm:pt modelId="{6F6F8F88-58FF-454F-93A6-E008F541164A}" type="pres">
      <dgm:prSet presAssocID="{A4F93CA5-6C3C-4883-8AA3-5E3CB9B404BF}" presName="node" presStyleLbl="node1" presStyleIdx="1" presStyleCnt="6">
        <dgm:presLayoutVars>
          <dgm:bulletEnabled val="1"/>
        </dgm:presLayoutVars>
      </dgm:prSet>
      <dgm:spPr/>
    </dgm:pt>
    <dgm:pt modelId="{0CF297ED-8B8F-4688-8AD0-7F605C977043}" type="pres">
      <dgm:prSet presAssocID="{A4F93CA5-6C3C-4883-8AA3-5E3CB9B404BF}" presName="dummy" presStyleCnt="0"/>
      <dgm:spPr/>
    </dgm:pt>
    <dgm:pt modelId="{D2841B3C-1010-47DF-9044-37C0D291C674}" type="pres">
      <dgm:prSet presAssocID="{C6829446-2258-4805-A793-DEA91CAC57E4}" presName="sibTrans" presStyleLbl="sibTrans2D1" presStyleIdx="1" presStyleCnt="6"/>
      <dgm:spPr/>
    </dgm:pt>
    <dgm:pt modelId="{1CD655E2-A691-434D-9FC3-3B093DC9BCC5}" type="pres">
      <dgm:prSet presAssocID="{F13EFAD1-94C1-4599-A26F-658305B11ACE}" presName="node" presStyleLbl="node1" presStyleIdx="2" presStyleCnt="6">
        <dgm:presLayoutVars>
          <dgm:bulletEnabled val="1"/>
        </dgm:presLayoutVars>
      </dgm:prSet>
      <dgm:spPr/>
    </dgm:pt>
    <dgm:pt modelId="{54CE1770-367C-417A-9074-8B4025AE9454}" type="pres">
      <dgm:prSet presAssocID="{F13EFAD1-94C1-4599-A26F-658305B11ACE}" presName="dummy" presStyleCnt="0"/>
      <dgm:spPr/>
    </dgm:pt>
    <dgm:pt modelId="{CC2EE89F-0684-4CBB-AE9E-B610AA456497}" type="pres">
      <dgm:prSet presAssocID="{3E01EFC8-8F62-4463-AD52-1704E9A9AE75}" presName="sibTrans" presStyleLbl="sibTrans2D1" presStyleIdx="2" presStyleCnt="6"/>
      <dgm:spPr/>
    </dgm:pt>
    <dgm:pt modelId="{E65FC002-8FD1-3340-975C-DD4F19A1FE33}" type="pres">
      <dgm:prSet presAssocID="{DF2CDA82-CEED-1A48-8EDC-8D4A09E2FB9D}" presName="node" presStyleLbl="node1" presStyleIdx="3" presStyleCnt="6">
        <dgm:presLayoutVars>
          <dgm:bulletEnabled val="1"/>
        </dgm:presLayoutVars>
      </dgm:prSet>
      <dgm:spPr/>
    </dgm:pt>
    <dgm:pt modelId="{2853CFDA-922D-2C4E-BA84-4FADA385BA39}" type="pres">
      <dgm:prSet presAssocID="{DF2CDA82-CEED-1A48-8EDC-8D4A09E2FB9D}" presName="dummy" presStyleCnt="0"/>
      <dgm:spPr/>
    </dgm:pt>
    <dgm:pt modelId="{2CEC5BFF-FF09-1B4E-80F5-44932952AF2A}" type="pres">
      <dgm:prSet presAssocID="{51AB4CE3-1EF5-3148-8728-26A13F6356C5}" presName="sibTrans" presStyleLbl="sibTrans2D1" presStyleIdx="3" presStyleCnt="6"/>
      <dgm:spPr/>
    </dgm:pt>
    <dgm:pt modelId="{EF83BCC7-8347-2141-9825-5F130BA325B3}" type="pres">
      <dgm:prSet presAssocID="{9AD5837C-81E5-6940-B81A-ED7D91F70A1F}" presName="node" presStyleLbl="node1" presStyleIdx="4" presStyleCnt="6">
        <dgm:presLayoutVars>
          <dgm:bulletEnabled val="1"/>
        </dgm:presLayoutVars>
      </dgm:prSet>
      <dgm:spPr/>
    </dgm:pt>
    <dgm:pt modelId="{80329BF3-C4EF-114C-B012-F68BC149B07E}" type="pres">
      <dgm:prSet presAssocID="{9AD5837C-81E5-6940-B81A-ED7D91F70A1F}" presName="dummy" presStyleCnt="0"/>
      <dgm:spPr/>
    </dgm:pt>
    <dgm:pt modelId="{CC5A2C2F-B923-174B-875F-55482E3C776F}" type="pres">
      <dgm:prSet presAssocID="{E036F6F8-A4A1-A644-BB39-8F1E0D2F0419}" presName="sibTrans" presStyleLbl="sibTrans2D1" presStyleIdx="4" presStyleCnt="6"/>
      <dgm:spPr/>
    </dgm:pt>
    <dgm:pt modelId="{90742989-2139-B041-963E-89E646711CE4}" type="pres">
      <dgm:prSet presAssocID="{FC46F0A0-52E9-8C46-BD31-C47D532C02DF}" presName="node" presStyleLbl="node1" presStyleIdx="5" presStyleCnt="6">
        <dgm:presLayoutVars>
          <dgm:bulletEnabled val="1"/>
        </dgm:presLayoutVars>
      </dgm:prSet>
      <dgm:spPr/>
    </dgm:pt>
    <dgm:pt modelId="{E84FAEDA-B9AA-0644-A456-13E9489A9A51}" type="pres">
      <dgm:prSet presAssocID="{FC46F0A0-52E9-8C46-BD31-C47D532C02DF}" presName="dummy" presStyleCnt="0"/>
      <dgm:spPr/>
    </dgm:pt>
    <dgm:pt modelId="{700927C1-B2F5-784C-8730-63F9BFE9D3B7}" type="pres">
      <dgm:prSet presAssocID="{2D5F97A9-1A61-F244-A995-3C38C2936121}" presName="sibTrans" presStyleLbl="sibTrans2D1" presStyleIdx="5" presStyleCnt="6"/>
      <dgm:spPr/>
    </dgm:pt>
  </dgm:ptLst>
  <dgm:cxnLst>
    <dgm:cxn modelId="{39A5740F-789C-406F-B8B2-B3FF4B457ADF}" type="presOf" srcId="{A4F93CA5-6C3C-4883-8AA3-5E3CB9B404BF}" destId="{6F6F8F88-58FF-454F-93A6-E008F541164A}" srcOrd="0" destOrd="0" presId="urn:microsoft.com/office/officeart/2005/8/layout/radial6"/>
    <dgm:cxn modelId="{CEAC3F14-A768-40A3-B4F3-147959E376D1}" srcId="{1A3E4AFC-2E58-4353-94CF-6436D0715968}" destId="{A4F93CA5-6C3C-4883-8AA3-5E3CB9B404BF}" srcOrd="1" destOrd="0" parTransId="{B120686F-CB72-47AD-8E1F-0564940D608D}" sibTransId="{C6829446-2258-4805-A793-DEA91CAC57E4}"/>
    <dgm:cxn modelId="{48010629-C8D5-C044-B99C-887E34868FCE}" type="presOf" srcId="{9AD5837C-81E5-6940-B81A-ED7D91F70A1F}" destId="{EF83BCC7-8347-2141-9825-5F130BA325B3}" srcOrd="0" destOrd="0" presId="urn:microsoft.com/office/officeart/2005/8/layout/radial6"/>
    <dgm:cxn modelId="{D4496933-0E53-4042-9CBD-06C508708B80}" type="presOf" srcId="{F13EFAD1-94C1-4599-A26F-658305B11ACE}" destId="{1CD655E2-A691-434D-9FC3-3B093DC9BCC5}" srcOrd="0" destOrd="0" presId="urn:microsoft.com/office/officeart/2005/8/layout/radial6"/>
    <dgm:cxn modelId="{70E4E83F-FC5B-FB46-B44A-121DE161A7E3}" type="presOf" srcId="{FC46F0A0-52E9-8C46-BD31-C47D532C02DF}" destId="{90742989-2139-B041-963E-89E646711CE4}" srcOrd="0" destOrd="0" presId="urn:microsoft.com/office/officeart/2005/8/layout/radial6"/>
    <dgm:cxn modelId="{EA7B7F43-55F7-40AB-83D6-543A6EBED070}" type="presOf" srcId="{1A3E4AFC-2E58-4353-94CF-6436D0715968}" destId="{5F09EEFD-9D2A-4ED6-A8E7-A6AEC2E0DF41}" srcOrd="0" destOrd="0" presId="urn:microsoft.com/office/officeart/2005/8/layout/radial6"/>
    <dgm:cxn modelId="{A74D8064-8E8C-9147-87E5-EB9038969272}" srcId="{1A3E4AFC-2E58-4353-94CF-6436D0715968}" destId="{9AD5837C-81E5-6940-B81A-ED7D91F70A1F}" srcOrd="4" destOrd="0" parTransId="{1F22F290-3E18-DE4F-ACE7-2D2C5D1D2E0B}" sibTransId="{E036F6F8-A4A1-A644-BB39-8F1E0D2F0419}"/>
    <dgm:cxn modelId="{A02A1470-AB81-5045-99CC-07AE0D4A89E8}" srcId="{79319097-1044-4E90-8617-00AB39A8873A}" destId="{35336C49-C7FE-1449-98E8-AA1411C4BA6D}" srcOrd="1" destOrd="0" parTransId="{E67818F6-6627-3B48-9523-F4007DE35CAD}" sibTransId="{9279D1A7-73A9-7B41-8D79-0972ED7548D1}"/>
    <dgm:cxn modelId="{B15FB770-FCF8-C542-B0F2-114F0775F6A7}" type="presOf" srcId="{2D5F97A9-1A61-F244-A995-3C38C2936121}" destId="{700927C1-B2F5-784C-8730-63F9BFE9D3B7}" srcOrd="0" destOrd="0" presId="urn:microsoft.com/office/officeart/2005/8/layout/radial6"/>
    <dgm:cxn modelId="{421E7476-DCD7-4E9D-844E-5F807E4A80FD}" type="presOf" srcId="{0D3A9D92-F33C-4D60-BE8D-92228B873977}" destId="{90E63F6A-B122-4740-BCA5-27073363EDB8}" srcOrd="0" destOrd="0" presId="urn:microsoft.com/office/officeart/2005/8/layout/radial6"/>
    <dgm:cxn modelId="{9581AD59-5F7F-104B-AFEE-ED3885CBA8F6}" type="presOf" srcId="{51AB4CE3-1EF5-3148-8728-26A13F6356C5}" destId="{2CEC5BFF-FF09-1B4E-80F5-44932952AF2A}" srcOrd="0" destOrd="0" presId="urn:microsoft.com/office/officeart/2005/8/layout/radial6"/>
    <dgm:cxn modelId="{4ADD9B7D-31EF-4E47-B25C-42AB64D1D1E2}" type="presOf" srcId="{C6829446-2258-4805-A793-DEA91CAC57E4}" destId="{D2841B3C-1010-47DF-9044-37C0D291C674}" srcOrd="0" destOrd="0" presId="urn:microsoft.com/office/officeart/2005/8/layout/radial6"/>
    <dgm:cxn modelId="{975BB77F-E91D-468A-A608-DDC1ABFE206A}" srcId="{1A3E4AFC-2E58-4353-94CF-6436D0715968}" destId="{0D3A9D92-F33C-4D60-BE8D-92228B873977}" srcOrd="0" destOrd="0" parTransId="{B8A60A14-D372-4DF9-AF0A-13F7086D9BAE}" sibTransId="{E461B8A5-485A-4608-AC7B-D5AF92DD21ED}"/>
    <dgm:cxn modelId="{60551A92-E217-5546-B69A-A1F50725A8C2}" type="presOf" srcId="{DF2CDA82-CEED-1A48-8EDC-8D4A09E2FB9D}" destId="{E65FC002-8FD1-3340-975C-DD4F19A1FE33}" srcOrd="0" destOrd="0" presId="urn:microsoft.com/office/officeart/2005/8/layout/radial6"/>
    <dgm:cxn modelId="{C89B0F95-4FB2-45FC-9FCF-97E051ACEFE7}" type="presOf" srcId="{3E01EFC8-8F62-4463-AD52-1704E9A9AE75}" destId="{CC2EE89F-0684-4CBB-AE9E-B610AA456497}" srcOrd="0" destOrd="0" presId="urn:microsoft.com/office/officeart/2005/8/layout/radial6"/>
    <dgm:cxn modelId="{337911AA-5EBC-FC43-BDCB-A2DDCEFF6428}" srcId="{1A3E4AFC-2E58-4353-94CF-6436D0715968}" destId="{DF2CDA82-CEED-1A48-8EDC-8D4A09E2FB9D}" srcOrd="3" destOrd="0" parTransId="{ECC7D562-7BA7-5C46-8CD0-E2B887AE2A37}" sibTransId="{51AB4CE3-1EF5-3148-8728-26A13F6356C5}"/>
    <dgm:cxn modelId="{A994B1B3-A98D-4A61-B16B-A17A90B6AA6B}" srcId="{1A3E4AFC-2E58-4353-94CF-6436D0715968}" destId="{F13EFAD1-94C1-4599-A26F-658305B11ACE}" srcOrd="2" destOrd="0" parTransId="{E2603652-24E5-421E-AF50-E7C6C8341B5F}" sibTransId="{3E01EFC8-8F62-4463-AD52-1704E9A9AE75}"/>
    <dgm:cxn modelId="{A07C80B7-419B-D54F-AAA1-EF67E00F82E7}" srcId="{1A3E4AFC-2E58-4353-94CF-6436D0715968}" destId="{FC46F0A0-52E9-8C46-BD31-C47D532C02DF}" srcOrd="5" destOrd="0" parTransId="{ADF1551B-9978-3848-A6C6-6DEF70F16094}" sibTransId="{2D5F97A9-1A61-F244-A995-3C38C2936121}"/>
    <dgm:cxn modelId="{A3A280BA-FA81-43C1-8BE1-2EC0481A7BE7}" srcId="{79319097-1044-4E90-8617-00AB39A8873A}" destId="{1A3E4AFC-2E58-4353-94CF-6436D0715968}" srcOrd="0" destOrd="0" parTransId="{56335788-73D1-4D80-8406-6C36496608EE}" sibTransId="{464F12D9-94CF-4B22-9B96-682361B0EE01}"/>
    <dgm:cxn modelId="{B8667FCF-35CF-40BF-9406-6F1A13C63864}" type="presOf" srcId="{E461B8A5-485A-4608-AC7B-D5AF92DD21ED}" destId="{5D7BA318-EA7C-4B63-8949-0C44CC9731AC}" srcOrd="0" destOrd="0" presId="urn:microsoft.com/office/officeart/2005/8/layout/radial6"/>
    <dgm:cxn modelId="{9A1D85DF-6B2F-4011-982B-D2E6550B1E4C}" type="presOf" srcId="{79319097-1044-4E90-8617-00AB39A8873A}" destId="{FEC0FD97-D692-403C-B178-582339CAF310}" srcOrd="0" destOrd="0" presId="urn:microsoft.com/office/officeart/2005/8/layout/radial6"/>
    <dgm:cxn modelId="{37225EE8-AAA1-0245-8542-94111223ED71}" type="presOf" srcId="{E036F6F8-A4A1-A644-BB39-8F1E0D2F0419}" destId="{CC5A2C2F-B923-174B-875F-55482E3C776F}" srcOrd="0" destOrd="0" presId="urn:microsoft.com/office/officeart/2005/8/layout/radial6"/>
    <dgm:cxn modelId="{DFB0D67E-B330-4BD0-91A0-771A7D1D374B}" type="presParOf" srcId="{FEC0FD97-D692-403C-B178-582339CAF310}" destId="{5F09EEFD-9D2A-4ED6-A8E7-A6AEC2E0DF41}" srcOrd="0" destOrd="0" presId="urn:microsoft.com/office/officeart/2005/8/layout/radial6"/>
    <dgm:cxn modelId="{0472AA78-4979-4256-BA36-7E7CA279A711}" type="presParOf" srcId="{FEC0FD97-D692-403C-B178-582339CAF310}" destId="{90E63F6A-B122-4740-BCA5-27073363EDB8}" srcOrd="1" destOrd="0" presId="urn:microsoft.com/office/officeart/2005/8/layout/radial6"/>
    <dgm:cxn modelId="{5DB20B36-4623-4053-9C4F-0CA7BCBD84A9}" type="presParOf" srcId="{FEC0FD97-D692-403C-B178-582339CAF310}" destId="{DB01885F-582B-498B-B5D3-34E870A321DA}" srcOrd="2" destOrd="0" presId="urn:microsoft.com/office/officeart/2005/8/layout/radial6"/>
    <dgm:cxn modelId="{412CEB20-B072-4A86-9F86-15C5F29584C0}" type="presParOf" srcId="{FEC0FD97-D692-403C-B178-582339CAF310}" destId="{5D7BA318-EA7C-4B63-8949-0C44CC9731AC}" srcOrd="3" destOrd="0" presId="urn:microsoft.com/office/officeart/2005/8/layout/radial6"/>
    <dgm:cxn modelId="{29ACC861-82F8-49D8-853E-13F32CDA97A5}" type="presParOf" srcId="{FEC0FD97-D692-403C-B178-582339CAF310}" destId="{6F6F8F88-58FF-454F-93A6-E008F541164A}" srcOrd="4" destOrd="0" presId="urn:microsoft.com/office/officeart/2005/8/layout/radial6"/>
    <dgm:cxn modelId="{2F455BC0-F8C0-4575-92F9-32E395D0A2A1}" type="presParOf" srcId="{FEC0FD97-D692-403C-B178-582339CAF310}" destId="{0CF297ED-8B8F-4688-8AD0-7F605C977043}" srcOrd="5" destOrd="0" presId="urn:microsoft.com/office/officeart/2005/8/layout/radial6"/>
    <dgm:cxn modelId="{77A6F59F-F982-4318-AEEE-81048A57AB67}" type="presParOf" srcId="{FEC0FD97-D692-403C-B178-582339CAF310}" destId="{D2841B3C-1010-47DF-9044-37C0D291C674}" srcOrd="6" destOrd="0" presId="urn:microsoft.com/office/officeart/2005/8/layout/radial6"/>
    <dgm:cxn modelId="{B58B67C3-59A4-4FFC-9D56-E38EEB642F70}" type="presParOf" srcId="{FEC0FD97-D692-403C-B178-582339CAF310}" destId="{1CD655E2-A691-434D-9FC3-3B093DC9BCC5}" srcOrd="7" destOrd="0" presId="urn:microsoft.com/office/officeart/2005/8/layout/radial6"/>
    <dgm:cxn modelId="{5AD92E10-D579-443B-9CBF-0424148DEC60}" type="presParOf" srcId="{FEC0FD97-D692-403C-B178-582339CAF310}" destId="{54CE1770-367C-417A-9074-8B4025AE9454}" srcOrd="8" destOrd="0" presId="urn:microsoft.com/office/officeart/2005/8/layout/radial6"/>
    <dgm:cxn modelId="{94653313-3FF6-4076-9A3C-86D435B7619F}" type="presParOf" srcId="{FEC0FD97-D692-403C-B178-582339CAF310}" destId="{CC2EE89F-0684-4CBB-AE9E-B610AA456497}" srcOrd="9" destOrd="0" presId="urn:microsoft.com/office/officeart/2005/8/layout/radial6"/>
    <dgm:cxn modelId="{BA19B819-2711-0A46-A3E1-6CE7F27612E1}" type="presParOf" srcId="{FEC0FD97-D692-403C-B178-582339CAF310}" destId="{E65FC002-8FD1-3340-975C-DD4F19A1FE33}" srcOrd="10" destOrd="0" presId="urn:microsoft.com/office/officeart/2005/8/layout/radial6"/>
    <dgm:cxn modelId="{A5701F6B-FE0E-6E4A-9E5D-CC9E782681BB}" type="presParOf" srcId="{FEC0FD97-D692-403C-B178-582339CAF310}" destId="{2853CFDA-922D-2C4E-BA84-4FADA385BA39}" srcOrd="11" destOrd="0" presId="urn:microsoft.com/office/officeart/2005/8/layout/radial6"/>
    <dgm:cxn modelId="{4A477A6F-0834-FD44-81BF-AA3B5D74DAB7}" type="presParOf" srcId="{FEC0FD97-D692-403C-B178-582339CAF310}" destId="{2CEC5BFF-FF09-1B4E-80F5-44932952AF2A}" srcOrd="12" destOrd="0" presId="urn:microsoft.com/office/officeart/2005/8/layout/radial6"/>
    <dgm:cxn modelId="{34501930-F31C-4149-AF6F-E5B2F19FCA5B}" type="presParOf" srcId="{FEC0FD97-D692-403C-B178-582339CAF310}" destId="{EF83BCC7-8347-2141-9825-5F130BA325B3}" srcOrd="13" destOrd="0" presId="urn:microsoft.com/office/officeart/2005/8/layout/radial6"/>
    <dgm:cxn modelId="{F9D4B7C0-C849-2B49-A44C-E077BE9DD48B}" type="presParOf" srcId="{FEC0FD97-D692-403C-B178-582339CAF310}" destId="{80329BF3-C4EF-114C-B012-F68BC149B07E}" srcOrd="14" destOrd="0" presId="urn:microsoft.com/office/officeart/2005/8/layout/radial6"/>
    <dgm:cxn modelId="{C1B5641B-47C0-DE4E-847F-18DEEF3755FA}" type="presParOf" srcId="{FEC0FD97-D692-403C-B178-582339CAF310}" destId="{CC5A2C2F-B923-174B-875F-55482E3C776F}" srcOrd="15" destOrd="0" presId="urn:microsoft.com/office/officeart/2005/8/layout/radial6"/>
    <dgm:cxn modelId="{E8E23643-E348-F342-9E9C-2C003009E3AA}" type="presParOf" srcId="{FEC0FD97-D692-403C-B178-582339CAF310}" destId="{90742989-2139-B041-963E-89E646711CE4}" srcOrd="16" destOrd="0" presId="urn:microsoft.com/office/officeart/2005/8/layout/radial6"/>
    <dgm:cxn modelId="{0210961C-64FF-3E48-B3BF-47617F258724}" type="presParOf" srcId="{FEC0FD97-D692-403C-B178-582339CAF310}" destId="{E84FAEDA-B9AA-0644-A456-13E9489A9A51}" srcOrd="17" destOrd="0" presId="urn:microsoft.com/office/officeart/2005/8/layout/radial6"/>
    <dgm:cxn modelId="{B68E57B6-628C-6A46-984D-DA53B5E8B30E}" type="presParOf" srcId="{FEC0FD97-D692-403C-B178-582339CAF310}" destId="{700927C1-B2F5-784C-8730-63F9BFE9D3B7}" srcOrd="18" destOrd="0" presId="urn:microsoft.com/office/officeart/2005/8/layout/radial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0927C1-B2F5-784C-8730-63F9BFE9D3B7}">
      <dsp:nvSpPr>
        <dsp:cNvPr id="0" name=""/>
        <dsp:cNvSpPr/>
      </dsp:nvSpPr>
      <dsp:spPr>
        <a:xfrm>
          <a:off x="784537" y="428908"/>
          <a:ext cx="2953396" cy="2953396"/>
        </a:xfrm>
        <a:prstGeom prst="blockArc">
          <a:avLst>
            <a:gd name="adj1" fmla="val 12600000"/>
            <a:gd name="adj2" fmla="val 162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CC5A2C2F-B923-174B-875F-55482E3C776F}">
      <dsp:nvSpPr>
        <dsp:cNvPr id="0" name=""/>
        <dsp:cNvSpPr/>
      </dsp:nvSpPr>
      <dsp:spPr>
        <a:xfrm>
          <a:off x="784537" y="428908"/>
          <a:ext cx="2953396" cy="2953396"/>
        </a:xfrm>
        <a:prstGeom prst="blockArc">
          <a:avLst>
            <a:gd name="adj1" fmla="val 9000000"/>
            <a:gd name="adj2" fmla="val 126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2CEC5BFF-FF09-1B4E-80F5-44932952AF2A}">
      <dsp:nvSpPr>
        <dsp:cNvPr id="0" name=""/>
        <dsp:cNvSpPr/>
      </dsp:nvSpPr>
      <dsp:spPr>
        <a:xfrm>
          <a:off x="784537" y="428908"/>
          <a:ext cx="2953396" cy="2953396"/>
        </a:xfrm>
        <a:prstGeom prst="blockArc">
          <a:avLst>
            <a:gd name="adj1" fmla="val 5400000"/>
            <a:gd name="adj2" fmla="val 90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CC2EE89F-0684-4CBB-AE9E-B610AA456497}">
      <dsp:nvSpPr>
        <dsp:cNvPr id="0" name=""/>
        <dsp:cNvSpPr/>
      </dsp:nvSpPr>
      <dsp:spPr>
        <a:xfrm>
          <a:off x="784537" y="428908"/>
          <a:ext cx="2953396" cy="2953396"/>
        </a:xfrm>
        <a:prstGeom prst="blockArc">
          <a:avLst>
            <a:gd name="adj1" fmla="val 1800000"/>
            <a:gd name="adj2" fmla="val 54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D2841B3C-1010-47DF-9044-37C0D291C674}">
      <dsp:nvSpPr>
        <dsp:cNvPr id="0" name=""/>
        <dsp:cNvSpPr/>
      </dsp:nvSpPr>
      <dsp:spPr>
        <a:xfrm>
          <a:off x="784537" y="428908"/>
          <a:ext cx="2953396" cy="2953396"/>
        </a:xfrm>
        <a:prstGeom prst="blockArc">
          <a:avLst>
            <a:gd name="adj1" fmla="val 19800000"/>
            <a:gd name="adj2" fmla="val 18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5D7BA318-EA7C-4B63-8949-0C44CC9731AC}">
      <dsp:nvSpPr>
        <dsp:cNvPr id="0" name=""/>
        <dsp:cNvSpPr/>
      </dsp:nvSpPr>
      <dsp:spPr>
        <a:xfrm>
          <a:off x="784537" y="428908"/>
          <a:ext cx="2953396" cy="2953396"/>
        </a:xfrm>
        <a:prstGeom prst="blockArc">
          <a:avLst>
            <a:gd name="adj1" fmla="val 16200000"/>
            <a:gd name="adj2" fmla="val 198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5F09EEFD-9D2A-4ED6-A8E7-A6AEC2E0DF41}">
      <dsp:nvSpPr>
        <dsp:cNvPr id="0" name=""/>
        <dsp:cNvSpPr/>
      </dsp:nvSpPr>
      <dsp:spPr>
        <a:xfrm>
          <a:off x="1602076" y="1246447"/>
          <a:ext cx="1318317" cy="1318317"/>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masis MT Pro" panose="02040504050005020304" pitchFamily="18" charset="0"/>
            </a:rPr>
            <a:t>Non Functional </a:t>
          </a:r>
        </a:p>
      </dsp:txBody>
      <dsp:txXfrm>
        <a:off x="1795139" y="1439510"/>
        <a:ext cx="932191" cy="932191"/>
      </dsp:txXfrm>
    </dsp:sp>
    <dsp:sp modelId="{90E63F6A-B122-4740-BCA5-27073363EDB8}">
      <dsp:nvSpPr>
        <dsp:cNvPr id="0" name=""/>
        <dsp:cNvSpPr/>
      </dsp:nvSpPr>
      <dsp:spPr>
        <a:xfrm>
          <a:off x="1799824" y="718"/>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Amasis MT Pro" panose="02040504050005020304" pitchFamily="18" charset="0"/>
            </a:rPr>
            <a:t>Accuracy</a:t>
          </a:r>
        </a:p>
      </dsp:txBody>
      <dsp:txXfrm>
        <a:off x="1934968" y="135862"/>
        <a:ext cx="652534" cy="652534"/>
      </dsp:txXfrm>
    </dsp:sp>
    <dsp:sp modelId="{6F6F8F88-58FF-454F-93A6-E008F541164A}">
      <dsp:nvSpPr>
        <dsp:cNvPr id="0" name=""/>
        <dsp:cNvSpPr/>
      </dsp:nvSpPr>
      <dsp:spPr>
        <a:xfrm>
          <a:off x="3049911" y="722456"/>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Amasis MT Pro" panose="02040504050005020304" pitchFamily="18" charset="0"/>
            </a:rPr>
            <a:t>Secure Authentication</a:t>
          </a:r>
        </a:p>
      </dsp:txBody>
      <dsp:txXfrm>
        <a:off x="3185055" y="857600"/>
        <a:ext cx="652534" cy="652534"/>
      </dsp:txXfrm>
    </dsp:sp>
    <dsp:sp modelId="{1CD655E2-A691-434D-9FC3-3B093DC9BCC5}">
      <dsp:nvSpPr>
        <dsp:cNvPr id="0" name=""/>
        <dsp:cNvSpPr/>
      </dsp:nvSpPr>
      <dsp:spPr>
        <a:xfrm>
          <a:off x="3049911" y="2165933"/>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Amasis MT Pro" panose="02040504050005020304" pitchFamily="18" charset="0"/>
            </a:rPr>
            <a:t>Mobile Responsiveness</a:t>
          </a:r>
        </a:p>
      </dsp:txBody>
      <dsp:txXfrm>
        <a:off x="3185055" y="2301077"/>
        <a:ext cx="652534" cy="652534"/>
      </dsp:txXfrm>
    </dsp:sp>
    <dsp:sp modelId="{E65FC002-8FD1-3340-975C-DD4F19A1FE33}">
      <dsp:nvSpPr>
        <dsp:cNvPr id="0" name=""/>
        <dsp:cNvSpPr/>
      </dsp:nvSpPr>
      <dsp:spPr>
        <a:xfrm>
          <a:off x="1799824" y="2887671"/>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Fast Api Response</a:t>
          </a:r>
        </a:p>
      </dsp:txBody>
      <dsp:txXfrm>
        <a:off x="1934968" y="3022815"/>
        <a:ext cx="652534" cy="652534"/>
      </dsp:txXfrm>
    </dsp:sp>
    <dsp:sp modelId="{EF83BCC7-8347-2141-9825-5F130BA325B3}">
      <dsp:nvSpPr>
        <dsp:cNvPr id="0" name=""/>
        <dsp:cNvSpPr/>
      </dsp:nvSpPr>
      <dsp:spPr>
        <a:xfrm>
          <a:off x="549736" y="2165933"/>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Modular Architecture</a:t>
          </a:r>
        </a:p>
      </dsp:txBody>
      <dsp:txXfrm>
        <a:off x="684880" y="2301077"/>
        <a:ext cx="652534" cy="652534"/>
      </dsp:txXfrm>
    </dsp:sp>
    <dsp:sp modelId="{90742989-2139-B041-963E-89E646711CE4}">
      <dsp:nvSpPr>
        <dsp:cNvPr id="0" name=""/>
        <dsp:cNvSpPr/>
      </dsp:nvSpPr>
      <dsp:spPr>
        <a:xfrm>
          <a:off x="549736" y="722456"/>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Scalability</a:t>
          </a:r>
        </a:p>
      </dsp:txBody>
      <dsp:txXfrm>
        <a:off x="684880" y="857600"/>
        <a:ext cx="652534" cy="65253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B02859-F688-4D44-B7C0-D016B5512490}" type="datetimeFigureOut">
              <a:rPr lang="en-PK" smtClean="0"/>
              <a:t>11/28/2025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A65CD1-46CB-944D-8A56-DB57579EAB9F}" type="slidenum">
              <a:rPr lang="en-PK" smtClean="0"/>
              <a:t>‹#›</a:t>
            </a:fld>
            <a:endParaRPr lang="en-PK"/>
          </a:p>
        </p:txBody>
      </p:sp>
    </p:spTree>
    <p:extLst>
      <p:ext uri="{BB962C8B-B14F-4D97-AF65-F5344CB8AC3E}">
        <p14:creationId xmlns:p14="http://schemas.microsoft.com/office/powerpoint/2010/main" val="193472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everyone. Today I’ll be presenting </a:t>
            </a:r>
            <a:r>
              <a:rPr lang="en-GB" i="1" dirty="0" err="1"/>
              <a:t>CarbonSmart</a:t>
            </a:r>
            <a:r>
              <a:rPr lang="en-GB" i="1" dirty="0"/>
              <a:t>: an Intelligent Personal Carbon Footprint Tracking System</a:t>
            </a:r>
            <a:r>
              <a:rPr lang="en-GB" dirty="0"/>
              <a:t>. This project focuses on empowering individuals to understand and reduce their environmental impact using data-driven insights, machine learning, and gamification</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1</a:t>
            </a:fld>
            <a:endParaRPr lang="en-PK"/>
          </a:p>
        </p:txBody>
      </p:sp>
    </p:spTree>
    <p:extLst>
      <p:ext uri="{BB962C8B-B14F-4D97-AF65-F5344CB8AC3E}">
        <p14:creationId xmlns:p14="http://schemas.microsoft.com/office/powerpoint/2010/main" val="4046100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Good afternoon, everyone. Today I will be presenting my final-year project titled </a:t>
            </a:r>
            <a:r>
              <a:rPr lang="en-GB" sz="1200" b="0" i="1" u="none" strike="noStrike" kern="1200" dirty="0" err="1">
                <a:solidFill>
                  <a:schemeClr val="tx1"/>
                </a:solidFill>
                <a:effectLst/>
                <a:latin typeface="+mn-lt"/>
                <a:ea typeface="+mn-ea"/>
                <a:cs typeface="+mn-cs"/>
              </a:rPr>
              <a:t>CarbonSmart</a:t>
            </a:r>
            <a:r>
              <a:rPr lang="en-GB" sz="1200" b="0" i="1" u="none" strike="noStrike" kern="1200" dirty="0">
                <a:solidFill>
                  <a:schemeClr val="tx1"/>
                </a:solidFill>
                <a:effectLst/>
                <a:latin typeface="+mn-lt"/>
                <a:ea typeface="+mn-ea"/>
                <a:cs typeface="+mn-cs"/>
              </a:rPr>
              <a:t>: An Intelligent Personal Carbon Footprint Tracking and Reduction System.</a:t>
            </a:r>
            <a:br>
              <a:rPr lang="en-GB" dirty="0"/>
            </a:br>
            <a:r>
              <a:rPr lang="en-GB" sz="1200" b="0" i="0" u="none" strike="noStrike" kern="1200" dirty="0">
                <a:solidFill>
                  <a:schemeClr val="tx1"/>
                </a:solidFill>
                <a:effectLst/>
                <a:latin typeface="+mn-lt"/>
                <a:ea typeface="+mn-ea"/>
                <a:cs typeface="+mn-cs"/>
              </a:rPr>
              <a:t>Over the next 15–20 minutes, I will walk you through the motivation, system design, development process, evaluation, and results of this project</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2</a:t>
            </a:fld>
            <a:endParaRPr lang="en-PK"/>
          </a:p>
        </p:txBody>
      </p:sp>
    </p:spTree>
    <p:extLst>
      <p:ext uri="{BB962C8B-B14F-4D97-AF65-F5344CB8AC3E}">
        <p14:creationId xmlns:p14="http://schemas.microsoft.com/office/powerpoint/2010/main" val="147019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Here is the structure of my presentation. I’ll start with the context and gaps in existing solutions, followed by the aim and objectives. Then I’ll go through the literature review, methodology, system design, implementation, and results, and finally conclude with future improvement</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3</a:t>
            </a:fld>
            <a:endParaRPr lang="en-PK"/>
          </a:p>
        </p:txBody>
      </p:sp>
    </p:spTree>
    <p:extLst>
      <p:ext uri="{BB962C8B-B14F-4D97-AF65-F5344CB8AC3E}">
        <p14:creationId xmlns:p14="http://schemas.microsoft.com/office/powerpoint/2010/main" val="310822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 is an intelligent personal carbon tracking system designed to give users clear visibility into how their daily lifestyle choices impact their carbon footprint.</a:t>
            </a:r>
            <a:br>
              <a:rPr lang="en-GB" dirty="0"/>
            </a:br>
            <a:r>
              <a:rPr lang="en-GB" sz="1200" b="0" i="0" u="none" strike="noStrike" kern="1200" dirty="0">
                <a:solidFill>
                  <a:schemeClr val="tx1"/>
                </a:solidFill>
                <a:effectLst/>
                <a:latin typeface="+mn-lt"/>
                <a:ea typeface="+mn-ea"/>
                <a:cs typeface="+mn-cs"/>
              </a:rPr>
              <a:t>With climate change accelerating, individual actions matter now more than ever.</a:t>
            </a:r>
            <a:br>
              <a:rPr lang="en-GB" dirty="0"/>
            </a:br>
            <a:r>
              <a:rPr lang="en-GB" sz="1200" b="0" i="0" u="none" strike="noStrike" kern="1200" dirty="0">
                <a:solidFill>
                  <a:schemeClr val="tx1"/>
                </a:solidFill>
                <a:effectLst/>
                <a:latin typeface="+mn-lt"/>
                <a:ea typeface="+mn-ea"/>
                <a:cs typeface="+mn-cs"/>
              </a:rPr>
              <a:t>However, people often lack tools that are accurate, personalised, and easy to use.</a:t>
            </a:r>
            <a:br>
              <a:rPr lang="en-GB" dirty="0"/>
            </a:br>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 aims to solve this by providing continuous tracking, visual analytics, ML-based recommendations, and gamification to keep users engaged and motivated over time</a:t>
            </a:r>
          </a:p>
        </p:txBody>
      </p:sp>
      <p:sp>
        <p:nvSpPr>
          <p:cNvPr id="4" name="Slide Number Placeholder 3"/>
          <p:cNvSpPr>
            <a:spLocks noGrp="1"/>
          </p:cNvSpPr>
          <p:nvPr>
            <p:ph type="sldNum" sz="quarter" idx="5"/>
          </p:nvPr>
        </p:nvSpPr>
        <p:spPr/>
        <p:txBody>
          <a:bodyPr/>
          <a:lstStyle/>
          <a:p>
            <a:fld id="{72A65CD1-46CB-944D-8A56-DB57579EAB9F}" type="slidenum">
              <a:rPr lang="en-PK" smtClean="0"/>
              <a:t>4</a:t>
            </a:fld>
            <a:endParaRPr lang="en-PK"/>
          </a:p>
        </p:txBody>
      </p:sp>
    </p:spTree>
    <p:extLst>
      <p:ext uri="{BB962C8B-B14F-4D97-AF65-F5344CB8AC3E}">
        <p14:creationId xmlns:p14="http://schemas.microsoft.com/office/powerpoint/2010/main" val="3007269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dirty="0"/>
              <a:t>1.</a:t>
            </a:r>
            <a:r>
              <a:rPr lang="en-GB" dirty="0"/>
              <a:t>K</a:t>
            </a:r>
            <a:r>
              <a:rPr lang="en-PK" dirty="0"/>
              <a:t>ey issues</a:t>
            </a:r>
          </a:p>
          <a:p>
            <a:r>
              <a:rPr lang="en-GB" sz="1200" b="0" i="0" u="none" strike="noStrike" kern="1200" dirty="0">
                <a:solidFill>
                  <a:schemeClr val="tx1"/>
                </a:solidFill>
                <a:effectLst/>
                <a:latin typeface="+mn-lt"/>
                <a:ea typeface="+mn-ea"/>
                <a:cs typeface="+mn-cs"/>
              </a:rPr>
              <a:t>While exploring existing carbon footprint tools, I identified several gaps.</a:t>
            </a:r>
            <a:br>
              <a:rPr lang="en-GB" dirty="0"/>
            </a:br>
            <a:r>
              <a:rPr lang="en-GB" sz="1200" b="0" i="0" u="none" strike="noStrike" kern="1200" dirty="0">
                <a:solidFill>
                  <a:schemeClr val="tx1"/>
                </a:solidFill>
                <a:effectLst/>
                <a:latin typeface="+mn-lt"/>
                <a:ea typeface="+mn-ea"/>
                <a:cs typeface="+mn-cs"/>
              </a:rPr>
              <a:t>Most calculators rely on generic averages rather than personalised user data.</a:t>
            </a:r>
            <a:br>
              <a:rPr lang="en-GB" dirty="0"/>
            </a:br>
            <a:r>
              <a:rPr lang="en-GB" sz="1200" b="0" i="0" u="none" strike="noStrike" kern="1200" dirty="0">
                <a:solidFill>
                  <a:schemeClr val="tx1"/>
                </a:solidFill>
                <a:effectLst/>
                <a:latin typeface="+mn-lt"/>
                <a:ea typeface="+mn-ea"/>
                <a:cs typeface="+mn-cs"/>
              </a:rPr>
              <a:t>Many tools also use outdated or unclear emission datasets, making results inconsistent.</a:t>
            </a:r>
            <a:br>
              <a:rPr lang="en-GB" dirty="0"/>
            </a:br>
            <a:r>
              <a:rPr lang="en-GB" sz="1200" b="0" i="0" u="none" strike="noStrike" kern="1200" dirty="0">
                <a:solidFill>
                  <a:schemeClr val="tx1"/>
                </a:solidFill>
                <a:effectLst/>
                <a:latin typeface="+mn-lt"/>
                <a:ea typeface="+mn-ea"/>
                <a:cs typeface="+mn-cs"/>
              </a:rPr>
              <a:t>Most importantly, they lack long-term engagement features — people try them once and rarely return.</a:t>
            </a:r>
            <a:br>
              <a:rPr lang="en-GB" dirty="0"/>
            </a:br>
            <a:r>
              <a:rPr lang="en-GB" sz="1200" b="0" i="0" u="none" strike="noStrike" kern="1200" dirty="0">
                <a:solidFill>
                  <a:schemeClr val="tx1"/>
                </a:solidFill>
                <a:effectLst/>
                <a:latin typeface="+mn-lt"/>
                <a:ea typeface="+mn-ea"/>
                <a:cs typeface="+mn-cs"/>
              </a:rPr>
              <a:t>These limitations highlighted the need for an intelligent, accurate, and user-friendly solution like </a:t>
            </a:r>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a:t>
            </a:r>
          </a:p>
          <a:p>
            <a:r>
              <a:rPr lang="en-GB" dirty="0"/>
              <a:t>2.Target audience: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target audience includes organizations running sustainability initiatives, students and young professionals who are keen on low-carbon lifestyles, and environmentally conscious individuals who want to monitor and reduce their personal impact. The design ensures the system is user-friendly and accessible for diverse users.”</a:t>
            </a:r>
          </a:p>
          <a:p>
            <a:endParaRPr lang="en-GB" dirty="0"/>
          </a:p>
          <a:p>
            <a:r>
              <a:rPr lang="en-GB" dirty="0"/>
              <a:t>3.aims and objectives:</a:t>
            </a:r>
          </a:p>
          <a:p>
            <a:endParaRPr lang="en-GB" dirty="0"/>
          </a:p>
          <a:p>
            <a:r>
              <a:rPr lang="en-GB" dirty="0"/>
              <a:t>“</a:t>
            </a:r>
            <a:r>
              <a:rPr lang="en-GB" sz="1200" b="0" i="0" u="none" strike="noStrike" kern="1200" dirty="0">
                <a:solidFill>
                  <a:schemeClr val="tx1"/>
                </a:solidFill>
                <a:effectLst/>
                <a:latin typeface="+mn-lt"/>
                <a:ea typeface="+mn-ea"/>
                <a:cs typeface="+mn-cs"/>
              </a:rPr>
              <a:t>The aim of this project is to empower individuals to understand and reduce their carbon footprint. To achieve this, I had several objectives: analysing tools, designing a multi-input calculator, integrating machine learning, creating visual dashboards, and evaluating the final system.</a:t>
            </a:r>
            <a:r>
              <a:rPr lang="en-GB" dirty="0"/>
              <a:t>.</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5</a:t>
            </a:fld>
            <a:endParaRPr lang="en-PK"/>
          </a:p>
        </p:txBody>
      </p:sp>
    </p:spTree>
    <p:extLst>
      <p:ext uri="{BB962C8B-B14F-4D97-AF65-F5344CB8AC3E}">
        <p14:creationId xmlns:p14="http://schemas.microsoft.com/office/powerpoint/2010/main" val="815001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highlights the importance of individual carbon tracking in addressing climate change. Research by the IPCC stresses that limiting warming to 1.5°C requires rapid transitions in lifestyle and systems. Studies also show personal actions can reduce footprints by up to 30 percent.</a:t>
            </a:r>
            <a:br>
              <a:rPr lang="en-GB" dirty="0"/>
            </a:br>
            <a:r>
              <a:rPr lang="en-GB" dirty="0"/>
              <a:t>Existing calculators are limited—static and one-time. However, research demonstrates that gamification and real-time feedback significantly improve user engagement. Moreover, machine learning has strong potential to improve accuracy and provide contextual recommendations.”</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6</a:t>
            </a:fld>
            <a:endParaRPr lang="en-PK"/>
          </a:p>
        </p:txBody>
      </p:sp>
    </p:spTree>
    <p:extLst>
      <p:ext uri="{BB962C8B-B14F-4D97-AF65-F5344CB8AC3E}">
        <p14:creationId xmlns:p14="http://schemas.microsoft.com/office/powerpoint/2010/main" val="2742354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 adopted an Agile methodology for this project, which allowed me to develop the system iteratively.</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process included research and requirements gathering, designing system architecture and UI, developing the backend and frontend, integrating machine learning, and finally testing the system for accuracy, usability, and performance.</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This iterative approach ensured continuous improvement throughout development.”</a:t>
            </a:r>
          </a:p>
        </p:txBody>
      </p:sp>
      <p:sp>
        <p:nvSpPr>
          <p:cNvPr id="4" name="Slide Number Placeholder 3"/>
          <p:cNvSpPr>
            <a:spLocks noGrp="1"/>
          </p:cNvSpPr>
          <p:nvPr>
            <p:ph type="sldNum" sz="quarter" idx="5"/>
          </p:nvPr>
        </p:nvSpPr>
        <p:spPr/>
        <p:txBody>
          <a:bodyPr/>
          <a:lstStyle/>
          <a:p>
            <a:fld id="{72A65CD1-46CB-944D-8A56-DB57579EAB9F}" type="slidenum">
              <a:rPr lang="en-PK" smtClean="0"/>
              <a:t>7</a:t>
            </a:fld>
            <a:endParaRPr lang="en-PK"/>
          </a:p>
        </p:txBody>
      </p:sp>
    </p:spTree>
    <p:extLst>
      <p:ext uri="{BB962C8B-B14F-4D97-AF65-F5344CB8AC3E}">
        <p14:creationId xmlns:p14="http://schemas.microsoft.com/office/powerpoint/2010/main" val="4021042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DED56-EE31-2EA7-951C-949395B3F9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D79050-AAF7-D815-737C-720B6DCDBE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3B0ED2-BFEB-067C-F67B-41330456EBC2}"/>
              </a:ext>
            </a:extLst>
          </p:cNvPr>
          <p:cNvSpPr>
            <a:spLocks noGrp="1"/>
          </p:cNvSpPr>
          <p:nvPr>
            <p:ph type="body" idx="1"/>
          </p:nvPr>
        </p:nvSpPr>
        <p:spPr/>
        <p:txBody>
          <a:bodyPr/>
          <a:lstStyle/>
          <a:p>
            <a:r>
              <a:rPr lang="en-GB" dirty="0"/>
              <a:t>Our project is structured across </a:t>
            </a:r>
            <a:r>
              <a:rPr lang="en-GB" b="1" dirty="0"/>
              <a:t>28 weeks</a:t>
            </a:r>
            <a:r>
              <a:rPr lang="en-GB" dirty="0"/>
              <a:t>, following an agile methodology with six main phases:</a:t>
            </a:r>
          </a:p>
          <a:p>
            <a:endParaRPr lang="en-PK" dirty="0"/>
          </a:p>
        </p:txBody>
      </p:sp>
      <p:sp>
        <p:nvSpPr>
          <p:cNvPr id="4" name="Slide Number Placeholder 3">
            <a:extLst>
              <a:ext uri="{FF2B5EF4-FFF2-40B4-BE49-F238E27FC236}">
                <a16:creationId xmlns:a16="http://schemas.microsoft.com/office/drawing/2014/main" id="{00042B07-5886-CAB5-DE69-F7A863B92550}"/>
              </a:ext>
            </a:extLst>
          </p:cNvPr>
          <p:cNvSpPr>
            <a:spLocks noGrp="1"/>
          </p:cNvSpPr>
          <p:nvPr>
            <p:ph type="sldNum" sz="quarter" idx="5"/>
          </p:nvPr>
        </p:nvSpPr>
        <p:spPr/>
        <p:txBody>
          <a:bodyPr/>
          <a:lstStyle/>
          <a:p>
            <a:fld id="{72A65CD1-46CB-944D-8A56-DB57579EAB9F}" type="slidenum">
              <a:rPr lang="en-PK" smtClean="0"/>
              <a:t>8</a:t>
            </a:fld>
            <a:endParaRPr lang="en-PK"/>
          </a:p>
        </p:txBody>
      </p:sp>
    </p:spTree>
    <p:extLst>
      <p:ext uri="{BB962C8B-B14F-4D97-AF65-F5344CB8AC3E}">
        <p14:creationId xmlns:p14="http://schemas.microsoft.com/office/powerpoint/2010/main" val="301147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379072-D63E-866D-C5C7-34BF5FCBFB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15FFE8-9DCB-BFDA-D257-264A1A2B8F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B54D58-B9AC-C14B-EB70-D57D0D492B8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dirty="0"/>
              <a:t>-</a:t>
            </a:r>
            <a:r>
              <a:rPr lang="en-GB" b="1" dirty="0"/>
              <a:t>Phase 1: Research and Analysis</a:t>
            </a:r>
            <a:r>
              <a:rPr lang="en-GB" dirty="0"/>
              <a:t> – Weeks 1 to 4. This phase covers the literature review, analysis of existing systems, and requirements gathering. By week 4, we will have a complete gap analysis and finalized system requirements.</a:t>
            </a:r>
          </a:p>
          <a:p>
            <a:r>
              <a:rPr lang="en-PK" dirty="0"/>
              <a:t>-P</a:t>
            </a:r>
            <a:r>
              <a:rPr lang="en-GB" b="1" dirty="0" err="1"/>
              <a:t>hase</a:t>
            </a:r>
            <a:r>
              <a:rPr lang="en-GB" b="1" dirty="0"/>
              <a:t> 2: System Design and Architecture</a:t>
            </a:r>
            <a:r>
              <a:rPr lang="en-GB" dirty="0"/>
              <a:t> – Weeks 5 to 8. Here we design the overall architecture, database models, and user interface </a:t>
            </a:r>
            <a:r>
              <a:rPr lang="en-GB" dirty="0" err="1"/>
              <a:t>mockups</a:t>
            </a:r>
            <a:r>
              <a:rPr lang="en-GB" dirty="0"/>
              <a:t>. By week 8, both the architecture and UI/UX designs will be completed.</a:t>
            </a:r>
            <a:endParaRPr lang="en-PK" dirty="0"/>
          </a:p>
        </p:txBody>
      </p:sp>
      <p:sp>
        <p:nvSpPr>
          <p:cNvPr id="4" name="Slide Number Placeholder 3">
            <a:extLst>
              <a:ext uri="{FF2B5EF4-FFF2-40B4-BE49-F238E27FC236}">
                <a16:creationId xmlns:a16="http://schemas.microsoft.com/office/drawing/2014/main" id="{25C028B6-CEA7-6883-E222-0B7B89C90368}"/>
              </a:ext>
            </a:extLst>
          </p:cNvPr>
          <p:cNvSpPr>
            <a:spLocks noGrp="1"/>
          </p:cNvSpPr>
          <p:nvPr>
            <p:ph type="sldNum" sz="quarter" idx="5"/>
          </p:nvPr>
        </p:nvSpPr>
        <p:spPr/>
        <p:txBody>
          <a:bodyPr/>
          <a:lstStyle/>
          <a:p>
            <a:fld id="{72A65CD1-46CB-944D-8A56-DB57579EAB9F}" type="slidenum">
              <a:rPr lang="en-PK" smtClean="0"/>
              <a:t>9</a:t>
            </a:fld>
            <a:endParaRPr lang="en-PK"/>
          </a:p>
        </p:txBody>
      </p:sp>
    </p:spTree>
    <p:extLst>
      <p:ext uri="{BB962C8B-B14F-4D97-AF65-F5344CB8AC3E}">
        <p14:creationId xmlns:p14="http://schemas.microsoft.com/office/powerpoint/2010/main" val="2309676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1CA63B-33F1-B139-073F-23CC2BE5C9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6996EA-401A-CE4F-D141-8D94345E58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CD5D02-D812-6F86-85AC-C4C1AFCC557F}"/>
              </a:ext>
            </a:extLst>
          </p:cNvPr>
          <p:cNvSpPr>
            <a:spLocks noGrp="1"/>
          </p:cNvSpPr>
          <p:nvPr>
            <p:ph type="body" idx="1"/>
          </p:nvPr>
        </p:nvSpPr>
        <p:spPr/>
        <p:txBody>
          <a:bodyPr/>
          <a:lstStyle/>
          <a:p>
            <a:r>
              <a:rPr lang="en-GB" b="1" dirty="0"/>
              <a:t>Phase 3: Core Development</a:t>
            </a:r>
            <a:r>
              <a:rPr lang="en-GB" dirty="0"/>
              <a:t> – Weeks 9 to 16. During this phase, backend APIs, database integration, authentication, and the frontend user interface are developed. By week 16, the system will have core functionality and an alpha version ready.</a:t>
            </a:r>
          </a:p>
          <a:p>
            <a:r>
              <a:rPr lang="en-GB" b="1" dirty="0"/>
              <a:t>Phase 4: Machine Learning Integration</a:t>
            </a:r>
            <a:r>
              <a:rPr lang="en-GB" dirty="0"/>
              <a:t> – Weeks 17 to 20. This includes preprocessing user data, training ML models, and integrating the recommendation engine. By the end of week 20, the beta system will include AI-powered features.</a:t>
            </a:r>
          </a:p>
          <a:p>
            <a:endParaRPr lang="en-PK" dirty="0"/>
          </a:p>
        </p:txBody>
      </p:sp>
      <p:sp>
        <p:nvSpPr>
          <p:cNvPr id="4" name="Slide Number Placeholder 3">
            <a:extLst>
              <a:ext uri="{FF2B5EF4-FFF2-40B4-BE49-F238E27FC236}">
                <a16:creationId xmlns:a16="http://schemas.microsoft.com/office/drawing/2014/main" id="{2524FD62-3280-E43E-12E5-8B0B18312066}"/>
              </a:ext>
            </a:extLst>
          </p:cNvPr>
          <p:cNvSpPr>
            <a:spLocks noGrp="1"/>
          </p:cNvSpPr>
          <p:nvPr>
            <p:ph type="sldNum" sz="quarter" idx="5"/>
          </p:nvPr>
        </p:nvSpPr>
        <p:spPr/>
        <p:txBody>
          <a:bodyPr/>
          <a:lstStyle/>
          <a:p>
            <a:fld id="{72A65CD1-46CB-944D-8A56-DB57579EAB9F}" type="slidenum">
              <a:rPr lang="en-PK" smtClean="0"/>
              <a:t>10</a:t>
            </a:fld>
            <a:endParaRPr lang="en-PK"/>
          </a:p>
        </p:txBody>
      </p:sp>
    </p:spTree>
    <p:extLst>
      <p:ext uri="{BB962C8B-B14F-4D97-AF65-F5344CB8AC3E}">
        <p14:creationId xmlns:p14="http://schemas.microsoft.com/office/powerpoint/2010/main" val="3754579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23E83-673D-DCB7-C2DB-08D1884ACB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D0E16E-AB8A-977E-F76D-81C0F8F57D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D43E66-12FE-E104-A5A3-F72E87E7B3BF}"/>
              </a:ext>
            </a:extLst>
          </p:cNvPr>
          <p:cNvSpPr>
            <a:spLocks noGrp="1"/>
          </p:cNvSpPr>
          <p:nvPr>
            <p:ph type="body" idx="1"/>
          </p:nvPr>
        </p:nvSpPr>
        <p:spPr/>
        <p:txBody>
          <a:bodyPr/>
          <a:lstStyle/>
          <a:p>
            <a:r>
              <a:rPr lang="en-GB" b="1" dirty="0"/>
              <a:t>Phase 5: Testing and Evaluation</a:t>
            </a:r>
            <a:r>
              <a:rPr lang="en-GB" dirty="0"/>
              <a:t> – Weeks 21 to 24. User testing sessions will be conducted to gather feedback, measure effectiveness, and refine the system. By week 24, we’ll have a production-ready system.</a:t>
            </a:r>
          </a:p>
          <a:p>
            <a:r>
              <a:rPr lang="en-GB" b="1" dirty="0"/>
              <a:t>Phase 6: Analysis and Documentation</a:t>
            </a:r>
            <a:r>
              <a:rPr lang="en-GB" dirty="0"/>
              <a:t> – Weeks 25 to 28. This final phase includes </a:t>
            </a:r>
            <a:r>
              <a:rPr lang="en-GB" dirty="0" err="1"/>
              <a:t>analyzing</a:t>
            </a:r>
            <a:r>
              <a:rPr lang="en-GB" dirty="0"/>
              <a:t> project results, writing the final report, and preparing presentation materials. By the end of week 28, the project will be completed and ready for submission.</a:t>
            </a:r>
          </a:p>
          <a:p>
            <a:endParaRPr lang="en-PK" dirty="0"/>
          </a:p>
        </p:txBody>
      </p:sp>
      <p:sp>
        <p:nvSpPr>
          <p:cNvPr id="4" name="Slide Number Placeholder 3">
            <a:extLst>
              <a:ext uri="{FF2B5EF4-FFF2-40B4-BE49-F238E27FC236}">
                <a16:creationId xmlns:a16="http://schemas.microsoft.com/office/drawing/2014/main" id="{3B3BDD19-A0B0-2269-F663-DE9988464E39}"/>
              </a:ext>
            </a:extLst>
          </p:cNvPr>
          <p:cNvSpPr>
            <a:spLocks noGrp="1"/>
          </p:cNvSpPr>
          <p:nvPr>
            <p:ph type="sldNum" sz="quarter" idx="5"/>
          </p:nvPr>
        </p:nvSpPr>
        <p:spPr/>
        <p:txBody>
          <a:bodyPr/>
          <a:lstStyle/>
          <a:p>
            <a:fld id="{72A65CD1-46CB-944D-8A56-DB57579EAB9F}" type="slidenum">
              <a:rPr lang="en-PK" smtClean="0"/>
              <a:t>11</a:t>
            </a:fld>
            <a:endParaRPr lang="en-PK"/>
          </a:p>
        </p:txBody>
      </p:sp>
    </p:spTree>
    <p:extLst>
      <p:ext uri="{BB962C8B-B14F-4D97-AF65-F5344CB8AC3E}">
        <p14:creationId xmlns:p14="http://schemas.microsoft.com/office/powerpoint/2010/main" val="2019120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system has two main sets of requirements.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functional requirements include core features like user authentication, multi-input data logging, the carbon calculation engine using scientific emission factors, and advanced features such as ML-based recommendations, visual analytics dashboards, gamification elements, and reporting capabilities.”</a:t>
            </a:r>
          </a:p>
        </p:txBody>
      </p:sp>
      <p:sp>
        <p:nvSpPr>
          <p:cNvPr id="4" name="Slide Number Placeholder 3"/>
          <p:cNvSpPr>
            <a:spLocks noGrp="1"/>
          </p:cNvSpPr>
          <p:nvPr>
            <p:ph type="sldNum" sz="quarter" idx="5"/>
          </p:nvPr>
        </p:nvSpPr>
        <p:spPr/>
        <p:txBody>
          <a:bodyPr/>
          <a:lstStyle/>
          <a:p>
            <a:fld id="{72A65CD1-46CB-944D-8A56-DB57579EAB9F}" type="slidenum">
              <a:rPr lang="en-PK" smtClean="0"/>
              <a:t>12</a:t>
            </a:fld>
            <a:endParaRPr lang="en-PK"/>
          </a:p>
        </p:txBody>
      </p:sp>
    </p:spTree>
    <p:extLst>
      <p:ext uri="{BB962C8B-B14F-4D97-AF65-F5344CB8AC3E}">
        <p14:creationId xmlns:p14="http://schemas.microsoft.com/office/powerpoint/2010/main" val="1606042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0A549-1BF9-41E0-6389-89280A128C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8C50C-2D7C-CFCD-DF58-AFCBB9EFB2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828C5C-2536-0812-E6C7-FF6BD80F80D7}"/>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non-functional requirements, accuracy was a key priority — with a target of remaining within plus or minus ten percent of standard reference tools.</a:t>
            </a:r>
            <a:br>
              <a:rPr lang="en-GB" dirty="0"/>
            </a:br>
            <a:r>
              <a:rPr lang="en-GB" sz="1200" b="0" i="0" u="none" strike="noStrike" kern="1200" dirty="0">
                <a:solidFill>
                  <a:schemeClr val="tx1"/>
                </a:solidFill>
                <a:effectLst/>
                <a:latin typeface="+mn-lt"/>
                <a:ea typeface="+mn-ea"/>
                <a:cs typeface="+mn-cs"/>
              </a:rPr>
              <a:t>Security was ensured through JWT authentication and </a:t>
            </a:r>
            <a:r>
              <a:rPr lang="en-GB" sz="1200" b="0" i="0" u="none" strike="noStrike" kern="1200" dirty="0" err="1">
                <a:solidFill>
                  <a:schemeClr val="tx1"/>
                </a:solidFill>
                <a:effectLst/>
                <a:latin typeface="+mn-lt"/>
                <a:ea typeface="+mn-ea"/>
                <a:cs typeface="+mn-cs"/>
              </a:rPr>
              <a:t>bcrypt</a:t>
            </a:r>
            <a:r>
              <a:rPr lang="en-GB" sz="1200" b="0" i="0" u="none" strike="noStrike" kern="1200" dirty="0">
                <a:solidFill>
                  <a:schemeClr val="tx1"/>
                </a:solidFill>
                <a:effectLst/>
                <a:latin typeface="+mn-lt"/>
                <a:ea typeface="+mn-ea"/>
                <a:cs typeface="+mn-cs"/>
              </a:rPr>
              <a:t> hashing.</a:t>
            </a:r>
            <a:br>
              <a:rPr lang="en-GB" dirty="0"/>
            </a:br>
            <a:r>
              <a:rPr lang="en-GB" sz="1200" b="0" i="0" u="none" strike="noStrike" kern="1200" dirty="0">
                <a:solidFill>
                  <a:schemeClr val="tx1"/>
                </a:solidFill>
                <a:effectLst/>
                <a:latin typeface="+mn-lt"/>
                <a:ea typeface="+mn-ea"/>
                <a:cs typeface="+mn-cs"/>
              </a:rPr>
              <a:t>The system also needed to be responsive, scalable, fast — with API responses under two seconds — and easy to maintain through a modular architecture.”</a:t>
            </a:r>
            <a:endParaRPr lang="en-PK" dirty="0"/>
          </a:p>
        </p:txBody>
      </p:sp>
      <p:sp>
        <p:nvSpPr>
          <p:cNvPr id="4" name="Slide Number Placeholder 3">
            <a:extLst>
              <a:ext uri="{FF2B5EF4-FFF2-40B4-BE49-F238E27FC236}">
                <a16:creationId xmlns:a16="http://schemas.microsoft.com/office/drawing/2014/main" id="{F7748065-71C0-0214-2065-6BF961CC32A8}"/>
              </a:ext>
            </a:extLst>
          </p:cNvPr>
          <p:cNvSpPr>
            <a:spLocks noGrp="1"/>
          </p:cNvSpPr>
          <p:nvPr>
            <p:ph type="sldNum" sz="quarter" idx="5"/>
          </p:nvPr>
        </p:nvSpPr>
        <p:spPr/>
        <p:txBody>
          <a:bodyPr/>
          <a:lstStyle/>
          <a:p>
            <a:fld id="{72A65CD1-46CB-944D-8A56-DB57579EAB9F}" type="slidenum">
              <a:rPr lang="en-PK" smtClean="0"/>
              <a:t>13</a:t>
            </a:fld>
            <a:endParaRPr lang="en-PK"/>
          </a:p>
        </p:txBody>
      </p:sp>
    </p:spTree>
    <p:extLst>
      <p:ext uri="{BB962C8B-B14F-4D97-AF65-F5344CB8AC3E}">
        <p14:creationId xmlns:p14="http://schemas.microsoft.com/office/powerpoint/2010/main" val="237509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4935B-D042-9968-784F-93B88D4EBB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121311-3A18-0148-0C68-B9AC8B5E30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8BB3BD-E0C2-FC5C-2328-F23FB5A6BC39}"/>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shows the system architecture.</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project uses React for the frontend, Node.js with Express for the backend API, MongoDB for activity data storage, and PostgreSQL for structured emission factors.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machine learning module was built using Python and scikit-learn.</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For deployment, I used </a:t>
            </a:r>
            <a:r>
              <a:rPr lang="en-GB" sz="1200" b="0" i="0" u="none" strike="noStrike" kern="1200" dirty="0" err="1">
                <a:solidFill>
                  <a:schemeClr val="tx1"/>
                </a:solidFill>
                <a:effectLst/>
                <a:latin typeface="+mn-lt"/>
                <a:ea typeface="+mn-ea"/>
                <a:cs typeface="+mn-cs"/>
              </a:rPr>
              <a:t>Vercel</a:t>
            </a:r>
            <a:r>
              <a:rPr lang="en-GB" sz="1200" b="0" i="0" u="none" strike="noStrike" kern="1200" dirty="0">
                <a:solidFill>
                  <a:schemeClr val="tx1"/>
                </a:solidFill>
                <a:effectLst/>
                <a:latin typeface="+mn-lt"/>
                <a:ea typeface="+mn-ea"/>
                <a:cs typeface="+mn-cs"/>
              </a:rPr>
              <a:t> for the frontend and GitHub for version control.”</a:t>
            </a:r>
          </a:p>
        </p:txBody>
      </p:sp>
      <p:sp>
        <p:nvSpPr>
          <p:cNvPr id="4" name="Slide Number Placeholder 3">
            <a:extLst>
              <a:ext uri="{FF2B5EF4-FFF2-40B4-BE49-F238E27FC236}">
                <a16:creationId xmlns:a16="http://schemas.microsoft.com/office/drawing/2014/main" id="{9F3AFC50-2CF1-73E7-30B2-0AB2775F715A}"/>
              </a:ext>
            </a:extLst>
          </p:cNvPr>
          <p:cNvSpPr>
            <a:spLocks noGrp="1"/>
          </p:cNvSpPr>
          <p:nvPr>
            <p:ph type="sldNum" sz="quarter" idx="5"/>
          </p:nvPr>
        </p:nvSpPr>
        <p:spPr/>
        <p:txBody>
          <a:bodyPr/>
          <a:lstStyle/>
          <a:p>
            <a:fld id="{72A65CD1-46CB-944D-8A56-DB57579EAB9F}" type="slidenum">
              <a:rPr lang="en-PK" smtClean="0"/>
              <a:t>14</a:t>
            </a:fld>
            <a:endParaRPr lang="en-PK"/>
          </a:p>
        </p:txBody>
      </p:sp>
    </p:spTree>
    <p:extLst>
      <p:ext uri="{BB962C8B-B14F-4D97-AF65-F5344CB8AC3E}">
        <p14:creationId xmlns:p14="http://schemas.microsoft.com/office/powerpoint/2010/main" val="35330141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61AF9-EA86-B022-AC94-C547BBA9E7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991A2F-E1C0-A2E6-E8EF-A5EB30AAFA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D865F1-C1C0-BE42-9182-8121BDCD63BF}"/>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On the frontend, I used </a:t>
            </a:r>
            <a:r>
              <a:rPr lang="en-GB" sz="1200" b="0" i="0" u="none" strike="noStrike" kern="1200" dirty="0" err="1">
                <a:solidFill>
                  <a:schemeClr val="tx1"/>
                </a:solidFill>
                <a:effectLst/>
                <a:latin typeface="+mn-lt"/>
                <a:ea typeface="+mn-ea"/>
                <a:cs typeface="+mn-cs"/>
              </a:rPr>
              <a:t>React.js</a:t>
            </a:r>
            <a:r>
              <a:rPr lang="en-GB" sz="1200" b="0" i="0" u="none" strike="noStrike" kern="1200" dirty="0">
                <a:solidFill>
                  <a:schemeClr val="tx1"/>
                </a:solidFill>
                <a:effectLst/>
                <a:latin typeface="+mn-lt"/>
                <a:ea typeface="+mn-ea"/>
                <a:cs typeface="+mn-cs"/>
              </a:rPr>
              <a:t> with </a:t>
            </a:r>
            <a:r>
              <a:rPr lang="en-GB" sz="1200" b="0" i="0" u="none" strike="noStrike" kern="1200" dirty="0" err="1">
                <a:solidFill>
                  <a:schemeClr val="tx1"/>
                </a:solidFill>
                <a:effectLst/>
                <a:latin typeface="+mn-lt"/>
                <a:ea typeface="+mn-ea"/>
                <a:cs typeface="+mn-cs"/>
              </a:rPr>
              <a:t>Chart.js</a:t>
            </a:r>
            <a:r>
              <a:rPr lang="en-GB" sz="1200" b="0" i="0" u="none" strike="noStrike" kern="1200" dirty="0">
                <a:solidFill>
                  <a:schemeClr val="tx1"/>
                </a:solidFill>
                <a:effectLst/>
                <a:latin typeface="+mn-lt"/>
                <a:ea typeface="+mn-ea"/>
                <a:cs typeface="+mn-cs"/>
              </a:rPr>
              <a:t> and the Context API.</a:t>
            </a:r>
            <a:br>
              <a:rPr lang="en-GB" dirty="0"/>
            </a:br>
            <a:r>
              <a:rPr lang="en-GB" sz="1200" b="0" i="0" u="none" strike="noStrike" kern="1200" dirty="0">
                <a:solidFill>
                  <a:schemeClr val="tx1"/>
                </a:solidFill>
                <a:effectLst/>
                <a:latin typeface="+mn-lt"/>
                <a:ea typeface="+mn-ea"/>
                <a:cs typeface="+mn-cs"/>
              </a:rPr>
              <a:t>The key features include guided activity input forms, real-time interactive dashboards, achievement badges, and a fully responsive layout.</a:t>
            </a:r>
            <a:br>
              <a:rPr lang="en-GB" dirty="0"/>
            </a:br>
            <a:r>
              <a:rPr lang="en-GB" sz="1200" b="0" i="0" u="none" strike="noStrike" kern="1200" dirty="0">
                <a:solidFill>
                  <a:schemeClr val="tx1"/>
                </a:solidFill>
                <a:effectLst/>
                <a:latin typeface="+mn-lt"/>
                <a:ea typeface="+mn-ea"/>
                <a:cs typeface="+mn-cs"/>
              </a:rPr>
              <a:t>Everything is designed to be intuitive so users can easily track and understand their carbon activity.”</a:t>
            </a:r>
            <a:endParaRPr lang="en-GB" dirty="0"/>
          </a:p>
        </p:txBody>
      </p:sp>
      <p:sp>
        <p:nvSpPr>
          <p:cNvPr id="4" name="Slide Number Placeholder 3">
            <a:extLst>
              <a:ext uri="{FF2B5EF4-FFF2-40B4-BE49-F238E27FC236}">
                <a16:creationId xmlns:a16="http://schemas.microsoft.com/office/drawing/2014/main" id="{DE34D3A4-B5A7-B887-55B9-25168C4977B4}"/>
              </a:ext>
            </a:extLst>
          </p:cNvPr>
          <p:cNvSpPr>
            <a:spLocks noGrp="1"/>
          </p:cNvSpPr>
          <p:nvPr>
            <p:ph type="sldNum" sz="quarter" idx="5"/>
          </p:nvPr>
        </p:nvSpPr>
        <p:spPr/>
        <p:txBody>
          <a:bodyPr/>
          <a:lstStyle/>
          <a:p>
            <a:fld id="{72A65CD1-46CB-944D-8A56-DB57579EAB9F}" type="slidenum">
              <a:rPr lang="en-PK" smtClean="0"/>
              <a:t>15</a:t>
            </a:fld>
            <a:endParaRPr lang="en-PK"/>
          </a:p>
        </p:txBody>
      </p:sp>
    </p:spTree>
    <p:extLst>
      <p:ext uri="{BB962C8B-B14F-4D97-AF65-F5344CB8AC3E}">
        <p14:creationId xmlns:p14="http://schemas.microsoft.com/office/powerpoint/2010/main" val="575910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backend was developed using Node.js and Express.</a:t>
            </a:r>
            <a:br>
              <a:rPr lang="en-GB" dirty="0"/>
            </a:br>
            <a:r>
              <a:rPr lang="en-GB" sz="1200" b="0" i="0" u="none" strike="noStrike" kern="1200" dirty="0">
                <a:solidFill>
                  <a:schemeClr val="tx1"/>
                </a:solidFill>
                <a:effectLst/>
                <a:latin typeface="+mn-lt"/>
                <a:ea typeface="+mn-ea"/>
                <a:cs typeface="+mn-cs"/>
              </a:rPr>
              <a:t>It includes RESTful API endpoints, secure authentication with JWT and </a:t>
            </a:r>
            <a:r>
              <a:rPr lang="en-GB" sz="1200" b="0" i="0" u="none" strike="noStrike" kern="1200" dirty="0" err="1">
                <a:solidFill>
                  <a:schemeClr val="tx1"/>
                </a:solidFill>
                <a:effectLst/>
                <a:latin typeface="+mn-lt"/>
                <a:ea typeface="+mn-ea"/>
                <a:cs typeface="+mn-cs"/>
              </a:rPr>
              <a:t>bcrypt</a:t>
            </a:r>
            <a:r>
              <a:rPr lang="en-GB" sz="1200" b="0" i="0" u="none" strike="noStrike" kern="1200" dirty="0">
                <a:solidFill>
                  <a:schemeClr val="tx1"/>
                </a:solidFill>
                <a:effectLst/>
                <a:latin typeface="+mn-lt"/>
                <a:ea typeface="+mn-ea"/>
                <a:cs typeface="+mn-cs"/>
              </a:rPr>
              <a:t>, input validation using Joi, and a calculation engine that uses DEFRA and IPCC emission factors.</a:t>
            </a:r>
            <a:br>
              <a:rPr lang="en-GB" dirty="0"/>
            </a:br>
            <a:r>
              <a:rPr lang="en-GB" sz="1200" b="0" i="0" u="none" strike="noStrike" kern="1200" dirty="0">
                <a:solidFill>
                  <a:schemeClr val="tx1"/>
                </a:solidFill>
                <a:effectLst/>
                <a:latin typeface="+mn-lt"/>
                <a:ea typeface="+mn-ea"/>
                <a:cs typeface="+mn-cs"/>
              </a:rPr>
              <a:t>Rate-limiting and secure routing help ensure the system remains stable and protected.”</a:t>
            </a:r>
            <a:endParaRPr lang="en-GB" dirty="0"/>
          </a:p>
        </p:txBody>
      </p:sp>
      <p:sp>
        <p:nvSpPr>
          <p:cNvPr id="4" name="Slide Number Placeholder 3"/>
          <p:cNvSpPr>
            <a:spLocks noGrp="1"/>
          </p:cNvSpPr>
          <p:nvPr>
            <p:ph type="sldNum" sz="quarter" idx="5"/>
          </p:nvPr>
        </p:nvSpPr>
        <p:spPr/>
        <p:txBody>
          <a:bodyPr/>
          <a:lstStyle/>
          <a:p>
            <a:fld id="{72A65CD1-46CB-944D-8A56-DB57579EAB9F}" type="slidenum">
              <a:rPr lang="en-PK" smtClean="0"/>
              <a:t>16</a:t>
            </a:fld>
            <a:endParaRPr lang="en-PK"/>
          </a:p>
        </p:txBody>
      </p:sp>
    </p:spTree>
    <p:extLst>
      <p:ext uri="{BB962C8B-B14F-4D97-AF65-F5344CB8AC3E}">
        <p14:creationId xmlns:p14="http://schemas.microsoft.com/office/powerpoint/2010/main" val="24538965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99214-8908-AFE5-2CCA-59CE51CB5A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956E4D-6BF8-4953-1910-1698F97674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90ADBC-456A-226E-77FF-726A0116FA49}"/>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emission calculation uses a simple but scientifically accurate formula:</a:t>
            </a:r>
            <a:br>
              <a:rPr lang="en-GB" dirty="0"/>
            </a:br>
            <a:r>
              <a:rPr lang="en-GB" sz="1200" b="0" i="0" u="none" strike="noStrike" kern="1200" dirty="0">
                <a:solidFill>
                  <a:schemeClr val="tx1"/>
                </a:solidFill>
                <a:effectLst/>
                <a:latin typeface="+mn-lt"/>
                <a:ea typeface="+mn-ea"/>
                <a:cs typeface="+mn-cs"/>
              </a:rPr>
              <a:t>Emissions equal the activity amount multiplied by the corresponding emission factor.</a:t>
            </a:r>
            <a:br>
              <a:rPr lang="en-GB" dirty="0"/>
            </a:br>
            <a:r>
              <a:rPr lang="en-GB" sz="1200" b="0" i="0" u="none" strike="noStrike" kern="1200" dirty="0">
                <a:solidFill>
                  <a:schemeClr val="tx1"/>
                </a:solidFill>
                <a:effectLst/>
                <a:latin typeface="+mn-lt"/>
                <a:ea typeface="+mn-ea"/>
                <a:cs typeface="+mn-cs"/>
              </a:rPr>
              <a:t>The system supports transport, energy, diet, and waste categories.</a:t>
            </a:r>
            <a:br>
              <a:rPr lang="en-GB" dirty="0"/>
            </a:br>
            <a:r>
              <a:rPr lang="en-GB" sz="1200" b="0" i="0" u="none" strike="noStrike" kern="1200" dirty="0">
                <a:solidFill>
                  <a:schemeClr val="tx1"/>
                </a:solidFill>
                <a:effectLst/>
                <a:latin typeface="+mn-lt"/>
                <a:ea typeface="+mn-ea"/>
                <a:cs typeface="+mn-cs"/>
              </a:rPr>
              <a:t>Emission factors are verified from DEFRA and IPCC datasets and stored in PostgreSQL.</a:t>
            </a:r>
            <a:br>
              <a:rPr lang="en-GB" dirty="0"/>
            </a:br>
            <a:r>
              <a:rPr lang="en-GB" sz="1200" b="0" i="0" u="none" strike="noStrike" kern="1200" dirty="0">
                <a:solidFill>
                  <a:schemeClr val="tx1"/>
                </a:solidFill>
                <a:effectLst/>
                <a:latin typeface="+mn-lt"/>
                <a:ea typeface="+mn-ea"/>
                <a:cs typeface="+mn-cs"/>
              </a:rPr>
              <a:t>The backend performs all calculations and updates the dashboard in real time.”</a:t>
            </a:r>
            <a:endParaRPr lang="en-GB" dirty="0"/>
          </a:p>
        </p:txBody>
      </p:sp>
      <p:sp>
        <p:nvSpPr>
          <p:cNvPr id="4" name="Slide Number Placeholder 3">
            <a:extLst>
              <a:ext uri="{FF2B5EF4-FFF2-40B4-BE49-F238E27FC236}">
                <a16:creationId xmlns:a16="http://schemas.microsoft.com/office/drawing/2014/main" id="{A659ADB4-B425-3B3F-66DA-7D90AD836449}"/>
              </a:ext>
            </a:extLst>
          </p:cNvPr>
          <p:cNvSpPr>
            <a:spLocks noGrp="1"/>
          </p:cNvSpPr>
          <p:nvPr>
            <p:ph type="sldNum" sz="quarter" idx="5"/>
          </p:nvPr>
        </p:nvSpPr>
        <p:spPr/>
        <p:txBody>
          <a:bodyPr/>
          <a:lstStyle/>
          <a:p>
            <a:fld id="{72A65CD1-46CB-944D-8A56-DB57579EAB9F}" type="slidenum">
              <a:rPr lang="en-PK" smtClean="0"/>
              <a:t>17</a:t>
            </a:fld>
            <a:endParaRPr lang="en-PK"/>
          </a:p>
        </p:txBody>
      </p:sp>
    </p:spTree>
    <p:extLst>
      <p:ext uri="{BB962C8B-B14F-4D97-AF65-F5344CB8AC3E}">
        <p14:creationId xmlns:p14="http://schemas.microsoft.com/office/powerpoint/2010/main" val="38808393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BB37B-4C5B-326C-DDF8-8D4EF08049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78FAB6-A620-1239-E5BF-9526F19146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1896AF-F153-769A-F603-65A47A58A888}"/>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machine learning module uses a decision-tree classifier trained on over 1,000 synthetic behaviour records.</a:t>
            </a:r>
            <a:br>
              <a:rPr lang="en-GB" dirty="0"/>
            </a:br>
            <a:r>
              <a:rPr lang="en-GB" sz="1200" b="0" i="0" u="none" strike="noStrike" kern="1200" dirty="0">
                <a:solidFill>
                  <a:schemeClr val="tx1"/>
                </a:solidFill>
                <a:effectLst/>
                <a:latin typeface="+mn-lt"/>
                <a:ea typeface="+mn-ea"/>
                <a:cs typeface="+mn-cs"/>
              </a:rPr>
              <a:t>It identifies patterns in the user’s activity history and generates personalised recommendations.</a:t>
            </a:r>
            <a:br>
              <a:rPr lang="en-GB" dirty="0"/>
            </a:br>
            <a:r>
              <a:rPr lang="en-GB" sz="1200" b="0" i="0" u="none" strike="noStrike" kern="1200" dirty="0">
                <a:solidFill>
                  <a:schemeClr val="tx1"/>
                </a:solidFill>
                <a:effectLst/>
                <a:latin typeface="+mn-lt"/>
                <a:ea typeface="+mn-ea"/>
                <a:cs typeface="+mn-cs"/>
              </a:rPr>
              <a:t>A lightweight model was chosen to ensure fast inference and smooth integration into the Node.js backend, maintaining a responsive user experience.”</a:t>
            </a:r>
            <a:endParaRPr lang="en-GB" dirty="0"/>
          </a:p>
        </p:txBody>
      </p:sp>
      <p:sp>
        <p:nvSpPr>
          <p:cNvPr id="4" name="Slide Number Placeholder 3">
            <a:extLst>
              <a:ext uri="{FF2B5EF4-FFF2-40B4-BE49-F238E27FC236}">
                <a16:creationId xmlns:a16="http://schemas.microsoft.com/office/drawing/2014/main" id="{0B5D12EA-FD37-8E85-658D-97B6F5721AB3}"/>
              </a:ext>
            </a:extLst>
          </p:cNvPr>
          <p:cNvSpPr>
            <a:spLocks noGrp="1"/>
          </p:cNvSpPr>
          <p:nvPr>
            <p:ph type="sldNum" sz="quarter" idx="5"/>
          </p:nvPr>
        </p:nvSpPr>
        <p:spPr/>
        <p:txBody>
          <a:bodyPr/>
          <a:lstStyle/>
          <a:p>
            <a:fld id="{72A65CD1-46CB-944D-8A56-DB57579EAB9F}" type="slidenum">
              <a:rPr lang="en-PK" smtClean="0"/>
              <a:t>18</a:t>
            </a:fld>
            <a:endParaRPr lang="en-PK"/>
          </a:p>
        </p:txBody>
      </p:sp>
    </p:spTree>
    <p:extLst>
      <p:ext uri="{BB962C8B-B14F-4D97-AF65-F5344CB8AC3E}">
        <p14:creationId xmlns:p14="http://schemas.microsoft.com/office/powerpoint/2010/main" val="34565126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Here are screenshots of the working system.</a:t>
            </a:r>
            <a:br>
              <a:rPr lang="en-GB" dirty="0"/>
            </a:br>
            <a:r>
              <a:rPr lang="en-GB" sz="1200" b="0" i="0" u="none" strike="noStrike" kern="1200" dirty="0">
                <a:solidFill>
                  <a:schemeClr val="tx1"/>
                </a:solidFill>
                <a:effectLst/>
                <a:latin typeface="+mn-lt"/>
                <a:ea typeface="+mn-ea"/>
                <a:cs typeface="+mn-cs"/>
              </a:rPr>
              <a:t>The dashboards show clear visual summaries, category breakdowns, and emission trends.</a:t>
            </a:r>
            <a:br>
              <a:rPr lang="en-GB" dirty="0"/>
            </a:br>
            <a:r>
              <a:rPr lang="en-GB" sz="1200" b="0" i="0" u="none" strike="noStrike" kern="1200" dirty="0">
                <a:solidFill>
                  <a:schemeClr val="tx1"/>
                </a:solidFill>
                <a:effectLst/>
                <a:latin typeface="+mn-lt"/>
                <a:ea typeface="+mn-ea"/>
                <a:cs typeface="+mn-cs"/>
              </a:rPr>
              <a:t>The input screens are simple and guided to minimise user effort.</a:t>
            </a:r>
            <a:br>
              <a:rPr lang="en-GB" dirty="0"/>
            </a:br>
            <a:r>
              <a:rPr lang="en-GB" sz="1200" b="0" i="0" u="none" strike="noStrike" kern="1200" dirty="0">
                <a:solidFill>
                  <a:schemeClr val="tx1"/>
                </a:solidFill>
                <a:effectLst/>
                <a:latin typeface="+mn-lt"/>
                <a:ea typeface="+mn-ea"/>
                <a:cs typeface="+mn-cs"/>
              </a:rPr>
              <a:t>Achievements and insights make the experience more motivational.</a:t>
            </a:r>
            <a:br>
              <a:rPr lang="en-GB" dirty="0"/>
            </a:br>
            <a:r>
              <a:rPr lang="en-GB" sz="1200" b="0" i="0" u="none" strike="noStrike" kern="1200" dirty="0">
                <a:solidFill>
                  <a:schemeClr val="tx1"/>
                </a:solidFill>
                <a:effectLst/>
                <a:latin typeface="+mn-lt"/>
                <a:ea typeface="+mn-ea"/>
                <a:cs typeface="+mn-cs"/>
              </a:rPr>
              <a:t>Overall, the interface was designed to make sustainability easy, accessible, and engaging.”</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19</a:t>
            </a:fld>
            <a:endParaRPr lang="en-PK"/>
          </a:p>
        </p:txBody>
      </p:sp>
    </p:spTree>
    <p:extLst>
      <p:ext uri="{BB962C8B-B14F-4D97-AF65-F5344CB8AC3E}">
        <p14:creationId xmlns:p14="http://schemas.microsoft.com/office/powerpoint/2010/main" val="1848431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625F-C8DE-DDB5-BAA8-1A69B591D7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0B599A-A419-5504-4188-3F3E7FA786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BFA306-6770-69B2-A9DA-091F053AA9F7}"/>
              </a:ext>
            </a:extLst>
          </p:cNvPr>
          <p:cNvSpPr>
            <a:spLocks noGrp="1"/>
          </p:cNvSpPr>
          <p:nvPr>
            <p:ph type="body" idx="1"/>
          </p:nvPr>
        </p:nvSpPr>
        <p:spPr/>
        <p:txBody>
          <a:bodyPr/>
          <a:lstStyle/>
          <a:p>
            <a:endParaRPr lang="en-PK" dirty="0"/>
          </a:p>
        </p:txBody>
      </p:sp>
      <p:sp>
        <p:nvSpPr>
          <p:cNvPr id="4" name="Slide Number Placeholder 3">
            <a:extLst>
              <a:ext uri="{FF2B5EF4-FFF2-40B4-BE49-F238E27FC236}">
                <a16:creationId xmlns:a16="http://schemas.microsoft.com/office/drawing/2014/main" id="{BEC6F67E-B388-9127-5FFD-8B6E06CBE82B}"/>
              </a:ext>
            </a:extLst>
          </p:cNvPr>
          <p:cNvSpPr>
            <a:spLocks noGrp="1"/>
          </p:cNvSpPr>
          <p:nvPr>
            <p:ph type="sldNum" sz="quarter" idx="5"/>
          </p:nvPr>
        </p:nvSpPr>
        <p:spPr/>
        <p:txBody>
          <a:bodyPr/>
          <a:lstStyle/>
          <a:p>
            <a:fld id="{72A65CD1-46CB-944D-8A56-DB57579EAB9F}" type="slidenum">
              <a:rPr lang="en-PK" smtClean="0"/>
              <a:t>20</a:t>
            </a:fld>
            <a:endParaRPr lang="en-PK"/>
          </a:p>
        </p:txBody>
      </p:sp>
    </p:spTree>
    <p:extLst>
      <p:ext uri="{BB962C8B-B14F-4D97-AF65-F5344CB8AC3E}">
        <p14:creationId xmlns:p14="http://schemas.microsoft.com/office/powerpoint/2010/main" val="3194703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9C8584-6AAE-8D0F-FC9D-83A554AA59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8552A9-074A-4AC5-7882-B35A401D21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27C9D1-804A-035F-BC2F-D94C3B25AF48}"/>
              </a:ext>
            </a:extLst>
          </p:cNvPr>
          <p:cNvSpPr>
            <a:spLocks noGrp="1"/>
          </p:cNvSpPr>
          <p:nvPr>
            <p:ph type="body" idx="1"/>
          </p:nvPr>
        </p:nvSpPr>
        <p:spPr/>
        <p:txBody>
          <a:bodyPr/>
          <a:lstStyle/>
          <a:p>
            <a:endParaRPr lang="en-PK" dirty="0"/>
          </a:p>
        </p:txBody>
      </p:sp>
      <p:sp>
        <p:nvSpPr>
          <p:cNvPr id="4" name="Slide Number Placeholder 3">
            <a:extLst>
              <a:ext uri="{FF2B5EF4-FFF2-40B4-BE49-F238E27FC236}">
                <a16:creationId xmlns:a16="http://schemas.microsoft.com/office/drawing/2014/main" id="{2F0BAC93-29F0-E475-4120-6DBB9BEA0862}"/>
              </a:ext>
            </a:extLst>
          </p:cNvPr>
          <p:cNvSpPr>
            <a:spLocks noGrp="1"/>
          </p:cNvSpPr>
          <p:nvPr>
            <p:ph type="sldNum" sz="quarter" idx="5"/>
          </p:nvPr>
        </p:nvSpPr>
        <p:spPr/>
        <p:txBody>
          <a:bodyPr/>
          <a:lstStyle/>
          <a:p>
            <a:fld id="{72A65CD1-46CB-944D-8A56-DB57579EAB9F}" type="slidenum">
              <a:rPr lang="en-PK" smtClean="0"/>
              <a:t>21</a:t>
            </a:fld>
            <a:endParaRPr lang="en-PK"/>
          </a:p>
        </p:txBody>
      </p:sp>
    </p:spTree>
    <p:extLst>
      <p:ext uri="{BB962C8B-B14F-4D97-AF65-F5344CB8AC3E}">
        <p14:creationId xmlns:p14="http://schemas.microsoft.com/office/powerpoint/2010/main" val="5099223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F6481-1A7E-24EC-80B0-FE39A4C4C6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B6B949-2041-A0E4-9C2B-E5753DD98D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2FA437-79B6-674A-5673-CF5E13E5BC5E}"/>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results and evaluation, the system was tested using three main approaches: functional testing, system performance testing, and a user feedback survey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Functional testing confirmed that all core features, including user login, activity data entry, carbon emission calculations, and dashboard updates, worked correctly without critical errors. Functional testing was carried out using </a:t>
            </a:r>
            <a:r>
              <a:rPr lang="en-GB" sz="1200" b="1" i="0" u="none" strike="noStrike" kern="1200" dirty="0">
                <a:solidFill>
                  <a:schemeClr val="tx1"/>
                </a:solidFill>
                <a:effectLst/>
                <a:latin typeface="+mn-lt"/>
                <a:ea typeface="+mn-ea"/>
                <a:cs typeface="+mn-cs"/>
              </a:rPr>
              <a:t>Jest test scripts</a:t>
            </a:r>
            <a:r>
              <a:rPr lang="en-GB" sz="1200" b="0" i="0" u="none" strike="noStrike" kern="1200" dirty="0">
                <a:solidFill>
                  <a:schemeClr val="tx1"/>
                </a:solidFill>
                <a:effectLst/>
                <a:latin typeface="+mn-lt"/>
                <a:ea typeface="+mn-ea"/>
                <a:cs typeface="+mn-cs"/>
              </a:rPr>
              <a:t> as well as manual feature testing. This involved verifying that key system functionalities such as user registration, login, activity input, emission calculations, and dashboard updates worked correctly. We also tested input validations, error handling, and the display of appropriate error messages to ensure system reliability.</a:t>
            </a:r>
          </a:p>
          <a:p>
            <a:endParaRPr lang="en-GB" dirty="0"/>
          </a:p>
        </p:txBody>
      </p:sp>
      <p:sp>
        <p:nvSpPr>
          <p:cNvPr id="4" name="Slide Number Placeholder 3">
            <a:extLst>
              <a:ext uri="{FF2B5EF4-FFF2-40B4-BE49-F238E27FC236}">
                <a16:creationId xmlns:a16="http://schemas.microsoft.com/office/drawing/2014/main" id="{0E951C33-AE6C-B6B8-508A-46F24EFCBE38}"/>
              </a:ext>
            </a:extLst>
          </p:cNvPr>
          <p:cNvSpPr>
            <a:spLocks noGrp="1"/>
          </p:cNvSpPr>
          <p:nvPr>
            <p:ph type="sldNum" sz="quarter" idx="5"/>
          </p:nvPr>
        </p:nvSpPr>
        <p:spPr/>
        <p:txBody>
          <a:bodyPr/>
          <a:lstStyle/>
          <a:p>
            <a:fld id="{72A65CD1-46CB-944D-8A56-DB57579EAB9F}" type="slidenum">
              <a:rPr lang="en-PK" smtClean="0"/>
              <a:t>22</a:t>
            </a:fld>
            <a:endParaRPr lang="en-PK"/>
          </a:p>
        </p:txBody>
      </p:sp>
    </p:spTree>
    <p:extLst>
      <p:ext uri="{BB962C8B-B14F-4D97-AF65-F5344CB8AC3E}">
        <p14:creationId xmlns:p14="http://schemas.microsoft.com/office/powerpoint/2010/main" val="24295740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dirty="0"/>
              <a:t>Here are some tests conducted</a:t>
            </a:r>
          </a:p>
        </p:txBody>
      </p:sp>
      <p:sp>
        <p:nvSpPr>
          <p:cNvPr id="4" name="Slide Number Placeholder 3"/>
          <p:cNvSpPr>
            <a:spLocks noGrp="1"/>
          </p:cNvSpPr>
          <p:nvPr>
            <p:ph type="sldNum" sz="quarter" idx="5"/>
          </p:nvPr>
        </p:nvSpPr>
        <p:spPr/>
        <p:txBody>
          <a:bodyPr/>
          <a:lstStyle/>
          <a:p>
            <a:fld id="{72A65CD1-46CB-944D-8A56-DB57579EAB9F}" type="slidenum">
              <a:rPr lang="en-PK" smtClean="0"/>
              <a:t>23</a:t>
            </a:fld>
            <a:endParaRPr lang="en-PK"/>
          </a:p>
        </p:txBody>
      </p:sp>
    </p:spTree>
    <p:extLst>
      <p:ext uri="{BB962C8B-B14F-4D97-AF65-F5344CB8AC3E}">
        <p14:creationId xmlns:p14="http://schemas.microsoft.com/office/powerpoint/2010/main" val="33391186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system performance testing, we conducted tests on </a:t>
            </a:r>
            <a:r>
              <a:rPr lang="en-GB" sz="1200" b="1" i="0" u="none" strike="noStrike" kern="1200" dirty="0">
                <a:solidFill>
                  <a:schemeClr val="tx1"/>
                </a:solidFill>
                <a:effectLst/>
                <a:latin typeface="+mn-lt"/>
                <a:ea typeface="+mn-ea"/>
                <a:cs typeface="+mn-cs"/>
              </a:rPr>
              <a:t>API response times using automated test suites</a:t>
            </a:r>
            <a:r>
              <a:rPr lang="en-GB" sz="1200" b="0" i="0" u="none" strike="noStrike" kern="1200" dirty="0">
                <a:solidFill>
                  <a:schemeClr val="tx1"/>
                </a:solidFill>
                <a:effectLst/>
                <a:latin typeface="+mn-lt"/>
                <a:ea typeface="+mn-ea"/>
                <a:cs typeface="+mn-cs"/>
              </a:rPr>
              <a:t> and measured performance using </a:t>
            </a:r>
            <a:r>
              <a:rPr lang="en-GB" sz="1200" b="1" i="0" u="none" strike="noStrike" kern="1200" dirty="0">
                <a:solidFill>
                  <a:schemeClr val="tx1"/>
                </a:solidFill>
                <a:effectLst/>
                <a:latin typeface="+mn-lt"/>
                <a:ea typeface="+mn-ea"/>
                <a:cs typeface="+mn-cs"/>
              </a:rPr>
              <a:t>Google Lighthouse</a:t>
            </a:r>
            <a:r>
              <a:rPr lang="en-GB" sz="1200" b="0" i="0" u="none" strike="noStrike" kern="1200" dirty="0">
                <a:solidFill>
                  <a:schemeClr val="tx1"/>
                </a:solidFill>
                <a:effectLst/>
                <a:latin typeface="+mn-lt"/>
                <a:ea typeface="+mn-ea"/>
                <a:cs typeface="+mn-cs"/>
              </a:rPr>
              <a:t>. These results confirmed that the system maintained fast response times and stable performance under normal usage conditions.</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24</a:t>
            </a:fld>
            <a:endParaRPr lang="en-PK"/>
          </a:p>
        </p:txBody>
      </p:sp>
    </p:spTree>
    <p:extLst>
      <p:ext uri="{BB962C8B-B14F-4D97-AF65-F5344CB8AC3E}">
        <p14:creationId xmlns:p14="http://schemas.microsoft.com/office/powerpoint/2010/main" val="37518536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66F9D-56A6-AA82-C804-1E2A8ABDFC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9E3EBD-5B90-2B98-BBCE-EEEA86C2E4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6AC61C-1004-0859-D075-EF59298D5655}"/>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Finally, usability feedback was collected through a structured Google Forms survey. Users reported that the system was easy to navigate, the dashboards were helpful for understanding emissions, and the gamification features increased their motivation to use the system.”</a:t>
            </a:r>
            <a:endParaRPr lang="en-GB" dirty="0"/>
          </a:p>
        </p:txBody>
      </p:sp>
      <p:sp>
        <p:nvSpPr>
          <p:cNvPr id="4" name="Slide Number Placeholder 3">
            <a:extLst>
              <a:ext uri="{FF2B5EF4-FFF2-40B4-BE49-F238E27FC236}">
                <a16:creationId xmlns:a16="http://schemas.microsoft.com/office/drawing/2014/main" id="{E442D3B7-A89E-E27C-AA8D-497C225E026A}"/>
              </a:ext>
            </a:extLst>
          </p:cNvPr>
          <p:cNvSpPr>
            <a:spLocks noGrp="1"/>
          </p:cNvSpPr>
          <p:nvPr>
            <p:ph type="sldNum" sz="quarter" idx="5"/>
          </p:nvPr>
        </p:nvSpPr>
        <p:spPr/>
        <p:txBody>
          <a:bodyPr/>
          <a:lstStyle/>
          <a:p>
            <a:fld id="{72A65CD1-46CB-944D-8A56-DB57579EAB9F}" type="slidenum">
              <a:rPr lang="en-PK" smtClean="0"/>
              <a:t>26</a:t>
            </a:fld>
            <a:endParaRPr lang="en-PK"/>
          </a:p>
        </p:txBody>
      </p:sp>
    </p:spTree>
    <p:extLst>
      <p:ext uri="{BB962C8B-B14F-4D97-AF65-F5344CB8AC3E}">
        <p14:creationId xmlns:p14="http://schemas.microsoft.com/office/powerpoint/2010/main" val="7868680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r>
              <a:rPr lang="en-PK" dirty="0"/>
              <a:t>ere are some feedbacks obtained</a:t>
            </a:r>
          </a:p>
        </p:txBody>
      </p:sp>
      <p:sp>
        <p:nvSpPr>
          <p:cNvPr id="4" name="Slide Number Placeholder 3"/>
          <p:cNvSpPr>
            <a:spLocks noGrp="1"/>
          </p:cNvSpPr>
          <p:nvPr>
            <p:ph type="sldNum" sz="quarter" idx="5"/>
          </p:nvPr>
        </p:nvSpPr>
        <p:spPr/>
        <p:txBody>
          <a:bodyPr/>
          <a:lstStyle/>
          <a:p>
            <a:fld id="{72A65CD1-46CB-944D-8A56-DB57579EAB9F}" type="slidenum">
              <a:rPr lang="en-PK" smtClean="0"/>
              <a:t>27</a:t>
            </a:fld>
            <a:endParaRPr lang="en-PK"/>
          </a:p>
        </p:txBody>
      </p:sp>
    </p:spTree>
    <p:extLst>
      <p:ext uri="{BB962C8B-B14F-4D97-AF65-F5344CB8AC3E}">
        <p14:creationId xmlns:p14="http://schemas.microsoft.com/office/powerpoint/2010/main" val="2221928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31B83-5FD9-E54E-8A6C-DE68478688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52C7F9-81C1-3124-A995-AC576E560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8B508E-809A-AEBF-71DE-773B3BB16A2D}"/>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During the development of this project, several challenges and limitations were identified.</a:t>
            </a:r>
          </a:p>
          <a:p>
            <a:r>
              <a:rPr lang="en-GB" sz="1200" b="0" i="0" u="none" strike="noStrike" kern="1200" dirty="0">
                <a:solidFill>
                  <a:schemeClr val="tx1"/>
                </a:solidFill>
                <a:effectLst/>
                <a:latin typeface="+mn-lt"/>
                <a:ea typeface="+mn-ea"/>
                <a:cs typeface="+mn-cs"/>
              </a:rPr>
              <a:t>-&gt; Challenges</a:t>
            </a:r>
          </a:p>
          <a:p>
            <a:r>
              <a:rPr lang="en-GB" sz="1200" b="0" i="0" u="none" strike="noStrike" kern="1200" dirty="0">
                <a:solidFill>
                  <a:schemeClr val="tx1"/>
                </a:solidFill>
                <a:effectLst/>
                <a:latin typeface="+mn-lt"/>
                <a:ea typeface="+mn-ea"/>
                <a:cs typeface="+mn-cs"/>
              </a:rPr>
              <a:t>One major challenge was collecting consistent and accurate user activity data, as the system currently relies on manual user input. Integrating machine learning with real-time data while maintaining good system performance was also technically challenging.</a:t>
            </a:r>
          </a:p>
          <a:p>
            <a:r>
              <a:rPr lang="en-GB" sz="1200" b="0" i="0" u="none" strike="noStrike" kern="1200" dirty="0">
                <a:solidFill>
                  <a:schemeClr val="tx1"/>
                </a:solidFill>
                <a:effectLst/>
                <a:latin typeface="+mn-lt"/>
                <a:ea typeface="+mn-ea"/>
                <a:cs typeface="+mn-cs"/>
              </a:rPr>
              <a:t>-&gt;LIMITATIONS:</a:t>
            </a:r>
          </a:p>
          <a:p>
            <a:r>
              <a:rPr lang="en-GB" sz="1200" b="0" i="0" u="none" strike="noStrike" kern="1200" dirty="0">
                <a:solidFill>
                  <a:schemeClr val="tx1"/>
                </a:solidFill>
                <a:effectLst/>
                <a:latin typeface="+mn-lt"/>
                <a:ea typeface="+mn-ea"/>
                <a:cs typeface="+mn-cs"/>
              </a:rPr>
              <a:t>In terms of limitations, the carbon emission calculations are based on secondary datasets such as DEFRA and IPCC rather than real-time sensor data. The user testing was conducted with a relatively small sample size due to time constraints.</a:t>
            </a:r>
          </a:p>
          <a:p>
            <a:r>
              <a:rPr lang="en-GB" sz="1200" b="0" i="0" u="none" strike="noStrike" kern="1200" dirty="0">
                <a:solidFill>
                  <a:schemeClr val="tx1"/>
                </a:solidFill>
                <a:effectLst/>
                <a:latin typeface="+mn-lt"/>
                <a:ea typeface="+mn-ea"/>
                <a:cs typeface="+mn-cs"/>
              </a:rPr>
              <a:t>Additionally, functional testing and cross-platform testing were limited, meaning that some edge cases and device-specific behaviours could not be fully evaluated.</a:t>
            </a:r>
          </a:p>
        </p:txBody>
      </p:sp>
      <p:sp>
        <p:nvSpPr>
          <p:cNvPr id="4" name="Slide Number Placeholder 3">
            <a:extLst>
              <a:ext uri="{FF2B5EF4-FFF2-40B4-BE49-F238E27FC236}">
                <a16:creationId xmlns:a16="http://schemas.microsoft.com/office/drawing/2014/main" id="{6323C17C-0245-2BF5-E554-019A4B8F8059}"/>
              </a:ext>
            </a:extLst>
          </p:cNvPr>
          <p:cNvSpPr>
            <a:spLocks noGrp="1"/>
          </p:cNvSpPr>
          <p:nvPr>
            <p:ph type="sldNum" sz="quarter" idx="5"/>
          </p:nvPr>
        </p:nvSpPr>
        <p:spPr/>
        <p:txBody>
          <a:bodyPr/>
          <a:lstStyle/>
          <a:p>
            <a:fld id="{72A65CD1-46CB-944D-8A56-DB57579EAB9F}" type="slidenum">
              <a:rPr lang="en-PK" smtClean="0"/>
              <a:t>28</a:t>
            </a:fld>
            <a:endParaRPr lang="en-PK"/>
          </a:p>
        </p:txBody>
      </p:sp>
    </p:spTree>
    <p:extLst>
      <p:ext uri="{BB962C8B-B14F-4D97-AF65-F5344CB8AC3E}">
        <p14:creationId xmlns:p14="http://schemas.microsoft.com/office/powerpoint/2010/main" val="28256427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conclude, </a:t>
            </a:r>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 provides a modern and engaging approach to personal carbon tracking.</a:t>
            </a:r>
            <a:br>
              <a:rPr lang="en-GB" dirty="0"/>
            </a:br>
            <a:r>
              <a:rPr lang="en-GB" sz="1200" b="0" i="0" u="none" strike="noStrike" kern="1200" dirty="0">
                <a:solidFill>
                  <a:schemeClr val="tx1"/>
                </a:solidFill>
                <a:effectLst/>
                <a:latin typeface="+mn-lt"/>
                <a:ea typeface="+mn-ea"/>
                <a:cs typeface="+mn-cs"/>
              </a:rPr>
              <a:t>By combining continuous monitoring, ML-driven personalised recommendations, and gamification, the system addresses key limitations found in existing carbon calculators.</a:t>
            </a:r>
            <a:br>
              <a:rPr lang="en-GB" dirty="0"/>
            </a:br>
            <a:r>
              <a:rPr lang="en-GB" sz="1200" b="0" i="0" u="none" strike="noStrike" kern="1200" dirty="0">
                <a:solidFill>
                  <a:schemeClr val="tx1"/>
                </a:solidFill>
                <a:effectLst/>
                <a:latin typeface="+mn-lt"/>
                <a:ea typeface="+mn-ea"/>
                <a:cs typeface="+mn-cs"/>
              </a:rPr>
              <a:t>The project demonstrates how digital tools can empower individuals to make meaningful and measurable climate impact.</a:t>
            </a:r>
            <a:br>
              <a:rPr lang="en-GB" dirty="0"/>
            </a:br>
            <a:r>
              <a:rPr lang="en-GB" sz="1200" b="0" i="0" u="none" strike="noStrike" kern="1200" dirty="0">
                <a:solidFill>
                  <a:schemeClr val="tx1"/>
                </a:solidFill>
                <a:effectLst/>
                <a:latin typeface="+mn-lt"/>
                <a:ea typeface="+mn-ea"/>
                <a:cs typeface="+mn-cs"/>
              </a:rPr>
              <a:t>In the long term, </a:t>
            </a:r>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 can be expanded with mobile apps, IoT integration, community features, and advanced machine learning models.”</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29</a:t>
            </a:fld>
            <a:endParaRPr lang="en-PK"/>
          </a:p>
        </p:txBody>
      </p:sp>
    </p:spTree>
    <p:extLst>
      <p:ext uri="{BB962C8B-B14F-4D97-AF65-F5344CB8AC3E}">
        <p14:creationId xmlns:p14="http://schemas.microsoft.com/office/powerpoint/2010/main" val="22067407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Thank you for listening. I’m happy to take any questions.”</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31</a:t>
            </a:fld>
            <a:endParaRPr lang="en-PK"/>
          </a:p>
        </p:txBody>
      </p:sp>
    </p:spTree>
    <p:extLst>
      <p:ext uri="{BB962C8B-B14F-4D97-AF65-F5344CB8AC3E}">
        <p14:creationId xmlns:p14="http://schemas.microsoft.com/office/powerpoint/2010/main" val="2040245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PK"/>
          </a:p>
        </p:txBody>
      </p:sp>
      <p:sp>
        <p:nvSpPr>
          <p:cNvPr id="6" name="Slide Number Placeholder 5"/>
          <p:cNvSpPr>
            <a:spLocks noGrp="1"/>
          </p:cNvSpPr>
          <p:nvPr>
            <p:ph type="sldNum" sz="quarter" idx="12"/>
          </p:nvPr>
        </p:nvSpPr>
        <p:spPr>
          <a:xfrm>
            <a:off x="531812" y="4529540"/>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1352704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PK"/>
          </a:p>
        </p:txBody>
      </p:sp>
      <p:sp>
        <p:nvSpPr>
          <p:cNvPr id="6" name="Slide Number Placeholder 5"/>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808695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1326833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645483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86364B-5C7D-4833-98E9-1DBFE6D636D5}" type="datetimeFigureOut">
              <a:rPr lang="en-GB" smtClean="0"/>
              <a:t>28/11/2025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900262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86364B-5C7D-4833-98E9-1DBFE6D636D5}" type="datetimeFigureOut">
              <a:rPr lang="en-GB" smtClean="0"/>
              <a:t>28/11/2025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PK"/>
          </a:p>
        </p:txBody>
      </p:sp>
      <p:sp>
        <p:nvSpPr>
          <p:cNvPr id="5" name="Slide Number Placeholder 4"/>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687333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86364B-5C7D-4833-98E9-1DBFE6D636D5}" type="datetimeFigureOut">
              <a:rPr lang="en-GB" smtClean="0"/>
              <a:t>28/11/2025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2273834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2198224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245594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2817158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95CF158-2EA5-444F-96E2-EC62E2B97AD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23694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130002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95CF158-2EA5-444F-96E2-EC62E2B97AD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05639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5342667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248338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2965022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C86364B-5C7D-4833-98E9-1DBFE6D636D5}" type="datetimeFigureOut">
              <a:rPr lang="en-GB" smtClean="0"/>
              <a:t>28/11/2025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95CF158-2EA5-444F-96E2-EC62E2B97AD7}" type="slidenum">
              <a:rPr lang="en-GB" smtClean="0"/>
              <a:t>‹#›</a:t>
            </a:fld>
            <a:endParaRPr lang="en-GB"/>
          </a:p>
        </p:txBody>
      </p:sp>
    </p:spTree>
    <p:extLst>
      <p:ext uri="{BB962C8B-B14F-4D97-AF65-F5344CB8AC3E}">
        <p14:creationId xmlns:p14="http://schemas.microsoft.com/office/powerpoint/2010/main" val="2313907684"/>
      </p:ext>
    </p:extLst>
  </p:cSld>
  <p:clrMap bg1="lt1" tx1="dk1" bg2="lt2" tx2="dk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 id="2147484165" r:id="rId7"/>
    <p:sldLayoutId id="2147484166" r:id="rId8"/>
    <p:sldLayoutId id="2147484167" r:id="rId9"/>
    <p:sldLayoutId id="2147484168" r:id="rId10"/>
    <p:sldLayoutId id="2147484169" r:id="rId11"/>
    <p:sldLayoutId id="2147484170" r:id="rId12"/>
    <p:sldLayoutId id="2147484171" r:id="rId13"/>
    <p:sldLayoutId id="2147484172" r:id="rId14"/>
    <p:sldLayoutId id="2147484173" r:id="rId15"/>
    <p:sldLayoutId id="214748417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slide" Target="slide30.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png"/><Relationship Id="rId7" Type="http://schemas.openxmlformats.org/officeDocument/2006/relationships/diagramLayout" Target="../diagrams/layout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15.svg"/><Relationship Id="rId10" Type="http://schemas.microsoft.com/office/2007/relationships/diagramDrawing" Target="../diagrams/drawing1.xml"/><Relationship Id="rId4" Type="http://schemas.openxmlformats.org/officeDocument/2006/relationships/image" Target="../media/image14.png"/><Relationship Id="rId9" Type="http://schemas.openxmlformats.org/officeDocument/2006/relationships/diagramColors" Target="../diagrams/colors1.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duotone>
              <a:schemeClr val="accent5">
                <a:shade val="45000"/>
                <a:satMod val="135000"/>
              </a:schemeClr>
              <a:prstClr val="white"/>
            </a:duotone>
            <a:extLst>
              <a:ext uri="{BEBA8EAE-BF5A-486C-A8C5-ECC9F3942E4B}">
                <a14:imgProps xmlns:a14="http://schemas.microsoft.com/office/drawing/2010/main">
                  <a14:imgLayer r:embed="rId4">
                    <a14:imgEffect>
                      <a14:saturation sat="0"/>
                    </a14:imgEffect>
                  </a14:imgLayer>
                </a14:imgProps>
              </a:ext>
            </a:extLst>
          </a:blip>
          <a:srcRect/>
          <a:stretch>
            <a:fillRect t="-6000" b="-6000"/>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924334C-7B82-40E2-9AB1-C707AD5F6D03}"/>
              </a:ext>
            </a:extLst>
          </p:cNvPr>
          <p:cNvSpPr/>
          <p:nvPr/>
        </p:nvSpPr>
        <p:spPr>
          <a:xfrm>
            <a:off x="0" y="1737360"/>
            <a:ext cx="12192000" cy="16249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a:solidFill>
                  <a:schemeClr val="accent5">
                    <a:lumMod val="50000"/>
                  </a:schemeClr>
                </a:solidFill>
              </a:rPr>
              <a:t>CarbonSmart</a:t>
            </a:r>
            <a:r>
              <a:rPr lang="en-GB" sz="3200" b="1" dirty="0">
                <a:solidFill>
                  <a:schemeClr val="accent5">
                    <a:lumMod val="50000"/>
                  </a:schemeClr>
                </a:solidFill>
              </a:rPr>
              <a:t>: Intelligent Personal Carbon Footprint Tracking System</a:t>
            </a:r>
          </a:p>
        </p:txBody>
      </p:sp>
      <p:sp>
        <p:nvSpPr>
          <p:cNvPr id="2" name="Title 1">
            <a:extLst>
              <a:ext uri="{FF2B5EF4-FFF2-40B4-BE49-F238E27FC236}">
                <a16:creationId xmlns:a16="http://schemas.microsoft.com/office/drawing/2014/main" id="{E8EE4DE4-B759-4E65-9EF1-5054484CE8A8}"/>
              </a:ext>
            </a:extLst>
          </p:cNvPr>
          <p:cNvSpPr>
            <a:spLocks noGrp="1"/>
          </p:cNvSpPr>
          <p:nvPr>
            <p:ph type="ctrTitle"/>
          </p:nvPr>
        </p:nvSpPr>
        <p:spPr>
          <a:xfrm>
            <a:off x="1524000" y="943356"/>
            <a:ext cx="9144000" cy="2052352"/>
          </a:xfrm>
        </p:spPr>
        <p:txBody>
          <a:bodyPr/>
          <a:lstStyle/>
          <a:p>
            <a:r>
              <a:rPr lang="en-GB" dirty="0">
                <a:solidFill>
                  <a:schemeClr val="bg1"/>
                </a:solidFill>
                <a:latin typeface="Amasis MT Pro Black" panose="02040A04050005020304" pitchFamily="18" charset="0"/>
              </a:rPr>
              <a:t>  </a:t>
            </a:r>
          </a:p>
        </p:txBody>
      </p:sp>
    </p:spTree>
    <p:extLst>
      <p:ext uri="{BB962C8B-B14F-4D97-AF65-F5344CB8AC3E}">
        <p14:creationId xmlns:p14="http://schemas.microsoft.com/office/powerpoint/2010/main" val="3553036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1662880" y="494833"/>
            <a:ext cx="10515600" cy="1325563"/>
          </a:xfrm>
        </p:spPr>
        <p:txBody>
          <a:bodyPr>
            <a:normAutofit/>
          </a:bodyPr>
          <a:lstStyle/>
          <a:p>
            <a:r>
              <a:rPr lang="en-GB" b="1" dirty="0" err="1"/>
              <a:t>CarbonSmart</a:t>
            </a:r>
            <a:r>
              <a:rPr lang="en-GB" b="1" dirty="0"/>
              <a:t>: Intelligent Personal Carbon Footprint Tracking System</a:t>
            </a:r>
            <a:endParaRPr lang="en-GB" b="1" dirty="0">
              <a:latin typeface="Amasis MT Pro Medium" panose="020B0604020202020204" pitchFamily="18" charset="0"/>
            </a:endParaRPr>
          </a:p>
        </p:txBody>
      </p:sp>
      <p:sp>
        <p:nvSpPr>
          <p:cNvPr id="3" name="Content Placeholder 2">
            <a:extLst>
              <a:ext uri="{FF2B5EF4-FFF2-40B4-BE49-F238E27FC236}">
                <a16:creationId xmlns:a16="http://schemas.microsoft.com/office/drawing/2014/main" id="{58CEAFC5-C45B-4CA5-B8CA-B28C51504AEF}"/>
              </a:ext>
            </a:extLst>
          </p:cNvPr>
          <p:cNvSpPr>
            <a:spLocks noGrp="1"/>
          </p:cNvSpPr>
          <p:nvPr>
            <p:ph idx="1"/>
          </p:nvPr>
        </p:nvSpPr>
        <p:spPr>
          <a:xfrm>
            <a:off x="809625" y="2055814"/>
            <a:ext cx="10515600" cy="3764291"/>
          </a:xfrm>
        </p:spPr>
        <p:txBody>
          <a:bodyPr>
            <a:normAutofit/>
          </a:bodyPr>
          <a:lstStyle/>
          <a:p>
            <a:pPr lvl="1">
              <a:lnSpc>
                <a:spcPct val="150000"/>
              </a:lnSpc>
              <a:buFont typeface="Wingdings" panose="05000000000000000000" pitchFamily="2" charset="2"/>
              <a:buChar char="Ø"/>
            </a:pPr>
            <a:r>
              <a:rPr lang="en-GB" b="1" dirty="0">
                <a:latin typeface="Amasis MT Pro" panose="02040504050005020304" pitchFamily="18" charset="0"/>
              </a:rPr>
              <a:t> Sanam Asghar</a:t>
            </a:r>
            <a:r>
              <a:rPr lang="en-GB" b="1" dirty="0"/>
              <a:t> </a:t>
            </a:r>
          </a:p>
          <a:p>
            <a:pPr lvl="1">
              <a:lnSpc>
                <a:spcPct val="150000"/>
              </a:lnSpc>
              <a:buFont typeface="Wingdings" panose="05000000000000000000" pitchFamily="2" charset="2"/>
              <a:buChar char="Ø"/>
            </a:pPr>
            <a:r>
              <a:rPr lang="en-GB" b="1" dirty="0"/>
              <a:t> ID - 2220567</a:t>
            </a:r>
          </a:p>
          <a:p>
            <a:pPr lvl="1">
              <a:lnSpc>
                <a:spcPct val="150000"/>
              </a:lnSpc>
              <a:buFont typeface="Wingdings" panose="05000000000000000000" pitchFamily="2" charset="2"/>
              <a:buChar char="Ø"/>
            </a:pPr>
            <a:r>
              <a:rPr lang="en-GB" b="1" dirty="0"/>
              <a:t> Supervisor</a:t>
            </a:r>
            <a:r>
              <a:rPr lang="en-GB" b="1" dirty="0">
                <a:latin typeface="Amasis MT Pro" panose="02040504050005020304" pitchFamily="18" charset="0"/>
              </a:rPr>
              <a:t>	- Sana </a:t>
            </a:r>
            <a:r>
              <a:rPr lang="en-GB" b="1" dirty="0" err="1">
                <a:latin typeface="Amasis MT Pro" panose="02040504050005020304" pitchFamily="18" charset="0"/>
              </a:rPr>
              <a:t>Jokhio</a:t>
            </a:r>
            <a:endParaRPr lang="en-GB" b="1" dirty="0">
              <a:latin typeface="Amasis MT Pro" panose="02040504050005020304" pitchFamily="18" charset="0"/>
            </a:endParaRPr>
          </a:p>
        </p:txBody>
      </p:sp>
      <p:sp>
        <p:nvSpPr>
          <p:cNvPr id="8" name="Right Triangle 7">
            <a:extLst>
              <a:ext uri="{FF2B5EF4-FFF2-40B4-BE49-F238E27FC236}">
                <a16:creationId xmlns:a16="http://schemas.microsoft.com/office/drawing/2014/main" id="{5371230D-5BF7-496D-AFD9-64D0D23723A8}"/>
              </a:ext>
            </a:extLst>
          </p:cNvPr>
          <p:cNvSpPr/>
          <p:nvPr/>
        </p:nvSpPr>
        <p:spPr>
          <a:xfrm rot="16200000">
            <a:off x="5700712" y="366713"/>
            <a:ext cx="6858001" cy="6124575"/>
          </a:xfrm>
          <a:prstGeom prst="rtTriangle">
            <a:avLst/>
          </a:prstGeom>
          <a:gradFill flip="none" rotWithShape="1">
            <a:gsLst>
              <a:gs pos="72088">
                <a:schemeClr val="accent5">
                  <a:lumMod val="75000"/>
                </a:schemeClr>
              </a:gs>
              <a:gs pos="0">
                <a:schemeClr val="accent4">
                  <a:lumMod val="60000"/>
                  <a:lumOff val="40000"/>
                </a:schemeClr>
              </a:gs>
              <a:gs pos="46000">
                <a:schemeClr val="accent4">
                  <a:lumMod val="75000"/>
                </a:schemeClr>
              </a:gs>
              <a:gs pos="88282">
                <a:schemeClr val="accent4">
                  <a:lumMod val="40000"/>
                  <a:lumOff val="60000"/>
                </a:schemeClr>
              </a:gs>
              <a:gs pos="100000">
                <a:schemeClr val="accent6">
                  <a:lumMod val="40000"/>
                  <a:lumOff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4387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4F4760-D588-62EB-5082-A44A947433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F026E9-70C5-AC5B-7A5D-750C0643CB0F}"/>
              </a:ext>
            </a:extLst>
          </p:cNvPr>
          <p:cNvSpPr>
            <a:spLocks noGrp="1"/>
          </p:cNvSpPr>
          <p:nvPr>
            <p:ph type="title"/>
          </p:nvPr>
        </p:nvSpPr>
        <p:spPr>
          <a:xfrm>
            <a:off x="1800445" y="624361"/>
            <a:ext cx="8911687" cy="1280890"/>
          </a:xfrm>
        </p:spPr>
        <p:txBody>
          <a:bodyPr/>
          <a:lstStyle/>
          <a:p>
            <a:r>
              <a:rPr lang="en-GB" dirty="0">
                <a:latin typeface="Amasis MT Pro Medium" panose="020B0604020202020204" pitchFamily="18" charset="0"/>
              </a:rPr>
              <a:t> Agenda</a:t>
            </a:r>
          </a:p>
        </p:txBody>
      </p:sp>
      <p:sp>
        <p:nvSpPr>
          <p:cNvPr id="3" name="Content Placeholder 2">
            <a:extLst>
              <a:ext uri="{FF2B5EF4-FFF2-40B4-BE49-F238E27FC236}">
                <a16:creationId xmlns:a16="http://schemas.microsoft.com/office/drawing/2014/main" id="{40CD0537-33D2-9A39-9171-C7DC5F953D16}"/>
              </a:ext>
            </a:extLst>
          </p:cNvPr>
          <p:cNvSpPr>
            <a:spLocks noGrp="1"/>
          </p:cNvSpPr>
          <p:nvPr>
            <p:ph idx="1"/>
          </p:nvPr>
        </p:nvSpPr>
        <p:spPr>
          <a:xfrm>
            <a:off x="838200" y="1825625"/>
            <a:ext cx="10515600" cy="3764291"/>
          </a:xfrm>
        </p:spPr>
        <p:txBody>
          <a:bodyPr>
            <a:noAutofit/>
          </a:bodyPr>
          <a:lstStyle/>
          <a:p>
            <a:pPr lvl="1">
              <a:lnSpc>
                <a:spcPct val="150000"/>
              </a:lnSpc>
              <a:buFont typeface="Wingdings" panose="05000000000000000000" pitchFamily="2" charset="2"/>
              <a:buChar char="Ø"/>
            </a:pPr>
            <a:r>
              <a:rPr lang="en-GB" dirty="0">
                <a:latin typeface="Amasis MT Pro" panose="02040504050005020304" pitchFamily="18" charset="0"/>
              </a:rPr>
              <a:t> </a:t>
            </a:r>
            <a:r>
              <a:rPr lang="en-GB" b="1" dirty="0">
                <a:latin typeface="Amasis MT Pro" panose="02040504050005020304" pitchFamily="18" charset="0"/>
              </a:rPr>
              <a:t>Introduction</a:t>
            </a:r>
          </a:p>
          <a:p>
            <a:pPr lvl="1">
              <a:lnSpc>
                <a:spcPct val="150000"/>
              </a:lnSpc>
              <a:buFont typeface="Wingdings" panose="05000000000000000000" pitchFamily="2" charset="2"/>
              <a:buChar char="Ø"/>
            </a:pPr>
            <a:r>
              <a:rPr lang="en-GB" b="1" dirty="0">
                <a:latin typeface="Amasis MT Pro" panose="02040504050005020304" pitchFamily="18" charset="77"/>
              </a:rPr>
              <a:t>Problem Background</a:t>
            </a:r>
          </a:p>
          <a:p>
            <a:pPr lvl="1">
              <a:lnSpc>
                <a:spcPct val="150000"/>
              </a:lnSpc>
              <a:buFont typeface="Wingdings" panose="05000000000000000000" pitchFamily="2" charset="2"/>
              <a:buChar char="Ø"/>
            </a:pPr>
            <a:r>
              <a:rPr lang="en-GB" b="1" dirty="0">
                <a:latin typeface="Amasis MT Pro" panose="02040504050005020304" pitchFamily="18" charset="77"/>
              </a:rPr>
              <a:t>Aim &amp; Objectives</a:t>
            </a:r>
          </a:p>
          <a:p>
            <a:pPr lvl="1">
              <a:lnSpc>
                <a:spcPct val="150000"/>
              </a:lnSpc>
              <a:buFont typeface="Wingdings" panose="05000000000000000000" pitchFamily="2" charset="2"/>
              <a:buChar char="Ø"/>
            </a:pPr>
            <a:r>
              <a:rPr lang="en-GB" b="1" dirty="0">
                <a:latin typeface="Amasis MT Pro" panose="02040504050005020304" pitchFamily="18" charset="77"/>
              </a:rPr>
              <a:t>Literature Review Summary</a:t>
            </a:r>
          </a:p>
          <a:p>
            <a:pPr lvl="1">
              <a:lnSpc>
                <a:spcPct val="150000"/>
              </a:lnSpc>
              <a:buFont typeface="Wingdings" panose="05000000000000000000" pitchFamily="2" charset="2"/>
              <a:buChar char="Ø"/>
            </a:pPr>
            <a:r>
              <a:rPr lang="en-GB" b="1" dirty="0">
                <a:latin typeface="Amasis MT Pro" panose="02040504050005020304" pitchFamily="18" charset="77"/>
              </a:rPr>
              <a:t>Methodology</a:t>
            </a:r>
          </a:p>
          <a:p>
            <a:pPr lvl="1">
              <a:lnSpc>
                <a:spcPct val="150000"/>
              </a:lnSpc>
              <a:buFont typeface="Wingdings" panose="05000000000000000000" pitchFamily="2" charset="2"/>
              <a:buChar char="Ø"/>
            </a:pPr>
            <a:r>
              <a:rPr lang="en-GB" b="1" dirty="0">
                <a:latin typeface="Amasis MT Pro" panose="02040504050005020304" pitchFamily="18" charset="77"/>
              </a:rPr>
              <a:t>System Design &amp; Architecture</a:t>
            </a:r>
          </a:p>
          <a:p>
            <a:pPr lvl="1">
              <a:lnSpc>
                <a:spcPct val="150000"/>
              </a:lnSpc>
              <a:buFont typeface="Wingdings" panose="05000000000000000000" pitchFamily="2" charset="2"/>
              <a:buChar char="Ø"/>
            </a:pPr>
            <a:r>
              <a:rPr lang="en-GB" b="1" dirty="0">
                <a:latin typeface="Amasis MT Pro" panose="02040504050005020304" pitchFamily="18" charset="77"/>
              </a:rPr>
              <a:t>Implementation</a:t>
            </a:r>
          </a:p>
          <a:p>
            <a:pPr lvl="1">
              <a:lnSpc>
                <a:spcPct val="150000"/>
              </a:lnSpc>
              <a:buFont typeface="Wingdings" panose="05000000000000000000" pitchFamily="2" charset="2"/>
              <a:buChar char="Ø"/>
            </a:pPr>
            <a:r>
              <a:rPr lang="en-GB" b="1" dirty="0">
                <a:latin typeface="Amasis MT Pro" panose="02040504050005020304" pitchFamily="18" charset="77"/>
              </a:rPr>
              <a:t>Results &amp; Evaluation</a:t>
            </a:r>
          </a:p>
          <a:p>
            <a:pPr lvl="1">
              <a:lnSpc>
                <a:spcPct val="150000"/>
              </a:lnSpc>
              <a:buFont typeface="Wingdings" panose="05000000000000000000" pitchFamily="2" charset="2"/>
              <a:buChar char="Ø"/>
            </a:pPr>
            <a:r>
              <a:rPr lang="en-GB" b="1" dirty="0"/>
              <a:t>Challenges &amp; Limitations</a:t>
            </a:r>
            <a:endParaRPr lang="en-GB" b="1" dirty="0">
              <a:latin typeface="Amasis MT Pro" panose="02040504050005020304" pitchFamily="18" charset="77"/>
            </a:endParaRPr>
          </a:p>
          <a:p>
            <a:pPr lvl="1">
              <a:lnSpc>
                <a:spcPct val="150000"/>
              </a:lnSpc>
              <a:buFont typeface="Wingdings" panose="05000000000000000000" pitchFamily="2" charset="2"/>
              <a:buChar char="Ø"/>
            </a:pPr>
            <a:r>
              <a:rPr lang="en-GB" b="1" dirty="0">
                <a:latin typeface="Amasis MT Pro" panose="02040504050005020304" pitchFamily="18" charset="77"/>
              </a:rPr>
              <a:t>Conclusion</a:t>
            </a:r>
          </a:p>
        </p:txBody>
      </p:sp>
      <p:pic>
        <p:nvPicPr>
          <p:cNvPr id="5" name="Pink Bar" descr="Pink line.png">
            <a:extLst>
              <a:ext uri="{FF2B5EF4-FFF2-40B4-BE49-F238E27FC236}">
                <a16:creationId xmlns:a16="http://schemas.microsoft.com/office/drawing/2014/main" id="{9F159D32-4F61-D2BB-EB8F-A6BA8730CD4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1906970" y="1264806"/>
            <a:ext cx="1476000" cy="51047"/>
          </a:xfrm>
          <a:prstGeom prst="rect">
            <a:avLst/>
          </a:prstGeom>
        </p:spPr>
      </p:pic>
      <p:sp>
        <p:nvSpPr>
          <p:cNvPr id="4" name="Right Triangle 3">
            <a:extLst>
              <a:ext uri="{FF2B5EF4-FFF2-40B4-BE49-F238E27FC236}">
                <a16:creationId xmlns:a16="http://schemas.microsoft.com/office/drawing/2014/main" id="{CFBAD6E3-7E04-F9D6-5AB8-7AC7750BCFF5}"/>
              </a:ext>
            </a:extLst>
          </p:cNvPr>
          <p:cNvSpPr/>
          <p:nvPr/>
        </p:nvSpPr>
        <p:spPr>
          <a:xfrm rot="16200000">
            <a:off x="5700712" y="366713"/>
            <a:ext cx="6858001" cy="6124575"/>
          </a:xfrm>
          <a:prstGeom prst="rtTriangle">
            <a:avLst/>
          </a:prstGeom>
          <a:gradFill flip="none" rotWithShape="1">
            <a:gsLst>
              <a:gs pos="72088">
                <a:schemeClr val="accent5">
                  <a:lumMod val="75000"/>
                </a:schemeClr>
              </a:gs>
              <a:gs pos="0">
                <a:schemeClr val="accent4">
                  <a:lumMod val="60000"/>
                  <a:lumOff val="40000"/>
                </a:schemeClr>
              </a:gs>
              <a:gs pos="46000">
                <a:schemeClr val="accent4">
                  <a:lumMod val="75000"/>
                </a:schemeClr>
              </a:gs>
              <a:gs pos="88282">
                <a:schemeClr val="accent4">
                  <a:lumMod val="40000"/>
                  <a:lumOff val="60000"/>
                </a:schemeClr>
              </a:gs>
              <a:gs pos="100000">
                <a:schemeClr val="accent6">
                  <a:lumMod val="40000"/>
                  <a:lumOff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356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2592925" y="324072"/>
            <a:ext cx="8911687" cy="1280890"/>
          </a:xfrm>
        </p:spPr>
        <p:txBody>
          <a:bodyPr/>
          <a:lstStyle/>
          <a:p>
            <a:r>
              <a:rPr lang="en-GB" dirty="0">
                <a:latin typeface="Amasis MT Pro Medium" panose="020B0604020202020204" pitchFamily="18" charset="0"/>
              </a:rPr>
              <a:t> Introduction</a:t>
            </a:r>
          </a:p>
        </p:txBody>
      </p:sp>
      <p:pic>
        <p:nvPicPr>
          <p:cNvPr id="32" name="Pink Bar" descr="Pink line.png">
            <a:extLst>
              <a:ext uri="{FF2B5EF4-FFF2-40B4-BE49-F238E27FC236}">
                <a16:creationId xmlns:a16="http://schemas.microsoft.com/office/drawing/2014/main" id="{5012783F-C6C8-4914-B680-0F205B8D753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592925" y="986059"/>
            <a:ext cx="1512000" cy="51047"/>
          </a:xfrm>
          <a:prstGeom prst="rect">
            <a:avLst/>
          </a:prstGeom>
        </p:spPr>
      </p:pic>
      <p:sp>
        <p:nvSpPr>
          <p:cNvPr id="3" name="TextBox 2">
            <a:extLst>
              <a:ext uri="{FF2B5EF4-FFF2-40B4-BE49-F238E27FC236}">
                <a16:creationId xmlns:a16="http://schemas.microsoft.com/office/drawing/2014/main" id="{E21D3A74-ACCC-4AC1-9278-3576E42F8092}"/>
              </a:ext>
            </a:extLst>
          </p:cNvPr>
          <p:cNvSpPr txBox="1"/>
          <p:nvPr/>
        </p:nvSpPr>
        <p:spPr>
          <a:xfrm>
            <a:off x="1390853" y="1133356"/>
            <a:ext cx="10599376" cy="5078313"/>
          </a:xfrm>
          <a:prstGeom prst="rect">
            <a:avLst/>
          </a:prstGeom>
          <a:noFill/>
        </p:spPr>
        <p:txBody>
          <a:bodyPr wrap="none" rtlCol="0">
            <a:spAutoFit/>
          </a:bodyPr>
          <a:lstStyle/>
          <a:p>
            <a:endParaRPr lang="en-GB" b="1" dirty="0"/>
          </a:p>
          <a:p>
            <a:pPr marL="285750" indent="-285750">
              <a:buFont typeface="Wingdings" pitchFamily="2" charset="2"/>
              <a:buChar char="Ø"/>
            </a:pPr>
            <a:r>
              <a:rPr lang="en-GB" b="1" dirty="0"/>
              <a:t>What is </a:t>
            </a:r>
            <a:r>
              <a:rPr lang="en-GB" b="1" dirty="0" err="1"/>
              <a:t>CarbonSmart</a:t>
            </a:r>
            <a:r>
              <a:rPr lang="en-GB" b="1" dirty="0"/>
              <a:t>?</a:t>
            </a:r>
          </a:p>
          <a:p>
            <a:pPr lvl="1"/>
            <a:r>
              <a:rPr lang="en-GB" dirty="0" err="1"/>
              <a:t>CarbonSmart</a:t>
            </a:r>
            <a:r>
              <a:rPr lang="en-GB" dirty="0"/>
              <a:t> is an intelligent personal carbon tracking system that helps individuals </a:t>
            </a:r>
          </a:p>
          <a:p>
            <a:pPr lvl="1"/>
            <a:r>
              <a:rPr lang="en-GB" dirty="0"/>
              <a:t>measure and understand their daily carbon emissions.</a:t>
            </a:r>
          </a:p>
          <a:p>
            <a:pPr lvl="1"/>
            <a:endParaRPr lang="en-GB" dirty="0"/>
          </a:p>
          <a:p>
            <a:pPr marL="285750" indent="-285750">
              <a:buFont typeface="Wingdings" pitchFamily="2" charset="2"/>
              <a:buChar char="Ø"/>
            </a:pPr>
            <a:r>
              <a:rPr lang="en-GB" b="1" dirty="0"/>
              <a:t>Why It Matters?</a:t>
            </a:r>
          </a:p>
          <a:p>
            <a:pPr lvl="1"/>
            <a:r>
              <a:rPr lang="en-GB" dirty="0"/>
              <a:t>Climate change is accelerating, and individual lifestyle choices contribute significantly </a:t>
            </a:r>
          </a:p>
          <a:p>
            <a:pPr lvl="1"/>
            <a:r>
              <a:rPr lang="en-GB" dirty="0"/>
              <a:t>to overall greenhouse gas emissions.</a:t>
            </a:r>
          </a:p>
          <a:p>
            <a:pPr lvl="1"/>
            <a:endParaRPr lang="en-GB" dirty="0"/>
          </a:p>
          <a:p>
            <a:pPr marL="285750" indent="-285750">
              <a:buFont typeface="Wingdings" pitchFamily="2" charset="2"/>
              <a:buChar char="Ø"/>
            </a:pPr>
            <a:r>
              <a:rPr lang="en-GB" b="1" dirty="0"/>
              <a:t>Purpose of the System</a:t>
            </a:r>
          </a:p>
          <a:p>
            <a:pPr lvl="1"/>
            <a:r>
              <a:rPr lang="en-GB" dirty="0"/>
              <a:t>To provide users with clear insights, personalised recommendations, and visual feedback </a:t>
            </a:r>
          </a:p>
          <a:p>
            <a:pPr lvl="1"/>
            <a:r>
              <a:rPr lang="en-GB" dirty="0"/>
              <a:t>that encourage sustainable behavioural change.</a:t>
            </a:r>
          </a:p>
          <a:p>
            <a:pPr lvl="1"/>
            <a:endParaRPr lang="en-GB" dirty="0"/>
          </a:p>
          <a:p>
            <a:pPr marL="285750" indent="-285750">
              <a:buFont typeface="Wingdings" pitchFamily="2" charset="2"/>
              <a:buChar char="Ø"/>
            </a:pPr>
            <a:r>
              <a:rPr lang="en-GB" b="1" dirty="0"/>
              <a:t>Key Features</a:t>
            </a:r>
          </a:p>
          <a:p>
            <a:pPr marL="742950" lvl="1" indent="-285750">
              <a:buFont typeface="Arial" panose="020B0604020202020204" pitchFamily="34" charset="0"/>
              <a:buChar char="•"/>
            </a:pPr>
            <a:r>
              <a:rPr lang="en-GB" dirty="0"/>
              <a:t>Continuous carbon tracking</a:t>
            </a:r>
          </a:p>
          <a:p>
            <a:pPr marL="742950" lvl="1" indent="-285750">
              <a:buFont typeface="Arial" panose="020B0604020202020204" pitchFamily="34" charset="0"/>
              <a:buChar char="•"/>
            </a:pPr>
            <a:r>
              <a:rPr lang="en-GB" dirty="0"/>
              <a:t>Visual analytics dashboard</a:t>
            </a:r>
          </a:p>
          <a:p>
            <a:pPr marL="742950" lvl="1" indent="-285750">
              <a:buFont typeface="Arial" panose="020B0604020202020204" pitchFamily="34" charset="0"/>
              <a:buChar char="•"/>
            </a:pPr>
            <a:r>
              <a:rPr lang="en-GB" dirty="0"/>
              <a:t>ML-driven personalised recommendations</a:t>
            </a:r>
          </a:p>
          <a:p>
            <a:pPr marL="742950" lvl="1" indent="-285750">
              <a:buFont typeface="Arial" panose="020B0604020202020204" pitchFamily="34" charset="0"/>
              <a:buChar char="•"/>
            </a:pPr>
            <a:r>
              <a:rPr lang="en-GB" dirty="0"/>
              <a:t>Gamification for long-term engagement</a:t>
            </a:r>
          </a:p>
        </p:txBody>
      </p:sp>
    </p:spTree>
    <p:extLst>
      <p:ext uri="{BB962C8B-B14F-4D97-AF65-F5344CB8AC3E}">
        <p14:creationId xmlns:p14="http://schemas.microsoft.com/office/powerpoint/2010/main" val="157410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BD8D8-0D1C-9057-249E-EC5AFE3B4F6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C431F7D-9B0C-1190-FD31-031F80062135}"/>
              </a:ext>
            </a:extLst>
          </p:cNvPr>
          <p:cNvSpPr txBox="1"/>
          <p:nvPr/>
        </p:nvSpPr>
        <p:spPr>
          <a:xfrm>
            <a:off x="2203138" y="746720"/>
            <a:ext cx="2370815" cy="369332"/>
          </a:xfrm>
          <a:prstGeom prst="rect">
            <a:avLst/>
          </a:prstGeom>
          <a:noFill/>
        </p:spPr>
        <p:txBody>
          <a:bodyPr wrap="square" rtlCol="0">
            <a:spAutoFit/>
          </a:bodyPr>
          <a:lstStyle/>
          <a:p>
            <a:r>
              <a:rPr lang="en-GB" dirty="0">
                <a:solidFill>
                  <a:schemeClr val="accent1">
                    <a:lumMod val="75000"/>
                  </a:schemeClr>
                </a:solidFill>
                <a:latin typeface="Amasis MT Pro" panose="02040504050005020304" pitchFamily="18" charset="0"/>
              </a:rPr>
              <a:t>Project brief</a:t>
            </a:r>
          </a:p>
        </p:txBody>
      </p:sp>
      <p:sp>
        <p:nvSpPr>
          <p:cNvPr id="8" name="TextBox 7">
            <a:extLst>
              <a:ext uri="{FF2B5EF4-FFF2-40B4-BE49-F238E27FC236}">
                <a16:creationId xmlns:a16="http://schemas.microsoft.com/office/drawing/2014/main" id="{7139604E-A35F-93F5-A184-793CA549BBE2}"/>
              </a:ext>
            </a:extLst>
          </p:cNvPr>
          <p:cNvSpPr txBox="1"/>
          <p:nvPr/>
        </p:nvSpPr>
        <p:spPr>
          <a:xfrm>
            <a:off x="912496" y="1388956"/>
            <a:ext cx="3371436" cy="369332"/>
          </a:xfrm>
          <a:prstGeom prst="rect">
            <a:avLst/>
          </a:prstGeom>
          <a:noFill/>
        </p:spPr>
        <p:txBody>
          <a:bodyPr wrap="none" rtlCol="0">
            <a:spAutoFit/>
          </a:bodyPr>
          <a:lstStyle/>
          <a:p>
            <a:pPr marL="285750" indent="-285750">
              <a:buFont typeface="Wingdings" pitchFamily="2" charset="2"/>
              <a:buChar char="Ø"/>
            </a:pPr>
            <a:r>
              <a:rPr lang="en-GB" b="1" dirty="0"/>
              <a:t>Key Issues in Existing Tools</a:t>
            </a:r>
          </a:p>
        </p:txBody>
      </p:sp>
      <p:sp>
        <p:nvSpPr>
          <p:cNvPr id="9" name="TextBox 8">
            <a:extLst>
              <a:ext uri="{FF2B5EF4-FFF2-40B4-BE49-F238E27FC236}">
                <a16:creationId xmlns:a16="http://schemas.microsoft.com/office/drawing/2014/main" id="{FEF1CC6C-9546-EA89-CCD7-0F3348E7ABC1}"/>
              </a:ext>
            </a:extLst>
          </p:cNvPr>
          <p:cNvSpPr txBox="1"/>
          <p:nvPr/>
        </p:nvSpPr>
        <p:spPr>
          <a:xfrm>
            <a:off x="1158992" y="2641097"/>
            <a:ext cx="3534942" cy="954107"/>
          </a:xfrm>
          <a:prstGeom prst="rect">
            <a:avLst/>
          </a:prstGeom>
          <a:noFill/>
        </p:spPr>
        <p:txBody>
          <a:bodyPr wrap="non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Use average-based estimations</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Outdated or non-transparent emission </a:t>
            </a:r>
          </a:p>
          <a:p>
            <a:r>
              <a:rPr lang="en-GB" sz="1400" dirty="0">
                <a:latin typeface="Arial" panose="020B0604020202020204" pitchFamily="34" charset="0"/>
                <a:cs typeface="Arial" panose="020B0604020202020204" pitchFamily="34" charset="0"/>
              </a:rPr>
              <a:t>     datasets</a:t>
            </a:r>
          </a:p>
        </p:txBody>
      </p:sp>
      <p:sp>
        <p:nvSpPr>
          <p:cNvPr id="10" name="TextBox 9">
            <a:extLst>
              <a:ext uri="{FF2B5EF4-FFF2-40B4-BE49-F238E27FC236}">
                <a16:creationId xmlns:a16="http://schemas.microsoft.com/office/drawing/2014/main" id="{732E7D99-08E7-57A9-25F6-4E0424476681}"/>
              </a:ext>
            </a:extLst>
          </p:cNvPr>
          <p:cNvSpPr txBox="1"/>
          <p:nvPr/>
        </p:nvSpPr>
        <p:spPr>
          <a:xfrm>
            <a:off x="7032294" y="709956"/>
            <a:ext cx="1909497" cy="369332"/>
          </a:xfrm>
          <a:prstGeom prst="rect">
            <a:avLst/>
          </a:prstGeom>
          <a:noFill/>
        </p:spPr>
        <p:txBody>
          <a:bodyPr wrap="none" rtlCol="0">
            <a:spAutoFit/>
          </a:bodyPr>
          <a:lstStyle/>
          <a:p>
            <a:r>
              <a:rPr lang="en-GB" dirty="0">
                <a:solidFill>
                  <a:schemeClr val="accent1">
                    <a:lumMod val="75000"/>
                  </a:schemeClr>
                </a:solidFill>
                <a:latin typeface="Amasis MT Pro" panose="02040504050005020304" pitchFamily="18" charset="0"/>
              </a:rPr>
              <a:t>Aim &amp; Objectives</a:t>
            </a:r>
          </a:p>
        </p:txBody>
      </p:sp>
      <p:pic>
        <p:nvPicPr>
          <p:cNvPr id="14" name="Graphic 13" descr="Closed book outline">
            <a:extLst>
              <a:ext uri="{FF2B5EF4-FFF2-40B4-BE49-F238E27FC236}">
                <a16:creationId xmlns:a16="http://schemas.microsoft.com/office/drawing/2014/main" id="{920C6E92-9170-AAB5-7142-F369FD808CC4}"/>
              </a:ext>
            </a:extLst>
          </p:cNvPr>
          <p:cNvPicPr>
            <a:picLocks noChangeAspect="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82317" y="731984"/>
            <a:ext cx="429876" cy="429876"/>
          </a:xfrm>
          <a:prstGeom prst="rect">
            <a:avLst/>
          </a:prstGeom>
        </p:spPr>
      </p:pic>
      <p:sp>
        <p:nvSpPr>
          <p:cNvPr id="18" name="TextBox 17">
            <a:extLst>
              <a:ext uri="{FF2B5EF4-FFF2-40B4-BE49-F238E27FC236}">
                <a16:creationId xmlns:a16="http://schemas.microsoft.com/office/drawing/2014/main" id="{2931451D-D22A-1429-2195-5040225C577B}"/>
              </a:ext>
            </a:extLst>
          </p:cNvPr>
          <p:cNvSpPr txBox="1"/>
          <p:nvPr/>
        </p:nvSpPr>
        <p:spPr>
          <a:xfrm>
            <a:off x="1158992" y="2317932"/>
            <a:ext cx="3991734" cy="307777"/>
          </a:xfrm>
          <a:prstGeom prst="rect">
            <a:avLst/>
          </a:prstGeom>
          <a:noFill/>
        </p:spPr>
        <p:txBody>
          <a:bodyPr wrap="non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Limited personalisation for different lifestyles</a:t>
            </a:r>
          </a:p>
        </p:txBody>
      </p:sp>
      <p:sp>
        <p:nvSpPr>
          <p:cNvPr id="19" name="TextBox 18">
            <a:extLst>
              <a:ext uri="{FF2B5EF4-FFF2-40B4-BE49-F238E27FC236}">
                <a16:creationId xmlns:a16="http://schemas.microsoft.com/office/drawing/2014/main" id="{38F4521D-179F-587C-35D0-4B920E61ACCF}"/>
              </a:ext>
            </a:extLst>
          </p:cNvPr>
          <p:cNvSpPr txBox="1"/>
          <p:nvPr/>
        </p:nvSpPr>
        <p:spPr>
          <a:xfrm>
            <a:off x="1158992" y="1912414"/>
            <a:ext cx="4525598" cy="307777"/>
          </a:xfrm>
          <a:prstGeom prst="rect">
            <a:avLst/>
          </a:prstGeom>
          <a:noFill/>
        </p:spPr>
        <p:txBody>
          <a:bodyPr wrap="none" rtlCol="0">
            <a:spAutoFit/>
          </a:bodyPr>
          <a:lstStyle/>
          <a:p>
            <a:pPr marL="285750" indent="-285750">
              <a:buFont typeface="Arial" panose="020B0604020202020204" pitchFamily="34" charset="0"/>
              <a:buChar char="•"/>
            </a:pPr>
            <a:r>
              <a:rPr kumimoji="0" lang="en-PK" altLang="en-PK" sz="1400" b="0" i="0" u="none" strike="noStrike" cap="none" normalizeH="0" baseline="0" dirty="0">
                <a:ln>
                  <a:noFill/>
                </a:ln>
                <a:solidFill>
                  <a:schemeClr val="tx1"/>
                </a:solidFill>
                <a:effectLst/>
                <a:latin typeface="Arial" panose="020B0604020202020204" pitchFamily="34" charset="0"/>
              </a:rPr>
              <a:t>Current calculators = one-time, limited, unengaging</a:t>
            </a:r>
          </a:p>
        </p:txBody>
      </p:sp>
      <p:sp>
        <p:nvSpPr>
          <p:cNvPr id="20" name="TextBox 19">
            <a:extLst>
              <a:ext uri="{FF2B5EF4-FFF2-40B4-BE49-F238E27FC236}">
                <a16:creationId xmlns:a16="http://schemas.microsoft.com/office/drawing/2014/main" id="{B58D7F8C-224E-5DD2-54FB-931A775FAB87}"/>
              </a:ext>
            </a:extLst>
          </p:cNvPr>
          <p:cNvSpPr txBox="1"/>
          <p:nvPr/>
        </p:nvSpPr>
        <p:spPr>
          <a:xfrm>
            <a:off x="912496" y="3589125"/>
            <a:ext cx="2296783" cy="369332"/>
          </a:xfrm>
          <a:prstGeom prst="rect">
            <a:avLst/>
          </a:prstGeom>
          <a:noFill/>
        </p:spPr>
        <p:txBody>
          <a:bodyPr wrap="none" rtlCol="0">
            <a:spAutoFit/>
          </a:bodyPr>
          <a:lstStyle/>
          <a:p>
            <a:pPr marL="285750" indent="-285750">
              <a:buFont typeface="Wingdings" pitchFamily="2" charset="2"/>
              <a:buChar char="Ø"/>
            </a:pPr>
            <a:r>
              <a:rPr lang="en-GB" b="1" dirty="0">
                <a:latin typeface="Amasis MT Pro" panose="02040504050005020304" pitchFamily="18" charset="0"/>
              </a:rPr>
              <a:t>Target audience</a:t>
            </a:r>
          </a:p>
        </p:txBody>
      </p:sp>
      <p:cxnSp>
        <p:nvCxnSpPr>
          <p:cNvPr id="24" name="Straight Connector 23">
            <a:extLst>
              <a:ext uri="{FF2B5EF4-FFF2-40B4-BE49-F238E27FC236}">
                <a16:creationId xmlns:a16="http://schemas.microsoft.com/office/drawing/2014/main" id="{3301803D-5B40-BD76-AA59-C8CE5E92A183}"/>
              </a:ext>
            </a:extLst>
          </p:cNvPr>
          <p:cNvCxnSpPr>
            <a:cxnSpLocks/>
          </p:cNvCxnSpPr>
          <p:nvPr/>
        </p:nvCxnSpPr>
        <p:spPr>
          <a:xfrm>
            <a:off x="6273354" y="709956"/>
            <a:ext cx="0" cy="4754494"/>
          </a:xfrm>
          <a:prstGeom prst="line">
            <a:avLst/>
          </a:prstGeom>
          <a:ln>
            <a:solidFill>
              <a:schemeClr val="bg1">
                <a:lumMod val="65000"/>
              </a:schemeClr>
            </a:solidFill>
          </a:ln>
        </p:spPr>
        <p:style>
          <a:lnRef idx="3">
            <a:schemeClr val="dk1"/>
          </a:lnRef>
          <a:fillRef idx="0">
            <a:schemeClr val="dk1"/>
          </a:fillRef>
          <a:effectRef idx="2">
            <a:schemeClr val="dk1"/>
          </a:effectRef>
          <a:fontRef idx="minor">
            <a:schemeClr val="tx1"/>
          </a:fontRef>
        </p:style>
      </p:cxnSp>
      <p:pic>
        <p:nvPicPr>
          <p:cNvPr id="26" name="Graphic 25" descr="Clipboard Checked outline">
            <a:extLst>
              <a:ext uri="{FF2B5EF4-FFF2-40B4-BE49-F238E27FC236}">
                <a16:creationId xmlns:a16="http://schemas.microsoft.com/office/drawing/2014/main" id="{19B5442D-439A-EE9A-2E37-AD8360B8FB00}"/>
              </a:ext>
            </a:extLst>
          </p:cNvPr>
          <p:cNvPicPr>
            <a:picLocks noChangeAspect="1"/>
          </p:cNvPicPr>
          <p:nvPr/>
        </p:nvPicPr>
        <p:blipFill>
          <a:blip r:embed="rId5">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13805" y="558235"/>
            <a:ext cx="527544" cy="527545"/>
          </a:xfrm>
          <a:prstGeom prst="rect">
            <a:avLst/>
          </a:prstGeom>
        </p:spPr>
      </p:pic>
      <p:sp>
        <p:nvSpPr>
          <p:cNvPr id="27" name="TextBox 26">
            <a:extLst>
              <a:ext uri="{FF2B5EF4-FFF2-40B4-BE49-F238E27FC236}">
                <a16:creationId xmlns:a16="http://schemas.microsoft.com/office/drawing/2014/main" id="{2CE68B17-A0AD-0A00-9346-C7C40995B434}"/>
              </a:ext>
            </a:extLst>
          </p:cNvPr>
          <p:cNvSpPr txBox="1"/>
          <p:nvPr/>
        </p:nvSpPr>
        <p:spPr>
          <a:xfrm>
            <a:off x="6673599" y="1355076"/>
            <a:ext cx="4668328" cy="1169551"/>
          </a:xfrm>
          <a:prstGeom prst="rect">
            <a:avLst/>
          </a:prstGeom>
          <a:noFill/>
        </p:spPr>
        <p:txBody>
          <a:bodyPr wrap="square" rtlCol="0">
            <a:spAutoFit/>
          </a:bodyPr>
          <a:lstStyle/>
          <a:p>
            <a:r>
              <a:rPr lang="en-GB" sz="1400" b="0" i="0" dirty="0">
                <a:effectLst/>
                <a:latin typeface="Amasis MT Pro" panose="02040504050005020304" pitchFamily="18" charset="0"/>
              </a:rPr>
              <a:t>The overall </a:t>
            </a:r>
            <a:r>
              <a:rPr lang="en-GB" sz="1400" b="1" i="1" u="sng" dirty="0">
                <a:effectLst/>
                <a:latin typeface="Amasis MT Pro" panose="02040504050005020304" pitchFamily="18" charset="0"/>
              </a:rPr>
              <a:t>aim</a:t>
            </a:r>
            <a:r>
              <a:rPr lang="en-GB" sz="1400" dirty="0">
                <a:effectLst/>
                <a:latin typeface="Amasis MT Pro" panose="02040504050005020304" pitchFamily="18" charset="0"/>
              </a:rPr>
              <a:t> of this project </a:t>
            </a:r>
            <a:r>
              <a:rPr lang="en-GB" sz="1400" b="0" i="0" dirty="0">
                <a:effectLst/>
                <a:latin typeface="Amasis MT Pro" panose="02040504050005020304" pitchFamily="18" charset="0"/>
              </a:rPr>
              <a:t>is to </a:t>
            </a:r>
            <a:r>
              <a:rPr lang="en-GB" sz="1400" dirty="0"/>
              <a:t>design, develop, and evaluate an intelligent personal carbon footprint tracking system that enables individuals to monitor, understand, and reduce their impact through data-driven insights and personalized recommendations.</a:t>
            </a:r>
            <a:endParaRPr lang="en-GB" sz="1400" dirty="0">
              <a:latin typeface="Amasis MT Pro" panose="02040504050005020304" pitchFamily="18" charset="0"/>
            </a:endParaRPr>
          </a:p>
        </p:txBody>
      </p:sp>
      <p:sp>
        <p:nvSpPr>
          <p:cNvPr id="28" name="TextBox 27">
            <a:extLst>
              <a:ext uri="{FF2B5EF4-FFF2-40B4-BE49-F238E27FC236}">
                <a16:creationId xmlns:a16="http://schemas.microsoft.com/office/drawing/2014/main" id="{C034F61C-3939-6408-0537-40BCDDE2EAF4}"/>
              </a:ext>
            </a:extLst>
          </p:cNvPr>
          <p:cNvSpPr txBox="1"/>
          <p:nvPr/>
        </p:nvSpPr>
        <p:spPr>
          <a:xfrm>
            <a:off x="5684590" y="3244302"/>
            <a:ext cx="6498895" cy="1384995"/>
          </a:xfrm>
          <a:prstGeom prst="rect">
            <a:avLst/>
          </a:prstGeom>
          <a:noFill/>
        </p:spPr>
        <p:txBody>
          <a:bodyPr wrap="none" rtlCol="0">
            <a:spAutoFit/>
          </a:bodyPr>
          <a:lstStyle/>
          <a:p>
            <a:pPr marL="1200150" lvl="2" indent="-285750">
              <a:buFont typeface="Wingdings" panose="05000000000000000000" pitchFamily="2" charset="2"/>
              <a:buChar char="Ø"/>
            </a:pPr>
            <a:r>
              <a:rPr lang="en-GB" sz="1400" dirty="0"/>
              <a:t>To </a:t>
            </a:r>
            <a:r>
              <a:rPr lang="en-GB" sz="1400" dirty="0" err="1"/>
              <a:t>analyze</a:t>
            </a:r>
            <a:r>
              <a:rPr lang="en-GB" sz="1400" dirty="0"/>
              <a:t> existing carbon footprint tools and identify gaps</a:t>
            </a:r>
          </a:p>
          <a:p>
            <a:pPr marL="1200150" lvl="2" indent="-285750">
              <a:buFont typeface="Wingdings" panose="05000000000000000000" pitchFamily="2" charset="2"/>
              <a:buChar char="Ø"/>
            </a:pPr>
            <a:r>
              <a:rPr lang="en-GB" sz="1400" dirty="0"/>
              <a:t>To design and develop a multi-input tracking system</a:t>
            </a:r>
          </a:p>
          <a:p>
            <a:pPr marL="1200150" lvl="2" indent="-285750">
              <a:buFont typeface="Wingdings" panose="05000000000000000000" pitchFamily="2" charset="2"/>
              <a:buChar char="Ø"/>
            </a:pPr>
            <a:r>
              <a:rPr lang="en-GB" sz="1400" dirty="0"/>
              <a:t>To implement machine learning for predictions </a:t>
            </a:r>
          </a:p>
          <a:p>
            <a:pPr lvl="2"/>
            <a:r>
              <a:rPr lang="en-GB" sz="1400" dirty="0"/>
              <a:t>and recommendations</a:t>
            </a:r>
          </a:p>
          <a:p>
            <a:pPr marL="1200150" lvl="2" indent="-285750">
              <a:buFont typeface="Wingdings" panose="05000000000000000000" pitchFamily="2" charset="2"/>
              <a:buChar char="Ø"/>
            </a:pPr>
            <a:r>
              <a:rPr lang="en-GB" sz="1400" dirty="0"/>
              <a:t>To evaluate system effectiveness through user testing</a:t>
            </a:r>
          </a:p>
          <a:p>
            <a:pPr marL="1200150" lvl="2" indent="-285750">
              <a:buFont typeface="Wingdings" panose="05000000000000000000" pitchFamily="2" charset="2"/>
              <a:buChar char="Ø"/>
            </a:pPr>
            <a:r>
              <a:rPr lang="en-GB" sz="1400" dirty="0">
                <a:latin typeface="Arial" panose="020B0604020202020204" pitchFamily="34" charset="0"/>
                <a:cs typeface="Arial" panose="020B0604020202020204" pitchFamily="34" charset="0"/>
              </a:rPr>
              <a:t>Provide visual analytics and gamified engagement</a:t>
            </a:r>
          </a:p>
        </p:txBody>
      </p:sp>
      <p:sp>
        <p:nvSpPr>
          <p:cNvPr id="29" name="TextBox 28">
            <a:extLst>
              <a:ext uri="{FF2B5EF4-FFF2-40B4-BE49-F238E27FC236}">
                <a16:creationId xmlns:a16="http://schemas.microsoft.com/office/drawing/2014/main" id="{B07B008A-24F8-A312-9138-5FCB064D84C7}"/>
              </a:ext>
            </a:extLst>
          </p:cNvPr>
          <p:cNvSpPr txBox="1"/>
          <p:nvPr/>
        </p:nvSpPr>
        <p:spPr>
          <a:xfrm>
            <a:off x="6635068" y="2841152"/>
            <a:ext cx="1159292" cy="338554"/>
          </a:xfrm>
          <a:prstGeom prst="rect">
            <a:avLst/>
          </a:prstGeom>
          <a:noFill/>
        </p:spPr>
        <p:txBody>
          <a:bodyPr wrap="none" rtlCol="0">
            <a:spAutoFit/>
          </a:bodyPr>
          <a:lstStyle/>
          <a:p>
            <a:r>
              <a:rPr lang="en-GB" sz="1600" dirty="0">
                <a:latin typeface="Amasis MT Pro" panose="02040504050005020304" pitchFamily="18" charset="0"/>
              </a:rPr>
              <a:t>Objectives:</a:t>
            </a:r>
          </a:p>
        </p:txBody>
      </p:sp>
      <p:sp>
        <p:nvSpPr>
          <p:cNvPr id="31" name="TextBox 30">
            <a:extLst>
              <a:ext uri="{FF2B5EF4-FFF2-40B4-BE49-F238E27FC236}">
                <a16:creationId xmlns:a16="http://schemas.microsoft.com/office/drawing/2014/main" id="{94DDD117-6E87-23D0-DB15-0009E5E10678}"/>
              </a:ext>
            </a:extLst>
          </p:cNvPr>
          <p:cNvSpPr txBox="1"/>
          <p:nvPr/>
        </p:nvSpPr>
        <p:spPr>
          <a:xfrm>
            <a:off x="1158992" y="4821286"/>
            <a:ext cx="4086375"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Organizations running sustainability initiatives</a:t>
            </a:r>
          </a:p>
          <a:p>
            <a:pPr marL="285750" indent="-285750">
              <a:buFont typeface="Arial" panose="020B0604020202020204" pitchFamily="34" charset="0"/>
              <a:buChar char="•"/>
            </a:pPr>
            <a:endParaRPr lang="en-GB" sz="1400" dirty="0">
              <a:latin typeface="Amasis MT Pro" panose="02040504050005020304" pitchFamily="18" charset="0"/>
            </a:endParaRPr>
          </a:p>
        </p:txBody>
      </p:sp>
      <p:sp>
        <p:nvSpPr>
          <p:cNvPr id="33" name="TextBox 32">
            <a:extLst>
              <a:ext uri="{FF2B5EF4-FFF2-40B4-BE49-F238E27FC236}">
                <a16:creationId xmlns:a16="http://schemas.microsoft.com/office/drawing/2014/main" id="{F9D6A8E5-62B9-C5BB-F68E-76DBA88C56ED}"/>
              </a:ext>
            </a:extLst>
          </p:cNvPr>
          <p:cNvSpPr txBox="1"/>
          <p:nvPr/>
        </p:nvSpPr>
        <p:spPr>
          <a:xfrm>
            <a:off x="1158992" y="4400491"/>
            <a:ext cx="3169457"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Students and young professionals</a:t>
            </a:r>
          </a:p>
          <a:p>
            <a:pPr marL="285750" indent="-285750">
              <a:buFont typeface="Arial" panose="020B0604020202020204" pitchFamily="34" charset="0"/>
              <a:buChar char="•"/>
            </a:pPr>
            <a:endParaRPr lang="en-GB" sz="1400" dirty="0">
              <a:latin typeface="Amasis MT Pro" panose="02040504050005020304" pitchFamily="18" charset="0"/>
            </a:endParaRPr>
          </a:p>
        </p:txBody>
      </p:sp>
      <p:sp>
        <p:nvSpPr>
          <p:cNvPr id="34" name="TextBox 33">
            <a:extLst>
              <a:ext uri="{FF2B5EF4-FFF2-40B4-BE49-F238E27FC236}">
                <a16:creationId xmlns:a16="http://schemas.microsoft.com/office/drawing/2014/main" id="{642AE22E-1C0D-CF34-93F6-2FF1C8DE0AD7}"/>
              </a:ext>
            </a:extLst>
          </p:cNvPr>
          <p:cNvSpPr txBox="1"/>
          <p:nvPr/>
        </p:nvSpPr>
        <p:spPr>
          <a:xfrm>
            <a:off x="1158992" y="3994973"/>
            <a:ext cx="3480440"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Environmentally conscious individuals</a:t>
            </a:r>
          </a:p>
          <a:p>
            <a:pPr marL="285750" indent="-285750">
              <a:buFont typeface="Arial" panose="020B0604020202020204" pitchFamily="34" charset="0"/>
              <a:buChar char="•"/>
            </a:pPr>
            <a:endParaRPr kumimoji="0" lang="en-PK" altLang="en-PK"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95828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p:txBody>
          <a:bodyPr/>
          <a:lstStyle/>
          <a:p>
            <a:r>
              <a:rPr lang="en-GB" dirty="0">
                <a:latin typeface="Amasis MT Pro Medium" panose="020B0604020202020204" pitchFamily="18" charset="0"/>
              </a:rPr>
              <a:t> Literature review</a:t>
            </a:r>
          </a:p>
        </p:txBody>
      </p:sp>
      <p:graphicFrame>
        <p:nvGraphicFramePr>
          <p:cNvPr id="5" name="Table 5">
            <a:extLst>
              <a:ext uri="{FF2B5EF4-FFF2-40B4-BE49-F238E27FC236}">
                <a16:creationId xmlns:a16="http://schemas.microsoft.com/office/drawing/2014/main" id="{018F2327-E4FE-4E2F-A5D3-D162A35F0524}"/>
              </a:ext>
            </a:extLst>
          </p:cNvPr>
          <p:cNvGraphicFramePr>
            <a:graphicFrameLocks noGrp="1"/>
          </p:cNvGraphicFramePr>
          <p:nvPr>
            <p:ph idx="1"/>
            <p:extLst>
              <p:ext uri="{D42A27DB-BD31-4B8C-83A1-F6EECF244321}">
                <p14:modId xmlns:p14="http://schemas.microsoft.com/office/powerpoint/2010/main" val="3644964548"/>
              </p:ext>
            </p:extLst>
          </p:nvPr>
        </p:nvGraphicFramePr>
        <p:xfrm>
          <a:off x="1123303" y="2034682"/>
          <a:ext cx="9773297" cy="3832718"/>
        </p:xfrm>
        <a:graphic>
          <a:graphicData uri="http://schemas.openxmlformats.org/drawingml/2006/table">
            <a:tbl>
              <a:tblPr firstRow="1" bandRow="1">
                <a:tableStyleId>{BDBED569-4797-4DF1-A0F4-6AAB3CD982D8}</a:tableStyleId>
              </a:tblPr>
              <a:tblGrid>
                <a:gridCol w="3228170">
                  <a:extLst>
                    <a:ext uri="{9D8B030D-6E8A-4147-A177-3AD203B41FA5}">
                      <a16:colId xmlns:a16="http://schemas.microsoft.com/office/drawing/2014/main" val="2745894177"/>
                    </a:ext>
                  </a:extLst>
                </a:gridCol>
                <a:gridCol w="6545127">
                  <a:extLst>
                    <a:ext uri="{9D8B030D-6E8A-4147-A177-3AD203B41FA5}">
                      <a16:colId xmlns:a16="http://schemas.microsoft.com/office/drawing/2014/main" val="2834553066"/>
                    </a:ext>
                  </a:extLst>
                </a:gridCol>
              </a:tblGrid>
              <a:tr h="274175">
                <a:tc>
                  <a:txBody>
                    <a:bodyPr/>
                    <a:lstStyle/>
                    <a:p>
                      <a:r>
                        <a:rPr lang="en-GB" sz="1200" dirty="0"/>
                        <a:t>Theme</a:t>
                      </a:r>
                      <a:endParaRPr lang="en-GB" sz="1200" dirty="0">
                        <a:latin typeface="Amasis MT Pro" panose="02040504050005020304" pitchFamily="18" charset="0"/>
                      </a:endParaRPr>
                    </a:p>
                  </a:txBody>
                  <a:tcPr/>
                </a:tc>
                <a:tc>
                  <a:txBody>
                    <a:bodyPr/>
                    <a:lstStyle/>
                    <a:p>
                      <a:r>
                        <a:rPr lang="en-GB" sz="1200" dirty="0"/>
                        <a:t>Key Insights</a:t>
                      </a:r>
                      <a:endParaRPr lang="en-GB" sz="1200" dirty="0">
                        <a:latin typeface="Amasis MT Pro" panose="02040504050005020304" pitchFamily="18" charset="0"/>
                      </a:endParaRPr>
                    </a:p>
                  </a:txBody>
                  <a:tcPr/>
                </a:tc>
                <a:extLst>
                  <a:ext uri="{0D108BD9-81ED-4DB2-BD59-A6C34878D82A}">
                    <a16:rowId xmlns:a16="http://schemas.microsoft.com/office/drawing/2014/main" val="1584398627"/>
                  </a:ext>
                </a:extLst>
              </a:tr>
              <a:tr h="434198">
                <a:tc>
                  <a:txBody>
                    <a:bodyPr/>
                    <a:lstStyle/>
                    <a:p>
                      <a:r>
                        <a:rPr lang="en-GB" sz="1050" dirty="0"/>
                        <a:t>Climate Change &amp; Emissions</a:t>
                      </a:r>
                      <a:endParaRPr lang="en-GB" sz="1050" dirty="0">
                        <a:solidFill>
                          <a:schemeClr val="tx1"/>
                        </a:solidFill>
                        <a:latin typeface="Amasis MT Pro" panose="02040504050005020304" pitchFamily="18" charset="0"/>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IPCC stresses urgent systemic change </a:t>
                      </a:r>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Households can cut 20–30% emissions through lifestyle shifts </a:t>
                      </a:r>
                      <a:r>
                        <a:rPr lang="en-GB" sz="1050" b="1" dirty="0">
                          <a:hlinkClick r:id="rId5" action="ppaction://hlinksldjump"/>
                        </a:rPr>
                        <a:t>[2]</a:t>
                      </a:r>
                      <a:endParaRPr lang="en-GB" sz="1050" b="1" dirty="0">
                        <a:latin typeface="Amasis MT Pro" panose="02040504050005020304" pitchFamily="18" charset="0"/>
                      </a:endParaRPr>
                    </a:p>
                  </a:txBody>
                  <a:tcPr/>
                </a:tc>
                <a:extLst>
                  <a:ext uri="{0D108BD9-81ED-4DB2-BD59-A6C34878D82A}">
                    <a16:rowId xmlns:a16="http://schemas.microsoft.com/office/drawing/2014/main" val="1316986192"/>
                  </a:ext>
                </a:extLst>
              </a:tr>
              <a:tr h="563880">
                <a:tc>
                  <a:txBody>
                    <a:bodyPr/>
                    <a:lstStyle/>
                    <a:p>
                      <a:r>
                        <a:rPr lang="en-GB" sz="1050" dirty="0"/>
                        <a:t>Existing Tools</a:t>
                      </a:r>
                      <a:endParaRPr lang="en-GB" sz="80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Government/NGO calculators = one-time use </a:t>
                      </a:r>
                      <a:r>
                        <a:rPr lang="en-GB" sz="1050" b="1" dirty="0">
                          <a:hlinkClick r:id="rId5" action="ppaction://hlinksldjump"/>
                        </a:rPr>
                        <a:t>[3]</a:t>
                      </a:r>
                      <a:endParaRPr lang="en-GB" sz="1050" b="1" dirty="0"/>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Mobile apps lack rigor, continuous monitoring, and personalisation</a:t>
                      </a:r>
                      <a:endParaRPr lang="en-GB" sz="1050" b="0"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4234306256"/>
                  </a:ext>
                </a:extLst>
              </a:tr>
              <a:tr h="441960">
                <a:tc>
                  <a:txBody>
                    <a:bodyPr/>
                    <a:lstStyle/>
                    <a:p>
                      <a:r>
                        <a:rPr lang="en-GB" sz="1050" dirty="0"/>
                        <a:t>Gamification</a:t>
                      </a:r>
                      <a:endParaRPr lang="en-GB" sz="105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Real-time feedback improves engagement</a:t>
                      </a:r>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Gamification boosts long-term motivation </a:t>
                      </a:r>
                      <a:r>
                        <a:rPr lang="en-GB" sz="1050" b="1" dirty="0">
                          <a:hlinkClick r:id="rId5" action="ppaction://hlinksldjump"/>
                        </a:rPr>
                        <a:t>[5]</a:t>
                      </a:r>
                      <a:endParaRPr lang="en-GB" sz="1050" b="1"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462710411"/>
                  </a:ext>
                </a:extLst>
              </a:tr>
              <a:tr h="548640">
                <a:tc>
                  <a:txBody>
                    <a:bodyPr/>
                    <a:lstStyle/>
                    <a:p>
                      <a:r>
                        <a:rPr lang="en-GB" sz="1050" dirty="0"/>
                        <a:t>Machine Learning &amp; AI</a:t>
                      </a:r>
                      <a:endParaRPr lang="en-GB" sz="105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Enables predictive analytics &amp; personalised recommendations </a:t>
                      </a:r>
                      <a:r>
                        <a:rPr lang="en-GB" sz="1050" b="1" dirty="0">
                          <a:hlinkClick r:id="rId5" action="ppaction://hlinksldjump"/>
                        </a:rPr>
                        <a:t>[6]</a:t>
                      </a:r>
                      <a:endParaRPr lang="en-GB" sz="1050" b="1" dirty="0"/>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Improves accuracy using contextual data (location, season, habits)</a:t>
                      </a:r>
                      <a:endParaRPr lang="en-GB" sz="1050" b="0"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1967012851"/>
                  </a:ext>
                </a:extLst>
              </a:tr>
              <a:tr h="467894">
                <a:tc>
                  <a:txBody>
                    <a:bodyPr/>
                    <a:lstStyle/>
                    <a:p>
                      <a:r>
                        <a:rPr lang="en-GB" sz="1050" dirty="0"/>
                        <a:t>IoT Integration</a:t>
                      </a:r>
                      <a:endParaRPr lang="en-GB" sz="105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Smart devices enable automated tracking</a:t>
                      </a:r>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Privacy and security remain major challenges</a:t>
                      </a:r>
                      <a:endParaRPr lang="en-GB" sz="1050" b="0"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2603210514"/>
                  </a:ext>
                </a:extLst>
              </a:tr>
              <a:tr h="1101826">
                <a:tc>
                  <a:txBody>
                    <a:bodyPr/>
                    <a:lstStyle/>
                    <a:p>
                      <a:r>
                        <a:rPr lang="en-GB" sz="1050" dirty="0"/>
                        <a:t>Research Gap</a:t>
                      </a:r>
                      <a:endParaRPr lang="en-GB" sz="105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No system combines: </a:t>
                      </a:r>
                      <a:br>
                        <a:rPr lang="en-GB" sz="1050" dirty="0"/>
                      </a:br>
                      <a:r>
                        <a:rPr lang="en-GB" sz="1050" dirty="0"/>
                        <a:t>– Continuous tracking </a:t>
                      </a:r>
                      <a:br>
                        <a:rPr lang="en-GB" sz="1050" dirty="0"/>
                      </a:br>
                      <a:r>
                        <a:rPr lang="en-GB" sz="1050" dirty="0"/>
                        <a:t>– ML-driven recommendations  </a:t>
                      </a:r>
                      <a:br>
                        <a:rPr lang="en-GB" sz="1050" dirty="0"/>
                      </a:br>
                      <a:r>
                        <a:rPr lang="en-GB" sz="1050" dirty="0"/>
                        <a:t>– Gamification </a:t>
                      </a:r>
                      <a:br>
                        <a:rPr lang="en-GB" sz="1050" dirty="0"/>
                      </a:br>
                      <a:r>
                        <a:rPr lang="en-GB" sz="1050" dirty="0"/>
                        <a:t>– IoT integration</a:t>
                      </a:r>
                      <a:endParaRPr lang="en-GB" sz="1050" b="0"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1126311994"/>
                  </a:ext>
                </a:extLst>
              </a:tr>
            </a:tbl>
          </a:graphicData>
        </a:graphic>
      </p:graphicFrame>
      <p:sp>
        <p:nvSpPr>
          <p:cNvPr id="6" name="TextBox 5">
            <a:extLst>
              <a:ext uri="{FF2B5EF4-FFF2-40B4-BE49-F238E27FC236}">
                <a16:creationId xmlns:a16="http://schemas.microsoft.com/office/drawing/2014/main" id="{D6E36B6F-FFFB-4C4B-9E89-D29818DD0020}"/>
              </a:ext>
            </a:extLst>
          </p:cNvPr>
          <p:cNvSpPr txBox="1"/>
          <p:nvPr/>
        </p:nvSpPr>
        <p:spPr>
          <a:xfrm>
            <a:off x="1059612" y="1532694"/>
            <a:ext cx="4823565" cy="369332"/>
          </a:xfrm>
          <a:prstGeom prst="rect">
            <a:avLst/>
          </a:prstGeom>
          <a:noFill/>
        </p:spPr>
        <p:txBody>
          <a:bodyPr wrap="none" rtlCol="0">
            <a:spAutoFit/>
          </a:bodyPr>
          <a:lstStyle/>
          <a:p>
            <a:pPr marL="285750" indent="-285750">
              <a:buFont typeface="Wingdings" panose="05000000000000000000" pitchFamily="2" charset="2"/>
              <a:buChar char="Ø"/>
            </a:pPr>
            <a:r>
              <a:rPr lang="en-GB" dirty="0">
                <a:solidFill>
                  <a:schemeClr val="accent1">
                    <a:lumMod val="75000"/>
                  </a:schemeClr>
                </a:solidFill>
                <a:latin typeface="Amasis MT Pro" panose="02040504050005020304" pitchFamily="18" charset="0"/>
              </a:rPr>
              <a:t>Analysis of Current Carbon Foot print Tools </a:t>
            </a:r>
          </a:p>
        </p:txBody>
      </p:sp>
      <p:pic>
        <p:nvPicPr>
          <p:cNvPr id="18" name="Pink Bar" descr="Pink line.png">
            <a:extLst>
              <a:ext uri="{FF2B5EF4-FFF2-40B4-BE49-F238E27FC236}">
                <a16:creationId xmlns:a16="http://schemas.microsoft.com/office/drawing/2014/main" id="{C2E0ED2E-C0A8-4995-A334-0837CC0A7655}"/>
              </a:ext>
            </a:extLst>
          </p:cNvPr>
          <p:cNvPicPr>
            <a:picLocks/>
          </p:cNvPicPr>
          <p:nvPr/>
        </p:nvPicPr>
        <p:blipFill>
          <a:blip r:embed="rId6">
            <a:extLst>
              <a:ext uri="{28A0092B-C50C-407E-A947-70E740481C1C}">
                <a14:useLocalDpi xmlns:a14="http://schemas.microsoft.com/office/drawing/2010/main" val="0"/>
              </a:ext>
            </a:extLst>
          </a:blip>
          <a:stretch>
            <a:fillRect/>
          </a:stretch>
        </p:blipFill>
        <p:spPr>
          <a:xfrm>
            <a:off x="2723200" y="1264555"/>
            <a:ext cx="2196000" cy="51047"/>
          </a:xfrm>
          <a:prstGeom prst="rect">
            <a:avLst/>
          </a:prstGeom>
        </p:spPr>
      </p:pic>
    </p:spTree>
    <p:extLst>
      <p:ext uri="{BB962C8B-B14F-4D97-AF65-F5344CB8AC3E}">
        <p14:creationId xmlns:p14="http://schemas.microsoft.com/office/powerpoint/2010/main" val="623454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p:txBody>
          <a:bodyPr/>
          <a:lstStyle/>
          <a:p>
            <a:r>
              <a:rPr lang="en-GB" dirty="0">
                <a:latin typeface="Amasis MT Pro Medium" panose="020B0604020202020204" pitchFamily="18" charset="0"/>
              </a:rPr>
              <a:t> Methodology</a:t>
            </a:r>
          </a:p>
        </p:txBody>
      </p:sp>
      <p:sp>
        <p:nvSpPr>
          <p:cNvPr id="5" name="TextBox 4">
            <a:extLst>
              <a:ext uri="{FF2B5EF4-FFF2-40B4-BE49-F238E27FC236}">
                <a16:creationId xmlns:a16="http://schemas.microsoft.com/office/drawing/2014/main" id="{FFCCCC93-0FEA-43DE-AA2E-574061206FBD}"/>
              </a:ext>
            </a:extLst>
          </p:cNvPr>
          <p:cNvSpPr txBox="1"/>
          <p:nvPr/>
        </p:nvSpPr>
        <p:spPr>
          <a:xfrm>
            <a:off x="757748" y="1690688"/>
            <a:ext cx="2968761"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Agile methodology</a:t>
            </a:r>
          </a:p>
        </p:txBody>
      </p:sp>
      <p:pic>
        <p:nvPicPr>
          <p:cNvPr id="12" name="Pink Bar" descr="Pink line.png">
            <a:extLst>
              <a:ext uri="{FF2B5EF4-FFF2-40B4-BE49-F238E27FC236}">
                <a16:creationId xmlns:a16="http://schemas.microsoft.com/office/drawing/2014/main" id="{401FD56C-2590-4E3B-8736-D21CBDEB2FB0}"/>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26340" y="1270133"/>
            <a:ext cx="1512000" cy="51047"/>
          </a:xfrm>
          <a:prstGeom prst="rect">
            <a:avLst/>
          </a:prstGeom>
        </p:spPr>
      </p:pic>
      <p:sp>
        <p:nvSpPr>
          <p:cNvPr id="6" name="TextBox 5">
            <a:extLst>
              <a:ext uri="{FF2B5EF4-FFF2-40B4-BE49-F238E27FC236}">
                <a16:creationId xmlns:a16="http://schemas.microsoft.com/office/drawing/2014/main" id="{26FC0AEB-E67E-9FFC-25F2-DB832A0605F9}"/>
              </a:ext>
            </a:extLst>
          </p:cNvPr>
          <p:cNvSpPr txBox="1"/>
          <p:nvPr/>
        </p:nvSpPr>
        <p:spPr>
          <a:xfrm>
            <a:off x="1219200" y="2198519"/>
            <a:ext cx="4526280" cy="3970318"/>
          </a:xfrm>
          <a:prstGeom prst="rect">
            <a:avLst/>
          </a:prstGeom>
          <a:noFill/>
        </p:spPr>
        <p:txBody>
          <a:bodyPr wrap="square" rtlCol="0">
            <a:spAutoFit/>
          </a:bodyPr>
          <a:lstStyle/>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Research &amp; Analysis</a:t>
            </a:r>
            <a:endParaRPr lang="en-PK" altLang="en-PK" dirty="0">
              <a:latin typeface="Arial" panose="020B0604020202020204" pitchFamily="34" charset="0"/>
            </a:endParaRPr>
          </a:p>
          <a:p>
            <a:pPr lvl="1" eaLnBrk="0" fontAlgn="base" hangingPunct="0">
              <a:spcBef>
                <a:spcPct val="0"/>
              </a:spcBef>
              <a:spcAft>
                <a:spcPct val="0"/>
              </a:spcAft>
            </a:pPr>
            <a:r>
              <a:rPr lang="en-PK" altLang="en-PK" dirty="0">
                <a:latin typeface="Arial" panose="020B0604020202020204" pitchFamily="34" charset="0"/>
              </a:rPr>
              <a:t>Literature review &amp; gap identification</a:t>
            </a:r>
          </a:p>
          <a:p>
            <a:pPr lvl="1" eaLnBrk="0" fontAlgn="base" hangingPunct="0">
              <a:spcBef>
                <a:spcPct val="0"/>
              </a:spcBef>
              <a:spcAft>
                <a:spcPct val="0"/>
              </a:spcAft>
            </a:pPr>
            <a:r>
              <a:rPr lang="en-PK" altLang="en-PK" dirty="0">
                <a:latin typeface="Arial" panose="020B0604020202020204" pitchFamily="34" charset="0"/>
              </a:rPr>
              <a:t>Requirement gathering</a:t>
            </a: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System Design &amp; Architecture</a:t>
            </a:r>
            <a:endParaRPr lang="en-PK" altLang="en-PK" dirty="0">
              <a:latin typeface="Arial" panose="020B0604020202020204" pitchFamily="34" charset="0"/>
            </a:endParaRPr>
          </a:p>
          <a:p>
            <a:pPr lvl="1" eaLnBrk="0" fontAlgn="base" hangingPunct="0">
              <a:spcBef>
                <a:spcPct val="0"/>
              </a:spcBef>
              <a:spcAft>
                <a:spcPct val="0"/>
              </a:spcAft>
            </a:pPr>
            <a:r>
              <a:rPr lang="en-PK" altLang="en-PK" dirty="0">
                <a:latin typeface="Arial" panose="020B0604020202020204" pitchFamily="34" charset="0"/>
              </a:rPr>
              <a:t>Database modelling, UI/UX design</a:t>
            </a: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Development</a:t>
            </a:r>
            <a:endParaRPr lang="en-PK" altLang="en-PK" dirty="0">
              <a:latin typeface="Arial" panose="020B0604020202020204" pitchFamily="34" charset="0"/>
            </a:endParaRPr>
          </a:p>
          <a:p>
            <a:pPr lvl="1" eaLnBrk="0" fontAlgn="base" hangingPunct="0">
              <a:spcBef>
                <a:spcPct val="0"/>
              </a:spcBef>
              <a:spcAft>
                <a:spcPct val="0"/>
              </a:spcAft>
            </a:pPr>
            <a:r>
              <a:rPr lang="en-PK" altLang="en-PK" dirty="0">
                <a:latin typeface="Arial" panose="020B0604020202020204" pitchFamily="34" charset="0"/>
              </a:rPr>
              <a:t>Backend (APIs, authentication, DB)</a:t>
            </a:r>
          </a:p>
          <a:p>
            <a:pPr lvl="1" eaLnBrk="0" fontAlgn="base" hangingPunct="0">
              <a:spcBef>
                <a:spcPct val="0"/>
              </a:spcBef>
              <a:spcAft>
                <a:spcPct val="0"/>
              </a:spcAft>
            </a:pPr>
            <a:r>
              <a:rPr lang="en-PK" altLang="en-PK" dirty="0">
                <a:latin typeface="Arial" panose="020B0604020202020204" pitchFamily="34" charset="0"/>
              </a:rPr>
              <a:t>Frontend (UI, dashboards)</a:t>
            </a: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Machine Learning Integration</a:t>
            </a:r>
            <a:endParaRPr lang="en-PK" altLang="en-PK" dirty="0">
              <a:latin typeface="Arial" panose="020B0604020202020204" pitchFamily="34" charset="0"/>
            </a:endParaRPr>
          </a:p>
          <a:p>
            <a:pPr lvl="1" eaLnBrk="0" fontAlgn="base" hangingPunct="0">
              <a:spcBef>
                <a:spcPct val="0"/>
              </a:spcBef>
              <a:spcAft>
                <a:spcPct val="0"/>
              </a:spcAft>
            </a:pPr>
            <a:r>
              <a:rPr lang="en-PK" altLang="en-PK" dirty="0">
                <a:latin typeface="Arial" panose="020B0604020202020204" pitchFamily="34" charset="0"/>
              </a:rPr>
              <a:t>Preprocessing, training, recommendation engine</a:t>
            </a: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Testing &amp; Evaluation</a:t>
            </a:r>
            <a:endParaRPr lang="en-PK" altLang="en-PK" dirty="0">
              <a:latin typeface="Arial" panose="020B0604020202020204" pitchFamily="34" charset="0"/>
            </a:endParaRPr>
          </a:p>
          <a:p>
            <a:pPr lvl="1" eaLnBrk="0" fontAlgn="base" hangingPunct="0">
              <a:spcBef>
                <a:spcPct val="0"/>
              </a:spcBef>
              <a:spcAft>
                <a:spcPct val="0"/>
              </a:spcAft>
            </a:pPr>
            <a:r>
              <a:rPr lang="en-PK" altLang="en-PK" dirty="0">
                <a:latin typeface="Arial" panose="020B0604020202020204" pitchFamily="34" charset="0"/>
              </a:rPr>
              <a:t>User testing, performance refinement</a:t>
            </a:r>
          </a:p>
          <a:p>
            <a:pPr lvl="0" eaLnBrk="0" fontAlgn="base" hangingPunct="0">
              <a:spcBef>
                <a:spcPct val="0"/>
              </a:spcBef>
              <a:spcAft>
                <a:spcPct val="0"/>
              </a:spcAft>
            </a:pPr>
            <a:endParaRPr lang="en-PK" altLang="en-PK" dirty="0">
              <a:latin typeface="Arial" panose="020B0604020202020204" pitchFamily="34" charset="0"/>
            </a:endParaRPr>
          </a:p>
        </p:txBody>
      </p:sp>
      <p:pic>
        <p:nvPicPr>
          <p:cNvPr id="4" name="Picture 3" descr="A diagram of a process&#10;&#10;AI-generated content may be incorrect.">
            <a:extLst>
              <a:ext uri="{FF2B5EF4-FFF2-40B4-BE49-F238E27FC236}">
                <a16:creationId xmlns:a16="http://schemas.microsoft.com/office/drawing/2014/main" id="{A844E5C5-996A-00E0-C86E-C78121D881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4827" y="414338"/>
            <a:ext cx="5283200" cy="5257800"/>
          </a:xfrm>
          <a:prstGeom prst="rect">
            <a:avLst/>
          </a:prstGeom>
        </p:spPr>
      </p:pic>
    </p:spTree>
    <p:extLst>
      <p:ext uri="{BB962C8B-B14F-4D97-AF65-F5344CB8AC3E}">
        <p14:creationId xmlns:p14="http://schemas.microsoft.com/office/powerpoint/2010/main" val="407463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2"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2"/>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A206B-0E8B-A7C9-306D-C07BEA233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E65536-E3C1-DA27-9777-FE2816E56F64}"/>
              </a:ext>
            </a:extLst>
          </p:cNvPr>
          <p:cNvSpPr>
            <a:spLocks noGrp="1"/>
          </p:cNvSpPr>
          <p:nvPr>
            <p:ph type="title"/>
          </p:nvPr>
        </p:nvSpPr>
        <p:spPr/>
        <p:txBody>
          <a:bodyPr/>
          <a:lstStyle/>
          <a:p>
            <a:r>
              <a:rPr lang="en-GB" b="1" dirty="0"/>
              <a:t>Project Timeline (Gantt Chart)</a:t>
            </a:r>
            <a:endParaRPr lang="en-GB" dirty="0">
              <a:latin typeface="Amasis MT Pro Medium" panose="020B0604020202020204" pitchFamily="18" charset="0"/>
            </a:endParaRPr>
          </a:p>
        </p:txBody>
      </p:sp>
      <p:pic>
        <p:nvPicPr>
          <p:cNvPr id="7" name="Pink Bar" descr="Pink line.png">
            <a:extLst>
              <a:ext uri="{FF2B5EF4-FFF2-40B4-BE49-F238E27FC236}">
                <a16:creationId xmlns:a16="http://schemas.microsoft.com/office/drawing/2014/main" id="{9C4E4521-25A0-5F07-793B-BA7D6A9F0821}"/>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845120" y="1239031"/>
            <a:ext cx="1476000" cy="51047"/>
          </a:xfrm>
          <a:prstGeom prst="rect">
            <a:avLst/>
          </a:prstGeom>
        </p:spPr>
      </p:pic>
      <p:pic>
        <p:nvPicPr>
          <p:cNvPr id="4" name="Picture 3" descr="A graph with blue and green squares&#10;&#10;AI-generated content may be incorrect.">
            <a:extLst>
              <a:ext uri="{FF2B5EF4-FFF2-40B4-BE49-F238E27FC236}">
                <a16:creationId xmlns:a16="http://schemas.microsoft.com/office/drawing/2014/main" id="{83DADB17-3CE7-F5B0-2B08-7F4EB44873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2922" y="1733548"/>
            <a:ext cx="9711690" cy="4827381"/>
          </a:xfrm>
          <a:prstGeom prst="rect">
            <a:avLst/>
          </a:prstGeom>
        </p:spPr>
      </p:pic>
    </p:spTree>
    <p:extLst>
      <p:ext uri="{BB962C8B-B14F-4D97-AF65-F5344CB8AC3E}">
        <p14:creationId xmlns:p14="http://schemas.microsoft.com/office/powerpoint/2010/main" val="3479235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0E95F8-2A8F-7D5A-C54D-34FB892CE2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575532-A5F2-0A42-DA85-8B79A40FCB37}"/>
              </a:ext>
            </a:extLst>
          </p:cNvPr>
          <p:cNvSpPr>
            <a:spLocks noGrp="1"/>
          </p:cNvSpPr>
          <p:nvPr>
            <p:ph type="title"/>
          </p:nvPr>
        </p:nvSpPr>
        <p:spPr/>
        <p:txBody>
          <a:bodyPr/>
          <a:lstStyle/>
          <a:p>
            <a:r>
              <a:rPr lang="en-GB" dirty="0">
                <a:latin typeface="Amasis MT Pro Medium" panose="020B0604020202020204" pitchFamily="18" charset="0"/>
              </a:rPr>
              <a:t> Gantt Chart</a:t>
            </a:r>
          </a:p>
        </p:txBody>
      </p:sp>
      <p:pic>
        <p:nvPicPr>
          <p:cNvPr id="7" name="Pink Bar" descr="Pink line.png">
            <a:extLst>
              <a:ext uri="{FF2B5EF4-FFF2-40B4-BE49-F238E27FC236}">
                <a16:creationId xmlns:a16="http://schemas.microsoft.com/office/drawing/2014/main" id="{BF336CF2-207E-78CE-F1D7-FECF70FBBD75}"/>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845120" y="1239031"/>
            <a:ext cx="1476000" cy="51047"/>
          </a:xfrm>
          <a:prstGeom prst="rect">
            <a:avLst/>
          </a:prstGeom>
        </p:spPr>
      </p:pic>
      <p:pic>
        <p:nvPicPr>
          <p:cNvPr id="8" name="Picture 7">
            <a:extLst>
              <a:ext uri="{FF2B5EF4-FFF2-40B4-BE49-F238E27FC236}">
                <a16:creationId xmlns:a16="http://schemas.microsoft.com/office/drawing/2014/main" id="{2BC25D50-7FEB-1F15-7049-55F822CD0010}"/>
              </a:ext>
            </a:extLst>
          </p:cNvPr>
          <p:cNvPicPr>
            <a:picLocks noChangeAspect="1"/>
          </p:cNvPicPr>
          <p:nvPr/>
        </p:nvPicPr>
        <p:blipFill>
          <a:blip r:embed="rId4">
            <a:extLst>
              <a:ext uri="{28A0092B-C50C-407E-A947-70E740481C1C}">
                <a14:useLocalDpi xmlns:a14="http://schemas.microsoft.com/office/drawing/2010/main" val="0"/>
              </a:ext>
            </a:extLst>
          </a:blip>
          <a:srcRect l="1745" t="17653"/>
          <a:stretch>
            <a:fillRect/>
          </a:stretch>
        </p:blipFill>
        <p:spPr>
          <a:xfrm>
            <a:off x="1874519" y="1534195"/>
            <a:ext cx="8572501" cy="4879631"/>
          </a:xfrm>
          <a:prstGeom prst="rect">
            <a:avLst/>
          </a:prstGeom>
        </p:spPr>
      </p:pic>
    </p:spTree>
    <p:extLst>
      <p:ext uri="{BB962C8B-B14F-4D97-AF65-F5344CB8AC3E}">
        <p14:creationId xmlns:p14="http://schemas.microsoft.com/office/powerpoint/2010/main" val="246631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84203-9377-35B8-508D-064150A07D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198B04-EDCC-D18F-E10A-87069AC3B4EC}"/>
              </a:ext>
            </a:extLst>
          </p:cNvPr>
          <p:cNvSpPr>
            <a:spLocks noGrp="1"/>
          </p:cNvSpPr>
          <p:nvPr>
            <p:ph type="title"/>
          </p:nvPr>
        </p:nvSpPr>
        <p:spPr/>
        <p:txBody>
          <a:bodyPr/>
          <a:lstStyle/>
          <a:p>
            <a:r>
              <a:rPr lang="en-GB" dirty="0">
                <a:latin typeface="Amasis MT Pro Medium" panose="020B0604020202020204" pitchFamily="18" charset="0"/>
              </a:rPr>
              <a:t> Gantt Chart</a:t>
            </a:r>
          </a:p>
        </p:txBody>
      </p:sp>
      <p:pic>
        <p:nvPicPr>
          <p:cNvPr id="7" name="Pink Bar" descr="Pink line.png">
            <a:extLst>
              <a:ext uri="{FF2B5EF4-FFF2-40B4-BE49-F238E27FC236}">
                <a16:creationId xmlns:a16="http://schemas.microsoft.com/office/drawing/2014/main" id="{F54E8ACF-188B-851A-43C4-44152E2E9865}"/>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845120" y="1239031"/>
            <a:ext cx="1476000" cy="51047"/>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50286FB4-C31D-5BD9-C70E-4E91B7E579D0}"/>
              </a:ext>
            </a:extLst>
          </p:cNvPr>
          <p:cNvPicPr>
            <a:picLocks noChangeAspect="1"/>
          </p:cNvPicPr>
          <p:nvPr/>
        </p:nvPicPr>
        <p:blipFill>
          <a:blip r:embed="rId4">
            <a:extLst>
              <a:ext uri="{28A0092B-C50C-407E-A947-70E740481C1C}">
                <a14:useLocalDpi xmlns:a14="http://schemas.microsoft.com/office/drawing/2010/main" val="0"/>
              </a:ext>
            </a:extLst>
          </a:blip>
          <a:srcRect l="2737" t="24863" r="13061" b="18209"/>
          <a:stretch>
            <a:fillRect/>
          </a:stretch>
        </p:blipFill>
        <p:spPr>
          <a:xfrm>
            <a:off x="1405889" y="1611630"/>
            <a:ext cx="9914567" cy="4189482"/>
          </a:xfrm>
          <a:prstGeom prst="rect">
            <a:avLst/>
          </a:prstGeom>
        </p:spPr>
      </p:pic>
    </p:spTree>
    <p:extLst>
      <p:ext uri="{BB962C8B-B14F-4D97-AF65-F5344CB8AC3E}">
        <p14:creationId xmlns:p14="http://schemas.microsoft.com/office/powerpoint/2010/main" val="2669755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3C4FBB-56BB-10DB-76F8-652FE74D19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882A1C-DB23-DA15-2C9D-817A58EFFC2F}"/>
              </a:ext>
            </a:extLst>
          </p:cNvPr>
          <p:cNvSpPr>
            <a:spLocks noGrp="1"/>
          </p:cNvSpPr>
          <p:nvPr>
            <p:ph type="title"/>
          </p:nvPr>
        </p:nvSpPr>
        <p:spPr/>
        <p:txBody>
          <a:bodyPr/>
          <a:lstStyle/>
          <a:p>
            <a:r>
              <a:rPr lang="en-GB" dirty="0">
                <a:latin typeface="Amasis MT Pro Medium" panose="020B0604020202020204" pitchFamily="18" charset="0"/>
              </a:rPr>
              <a:t> Gantt Chart</a:t>
            </a:r>
          </a:p>
        </p:txBody>
      </p:sp>
      <p:pic>
        <p:nvPicPr>
          <p:cNvPr id="7" name="Pink Bar" descr="Pink line.png">
            <a:extLst>
              <a:ext uri="{FF2B5EF4-FFF2-40B4-BE49-F238E27FC236}">
                <a16:creationId xmlns:a16="http://schemas.microsoft.com/office/drawing/2014/main" id="{83476955-198B-1630-099B-13285807D90D}"/>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845120" y="1239031"/>
            <a:ext cx="1476000" cy="51047"/>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4D96AC6F-300E-9EA6-0C14-C718A56D0BD3}"/>
              </a:ext>
            </a:extLst>
          </p:cNvPr>
          <p:cNvPicPr>
            <a:picLocks noChangeAspect="1"/>
          </p:cNvPicPr>
          <p:nvPr/>
        </p:nvPicPr>
        <p:blipFill>
          <a:blip r:embed="rId4">
            <a:extLst>
              <a:ext uri="{28A0092B-C50C-407E-A947-70E740481C1C}">
                <a14:useLocalDpi xmlns:a14="http://schemas.microsoft.com/office/drawing/2010/main" val="0"/>
              </a:ext>
            </a:extLst>
          </a:blip>
          <a:srcRect l="2184" t="25237" r="-1" b="7021"/>
          <a:stretch>
            <a:fillRect/>
          </a:stretch>
        </p:blipFill>
        <p:spPr>
          <a:xfrm>
            <a:off x="1565910" y="1616957"/>
            <a:ext cx="10260040" cy="4440942"/>
          </a:xfrm>
          <a:prstGeom prst="rect">
            <a:avLst/>
          </a:prstGeom>
        </p:spPr>
      </p:pic>
    </p:spTree>
    <p:extLst>
      <p:ext uri="{BB962C8B-B14F-4D97-AF65-F5344CB8AC3E}">
        <p14:creationId xmlns:p14="http://schemas.microsoft.com/office/powerpoint/2010/main" val="3884399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1787560" y="512854"/>
            <a:ext cx="10515600" cy="1325563"/>
          </a:xfrm>
        </p:spPr>
        <p:txBody>
          <a:bodyPr/>
          <a:lstStyle/>
          <a:p>
            <a:r>
              <a:rPr lang="en-GB" dirty="0">
                <a:latin typeface="Amasis MT Pro Medium" panose="020B0604020202020204" pitchFamily="18" charset="0"/>
              </a:rPr>
              <a:t>Functional Requirements</a:t>
            </a:r>
          </a:p>
        </p:txBody>
      </p:sp>
      <p:pic>
        <p:nvPicPr>
          <p:cNvPr id="32" name="Pink Bar" descr="Pink line.png">
            <a:extLst>
              <a:ext uri="{FF2B5EF4-FFF2-40B4-BE49-F238E27FC236}">
                <a16:creationId xmlns:a16="http://schemas.microsoft.com/office/drawing/2014/main" id="{5012783F-C6C8-4914-B680-0F205B8D753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037400" y="1175636"/>
            <a:ext cx="1512000" cy="51047"/>
          </a:xfrm>
          <a:prstGeom prst="rect">
            <a:avLst/>
          </a:prstGeom>
        </p:spPr>
      </p:pic>
      <p:sp>
        <p:nvSpPr>
          <p:cNvPr id="30" name="TextBox 29">
            <a:extLst>
              <a:ext uri="{FF2B5EF4-FFF2-40B4-BE49-F238E27FC236}">
                <a16:creationId xmlns:a16="http://schemas.microsoft.com/office/drawing/2014/main" id="{5CE0FABC-FA73-409F-9509-78FF281DFFBC}"/>
              </a:ext>
            </a:extLst>
          </p:cNvPr>
          <p:cNvSpPr txBox="1"/>
          <p:nvPr/>
        </p:nvSpPr>
        <p:spPr>
          <a:xfrm>
            <a:off x="1046249" y="3696985"/>
            <a:ext cx="6988141" cy="2554545"/>
          </a:xfrm>
          <a:prstGeom prst="rect">
            <a:avLst/>
          </a:prstGeom>
          <a:noFill/>
        </p:spPr>
        <p:txBody>
          <a:bodyPr wrap="square" rtlCol="0">
            <a:spAutoFit/>
          </a:bodyPr>
          <a:lstStyle/>
          <a:p>
            <a:r>
              <a:rPr lang="en-GB" sz="2000" b="1" u="sng" dirty="0"/>
              <a:t>Advanced Features</a:t>
            </a:r>
          </a:p>
          <a:p>
            <a:pPr marL="342900" lvl="0" indent="-342900" eaLnBrk="0" fontAlgn="base" hangingPunct="0">
              <a:spcBef>
                <a:spcPct val="0"/>
              </a:spcBef>
              <a:spcAft>
                <a:spcPct val="0"/>
              </a:spcAft>
              <a:buFont typeface="Wingdings" panose="05000000000000000000" pitchFamily="2" charset="2"/>
              <a:buChar char="q"/>
            </a:pPr>
            <a:r>
              <a:rPr kumimoji="0" lang="en-PK" altLang="en-PK" sz="2000" b="0" i="0" u="none" strike="noStrike" cap="none" normalizeH="0" baseline="0" dirty="0">
                <a:ln>
                  <a:noFill/>
                </a:ln>
                <a:solidFill>
                  <a:schemeClr val="tx1"/>
                </a:solidFill>
                <a:effectLst/>
                <a:latin typeface="Arial" panose="020B0604020202020204" pitchFamily="34" charset="0"/>
              </a:rPr>
              <a:t>Machine learning module (patterns, predictions, recommendations)</a:t>
            </a:r>
          </a:p>
          <a:p>
            <a:pPr marL="342900" lvl="0" indent="-342900" eaLnBrk="0" fontAlgn="base" hangingPunct="0">
              <a:spcBef>
                <a:spcPct val="0"/>
              </a:spcBef>
              <a:spcAft>
                <a:spcPct val="0"/>
              </a:spcAft>
              <a:buFont typeface="Wingdings" panose="05000000000000000000" pitchFamily="2" charset="2"/>
              <a:buChar char="q"/>
            </a:pPr>
            <a:r>
              <a:rPr kumimoji="0" lang="en-PK" altLang="en-PK" sz="2000" b="0" i="0" u="none" strike="noStrike" cap="none" normalizeH="0" baseline="0" dirty="0">
                <a:ln>
                  <a:noFill/>
                </a:ln>
                <a:solidFill>
                  <a:schemeClr val="tx1"/>
                </a:solidFill>
                <a:effectLst/>
                <a:latin typeface="Arial" panose="020B0604020202020204" pitchFamily="34" charset="0"/>
              </a:rPr>
              <a:t>Visualization dashboard (charts, graphs, progress tracking)</a:t>
            </a:r>
          </a:p>
          <a:p>
            <a:pPr marL="342900" lvl="0" indent="-342900" eaLnBrk="0" fontAlgn="base" hangingPunct="0">
              <a:spcBef>
                <a:spcPct val="0"/>
              </a:spcBef>
              <a:spcAft>
                <a:spcPct val="0"/>
              </a:spcAft>
              <a:buFont typeface="Wingdings" panose="05000000000000000000" pitchFamily="2" charset="2"/>
              <a:buChar char="q"/>
            </a:pPr>
            <a:r>
              <a:rPr kumimoji="0" lang="en-PK" altLang="en-PK" sz="2000" b="0" i="0" u="none" strike="noStrike" cap="none" normalizeH="0" baseline="0" dirty="0">
                <a:ln>
                  <a:noFill/>
                </a:ln>
                <a:solidFill>
                  <a:schemeClr val="tx1"/>
                </a:solidFill>
                <a:effectLst/>
                <a:latin typeface="Arial" panose="020B0604020202020204" pitchFamily="34" charset="0"/>
              </a:rPr>
              <a:t>Gamification (achievements, leaderboards, challenges)</a:t>
            </a:r>
          </a:p>
          <a:p>
            <a:pPr marL="342900" lvl="0" indent="-342900" eaLnBrk="0" fontAlgn="base" hangingPunct="0">
              <a:spcBef>
                <a:spcPct val="0"/>
              </a:spcBef>
              <a:spcAft>
                <a:spcPct val="0"/>
              </a:spcAft>
              <a:buFont typeface="Wingdings" panose="05000000000000000000" pitchFamily="2" charset="2"/>
              <a:buChar char="q"/>
            </a:pPr>
            <a:r>
              <a:rPr kumimoji="0" lang="en-PK" altLang="en-PK" sz="2000" b="0" i="0" u="none" strike="noStrike" cap="none" normalizeH="0" baseline="0" dirty="0">
                <a:ln>
                  <a:noFill/>
                </a:ln>
                <a:solidFill>
                  <a:schemeClr val="tx1"/>
                </a:solidFill>
                <a:effectLst/>
                <a:latin typeface="Arial" panose="020B0604020202020204" pitchFamily="34" charset="0"/>
              </a:rPr>
              <a:t>Reporting system (analytics and exportable reports)</a:t>
            </a:r>
          </a:p>
          <a:p>
            <a:pPr marL="285750" indent="-285750">
              <a:buBlip>
                <a:blip r:embed="rId4">
                  <a:extLst>
                    <a:ext uri="{96DAC541-7B7A-43D3-8B79-37D633B846F1}">
                      <asvg:svgBlip xmlns:asvg="http://schemas.microsoft.com/office/drawing/2016/SVG/main" r:embed="rId5"/>
                    </a:ext>
                  </a:extLst>
                </a:blip>
              </a:buBlip>
            </a:pPr>
            <a:endParaRPr lang="en-GB" sz="2000" dirty="0">
              <a:latin typeface="Amasis MT Pro" panose="02040504050005020304" pitchFamily="18" charset="0"/>
            </a:endParaRPr>
          </a:p>
        </p:txBody>
      </p:sp>
      <p:sp>
        <p:nvSpPr>
          <p:cNvPr id="33" name="TextBox 32">
            <a:extLst>
              <a:ext uri="{FF2B5EF4-FFF2-40B4-BE49-F238E27FC236}">
                <a16:creationId xmlns:a16="http://schemas.microsoft.com/office/drawing/2014/main" id="{885B49A0-06E9-4E35-A352-690ABD86C562}"/>
              </a:ext>
            </a:extLst>
          </p:cNvPr>
          <p:cNvSpPr txBox="1"/>
          <p:nvPr/>
        </p:nvSpPr>
        <p:spPr>
          <a:xfrm>
            <a:off x="1023988" y="1698567"/>
            <a:ext cx="6873412" cy="1938992"/>
          </a:xfrm>
          <a:prstGeom prst="rect">
            <a:avLst/>
          </a:prstGeom>
          <a:noFill/>
        </p:spPr>
        <p:txBody>
          <a:bodyPr wrap="square" rtlCol="0">
            <a:spAutoFit/>
          </a:bodyPr>
          <a:lstStyle/>
          <a:p>
            <a:r>
              <a:rPr lang="en-GB" sz="2000" b="1" u="sng" dirty="0"/>
              <a:t>Core System</a:t>
            </a:r>
            <a:endParaRPr lang="en-GB" sz="2000" u="sng" dirty="0"/>
          </a:p>
          <a:p>
            <a:pPr marL="342900" lvl="0" indent="-342900" eaLnBrk="0" fontAlgn="base" hangingPunct="0">
              <a:spcBef>
                <a:spcPct val="0"/>
              </a:spcBef>
              <a:spcAft>
                <a:spcPct val="0"/>
              </a:spcAft>
              <a:buFont typeface="Wingdings" panose="05000000000000000000" pitchFamily="2" charset="2"/>
              <a:buChar char="q"/>
            </a:pPr>
            <a:r>
              <a:rPr kumimoji="0" lang="en-PK" altLang="en-PK" sz="2000" b="0" i="0" u="none" strike="noStrike" cap="none" normalizeH="0" baseline="0" dirty="0">
                <a:ln>
                  <a:noFill/>
                </a:ln>
                <a:solidFill>
                  <a:schemeClr val="tx1"/>
                </a:solidFill>
                <a:effectLst/>
                <a:latin typeface="Arial" panose="020B0604020202020204" pitchFamily="34" charset="0"/>
              </a:rPr>
              <a:t>User management (registration, authentication, profiles)</a:t>
            </a:r>
          </a:p>
          <a:p>
            <a:pPr marL="342900" lvl="0" indent="-342900" eaLnBrk="0" fontAlgn="base" hangingPunct="0">
              <a:spcBef>
                <a:spcPct val="0"/>
              </a:spcBef>
              <a:spcAft>
                <a:spcPct val="0"/>
              </a:spcAft>
              <a:buFont typeface="Wingdings" panose="05000000000000000000" pitchFamily="2" charset="2"/>
              <a:buChar char="q"/>
            </a:pPr>
            <a:r>
              <a:rPr kumimoji="0" lang="en-PK" altLang="en-PK" sz="2000" b="0" i="0" u="none" strike="noStrike" cap="none" normalizeH="0" baseline="0" dirty="0">
                <a:ln>
                  <a:noFill/>
                </a:ln>
                <a:solidFill>
                  <a:schemeClr val="tx1"/>
                </a:solidFill>
                <a:effectLst/>
                <a:latin typeface="Arial" panose="020B0604020202020204" pitchFamily="34" charset="0"/>
              </a:rPr>
              <a:t>Multi-input data logging (manual, file uploads, API integration)</a:t>
            </a:r>
          </a:p>
          <a:p>
            <a:pPr marL="342900" lvl="0" indent="-342900" eaLnBrk="0" fontAlgn="base" hangingPunct="0">
              <a:spcBef>
                <a:spcPct val="0"/>
              </a:spcBef>
              <a:spcAft>
                <a:spcPct val="0"/>
              </a:spcAft>
              <a:buFont typeface="Wingdings" panose="05000000000000000000" pitchFamily="2" charset="2"/>
              <a:buChar char="q"/>
            </a:pPr>
            <a:r>
              <a:rPr kumimoji="0" lang="en-PK" altLang="en-PK" sz="2000" b="0" i="0" u="none" strike="noStrike" cap="none" normalizeH="0" baseline="0" dirty="0">
                <a:ln>
                  <a:noFill/>
                </a:ln>
                <a:solidFill>
                  <a:schemeClr val="tx1"/>
                </a:solidFill>
                <a:effectLst/>
                <a:latin typeface="Arial" panose="020B0604020202020204" pitchFamily="34" charset="0"/>
              </a:rPr>
              <a:t>Calculation engine (scientific emission factors)</a:t>
            </a:r>
          </a:p>
          <a:p>
            <a:pPr marL="285750" indent="-285750">
              <a:buBlip>
                <a:blip r:embed="rId4">
                  <a:extLst>
                    <a:ext uri="{96DAC541-7B7A-43D3-8B79-37D633B846F1}">
                      <asvg:svgBlip xmlns:asvg="http://schemas.microsoft.com/office/drawing/2016/SVG/main" r:embed="rId5"/>
                    </a:ext>
                  </a:extLst>
                </a:blip>
              </a:buBlip>
            </a:pPr>
            <a:endParaRPr lang="en-GB" sz="2000" dirty="0">
              <a:latin typeface="Amasis MT Pro" panose="02040504050005020304" pitchFamily="18" charset="0"/>
            </a:endParaRPr>
          </a:p>
        </p:txBody>
      </p:sp>
      <p:pic>
        <p:nvPicPr>
          <p:cNvPr id="5" name="Picture 4" descr="A diagram of a system&#10;&#10;AI-generated content may be incorrect.">
            <a:extLst>
              <a:ext uri="{FF2B5EF4-FFF2-40B4-BE49-F238E27FC236}">
                <a16:creationId xmlns:a16="http://schemas.microsoft.com/office/drawing/2014/main" id="{91CAE925-C7BB-1473-F93B-08D97D818A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42602" y="971549"/>
            <a:ext cx="3063054" cy="5149603"/>
          </a:xfrm>
          <a:prstGeom prst="rect">
            <a:avLst/>
          </a:prstGeom>
        </p:spPr>
      </p:pic>
    </p:spTree>
    <p:extLst>
      <p:ext uri="{BB962C8B-B14F-4D97-AF65-F5344CB8AC3E}">
        <p14:creationId xmlns:p14="http://schemas.microsoft.com/office/powerpoint/2010/main" val="343001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EE86C2-394D-343F-8D98-965D55BF2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C13611-282B-2E95-938B-7EC9C37A329B}"/>
              </a:ext>
            </a:extLst>
          </p:cNvPr>
          <p:cNvSpPr>
            <a:spLocks noGrp="1"/>
          </p:cNvSpPr>
          <p:nvPr>
            <p:ph type="title"/>
          </p:nvPr>
        </p:nvSpPr>
        <p:spPr>
          <a:xfrm>
            <a:off x="1787560" y="512854"/>
            <a:ext cx="10515600" cy="1325563"/>
          </a:xfrm>
        </p:spPr>
        <p:txBody>
          <a:bodyPr/>
          <a:lstStyle/>
          <a:p>
            <a:r>
              <a:rPr lang="en-GB" dirty="0">
                <a:latin typeface="Amasis MT Pro Medium" panose="020B0604020202020204" pitchFamily="18" charset="0"/>
              </a:rPr>
              <a:t>Non Functional Requirements</a:t>
            </a:r>
          </a:p>
        </p:txBody>
      </p:sp>
      <p:pic>
        <p:nvPicPr>
          <p:cNvPr id="32" name="Pink Bar" descr="Pink line.png">
            <a:extLst>
              <a:ext uri="{FF2B5EF4-FFF2-40B4-BE49-F238E27FC236}">
                <a16:creationId xmlns:a16="http://schemas.microsoft.com/office/drawing/2014/main" id="{88F59F4A-47EF-8AA3-7A6B-8C2F145C91A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037400" y="1175636"/>
            <a:ext cx="1512000" cy="51047"/>
          </a:xfrm>
          <a:prstGeom prst="rect">
            <a:avLst/>
          </a:prstGeom>
        </p:spPr>
      </p:pic>
      <p:sp>
        <p:nvSpPr>
          <p:cNvPr id="33" name="TextBox 32">
            <a:extLst>
              <a:ext uri="{FF2B5EF4-FFF2-40B4-BE49-F238E27FC236}">
                <a16:creationId xmlns:a16="http://schemas.microsoft.com/office/drawing/2014/main" id="{84064C4B-AD61-4EE9-2FF1-ECAB18722AD2}"/>
              </a:ext>
            </a:extLst>
          </p:cNvPr>
          <p:cNvSpPr txBox="1"/>
          <p:nvPr/>
        </p:nvSpPr>
        <p:spPr>
          <a:xfrm>
            <a:off x="1023988" y="1698567"/>
            <a:ext cx="6873412" cy="2554545"/>
          </a:xfrm>
          <a:prstGeom prst="rect">
            <a:avLst/>
          </a:prstGeom>
          <a:noFill/>
        </p:spPr>
        <p:txBody>
          <a:bodyPr wrap="square" rtlCol="0">
            <a:spAutoFit/>
          </a:bodyPr>
          <a:lstStyle/>
          <a:p>
            <a:pPr marL="342900" lvl="0" indent="-342900" eaLnBrk="0" fontAlgn="base" hangingPunct="0">
              <a:spcBef>
                <a:spcPct val="0"/>
              </a:spcBef>
              <a:spcAft>
                <a:spcPct val="0"/>
              </a:spcAft>
              <a:buFont typeface="Arial" panose="020B0604020202020204" pitchFamily="34" charset="0"/>
              <a:buChar char="•"/>
            </a:pPr>
            <a:r>
              <a:rPr kumimoji="0" lang="en-PK" altLang="en-PK" sz="2000" i="0" u="none" strike="noStrike" cap="none" normalizeH="0" baseline="0" dirty="0">
                <a:ln>
                  <a:noFill/>
                </a:ln>
                <a:effectLst/>
                <a:latin typeface="Arial" panose="020B0604020202020204" pitchFamily="34" charset="0"/>
                <a:cs typeface="Arial" panose="020B0604020202020204" pitchFamily="34" charset="0"/>
              </a:rPr>
              <a:t>Accuracy within +10%</a:t>
            </a:r>
          </a:p>
          <a:p>
            <a:pPr marL="342900" lvl="0" indent="-342900" eaLnBrk="0" fontAlgn="base" hangingPunct="0">
              <a:spcBef>
                <a:spcPct val="0"/>
              </a:spcBef>
              <a:spcAft>
                <a:spcPct val="0"/>
              </a:spcAft>
              <a:buFont typeface="Arial" panose="020B0604020202020204" pitchFamily="34" charset="0"/>
              <a:buChar char="•"/>
            </a:pPr>
            <a:r>
              <a:rPr lang="en-GB" sz="2000" dirty="0">
                <a:latin typeface="Arial" panose="020B0604020202020204" pitchFamily="34" charset="0"/>
                <a:cs typeface="Arial" panose="020B0604020202020204" pitchFamily="34" charset="0"/>
              </a:rPr>
              <a:t>Secure authentication (JWT, </a:t>
            </a:r>
            <a:r>
              <a:rPr lang="en-GB" sz="2000" dirty="0" err="1">
                <a:latin typeface="Arial" panose="020B0604020202020204" pitchFamily="34" charset="0"/>
                <a:cs typeface="Arial" panose="020B0604020202020204" pitchFamily="34" charset="0"/>
              </a:rPr>
              <a:t>bcrypt</a:t>
            </a:r>
            <a:r>
              <a:rPr lang="en-GB" sz="2000" dirty="0">
                <a:latin typeface="Arial" panose="020B0604020202020204" pitchFamily="34" charset="0"/>
                <a:cs typeface="Arial" panose="020B0604020202020204" pitchFamily="34" charset="0"/>
              </a:rPr>
              <a:t>)</a:t>
            </a:r>
          </a:p>
          <a:p>
            <a:pPr marL="342900" lvl="0" indent="-342900" eaLnBrk="0" fontAlgn="base" hangingPunct="0">
              <a:spcBef>
                <a:spcPct val="0"/>
              </a:spcBef>
              <a:spcAft>
                <a:spcPct val="0"/>
              </a:spcAft>
              <a:buFont typeface="Arial" panose="020B0604020202020204" pitchFamily="34" charset="0"/>
              <a:buChar char="•"/>
            </a:pPr>
            <a:r>
              <a:rPr lang="en-GB" sz="2000" dirty="0">
                <a:latin typeface="Arial" panose="020B0604020202020204" pitchFamily="34" charset="0"/>
                <a:cs typeface="Arial" panose="020B0604020202020204" pitchFamily="34" charset="0"/>
              </a:rPr>
              <a:t>Mobile-responsive UI</a:t>
            </a:r>
          </a:p>
          <a:p>
            <a:pPr marL="342900" lvl="0" indent="-342900" eaLnBrk="0" fontAlgn="base" hangingPunct="0">
              <a:spcBef>
                <a:spcPct val="0"/>
              </a:spcBef>
              <a:spcAft>
                <a:spcPct val="0"/>
              </a:spcAft>
              <a:buFont typeface="Arial" panose="020B0604020202020204" pitchFamily="34" charset="0"/>
              <a:buChar char="•"/>
            </a:pPr>
            <a:r>
              <a:rPr lang="en-GB" sz="2000" dirty="0">
                <a:latin typeface="Arial" panose="020B0604020202020204" pitchFamily="34" charset="0"/>
                <a:cs typeface="Arial" panose="020B0604020202020204" pitchFamily="34" charset="0"/>
              </a:rPr>
              <a:t>API response &lt;2 seconds</a:t>
            </a:r>
          </a:p>
          <a:p>
            <a:pPr marL="342900" lvl="0" indent="-342900" eaLnBrk="0" fontAlgn="base" hangingPunct="0">
              <a:spcBef>
                <a:spcPct val="0"/>
              </a:spcBef>
              <a:spcAft>
                <a:spcPct val="0"/>
              </a:spcAft>
              <a:buFont typeface="Arial" panose="020B0604020202020204" pitchFamily="34" charset="0"/>
              <a:buChar char="•"/>
            </a:pPr>
            <a:r>
              <a:rPr lang="en-GB" sz="2000" dirty="0">
                <a:latin typeface="Arial" panose="020B0604020202020204" pitchFamily="34" charset="0"/>
                <a:cs typeface="Arial" panose="020B0604020202020204" pitchFamily="34" charset="0"/>
              </a:rPr>
              <a:t>Modular, scalable architecture</a:t>
            </a:r>
            <a:endParaRPr kumimoji="0" lang="en-PK" altLang="en-PK" sz="2000" i="0" u="none" strike="noStrike" cap="none" normalizeH="0" baseline="0" dirty="0">
              <a:ln>
                <a:noFill/>
              </a:ln>
              <a:effectLst/>
              <a:latin typeface="Arial" panose="020B0604020202020204" pitchFamily="34" charset="0"/>
              <a:cs typeface="Arial" panose="020B0604020202020204" pitchFamily="34" charset="0"/>
            </a:endParaRPr>
          </a:p>
          <a:p>
            <a:pPr lvl="0" eaLnBrk="0" fontAlgn="base" hangingPunct="0">
              <a:spcBef>
                <a:spcPct val="0"/>
              </a:spcBef>
              <a:spcAft>
                <a:spcPct val="0"/>
              </a:spcAft>
              <a:buFontTx/>
              <a:buChar char="•"/>
            </a:pPr>
            <a:endParaRPr kumimoji="0" lang="en-PK" altLang="en-PK" sz="2000" b="0" i="0" u="none" strike="noStrike" cap="none" normalizeH="0" baseline="0" dirty="0">
              <a:ln>
                <a:noFill/>
              </a:ln>
              <a:solidFill>
                <a:schemeClr val="tx1"/>
              </a:solidFill>
              <a:effectLst/>
              <a:latin typeface="Arial" panose="020B0604020202020204" pitchFamily="34" charset="0"/>
            </a:endParaRPr>
          </a:p>
          <a:p>
            <a:pPr lvl="0" eaLnBrk="0" fontAlgn="base" hangingPunct="0">
              <a:spcBef>
                <a:spcPct val="0"/>
              </a:spcBef>
              <a:spcAft>
                <a:spcPct val="0"/>
              </a:spcAft>
              <a:buFontTx/>
              <a:buChar char="•"/>
            </a:pPr>
            <a:endParaRPr kumimoji="0" lang="en-PK" altLang="en-PK" sz="2000" b="0" i="0" u="none" strike="noStrike" cap="none" normalizeH="0" baseline="0" dirty="0">
              <a:ln>
                <a:noFill/>
              </a:ln>
              <a:solidFill>
                <a:schemeClr val="tx1"/>
              </a:solidFill>
              <a:effectLst/>
              <a:latin typeface="Arial" panose="020B0604020202020204" pitchFamily="34" charset="0"/>
            </a:endParaRPr>
          </a:p>
          <a:p>
            <a:pPr marL="285750" indent="-285750">
              <a:buBlip>
                <a:blip r:embed="rId4">
                  <a:extLst>
                    <a:ext uri="{96DAC541-7B7A-43D3-8B79-37D633B846F1}">
                      <asvg:svgBlip xmlns:asvg="http://schemas.microsoft.com/office/drawing/2016/SVG/main" r:embed="rId5"/>
                    </a:ext>
                  </a:extLst>
                </a:blip>
              </a:buBlip>
            </a:pPr>
            <a:endParaRPr lang="en-GB" sz="2000" dirty="0">
              <a:latin typeface="Amasis MT Pro" panose="02040504050005020304" pitchFamily="18" charset="0"/>
            </a:endParaRPr>
          </a:p>
        </p:txBody>
      </p:sp>
      <p:graphicFrame>
        <p:nvGraphicFramePr>
          <p:cNvPr id="3" name="Diagram 2">
            <a:extLst>
              <a:ext uri="{FF2B5EF4-FFF2-40B4-BE49-F238E27FC236}">
                <a16:creationId xmlns:a16="http://schemas.microsoft.com/office/drawing/2014/main" id="{6EB37EEF-0007-173B-A9B0-0163AF5D4C34}"/>
              </a:ext>
            </a:extLst>
          </p:cNvPr>
          <p:cNvGraphicFramePr/>
          <p:nvPr>
            <p:extLst>
              <p:ext uri="{D42A27DB-BD31-4B8C-83A1-F6EECF244321}">
                <p14:modId xmlns:p14="http://schemas.microsoft.com/office/powerpoint/2010/main" val="936598692"/>
              </p:ext>
            </p:extLst>
          </p:nvPr>
        </p:nvGraphicFramePr>
        <p:xfrm>
          <a:off x="7330439" y="1348219"/>
          <a:ext cx="4522471" cy="38112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599593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Graphic spid="3" grpId="0">
        <p:bldAsOne/>
      </p:bldGraphic>
      <p:bldGraphic spid="3" grpId="1">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5D272-678B-B4B5-A1B7-5D58BB67D1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3DCB22-1AF3-BD7A-7A18-149479AC14AB}"/>
              </a:ext>
            </a:extLst>
          </p:cNvPr>
          <p:cNvSpPr>
            <a:spLocks noGrp="1"/>
          </p:cNvSpPr>
          <p:nvPr>
            <p:ph type="title"/>
          </p:nvPr>
        </p:nvSpPr>
        <p:spPr/>
        <p:txBody>
          <a:bodyPr/>
          <a:lstStyle/>
          <a:p>
            <a:r>
              <a:rPr lang="en-GB" dirty="0">
                <a:latin typeface="Amasis MT Pro Medium" panose="020B0604020202020204" pitchFamily="18" charset="0"/>
              </a:rPr>
              <a:t> System Architecture</a:t>
            </a:r>
          </a:p>
        </p:txBody>
      </p:sp>
      <p:sp>
        <p:nvSpPr>
          <p:cNvPr id="8" name="TextBox 7">
            <a:extLst>
              <a:ext uri="{FF2B5EF4-FFF2-40B4-BE49-F238E27FC236}">
                <a16:creationId xmlns:a16="http://schemas.microsoft.com/office/drawing/2014/main" id="{60BA436D-532A-8801-5D1F-5AFAEF3B711F}"/>
              </a:ext>
            </a:extLst>
          </p:cNvPr>
          <p:cNvSpPr txBox="1"/>
          <p:nvPr/>
        </p:nvSpPr>
        <p:spPr>
          <a:xfrm>
            <a:off x="1724025" y="1905000"/>
            <a:ext cx="3808158"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Technology stack / Tools</a:t>
            </a:r>
          </a:p>
        </p:txBody>
      </p:sp>
      <p:sp>
        <p:nvSpPr>
          <p:cNvPr id="9" name="TextBox 8">
            <a:extLst>
              <a:ext uri="{FF2B5EF4-FFF2-40B4-BE49-F238E27FC236}">
                <a16:creationId xmlns:a16="http://schemas.microsoft.com/office/drawing/2014/main" id="{39A0CEBB-2D91-27E3-7C66-28F0193C9339}"/>
              </a:ext>
            </a:extLst>
          </p:cNvPr>
          <p:cNvSpPr txBox="1"/>
          <p:nvPr/>
        </p:nvSpPr>
        <p:spPr>
          <a:xfrm>
            <a:off x="2050900" y="2602070"/>
            <a:ext cx="5906489" cy="1754326"/>
          </a:xfrm>
          <a:prstGeom prst="rect">
            <a:avLst/>
          </a:prstGeom>
          <a:noFill/>
        </p:spPr>
        <p:txBody>
          <a:bodyPr wrap="none" rtlCol="0">
            <a:spAutoFit/>
          </a:bodyPr>
          <a:lstStyle/>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Frontend</a:t>
            </a:r>
            <a:r>
              <a:rPr kumimoji="0" lang="en-PK" altLang="en-PK" b="0" i="0" u="none" strike="noStrike" cap="none" normalizeH="0" baseline="0" dirty="0">
                <a:ln>
                  <a:noFill/>
                </a:ln>
                <a:solidFill>
                  <a:schemeClr val="tx1"/>
                </a:solidFill>
                <a:effectLst/>
                <a:latin typeface="Arial" panose="020B0604020202020204" pitchFamily="34" charset="0"/>
              </a:rPr>
              <a:t>: React Native / Flutter </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Backend</a:t>
            </a:r>
            <a:r>
              <a:rPr kumimoji="0" lang="en-PK" altLang="en-PK" b="0" i="0" u="none" strike="noStrike" cap="none" normalizeH="0" baseline="0" dirty="0">
                <a:ln>
                  <a:noFill/>
                </a:ln>
                <a:solidFill>
                  <a:schemeClr val="tx1"/>
                </a:solidFill>
                <a:effectLst/>
                <a:latin typeface="Arial" panose="020B0604020202020204" pitchFamily="34" charset="0"/>
              </a:rPr>
              <a:t>: Node.js (APIs), Express</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Database</a:t>
            </a:r>
            <a:r>
              <a:rPr kumimoji="0" lang="en-PK" altLang="en-PK" b="0" i="0" u="none" strike="noStrike" cap="none" normalizeH="0" baseline="0" dirty="0">
                <a:ln>
                  <a:noFill/>
                </a:ln>
                <a:solidFill>
                  <a:schemeClr val="tx1"/>
                </a:solidFill>
                <a:effectLst/>
                <a:latin typeface="Arial" panose="020B0604020202020204" pitchFamily="34" charset="0"/>
              </a:rPr>
              <a:t>: MongoDB (NoSQL, scalable)</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Machine Learning</a:t>
            </a:r>
            <a:r>
              <a:rPr kumimoji="0" lang="en-PK" altLang="en-PK" b="0" i="0" u="none" strike="noStrike" cap="none" normalizeH="0" baseline="0" dirty="0">
                <a:ln>
                  <a:noFill/>
                </a:ln>
                <a:solidFill>
                  <a:schemeClr val="tx1"/>
                </a:solidFill>
                <a:effectLst/>
                <a:latin typeface="Arial" panose="020B0604020202020204" pitchFamily="34" charset="0"/>
              </a:rPr>
              <a:t>: Python (scikit-learn, TensorFlow)</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Hosting/Deployment</a:t>
            </a:r>
            <a:r>
              <a:rPr kumimoji="0" lang="en-PK" altLang="en-PK" b="0" i="0" u="none" strike="noStrike" cap="none" normalizeH="0" baseline="0" dirty="0">
                <a:ln>
                  <a:noFill/>
                </a:ln>
                <a:solidFill>
                  <a:schemeClr val="tx1"/>
                </a:solidFill>
                <a:effectLst/>
                <a:latin typeface="Arial" panose="020B0604020202020204" pitchFamily="34" charset="0"/>
              </a:rPr>
              <a:t>: Vercel</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Version Control</a:t>
            </a:r>
            <a:r>
              <a:rPr kumimoji="0" lang="en-PK" altLang="en-PK" b="0" i="0" u="none" strike="noStrike" cap="none" normalizeH="0" baseline="0" dirty="0">
                <a:ln>
                  <a:noFill/>
                </a:ln>
                <a:solidFill>
                  <a:schemeClr val="tx1"/>
                </a:solidFill>
                <a:effectLst/>
                <a:latin typeface="Arial" panose="020B0604020202020204" pitchFamily="34" charset="0"/>
              </a:rPr>
              <a:t>: Git/GitHub</a:t>
            </a:r>
          </a:p>
        </p:txBody>
      </p:sp>
      <p:pic>
        <p:nvPicPr>
          <p:cNvPr id="12" name="Pink Bar" descr="Pink line.png">
            <a:extLst>
              <a:ext uri="{FF2B5EF4-FFF2-40B4-BE49-F238E27FC236}">
                <a16:creationId xmlns:a16="http://schemas.microsoft.com/office/drawing/2014/main" id="{1E13AC06-2A63-4AC1-69EB-435922B987B0}"/>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26340" y="1270133"/>
            <a:ext cx="1512000" cy="51047"/>
          </a:xfrm>
          <a:prstGeom prst="rect">
            <a:avLst/>
          </a:prstGeom>
        </p:spPr>
      </p:pic>
      <p:pic>
        <p:nvPicPr>
          <p:cNvPr id="4" name="Picture 3" descr="A diagram of a computer&#10;&#10;AI-generated content may be incorrect.">
            <a:extLst>
              <a:ext uri="{FF2B5EF4-FFF2-40B4-BE49-F238E27FC236}">
                <a16:creationId xmlns:a16="http://schemas.microsoft.com/office/drawing/2014/main" id="{B84128D9-C97C-AF08-1B92-173AC26C8B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9390" y="1180575"/>
            <a:ext cx="3595795" cy="5128288"/>
          </a:xfrm>
          <a:prstGeom prst="rect">
            <a:avLst/>
          </a:prstGeom>
        </p:spPr>
      </p:pic>
    </p:spTree>
    <p:extLst>
      <p:ext uri="{BB962C8B-B14F-4D97-AF65-F5344CB8AC3E}">
        <p14:creationId xmlns:p14="http://schemas.microsoft.com/office/powerpoint/2010/main" val="376180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4DF2C-A1AE-36A2-DDDF-B4F63CF910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62204C-752F-6AD6-F321-C68B27098A95}"/>
              </a:ext>
            </a:extLst>
          </p:cNvPr>
          <p:cNvSpPr>
            <a:spLocks noGrp="1"/>
          </p:cNvSpPr>
          <p:nvPr>
            <p:ph type="title"/>
          </p:nvPr>
        </p:nvSpPr>
        <p:spPr/>
        <p:txBody>
          <a:bodyPr/>
          <a:lstStyle/>
          <a:p>
            <a:r>
              <a:rPr lang="en-GB" dirty="0">
                <a:latin typeface="Amasis MT Pro Medium" panose="020B0604020202020204" pitchFamily="18" charset="0"/>
              </a:rPr>
              <a:t>Implementation</a:t>
            </a:r>
          </a:p>
        </p:txBody>
      </p:sp>
      <p:sp>
        <p:nvSpPr>
          <p:cNvPr id="7" name="TextBox 6">
            <a:extLst>
              <a:ext uri="{FF2B5EF4-FFF2-40B4-BE49-F238E27FC236}">
                <a16:creationId xmlns:a16="http://schemas.microsoft.com/office/drawing/2014/main" id="{CF580AC0-D6B0-34A1-B698-8C84676BFB54}"/>
              </a:ext>
            </a:extLst>
          </p:cNvPr>
          <p:cNvSpPr txBox="1"/>
          <p:nvPr/>
        </p:nvSpPr>
        <p:spPr>
          <a:xfrm>
            <a:off x="1059611" y="1729718"/>
            <a:ext cx="5826963"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Frontend Implementation</a:t>
            </a:r>
          </a:p>
        </p:txBody>
      </p:sp>
      <p:pic>
        <p:nvPicPr>
          <p:cNvPr id="13" name="Pink Bar" descr="Pink line.png">
            <a:extLst>
              <a:ext uri="{FF2B5EF4-FFF2-40B4-BE49-F238E27FC236}">
                <a16:creationId xmlns:a16="http://schemas.microsoft.com/office/drawing/2014/main" id="{4DA1FEBB-9CF4-0014-3ABE-3235BDF34B0D}"/>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5" name="TextBox 4">
            <a:extLst>
              <a:ext uri="{FF2B5EF4-FFF2-40B4-BE49-F238E27FC236}">
                <a16:creationId xmlns:a16="http://schemas.microsoft.com/office/drawing/2014/main" id="{0123CA4E-08EC-665E-AFA2-1CA8A90EB21D}"/>
              </a:ext>
            </a:extLst>
          </p:cNvPr>
          <p:cNvSpPr txBox="1"/>
          <p:nvPr/>
        </p:nvSpPr>
        <p:spPr>
          <a:xfrm>
            <a:off x="1478280" y="2358294"/>
            <a:ext cx="6705600" cy="2585323"/>
          </a:xfrm>
          <a:prstGeom prst="rect">
            <a:avLst/>
          </a:prstGeom>
          <a:noFill/>
        </p:spPr>
        <p:txBody>
          <a:bodyPr wrap="square" rtlCol="0">
            <a:spAutoFit/>
          </a:bodyPr>
          <a:lstStyle/>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Technologies</a:t>
            </a:r>
            <a:r>
              <a:rPr lang="en-PK" altLang="en-PK" dirty="0">
                <a:latin typeface="Arial" panose="020B0604020202020204" pitchFamily="34" charset="0"/>
              </a:rPr>
              <a:t>: </a:t>
            </a:r>
            <a:r>
              <a:rPr lang="en-GB" dirty="0" err="1"/>
              <a:t>React.js</a:t>
            </a:r>
            <a:r>
              <a:rPr lang="en-GB" dirty="0"/>
              <a:t>, </a:t>
            </a:r>
            <a:r>
              <a:rPr lang="en-GB" dirty="0" err="1"/>
              <a:t>Chart.js</a:t>
            </a:r>
            <a:r>
              <a:rPr lang="en-GB" dirty="0"/>
              <a:t>, Context API</a:t>
            </a:r>
            <a:endParaRPr lang="en-GB" dirty="0">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latin typeface="Arial" panose="020B0604020202020204" pitchFamily="34" charset="0"/>
                <a:cs typeface="Arial" panose="020B0604020202020204" pitchFamily="34" charset="0"/>
              </a:rPr>
              <a:t>Key Features</a:t>
            </a:r>
            <a:r>
              <a:rPr lang="en-GB" dirty="0"/>
              <a:t>:</a:t>
            </a:r>
            <a:endParaRPr lang="en-PK" altLang="en-PK" dirty="0">
              <a:latin typeface="Arial" panose="020B0604020202020204" pitchFamily="34" charset="0"/>
            </a:endParaRPr>
          </a:p>
          <a:p>
            <a:pPr lvl="1" eaLnBrk="0" fontAlgn="base" hangingPunct="0">
              <a:spcBef>
                <a:spcPct val="0"/>
              </a:spcBef>
              <a:spcAft>
                <a:spcPct val="0"/>
              </a:spcAft>
              <a:buFontTx/>
              <a:buAutoNum type="arabicPeriod"/>
            </a:pPr>
            <a:r>
              <a:rPr lang="en-GB" dirty="0"/>
              <a:t>Activity input forms (guided, error-handled)</a:t>
            </a:r>
          </a:p>
          <a:p>
            <a:pPr lvl="1" eaLnBrk="0" fontAlgn="base" hangingPunct="0">
              <a:spcBef>
                <a:spcPct val="0"/>
              </a:spcBef>
              <a:spcAft>
                <a:spcPct val="0"/>
              </a:spcAft>
              <a:buFontTx/>
              <a:buAutoNum type="arabicPeriod"/>
            </a:pPr>
            <a:r>
              <a:rPr lang="en-GB" dirty="0"/>
              <a:t>Real-time dashboard (pie charts, line graphs, progress bars)</a:t>
            </a:r>
          </a:p>
          <a:p>
            <a:pPr lvl="1" eaLnBrk="0" fontAlgn="base" hangingPunct="0">
              <a:spcBef>
                <a:spcPct val="0"/>
              </a:spcBef>
              <a:spcAft>
                <a:spcPct val="0"/>
              </a:spcAft>
              <a:buFontTx/>
              <a:buAutoNum type="arabicPeriod"/>
            </a:pPr>
            <a:r>
              <a:rPr lang="en-GB" dirty="0"/>
              <a:t>Achievement badges &amp; streak indicators</a:t>
            </a:r>
          </a:p>
          <a:p>
            <a:pPr lvl="1" eaLnBrk="0" fontAlgn="base" hangingPunct="0">
              <a:spcBef>
                <a:spcPct val="0"/>
              </a:spcBef>
              <a:spcAft>
                <a:spcPct val="0"/>
              </a:spcAft>
              <a:buFontTx/>
              <a:buAutoNum type="arabicPeriod"/>
            </a:pPr>
            <a:r>
              <a:rPr lang="en-GB" dirty="0"/>
              <a:t>Responsive design (mobile + desktop)</a:t>
            </a:r>
          </a:p>
          <a:p>
            <a:pPr eaLnBrk="0" fontAlgn="base" hangingPunct="0">
              <a:spcBef>
                <a:spcPct val="0"/>
              </a:spcBef>
              <a:spcAft>
                <a:spcPct val="0"/>
              </a:spcAft>
            </a:pPr>
            <a:endParaRPr lang="en-PK" altLang="en-PK" dirty="0">
              <a:latin typeface="Arial" panose="020B0604020202020204" pitchFamily="34" charset="0"/>
            </a:endParaRPr>
          </a:p>
        </p:txBody>
      </p:sp>
    </p:spTree>
    <p:extLst>
      <p:ext uri="{BB962C8B-B14F-4D97-AF65-F5344CB8AC3E}">
        <p14:creationId xmlns:p14="http://schemas.microsoft.com/office/powerpoint/2010/main" val="19292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p:txBody>
          <a:bodyPr/>
          <a:lstStyle/>
          <a:p>
            <a:r>
              <a:rPr lang="en-GB" dirty="0">
                <a:latin typeface="Amasis MT Pro Medium" panose="020B0604020202020204" pitchFamily="18" charset="0"/>
              </a:rPr>
              <a:t>Implementation</a:t>
            </a:r>
          </a:p>
        </p:txBody>
      </p:sp>
      <p:sp>
        <p:nvSpPr>
          <p:cNvPr id="7" name="TextBox 6">
            <a:extLst>
              <a:ext uri="{FF2B5EF4-FFF2-40B4-BE49-F238E27FC236}">
                <a16:creationId xmlns:a16="http://schemas.microsoft.com/office/drawing/2014/main" id="{B97242D8-1D85-4B34-B31F-43F2A084BFFA}"/>
              </a:ext>
            </a:extLst>
          </p:cNvPr>
          <p:cNvSpPr txBox="1"/>
          <p:nvPr/>
        </p:nvSpPr>
        <p:spPr>
          <a:xfrm>
            <a:off x="1059611" y="1729718"/>
            <a:ext cx="5826963"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Backend Implementation</a:t>
            </a:r>
          </a:p>
        </p:txBody>
      </p:sp>
      <p:pic>
        <p:nvPicPr>
          <p:cNvPr id="13" name="Pink Bar" descr="Pink line.png">
            <a:extLst>
              <a:ext uri="{FF2B5EF4-FFF2-40B4-BE49-F238E27FC236}">
                <a16:creationId xmlns:a16="http://schemas.microsoft.com/office/drawing/2014/main" id="{5C41F093-339C-4626-AD99-C65E0BF9D542}"/>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5" name="TextBox 4">
            <a:extLst>
              <a:ext uri="{FF2B5EF4-FFF2-40B4-BE49-F238E27FC236}">
                <a16:creationId xmlns:a16="http://schemas.microsoft.com/office/drawing/2014/main" id="{BB473AB0-CD4D-AB4B-2499-E3B77130481D}"/>
              </a:ext>
            </a:extLst>
          </p:cNvPr>
          <p:cNvSpPr txBox="1"/>
          <p:nvPr/>
        </p:nvSpPr>
        <p:spPr>
          <a:xfrm>
            <a:off x="1478280" y="2358294"/>
            <a:ext cx="6705600" cy="3139321"/>
          </a:xfrm>
          <a:prstGeom prst="rect">
            <a:avLst/>
          </a:prstGeom>
          <a:noFill/>
        </p:spPr>
        <p:txBody>
          <a:bodyPr wrap="square" rtlCol="0">
            <a:spAutoFit/>
          </a:bodyPr>
          <a:lstStyle/>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Technologies</a:t>
            </a:r>
            <a:r>
              <a:rPr lang="en-PK" altLang="en-PK" dirty="0">
                <a:latin typeface="Arial" panose="020B0604020202020204" pitchFamily="34" charset="0"/>
              </a:rPr>
              <a:t>: </a:t>
            </a:r>
            <a:r>
              <a:rPr lang="en-GB" dirty="0">
                <a:latin typeface="Arial" panose="020B0604020202020204" pitchFamily="34" charset="0"/>
                <a:cs typeface="Arial" panose="020B0604020202020204" pitchFamily="34" charset="0"/>
              </a:rPr>
              <a:t>Node.js, </a:t>
            </a:r>
            <a:r>
              <a:rPr lang="en-GB" dirty="0" err="1">
                <a:latin typeface="Arial" panose="020B0604020202020204" pitchFamily="34" charset="0"/>
                <a:cs typeface="Arial" panose="020B0604020202020204" pitchFamily="34" charset="0"/>
              </a:rPr>
              <a:t>Express.js</a:t>
            </a:r>
            <a:endParaRPr lang="en-GB" dirty="0">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latin typeface="Arial" panose="020B0604020202020204" pitchFamily="34" charset="0"/>
                <a:cs typeface="Arial" panose="020B0604020202020204" pitchFamily="34" charset="0"/>
              </a:rPr>
              <a:t>Key Features</a:t>
            </a:r>
            <a:r>
              <a:rPr lang="en-GB" dirty="0"/>
              <a:t>:</a:t>
            </a:r>
            <a:endParaRPr lang="en-PK" altLang="en-PK" dirty="0">
              <a:latin typeface="Arial" panose="020B0604020202020204" pitchFamily="34" charset="0"/>
            </a:endParaRPr>
          </a:p>
          <a:p>
            <a:pPr lvl="1" eaLnBrk="0" fontAlgn="base" hangingPunct="0">
              <a:spcBef>
                <a:spcPct val="0"/>
              </a:spcBef>
              <a:spcAft>
                <a:spcPct val="0"/>
              </a:spcAft>
              <a:buFontTx/>
              <a:buAutoNum type="arabicPeriod"/>
            </a:pPr>
            <a:r>
              <a:rPr lang="en-GB" dirty="0"/>
              <a:t>RESTful API structure</a:t>
            </a:r>
          </a:p>
          <a:p>
            <a:pPr lvl="1" eaLnBrk="0" fontAlgn="base" hangingPunct="0">
              <a:spcBef>
                <a:spcPct val="0"/>
              </a:spcBef>
              <a:spcAft>
                <a:spcPct val="0"/>
              </a:spcAft>
              <a:buFontTx/>
              <a:buAutoNum type="arabicPeriod"/>
            </a:pPr>
            <a:r>
              <a:rPr lang="en-GB" dirty="0"/>
              <a:t>JWT authentication &amp; </a:t>
            </a:r>
            <a:r>
              <a:rPr lang="en-GB" dirty="0" err="1"/>
              <a:t>bcrypt</a:t>
            </a:r>
            <a:r>
              <a:rPr lang="en-GB" dirty="0"/>
              <a:t> password security</a:t>
            </a:r>
          </a:p>
          <a:p>
            <a:pPr lvl="1" eaLnBrk="0" fontAlgn="base" hangingPunct="0">
              <a:spcBef>
                <a:spcPct val="0"/>
              </a:spcBef>
              <a:spcAft>
                <a:spcPct val="0"/>
              </a:spcAft>
              <a:buFontTx/>
              <a:buAutoNum type="arabicPeriod"/>
            </a:pPr>
            <a:r>
              <a:rPr lang="en-GB" dirty="0"/>
              <a:t>Emission calculation engine (DEFRA/IPCC factors)</a:t>
            </a:r>
          </a:p>
          <a:p>
            <a:pPr lvl="1" eaLnBrk="0" fontAlgn="base" hangingPunct="0">
              <a:spcBef>
                <a:spcPct val="0"/>
              </a:spcBef>
              <a:spcAft>
                <a:spcPct val="0"/>
              </a:spcAft>
              <a:buFontTx/>
              <a:buAutoNum type="arabicPeriod"/>
            </a:pPr>
            <a:r>
              <a:rPr lang="en-GB" dirty="0"/>
              <a:t>Input validation using Joi schemas</a:t>
            </a:r>
          </a:p>
          <a:p>
            <a:pPr lvl="1" eaLnBrk="0" fontAlgn="base" hangingPunct="0">
              <a:spcBef>
                <a:spcPct val="0"/>
              </a:spcBef>
              <a:spcAft>
                <a:spcPct val="0"/>
              </a:spcAft>
              <a:buFontTx/>
              <a:buAutoNum type="arabicPeriod"/>
            </a:pPr>
            <a:r>
              <a:rPr lang="en-GB" dirty="0"/>
              <a:t>Rate-limiting &amp; secure routing</a:t>
            </a:r>
          </a:p>
          <a:p>
            <a:pPr marL="285750" indent="-285750" eaLnBrk="0" fontAlgn="base" hangingPunct="0">
              <a:spcBef>
                <a:spcPct val="0"/>
              </a:spcBef>
              <a:spcAft>
                <a:spcPct val="0"/>
              </a:spcAft>
              <a:buFont typeface="Wingdings" pitchFamily="2" charset="2"/>
              <a:buChar char="Ø"/>
            </a:pPr>
            <a:endParaRPr lang="en-PK" altLang="en-PK" dirty="0">
              <a:latin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Api Examples:</a:t>
            </a:r>
          </a:p>
          <a:p>
            <a:pPr marL="742950" lvl="1" indent="-285750" eaLnBrk="0" fontAlgn="base" hangingPunct="0">
              <a:spcBef>
                <a:spcPct val="0"/>
              </a:spcBef>
              <a:spcAft>
                <a:spcPct val="0"/>
              </a:spcAft>
              <a:buFont typeface="Arial" panose="020B0604020202020204" pitchFamily="34" charset="0"/>
              <a:buChar char="•"/>
            </a:pPr>
            <a:endParaRPr lang="en-PK" altLang="en-PK" b="1" dirty="0">
              <a:latin typeface="Arial" panose="020B0604020202020204" pitchFamily="34" charset="0"/>
            </a:endParaRPr>
          </a:p>
        </p:txBody>
      </p:sp>
      <p:sp>
        <p:nvSpPr>
          <p:cNvPr id="9" name="Rectangle 5">
            <a:extLst>
              <a:ext uri="{FF2B5EF4-FFF2-40B4-BE49-F238E27FC236}">
                <a16:creationId xmlns:a16="http://schemas.microsoft.com/office/drawing/2014/main" id="{2CA5D2AE-C1A8-ED76-BE25-8176A2D894CD}"/>
              </a:ext>
            </a:extLst>
          </p:cNvPr>
          <p:cNvSpPr>
            <a:spLocks noChangeArrowheads="1"/>
          </p:cNvSpPr>
          <p:nvPr/>
        </p:nvSpPr>
        <p:spPr bwMode="auto">
          <a:xfrm>
            <a:off x="1985962" y="5295060"/>
            <a:ext cx="3688830"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600" b="0" i="0" u="none" strike="noStrike" cap="none" normalizeH="0" baseline="0" dirty="0">
                <a:ln>
                  <a:noFill/>
                </a:ln>
                <a:solidFill>
                  <a:srgbClr val="000000"/>
                </a:solidFill>
                <a:effectLst/>
                <a:latin typeface="Arial Unicode MS" panose="020B0604020202020204" pitchFamily="34" charset="-128"/>
              </a:rPr>
              <a:t>/auth/login</a:t>
            </a:r>
            <a:r>
              <a:rPr kumimoji="0" lang="en-PK" altLang="en-PK" sz="1600" b="0" i="0" u="none" strike="noStrike" cap="none" normalizeH="0" baseline="0" dirty="0">
                <a:ln>
                  <a:noFill/>
                </a:ln>
                <a:solidFill>
                  <a:srgbClr val="000000"/>
                </a:solidFill>
                <a:effectLst/>
                <a:ea typeface="-webkit-standard"/>
              </a:rPr>
              <a:t> </a:t>
            </a:r>
            <a:r>
              <a:rPr kumimoji="0" lang="en-PK" altLang="en-PK" sz="1600" b="0" i="0" u="none" strike="noStrike" cap="none" normalizeH="0" baseline="0" dirty="0">
                <a:ln>
                  <a:noFill/>
                </a:ln>
                <a:solidFill>
                  <a:srgbClr val="000000"/>
                </a:solidFill>
                <a:effectLst/>
                <a:latin typeface="Arial" panose="020B0604020202020204" pitchFamily="34" charset="0"/>
                <a:ea typeface="-webkit-standard"/>
              </a:rPr>
              <a:t>— secure authentication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
        <p:nvSpPr>
          <p:cNvPr id="10" name="Rectangle 6">
            <a:extLst>
              <a:ext uri="{FF2B5EF4-FFF2-40B4-BE49-F238E27FC236}">
                <a16:creationId xmlns:a16="http://schemas.microsoft.com/office/drawing/2014/main" id="{C35D00B5-B1B9-F7B1-0CA6-093FF0A47F82}"/>
              </a:ext>
            </a:extLst>
          </p:cNvPr>
          <p:cNvSpPr>
            <a:spLocks noChangeArrowheads="1"/>
          </p:cNvSpPr>
          <p:nvPr/>
        </p:nvSpPr>
        <p:spPr bwMode="auto">
          <a:xfrm>
            <a:off x="1985962" y="5658522"/>
            <a:ext cx="457368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600" b="0" i="0" u="none" strike="noStrike" cap="none" normalizeH="0" baseline="0" dirty="0">
                <a:ln>
                  <a:noFill/>
                </a:ln>
                <a:solidFill>
                  <a:srgbClr val="000000"/>
                </a:solidFill>
                <a:effectLst/>
                <a:latin typeface="Arial Unicode MS" panose="020B0604020202020204" pitchFamily="34" charset="-128"/>
              </a:rPr>
              <a:t>/activity/add</a:t>
            </a:r>
            <a:r>
              <a:rPr kumimoji="0" lang="en-PK" altLang="en-PK" sz="1600" b="0" i="0" u="none" strike="noStrike" cap="none" normalizeH="0" baseline="0" dirty="0">
                <a:ln>
                  <a:noFill/>
                </a:ln>
                <a:solidFill>
                  <a:srgbClr val="000000"/>
                </a:solidFill>
                <a:effectLst/>
                <a:ea typeface="-webkit-standard"/>
              </a:rPr>
              <a:t> </a:t>
            </a:r>
            <a:r>
              <a:rPr kumimoji="0" lang="en-PK" altLang="en-PK" sz="1600" b="0" i="0" u="none" strike="noStrike" cap="none" normalizeH="0" baseline="0" dirty="0">
                <a:ln>
                  <a:noFill/>
                </a:ln>
                <a:solidFill>
                  <a:srgbClr val="000000"/>
                </a:solidFill>
                <a:effectLst/>
                <a:latin typeface="Arial" panose="020B0604020202020204" pitchFamily="34" charset="0"/>
                <a:ea typeface="-webkit-standard"/>
              </a:rPr>
              <a:t>— validate + compute emissions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PK" altLang="en-PK" sz="1600" b="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0BF108B4-0ED2-7590-86B7-69F0BE1FF051}"/>
              </a:ext>
            </a:extLst>
          </p:cNvPr>
          <p:cNvSpPr>
            <a:spLocks noChangeArrowheads="1"/>
          </p:cNvSpPr>
          <p:nvPr/>
        </p:nvSpPr>
        <p:spPr bwMode="auto">
          <a:xfrm>
            <a:off x="1985962" y="6071520"/>
            <a:ext cx="4613764"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600" b="0" i="0" u="none" strike="noStrike" cap="none" normalizeH="0" baseline="0" dirty="0">
                <a:ln>
                  <a:noFill/>
                </a:ln>
                <a:solidFill>
                  <a:srgbClr val="000000"/>
                </a:solidFill>
                <a:effectLst/>
                <a:latin typeface="Arial Unicode MS" panose="020B0604020202020204" pitchFamily="34" charset="-128"/>
              </a:rPr>
              <a:t>/dashboard/summary</a:t>
            </a:r>
            <a:r>
              <a:rPr kumimoji="0" lang="en-PK" altLang="en-PK" sz="1600" b="0" i="0" u="none" strike="noStrike" cap="none" normalizeH="0" baseline="0" dirty="0">
                <a:ln>
                  <a:noFill/>
                </a:ln>
                <a:solidFill>
                  <a:srgbClr val="000000"/>
                </a:solidFill>
                <a:effectLst/>
                <a:ea typeface="-webkit-standard"/>
              </a:rPr>
              <a:t> </a:t>
            </a:r>
            <a:r>
              <a:rPr kumimoji="0" lang="en-PK" altLang="en-PK" sz="1600" b="0" i="0" u="none" strike="noStrike" cap="none" normalizeH="0" baseline="0" dirty="0">
                <a:ln>
                  <a:noFill/>
                </a:ln>
                <a:solidFill>
                  <a:srgbClr val="000000"/>
                </a:solidFill>
                <a:effectLst/>
                <a:latin typeface="Arial" panose="020B0604020202020204" pitchFamily="34" charset="0"/>
                <a:ea typeface="-webkit-standard"/>
              </a:rPr>
              <a:t>— aggregated analytics</a:t>
            </a:r>
            <a:endParaRPr kumimoji="0" lang="en-PK" altLang="en-PK"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6204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C6D18-9714-185C-A6A8-2996F481D8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3D6A9B-A346-3D90-BBB2-8D79D407B805}"/>
              </a:ext>
            </a:extLst>
          </p:cNvPr>
          <p:cNvSpPr>
            <a:spLocks noGrp="1"/>
          </p:cNvSpPr>
          <p:nvPr>
            <p:ph type="title"/>
          </p:nvPr>
        </p:nvSpPr>
        <p:spPr/>
        <p:txBody>
          <a:bodyPr/>
          <a:lstStyle/>
          <a:p>
            <a:r>
              <a:rPr lang="en-GB" dirty="0">
                <a:latin typeface="Amasis MT Pro Medium" panose="020B0604020202020204" pitchFamily="18" charset="0"/>
              </a:rPr>
              <a:t>Implementation</a:t>
            </a:r>
          </a:p>
        </p:txBody>
      </p:sp>
      <p:sp>
        <p:nvSpPr>
          <p:cNvPr id="7" name="TextBox 6">
            <a:extLst>
              <a:ext uri="{FF2B5EF4-FFF2-40B4-BE49-F238E27FC236}">
                <a16:creationId xmlns:a16="http://schemas.microsoft.com/office/drawing/2014/main" id="{1462510D-1310-DB87-FE9A-D34EAF5AEF3D}"/>
              </a:ext>
            </a:extLst>
          </p:cNvPr>
          <p:cNvSpPr txBox="1"/>
          <p:nvPr/>
        </p:nvSpPr>
        <p:spPr>
          <a:xfrm>
            <a:off x="1059611" y="1729718"/>
            <a:ext cx="6784227"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Carbon Emission Calculation Implementation</a:t>
            </a:r>
          </a:p>
        </p:txBody>
      </p:sp>
      <p:pic>
        <p:nvPicPr>
          <p:cNvPr id="13" name="Pink Bar" descr="Pink line.png">
            <a:extLst>
              <a:ext uri="{FF2B5EF4-FFF2-40B4-BE49-F238E27FC236}">
                <a16:creationId xmlns:a16="http://schemas.microsoft.com/office/drawing/2014/main" id="{533407B7-3781-C6EF-00E3-10BB93F8FA46}"/>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5" name="TextBox 4">
            <a:extLst>
              <a:ext uri="{FF2B5EF4-FFF2-40B4-BE49-F238E27FC236}">
                <a16:creationId xmlns:a16="http://schemas.microsoft.com/office/drawing/2014/main" id="{A97776A7-66EE-076D-AEA2-C60C72DE50DC}"/>
              </a:ext>
            </a:extLst>
          </p:cNvPr>
          <p:cNvSpPr txBox="1"/>
          <p:nvPr/>
        </p:nvSpPr>
        <p:spPr>
          <a:xfrm>
            <a:off x="1478280" y="2442255"/>
            <a:ext cx="8537258" cy="2308324"/>
          </a:xfrm>
          <a:prstGeom prst="rect">
            <a:avLst/>
          </a:prstGeom>
          <a:noFill/>
        </p:spPr>
        <p:txBody>
          <a:bodyPr wrap="square" rtlCol="0">
            <a:spAutoFit/>
          </a:bodyPr>
          <a:lstStyle/>
          <a:p>
            <a:pPr marL="28575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Formula </a:t>
            </a:r>
            <a:r>
              <a:rPr lang="en-PK" altLang="en-PK" dirty="0">
                <a:latin typeface="Arial" panose="020B0604020202020204" pitchFamily="34" charset="0"/>
              </a:rPr>
              <a:t>: </a:t>
            </a:r>
            <a:r>
              <a:rPr lang="en-PK" altLang="en-PK" dirty="0">
                <a:solidFill>
                  <a:srgbClr val="000000"/>
                </a:solidFill>
                <a:latin typeface="Arial" panose="020B0604020202020204" pitchFamily="34" charset="0"/>
                <a:ea typeface="-webkit-standard"/>
              </a:rPr>
              <a:t>Emissions (kgCO₂e) = Activity Amount × Emission Factor</a:t>
            </a:r>
            <a:endParaRPr lang="en-PK" altLang="en-PK" dirty="0">
              <a:latin typeface="Arial" panose="020B0604020202020204" pitchFamily="34" charset="0"/>
            </a:endParaRPr>
          </a:p>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t>Categories Implemented:</a:t>
            </a:r>
            <a:endParaRPr lang="en-PK" altLang="en-PK" b="1" dirty="0">
              <a:latin typeface="Arial" panose="020B0604020202020204" pitchFamily="34" charset="0"/>
            </a:endParaRPr>
          </a:p>
          <a:p>
            <a:pPr lvl="1" eaLnBrk="0" fontAlgn="base" hangingPunct="0">
              <a:spcBef>
                <a:spcPct val="0"/>
              </a:spcBef>
              <a:spcAft>
                <a:spcPct val="0"/>
              </a:spcAft>
              <a:buFontTx/>
              <a:buAutoNum type="arabicPeriod"/>
            </a:pPr>
            <a:r>
              <a:rPr lang="en-PK" altLang="en-PK" dirty="0">
                <a:solidFill>
                  <a:srgbClr val="000000"/>
                </a:solidFill>
                <a:latin typeface="Arial" panose="020B0604020202020204" pitchFamily="34" charset="0"/>
                <a:ea typeface="-webkit-standard"/>
              </a:rPr>
              <a:t>Transport (km × vehicle factor)</a:t>
            </a:r>
            <a:endParaRPr lang="en-GB" dirty="0"/>
          </a:p>
          <a:p>
            <a:pPr lvl="1" eaLnBrk="0" fontAlgn="base" hangingPunct="0">
              <a:spcBef>
                <a:spcPct val="0"/>
              </a:spcBef>
              <a:spcAft>
                <a:spcPct val="0"/>
              </a:spcAft>
              <a:buFontTx/>
              <a:buAutoNum type="arabicPeriod"/>
            </a:pPr>
            <a:r>
              <a:rPr lang="en-PK" altLang="en-PK" dirty="0">
                <a:solidFill>
                  <a:srgbClr val="000000"/>
                </a:solidFill>
                <a:latin typeface="Arial" panose="020B0604020202020204" pitchFamily="34" charset="0"/>
                <a:ea typeface="-webkit-standard"/>
              </a:rPr>
              <a:t>Energy (kWh × regional grid factor)</a:t>
            </a:r>
            <a:endParaRPr lang="en-GB" dirty="0"/>
          </a:p>
          <a:p>
            <a:pPr lvl="1" eaLnBrk="0" fontAlgn="base" hangingPunct="0">
              <a:spcBef>
                <a:spcPct val="0"/>
              </a:spcBef>
              <a:spcAft>
                <a:spcPct val="0"/>
              </a:spcAft>
              <a:buFontTx/>
              <a:buAutoNum type="arabicPeriod"/>
            </a:pPr>
            <a:r>
              <a:rPr lang="en-PK" altLang="en-PK" dirty="0">
                <a:solidFill>
                  <a:srgbClr val="000000"/>
                </a:solidFill>
                <a:latin typeface="Arial" panose="020B0604020202020204" pitchFamily="34" charset="0"/>
                <a:ea typeface="-webkit-standard"/>
              </a:rPr>
              <a:t>Diet (grams × lifecycle factor)</a:t>
            </a:r>
            <a:endParaRPr lang="en-GB" dirty="0"/>
          </a:p>
          <a:p>
            <a:pPr lvl="1" eaLnBrk="0" fontAlgn="base" hangingPunct="0">
              <a:spcBef>
                <a:spcPct val="0"/>
              </a:spcBef>
              <a:spcAft>
                <a:spcPct val="0"/>
              </a:spcAft>
              <a:buFontTx/>
              <a:buAutoNum type="arabicPeriod"/>
            </a:pPr>
            <a:r>
              <a:rPr lang="en-PK" altLang="en-PK" dirty="0">
                <a:solidFill>
                  <a:srgbClr val="000000"/>
                </a:solidFill>
                <a:latin typeface="Arial" panose="020B0604020202020204" pitchFamily="34" charset="0"/>
                <a:ea typeface="-webkit-standard"/>
              </a:rPr>
              <a:t>Waste (kg × disposal factor)</a:t>
            </a:r>
            <a:endParaRPr lang="en-PK" altLang="en-PK" dirty="0">
              <a:latin typeface="Arial" panose="020B0604020202020204" pitchFamily="34" charset="0"/>
            </a:endParaRPr>
          </a:p>
          <a:p>
            <a:pPr eaLnBrk="0" fontAlgn="base" hangingPunct="0">
              <a:spcBef>
                <a:spcPct val="0"/>
              </a:spcBef>
              <a:spcAft>
                <a:spcPct val="0"/>
              </a:spcAft>
            </a:pPr>
            <a:endParaRPr lang="en-PK" altLang="en-PK" dirty="0">
              <a:latin typeface="Arial" panose="020B0604020202020204" pitchFamily="34" charset="0"/>
            </a:endParaRPr>
          </a:p>
        </p:txBody>
      </p:sp>
      <p:sp>
        <p:nvSpPr>
          <p:cNvPr id="16" name="Rectangle 8">
            <a:extLst>
              <a:ext uri="{FF2B5EF4-FFF2-40B4-BE49-F238E27FC236}">
                <a16:creationId xmlns:a16="http://schemas.microsoft.com/office/drawing/2014/main" id="{04DE7209-77A6-AF40-995A-6E5C88F11728}"/>
              </a:ext>
            </a:extLst>
          </p:cNvPr>
          <p:cNvSpPr>
            <a:spLocks noChangeArrowheads="1"/>
          </p:cNvSpPr>
          <p:nvPr/>
        </p:nvSpPr>
        <p:spPr bwMode="auto">
          <a:xfrm>
            <a:off x="1478280" y="4888059"/>
            <a:ext cx="588500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PK" altLang="en-PK" sz="1800" b="1" i="0" u="none" strike="noStrike" cap="none" normalizeH="0" baseline="0" dirty="0">
                <a:ln>
                  <a:noFill/>
                </a:ln>
                <a:solidFill>
                  <a:srgbClr val="000000"/>
                </a:solidFill>
                <a:effectLst/>
                <a:latin typeface="Arial" panose="020B0604020202020204" pitchFamily="34" charset="0"/>
              </a:rPr>
              <a:t>Data Source:</a:t>
            </a:r>
            <a:r>
              <a:rPr kumimoji="0" lang="en-PK" altLang="en-PK" sz="1800" b="0" i="0" u="none" strike="noStrike" cap="none" normalizeH="0" baseline="0" dirty="0">
                <a:ln>
                  <a:noFill/>
                </a:ln>
                <a:solidFill>
                  <a:srgbClr val="000000"/>
                </a:solidFill>
                <a:effectLst/>
                <a:latin typeface="Arial" panose="020B0604020202020204" pitchFamily="34" charset="0"/>
                <a:ea typeface="-webkit-standard"/>
              </a:rPr>
              <a:t> Verified from </a:t>
            </a:r>
            <a:r>
              <a:rPr kumimoji="0" lang="en-PK" altLang="en-PK" sz="1800" b="1" i="0" u="none" strike="noStrike" cap="none" normalizeH="0" baseline="0" dirty="0">
                <a:ln>
                  <a:noFill/>
                </a:ln>
                <a:solidFill>
                  <a:srgbClr val="000000"/>
                </a:solidFill>
                <a:effectLst/>
                <a:latin typeface="Arial" panose="020B0604020202020204" pitchFamily="34" charset="0"/>
              </a:rPr>
              <a:t>DEFRA</a:t>
            </a:r>
            <a:r>
              <a:rPr kumimoji="0" lang="en-PK" altLang="en-PK" sz="1800" b="0" i="0" u="none" strike="noStrike" cap="none" normalizeH="0" baseline="0" dirty="0">
                <a:ln>
                  <a:noFill/>
                </a:ln>
                <a:solidFill>
                  <a:srgbClr val="000000"/>
                </a:solidFill>
                <a:effectLst/>
                <a:latin typeface="Arial" panose="020B0604020202020204" pitchFamily="34" charset="0"/>
                <a:ea typeface="-webkit-standard"/>
              </a:rPr>
              <a:t> &amp; </a:t>
            </a:r>
            <a:r>
              <a:rPr kumimoji="0" lang="en-PK" altLang="en-PK" sz="1800" b="1" i="0" u="none" strike="noStrike" cap="none" normalizeH="0" baseline="0" dirty="0">
                <a:ln>
                  <a:noFill/>
                </a:ln>
                <a:solidFill>
                  <a:srgbClr val="000000"/>
                </a:solidFill>
                <a:effectLst/>
                <a:latin typeface="Arial" panose="020B0604020202020204" pitchFamily="34" charset="0"/>
              </a:rPr>
              <a:t>IPCC</a:t>
            </a:r>
            <a:r>
              <a:rPr kumimoji="0" lang="en-PK" altLang="en-PK" sz="1800" b="0" i="0" u="none" strike="noStrike" cap="none" normalizeH="0" baseline="0" dirty="0">
                <a:ln>
                  <a:noFill/>
                </a:ln>
                <a:solidFill>
                  <a:srgbClr val="000000"/>
                </a:solidFill>
                <a:effectLst/>
                <a:latin typeface="Arial" panose="020B0604020202020204" pitchFamily="34" charset="0"/>
                <a:ea typeface="-webkit-standard"/>
              </a:rPr>
              <a:t> datasets</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
        <p:nvSpPr>
          <p:cNvPr id="17" name="Rectangle 9">
            <a:extLst>
              <a:ext uri="{FF2B5EF4-FFF2-40B4-BE49-F238E27FC236}">
                <a16:creationId xmlns:a16="http://schemas.microsoft.com/office/drawing/2014/main" id="{8F0BE2B5-59ED-F8BD-5CCF-03BA597105C9}"/>
              </a:ext>
            </a:extLst>
          </p:cNvPr>
          <p:cNvSpPr>
            <a:spLocks noChangeArrowheads="1"/>
          </p:cNvSpPr>
          <p:nvPr/>
        </p:nvSpPr>
        <p:spPr bwMode="auto">
          <a:xfrm>
            <a:off x="1478280" y="5258411"/>
            <a:ext cx="543610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indent="-285750" defTabSz="914400">
              <a:buFont typeface="Wingdings" pitchFamily="2" charset="2"/>
              <a:buChar char="Ø"/>
            </a:pPr>
            <a:r>
              <a:rPr kumimoji="0" lang="en-PK" altLang="en-PK" b="1" i="0" u="none" strike="noStrike" cap="none" normalizeH="0" baseline="0" dirty="0">
                <a:ln>
                  <a:noFill/>
                </a:ln>
                <a:solidFill>
                  <a:srgbClr val="000000"/>
                </a:solidFill>
                <a:effectLst/>
                <a:latin typeface="Arial" panose="020B0604020202020204" pitchFamily="34" charset="0"/>
              </a:rPr>
              <a:t>Storage:</a:t>
            </a:r>
            <a:r>
              <a:rPr kumimoji="0" lang="en-PK" altLang="en-PK" b="0" i="0" u="none" strike="noStrike" cap="none" normalizeH="0" baseline="0" dirty="0">
                <a:ln>
                  <a:noFill/>
                </a:ln>
                <a:solidFill>
                  <a:srgbClr val="000000"/>
                </a:solidFill>
                <a:effectLst/>
                <a:latin typeface="Arial" panose="020B0604020202020204" pitchFamily="34" charset="0"/>
                <a:ea typeface="-webkit-standard"/>
              </a:rPr>
              <a:t> Emission factors stored in PostgreSQL</a:t>
            </a:r>
          </a:p>
          <a:p>
            <a:pPr marL="285750" indent="-285750" defTabSz="914400">
              <a:buFont typeface="Wingdings" pitchFamily="2" charset="2"/>
              <a:buChar char="Ø"/>
            </a:pPr>
            <a:endParaRPr kumimoji="0" lang="en-PK" altLang="en-PK" b="0" i="0" u="none" strike="noStrike" cap="none" normalizeH="0" baseline="0" dirty="0">
              <a:ln>
                <a:noFill/>
              </a:ln>
              <a:solidFill>
                <a:schemeClr val="tx1"/>
              </a:solidFill>
              <a:effectLst/>
              <a:latin typeface="Arial" panose="020B0604020202020204" pitchFamily="34" charset="0"/>
            </a:endParaRPr>
          </a:p>
        </p:txBody>
      </p:sp>
      <p:sp>
        <p:nvSpPr>
          <p:cNvPr id="18" name="Rectangle 10">
            <a:extLst>
              <a:ext uri="{FF2B5EF4-FFF2-40B4-BE49-F238E27FC236}">
                <a16:creationId xmlns:a16="http://schemas.microsoft.com/office/drawing/2014/main" id="{F92C448B-F2D9-CD38-22E0-66B874752F06}"/>
              </a:ext>
            </a:extLst>
          </p:cNvPr>
          <p:cNvSpPr>
            <a:spLocks noChangeArrowheads="1"/>
          </p:cNvSpPr>
          <p:nvPr/>
        </p:nvSpPr>
        <p:spPr bwMode="auto">
          <a:xfrm>
            <a:off x="1520432" y="5720076"/>
            <a:ext cx="465383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PK" altLang="en-PK" sz="1800" b="1" i="0" u="none" strike="noStrike" cap="none" normalizeH="0" baseline="0">
                <a:ln>
                  <a:noFill/>
                </a:ln>
                <a:solidFill>
                  <a:srgbClr val="000000"/>
                </a:solidFill>
                <a:effectLst/>
                <a:latin typeface="Arial" panose="020B0604020202020204" pitchFamily="34" charset="0"/>
              </a:rPr>
              <a:t>Output:</a:t>
            </a:r>
            <a:r>
              <a:rPr kumimoji="0" lang="en-PK" altLang="en-PK" sz="1800" b="0" i="0" u="none" strike="noStrike" cap="none" normalizeH="0" baseline="0">
                <a:ln>
                  <a:noFill/>
                </a:ln>
                <a:solidFill>
                  <a:srgbClr val="000000"/>
                </a:solidFill>
                <a:effectLst/>
                <a:latin typeface="Arial" panose="020B0604020202020204" pitchFamily="34" charset="0"/>
              </a:rPr>
              <a:t> Real-time updates to dashboard</a:t>
            </a:r>
            <a:endParaRPr kumimoji="0" lang="en-PK" altLang="en-PK"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3336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39731-1466-2DDD-5382-D73284B3E7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CD02A7-08D3-1BCD-6E60-7BFF49133164}"/>
              </a:ext>
            </a:extLst>
          </p:cNvPr>
          <p:cNvSpPr>
            <a:spLocks noGrp="1"/>
          </p:cNvSpPr>
          <p:nvPr>
            <p:ph type="title"/>
          </p:nvPr>
        </p:nvSpPr>
        <p:spPr/>
        <p:txBody>
          <a:bodyPr/>
          <a:lstStyle/>
          <a:p>
            <a:r>
              <a:rPr lang="en-GB" dirty="0">
                <a:latin typeface="Amasis MT Pro Medium" panose="020B0604020202020204" pitchFamily="18" charset="0"/>
              </a:rPr>
              <a:t>Implementation</a:t>
            </a:r>
          </a:p>
        </p:txBody>
      </p:sp>
      <p:sp>
        <p:nvSpPr>
          <p:cNvPr id="7" name="TextBox 6">
            <a:extLst>
              <a:ext uri="{FF2B5EF4-FFF2-40B4-BE49-F238E27FC236}">
                <a16:creationId xmlns:a16="http://schemas.microsoft.com/office/drawing/2014/main" id="{6A5E76F6-37A9-6A8A-1898-2553B344AC25}"/>
              </a:ext>
            </a:extLst>
          </p:cNvPr>
          <p:cNvSpPr txBox="1"/>
          <p:nvPr/>
        </p:nvSpPr>
        <p:spPr>
          <a:xfrm>
            <a:off x="1059611" y="1729718"/>
            <a:ext cx="5826963"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Machine Learning Implementation</a:t>
            </a:r>
          </a:p>
        </p:txBody>
      </p:sp>
      <p:pic>
        <p:nvPicPr>
          <p:cNvPr id="13" name="Pink Bar" descr="Pink line.png">
            <a:extLst>
              <a:ext uri="{FF2B5EF4-FFF2-40B4-BE49-F238E27FC236}">
                <a16:creationId xmlns:a16="http://schemas.microsoft.com/office/drawing/2014/main" id="{3F4441CB-1D85-390B-C62D-D3D2FA1A2398}"/>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5" name="TextBox 4">
            <a:extLst>
              <a:ext uri="{FF2B5EF4-FFF2-40B4-BE49-F238E27FC236}">
                <a16:creationId xmlns:a16="http://schemas.microsoft.com/office/drawing/2014/main" id="{CD33100C-595C-C065-30FC-55378ABD37A8}"/>
              </a:ext>
            </a:extLst>
          </p:cNvPr>
          <p:cNvSpPr txBox="1"/>
          <p:nvPr/>
        </p:nvSpPr>
        <p:spPr>
          <a:xfrm>
            <a:off x="1478280" y="2358294"/>
            <a:ext cx="6705600" cy="2862322"/>
          </a:xfrm>
          <a:prstGeom prst="rect">
            <a:avLst/>
          </a:prstGeom>
          <a:noFill/>
        </p:spPr>
        <p:txBody>
          <a:bodyPr wrap="square" rtlCol="0">
            <a:spAutoFit/>
          </a:bodyPr>
          <a:lstStyle/>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t>Training Data:</a:t>
            </a:r>
          </a:p>
          <a:p>
            <a:pPr lvl="1" eaLnBrk="0" fontAlgn="base" hangingPunct="0">
              <a:spcBef>
                <a:spcPct val="0"/>
              </a:spcBef>
              <a:spcAft>
                <a:spcPct val="0"/>
              </a:spcAft>
              <a:buFontTx/>
              <a:buAutoNum type="arabicPeriod"/>
            </a:pPr>
            <a:r>
              <a:rPr lang="en-GB" dirty="0"/>
              <a:t>1,000+ synthetic behaviour records</a:t>
            </a:r>
          </a:p>
          <a:p>
            <a:pPr lvl="1" eaLnBrk="0" fontAlgn="base" hangingPunct="0">
              <a:spcBef>
                <a:spcPct val="0"/>
              </a:spcBef>
              <a:spcAft>
                <a:spcPct val="0"/>
              </a:spcAft>
              <a:buFontTx/>
              <a:buAutoNum type="arabicPeriod"/>
            </a:pPr>
            <a:r>
              <a:rPr lang="en-GB" dirty="0"/>
              <a:t>Categorised emission patterns</a:t>
            </a:r>
          </a:p>
          <a:p>
            <a:pPr lvl="1" eaLnBrk="0" fontAlgn="base" hangingPunct="0">
              <a:spcBef>
                <a:spcPct val="0"/>
              </a:spcBef>
              <a:spcAft>
                <a:spcPct val="0"/>
              </a:spcAft>
              <a:buFontTx/>
              <a:buAutoNum type="arabicPeriod"/>
            </a:pPr>
            <a:r>
              <a:rPr lang="en-GB" dirty="0"/>
              <a:t>Personalised recommendation labels</a:t>
            </a:r>
          </a:p>
          <a:p>
            <a:pPr lvl="1" eaLnBrk="0" fontAlgn="base" hangingPunct="0">
              <a:spcBef>
                <a:spcPct val="0"/>
              </a:spcBef>
              <a:spcAft>
                <a:spcPct val="0"/>
              </a:spcAft>
            </a:pPr>
            <a:endParaRPr lang="en-PK" b="1" dirty="0">
              <a:latin typeface="Arial" panose="020B0604020202020204" pitchFamily="34" charset="0"/>
            </a:endParaRPr>
          </a:p>
          <a:p>
            <a:pPr marL="285750" indent="-285750" eaLnBrk="0" fontAlgn="base" hangingPunct="0">
              <a:spcBef>
                <a:spcPct val="0"/>
              </a:spcBef>
              <a:spcAft>
                <a:spcPct val="0"/>
              </a:spcAft>
              <a:buFont typeface="Wingdings" pitchFamily="2" charset="2"/>
              <a:buChar char="Ø"/>
            </a:pPr>
            <a:r>
              <a:rPr lang="en-GB" b="1" dirty="0"/>
              <a:t>Why Lightweight ML?</a:t>
            </a:r>
          </a:p>
          <a:p>
            <a:pPr marL="742950" lvl="1" indent="-285750" eaLnBrk="0" fontAlgn="base" hangingPunct="0">
              <a:spcBef>
                <a:spcPct val="0"/>
              </a:spcBef>
              <a:spcAft>
                <a:spcPct val="0"/>
              </a:spcAft>
              <a:buFont typeface="Arial" panose="020B0604020202020204" pitchFamily="34" charset="0"/>
              <a:buChar char="•"/>
            </a:pPr>
            <a:r>
              <a:rPr lang="en-GB" dirty="0"/>
              <a:t>Fast inference</a:t>
            </a:r>
            <a:endParaRPr lang="en-GB" b="1" dirty="0">
              <a:latin typeface="Arial" panose="020B0604020202020204" pitchFamily="34" charset="0"/>
            </a:endParaRPr>
          </a:p>
          <a:p>
            <a:pPr marL="742950" lvl="1" indent="-285750" eaLnBrk="0" fontAlgn="base" hangingPunct="0">
              <a:spcBef>
                <a:spcPct val="0"/>
              </a:spcBef>
              <a:spcAft>
                <a:spcPct val="0"/>
              </a:spcAft>
              <a:buFont typeface="Arial" panose="020B0604020202020204" pitchFamily="34" charset="0"/>
              <a:buChar char="•"/>
            </a:pPr>
            <a:r>
              <a:rPr lang="en-GB" dirty="0"/>
              <a:t>Efficient integration into Node.js backend</a:t>
            </a:r>
          </a:p>
          <a:p>
            <a:pPr marL="742950" lvl="1" indent="-285750" eaLnBrk="0" fontAlgn="base" hangingPunct="0">
              <a:spcBef>
                <a:spcPct val="0"/>
              </a:spcBef>
              <a:spcAft>
                <a:spcPct val="0"/>
              </a:spcAft>
              <a:buFont typeface="Arial" panose="020B0604020202020204" pitchFamily="34" charset="0"/>
              <a:buChar char="•"/>
            </a:pPr>
            <a:r>
              <a:rPr lang="en-GB" dirty="0"/>
              <a:t>Maintains high responsiveness</a:t>
            </a:r>
          </a:p>
        </p:txBody>
      </p:sp>
      <p:sp>
        <p:nvSpPr>
          <p:cNvPr id="3" name="Rectangle 1">
            <a:extLst>
              <a:ext uri="{FF2B5EF4-FFF2-40B4-BE49-F238E27FC236}">
                <a16:creationId xmlns:a16="http://schemas.microsoft.com/office/drawing/2014/main" id="{1CF07C5F-EBC9-BD30-D7CC-15983CB95E52}"/>
              </a:ext>
            </a:extLst>
          </p:cNvPr>
          <p:cNvSpPr>
            <a:spLocks noChangeArrowheads="1"/>
          </p:cNvSpPr>
          <p:nvPr/>
        </p:nvSpPr>
        <p:spPr bwMode="auto">
          <a:xfrm>
            <a:off x="1478280" y="2222490"/>
            <a:ext cx="429053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PK" altLang="en-PK" sz="1800" b="1" i="0" u="none" strike="noStrike" cap="none" normalizeH="0" baseline="0" dirty="0">
                <a:ln>
                  <a:noFill/>
                </a:ln>
                <a:solidFill>
                  <a:srgbClr val="000000"/>
                </a:solidFill>
                <a:effectLst/>
                <a:latin typeface="Arial" panose="020B0604020202020204" pitchFamily="34" charset="0"/>
              </a:rPr>
              <a:t>Model Type:</a:t>
            </a:r>
            <a:r>
              <a:rPr kumimoji="0" lang="en-PK" altLang="en-PK" sz="1800" b="0" i="0" u="none" strike="noStrike" cap="none" normalizeH="0" baseline="0" dirty="0">
                <a:ln>
                  <a:noFill/>
                </a:ln>
                <a:solidFill>
                  <a:srgbClr val="000000"/>
                </a:solidFill>
                <a:effectLst/>
                <a:latin typeface="Arial" panose="020B0604020202020204" pitchFamily="34" charset="0"/>
                <a:ea typeface="-webkit-standard"/>
              </a:rPr>
              <a:t> Decision Tree Classifier</a:t>
            </a: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47068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974F30BD-E332-D951-D5B8-D0477812F76B}"/>
            </a:ext>
          </a:extLst>
        </p:cNvPr>
        <p:cNvGrpSpPr/>
        <p:nvPr/>
      </p:nvGrpSpPr>
      <p:grpSpPr>
        <a:xfrm>
          <a:off x="0" y="0"/>
          <a:ext cx="0" cy="0"/>
          <a:chOff x="0" y="0"/>
          <a:chExt cx="0" cy="0"/>
        </a:xfrm>
      </p:grpSpPr>
      <p:grpSp>
        <p:nvGrpSpPr>
          <p:cNvPr id="201" name="Group 200">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2"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203"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204"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205"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206"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207"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208"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209"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210"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211"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212"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213"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215" name="Group 214">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16"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217"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218"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219"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220"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221"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222"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223"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224"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225"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226"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227"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229" name="Rectangle 228">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31" name="Freeform 6">
            <a:extLst>
              <a:ext uri="{FF2B5EF4-FFF2-40B4-BE49-F238E27FC236}">
                <a16:creationId xmlns:a16="http://schemas.microsoft.com/office/drawing/2014/main" id="{6538C979-F14E-4C6B-BE04-38CC5D7C1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PK"/>
          </a:p>
        </p:txBody>
      </p:sp>
      <p:sp useBgFill="1">
        <p:nvSpPr>
          <p:cNvPr id="233" name="Rectangle 232">
            <a:extLst>
              <a:ext uri="{FF2B5EF4-FFF2-40B4-BE49-F238E27FC236}">
                <a16:creationId xmlns:a16="http://schemas.microsoft.com/office/drawing/2014/main" id="{D29BD510-E7CC-431C-9DC5-D07910F6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 name="Rectangle 234">
            <a:extLst>
              <a:ext uri="{FF2B5EF4-FFF2-40B4-BE49-F238E27FC236}">
                <a16:creationId xmlns:a16="http://schemas.microsoft.com/office/drawing/2014/main" id="{18E0437A-FA20-4E33-95A8-BBC1FD5C7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1">
            <a:extLst>
              <a:ext uri="{FF2B5EF4-FFF2-40B4-BE49-F238E27FC236}">
                <a16:creationId xmlns:a16="http://schemas.microsoft.com/office/drawing/2014/main" id="{7136240F-F4A9-27F9-B2FD-3F678BFC6546}"/>
              </a:ext>
            </a:extLst>
          </p:cNvPr>
          <p:cNvSpPr>
            <a:spLocks noGrp="1"/>
          </p:cNvSpPr>
          <p:nvPr>
            <p:ph type="title"/>
          </p:nvPr>
        </p:nvSpPr>
        <p:spPr>
          <a:xfrm>
            <a:off x="540279" y="967417"/>
            <a:ext cx="5280460" cy="3943250"/>
          </a:xfrm>
        </p:spPr>
        <p:txBody>
          <a:bodyPr vert="horz" lIns="91440" tIns="45720" rIns="91440" bIns="45720" rtlCol="0" anchor="b">
            <a:normAutofit/>
          </a:bodyPr>
          <a:lstStyle/>
          <a:p>
            <a:r>
              <a:rPr lang="en-US" sz="4000">
                <a:solidFill>
                  <a:srgbClr val="FEFFFF"/>
                </a:solidFill>
              </a:rPr>
              <a:t>Website UI</a:t>
            </a:r>
          </a:p>
        </p:txBody>
      </p:sp>
      <p:pic>
        <p:nvPicPr>
          <p:cNvPr id="12" name="Picture 11" descr="A computer with a login screen&#10;&#10;AI-generated content may be incorrect.">
            <a:extLst>
              <a:ext uri="{FF2B5EF4-FFF2-40B4-BE49-F238E27FC236}">
                <a16:creationId xmlns:a16="http://schemas.microsoft.com/office/drawing/2014/main" id="{2A39BF5D-E451-F991-DB14-099CF0FEE980}"/>
              </a:ext>
            </a:extLst>
          </p:cNvPr>
          <p:cNvPicPr>
            <a:picLocks noChangeAspect="1"/>
          </p:cNvPicPr>
          <p:nvPr/>
        </p:nvPicPr>
        <p:blipFill>
          <a:blip r:embed="rId3">
            <a:extLst>
              <a:ext uri="{28A0092B-C50C-407E-A947-70E740481C1C}">
                <a14:useLocalDpi xmlns:a14="http://schemas.microsoft.com/office/drawing/2010/main" val="0"/>
              </a:ext>
            </a:extLst>
          </a:blip>
          <a:srcRect r="7418"/>
          <a:stretch>
            <a:fillRect/>
          </a:stretch>
        </p:blipFill>
        <p:spPr>
          <a:xfrm>
            <a:off x="6396265" y="-12651"/>
            <a:ext cx="6080758" cy="3431766"/>
          </a:xfrm>
          <a:prstGeom prst="rect">
            <a:avLst/>
          </a:prstGeom>
        </p:spPr>
      </p:pic>
      <p:pic>
        <p:nvPicPr>
          <p:cNvPr id="40" name="Picture 39" descr="A computer with a login screen&#10;&#10;AI-generated content may be incorrect.">
            <a:extLst>
              <a:ext uri="{FF2B5EF4-FFF2-40B4-BE49-F238E27FC236}">
                <a16:creationId xmlns:a16="http://schemas.microsoft.com/office/drawing/2014/main" id="{3CBFB191-EFF8-B6BF-D53B-CB31F42457E2}"/>
              </a:ext>
            </a:extLst>
          </p:cNvPr>
          <p:cNvPicPr>
            <a:picLocks noChangeAspect="1"/>
          </p:cNvPicPr>
          <p:nvPr/>
        </p:nvPicPr>
        <p:blipFill>
          <a:blip r:embed="rId4">
            <a:extLst>
              <a:ext uri="{28A0092B-C50C-407E-A947-70E740481C1C}">
                <a14:useLocalDpi xmlns:a14="http://schemas.microsoft.com/office/drawing/2010/main" val="0"/>
              </a:ext>
            </a:extLst>
          </a:blip>
          <a:srcRect l="3030" r="4389"/>
          <a:stretch>
            <a:fillRect/>
          </a:stretch>
        </p:blipFill>
        <p:spPr>
          <a:xfrm>
            <a:off x="6111242" y="3426232"/>
            <a:ext cx="6080758" cy="3431768"/>
          </a:xfrm>
          <a:prstGeom prst="rect">
            <a:avLst/>
          </a:prstGeom>
        </p:spPr>
      </p:pic>
      <p:sp>
        <p:nvSpPr>
          <p:cNvPr id="237" name="Freeform 27">
            <a:extLst>
              <a:ext uri="{FF2B5EF4-FFF2-40B4-BE49-F238E27FC236}">
                <a16:creationId xmlns:a16="http://schemas.microsoft.com/office/drawing/2014/main" id="{C08A186A-A32B-412D-8105-6DDEC68B6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cxnSp>
        <p:nvCxnSpPr>
          <p:cNvPr id="239" name="Straight Connector 238">
            <a:extLst>
              <a:ext uri="{FF2B5EF4-FFF2-40B4-BE49-F238E27FC236}">
                <a16:creationId xmlns:a16="http://schemas.microsoft.com/office/drawing/2014/main" id="{93B06D1C-75DF-4E0C-B26C-78A4F8B399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1241" y="3426233"/>
            <a:ext cx="6080759" cy="0"/>
          </a:xfrm>
          <a:prstGeom prst="line">
            <a:avLst/>
          </a:prstGeom>
          <a:ln w="50800" cap="flat">
            <a:solidFill>
              <a:schemeClr val="bg2">
                <a:lumMod val="10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193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639F505B-B3CF-EC1A-D7FA-85E7614D243B}"/>
            </a:ext>
          </a:extLst>
        </p:cNvPr>
        <p:cNvGrpSpPr/>
        <p:nvPr/>
      </p:nvGrpSpPr>
      <p:grpSpPr>
        <a:xfrm>
          <a:off x="0" y="0"/>
          <a:ext cx="0" cy="0"/>
          <a:chOff x="0" y="0"/>
          <a:chExt cx="0" cy="0"/>
        </a:xfrm>
      </p:grpSpPr>
      <p:grpSp>
        <p:nvGrpSpPr>
          <p:cNvPr id="79" name="Group 78">
            <a:extLst>
              <a:ext uri="{FF2B5EF4-FFF2-40B4-BE49-F238E27FC236}">
                <a16:creationId xmlns:a16="http://schemas.microsoft.com/office/drawing/2014/main" id="{F2F34C44-2C8D-6E25-24E3-A045B176C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0" name="Freeform 11">
              <a:extLst>
                <a:ext uri="{FF2B5EF4-FFF2-40B4-BE49-F238E27FC236}">
                  <a16:creationId xmlns:a16="http://schemas.microsoft.com/office/drawing/2014/main" id="{1141AB8A-FEC4-B35E-C5EF-5A531F98E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81" name="Freeform 12">
              <a:extLst>
                <a:ext uri="{FF2B5EF4-FFF2-40B4-BE49-F238E27FC236}">
                  <a16:creationId xmlns:a16="http://schemas.microsoft.com/office/drawing/2014/main" id="{F03E6321-1E51-6E6C-1F87-45D4A7B6E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82" name="Freeform 13">
              <a:extLst>
                <a:ext uri="{FF2B5EF4-FFF2-40B4-BE49-F238E27FC236}">
                  <a16:creationId xmlns:a16="http://schemas.microsoft.com/office/drawing/2014/main" id="{A5642E6D-F5AD-BE17-0FCE-176474477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83" name="Freeform 14">
              <a:extLst>
                <a:ext uri="{FF2B5EF4-FFF2-40B4-BE49-F238E27FC236}">
                  <a16:creationId xmlns:a16="http://schemas.microsoft.com/office/drawing/2014/main" id="{D3AF080E-F3D7-9786-FC8B-07478EA56E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84" name="Freeform 15">
              <a:extLst>
                <a:ext uri="{FF2B5EF4-FFF2-40B4-BE49-F238E27FC236}">
                  <a16:creationId xmlns:a16="http://schemas.microsoft.com/office/drawing/2014/main" id="{83607AB6-BAAE-DB49-69FE-771E072E3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85" name="Freeform 16">
              <a:extLst>
                <a:ext uri="{FF2B5EF4-FFF2-40B4-BE49-F238E27FC236}">
                  <a16:creationId xmlns:a16="http://schemas.microsoft.com/office/drawing/2014/main" id="{7BFFEBCC-4DB6-76F6-FA54-DE2ADC3DC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86" name="Freeform 17">
              <a:extLst>
                <a:ext uri="{FF2B5EF4-FFF2-40B4-BE49-F238E27FC236}">
                  <a16:creationId xmlns:a16="http://schemas.microsoft.com/office/drawing/2014/main" id="{B683E28B-4663-6F1A-AF37-7E2ED4E7D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87" name="Freeform 18">
              <a:extLst>
                <a:ext uri="{FF2B5EF4-FFF2-40B4-BE49-F238E27FC236}">
                  <a16:creationId xmlns:a16="http://schemas.microsoft.com/office/drawing/2014/main" id="{3475BD41-C421-438E-CCEA-5A9D3367E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88" name="Freeform 19">
              <a:extLst>
                <a:ext uri="{FF2B5EF4-FFF2-40B4-BE49-F238E27FC236}">
                  <a16:creationId xmlns:a16="http://schemas.microsoft.com/office/drawing/2014/main" id="{BC30836D-B765-A0FE-738D-40C563BC90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89" name="Freeform 20">
              <a:extLst>
                <a:ext uri="{FF2B5EF4-FFF2-40B4-BE49-F238E27FC236}">
                  <a16:creationId xmlns:a16="http://schemas.microsoft.com/office/drawing/2014/main" id="{FB0F2219-0B17-C3CF-2DDD-1BD4EFA5A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90" name="Freeform 21">
              <a:extLst>
                <a:ext uri="{FF2B5EF4-FFF2-40B4-BE49-F238E27FC236}">
                  <a16:creationId xmlns:a16="http://schemas.microsoft.com/office/drawing/2014/main" id="{227C82CF-72DC-EBD6-517D-CFD8BE0FA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91" name="Freeform 22">
              <a:extLst>
                <a:ext uri="{FF2B5EF4-FFF2-40B4-BE49-F238E27FC236}">
                  <a16:creationId xmlns:a16="http://schemas.microsoft.com/office/drawing/2014/main" id="{9874EFC4-CB57-4DFC-5470-25FE8E410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92" name="Group 91">
            <a:extLst>
              <a:ext uri="{FF2B5EF4-FFF2-40B4-BE49-F238E27FC236}">
                <a16:creationId xmlns:a16="http://schemas.microsoft.com/office/drawing/2014/main" id="{E9B29B82-0929-6276-C33E-910BE84DBF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92">
              <a:extLst>
                <a:ext uri="{FF2B5EF4-FFF2-40B4-BE49-F238E27FC236}">
                  <a16:creationId xmlns:a16="http://schemas.microsoft.com/office/drawing/2014/main" id="{4DE1E67B-9C9F-753A-57A8-C572D6FD3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94" name="Freeform 93">
              <a:extLst>
                <a:ext uri="{FF2B5EF4-FFF2-40B4-BE49-F238E27FC236}">
                  <a16:creationId xmlns:a16="http://schemas.microsoft.com/office/drawing/2014/main" id="{60D68FF2-C401-60E1-3145-53F42B25B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95" name="Freeform 94">
              <a:extLst>
                <a:ext uri="{FF2B5EF4-FFF2-40B4-BE49-F238E27FC236}">
                  <a16:creationId xmlns:a16="http://schemas.microsoft.com/office/drawing/2014/main" id="{D526F1AA-C946-E7CD-AD72-76D1FA387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96" name="Freeform 95">
              <a:extLst>
                <a:ext uri="{FF2B5EF4-FFF2-40B4-BE49-F238E27FC236}">
                  <a16:creationId xmlns:a16="http://schemas.microsoft.com/office/drawing/2014/main" id="{701DC5B1-686C-8F16-E31C-ECD9FAA6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97" name="Freeform 96">
              <a:extLst>
                <a:ext uri="{FF2B5EF4-FFF2-40B4-BE49-F238E27FC236}">
                  <a16:creationId xmlns:a16="http://schemas.microsoft.com/office/drawing/2014/main" id="{1EF25F2C-FC19-6586-F2FD-679F2D7A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98" name="Freeform 97">
              <a:extLst>
                <a:ext uri="{FF2B5EF4-FFF2-40B4-BE49-F238E27FC236}">
                  <a16:creationId xmlns:a16="http://schemas.microsoft.com/office/drawing/2014/main" id="{219D6F30-EC55-143B-1731-9084071C8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99" name="Freeform 98">
              <a:extLst>
                <a:ext uri="{FF2B5EF4-FFF2-40B4-BE49-F238E27FC236}">
                  <a16:creationId xmlns:a16="http://schemas.microsoft.com/office/drawing/2014/main" id="{F705B9B3-AF90-F015-7F04-804B9AF70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100" name="Freeform 99">
              <a:extLst>
                <a:ext uri="{FF2B5EF4-FFF2-40B4-BE49-F238E27FC236}">
                  <a16:creationId xmlns:a16="http://schemas.microsoft.com/office/drawing/2014/main" id="{EEBB92F8-BE6D-EFF7-3F3C-C472C97A2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101" name="Freeform 100">
              <a:extLst>
                <a:ext uri="{FF2B5EF4-FFF2-40B4-BE49-F238E27FC236}">
                  <a16:creationId xmlns:a16="http://schemas.microsoft.com/office/drawing/2014/main" id="{8CAADFDC-DBC6-C426-0430-0C1B8CA6F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102" name="Freeform 101">
              <a:extLst>
                <a:ext uri="{FF2B5EF4-FFF2-40B4-BE49-F238E27FC236}">
                  <a16:creationId xmlns:a16="http://schemas.microsoft.com/office/drawing/2014/main" id="{BE993C15-B509-2012-C7E3-023EB7AF5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103" name="Freeform 102">
              <a:extLst>
                <a:ext uri="{FF2B5EF4-FFF2-40B4-BE49-F238E27FC236}">
                  <a16:creationId xmlns:a16="http://schemas.microsoft.com/office/drawing/2014/main" id="{3E44BB33-78D7-3B8D-662B-AAF15FD3D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104" name="Freeform 103">
              <a:extLst>
                <a:ext uri="{FF2B5EF4-FFF2-40B4-BE49-F238E27FC236}">
                  <a16:creationId xmlns:a16="http://schemas.microsoft.com/office/drawing/2014/main" id="{F5B4B133-48E1-1A4A-4893-677B1ADFBB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105" name="Rectangle 104">
            <a:extLst>
              <a:ext uri="{FF2B5EF4-FFF2-40B4-BE49-F238E27FC236}">
                <a16:creationId xmlns:a16="http://schemas.microsoft.com/office/drawing/2014/main" id="{933CBDAA-A41E-B45A-672D-18C07B67D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06" name="Freeform 6">
            <a:extLst>
              <a:ext uri="{FF2B5EF4-FFF2-40B4-BE49-F238E27FC236}">
                <a16:creationId xmlns:a16="http://schemas.microsoft.com/office/drawing/2014/main" id="{BC8EC3D3-B912-0A41-F11F-C7D345DE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PK"/>
          </a:p>
        </p:txBody>
      </p:sp>
      <p:sp useBgFill="1">
        <p:nvSpPr>
          <p:cNvPr id="107" name="Rectangle 106">
            <a:extLst>
              <a:ext uri="{FF2B5EF4-FFF2-40B4-BE49-F238E27FC236}">
                <a16:creationId xmlns:a16="http://schemas.microsoft.com/office/drawing/2014/main" id="{3FEFF61B-7F56-6E39-3A59-48EC9F665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F00BCE28-8FDB-EA09-5945-807482C52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1">
            <a:extLst>
              <a:ext uri="{FF2B5EF4-FFF2-40B4-BE49-F238E27FC236}">
                <a16:creationId xmlns:a16="http://schemas.microsoft.com/office/drawing/2014/main" id="{20E14375-9F64-D906-45B0-C41C97295841}"/>
              </a:ext>
            </a:extLst>
          </p:cNvPr>
          <p:cNvSpPr>
            <a:spLocks noGrp="1"/>
          </p:cNvSpPr>
          <p:nvPr>
            <p:ph type="title"/>
          </p:nvPr>
        </p:nvSpPr>
        <p:spPr>
          <a:xfrm>
            <a:off x="540279" y="967417"/>
            <a:ext cx="5280460" cy="3943250"/>
          </a:xfrm>
        </p:spPr>
        <p:txBody>
          <a:bodyPr vert="horz" lIns="91440" tIns="45720" rIns="91440" bIns="45720" rtlCol="0" anchor="b">
            <a:normAutofit/>
          </a:bodyPr>
          <a:lstStyle/>
          <a:p>
            <a:r>
              <a:rPr lang="en-US" sz="4000">
                <a:solidFill>
                  <a:srgbClr val="FEFFFF"/>
                </a:solidFill>
              </a:rPr>
              <a:t>Website UI</a:t>
            </a:r>
          </a:p>
        </p:txBody>
      </p:sp>
      <p:pic>
        <p:nvPicPr>
          <p:cNvPr id="6" name="Picture 5" descr="A computer with a screen on&#10;&#10;AI-generated content may be incorrect.">
            <a:extLst>
              <a:ext uri="{FF2B5EF4-FFF2-40B4-BE49-F238E27FC236}">
                <a16:creationId xmlns:a16="http://schemas.microsoft.com/office/drawing/2014/main" id="{4FFDC25E-44C2-AC27-AA36-AD74E06BC1DA}"/>
              </a:ext>
            </a:extLst>
          </p:cNvPr>
          <p:cNvPicPr>
            <a:picLocks noChangeAspect="1"/>
          </p:cNvPicPr>
          <p:nvPr/>
        </p:nvPicPr>
        <p:blipFill>
          <a:blip r:embed="rId3">
            <a:extLst>
              <a:ext uri="{28A0092B-C50C-407E-A947-70E740481C1C}">
                <a14:useLocalDpi xmlns:a14="http://schemas.microsoft.com/office/drawing/2010/main" val="0"/>
              </a:ext>
            </a:extLst>
          </a:blip>
          <a:srcRect l="142" r="7277"/>
          <a:stretch>
            <a:fillRect/>
          </a:stretch>
        </p:blipFill>
        <p:spPr>
          <a:xfrm>
            <a:off x="6111241" y="-5534"/>
            <a:ext cx="6080758" cy="3431766"/>
          </a:xfrm>
          <a:prstGeom prst="rect">
            <a:avLst/>
          </a:prstGeom>
        </p:spPr>
      </p:pic>
      <p:pic>
        <p:nvPicPr>
          <p:cNvPr id="8" name="Picture 7" descr="A computer with a graph on the screen&#10;&#10;AI-generated content may be incorrect.">
            <a:extLst>
              <a:ext uri="{FF2B5EF4-FFF2-40B4-BE49-F238E27FC236}">
                <a16:creationId xmlns:a16="http://schemas.microsoft.com/office/drawing/2014/main" id="{92928B58-B94F-BFC2-948C-385CD21D301D}"/>
              </a:ext>
            </a:extLst>
          </p:cNvPr>
          <p:cNvPicPr>
            <a:picLocks noChangeAspect="1"/>
          </p:cNvPicPr>
          <p:nvPr/>
        </p:nvPicPr>
        <p:blipFill>
          <a:blip r:embed="rId4">
            <a:extLst>
              <a:ext uri="{28A0092B-C50C-407E-A947-70E740481C1C}">
                <a14:useLocalDpi xmlns:a14="http://schemas.microsoft.com/office/drawing/2010/main" val="0"/>
              </a:ext>
            </a:extLst>
          </a:blip>
          <a:srcRect l="1661" r="5758"/>
          <a:stretch>
            <a:fillRect/>
          </a:stretch>
        </p:blipFill>
        <p:spPr>
          <a:xfrm>
            <a:off x="6111242" y="3426232"/>
            <a:ext cx="6080758" cy="3431768"/>
          </a:xfrm>
          <a:prstGeom prst="rect">
            <a:avLst/>
          </a:prstGeom>
        </p:spPr>
      </p:pic>
      <p:sp>
        <p:nvSpPr>
          <p:cNvPr id="109" name="Freeform 27">
            <a:extLst>
              <a:ext uri="{FF2B5EF4-FFF2-40B4-BE49-F238E27FC236}">
                <a16:creationId xmlns:a16="http://schemas.microsoft.com/office/drawing/2014/main" id="{89822D48-583B-A3CE-8EFE-A33E702BD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cxnSp>
        <p:nvCxnSpPr>
          <p:cNvPr id="110" name="Straight Connector 109">
            <a:extLst>
              <a:ext uri="{FF2B5EF4-FFF2-40B4-BE49-F238E27FC236}">
                <a16:creationId xmlns:a16="http://schemas.microsoft.com/office/drawing/2014/main" id="{FEA971C7-1911-657B-862C-A632DA577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1241" y="3426233"/>
            <a:ext cx="6080759" cy="0"/>
          </a:xfrm>
          <a:prstGeom prst="line">
            <a:avLst/>
          </a:prstGeom>
          <a:ln w="50800" cap="flat">
            <a:solidFill>
              <a:schemeClr val="bg2">
                <a:lumMod val="10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15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A49A1EE2-B878-917C-FDD7-5B20364D0343}"/>
            </a:ext>
          </a:extLst>
        </p:cNvPr>
        <p:cNvGrpSpPr/>
        <p:nvPr/>
      </p:nvGrpSpPr>
      <p:grpSpPr>
        <a:xfrm>
          <a:off x="0" y="0"/>
          <a:ext cx="0" cy="0"/>
          <a:chOff x="0" y="0"/>
          <a:chExt cx="0" cy="0"/>
        </a:xfrm>
      </p:grpSpPr>
      <p:grpSp>
        <p:nvGrpSpPr>
          <p:cNvPr id="115" name="Group 114">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6"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117"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118"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119"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120"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121"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122"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123"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124"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125"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126"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127"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129" name="Group 128">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30"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131"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132"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133"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134"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135"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136"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137"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138"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139"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140"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141"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143" name="Rectangle 142">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45" name="Freeform 6">
            <a:extLst>
              <a:ext uri="{FF2B5EF4-FFF2-40B4-BE49-F238E27FC236}">
                <a16:creationId xmlns:a16="http://schemas.microsoft.com/office/drawing/2014/main" id="{6538C979-F14E-4C6B-BE04-38CC5D7C1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PK"/>
          </a:p>
        </p:txBody>
      </p:sp>
      <p:sp useBgFill="1">
        <p:nvSpPr>
          <p:cNvPr id="147" name="Rectangle 146">
            <a:extLst>
              <a:ext uri="{FF2B5EF4-FFF2-40B4-BE49-F238E27FC236}">
                <a16:creationId xmlns:a16="http://schemas.microsoft.com/office/drawing/2014/main" id="{D29BD510-E7CC-431C-9DC5-D07910F6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Rectangle 148">
            <a:extLst>
              <a:ext uri="{FF2B5EF4-FFF2-40B4-BE49-F238E27FC236}">
                <a16:creationId xmlns:a16="http://schemas.microsoft.com/office/drawing/2014/main" id="{18E0437A-FA20-4E33-95A8-BBC1FD5C7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1">
            <a:extLst>
              <a:ext uri="{FF2B5EF4-FFF2-40B4-BE49-F238E27FC236}">
                <a16:creationId xmlns:a16="http://schemas.microsoft.com/office/drawing/2014/main" id="{07BE18C0-7C5F-72FD-BD60-90D35D621F7C}"/>
              </a:ext>
            </a:extLst>
          </p:cNvPr>
          <p:cNvSpPr>
            <a:spLocks noGrp="1"/>
          </p:cNvSpPr>
          <p:nvPr>
            <p:ph type="title"/>
          </p:nvPr>
        </p:nvSpPr>
        <p:spPr>
          <a:xfrm>
            <a:off x="540279" y="967417"/>
            <a:ext cx="5280460" cy="3943250"/>
          </a:xfrm>
        </p:spPr>
        <p:txBody>
          <a:bodyPr vert="horz" lIns="91440" tIns="45720" rIns="91440" bIns="45720" rtlCol="0" anchor="b">
            <a:normAutofit/>
          </a:bodyPr>
          <a:lstStyle/>
          <a:p>
            <a:r>
              <a:rPr lang="en-US" sz="4000">
                <a:solidFill>
                  <a:srgbClr val="FEFFFF"/>
                </a:solidFill>
              </a:rPr>
              <a:t>Website UI</a:t>
            </a:r>
          </a:p>
        </p:txBody>
      </p:sp>
      <p:pic>
        <p:nvPicPr>
          <p:cNvPr id="4" name="Picture 3" descr="A computer with a message on the screen&#10;&#10;AI-generated content may be incorrect.">
            <a:extLst>
              <a:ext uri="{FF2B5EF4-FFF2-40B4-BE49-F238E27FC236}">
                <a16:creationId xmlns:a16="http://schemas.microsoft.com/office/drawing/2014/main" id="{1D701D18-E697-9D8C-7B67-0DCFBF31153A}"/>
              </a:ext>
            </a:extLst>
          </p:cNvPr>
          <p:cNvPicPr>
            <a:picLocks noChangeAspect="1"/>
          </p:cNvPicPr>
          <p:nvPr/>
        </p:nvPicPr>
        <p:blipFill>
          <a:blip r:embed="rId3">
            <a:extLst>
              <a:ext uri="{28A0092B-C50C-407E-A947-70E740481C1C}">
                <a14:useLocalDpi xmlns:a14="http://schemas.microsoft.com/office/drawing/2010/main" val="0"/>
              </a:ext>
            </a:extLst>
          </a:blip>
          <a:srcRect l="309" r="7109"/>
          <a:stretch>
            <a:fillRect/>
          </a:stretch>
        </p:blipFill>
        <p:spPr>
          <a:xfrm>
            <a:off x="6111241" y="-5534"/>
            <a:ext cx="6080758" cy="3431766"/>
          </a:xfrm>
          <a:prstGeom prst="rect">
            <a:avLst/>
          </a:prstGeom>
        </p:spPr>
      </p:pic>
      <p:pic>
        <p:nvPicPr>
          <p:cNvPr id="7" name="Picture 6" descr="A computer with graphs on the screen&#10;&#10;AI-generated content may be incorrect.">
            <a:extLst>
              <a:ext uri="{FF2B5EF4-FFF2-40B4-BE49-F238E27FC236}">
                <a16:creationId xmlns:a16="http://schemas.microsoft.com/office/drawing/2014/main" id="{5AB8EAE0-BFC6-35DB-68C9-D0DAB933D0F1}"/>
              </a:ext>
            </a:extLst>
          </p:cNvPr>
          <p:cNvPicPr>
            <a:picLocks noChangeAspect="1"/>
          </p:cNvPicPr>
          <p:nvPr/>
        </p:nvPicPr>
        <p:blipFill>
          <a:blip r:embed="rId4">
            <a:extLst>
              <a:ext uri="{28A0092B-C50C-407E-A947-70E740481C1C}">
                <a14:useLocalDpi xmlns:a14="http://schemas.microsoft.com/office/drawing/2010/main" val="0"/>
              </a:ext>
            </a:extLst>
          </a:blip>
          <a:srcRect l="3180" r="4238"/>
          <a:stretch>
            <a:fillRect/>
          </a:stretch>
        </p:blipFill>
        <p:spPr>
          <a:xfrm>
            <a:off x="6111242" y="3426232"/>
            <a:ext cx="6080758" cy="3431768"/>
          </a:xfrm>
          <a:prstGeom prst="rect">
            <a:avLst/>
          </a:prstGeom>
        </p:spPr>
      </p:pic>
      <p:sp>
        <p:nvSpPr>
          <p:cNvPr id="151" name="Freeform 27">
            <a:extLst>
              <a:ext uri="{FF2B5EF4-FFF2-40B4-BE49-F238E27FC236}">
                <a16:creationId xmlns:a16="http://schemas.microsoft.com/office/drawing/2014/main" id="{C08A186A-A32B-412D-8105-6DDEC68B6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cxnSp>
        <p:nvCxnSpPr>
          <p:cNvPr id="153" name="Straight Connector 152">
            <a:extLst>
              <a:ext uri="{FF2B5EF4-FFF2-40B4-BE49-F238E27FC236}">
                <a16:creationId xmlns:a16="http://schemas.microsoft.com/office/drawing/2014/main" id="{93B06D1C-75DF-4E0C-B26C-78A4F8B399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1241" y="3426233"/>
            <a:ext cx="6080759" cy="0"/>
          </a:xfrm>
          <a:prstGeom prst="line">
            <a:avLst/>
          </a:prstGeom>
          <a:ln w="50800" cap="flat">
            <a:solidFill>
              <a:schemeClr val="bg2">
                <a:lumMod val="10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8436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1B222-CB14-C94D-69FD-E3846243C0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071982-6F91-76F9-EE2B-CCBC4E1CC5A9}"/>
              </a:ext>
            </a:extLst>
          </p:cNvPr>
          <p:cNvSpPr>
            <a:spLocks noGrp="1"/>
          </p:cNvSpPr>
          <p:nvPr>
            <p:ph type="title"/>
          </p:nvPr>
        </p:nvSpPr>
        <p:spPr/>
        <p:txBody>
          <a:bodyPr/>
          <a:lstStyle/>
          <a:p>
            <a:r>
              <a:rPr lang="en-GB" dirty="0">
                <a:latin typeface="Amasis MT Pro Medium" panose="020B0604020202020204" pitchFamily="18" charset="0"/>
              </a:rPr>
              <a:t>Results &amp; Evaluation</a:t>
            </a:r>
          </a:p>
        </p:txBody>
      </p:sp>
      <p:sp>
        <p:nvSpPr>
          <p:cNvPr id="7" name="TextBox 6">
            <a:extLst>
              <a:ext uri="{FF2B5EF4-FFF2-40B4-BE49-F238E27FC236}">
                <a16:creationId xmlns:a16="http://schemas.microsoft.com/office/drawing/2014/main" id="{FF068402-FCBE-2C18-5ECB-C8D5224EBB2B}"/>
              </a:ext>
            </a:extLst>
          </p:cNvPr>
          <p:cNvSpPr txBox="1"/>
          <p:nvPr/>
        </p:nvSpPr>
        <p:spPr>
          <a:xfrm>
            <a:off x="1059611" y="1729718"/>
            <a:ext cx="5826963"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Functional Testing</a:t>
            </a:r>
          </a:p>
        </p:txBody>
      </p:sp>
      <p:pic>
        <p:nvPicPr>
          <p:cNvPr id="13" name="Pink Bar" descr="Pink line.png">
            <a:extLst>
              <a:ext uri="{FF2B5EF4-FFF2-40B4-BE49-F238E27FC236}">
                <a16:creationId xmlns:a16="http://schemas.microsoft.com/office/drawing/2014/main" id="{F6225F8D-1B45-898D-1D38-DC9D293C341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3" name="TextBox 2">
            <a:extLst>
              <a:ext uri="{FF2B5EF4-FFF2-40B4-BE49-F238E27FC236}">
                <a16:creationId xmlns:a16="http://schemas.microsoft.com/office/drawing/2014/main" id="{F91ECE7F-D48A-270A-98CC-8AF948F71F45}"/>
              </a:ext>
            </a:extLst>
          </p:cNvPr>
          <p:cNvSpPr txBox="1"/>
          <p:nvPr/>
        </p:nvSpPr>
        <p:spPr>
          <a:xfrm>
            <a:off x="1685477" y="2307247"/>
            <a:ext cx="6105832" cy="2585323"/>
          </a:xfrm>
          <a:prstGeom prst="rect">
            <a:avLst/>
          </a:prstGeom>
          <a:noFill/>
        </p:spPr>
        <p:txBody>
          <a:bodyPr wrap="square">
            <a:spAutoFit/>
          </a:bodyPr>
          <a:lstStyle/>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latin typeface="Arial" panose="020B0604020202020204" pitchFamily="34" charset="0"/>
                <a:cs typeface="Arial" panose="020B0604020202020204" pitchFamily="34" charset="0"/>
              </a:rPr>
              <a:t>Key Features</a:t>
            </a:r>
            <a:r>
              <a:rPr lang="en-GB" dirty="0"/>
              <a:t>:</a:t>
            </a:r>
            <a:endParaRPr lang="en-PK" altLang="en-PK" dirty="0">
              <a:latin typeface="Arial" panose="020B0604020202020204" pitchFamily="34" charset="0"/>
            </a:endParaRPr>
          </a:p>
          <a:p>
            <a:pPr marL="285750" indent="-285750">
              <a:buFont typeface="Arial" panose="020B0604020202020204" pitchFamily="34" charset="0"/>
              <a:buChar char="•"/>
            </a:pPr>
            <a:r>
              <a:rPr lang="en-GB" dirty="0"/>
              <a:t>All core system features (login, data input, </a:t>
            </a:r>
          </a:p>
          <a:p>
            <a:r>
              <a:rPr lang="en-GB" dirty="0"/>
              <a:t>emission calculation, dashboard updates) worked as expected</a:t>
            </a:r>
          </a:p>
          <a:p>
            <a:pPr marL="285750" indent="-285750">
              <a:buFont typeface="Arial" panose="020B0604020202020204" pitchFamily="34" charset="0"/>
              <a:buChar char="•"/>
            </a:pPr>
            <a:r>
              <a:rPr lang="en-GB" dirty="0"/>
              <a:t>Input validation and error handling performed correctly</a:t>
            </a:r>
          </a:p>
          <a:p>
            <a:pPr marL="285750" indent="-285750">
              <a:buFont typeface="Arial" panose="020B0604020202020204" pitchFamily="34" charset="0"/>
              <a:buChar char="•"/>
            </a:pPr>
            <a:r>
              <a:rPr lang="en-GB" dirty="0"/>
              <a:t>No critical functional failures during testing</a:t>
            </a:r>
          </a:p>
          <a:p>
            <a:pPr eaLnBrk="0" fontAlgn="base" hangingPunct="0">
              <a:spcBef>
                <a:spcPct val="0"/>
              </a:spcBef>
              <a:spcAft>
                <a:spcPct val="0"/>
              </a:spcAft>
            </a:pPr>
            <a:endParaRPr lang="en-PK" altLang="en-PK" dirty="0">
              <a:latin typeface="Arial" panose="020B0604020202020204" pitchFamily="34" charset="0"/>
            </a:endParaRPr>
          </a:p>
        </p:txBody>
      </p:sp>
      <p:pic>
        <p:nvPicPr>
          <p:cNvPr id="16" name="Picture 15" descr="A screenshot of a computer&#10;&#10;AI-generated content may be incorrect.">
            <a:extLst>
              <a:ext uri="{FF2B5EF4-FFF2-40B4-BE49-F238E27FC236}">
                <a16:creationId xmlns:a16="http://schemas.microsoft.com/office/drawing/2014/main" id="{E8441A8F-5E29-B1C8-8EFC-311E41920CCA}"/>
              </a:ext>
            </a:extLst>
          </p:cNvPr>
          <p:cNvPicPr>
            <a:picLocks noChangeAspect="1"/>
          </p:cNvPicPr>
          <p:nvPr/>
        </p:nvPicPr>
        <p:blipFill>
          <a:blip r:embed="rId4">
            <a:extLst>
              <a:ext uri="{28A0092B-C50C-407E-A947-70E740481C1C}">
                <a14:useLocalDpi xmlns:a14="http://schemas.microsoft.com/office/drawing/2010/main" val="0"/>
              </a:ext>
            </a:extLst>
          </a:blip>
          <a:srcRect r="28339"/>
          <a:stretch>
            <a:fillRect/>
          </a:stretch>
        </p:blipFill>
        <p:spPr>
          <a:xfrm>
            <a:off x="6734177" y="1327471"/>
            <a:ext cx="5416944" cy="1433350"/>
          </a:xfrm>
          <a:prstGeom prst="rect">
            <a:avLst/>
          </a:prstGeom>
        </p:spPr>
      </p:pic>
      <p:pic>
        <p:nvPicPr>
          <p:cNvPr id="18" name="Picture 17" descr="A screenshot of a computer&#10;&#10;AI-generated content may be incorrect.">
            <a:extLst>
              <a:ext uri="{FF2B5EF4-FFF2-40B4-BE49-F238E27FC236}">
                <a16:creationId xmlns:a16="http://schemas.microsoft.com/office/drawing/2014/main" id="{30234698-2682-56D3-2BAF-2E67F0569685}"/>
              </a:ext>
            </a:extLst>
          </p:cNvPr>
          <p:cNvPicPr>
            <a:picLocks noChangeAspect="1"/>
          </p:cNvPicPr>
          <p:nvPr/>
        </p:nvPicPr>
        <p:blipFill>
          <a:blip r:embed="rId5">
            <a:extLst>
              <a:ext uri="{28A0092B-C50C-407E-A947-70E740481C1C}">
                <a14:useLocalDpi xmlns:a14="http://schemas.microsoft.com/office/drawing/2010/main" val="0"/>
              </a:ext>
            </a:extLst>
          </a:blip>
          <a:srcRect r="9673"/>
          <a:stretch>
            <a:fillRect/>
          </a:stretch>
        </p:blipFill>
        <p:spPr>
          <a:xfrm>
            <a:off x="6885178" y="4929059"/>
            <a:ext cx="5018887" cy="1481231"/>
          </a:xfrm>
          <a:prstGeom prst="rect">
            <a:avLst/>
          </a:prstGeom>
        </p:spPr>
      </p:pic>
    </p:spTree>
    <p:extLst>
      <p:ext uri="{BB962C8B-B14F-4D97-AF65-F5344CB8AC3E}">
        <p14:creationId xmlns:p14="http://schemas.microsoft.com/office/powerpoint/2010/main" val="3177142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C01C2-B396-33B4-B5AB-A36D667FF259}"/>
            </a:ext>
          </a:extLst>
        </p:cNvPr>
        <p:cNvGrpSpPr/>
        <p:nvPr/>
      </p:nvGrpSpPr>
      <p:grpSpPr>
        <a:xfrm>
          <a:off x="0" y="0"/>
          <a:ext cx="0" cy="0"/>
          <a:chOff x="0" y="0"/>
          <a:chExt cx="0" cy="0"/>
        </a:xfrm>
      </p:grpSpPr>
      <p:pic>
        <p:nvPicPr>
          <p:cNvPr id="7" name="Picture 6" descr="A screenshot of a computer&#10;&#10;AI-generated content may be incorrect.">
            <a:extLst>
              <a:ext uri="{FF2B5EF4-FFF2-40B4-BE49-F238E27FC236}">
                <a16:creationId xmlns:a16="http://schemas.microsoft.com/office/drawing/2014/main" id="{B84696A1-67F3-ED8B-B268-B3F9C6187F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201" y="1116221"/>
            <a:ext cx="4720150" cy="1758256"/>
          </a:xfrm>
          <a:prstGeom prst="rect">
            <a:avLst/>
          </a:prstGeom>
        </p:spPr>
      </p:pic>
      <p:pic>
        <p:nvPicPr>
          <p:cNvPr id="4" name="Content Placeholder 3" descr="A screenshot of a computer&#10;&#10;AI-generated content may be incorrect.">
            <a:extLst>
              <a:ext uri="{FF2B5EF4-FFF2-40B4-BE49-F238E27FC236}">
                <a16:creationId xmlns:a16="http://schemas.microsoft.com/office/drawing/2014/main" id="{402184A7-6BB9-D3D2-D29F-C93D9A7F4A1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89680" y="1214242"/>
            <a:ext cx="4733982" cy="1562213"/>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D3239119-6D84-846D-F653-8A78274766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5201" y="4428503"/>
            <a:ext cx="4733982" cy="875786"/>
          </a:xfrm>
          <a:prstGeom prst="rect">
            <a:avLst/>
          </a:prstGeom>
        </p:spPr>
      </p:pic>
      <p:pic>
        <p:nvPicPr>
          <p:cNvPr id="5" name="Picture 4" descr="A close-up of a computer screen&#10;&#10;AI-generated content may be incorrect.">
            <a:extLst>
              <a:ext uri="{FF2B5EF4-FFF2-40B4-BE49-F238E27FC236}">
                <a16:creationId xmlns:a16="http://schemas.microsoft.com/office/drawing/2014/main" id="{EA0662D6-A0FA-66FC-9898-5F87019326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89680" y="4469925"/>
            <a:ext cx="4733982" cy="792942"/>
          </a:xfrm>
          <a:prstGeom prst="rect">
            <a:avLst/>
          </a:prstGeom>
        </p:spPr>
      </p:pic>
    </p:spTree>
    <p:extLst>
      <p:ext uri="{BB962C8B-B14F-4D97-AF65-F5344CB8AC3E}">
        <p14:creationId xmlns:p14="http://schemas.microsoft.com/office/powerpoint/2010/main" val="2341192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64A6C5-0B16-9380-6A30-5DCEF082C5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224C65-C239-BB04-44C7-C011BB22EA80}"/>
              </a:ext>
            </a:extLst>
          </p:cNvPr>
          <p:cNvSpPr>
            <a:spLocks noGrp="1"/>
          </p:cNvSpPr>
          <p:nvPr>
            <p:ph type="title"/>
          </p:nvPr>
        </p:nvSpPr>
        <p:spPr>
          <a:xfrm>
            <a:off x="2669753" y="558344"/>
            <a:ext cx="5122652" cy="1259894"/>
          </a:xfrm>
        </p:spPr>
        <p:txBody>
          <a:bodyPr>
            <a:normAutofit/>
          </a:bodyPr>
          <a:lstStyle/>
          <a:p>
            <a:r>
              <a:rPr lang="en-GB" dirty="0">
                <a:latin typeface="Amasis MT Pro Medium" panose="020B0604020202020204" pitchFamily="18" charset="0"/>
              </a:rPr>
              <a:t>Results &amp; Evaluation</a:t>
            </a:r>
            <a:endParaRPr lang="en-PK" dirty="0"/>
          </a:p>
        </p:txBody>
      </p:sp>
      <p:pic>
        <p:nvPicPr>
          <p:cNvPr id="7" name="Pink Bar" descr="Pink line.png">
            <a:extLst>
              <a:ext uri="{FF2B5EF4-FFF2-40B4-BE49-F238E27FC236}">
                <a16:creationId xmlns:a16="http://schemas.microsoft.com/office/drawing/2014/main" id="{DD0E1154-9B64-9699-97BD-EC4F3D68EDB5}"/>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389533" y="1188291"/>
            <a:ext cx="2196000" cy="51047"/>
          </a:xfrm>
          <a:prstGeom prst="rect">
            <a:avLst/>
          </a:prstGeom>
        </p:spPr>
      </p:pic>
      <p:sp>
        <p:nvSpPr>
          <p:cNvPr id="8" name="Content Placeholder 7">
            <a:extLst>
              <a:ext uri="{FF2B5EF4-FFF2-40B4-BE49-F238E27FC236}">
                <a16:creationId xmlns:a16="http://schemas.microsoft.com/office/drawing/2014/main" id="{634B424E-EFE7-0D3E-61B6-3FC7DF6E4382}"/>
              </a:ext>
            </a:extLst>
          </p:cNvPr>
          <p:cNvSpPr txBox="1">
            <a:spLocks noGrp="1"/>
          </p:cNvSpPr>
          <p:nvPr>
            <p:ph idx="1"/>
          </p:nvPr>
        </p:nvSpPr>
        <p:spPr>
          <a:xfrm>
            <a:off x="649288" y="2133600"/>
            <a:ext cx="5138737" cy="3759200"/>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System Performance</a:t>
            </a:r>
          </a:p>
        </p:txBody>
      </p:sp>
      <p:sp>
        <p:nvSpPr>
          <p:cNvPr id="11" name="TextBox 10">
            <a:extLst>
              <a:ext uri="{FF2B5EF4-FFF2-40B4-BE49-F238E27FC236}">
                <a16:creationId xmlns:a16="http://schemas.microsoft.com/office/drawing/2014/main" id="{07F3D2E3-975F-F140-6744-22F6A4C90BB4}"/>
              </a:ext>
            </a:extLst>
          </p:cNvPr>
          <p:cNvSpPr txBox="1"/>
          <p:nvPr/>
        </p:nvSpPr>
        <p:spPr>
          <a:xfrm>
            <a:off x="1038035" y="2563218"/>
            <a:ext cx="6105832" cy="1754326"/>
          </a:xfrm>
          <a:prstGeom prst="rect">
            <a:avLst/>
          </a:prstGeom>
          <a:noFill/>
        </p:spPr>
        <p:txBody>
          <a:bodyPr wrap="square">
            <a:spAutoFit/>
          </a:bodyPr>
          <a:lstStyle/>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latin typeface="Arial" panose="020B0604020202020204" pitchFamily="34" charset="0"/>
                <a:cs typeface="Arial" panose="020B0604020202020204" pitchFamily="34" charset="0"/>
              </a:rPr>
              <a:t>Key Features</a:t>
            </a:r>
            <a:r>
              <a:rPr lang="en-GB" dirty="0"/>
              <a:t>:</a:t>
            </a:r>
            <a:endParaRPr lang="en-PK" altLang="en-PK" dirty="0">
              <a:latin typeface="Arial" panose="020B0604020202020204" pitchFamily="34" charset="0"/>
            </a:endParaRPr>
          </a:p>
          <a:p>
            <a:pPr marL="742950" lvl="1" indent="-285750">
              <a:buFont typeface="Arial" panose="020B0604020202020204" pitchFamily="34" charset="0"/>
              <a:buChar char="•"/>
            </a:pPr>
            <a:r>
              <a:rPr lang="en-GB" dirty="0"/>
              <a:t>API response times: under 2 seconds</a:t>
            </a:r>
          </a:p>
          <a:p>
            <a:pPr marL="742950" lvl="1" indent="-285750">
              <a:buFont typeface="Arial" panose="020B0604020202020204" pitchFamily="34" charset="0"/>
              <a:buChar char="•"/>
            </a:pPr>
            <a:r>
              <a:rPr lang="en-GB" dirty="0"/>
              <a:t>Lighthouse performance score: 75+</a:t>
            </a:r>
          </a:p>
          <a:p>
            <a:pPr marL="742950" lvl="1" indent="-285750">
              <a:buFont typeface="Arial" panose="020B0604020202020204" pitchFamily="34" charset="0"/>
              <a:buChar char="•"/>
            </a:pPr>
            <a:r>
              <a:rPr lang="en-GB" dirty="0"/>
              <a:t>Accessibility score: 89</a:t>
            </a:r>
          </a:p>
          <a:p>
            <a:pPr eaLnBrk="0" fontAlgn="base" hangingPunct="0">
              <a:spcBef>
                <a:spcPct val="0"/>
              </a:spcBef>
              <a:spcAft>
                <a:spcPct val="0"/>
              </a:spcAft>
            </a:pPr>
            <a:endParaRPr lang="en-PK" altLang="en-PK" dirty="0">
              <a:latin typeface="Arial" panose="020B0604020202020204" pitchFamily="34" charset="0"/>
            </a:endParaRPr>
          </a:p>
        </p:txBody>
      </p:sp>
      <p:pic>
        <p:nvPicPr>
          <p:cNvPr id="3" name="Picture 2" descr="A screenshot of a computer&#10;&#10;AI-generated content may be incorrect.">
            <a:extLst>
              <a:ext uri="{FF2B5EF4-FFF2-40B4-BE49-F238E27FC236}">
                <a16:creationId xmlns:a16="http://schemas.microsoft.com/office/drawing/2014/main" id="{EE10EFE7-05A2-B7FA-538E-26B7F3F452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16944" y="4861506"/>
            <a:ext cx="7613464" cy="1351388"/>
          </a:xfrm>
          <a:prstGeom prst="rect">
            <a:avLst/>
          </a:prstGeom>
        </p:spPr>
      </p:pic>
    </p:spTree>
    <p:extLst>
      <p:ext uri="{BB962C8B-B14F-4D97-AF65-F5344CB8AC3E}">
        <p14:creationId xmlns:p14="http://schemas.microsoft.com/office/powerpoint/2010/main" val="4015442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01E7660-30BE-4AD1-939C-8ABBC66EC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AF2339E5-4CFB-46BA-A1E6-1F2F59297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12" name="Freeform 12">
              <a:extLst>
                <a:ext uri="{FF2B5EF4-FFF2-40B4-BE49-F238E27FC236}">
                  <a16:creationId xmlns:a16="http://schemas.microsoft.com/office/drawing/2014/main" id="{A714EACA-E00A-47F4-9617-48EF86FC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13" name="Freeform 13">
              <a:extLst>
                <a:ext uri="{FF2B5EF4-FFF2-40B4-BE49-F238E27FC236}">
                  <a16:creationId xmlns:a16="http://schemas.microsoft.com/office/drawing/2014/main" id="{3D643816-3096-4530-BAC2-B7799760D5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14" name="Freeform 14">
              <a:extLst>
                <a:ext uri="{FF2B5EF4-FFF2-40B4-BE49-F238E27FC236}">
                  <a16:creationId xmlns:a16="http://schemas.microsoft.com/office/drawing/2014/main" id="{4481B6B9-DFCC-4B58-B517-C90F77008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15" name="Freeform 15">
              <a:extLst>
                <a:ext uri="{FF2B5EF4-FFF2-40B4-BE49-F238E27FC236}">
                  <a16:creationId xmlns:a16="http://schemas.microsoft.com/office/drawing/2014/main" id="{C3AD10B5-BAA3-43BF-AB59-8B0E610B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16" name="Freeform 16">
              <a:extLst>
                <a:ext uri="{FF2B5EF4-FFF2-40B4-BE49-F238E27FC236}">
                  <a16:creationId xmlns:a16="http://schemas.microsoft.com/office/drawing/2014/main" id="{A8CBC7E8-2093-422A-B1DF-548212F5E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17" name="Freeform 17">
              <a:extLst>
                <a:ext uri="{FF2B5EF4-FFF2-40B4-BE49-F238E27FC236}">
                  <a16:creationId xmlns:a16="http://schemas.microsoft.com/office/drawing/2014/main" id="{DACD4C1E-0C60-49F4-9940-2EC2B351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18" name="Freeform 18">
              <a:extLst>
                <a:ext uri="{FF2B5EF4-FFF2-40B4-BE49-F238E27FC236}">
                  <a16:creationId xmlns:a16="http://schemas.microsoft.com/office/drawing/2014/main" id="{D4EBDC8A-E0EA-4C61-9A07-F87965F308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19" name="Freeform 19">
              <a:extLst>
                <a:ext uri="{FF2B5EF4-FFF2-40B4-BE49-F238E27FC236}">
                  <a16:creationId xmlns:a16="http://schemas.microsoft.com/office/drawing/2014/main" id="{56AB17E4-FFC1-40A6-8716-4DA6E7E2E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20" name="Freeform 20">
              <a:extLst>
                <a:ext uri="{FF2B5EF4-FFF2-40B4-BE49-F238E27FC236}">
                  <a16:creationId xmlns:a16="http://schemas.microsoft.com/office/drawing/2014/main" id="{18B82752-3697-40F0-A707-455553AE3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21" name="Freeform 21">
              <a:extLst>
                <a:ext uri="{FF2B5EF4-FFF2-40B4-BE49-F238E27FC236}">
                  <a16:creationId xmlns:a16="http://schemas.microsoft.com/office/drawing/2014/main" id="{46E341FE-2212-45E9-9AC6-689D6A7A0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22" name="Freeform 22">
              <a:extLst>
                <a:ext uri="{FF2B5EF4-FFF2-40B4-BE49-F238E27FC236}">
                  <a16:creationId xmlns:a16="http://schemas.microsoft.com/office/drawing/2014/main" id="{60DDF26F-4245-4642-8C13-878C6ABE4A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24" name="Group 23">
            <a:extLst>
              <a:ext uri="{FF2B5EF4-FFF2-40B4-BE49-F238E27FC236}">
                <a16:creationId xmlns:a16="http://schemas.microsoft.com/office/drawing/2014/main" id="{E2F0A64F-6E97-407F-905F-CFB60C876A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6B2CD8E6-069E-402A-B6AC-FF0051404F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26" name="Freeform 28">
              <a:extLst>
                <a:ext uri="{FF2B5EF4-FFF2-40B4-BE49-F238E27FC236}">
                  <a16:creationId xmlns:a16="http://schemas.microsoft.com/office/drawing/2014/main" id="{A6CA6D01-96EA-411D-B14A-86F2AFDBDC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27" name="Freeform 29">
              <a:extLst>
                <a:ext uri="{FF2B5EF4-FFF2-40B4-BE49-F238E27FC236}">
                  <a16:creationId xmlns:a16="http://schemas.microsoft.com/office/drawing/2014/main" id="{69CFD19D-A122-4CB2-866A-479CA3A52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28" name="Freeform 30">
              <a:extLst>
                <a:ext uri="{FF2B5EF4-FFF2-40B4-BE49-F238E27FC236}">
                  <a16:creationId xmlns:a16="http://schemas.microsoft.com/office/drawing/2014/main" id="{C9F6C159-EFEF-4092-B1F1-7AB7F5A44F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29" name="Freeform 31">
              <a:extLst>
                <a:ext uri="{FF2B5EF4-FFF2-40B4-BE49-F238E27FC236}">
                  <a16:creationId xmlns:a16="http://schemas.microsoft.com/office/drawing/2014/main" id="{3A1E13BE-E59A-46EA-8C13-190FCBC3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30" name="Freeform 32">
              <a:extLst>
                <a:ext uri="{FF2B5EF4-FFF2-40B4-BE49-F238E27FC236}">
                  <a16:creationId xmlns:a16="http://schemas.microsoft.com/office/drawing/2014/main" id="{4872D65B-9C5F-405F-BCCD-D61CB8565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31" name="Freeform 33">
              <a:extLst>
                <a:ext uri="{FF2B5EF4-FFF2-40B4-BE49-F238E27FC236}">
                  <a16:creationId xmlns:a16="http://schemas.microsoft.com/office/drawing/2014/main" id="{F6590D24-F49D-498F-A9A5-9CF6B0951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32" name="Freeform 34">
              <a:extLst>
                <a:ext uri="{FF2B5EF4-FFF2-40B4-BE49-F238E27FC236}">
                  <a16:creationId xmlns:a16="http://schemas.microsoft.com/office/drawing/2014/main" id="{F7AFD90D-3869-4EB4-A43D-A59A0583F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33" name="Freeform 35">
              <a:extLst>
                <a:ext uri="{FF2B5EF4-FFF2-40B4-BE49-F238E27FC236}">
                  <a16:creationId xmlns:a16="http://schemas.microsoft.com/office/drawing/2014/main" id="{226A884C-1C5B-4789-8BED-CA2815F2B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34" name="Freeform 36">
              <a:extLst>
                <a:ext uri="{FF2B5EF4-FFF2-40B4-BE49-F238E27FC236}">
                  <a16:creationId xmlns:a16="http://schemas.microsoft.com/office/drawing/2014/main" id="{54FC0D3F-819F-41B1-BFC2-FA3443FB4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35" name="Freeform 37">
              <a:extLst>
                <a:ext uri="{FF2B5EF4-FFF2-40B4-BE49-F238E27FC236}">
                  <a16:creationId xmlns:a16="http://schemas.microsoft.com/office/drawing/2014/main" id="{839E654C-F067-4053-881C-7D53C2E60B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36" name="Freeform 38">
              <a:extLst>
                <a:ext uri="{FF2B5EF4-FFF2-40B4-BE49-F238E27FC236}">
                  <a16:creationId xmlns:a16="http://schemas.microsoft.com/office/drawing/2014/main" id="{F44A0F15-BA31-4A9E-A48B-2F1D0E2CE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38" name="Rectangle 37">
            <a:extLst>
              <a:ext uri="{FF2B5EF4-FFF2-40B4-BE49-F238E27FC236}">
                <a16:creationId xmlns:a16="http://schemas.microsoft.com/office/drawing/2014/main" id="{62631CC7-E8DA-4782-ADDD-F97B25E40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40" name="Freeform 11">
            <a:extLst>
              <a:ext uri="{FF2B5EF4-FFF2-40B4-BE49-F238E27FC236}">
                <a16:creationId xmlns:a16="http://schemas.microsoft.com/office/drawing/2014/main" id="{5D16879A-58B6-4F6B-8688-42B28FE10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PK"/>
          </a:p>
        </p:txBody>
      </p:sp>
      <p:sp useBgFill="1">
        <p:nvSpPr>
          <p:cNvPr id="42" name="Rectangle 41">
            <a:extLst>
              <a:ext uri="{FF2B5EF4-FFF2-40B4-BE49-F238E27FC236}">
                <a16:creationId xmlns:a16="http://schemas.microsoft.com/office/drawing/2014/main" id="{ABCBC0B5-9E57-4D7F-BCA9-3AB73BF6C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62"/>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E60EE7F-2246-4D2B-B4B0-22B958F45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6406481" cy="5260195"/>
          </a:xfrm>
          <a:prstGeom prst="rect">
            <a:avLst/>
          </a:prstGeom>
          <a:solidFill>
            <a:srgbClr val="FFFFFF"/>
          </a:solidFill>
          <a:ln w="12700" cap="sq">
            <a:solidFill>
              <a:srgbClr val="766F5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descr="A screenshot of a computer&#10;&#10;AI-generated content may be incorrect.">
            <a:extLst>
              <a:ext uri="{FF2B5EF4-FFF2-40B4-BE49-F238E27FC236}">
                <a16:creationId xmlns:a16="http://schemas.microsoft.com/office/drawing/2014/main" id="{1DF6F205-23D7-E811-5336-DE2CDDE8B2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5200" y="2383215"/>
            <a:ext cx="5762486" cy="1815182"/>
          </a:xfrm>
          <a:prstGeom prst="rect">
            <a:avLst/>
          </a:prstGeom>
        </p:spPr>
      </p:pic>
      <p:sp>
        <p:nvSpPr>
          <p:cNvPr id="46" name="Rectangle 45">
            <a:extLst>
              <a:ext uri="{FF2B5EF4-FFF2-40B4-BE49-F238E27FC236}">
                <a16:creationId xmlns:a16="http://schemas.microsoft.com/office/drawing/2014/main" id="{81268047-54AF-4152-9AD2-157673E96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2923" y="643467"/>
            <a:ext cx="4335610" cy="5260195"/>
          </a:xfrm>
          <a:prstGeom prst="rect">
            <a:avLst/>
          </a:prstGeom>
          <a:solidFill>
            <a:srgbClr val="FFFFFF"/>
          </a:solidFill>
          <a:ln w="12700" cap="sq">
            <a:solidFill>
              <a:srgbClr val="766F5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dashboard&#10;&#10;AI-generated content may be incorrect.">
            <a:extLst>
              <a:ext uri="{FF2B5EF4-FFF2-40B4-BE49-F238E27FC236}">
                <a16:creationId xmlns:a16="http://schemas.microsoft.com/office/drawing/2014/main" id="{1581EE9F-968B-EEA3-EC56-BA2FC3F878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4656" y="2700063"/>
            <a:ext cx="3692144" cy="1181486"/>
          </a:xfrm>
          <a:prstGeom prst="rect">
            <a:avLst/>
          </a:prstGeom>
        </p:spPr>
      </p:pic>
      <p:sp>
        <p:nvSpPr>
          <p:cNvPr id="48" name="Freeform 11">
            <a:extLst>
              <a:ext uri="{FF2B5EF4-FFF2-40B4-BE49-F238E27FC236}">
                <a16:creationId xmlns:a16="http://schemas.microsoft.com/office/drawing/2014/main" id="{36D73EF9-F875-4009-AE45-240606B75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64461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E39F12-180D-25DE-E159-2ABF23363D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E9D6A9-BC75-5246-FC90-FCA31B749465}"/>
              </a:ext>
            </a:extLst>
          </p:cNvPr>
          <p:cNvSpPr>
            <a:spLocks noGrp="1"/>
          </p:cNvSpPr>
          <p:nvPr>
            <p:ph type="title"/>
          </p:nvPr>
        </p:nvSpPr>
        <p:spPr/>
        <p:txBody>
          <a:bodyPr/>
          <a:lstStyle/>
          <a:p>
            <a:r>
              <a:rPr lang="en-GB" dirty="0">
                <a:latin typeface="Amasis MT Pro Medium" panose="020B0604020202020204" pitchFamily="18" charset="0"/>
              </a:rPr>
              <a:t>Results &amp; Evaluation</a:t>
            </a:r>
          </a:p>
        </p:txBody>
      </p:sp>
      <p:sp>
        <p:nvSpPr>
          <p:cNvPr id="7" name="TextBox 6">
            <a:extLst>
              <a:ext uri="{FF2B5EF4-FFF2-40B4-BE49-F238E27FC236}">
                <a16:creationId xmlns:a16="http://schemas.microsoft.com/office/drawing/2014/main" id="{DEAF2699-DDB1-518C-F4C5-E8495A6295EB}"/>
              </a:ext>
            </a:extLst>
          </p:cNvPr>
          <p:cNvSpPr txBox="1"/>
          <p:nvPr/>
        </p:nvSpPr>
        <p:spPr>
          <a:xfrm>
            <a:off x="1059611" y="1729718"/>
            <a:ext cx="5826963"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Usability Feedback (Survey)</a:t>
            </a:r>
          </a:p>
        </p:txBody>
      </p:sp>
      <p:pic>
        <p:nvPicPr>
          <p:cNvPr id="13" name="Pink Bar" descr="Pink line.png">
            <a:extLst>
              <a:ext uri="{FF2B5EF4-FFF2-40B4-BE49-F238E27FC236}">
                <a16:creationId xmlns:a16="http://schemas.microsoft.com/office/drawing/2014/main" id="{0004795E-0D0A-A884-4751-0A09DFC36DD5}"/>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3" name="TextBox 2">
            <a:extLst>
              <a:ext uri="{FF2B5EF4-FFF2-40B4-BE49-F238E27FC236}">
                <a16:creationId xmlns:a16="http://schemas.microsoft.com/office/drawing/2014/main" id="{172E4E59-D297-702E-E7B7-0C3A4EF44896}"/>
              </a:ext>
            </a:extLst>
          </p:cNvPr>
          <p:cNvSpPr txBox="1"/>
          <p:nvPr/>
        </p:nvSpPr>
        <p:spPr>
          <a:xfrm>
            <a:off x="1685477" y="2307247"/>
            <a:ext cx="6105832" cy="3139321"/>
          </a:xfrm>
          <a:prstGeom prst="rect">
            <a:avLst/>
          </a:prstGeom>
          <a:noFill/>
        </p:spPr>
        <p:txBody>
          <a:bodyPr wrap="square">
            <a:spAutoFit/>
          </a:bodyPr>
          <a:lstStyle/>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latin typeface="Arial" panose="020B0604020202020204" pitchFamily="34" charset="0"/>
                <a:cs typeface="Arial" panose="020B0604020202020204" pitchFamily="34" charset="0"/>
              </a:rPr>
              <a:t>Key Features</a:t>
            </a:r>
            <a:r>
              <a:rPr lang="en-GB" dirty="0"/>
              <a:t>:</a:t>
            </a:r>
            <a:endParaRPr lang="en-PK" altLang="en-PK" dirty="0">
              <a:latin typeface="Arial" panose="020B0604020202020204" pitchFamily="34" charset="0"/>
            </a:endParaRPr>
          </a:p>
          <a:p>
            <a:pPr lvl="1" defTabSz="914400" eaLnBrk="0" fontAlgn="base" hangingPunct="0">
              <a:spcBef>
                <a:spcPct val="0"/>
              </a:spcBef>
              <a:spcAft>
                <a:spcPct val="0"/>
              </a:spcAft>
              <a:buFontTx/>
              <a:buChar char="•"/>
            </a:pPr>
            <a:r>
              <a:rPr lang="en-PK" altLang="en-PK" dirty="0">
                <a:solidFill>
                  <a:srgbClr val="000000"/>
                </a:solidFill>
                <a:latin typeface="Arial" panose="020B0604020202020204" pitchFamily="34" charset="0"/>
              </a:rPr>
              <a:t>Feedback collected using a structured Google Forms survey</a:t>
            </a:r>
          </a:p>
          <a:p>
            <a:pPr lvl="1" defTabSz="914400" eaLnBrk="0" fontAlgn="base" hangingPunct="0">
              <a:spcBef>
                <a:spcPct val="0"/>
              </a:spcBef>
              <a:spcAft>
                <a:spcPct val="0"/>
              </a:spcAft>
              <a:buFontTx/>
              <a:buChar char="•"/>
            </a:pPr>
            <a:r>
              <a:rPr lang="en-PK" altLang="en-PK" dirty="0">
                <a:solidFill>
                  <a:srgbClr val="000000"/>
                </a:solidFill>
                <a:latin typeface="Arial" panose="020B0604020202020204" pitchFamily="34" charset="0"/>
              </a:rPr>
              <a:t>Users reported the system was easy to understand and navigate</a:t>
            </a:r>
          </a:p>
          <a:p>
            <a:pPr lvl="1" defTabSz="914400" eaLnBrk="0" fontAlgn="base" hangingPunct="0">
              <a:spcBef>
                <a:spcPct val="0"/>
              </a:spcBef>
              <a:spcAft>
                <a:spcPct val="0"/>
              </a:spcAft>
              <a:buFontTx/>
              <a:buChar char="•"/>
            </a:pPr>
            <a:r>
              <a:rPr lang="en-PK" altLang="en-PK" dirty="0">
                <a:solidFill>
                  <a:srgbClr val="000000"/>
                </a:solidFill>
                <a:latin typeface="Arial" panose="020B0604020202020204" pitchFamily="34" charset="0"/>
              </a:rPr>
              <a:t>Participants found the visual dashboards helpful for understanding their carbon impact</a:t>
            </a:r>
          </a:p>
          <a:p>
            <a:pPr lvl="1" defTabSz="914400" eaLnBrk="0" fontAlgn="base" hangingPunct="0">
              <a:spcBef>
                <a:spcPct val="0"/>
              </a:spcBef>
              <a:spcAft>
                <a:spcPct val="0"/>
              </a:spcAft>
              <a:buFontTx/>
              <a:buChar char="•"/>
            </a:pPr>
            <a:r>
              <a:rPr lang="en-PK" altLang="en-PK" dirty="0">
                <a:solidFill>
                  <a:srgbClr val="000000"/>
                </a:solidFill>
                <a:latin typeface="Arial" panose="020B0604020202020204" pitchFamily="34" charset="0"/>
              </a:rPr>
              <a:t>Gamification features were rated as motivating and engaging</a:t>
            </a:r>
            <a:endParaRPr lang="en-PK" altLang="en-PK" dirty="0">
              <a:latin typeface="Arial" panose="020B0604020202020204" pitchFamily="34" charset="0"/>
            </a:endParaRPr>
          </a:p>
          <a:p>
            <a:pPr eaLnBrk="0" fontAlgn="base" hangingPunct="0">
              <a:spcBef>
                <a:spcPct val="0"/>
              </a:spcBef>
              <a:spcAft>
                <a:spcPct val="0"/>
              </a:spcAft>
            </a:pPr>
            <a:endParaRPr lang="en-PK" altLang="en-PK" dirty="0">
              <a:latin typeface="Arial" panose="020B0604020202020204" pitchFamily="34" charset="0"/>
            </a:endParaRPr>
          </a:p>
        </p:txBody>
      </p:sp>
    </p:spTree>
    <p:extLst>
      <p:ext uri="{BB962C8B-B14F-4D97-AF65-F5344CB8AC3E}">
        <p14:creationId xmlns:p14="http://schemas.microsoft.com/office/powerpoint/2010/main" val="203703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AB9BFE-5E75-5158-935D-7803F0DE57A5}"/>
            </a:ext>
          </a:extLst>
        </p:cNvPr>
        <p:cNvGrpSpPr/>
        <p:nvPr/>
      </p:nvGrpSpPr>
      <p:grpSpPr>
        <a:xfrm>
          <a:off x="0" y="0"/>
          <a:ext cx="0" cy="0"/>
          <a:chOff x="0" y="0"/>
          <a:chExt cx="0" cy="0"/>
        </a:xfrm>
      </p:grpSpPr>
      <p:pic>
        <p:nvPicPr>
          <p:cNvPr id="3078" name="Picture 6" descr="Forms response chart. Question title: I felt very confident using the system.&#10;. Number of responses: 11 responses.">
            <a:extLst>
              <a:ext uri="{FF2B5EF4-FFF2-40B4-BE49-F238E27FC236}">
                <a16:creationId xmlns:a16="http://schemas.microsoft.com/office/drawing/2014/main" id="{3CC9998A-ADE8-15F7-39A1-40918312250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6541" y="965200"/>
            <a:ext cx="4337470" cy="206029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Forms response chart. Question title: I trust the system to give me meaningful suggestions to reduce my carbon footprint.&#10;. Number of responses: 11 responses.">
            <a:extLst>
              <a:ext uri="{FF2B5EF4-FFF2-40B4-BE49-F238E27FC236}">
                <a16:creationId xmlns:a16="http://schemas.microsoft.com/office/drawing/2014/main" id="{D69DDB42-C233-19C5-5078-BEBE70E8435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87936" y="965200"/>
            <a:ext cx="4337470" cy="206029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orms response chart. Question title: I thought the system was easy to use.&#10;. Number of responses: 11 responses.">
            <a:extLst>
              <a:ext uri="{FF2B5EF4-FFF2-40B4-BE49-F238E27FC236}">
                <a16:creationId xmlns:a16="http://schemas.microsoft.com/office/drawing/2014/main" id="{572C14DD-2580-645E-2FF0-10AE6E71581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163457" y="3836247"/>
            <a:ext cx="4337470" cy="206029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Forms response chart. Question title: The instructions and labels within the app were clear and understandable.&#10;. Number of responses: 11 responses.">
            <a:extLst>
              <a:ext uri="{FF2B5EF4-FFF2-40B4-BE49-F238E27FC236}">
                <a16:creationId xmlns:a16="http://schemas.microsoft.com/office/drawing/2014/main" id="{66EAA10A-5431-D634-A0E3-1FD9EB8B7AD4}"/>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687936" y="3836247"/>
            <a:ext cx="4337470" cy="2060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880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A6106B-E2D2-1D92-9BFB-244E1EEE240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0C7F4E0-8005-B0B7-2E26-0E003F952714}"/>
              </a:ext>
            </a:extLst>
          </p:cNvPr>
          <p:cNvSpPr txBox="1"/>
          <p:nvPr/>
        </p:nvSpPr>
        <p:spPr>
          <a:xfrm>
            <a:off x="2203138" y="746720"/>
            <a:ext cx="2370815" cy="369332"/>
          </a:xfrm>
          <a:prstGeom prst="rect">
            <a:avLst/>
          </a:prstGeom>
          <a:noFill/>
        </p:spPr>
        <p:txBody>
          <a:bodyPr wrap="square" rtlCol="0">
            <a:spAutoFit/>
          </a:bodyPr>
          <a:lstStyle/>
          <a:p>
            <a:r>
              <a:rPr lang="en-GB" dirty="0">
                <a:solidFill>
                  <a:schemeClr val="accent1">
                    <a:lumMod val="75000"/>
                  </a:schemeClr>
                </a:solidFill>
                <a:latin typeface="Amasis MT Pro" panose="02040504050005020304" pitchFamily="18" charset="0"/>
              </a:rPr>
              <a:t>Challenges</a:t>
            </a:r>
          </a:p>
        </p:txBody>
      </p:sp>
      <p:sp>
        <p:nvSpPr>
          <p:cNvPr id="8" name="TextBox 7">
            <a:extLst>
              <a:ext uri="{FF2B5EF4-FFF2-40B4-BE49-F238E27FC236}">
                <a16:creationId xmlns:a16="http://schemas.microsoft.com/office/drawing/2014/main" id="{39BB31E9-B218-BA22-DEA1-1E528CC6B50D}"/>
              </a:ext>
            </a:extLst>
          </p:cNvPr>
          <p:cNvSpPr txBox="1"/>
          <p:nvPr/>
        </p:nvSpPr>
        <p:spPr>
          <a:xfrm>
            <a:off x="912496" y="1388956"/>
            <a:ext cx="3986989" cy="369332"/>
          </a:xfrm>
          <a:prstGeom prst="rect">
            <a:avLst/>
          </a:prstGeom>
          <a:noFill/>
        </p:spPr>
        <p:txBody>
          <a:bodyPr wrap="none" rtlCol="0">
            <a:spAutoFit/>
          </a:bodyPr>
          <a:lstStyle/>
          <a:p>
            <a:pPr marL="285750" indent="-285750">
              <a:buFont typeface="Wingdings" pitchFamily="2" charset="2"/>
              <a:buChar char="Ø"/>
            </a:pPr>
            <a:r>
              <a:rPr lang="en-GB" b="1" dirty="0"/>
              <a:t>Key Challenges in Existing Tools</a:t>
            </a:r>
          </a:p>
        </p:txBody>
      </p:sp>
      <p:sp>
        <p:nvSpPr>
          <p:cNvPr id="9" name="TextBox 8">
            <a:extLst>
              <a:ext uri="{FF2B5EF4-FFF2-40B4-BE49-F238E27FC236}">
                <a16:creationId xmlns:a16="http://schemas.microsoft.com/office/drawing/2014/main" id="{2D8DEDED-1E16-746D-8B7D-D56FAA3B8EEC}"/>
              </a:ext>
            </a:extLst>
          </p:cNvPr>
          <p:cNvSpPr txBox="1"/>
          <p:nvPr/>
        </p:nvSpPr>
        <p:spPr>
          <a:xfrm>
            <a:off x="1158992" y="2641097"/>
            <a:ext cx="4868640" cy="738664"/>
          </a:xfrm>
          <a:prstGeom prst="rect">
            <a:avLst/>
          </a:prstGeom>
          <a:noFill/>
        </p:spPr>
        <p:txBody>
          <a:bodyPr wrap="none" rtlCol="0">
            <a:spAutoFit/>
          </a:bodyPr>
          <a:lstStyle/>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Handling performance optimisation for large data inputs</a:t>
            </a:r>
          </a:p>
          <a:p>
            <a:endParaRPr lang="en-GB" sz="1400"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Ensuring secure user authentication and data protection</a:t>
            </a:r>
            <a:endParaRPr lang="en-PK" altLang="en-PK" sz="1400" dirty="0">
              <a:latin typeface="Arial" panose="020B0604020202020204" pitchFamily="34" charset="0"/>
            </a:endParaRPr>
          </a:p>
        </p:txBody>
      </p:sp>
      <p:sp>
        <p:nvSpPr>
          <p:cNvPr id="10" name="TextBox 9">
            <a:extLst>
              <a:ext uri="{FF2B5EF4-FFF2-40B4-BE49-F238E27FC236}">
                <a16:creationId xmlns:a16="http://schemas.microsoft.com/office/drawing/2014/main" id="{F63E55FE-AA25-305C-DBE5-12080F106902}"/>
              </a:ext>
            </a:extLst>
          </p:cNvPr>
          <p:cNvSpPr txBox="1"/>
          <p:nvPr/>
        </p:nvSpPr>
        <p:spPr>
          <a:xfrm>
            <a:off x="7032294" y="709956"/>
            <a:ext cx="1191352" cy="369332"/>
          </a:xfrm>
          <a:prstGeom prst="rect">
            <a:avLst/>
          </a:prstGeom>
          <a:noFill/>
        </p:spPr>
        <p:txBody>
          <a:bodyPr wrap="none" rtlCol="0">
            <a:spAutoFit/>
          </a:bodyPr>
          <a:lstStyle/>
          <a:p>
            <a:r>
              <a:rPr lang="en-GB" dirty="0">
                <a:solidFill>
                  <a:schemeClr val="accent1">
                    <a:lumMod val="75000"/>
                  </a:schemeClr>
                </a:solidFill>
                <a:latin typeface="Amasis MT Pro" panose="02040504050005020304" pitchFamily="18" charset="0"/>
              </a:rPr>
              <a:t>Limitation</a:t>
            </a:r>
          </a:p>
        </p:txBody>
      </p:sp>
      <p:pic>
        <p:nvPicPr>
          <p:cNvPr id="14" name="Graphic 13" descr="Closed book outline">
            <a:extLst>
              <a:ext uri="{FF2B5EF4-FFF2-40B4-BE49-F238E27FC236}">
                <a16:creationId xmlns:a16="http://schemas.microsoft.com/office/drawing/2014/main" id="{5BCCB38E-C357-2815-CF65-D8B8DBFD5625}"/>
              </a:ext>
            </a:extLst>
          </p:cNvPr>
          <p:cNvPicPr>
            <a:picLocks noChangeAspect="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82317" y="731984"/>
            <a:ext cx="429876" cy="429876"/>
          </a:xfrm>
          <a:prstGeom prst="rect">
            <a:avLst/>
          </a:prstGeom>
        </p:spPr>
      </p:pic>
      <p:sp>
        <p:nvSpPr>
          <p:cNvPr id="18" name="TextBox 17">
            <a:extLst>
              <a:ext uri="{FF2B5EF4-FFF2-40B4-BE49-F238E27FC236}">
                <a16:creationId xmlns:a16="http://schemas.microsoft.com/office/drawing/2014/main" id="{6AF550C0-A273-B16F-87F6-224EBDDCCF53}"/>
              </a:ext>
            </a:extLst>
          </p:cNvPr>
          <p:cNvSpPr txBox="1"/>
          <p:nvPr/>
        </p:nvSpPr>
        <p:spPr>
          <a:xfrm>
            <a:off x="1158992" y="2317932"/>
            <a:ext cx="5157181" cy="307777"/>
          </a:xfrm>
          <a:prstGeom prst="rect">
            <a:avLst/>
          </a:prstGeom>
          <a:noFill/>
        </p:spPr>
        <p:txBody>
          <a:bodyPr wrap="none" rtlCol="0">
            <a:spAutoFit/>
          </a:bodyPr>
          <a:lstStyle/>
          <a:p>
            <a:pPr marL="285750" lvl="0" indent="-285750" defTabSz="914400" eaLnBrk="0" fontAlgn="base" hangingPunct="0">
              <a:spcBef>
                <a:spcPct val="0"/>
              </a:spcBef>
              <a:spcAft>
                <a:spcPct val="0"/>
              </a:spcAft>
              <a:buFont typeface="Arial" panose="020B0604020202020204" pitchFamily="34" charset="0"/>
              <a:buChar char="•"/>
            </a:pPr>
            <a:r>
              <a:rPr lang="en-GB" altLang="en-PK" sz="1400" dirty="0">
                <a:solidFill>
                  <a:srgbClr val="000000"/>
                </a:solidFill>
                <a:latin typeface="Arial" panose="020B0604020202020204" pitchFamily="34" charset="0"/>
              </a:rPr>
              <a:t>I</a:t>
            </a:r>
            <a:r>
              <a:rPr lang="en-PK" altLang="en-PK" sz="1400" dirty="0">
                <a:solidFill>
                  <a:srgbClr val="000000"/>
                </a:solidFill>
                <a:latin typeface="Arial" panose="020B0604020202020204" pitchFamily="34" charset="0"/>
              </a:rPr>
              <a:t>ntegrating machine learning with real-time data processing</a:t>
            </a:r>
          </a:p>
        </p:txBody>
      </p:sp>
      <p:sp>
        <p:nvSpPr>
          <p:cNvPr id="19" name="TextBox 18">
            <a:extLst>
              <a:ext uri="{FF2B5EF4-FFF2-40B4-BE49-F238E27FC236}">
                <a16:creationId xmlns:a16="http://schemas.microsoft.com/office/drawing/2014/main" id="{04C41E1A-38AC-64BE-C5E6-2950C83AE2E4}"/>
              </a:ext>
            </a:extLst>
          </p:cNvPr>
          <p:cNvSpPr txBox="1"/>
          <p:nvPr/>
        </p:nvSpPr>
        <p:spPr>
          <a:xfrm>
            <a:off x="1158992" y="1912414"/>
            <a:ext cx="4592924" cy="307777"/>
          </a:xfrm>
          <a:prstGeom prst="rect">
            <a:avLst/>
          </a:prstGeom>
          <a:noFill/>
        </p:spPr>
        <p:txBody>
          <a:bodyPr wrap="none" rtlCol="0">
            <a:spAutoFit/>
          </a:bodyPr>
          <a:lstStyle/>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Collecting accurate and consistent user activity data</a:t>
            </a:r>
          </a:p>
        </p:txBody>
      </p:sp>
      <p:sp>
        <p:nvSpPr>
          <p:cNvPr id="20" name="TextBox 19">
            <a:extLst>
              <a:ext uri="{FF2B5EF4-FFF2-40B4-BE49-F238E27FC236}">
                <a16:creationId xmlns:a16="http://schemas.microsoft.com/office/drawing/2014/main" id="{0710D822-8448-FD9B-8F60-CF18837AB16F}"/>
              </a:ext>
            </a:extLst>
          </p:cNvPr>
          <p:cNvSpPr txBox="1"/>
          <p:nvPr/>
        </p:nvSpPr>
        <p:spPr>
          <a:xfrm>
            <a:off x="912496" y="3589125"/>
            <a:ext cx="2296783" cy="369332"/>
          </a:xfrm>
          <a:prstGeom prst="rect">
            <a:avLst/>
          </a:prstGeom>
          <a:noFill/>
        </p:spPr>
        <p:txBody>
          <a:bodyPr wrap="none" rtlCol="0">
            <a:spAutoFit/>
          </a:bodyPr>
          <a:lstStyle/>
          <a:p>
            <a:pPr marL="285750" indent="-285750">
              <a:buFont typeface="Wingdings" pitchFamily="2" charset="2"/>
              <a:buChar char="Ø"/>
            </a:pPr>
            <a:r>
              <a:rPr lang="en-GB" b="1" dirty="0">
                <a:latin typeface="Amasis MT Pro" panose="02040504050005020304" pitchFamily="18" charset="0"/>
              </a:rPr>
              <a:t>Target audience</a:t>
            </a:r>
          </a:p>
        </p:txBody>
      </p:sp>
      <p:cxnSp>
        <p:nvCxnSpPr>
          <p:cNvPr id="24" name="Straight Connector 23">
            <a:extLst>
              <a:ext uri="{FF2B5EF4-FFF2-40B4-BE49-F238E27FC236}">
                <a16:creationId xmlns:a16="http://schemas.microsoft.com/office/drawing/2014/main" id="{C5F44541-C1F1-F3D8-8C43-C539C0FB27CA}"/>
              </a:ext>
            </a:extLst>
          </p:cNvPr>
          <p:cNvCxnSpPr>
            <a:cxnSpLocks/>
          </p:cNvCxnSpPr>
          <p:nvPr/>
        </p:nvCxnSpPr>
        <p:spPr>
          <a:xfrm>
            <a:off x="6273354" y="709956"/>
            <a:ext cx="0" cy="4754494"/>
          </a:xfrm>
          <a:prstGeom prst="line">
            <a:avLst/>
          </a:prstGeom>
          <a:ln>
            <a:solidFill>
              <a:schemeClr val="bg1">
                <a:lumMod val="65000"/>
              </a:schemeClr>
            </a:solidFill>
          </a:ln>
        </p:spPr>
        <p:style>
          <a:lnRef idx="3">
            <a:schemeClr val="dk1"/>
          </a:lnRef>
          <a:fillRef idx="0">
            <a:schemeClr val="dk1"/>
          </a:fillRef>
          <a:effectRef idx="2">
            <a:schemeClr val="dk1"/>
          </a:effectRef>
          <a:fontRef idx="minor">
            <a:schemeClr val="tx1"/>
          </a:fontRef>
        </p:style>
      </p:cxnSp>
      <p:pic>
        <p:nvPicPr>
          <p:cNvPr id="26" name="Graphic 25" descr="Clipboard Checked outline">
            <a:extLst>
              <a:ext uri="{FF2B5EF4-FFF2-40B4-BE49-F238E27FC236}">
                <a16:creationId xmlns:a16="http://schemas.microsoft.com/office/drawing/2014/main" id="{E7982917-E7E9-77B3-2026-9DF999ADB92F}"/>
              </a:ext>
            </a:extLst>
          </p:cNvPr>
          <p:cNvPicPr>
            <a:picLocks noChangeAspect="1"/>
          </p:cNvPicPr>
          <p:nvPr/>
        </p:nvPicPr>
        <p:blipFill>
          <a:blip r:embed="rId5">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13805" y="558235"/>
            <a:ext cx="527544" cy="527545"/>
          </a:xfrm>
          <a:prstGeom prst="rect">
            <a:avLst/>
          </a:prstGeom>
        </p:spPr>
      </p:pic>
      <p:sp>
        <p:nvSpPr>
          <p:cNvPr id="27" name="TextBox 26">
            <a:extLst>
              <a:ext uri="{FF2B5EF4-FFF2-40B4-BE49-F238E27FC236}">
                <a16:creationId xmlns:a16="http://schemas.microsoft.com/office/drawing/2014/main" id="{8C03CAEE-AF5E-0860-CE61-DDD8DF62C8EF}"/>
              </a:ext>
            </a:extLst>
          </p:cNvPr>
          <p:cNvSpPr txBox="1"/>
          <p:nvPr/>
        </p:nvSpPr>
        <p:spPr>
          <a:xfrm>
            <a:off x="6673599" y="1355076"/>
            <a:ext cx="4668328" cy="369332"/>
          </a:xfrm>
          <a:prstGeom prst="rect">
            <a:avLst/>
          </a:prstGeom>
          <a:noFill/>
        </p:spPr>
        <p:txBody>
          <a:bodyPr wrap="square" rtlCol="0">
            <a:spAutoFit/>
          </a:bodyPr>
          <a:lstStyle/>
          <a:p>
            <a:pPr marL="285750" indent="-285750">
              <a:buFont typeface="Wingdings" pitchFamily="2" charset="2"/>
              <a:buChar char="Ø"/>
            </a:pPr>
            <a:r>
              <a:rPr lang="en-GB" b="1" dirty="0"/>
              <a:t>Technical Limitations</a:t>
            </a:r>
            <a:endParaRPr lang="en-GB" sz="1400" b="1" dirty="0"/>
          </a:p>
        </p:txBody>
      </p:sp>
      <p:sp>
        <p:nvSpPr>
          <p:cNvPr id="31" name="TextBox 30">
            <a:extLst>
              <a:ext uri="{FF2B5EF4-FFF2-40B4-BE49-F238E27FC236}">
                <a16:creationId xmlns:a16="http://schemas.microsoft.com/office/drawing/2014/main" id="{C11B2368-6E04-7C8E-74A3-86A24A472C98}"/>
              </a:ext>
            </a:extLst>
          </p:cNvPr>
          <p:cNvSpPr txBox="1"/>
          <p:nvPr/>
        </p:nvSpPr>
        <p:spPr>
          <a:xfrm>
            <a:off x="1158992" y="4821286"/>
            <a:ext cx="4086375"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Organizations running sustainability initiatives</a:t>
            </a:r>
          </a:p>
          <a:p>
            <a:pPr marL="285750" indent="-285750">
              <a:buFont typeface="Arial" panose="020B0604020202020204" pitchFamily="34" charset="0"/>
              <a:buChar char="•"/>
            </a:pPr>
            <a:endParaRPr lang="en-GB" sz="1400" dirty="0">
              <a:latin typeface="Amasis MT Pro" panose="02040504050005020304" pitchFamily="18" charset="0"/>
            </a:endParaRPr>
          </a:p>
        </p:txBody>
      </p:sp>
      <p:sp>
        <p:nvSpPr>
          <p:cNvPr id="33" name="TextBox 32">
            <a:extLst>
              <a:ext uri="{FF2B5EF4-FFF2-40B4-BE49-F238E27FC236}">
                <a16:creationId xmlns:a16="http://schemas.microsoft.com/office/drawing/2014/main" id="{6629C21F-4E2E-6DD9-CF9F-573238EEBB5E}"/>
              </a:ext>
            </a:extLst>
          </p:cNvPr>
          <p:cNvSpPr txBox="1"/>
          <p:nvPr/>
        </p:nvSpPr>
        <p:spPr>
          <a:xfrm>
            <a:off x="1158992" y="4400491"/>
            <a:ext cx="3169457"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Students and young professionals</a:t>
            </a:r>
          </a:p>
          <a:p>
            <a:pPr marL="285750" indent="-285750">
              <a:buFont typeface="Arial" panose="020B0604020202020204" pitchFamily="34" charset="0"/>
              <a:buChar char="•"/>
            </a:pPr>
            <a:endParaRPr lang="en-GB" sz="1400" dirty="0">
              <a:latin typeface="Amasis MT Pro" panose="02040504050005020304" pitchFamily="18" charset="0"/>
            </a:endParaRPr>
          </a:p>
        </p:txBody>
      </p:sp>
      <p:sp>
        <p:nvSpPr>
          <p:cNvPr id="34" name="TextBox 33">
            <a:extLst>
              <a:ext uri="{FF2B5EF4-FFF2-40B4-BE49-F238E27FC236}">
                <a16:creationId xmlns:a16="http://schemas.microsoft.com/office/drawing/2014/main" id="{69E7422C-F88A-C39D-957D-AA2209A86C02}"/>
              </a:ext>
            </a:extLst>
          </p:cNvPr>
          <p:cNvSpPr txBox="1"/>
          <p:nvPr/>
        </p:nvSpPr>
        <p:spPr>
          <a:xfrm>
            <a:off x="1158992" y="3994973"/>
            <a:ext cx="3480440"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Environmentally conscious individuals</a:t>
            </a:r>
          </a:p>
          <a:p>
            <a:pPr marL="285750" indent="-285750">
              <a:buFont typeface="Arial" panose="020B0604020202020204" pitchFamily="34" charset="0"/>
              <a:buChar char="•"/>
            </a:pPr>
            <a:endParaRPr kumimoji="0" lang="en-PK" altLang="en-PK" sz="14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7310069B-C811-F386-B80A-FE9CA2C8D2EF}"/>
              </a:ext>
            </a:extLst>
          </p:cNvPr>
          <p:cNvSpPr>
            <a:spLocks noChangeArrowheads="1"/>
          </p:cNvSpPr>
          <p:nvPr/>
        </p:nvSpPr>
        <p:spPr bwMode="auto">
          <a:xfrm>
            <a:off x="7032294" y="1735045"/>
            <a:ext cx="4839786"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400" b="0" i="0" u="none" strike="noStrike" cap="none" normalizeH="0" baseline="0" dirty="0">
                <a:ln>
                  <a:noFill/>
                </a:ln>
                <a:solidFill>
                  <a:srgbClr val="000000"/>
                </a:solidFill>
                <a:effectLst/>
                <a:latin typeface="Arial" panose="020B0604020202020204" pitchFamily="34" charset="0"/>
              </a:rPr>
              <a:t>Carbon emission factors based on secondary datasets </a:t>
            </a:r>
          </a:p>
          <a:p>
            <a:pPr marL="0" marR="0" lvl="0" indent="0" algn="l" defTabSz="914400" rtl="0" eaLnBrk="0" fontAlgn="base" latinLnBrk="0" hangingPunct="0">
              <a:lnSpc>
                <a:spcPct val="100000"/>
              </a:lnSpc>
              <a:spcBef>
                <a:spcPct val="0"/>
              </a:spcBef>
              <a:spcAft>
                <a:spcPct val="0"/>
              </a:spcAft>
              <a:buClrTx/>
              <a:buSzTx/>
              <a:tabLst/>
            </a:pPr>
            <a:r>
              <a:rPr kumimoji="0" lang="en-PK" altLang="en-PK" sz="1400" b="0" i="0" u="none" strike="noStrike" cap="none" normalizeH="0" baseline="0" dirty="0">
                <a:ln>
                  <a:noFill/>
                </a:ln>
                <a:solidFill>
                  <a:srgbClr val="000000"/>
                </a:solidFill>
                <a:effectLst/>
                <a:latin typeface="Arial" panose="020B0604020202020204" pitchFamily="34" charset="0"/>
              </a:rPr>
              <a:t>(DEFRA/IPCC)</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400" b="0" i="0" u="none" strike="noStrike" cap="none" normalizeH="0" baseline="0" dirty="0">
                <a:ln>
                  <a:noFill/>
                </a:ln>
                <a:solidFill>
                  <a:srgbClr val="000000"/>
                </a:solidFill>
                <a:effectLst/>
                <a:latin typeface="Arial" panose="020B0604020202020204" pitchFamily="34" charset="0"/>
              </a:rPr>
              <a:t>No real-time sensor or IoT data integration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400" b="0" i="0" u="none" strike="noStrike" cap="none" normalizeH="0" baseline="0" dirty="0">
                <a:ln>
                  <a:noFill/>
                </a:ln>
                <a:solidFill>
                  <a:srgbClr val="000000"/>
                </a:solidFill>
                <a:effectLst/>
                <a:latin typeface="Arial" panose="020B0604020202020204" pitchFamily="34" charset="0"/>
              </a:rPr>
              <a:t>Limited device and browser compatibility testing</a:t>
            </a:r>
            <a:endParaRPr kumimoji="0" lang="en-PK" altLang="en-PK" sz="14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10E58EBE-6BC3-4B8F-5A23-2BA63DE5CB3A}"/>
              </a:ext>
            </a:extLst>
          </p:cNvPr>
          <p:cNvSpPr txBox="1"/>
          <p:nvPr/>
        </p:nvSpPr>
        <p:spPr>
          <a:xfrm>
            <a:off x="6705442" y="2739158"/>
            <a:ext cx="4668328" cy="369332"/>
          </a:xfrm>
          <a:prstGeom prst="rect">
            <a:avLst/>
          </a:prstGeom>
          <a:noFill/>
        </p:spPr>
        <p:txBody>
          <a:bodyPr wrap="square" rtlCol="0">
            <a:spAutoFit/>
          </a:bodyPr>
          <a:lstStyle/>
          <a:p>
            <a:pPr marL="285750" indent="-285750">
              <a:buFont typeface="Wingdings" pitchFamily="2" charset="2"/>
              <a:buChar char="Ø"/>
            </a:pPr>
            <a:r>
              <a:rPr lang="en-GB" b="1" dirty="0"/>
              <a:t>User-Related Limitations</a:t>
            </a:r>
            <a:endParaRPr lang="en-GB" sz="1400" b="1" dirty="0"/>
          </a:p>
        </p:txBody>
      </p:sp>
      <p:sp>
        <p:nvSpPr>
          <p:cNvPr id="11" name="Rectangle 2">
            <a:extLst>
              <a:ext uri="{FF2B5EF4-FFF2-40B4-BE49-F238E27FC236}">
                <a16:creationId xmlns:a16="http://schemas.microsoft.com/office/drawing/2014/main" id="{B3D07EA9-440C-0F14-FCC9-D79A8E8A3F4B}"/>
              </a:ext>
            </a:extLst>
          </p:cNvPr>
          <p:cNvSpPr>
            <a:spLocks noChangeArrowheads="1"/>
          </p:cNvSpPr>
          <p:nvPr/>
        </p:nvSpPr>
        <p:spPr bwMode="auto">
          <a:xfrm>
            <a:off x="7064137" y="3119127"/>
            <a:ext cx="5000087"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Reliance on manual user input</a:t>
            </a:r>
          </a:p>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Possible inaccuracies due to incomplete or incorrect data</a:t>
            </a:r>
          </a:p>
          <a:p>
            <a:pPr lvl="0" defTabSz="914400" eaLnBrk="0" fontAlgn="base" hangingPunct="0">
              <a:spcBef>
                <a:spcPct val="0"/>
              </a:spcBef>
              <a:spcAft>
                <a:spcPct val="0"/>
              </a:spcAft>
            </a:pPr>
            <a:r>
              <a:rPr lang="en-PK" altLang="en-PK" sz="1400" dirty="0">
                <a:solidFill>
                  <a:srgbClr val="000000"/>
                </a:solidFill>
                <a:latin typeface="Arial" panose="020B0604020202020204" pitchFamily="34" charset="0"/>
              </a:rPr>
              <a:t> entry</a:t>
            </a:r>
          </a:p>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Small user testing sample size</a:t>
            </a:r>
            <a:endParaRPr lang="en-PK" altLang="en-PK" sz="1400" dirty="0">
              <a:latin typeface="Arial" panose="020B0604020202020204" pitchFamily="34" charset="0"/>
            </a:endParaRPr>
          </a:p>
        </p:txBody>
      </p:sp>
      <p:sp>
        <p:nvSpPr>
          <p:cNvPr id="12" name="TextBox 11">
            <a:extLst>
              <a:ext uri="{FF2B5EF4-FFF2-40B4-BE49-F238E27FC236}">
                <a16:creationId xmlns:a16="http://schemas.microsoft.com/office/drawing/2014/main" id="{7305FC98-440F-6D8A-A219-9A1DD33FC2C6}"/>
              </a:ext>
            </a:extLst>
          </p:cNvPr>
          <p:cNvSpPr txBox="1"/>
          <p:nvPr/>
        </p:nvSpPr>
        <p:spPr>
          <a:xfrm>
            <a:off x="6705442" y="4451954"/>
            <a:ext cx="4668328" cy="369332"/>
          </a:xfrm>
          <a:prstGeom prst="rect">
            <a:avLst/>
          </a:prstGeom>
          <a:noFill/>
        </p:spPr>
        <p:txBody>
          <a:bodyPr wrap="square" rtlCol="0">
            <a:spAutoFit/>
          </a:bodyPr>
          <a:lstStyle/>
          <a:p>
            <a:pPr marL="285750" indent="-285750">
              <a:buFont typeface="Wingdings" pitchFamily="2" charset="2"/>
              <a:buChar char="Ø"/>
            </a:pPr>
            <a:r>
              <a:rPr lang="en-GB" b="1" dirty="0"/>
              <a:t>Project Limitations</a:t>
            </a:r>
            <a:endParaRPr lang="en-GB" sz="1400" b="1" dirty="0"/>
          </a:p>
        </p:txBody>
      </p:sp>
      <p:sp>
        <p:nvSpPr>
          <p:cNvPr id="13" name="Rectangle 2">
            <a:extLst>
              <a:ext uri="{FF2B5EF4-FFF2-40B4-BE49-F238E27FC236}">
                <a16:creationId xmlns:a16="http://schemas.microsoft.com/office/drawing/2014/main" id="{36A36E2D-A0B6-F4FF-787F-EE244CE54D68}"/>
              </a:ext>
            </a:extLst>
          </p:cNvPr>
          <p:cNvSpPr>
            <a:spLocks noChangeArrowheads="1"/>
          </p:cNvSpPr>
          <p:nvPr/>
        </p:nvSpPr>
        <p:spPr bwMode="auto">
          <a:xfrm>
            <a:off x="7064137" y="4789539"/>
            <a:ext cx="531748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Limited development time</a:t>
            </a:r>
          </a:p>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Resource constraints for large-scale testing</a:t>
            </a:r>
          </a:p>
          <a:p>
            <a:pPr marL="285750" lvl="0" indent="-285750" defTabSz="914400" eaLnBrk="0" fontAlgn="base" hangingPunct="0">
              <a:spcBef>
                <a:spcPct val="0"/>
              </a:spcBef>
              <a:spcAft>
                <a:spcPct val="0"/>
              </a:spcAft>
              <a:buFont typeface="Arial" panose="020B0604020202020204" pitchFamily="34" charset="0"/>
              <a:buChar char="•"/>
            </a:pPr>
            <a:r>
              <a:rPr lang="en-PK" altLang="en-PK" sz="1400" dirty="0">
                <a:solidFill>
                  <a:srgbClr val="000000"/>
                </a:solidFill>
                <a:latin typeface="Arial" panose="020B0604020202020204" pitchFamily="34" charset="0"/>
              </a:rPr>
              <a:t>No access to live government or commercial carbon datasets</a:t>
            </a:r>
            <a:endParaRPr lang="en-PK" altLang="en-PK" sz="1400" dirty="0">
              <a:latin typeface="Arial" panose="020B0604020202020204" pitchFamily="34" charset="0"/>
            </a:endParaRPr>
          </a:p>
        </p:txBody>
      </p:sp>
    </p:spTree>
    <p:extLst>
      <p:ext uri="{BB962C8B-B14F-4D97-AF65-F5344CB8AC3E}">
        <p14:creationId xmlns:p14="http://schemas.microsoft.com/office/powerpoint/2010/main" val="4596725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1804181" y="792374"/>
            <a:ext cx="8911687" cy="1280890"/>
          </a:xfrm>
        </p:spPr>
        <p:txBody>
          <a:bodyPr/>
          <a:lstStyle/>
          <a:p>
            <a:r>
              <a:rPr lang="en-GB" dirty="0">
                <a:latin typeface="Amasis MT Pro Medium" panose="020B0604020202020204" pitchFamily="18" charset="0"/>
              </a:rPr>
              <a:t> Conclusion</a:t>
            </a:r>
          </a:p>
        </p:txBody>
      </p:sp>
      <p:sp>
        <p:nvSpPr>
          <p:cNvPr id="3" name="TextBox 2">
            <a:extLst>
              <a:ext uri="{FF2B5EF4-FFF2-40B4-BE49-F238E27FC236}">
                <a16:creationId xmlns:a16="http://schemas.microsoft.com/office/drawing/2014/main" id="{5AC40A75-C3A0-4888-B1EA-5522D5A06593}"/>
              </a:ext>
            </a:extLst>
          </p:cNvPr>
          <p:cNvSpPr txBox="1"/>
          <p:nvPr/>
        </p:nvSpPr>
        <p:spPr>
          <a:xfrm>
            <a:off x="982692" y="2096976"/>
            <a:ext cx="2355132" cy="369332"/>
          </a:xfrm>
          <a:prstGeom prst="rect">
            <a:avLst/>
          </a:prstGeom>
          <a:noFill/>
        </p:spPr>
        <p:txBody>
          <a:bodyPr wrap="none" rtlCol="0">
            <a:spAutoFit/>
          </a:bodyPr>
          <a:lstStyle/>
          <a:p>
            <a:pPr marL="285750" indent="-285750">
              <a:buFont typeface="Wingdings" panose="05000000000000000000" pitchFamily="2" charset="2"/>
              <a:buChar char="Ø"/>
            </a:pPr>
            <a:r>
              <a:rPr lang="en-GB" dirty="0">
                <a:solidFill>
                  <a:schemeClr val="accent1">
                    <a:lumMod val="75000"/>
                  </a:schemeClr>
                </a:solidFill>
                <a:latin typeface="Amasis MT Pro" panose="02040504050005020304" pitchFamily="18" charset="0"/>
              </a:rPr>
              <a:t>Key areas covered:</a:t>
            </a:r>
          </a:p>
        </p:txBody>
      </p:sp>
      <p:sp>
        <p:nvSpPr>
          <p:cNvPr id="5" name="TextBox 4">
            <a:extLst>
              <a:ext uri="{FF2B5EF4-FFF2-40B4-BE49-F238E27FC236}">
                <a16:creationId xmlns:a16="http://schemas.microsoft.com/office/drawing/2014/main" id="{4EA14BF5-EF03-47E3-80EC-D710BA0B6D5F}"/>
              </a:ext>
            </a:extLst>
          </p:cNvPr>
          <p:cNvSpPr txBox="1"/>
          <p:nvPr/>
        </p:nvSpPr>
        <p:spPr>
          <a:xfrm>
            <a:off x="1280016" y="2644168"/>
            <a:ext cx="8101898" cy="1569660"/>
          </a:xfrm>
          <a:prstGeom prst="rect">
            <a:avLst/>
          </a:prstGeom>
          <a:noFill/>
        </p:spPr>
        <p:txBody>
          <a:bodyPr wrap="none" rtlCol="0">
            <a:spAutoFit/>
          </a:bodyPr>
          <a:lstStyle/>
          <a:p>
            <a:pPr marL="285750" lvl="0" indent="-285750" eaLnBrk="0" fontAlgn="base" hangingPunct="0">
              <a:spcBef>
                <a:spcPct val="0"/>
              </a:spcBef>
              <a:spcAft>
                <a:spcPct val="0"/>
              </a:spcAft>
              <a:buFont typeface="Wingdings" panose="05000000000000000000" pitchFamily="2" charset="2"/>
              <a:buChar char="§"/>
            </a:pPr>
            <a:r>
              <a:rPr kumimoji="0" lang="en-PK" altLang="en-PK" sz="1600" b="0" i="0" u="none" strike="noStrike" cap="none" normalizeH="0" baseline="0" dirty="0">
                <a:ln>
                  <a:noFill/>
                </a:ln>
                <a:solidFill>
                  <a:schemeClr val="tx1"/>
                </a:solidFill>
                <a:effectLst/>
                <a:latin typeface="Arial" panose="020B0604020202020204" pitchFamily="34" charset="0"/>
              </a:rPr>
              <a:t>CarbonSmart provides a </a:t>
            </a:r>
            <a:r>
              <a:rPr kumimoji="0" lang="en-PK" altLang="en-PK" sz="1600" b="1" i="0" u="none" strike="noStrike" cap="none" normalizeH="0" baseline="0" dirty="0">
                <a:ln>
                  <a:noFill/>
                </a:ln>
                <a:solidFill>
                  <a:schemeClr val="tx1"/>
                </a:solidFill>
                <a:effectLst/>
                <a:latin typeface="Arial" panose="020B0604020202020204" pitchFamily="34" charset="0"/>
              </a:rPr>
              <a:t>novel approach</a:t>
            </a:r>
            <a:r>
              <a:rPr kumimoji="0" lang="en-PK" altLang="en-PK" sz="1600" b="0" i="0" u="none" strike="noStrike" cap="none" normalizeH="0" baseline="0" dirty="0">
                <a:ln>
                  <a:noFill/>
                </a:ln>
                <a:solidFill>
                  <a:schemeClr val="tx1"/>
                </a:solidFill>
                <a:effectLst/>
                <a:latin typeface="Arial" panose="020B0604020202020204" pitchFamily="34" charset="0"/>
              </a:rPr>
              <a:t> to personal carbon tracking.</a:t>
            </a:r>
          </a:p>
          <a:p>
            <a:pPr marL="285750" lvl="0" indent="-285750" eaLnBrk="0" fontAlgn="base" hangingPunct="0">
              <a:spcBef>
                <a:spcPct val="0"/>
              </a:spcBef>
              <a:spcAft>
                <a:spcPct val="0"/>
              </a:spcAft>
              <a:buFont typeface="Wingdings" panose="05000000000000000000" pitchFamily="2" charset="2"/>
              <a:buChar char="§"/>
            </a:pPr>
            <a:r>
              <a:rPr kumimoji="0" lang="en-PK" altLang="en-PK" sz="1600" b="0" i="0" u="none" strike="noStrike" cap="none" normalizeH="0" baseline="0" dirty="0">
                <a:ln>
                  <a:noFill/>
                </a:ln>
                <a:solidFill>
                  <a:schemeClr val="tx1"/>
                </a:solidFill>
                <a:effectLst/>
                <a:latin typeface="Arial" panose="020B0604020202020204" pitchFamily="34" charset="0"/>
              </a:rPr>
              <a:t>Continuous monitoring + ML-driven personalised recommendations = higher impact.</a:t>
            </a:r>
          </a:p>
          <a:p>
            <a:pPr marL="285750" lvl="0" indent="-285750" eaLnBrk="0" fontAlgn="base" hangingPunct="0">
              <a:spcBef>
                <a:spcPct val="0"/>
              </a:spcBef>
              <a:spcAft>
                <a:spcPct val="0"/>
              </a:spcAft>
              <a:buFont typeface="Wingdings" panose="05000000000000000000" pitchFamily="2" charset="2"/>
              <a:buChar char="§"/>
            </a:pPr>
            <a:r>
              <a:rPr kumimoji="0" lang="en-PK" altLang="en-PK" sz="1600" b="0" i="0" u="none" strike="noStrike" cap="none" normalizeH="0" baseline="0" dirty="0">
                <a:ln>
                  <a:noFill/>
                </a:ln>
                <a:solidFill>
                  <a:schemeClr val="tx1"/>
                </a:solidFill>
                <a:effectLst/>
                <a:latin typeface="Arial" panose="020B0604020202020204" pitchFamily="34" charset="0"/>
              </a:rPr>
              <a:t>Gamification ensures </a:t>
            </a:r>
            <a:r>
              <a:rPr kumimoji="0" lang="en-PK" altLang="en-PK" sz="1600" b="1" i="0" u="none" strike="noStrike" cap="none" normalizeH="0" baseline="0" dirty="0">
                <a:ln>
                  <a:noFill/>
                </a:ln>
                <a:solidFill>
                  <a:schemeClr val="tx1"/>
                </a:solidFill>
                <a:effectLst/>
                <a:latin typeface="Arial" panose="020B0604020202020204" pitchFamily="34" charset="0"/>
              </a:rPr>
              <a:t>long-term engagement</a:t>
            </a:r>
            <a:r>
              <a:rPr kumimoji="0" lang="en-PK" altLang="en-PK" sz="1600" b="0" i="0" u="none" strike="noStrike" cap="none" normalizeH="0" baseline="0" dirty="0">
                <a:ln>
                  <a:noFill/>
                </a:ln>
                <a:solidFill>
                  <a:schemeClr val="tx1"/>
                </a:solidFill>
                <a:effectLst/>
                <a:latin typeface="Arial" panose="020B0604020202020204" pitchFamily="34" charset="0"/>
              </a:rPr>
              <a:t>.</a:t>
            </a:r>
          </a:p>
          <a:p>
            <a:pPr marL="285750" lvl="0" indent="-285750" eaLnBrk="0" fontAlgn="base" hangingPunct="0">
              <a:spcBef>
                <a:spcPct val="0"/>
              </a:spcBef>
              <a:spcAft>
                <a:spcPct val="0"/>
              </a:spcAft>
              <a:buFont typeface="Wingdings" panose="05000000000000000000" pitchFamily="2" charset="2"/>
              <a:buChar char="§"/>
            </a:pPr>
            <a:r>
              <a:rPr kumimoji="0" lang="en-PK" altLang="en-PK" sz="1600" b="0" i="0" u="none" strike="noStrike" cap="none" normalizeH="0" baseline="0" dirty="0">
                <a:ln>
                  <a:noFill/>
                </a:ln>
                <a:solidFill>
                  <a:schemeClr val="tx1"/>
                </a:solidFill>
                <a:effectLst/>
                <a:latin typeface="Arial" panose="020B0604020202020204" pitchFamily="34" charset="0"/>
              </a:rPr>
              <a:t>Addresses gaps in current footprint calculators (static, lack real-time insights).</a:t>
            </a:r>
          </a:p>
          <a:p>
            <a:pPr marL="285750" lvl="0" indent="-285750" eaLnBrk="0" fontAlgn="base" hangingPunct="0">
              <a:spcBef>
                <a:spcPct val="0"/>
              </a:spcBef>
              <a:spcAft>
                <a:spcPct val="0"/>
              </a:spcAft>
              <a:buFont typeface="Wingdings" panose="05000000000000000000" pitchFamily="2" charset="2"/>
              <a:buChar char="§"/>
            </a:pPr>
            <a:r>
              <a:rPr kumimoji="0" lang="en-PK" altLang="en-PK" sz="1600" b="0" i="0" u="none" strike="noStrike" cap="none" normalizeH="0" baseline="0" dirty="0">
                <a:ln>
                  <a:noFill/>
                </a:ln>
                <a:solidFill>
                  <a:schemeClr val="tx1"/>
                </a:solidFill>
                <a:effectLst/>
                <a:latin typeface="Arial" panose="020B0604020202020204" pitchFamily="34" charset="0"/>
              </a:rPr>
              <a:t>Expected outcome: a </a:t>
            </a:r>
            <a:r>
              <a:rPr kumimoji="0" lang="en-PK" altLang="en-PK" sz="1600" b="1" i="0" u="none" strike="noStrike" cap="none" normalizeH="0" baseline="0" dirty="0">
                <a:ln>
                  <a:noFill/>
                </a:ln>
                <a:solidFill>
                  <a:schemeClr val="tx1"/>
                </a:solidFill>
                <a:effectLst/>
                <a:latin typeface="Arial" panose="020B0604020202020204" pitchFamily="34" charset="0"/>
              </a:rPr>
              <a:t>scalable, user-friendly system</a:t>
            </a:r>
            <a:r>
              <a:rPr kumimoji="0" lang="en-PK" altLang="en-PK" sz="1600" b="0" i="0" u="none" strike="noStrike" cap="none" normalizeH="0" baseline="0" dirty="0">
                <a:ln>
                  <a:noFill/>
                </a:ln>
                <a:solidFill>
                  <a:schemeClr val="tx1"/>
                </a:solidFill>
                <a:effectLst/>
                <a:latin typeface="Arial" panose="020B0604020202020204" pitchFamily="34" charset="0"/>
              </a:rPr>
              <a:t> that empowers individuals to</a:t>
            </a:r>
          </a:p>
          <a:p>
            <a:pPr lvl="0" eaLnBrk="0" fontAlgn="base" hangingPunct="0">
              <a:spcBef>
                <a:spcPct val="0"/>
              </a:spcBef>
              <a:spcAft>
                <a:spcPct val="0"/>
              </a:spcAft>
            </a:pPr>
            <a:r>
              <a:rPr kumimoji="0" lang="en-PK" altLang="en-PK" sz="1600" b="0" i="0" u="none" strike="noStrike" cap="none" normalizeH="0" baseline="0" dirty="0">
                <a:ln>
                  <a:noFill/>
                </a:ln>
                <a:solidFill>
                  <a:schemeClr val="tx1"/>
                </a:solidFill>
                <a:effectLst/>
                <a:latin typeface="Arial" panose="020B0604020202020204" pitchFamily="34" charset="0"/>
              </a:rPr>
              <a:t> reduce emissions effectively.</a:t>
            </a:r>
          </a:p>
        </p:txBody>
      </p:sp>
      <p:pic>
        <p:nvPicPr>
          <p:cNvPr id="10" name="Pink Bar" descr="Pink line.png">
            <a:extLst>
              <a:ext uri="{FF2B5EF4-FFF2-40B4-BE49-F238E27FC236}">
                <a16:creationId xmlns:a16="http://schemas.microsoft.com/office/drawing/2014/main" id="{1A02C9DD-F0EF-4EA0-BB58-C383C7263E3F}"/>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022160" y="1432819"/>
            <a:ext cx="1512000" cy="51047"/>
          </a:xfrm>
          <a:prstGeom prst="rect">
            <a:avLst/>
          </a:prstGeom>
        </p:spPr>
      </p:pic>
      <p:sp>
        <p:nvSpPr>
          <p:cNvPr id="6" name="TextBox 5">
            <a:extLst>
              <a:ext uri="{FF2B5EF4-FFF2-40B4-BE49-F238E27FC236}">
                <a16:creationId xmlns:a16="http://schemas.microsoft.com/office/drawing/2014/main" id="{60144548-901F-9BAE-7B79-9693574CFE29}"/>
              </a:ext>
            </a:extLst>
          </p:cNvPr>
          <p:cNvSpPr txBox="1"/>
          <p:nvPr/>
        </p:nvSpPr>
        <p:spPr>
          <a:xfrm>
            <a:off x="1280016" y="4617720"/>
            <a:ext cx="7406784" cy="853189"/>
          </a:xfrm>
          <a:prstGeom prst="rect">
            <a:avLst/>
          </a:prstGeom>
          <a:noFill/>
        </p:spPr>
        <p:txBody>
          <a:bodyPr wrap="square" rtlCol="0">
            <a:spAutoFit/>
          </a:bodyPr>
          <a:lstStyle/>
          <a:p>
            <a:r>
              <a:rPr lang="en-GB" sz="2400" b="1" dirty="0">
                <a:latin typeface="ACADEMY ENGRAVED LET PLAIN:1.0" panose="02000000000000000000" pitchFamily="2" charset="0"/>
                <a:cs typeface="Fairwater Script" panose="020F0502020204030204" pitchFamily="34" charset="0"/>
              </a:rPr>
              <a:t>“</a:t>
            </a:r>
            <a:r>
              <a:rPr lang="en-GB" sz="2400" b="1" dirty="0" err="1">
                <a:latin typeface="ACADEMY ENGRAVED LET PLAIN:1.0" panose="02000000000000000000" pitchFamily="2" charset="0"/>
                <a:cs typeface="Fairwater Script" panose="020F0502020204030204" pitchFamily="34" charset="0"/>
              </a:rPr>
              <a:t>CarbonSmart</a:t>
            </a:r>
            <a:r>
              <a:rPr lang="en-GB" sz="2400" b="1" dirty="0">
                <a:latin typeface="ACADEMY ENGRAVED LET PLAIN:1.0" panose="02000000000000000000" pitchFamily="2" charset="0"/>
                <a:cs typeface="Fairwater Script" panose="020F0502020204030204" pitchFamily="34" charset="0"/>
              </a:rPr>
              <a:t> transforms individual action into measurable climate impact.”</a:t>
            </a:r>
            <a:endParaRPr lang="en-PK" sz="2400" b="1" dirty="0">
              <a:latin typeface="ACADEMY ENGRAVED LET PLAIN:1.0" panose="02000000000000000000" pitchFamily="2" charset="0"/>
              <a:cs typeface="Fairwater Script" panose="020F0502020204030204" pitchFamily="34" charset="0"/>
            </a:endParaRPr>
          </a:p>
        </p:txBody>
      </p:sp>
      <p:sp>
        <p:nvSpPr>
          <p:cNvPr id="7" name="Right Triangle 6">
            <a:extLst>
              <a:ext uri="{FF2B5EF4-FFF2-40B4-BE49-F238E27FC236}">
                <a16:creationId xmlns:a16="http://schemas.microsoft.com/office/drawing/2014/main" id="{323276ED-D71E-2720-D2F9-DB849087E0A3}"/>
              </a:ext>
            </a:extLst>
          </p:cNvPr>
          <p:cNvSpPr/>
          <p:nvPr/>
        </p:nvSpPr>
        <p:spPr>
          <a:xfrm rot="16200000">
            <a:off x="6276586" y="942586"/>
            <a:ext cx="6755908" cy="5074920"/>
          </a:xfrm>
          <a:prstGeom prst="rtTriangle">
            <a:avLst/>
          </a:prstGeom>
          <a:gradFill flip="none" rotWithShape="1">
            <a:gsLst>
              <a:gs pos="72088">
                <a:schemeClr val="accent5">
                  <a:lumMod val="75000"/>
                </a:schemeClr>
              </a:gs>
              <a:gs pos="0">
                <a:schemeClr val="accent4">
                  <a:lumMod val="60000"/>
                  <a:lumOff val="40000"/>
                </a:schemeClr>
              </a:gs>
              <a:gs pos="46000">
                <a:schemeClr val="accent4">
                  <a:lumMod val="75000"/>
                </a:schemeClr>
              </a:gs>
              <a:gs pos="88282">
                <a:schemeClr val="accent4">
                  <a:lumMod val="40000"/>
                  <a:lumOff val="60000"/>
                </a:schemeClr>
              </a:gs>
              <a:gs pos="100000">
                <a:schemeClr val="accent6">
                  <a:lumMod val="40000"/>
                  <a:lumOff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99738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1640156" y="649323"/>
            <a:ext cx="8911687" cy="1280890"/>
          </a:xfrm>
        </p:spPr>
        <p:txBody>
          <a:bodyPr/>
          <a:lstStyle/>
          <a:p>
            <a:r>
              <a:rPr lang="en-GB" dirty="0">
                <a:latin typeface="Amasis MT Pro Medium" panose="020B0604020202020204" pitchFamily="18" charset="0"/>
              </a:rPr>
              <a:t> References</a:t>
            </a:r>
          </a:p>
        </p:txBody>
      </p:sp>
      <p:sp>
        <p:nvSpPr>
          <p:cNvPr id="3" name="TextBox 2">
            <a:extLst>
              <a:ext uri="{FF2B5EF4-FFF2-40B4-BE49-F238E27FC236}">
                <a16:creationId xmlns:a16="http://schemas.microsoft.com/office/drawing/2014/main" id="{A3657FFA-619C-444C-9027-418F8EA2EB73}"/>
              </a:ext>
            </a:extLst>
          </p:cNvPr>
          <p:cNvSpPr txBox="1"/>
          <p:nvPr/>
        </p:nvSpPr>
        <p:spPr>
          <a:xfrm>
            <a:off x="976223" y="1877069"/>
            <a:ext cx="10688129" cy="4524315"/>
          </a:xfrm>
          <a:prstGeom prst="rect">
            <a:avLst/>
          </a:prstGeom>
          <a:noFill/>
        </p:spPr>
        <p:txBody>
          <a:bodyPr wrap="square" rtlCol="0">
            <a:spAutoFit/>
          </a:bodyPr>
          <a:lstStyle/>
          <a:p>
            <a:pPr lvl="0" defTabSz="914400" eaLnBrk="0" fontAlgn="base" hangingPunct="0">
              <a:spcBef>
                <a:spcPct val="0"/>
              </a:spcBef>
              <a:spcAft>
                <a:spcPct val="0"/>
              </a:spcAft>
            </a:pPr>
            <a:r>
              <a:rPr lang="en-PK" altLang="en-PK" dirty="0">
                <a:solidFill>
                  <a:srgbClr val="000000"/>
                </a:solidFill>
                <a:latin typeface="Arial" panose="020B0604020202020204" pitchFamily="34" charset="0"/>
              </a:rPr>
              <a:t>[1] IPCC, </a:t>
            </a:r>
            <a:r>
              <a:rPr lang="en-PK" altLang="en-PK" i="1" dirty="0">
                <a:solidFill>
                  <a:srgbClr val="000000"/>
                </a:solidFill>
                <a:latin typeface="Arial" panose="020B0604020202020204" pitchFamily="34" charset="0"/>
              </a:rPr>
              <a:t>Global Warming of 1.5°C: An IPCC Special Report</a:t>
            </a:r>
            <a:r>
              <a:rPr lang="en-PK" altLang="en-PK" dirty="0">
                <a:solidFill>
                  <a:srgbClr val="000000"/>
                </a:solidFill>
                <a:latin typeface="Arial" panose="020B0604020202020204" pitchFamily="34" charset="0"/>
              </a:rPr>
              <a:t>, Cambridge, U.K.: Cambridge Univ. Press, 2018.</a:t>
            </a:r>
            <a:endParaRPr lang="en-PK" altLang="en-PK" dirty="0">
              <a:latin typeface="Arial" panose="020B0604020202020204" pitchFamily="34" charset="0"/>
            </a:endParaRPr>
          </a:p>
          <a:p>
            <a:pPr lvl="0" defTabSz="914400" eaLnBrk="0" fontAlgn="base" hangingPunct="0">
              <a:spcBef>
                <a:spcPct val="0"/>
              </a:spcBef>
              <a:spcAft>
                <a:spcPct val="0"/>
              </a:spcAft>
            </a:pPr>
            <a:r>
              <a:rPr lang="en-PK" altLang="en-PK" dirty="0">
                <a:solidFill>
                  <a:srgbClr val="000000"/>
                </a:solidFill>
                <a:latin typeface="Arial" panose="020B0604020202020204" pitchFamily="34" charset="0"/>
              </a:rPr>
              <a:t>[2] S. Wynes and K. A. Nicholas, “The climate mitigation gap: Education and government recommendations miss the most effective individual actions,” </a:t>
            </a:r>
            <a:r>
              <a:rPr lang="en-PK" altLang="en-PK" i="1" dirty="0">
                <a:solidFill>
                  <a:srgbClr val="000000"/>
                </a:solidFill>
                <a:latin typeface="Arial" panose="020B0604020202020204" pitchFamily="34" charset="0"/>
              </a:rPr>
              <a:t>Environ. Res. Lett.</a:t>
            </a:r>
            <a:r>
              <a:rPr lang="en-PK" altLang="en-PK" dirty="0">
                <a:solidFill>
                  <a:srgbClr val="000000"/>
                </a:solidFill>
                <a:latin typeface="Arial" panose="020B0604020202020204" pitchFamily="34" charset="0"/>
              </a:rPr>
              <a:t>, vol. 12, no. 7, 2017.</a:t>
            </a:r>
            <a:endParaRPr lang="en-PK" altLang="en-PK" dirty="0">
              <a:latin typeface="Arial" panose="020B0604020202020204" pitchFamily="34" charset="0"/>
            </a:endParaRPr>
          </a:p>
          <a:p>
            <a:pPr lvl="0" defTabSz="914400" eaLnBrk="0" fontAlgn="base" hangingPunct="0">
              <a:spcBef>
                <a:spcPct val="0"/>
              </a:spcBef>
              <a:spcAft>
                <a:spcPct val="0"/>
              </a:spcAft>
            </a:pPr>
            <a:r>
              <a:rPr lang="en-PK" altLang="en-PK" dirty="0">
                <a:solidFill>
                  <a:srgbClr val="000000"/>
                </a:solidFill>
                <a:latin typeface="Arial" panose="020B0604020202020204" pitchFamily="34" charset="0"/>
              </a:rPr>
              <a:t>[3] J. P. Padgett, A. C. Steinemann, J. H. Clarke and M. P. Vandenbergh, “A comparison of carbon calculators,” </a:t>
            </a:r>
            <a:r>
              <a:rPr lang="en-PK" altLang="en-PK" i="1" dirty="0">
                <a:solidFill>
                  <a:srgbClr val="000000"/>
                </a:solidFill>
                <a:latin typeface="Arial" panose="020B0604020202020204" pitchFamily="34" charset="0"/>
              </a:rPr>
              <a:t>Environ. Impact Assess. Rev.</a:t>
            </a:r>
            <a:r>
              <a:rPr lang="en-PK" altLang="en-PK" dirty="0">
                <a:solidFill>
                  <a:srgbClr val="000000"/>
                </a:solidFill>
                <a:latin typeface="Arial" panose="020B0604020202020204" pitchFamily="34" charset="0"/>
              </a:rPr>
              <a:t>, vol. 28, no. 2–3, pp. 106–115, 2008.</a:t>
            </a:r>
            <a:endParaRPr lang="en-PK" altLang="en-PK" dirty="0">
              <a:latin typeface="Arial" panose="020B0604020202020204" pitchFamily="34" charset="0"/>
            </a:endParaRPr>
          </a:p>
          <a:p>
            <a:pPr lvl="0" defTabSz="914400" eaLnBrk="0" fontAlgn="base" hangingPunct="0">
              <a:spcBef>
                <a:spcPct val="0"/>
              </a:spcBef>
              <a:spcAft>
                <a:spcPct val="0"/>
              </a:spcAft>
            </a:pPr>
            <a:r>
              <a:rPr lang="en-PK" altLang="en-PK" dirty="0">
                <a:solidFill>
                  <a:srgbClr val="000000"/>
                </a:solidFill>
                <a:latin typeface="Arial" panose="020B0604020202020204" pitchFamily="34" charset="0"/>
              </a:rPr>
              <a:t>[4] M. Mulrow, S. Derrible, W. Ashton and S. Chopra, “Industrial symbiosis at the facility scale,” </a:t>
            </a:r>
            <a:r>
              <a:rPr lang="en-PK" altLang="en-PK" i="1" dirty="0">
                <a:solidFill>
                  <a:srgbClr val="000000"/>
                </a:solidFill>
                <a:latin typeface="Arial" panose="020B0604020202020204" pitchFamily="34" charset="0"/>
              </a:rPr>
              <a:t>J. Ind. Ecol.</a:t>
            </a:r>
            <a:r>
              <a:rPr lang="en-PK" altLang="en-PK" dirty="0">
                <a:solidFill>
                  <a:srgbClr val="000000"/>
                </a:solidFill>
                <a:latin typeface="Arial" panose="020B0604020202020204" pitchFamily="34" charset="0"/>
              </a:rPr>
              <a:t>, vol. 23, no. 3, pp. 559–571, 2019.</a:t>
            </a:r>
            <a:endParaRPr lang="en-PK" altLang="en-PK" dirty="0">
              <a:latin typeface="Arial" panose="020B0604020202020204" pitchFamily="34" charset="0"/>
            </a:endParaRPr>
          </a:p>
          <a:p>
            <a:pPr lvl="0" defTabSz="914400" eaLnBrk="0" fontAlgn="base" hangingPunct="0">
              <a:spcBef>
                <a:spcPct val="0"/>
              </a:spcBef>
              <a:spcAft>
                <a:spcPct val="0"/>
              </a:spcAft>
            </a:pPr>
            <a:r>
              <a:rPr lang="en-PK" altLang="en-PK" dirty="0">
                <a:solidFill>
                  <a:srgbClr val="000000"/>
                </a:solidFill>
                <a:latin typeface="Arial" panose="020B0604020202020204" pitchFamily="34" charset="0"/>
              </a:rPr>
              <a:t>[5] D. Rolnick </a:t>
            </a:r>
            <a:r>
              <a:rPr lang="en-PK" altLang="en-PK" i="1" dirty="0">
                <a:solidFill>
                  <a:srgbClr val="000000"/>
                </a:solidFill>
                <a:latin typeface="Arial" panose="020B0604020202020204" pitchFamily="34" charset="0"/>
              </a:rPr>
              <a:t>et al.</a:t>
            </a:r>
            <a:r>
              <a:rPr lang="en-PK" altLang="en-PK" dirty="0">
                <a:solidFill>
                  <a:srgbClr val="000000"/>
                </a:solidFill>
                <a:latin typeface="Arial" panose="020B0604020202020204" pitchFamily="34" charset="0"/>
              </a:rPr>
              <a:t>, “Tackling climate change with machine learning,” </a:t>
            </a:r>
            <a:r>
              <a:rPr lang="en-PK" altLang="en-PK" i="1" dirty="0">
                <a:solidFill>
                  <a:srgbClr val="000000"/>
                </a:solidFill>
                <a:latin typeface="Arial" panose="020B0604020202020204" pitchFamily="34" charset="0"/>
              </a:rPr>
              <a:t>ACM Comput. Surv.</a:t>
            </a:r>
            <a:r>
              <a:rPr lang="en-PK" altLang="en-PK" dirty="0">
                <a:solidFill>
                  <a:srgbClr val="000000"/>
                </a:solidFill>
                <a:latin typeface="Arial" panose="020B0604020202020204" pitchFamily="34" charset="0"/>
              </a:rPr>
              <a:t>, vol. 55, no. 2, pp. 1–96, 2022.</a:t>
            </a:r>
            <a:endParaRPr lang="en-PK" altLang="en-PK" dirty="0">
              <a:latin typeface="Arial" panose="020B0604020202020204" pitchFamily="34" charset="0"/>
            </a:endParaRPr>
          </a:p>
          <a:p>
            <a:pPr lvl="0" defTabSz="914400" eaLnBrk="0" fontAlgn="base" hangingPunct="0">
              <a:spcBef>
                <a:spcPct val="0"/>
              </a:spcBef>
              <a:spcAft>
                <a:spcPct val="0"/>
              </a:spcAft>
            </a:pPr>
            <a:r>
              <a:rPr lang="en-PK" altLang="en-PK" dirty="0">
                <a:solidFill>
                  <a:srgbClr val="000000"/>
                </a:solidFill>
                <a:latin typeface="Arial" panose="020B0604020202020204" pitchFamily="34" charset="0"/>
              </a:rPr>
              <a:t>[6] T. Ahmad </a:t>
            </a:r>
            <a:r>
              <a:rPr lang="en-PK" altLang="en-PK" i="1" dirty="0">
                <a:solidFill>
                  <a:srgbClr val="000000"/>
                </a:solidFill>
                <a:latin typeface="Arial" panose="020B0604020202020204" pitchFamily="34" charset="0"/>
              </a:rPr>
              <a:t>et al.</a:t>
            </a:r>
            <a:r>
              <a:rPr lang="en-PK" altLang="en-PK" dirty="0">
                <a:solidFill>
                  <a:srgbClr val="000000"/>
                </a:solidFill>
                <a:latin typeface="Arial" panose="020B0604020202020204" pitchFamily="34" charset="0"/>
              </a:rPr>
              <a:t>, “Artificial intelligence in sustainable energy industry: Status quo, challenges and opportunities,” </a:t>
            </a:r>
            <a:r>
              <a:rPr lang="en-PK" altLang="en-PK" i="1" dirty="0">
                <a:solidFill>
                  <a:srgbClr val="000000"/>
                </a:solidFill>
                <a:latin typeface="Arial" panose="020B0604020202020204" pitchFamily="34" charset="0"/>
              </a:rPr>
              <a:t>J. Cleaner Prod.</a:t>
            </a:r>
            <a:r>
              <a:rPr lang="en-PK" altLang="en-PK" dirty="0">
                <a:solidFill>
                  <a:srgbClr val="000000"/>
                </a:solidFill>
                <a:latin typeface="Arial" panose="020B0604020202020204" pitchFamily="34" charset="0"/>
              </a:rPr>
              <a:t>, vol. 289, p. 125834, 2021.</a:t>
            </a:r>
            <a:endParaRPr lang="en-PK" altLang="en-PK" dirty="0">
              <a:latin typeface="Arial" panose="020B0604020202020204" pitchFamily="34" charset="0"/>
            </a:endParaRPr>
          </a:p>
          <a:p>
            <a:pPr lvl="0" defTabSz="914400" eaLnBrk="0" fontAlgn="base" hangingPunct="0">
              <a:spcBef>
                <a:spcPct val="0"/>
              </a:spcBef>
              <a:spcAft>
                <a:spcPct val="0"/>
              </a:spcAft>
            </a:pPr>
            <a:r>
              <a:rPr lang="en-PK" altLang="en-PK" dirty="0">
                <a:solidFill>
                  <a:srgbClr val="000000"/>
                </a:solidFill>
                <a:latin typeface="Arial" panose="020B0604020202020204" pitchFamily="34" charset="0"/>
              </a:rPr>
              <a:t>[7] M. K. Jones, M. Wynn, A. Frew and Z. Walkington, “Digital sustainability and gamification in carbon footprint applications,” </a:t>
            </a:r>
            <a:r>
              <a:rPr lang="en-PK" altLang="en-PK" i="1" dirty="0">
                <a:solidFill>
                  <a:srgbClr val="000000"/>
                </a:solidFill>
                <a:latin typeface="Arial" panose="020B0604020202020204" pitchFamily="34" charset="0"/>
              </a:rPr>
              <a:t>Comput. Educ.</a:t>
            </a:r>
            <a:r>
              <a:rPr lang="en-PK" altLang="en-PK" dirty="0">
                <a:solidFill>
                  <a:srgbClr val="000000"/>
                </a:solidFill>
                <a:latin typeface="Arial" panose="020B0604020202020204" pitchFamily="34" charset="0"/>
              </a:rPr>
              <a:t>, vol. 162, 2021.</a:t>
            </a:r>
            <a:endParaRPr lang="en-PK" altLang="en-PK" dirty="0">
              <a:latin typeface="Arial" panose="020B0604020202020204" pitchFamily="34" charset="0"/>
            </a:endParaRPr>
          </a:p>
          <a:p>
            <a:pPr lvl="0" defTabSz="914400" eaLnBrk="0" fontAlgn="base" hangingPunct="0">
              <a:spcBef>
                <a:spcPct val="0"/>
              </a:spcBef>
              <a:spcAft>
                <a:spcPct val="0"/>
              </a:spcAft>
            </a:pPr>
            <a:r>
              <a:rPr lang="en-PK" altLang="en-PK">
                <a:solidFill>
                  <a:srgbClr val="000000"/>
                </a:solidFill>
                <a:latin typeface="Arial" panose="020B0604020202020204" pitchFamily="34" charset="0"/>
              </a:rPr>
              <a:t>[8] UK Department for Environment, Food &amp; Rural Affairs (DEFRA), </a:t>
            </a:r>
            <a:r>
              <a:rPr lang="en-PK" altLang="en-PK" i="1">
                <a:solidFill>
                  <a:srgbClr val="000000"/>
                </a:solidFill>
                <a:latin typeface="Arial" panose="020B0604020202020204" pitchFamily="34" charset="0"/>
              </a:rPr>
              <a:t>UK Government GHG Conversion Factors for Company Reporting</a:t>
            </a:r>
            <a:r>
              <a:rPr lang="en-PK" altLang="en-PK">
                <a:solidFill>
                  <a:srgbClr val="000000"/>
                </a:solidFill>
                <a:latin typeface="Arial" panose="020B0604020202020204" pitchFamily="34" charset="0"/>
              </a:rPr>
              <a:t>, London, U.K., 2022.</a:t>
            </a:r>
            <a:endParaRPr lang="en-PK" altLang="en-PK" dirty="0">
              <a:latin typeface="Arial" panose="020B0604020202020204" pitchFamily="34" charset="0"/>
            </a:endParaRPr>
          </a:p>
        </p:txBody>
      </p:sp>
      <p:pic>
        <p:nvPicPr>
          <p:cNvPr id="5" name="Pink Bar" descr="Pink line.png">
            <a:extLst>
              <a:ext uri="{FF2B5EF4-FFF2-40B4-BE49-F238E27FC236}">
                <a16:creationId xmlns:a16="http://schemas.microsoft.com/office/drawing/2014/main" id="{02057B0E-5AB5-4154-A270-20CC2D9413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9276" y="1289768"/>
            <a:ext cx="1822129" cy="51184"/>
          </a:xfrm>
          <a:prstGeom prst="rect">
            <a:avLst/>
          </a:prstGeom>
        </p:spPr>
      </p:pic>
    </p:spTree>
    <p:extLst>
      <p:ext uri="{BB962C8B-B14F-4D97-AF65-F5344CB8AC3E}">
        <p14:creationId xmlns:p14="http://schemas.microsoft.com/office/powerpoint/2010/main" val="4067958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D1C5626-2203-4C97-8794-C5186E1F62EA}"/>
              </a:ext>
            </a:extLst>
          </p:cNvPr>
          <p:cNvSpPr>
            <a:spLocks noGrp="1"/>
          </p:cNvSpPr>
          <p:nvPr>
            <p:ph type="title"/>
          </p:nvPr>
        </p:nvSpPr>
        <p:spPr>
          <a:xfrm>
            <a:off x="838200" y="2813050"/>
            <a:ext cx="10515600" cy="1325563"/>
          </a:xfrm>
        </p:spPr>
        <p:txBody>
          <a:bodyPr>
            <a:normAutofit fontScale="90000"/>
          </a:bodyPr>
          <a:lstStyle/>
          <a:p>
            <a:pPr algn="ctr"/>
            <a:r>
              <a:rPr lang="en-GB" sz="13300" b="1" dirty="0">
                <a:solidFill>
                  <a:schemeClr val="bg1"/>
                </a:solidFill>
                <a:latin typeface="Amasis MT Pro" panose="02040504050005020304" pitchFamily="18" charset="0"/>
              </a:rPr>
              <a:t>Q &amp; A</a:t>
            </a:r>
            <a:br>
              <a:rPr lang="en-GB" sz="9600" b="1" dirty="0">
                <a:solidFill>
                  <a:schemeClr val="bg1"/>
                </a:solidFill>
                <a:latin typeface="Amasis MT Pro" panose="02040504050005020304" pitchFamily="18" charset="0"/>
              </a:rPr>
            </a:br>
            <a:endParaRPr lang="en-GB" dirty="0"/>
          </a:p>
        </p:txBody>
      </p:sp>
      <p:sp>
        <p:nvSpPr>
          <p:cNvPr id="7" name="TextBox 6">
            <a:extLst>
              <a:ext uri="{FF2B5EF4-FFF2-40B4-BE49-F238E27FC236}">
                <a16:creationId xmlns:a16="http://schemas.microsoft.com/office/drawing/2014/main" id="{0BC77354-6724-C787-19C7-26CFC4A21329}"/>
              </a:ext>
            </a:extLst>
          </p:cNvPr>
          <p:cNvSpPr txBox="1"/>
          <p:nvPr/>
        </p:nvSpPr>
        <p:spPr>
          <a:xfrm>
            <a:off x="4301490" y="1889720"/>
            <a:ext cx="6103620" cy="1846659"/>
          </a:xfrm>
          <a:prstGeom prst="rect">
            <a:avLst/>
          </a:prstGeom>
          <a:noFill/>
        </p:spPr>
        <p:txBody>
          <a:bodyPr wrap="square">
            <a:spAutoFit/>
          </a:bodyPr>
          <a:lstStyle/>
          <a:p>
            <a:r>
              <a:rPr lang="en-GB" sz="9600" b="1" dirty="0">
                <a:solidFill>
                  <a:schemeClr val="accent4">
                    <a:lumMod val="75000"/>
                  </a:schemeClr>
                </a:solidFill>
                <a:latin typeface="Amasis MT Pro" panose="02040504050005020304" pitchFamily="18" charset="0"/>
              </a:rPr>
              <a:t>Q &amp; A</a:t>
            </a:r>
            <a:br>
              <a:rPr lang="en-GB" sz="1800" b="1" dirty="0">
                <a:solidFill>
                  <a:schemeClr val="accent4">
                    <a:lumMod val="75000"/>
                  </a:schemeClr>
                </a:solidFill>
                <a:latin typeface="Amasis MT Pro" panose="02040504050005020304" pitchFamily="18" charset="0"/>
              </a:rPr>
            </a:br>
            <a:endParaRPr lang="en-PK" dirty="0">
              <a:solidFill>
                <a:schemeClr val="accent4">
                  <a:lumMod val="75000"/>
                </a:schemeClr>
              </a:solidFill>
            </a:endParaRPr>
          </a:p>
        </p:txBody>
      </p:sp>
    </p:spTree>
    <p:extLst>
      <p:ext uri="{BB962C8B-B14F-4D97-AF65-F5344CB8AC3E}">
        <p14:creationId xmlns:p14="http://schemas.microsoft.com/office/powerpoint/2010/main" val="425188852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362a60d67b1db54bc5f63e4bbae36916">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2587d73bb201b841359668a4069bb244"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B2A813EF-DC4D-49F1-B676-DE07DFA8F8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B51F501-A45F-46D1-9D94-DDA227F6A4F1}">
  <ds:schemaRefs>
    <ds:schemaRef ds:uri="http://schemas.microsoft.com/sharepoint/v3/contenttype/forms"/>
  </ds:schemaRefs>
</ds:datastoreItem>
</file>

<file path=customXml/itemProps3.xml><?xml version="1.0" encoding="utf-8"?>
<ds:datastoreItem xmlns:ds="http://schemas.openxmlformats.org/officeDocument/2006/customXml" ds:itemID="{307E6672-AD5C-4392-8BD7-5F3A7D6568C6}">
  <ds:schemaRefs>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04c7059f-bde8-4ce9-bb0f-e52888740953"/>
    <ds:schemaRef ds:uri="http://purl.org/dc/dcmitype/"/>
    <ds:schemaRef ds:uri="http://purl.org/dc/terms/"/>
    <ds:schemaRef ds:uri="http://schemas.microsoft.com/office/infopath/2007/PartnerControls"/>
    <ds:schemaRef ds:uri="d8e79d84-78fb-44a9-92e9-d04bdd8f0359"/>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Wisp</Template>
  <TotalTime>463</TotalTime>
  <Words>3306</Words>
  <Application>Microsoft Office PowerPoint</Application>
  <PresentationFormat>Widescreen</PresentationFormat>
  <Paragraphs>321</Paragraphs>
  <Slides>31</Slides>
  <Notes>29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31</vt:i4>
      </vt:variant>
    </vt:vector>
  </HeadingPairs>
  <TitlesOfParts>
    <vt:vector size="43" baseType="lpstr">
      <vt:lpstr>ACADEMY ENGRAVED LET PLAIN:1.0</vt:lpstr>
      <vt:lpstr>Amasis MT Pro</vt:lpstr>
      <vt:lpstr>Amasis MT Pro Black</vt:lpstr>
      <vt:lpstr>Amasis MT Pro Medium</vt:lpstr>
      <vt:lpstr>Aptos</vt:lpstr>
      <vt:lpstr>Arial</vt:lpstr>
      <vt:lpstr>Arial Unicode MS</vt:lpstr>
      <vt:lpstr>Century Gothic</vt:lpstr>
      <vt:lpstr>-webkit-standard</vt:lpstr>
      <vt:lpstr>Wingdings</vt:lpstr>
      <vt:lpstr>Wingdings 3</vt:lpstr>
      <vt:lpstr>Wisp</vt:lpstr>
      <vt:lpstr>  </vt:lpstr>
      <vt:lpstr>CarbonSmart: Intelligent Personal Carbon Footprint Tracking System</vt:lpstr>
      <vt:lpstr> Agenda</vt:lpstr>
      <vt:lpstr> Introduction</vt:lpstr>
      <vt:lpstr>PowerPoint Presentation</vt:lpstr>
      <vt:lpstr> Literature review</vt:lpstr>
      <vt:lpstr> Methodology</vt:lpstr>
      <vt:lpstr>Project Timeline (Gantt Chart)</vt:lpstr>
      <vt:lpstr> Gantt Chart</vt:lpstr>
      <vt:lpstr> Gantt Chart</vt:lpstr>
      <vt:lpstr> Gantt Chart</vt:lpstr>
      <vt:lpstr>Functional Requirements</vt:lpstr>
      <vt:lpstr>Non Functional Requirements</vt:lpstr>
      <vt:lpstr> System Architecture</vt:lpstr>
      <vt:lpstr>Implementation</vt:lpstr>
      <vt:lpstr>Implementation</vt:lpstr>
      <vt:lpstr>Implementation</vt:lpstr>
      <vt:lpstr>Implementation</vt:lpstr>
      <vt:lpstr>Website UI</vt:lpstr>
      <vt:lpstr>Website UI</vt:lpstr>
      <vt:lpstr>Website UI</vt:lpstr>
      <vt:lpstr>Results &amp; Evaluation</vt:lpstr>
      <vt:lpstr>PowerPoint Presentation</vt:lpstr>
      <vt:lpstr>Results &amp; Evaluation</vt:lpstr>
      <vt:lpstr>PowerPoint Presentation</vt:lpstr>
      <vt:lpstr>Results &amp; Evaluation</vt:lpstr>
      <vt:lpstr>PowerPoint Presentation</vt:lpstr>
      <vt:lpstr>PowerPoint Presentation</vt:lpstr>
      <vt:lpstr> Conclusion</vt:lpstr>
      <vt:lpstr> References</vt:lpstr>
      <vt:lpstr>Q &amp; 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ISOC App</dc:title>
  <dc:creator>Sandra Stefania Anghel (1815743)</dc:creator>
  <cp:lastModifiedBy>Sanam Asghar (2220567)</cp:lastModifiedBy>
  <cp:revision>42</cp:revision>
  <dcterms:created xsi:type="dcterms:W3CDTF">2021-10-27T15:39:01Z</dcterms:created>
  <dcterms:modified xsi:type="dcterms:W3CDTF">2025-11-28T08:58:19Z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