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19.jpg" ContentType="image/jpeg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media/image36.jpg" ContentType="image/jpeg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00" r:id="rId4"/>
    <p:sldId id="299" r:id="rId5"/>
    <p:sldId id="301" r:id="rId6"/>
    <p:sldId id="298" r:id="rId7"/>
    <p:sldId id="302" r:id="rId8"/>
    <p:sldId id="303" r:id="rId9"/>
    <p:sldId id="304" r:id="rId10"/>
    <p:sldId id="305" r:id="rId11"/>
    <p:sldId id="306" r:id="rId12"/>
    <p:sldId id="307" r:id="rId13"/>
    <p:sldId id="308" r:id="rId14"/>
    <p:sldId id="259" r:id="rId15"/>
    <p:sldId id="258" r:id="rId16"/>
    <p:sldId id="260" r:id="rId17"/>
    <p:sldId id="261" r:id="rId18"/>
    <p:sldId id="262" r:id="rId19"/>
    <p:sldId id="263" r:id="rId20"/>
    <p:sldId id="264" r:id="rId21"/>
    <p:sldId id="265" r:id="rId22"/>
    <p:sldId id="266" r:id="rId23"/>
    <p:sldId id="267" r:id="rId24"/>
    <p:sldId id="268" r:id="rId25"/>
    <p:sldId id="270" r:id="rId26"/>
    <p:sldId id="271" r:id="rId27"/>
    <p:sldId id="272" r:id="rId28"/>
    <p:sldId id="273" r:id="rId29"/>
    <p:sldId id="274" r:id="rId30"/>
    <p:sldId id="275" r:id="rId31"/>
    <p:sldId id="276" r:id="rId32"/>
    <p:sldId id="277" r:id="rId33"/>
    <p:sldId id="269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549A8F-6F96-E907-B831-0C05CE7C1C0B}" v="8" dt="2026-02-02T11:05:12.1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99" d="100"/>
          <a:sy n="99" d="100"/>
        </p:scale>
        <p:origin x="6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S::lara.hopkinson@uwtsd.ac.uk::4c46a3d6-da89-4616-bd45-1b70e49404c2" providerId="AD" clId="Web-{FF549A8F-6F96-E907-B831-0C05CE7C1C0B}"/>
    <pc:docChg chg="modSld">
      <pc:chgData name="Lara Hopkinson" userId="S::lara.hopkinson@uwtsd.ac.uk::4c46a3d6-da89-4616-bd45-1b70e49404c2" providerId="AD" clId="Web-{FF549A8F-6F96-E907-B831-0C05CE7C1C0B}" dt="2026-02-02T11:05:11.776" v="6" actId="20577"/>
      <pc:docMkLst>
        <pc:docMk/>
      </pc:docMkLst>
      <pc:sldChg chg="modSp">
        <pc:chgData name="Lara Hopkinson" userId="S::lara.hopkinson@uwtsd.ac.uk::4c46a3d6-da89-4616-bd45-1b70e49404c2" providerId="AD" clId="Web-{FF549A8F-6F96-E907-B831-0C05CE7C1C0B}" dt="2026-02-02T11:05:11.776" v="6" actId="20577"/>
        <pc:sldMkLst>
          <pc:docMk/>
          <pc:sldMk cId="1895396880" sldId="256"/>
        </pc:sldMkLst>
        <pc:spChg chg="mod">
          <ac:chgData name="Lara Hopkinson" userId="S::lara.hopkinson@uwtsd.ac.uk::4c46a3d6-da89-4616-bd45-1b70e49404c2" providerId="AD" clId="Web-{FF549A8F-6F96-E907-B831-0C05CE7C1C0B}" dt="2026-02-02T11:05:11.776" v="6" actId="20577"/>
          <ac:spMkLst>
            <pc:docMk/>
            <pc:sldMk cId="1895396880" sldId="256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5628A6-BD3C-4048-B805-C9141FD6B07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9EDCE30-1965-42C9-B6BE-D57D37ADB551}">
      <dgm:prSet/>
      <dgm:spPr/>
      <dgm:t>
        <a:bodyPr/>
        <a:lstStyle/>
        <a:p>
          <a:r>
            <a:rPr lang="en-GB"/>
            <a:t>Country-led &amp; nationally owned</a:t>
          </a:r>
          <a:endParaRPr lang="en-US"/>
        </a:p>
      </dgm:t>
    </dgm:pt>
    <dgm:pt modelId="{557D3600-336E-42DC-A372-E152CC8A6EB3}" type="parTrans" cxnId="{D5885336-42D9-4380-936B-41BBE225C0FB}">
      <dgm:prSet/>
      <dgm:spPr/>
      <dgm:t>
        <a:bodyPr/>
        <a:lstStyle/>
        <a:p>
          <a:endParaRPr lang="en-US"/>
        </a:p>
      </dgm:t>
    </dgm:pt>
    <dgm:pt modelId="{D0177D67-43D9-4950-B656-40E67678C362}" type="sibTrans" cxnId="{D5885336-42D9-4380-936B-41BBE225C0FB}">
      <dgm:prSet/>
      <dgm:spPr/>
      <dgm:t>
        <a:bodyPr/>
        <a:lstStyle/>
        <a:p>
          <a:endParaRPr lang="en-US"/>
        </a:p>
      </dgm:t>
    </dgm:pt>
    <dgm:pt modelId="{9A5A09F7-24E4-4BF5-8335-FE70A5312A04}">
      <dgm:prSet/>
      <dgm:spPr/>
      <dgm:t>
        <a:bodyPr/>
        <a:lstStyle/>
        <a:p>
          <a:r>
            <a:rPr lang="en-GB"/>
            <a:t>Rooted in vision of long term development</a:t>
          </a:r>
          <a:endParaRPr lang="en-US"/>
        </a:p>
      </dgm:t>
    </dgm:pt>
    <dgm:pt modelId="{E7BEA8B4-8103-40F8-9A50-3CC86D048C7E}" type="parTrans" cxnId="{FA3536B1-D7F3-4C38-9423-97CF2E67DCD8}">
      <dgm:prSet/>
      <dgm:spPr/>
      <dgm:t>
        <a:bodyPr/>
        <a:lstStyle/>
        <a:p>
          <a:endParaRPr lang="en-US"/>
        </a:p>
      </dgm:t>
    </dgm:pt>
    <dgm:pt modelId="{A7BD2939-13B8-4D56-972A-C23E47976BB4}" type="sibTrans" cxnId="{FA3536B1-D7F3-4C38-9423-97CF2E67DCD8}">
      <dgm:prSet/>
      <dgm:spPr/>
      <dgm:t>
        <a:bodyPr/>
        <a:lstStyle/>
        <a:p>
          <a:endParaRPr lang="en-US"/>
        </a:p>
      </dgm:t>
    </dgm:pt>
    <dgm:pt modelId="{D5F3B291-9AEF-4F39-82DC-BAA4912F15C4}">
      <dgm:prSet/>
      <dgm:spPr/>
      <dgm:t>
        <a:bodyPr/>
        <a:lstStyle/>
        <a:p>
          <a:r>
            <a:rPr lang="en-GB"/>
            <a:t>Defined through participatory process</a:t>
          </a:r>
          <a:endParaRPr lang="en-US"/>
        </a:p>
      </dgm:t>
    </dgm:pt>
    <dgm:pt modelId="{6A8F3CB4-1969-4D26-A51F-A04BFC42B223}" type="parTrans" cxnId="{2583C6D7-8CDB-4F35-A65E-70B2774966D5}">
      <dgm:prSet/>
      <dgm:spPr/>
      <dgm:t>
        <a:bodyPr/>
        <a:lstStyle/>
        <a:p>
          <a:endParaRPr lang="en-US"/>
        </a:p>
      </dgm:t>
    </dgm:pt>
    <dgm:pt modelId="{0F700562-0951-4CA1-9DD5-4F1776E5971C}" type="sibTrans" cxnId="{2583C6D7-8CDB-4F35-A65E-70B2774966D5}">
      <dgm:prSet/>
      <dgm:spPr/>
      <dgm:t>
        <a:bodyPr/>
        <a:lstStyle/>
        <a:p>
          <a:endParaRPr lang="en-US"/>
        </a:p>
      </dgm:t>
    </dgm:pt>
    <dgm:pt modelId="{F4123A9E-98AB-4C2E-A8F1-AB713FAABD89}">
      <dgm:prSet/>
      <dgm:spPr/>
      <dgm:t>
        <a:bodyPr/>
        <a:lstStyle/>
        <a:p>
          <a:r>
            <a:rPr lang="en-GB"/>
            <a:t>Solid analytical basis</a:t>
          </a:r>
          <a:endParaRPr lang="en-US"/>
        </a:p>
      </dgm:t>
    </dgm:pt>
    <dgm:pt modelId="{59D69618-F644-4813-8C88-DEC2A25752A0}" type="parTrans" cxnId="{FE0276BF-89CD-44A5-A19D-BDA72F5CF56D}">
      <dgm:prSet/>
      <dgm:spPr/>
      <dgm:t>
        <a:bodyPr/>
        <a:lstStyle/>
        <a:p>
          <a:endParaRPr lang="en-US"/>
        </a:p>
      </dgm:t>
    </dgm:pt>
    <dgm:pt modelId="{2F55E6EA-A427-46B8-9EA3-D0483F5C71F8}" type="sibTrans" cxnId="{FE0276BF-89CD-44A5-A19D-BDA72F5CF56D}">
      <dgm:prSet/>
      <dgm:spPr/>
      <dgm:t>
        <a:bodyPr/>
        <a:lstStyle/>
        <a:p>
          <a:endParaRPr lang="en-US"/>
        </a:p>
      </dgm:t>
    </dgm:pt>
    <dgm:pt modelId="{4D6890F4-456D-41FE-BEB7-9967D8F47EC5}">
      <dgm:prSet/>
      <dgm:spPr/>
      <dgm:t>
        <a:bodyPr/>
        <a:lstStyle/>
        <a:p>
          <a:r>
            <a:rPr lang="en-GB"/>
            <a:t>Inclusive for all</a:t>
          </a:r>
          <a:endParaRPr lang="en-US"/>
        </a:p>
      </dgm:t>
    </dgm:pt>
    <dgm:pt modelId="{3F61002B-BB41-4849-A7E5-9CE0285F2FB5}" type="parTrans" cxnId="{5807ADD7-0859-4BC2-B479-CB9EA4DD35AC}">
      <dgm:prSet/>
      <dgm:spPr/>
      <dgm:t>
        <a:bodyPr/>
        <a:lstStyle/>
        <a:p>
          <a:endParaRPr lang="en-US"/>
        </a:p>
      </dgm:t>
    </dgm:pt>
    <dgm:pt modelId="{580D7CC7-9DF6-40D0-9611-CBB5D3C039F6}" type="sibTrans" cxnId="{5807ADD7-0859-4BC2-B479-CB9EA4DD35AC}">
      <dgm:prSet/>
      <dgm:spPr/>
      <dgm:t>
        <a:bodyPr/>
        <a:lstStyle/>
        <a:p>
          <a:endParaRPr lang="en-US"/>
        </a:p>
      </dgm:t>
    </dgm:pt>
    <dgm:pt modelId="{660D6113-41BB-432C-A995-27B4B31FE978}">
      <dgm:prSet/>
      <dgm:spPr/>
      <dgm:t>
        <a:bodyPr/>
        <a:lstStyle/>
        <a:p>
          <a:r>
            <a:rPr lang="en-GB"/>
            <a:t>Comprehensive &amp; integrated</a:t>
          </a:r>
          <a:endParaRPr lang="en-US"/>
        </a:p>
      </dgm:t>
    </dgm:pt>
    <dgm:pt modelId="{D5BBFFE9-D7D7-4A57-BA64-85E8E08D4CD2}" type="parTrans" cxnId="{ADC6E103-EEF4-44CF-A230-A1B52C6F9494}">
      <dgm:prSet/>
      <dgm:spPr/>
      <dgm:t>
        <a:bodyPr/>
        <a:lstStyle/>
        <a:p>
          <a:endParaRPr lang="en-US"/>
        </a:p>
      </dgm:t>
    </dgm:pt>
    <dgm:pt modelId="{A360F70F-78D7-4B9A-9ED5-E4AFA336D3F7}" type="sibTrans" cxnId="{ADC6E103-EEF4-44CF-A230-A1B52C6F9494}">
      <dgm:prSet/>
      <dgm:spPr/>
      <dgm:t>
        <a:bodyPr/>
        <a:lstStyle/>
        <a:p>
          <a:endParaRPr lang="en-US"/>
        </a:p>
      </dgm:t>
    </dgm:pt>
    <dgm:pt modelId="{032A9A31-8DC7-40C1-9EB0-43B7741BABEB}" type="pres">
      <dgm:prSet presAssocID="{935628A6-BD3C-4048-B805-C9141FD6B07A}" presName="diagram" presStyleCnt="0">
        <dgm:presLayoutVars>
          <dgm:dir/>
          <dgm:resizeHandles val="exact"/>
        </dgm:presLayoutVars>
      </dgm:prSet>
      <dgm:spPr/>
    </dgm:pt>
    <dgm:pt modelId="{D137DF4E-600A-4FFB-98A5-918E547FB7F2}" type="pres">
      <dgm:prSet presAssocID="{09EDCE30-1965-42C9-B6BE-D57D37ADB551}" presName="node" presStyleLbl="node1" presStyleIdx="0" presStyleCnt="6">
        <dgm:presLayoutVars>
          <dgm:bulletEnabled val="1"/>
        </dgm:presLayoutVars>
      </dgm:prSet>
      <dgm:spPr/>
    </dgm:pt>
    <dgm:pt modelId="{84CA61AD-04E4-4C94-AFD3-EA343321FF63}" type="pres">
      <dgm:prSet presAssocID="{D0177D67-43D9-4950-B656-40E67678C362}" presName="sibTrans" presStyleCnt="0"/>
      <dgm:spPr/>
    </dgm:pt>
    <dgm:pt modelId="{E8611A16-63C2-4EDB-816C-32602E26E1EA}" type="pres">
      <dgm:prSet presAssocID="{9A5A09F7-24E4-4BF5-8335-FE70A5312A04}" presName="node" presStyleLbl="node1" presStyleIdx="1" presStyleCnt="6">
        <dgm:presLayoutVars>
          <dgm:bulletEnabled val="1"/>
        </dgm:presLayoutVars>
      </dgm:prSet>
      <dgm:spPr/>
    </dgm:pt>
    <dgm:pt modelId="{B72C24A3-67D6-4D13-8056-4671E66DEB32}" type="pres">
      <dgm:prSet presAssocID="{A7BD2939-13B8-4D56-972A-C23E47976BB4}" presName="sibTrans" presStyleCnt="0"/>
      <dgm:spPr/>
    </dgm:pt>
    <dgm:pt modelId="{147AC3F1-A9FF-47C7-9EB8-EF05618A98FA}" type="pres">
      <dgm:prSet presAssocID="{D5F3B291-9AEF-4F39-82DC-BAA4912F15C4}" presName="node" presStyleLbl="node1" presStyleIdx="2" presStyleCnt="6">
        <dgm:presLayoutVars>
          <dgm:bulletEnabled val="1"/>
        </dgm:presLayoutVars>
      </dgm:prSet>
      <dgm:spPr/>
    </dgm:pt>
    <dgm:pt modelId="{32B261A4-48C1-4652-B4F8-C4AD5B592C53}" type="pres">
      <dgm:prSet presAssocID="{0F700562-0951-4CA1-9DD5-4F1776E5971C}" presName="sibTrans" presStyleCnt="0"/>
      <dgm:spPr/>
    </dgm:pt>
    <dgm:pt modelId="{DFB671C1-E91C-435D-9D01-4D654BB1B717}" type="pres">
      <dgm:prSet presAssocID="{F4123A9E-98AB-4C2E-A8F1-AB713FAABD89}" presName="node" presStyleLbl="node1" presStyleIdx="3" presStyleCnt="6">
        <dgm:presLayoutVars>
          <dgm:bulletEnabled val="1"/>
        </dgm:presLayoutVars>
      </dgm:prSet>
      <dgm:spPr/>
    </dgm:pt>
    <dgm:pt modelId="{8632B800-F8CC-4B2A-AEEB-F2C821A671ED}" type="pres">
      <dgm:prSet presAssocID="{2F55E6EA-A427-46B8-9EA3-D0483F5C71F8}" presName="sibTrans" presStyleCnt="0"/>
      <dgm:spPr/>
    </dgm:pt>
    <dgm:pt modelId="{9238ADB6-B9C8-4745-BE96-B866B4F4B863}" type="pres">
      <dgm:prSet presAssocID="{4D6890F4-456D-41FE-BEB7-9967D8F47EC5}" presName="node" presStyleLbl="node1" presStyleIdx="4" presStyleCnt="6">
        <dgm:presLayoutVars>
          <dgm:bulletEnabled val="1"/>
        </dgm:presLayoutVars>
      </dgm:prSet>
      <dgm:spPr/>
    </dgm:pt>
    <dgm:pt modelId="{22E11A1C-7823-4C6E-B237-927F4471D134}" type="pres">
      <dgm:prSet presAssocID="{580D7CC7-9DF6-40D0-9611-CBB5D3C039F6}" presName="sibTrans" presStyleCnt="0"/>
      <dgm:spPr/>
    </dgm:pt>
    <dgm:pt modelId="{1E85B3E6-9AA5-4000-BD76-5ED13B5686BC}" type="pres">
      <dgm:prSet presAssocID="{660D6113-41BB-432C-A995-27B4B31FE978}" presName="node" presStyleLbl="node1" presStyleIdx="5" presStyleCnt="6">
        <dgm:presLayoutVars>
          <dgm:bulletEnabled val="1"/>
        </dgm:presLayoutVars>
      </dgm:prSet>
      <dgm:spPr/>
    </dgm:pt>
  </dgm:ptLst>
  <dgm:cxnLst>
    <dgm:cxn modelId="{ADC6E103-EEF4-44CF-A230-A1B52C6F9494}" srcId="{935628A6-BD3C-4048-B805-C9141FD6B07A}" destId="{660D6113-41BB-432C-A995-27B4B31FE978}" srcOrd="5" destOrd="0" parTransId="{D5BBFFE9-D7D7-4A57-BA64-85E8E08D4CD2}" sibTransId="{A360F70F-78D7-4B9A-9ED5-E4AFA336D3F7}"/>
    <dgm:cxn modelId="{ABBD9215-1CFF-455C-B44C-69638C3595F4}" type="presOf" srcId="{D5F3B291-9AEF-4F39-82DC-BAA4912F15C4}" destId="{147AC3F1-A9FF-47C7-9EB8-EF05618A98FA}" srcOrd="0" destOrd="0" presId="urn:microsoft.com/office/officeart/2005/8/layout/default"/>
    <dgm:cxn modelId="{12971523-B7D4-4E30-9754-B31310BE2A19}" type="presOf" srcId="{935628A6-BD3C-4048-B805-C9141FD6B07A}" destId="{032A9A31-8DC7-40C1-9EB0-43B7741BABEB}" srcOrd="0" destOrd="0" presId="urn:microsoft.com/office/officeart/2005/8/layout/default"/>
    <dgm:cxn modelId="{7A71FC31-9164-4FB5-85DE-7B008DBCE030}" type="presOf" srcId="{F4123A9E-98AB-4C2E-A8F1-AB713FAABD89}" destId="{DFB671C1-E91C-435D-9D01-4D654BB1B717}" srcOrd="0" destOrd="0" presId="urn:microsoft.com/office/officeart/2005/8/layout/default"/>
    <dgm:cxn modelId="{D5885336-42D9-4380-936B-41BBE225C0FB}" srcId="{935628A6-BD3C-4048-B805-C9141FD6B07A}" destId="{09EDCE30-1965-42C9-B6BE-D57D37ADB551}" srcOrd="0" destOrd="0" parTransId="{557D3600-336E-42DC-A372-E152CC8A6EB3}" sibTransId="{D0177D67-43D9-4950-B656-40E67678C362}"/>
    <dgm:cxn modelId="{8545059F-5D64-451A-8003-79C08CA4CA92}" type="presOf" srcId="{4D6890F4-456D-41FE-BEB7-9967D8F47EC5}" destId="{9238ADB6-B9C8-4745-BE96-B866B4F4B863}" srcOrd="0" destOrd="0" presId="urn:microsoft.com/office/officeart/2005/8/layout/default"/>
    <dgm:cxn modelId="{5941A3A9-A5F8-4DCD-B86B-D4D9A61EF97A}" type="presOf" srcId="{09EDCE30-1965-42C9-B6BE-D57D37ADB551}" destId="{D137DF4E-600A-4FFB-98A5-918E547FB7F2}" srcOrd="0" destOrd="0" presId="urn:microsoft.com/office/officeart/2005/8/layout/default"/>
    <dgm:cxn modelId="{FA3536B1-D7F3-4C38-9423-97CF2E67DCD8}" srcId="{935628A6-BD3C-4048-B805-C9141FD6B07A}" destId="{9A5A09F7-24E4-4BF5-8335-FE70A5312A04}" srcOrd="1" destOrd="0" parTransId="{E7BEA8B4-8103-40F8-9A50-3CC86D048C7E}" sibTransId="{A7BD2939-13B8-4D56-972A-C23E47976BB4}"/>
    <dgm:cxn modelId="{FE0276BF-89CD-44A5-A19D-BDA72F5CF56D}" srcId="{935628A6-BD3C-4048-B805-C9141FD6B07A}" destId="{F4123A9E-98AB-4C2E-A8F1-AB713FAABD89}" srcOrd="3" destOrd="0" parTransId="{59D69618-F644-4813-8C88-DEC2A25752A0}" sibTransId="{2F55E6EA-A427-46B8-9EA3-D0483F5C71F8}"/>
    <dgm:cxn modelId="{047870D6-6B70-468F-8180-A1BB8A708454}" type="presOf" srcId="{9A5A09F7-24E4-4BF5-8335-FE70A5312A04}" destId="{E8611A16-63C2-4EDB-816C-32602E26E1EA}" srcOrd="0" destOrd="0" presId="urn:microsoft.com/office/officeart/2005/8/layout/default"/>
    <dgm:cxn modelId="{5807ADD7-0859-4BC2-B479-CB9EA4DD35AC}" srcId="{935628A6-BD3C-4048-B805-C9141FD6B07A}" destId="{4D6890F4-456D-41FE-BEB7-9967D8F47EC5}" srcOrd="4" destOrd="0" parTransId="{3F61002B-BB41-4849-A7E5-9CE0285F2FB5}" sibTransId="{580D7CC7-9DF6-40D0-9611-CBB5D3C039F6}"/>
    <dgm:cxn modelId="{2583C6D7-8CDB-4F35-A65E-70B2774966D5}" srcId="{935628A6-BD3C-4048-B805-C9141FD6B07A}" destId="{D5F3B291-9AEF-4F39-82DC-BAA4912F15C4}" srcOrd="2" destOrd="0" parTransId="{6A8F3CB4-1969-4D26-A51F-A04BFC42B223}" sibTransId="{0F700562-0951-4CA1-9DD5-4F1776E5971C}"/>
    <dgm:cxn modelId="{9F0B27FD-02E7-4274-A1D0-A99AD6574DCD}" type="presOf" srcId="{660D6113-41BB-432C-A995-27B4B31FE978}" destId="{1E85B3E6-9AA5-4000-BD76-5ED13B5686BC}" srcOrd="0" destOrd="0" presId="urn:microsoft.com/office/officeart/2005/8/layout/default"/>
    <dgm:cxn modelId="{E7F42899-5DA8-4333-8B70-1E0CDFFC3453}" type="presParOf" srcId="{032A9A31-8DC7-40C1-9EB0-43B7741BABEB}" destId="{D137DF4E-600A-4FFB-98A5-918E547FB7F2}" srcOrd="0" destOrd="0" presId="urn:microsoft.com/office/officeart/2005/8/layout/default"/>
    <dgm:cxn modelId="{3C8DD1AB-A1E4-43DA-94B5-197BD9586DD8}" type="presParOf" srcId="{032A9A31-8DC7-40C1-9EB0-43B7741BABEB}" destId="{84CA61AD-04E4-4C94-AFD3-EA343321FF63}" srcOrd="1" destOrd="0" presId="urn:microsoft.com/office/officeart/2005/8/layout/default"/>
    <dgm:cxn modelId="{089D9036-7EC3-4314-A277-BE240EE57D7B}" type="presParOf" srcId="{032A9A31-8DC7-40C1-9EB0-43B7741BABEB}" destId="{E8611A16-63C2-4EDB-816C-32602E26E1EA}" srcOrd="2" destOrd="0" presId="urn:microsoft.com/office/officeart/2005/8/layout/default"/>
    <dgm:cxn modelId="{F6BB1777-A0EA-4C01-8CDA-89584DA0D208}" type="presParOf" srcId="{032A9A31-8DC7-40C1-9EB0-43B7741BABEB}" destId="{B72C24A3-67D6-4D13-8056-4671E66DEB32}" srcOrd="3" destOrd="0" presId="urn:microsoft.com/office/officeart/2005/8/layout/default"/>
    <dgm:cxn modelId="{98B5A4DF-0FF2-4FFB-8069-1D581430A762}" type="presParOf" srcId="{032A9A31-8DC7-40C1-9EB0-43B7741BABEB}" destId="{147AC3F1-A9FF-47C7-9EB8-EF05618A98FA}" srcOrd="4" destOrd="0" presId="urn:microsoft.com/office/officeart/2005/8/layout/default"/>
    <dgm:cxn modelId="{8855AADA-1C50-499F-8F10-03AA955C185C}" type="presParOf" srcId="{032A9A31-8DC7-40C1-9EB0-43B7741BABEB}" destId="{32B261A4-48C1-4652-B4F8-C4AD5B592C53}" srcOrd="5" destOrd="0" presId="urn:microsoft.com/office/officeart/2005/8/layout/default"/>
    <dgm:cxn modelId="{A37FD219-E94B-4958-865C-8A987BFA0050}" type="presParOf" srcId="{032A9A31-8DC7-40C1-9EB0-43B7741BABEB}" destId="{DFB671C1-E91C-435D-9D01-4D654BB1B717}" srcOrd="6" destOrd="0" presId="urn:microsoft.com/office/officeart/2005/8/layout/default"/>
    <dgm:cxn modelId="{D23A6A69-1BB2-4E3F-B04C-E830A7F2B815}" type="presParOf" srcId="{032A9A31-8DC7-40C1-9EB0-43B7741BABEB}" destId="{8632B800-F8CC-4B2A-AEEB-F2C821A671ED}" srcOrd="7" destOrd="0" presId="urn:microsoft.com/office/officeart/2005/8/layout/default"/>
    <dgm:cxn modelId="{60930256-4D70-4A16-BA25-846AA3DE939C}" type="presParOf" srcId="{032A9A31-8DC7-40C1-9EB0-43B7741BABEB}" destId="{9238ADB6-B9C8-4745-BE96-B866B4F4B863}" srcOrd="8" destOrd="0" presId="urn:microsoft.com/office/officeart/2005/8/layout/default"/>
    <dgm:cxn modelId="{B847F812-6819-49B3-9399-997AB122F568}" type="presParOf" srcId="{032A9A31-8DC7-40C1-9EB0-43B7741BABEB}" destId="{22E11A1C-7823-4C6E-B237-927F4471D134}" srcOrd="9" destOrd="0" presId="urn:microsoft.com/office/officeart/2005/8/layout/default"/>
    <dgm:cxn modelId="{56D58D99-23C2-49FB-930F-E9217B766FF9}" type="presParOf" srcId="{032A9A31-8DC7-40C1-9EB0-43B7741BABEB}" destId="{1E85B3E6-9AA5-4000-BD76-5ED13B5686B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DB6CCA9-2226-4BE9-A015-E23B787EBF5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9F3C608-8D29-43B9-81E9-BE3707A92A6B}">
      <dgm:prSet/>
      <dgm:spPr/>
      <dgm:t>
        <a:bodyPr/>
        <a:lstStyle/>
        <a:p>
          <a:r>
            <a:rPr lang="en-GB"/>
            <a:t>Build on existing strategies &amp; policies</a:t>
          </a:r>
          <a:endParaRPr lang="en-US"/>
        </a:p>
      </dgm:t>
    </dgm:pt>
    <dgm:pt modelId="{2ADBD288-DF02-46DD-B3D7-F6F47FE0F202}" type="parTrans" cxnId="{99628013-63D4-4330-B12D-184B56B74DC6}">
      <dgm:prSet/>
      <dgm:spPr/>
      <dgm:t>
        <a:bodyPr/>
        <a:lstStyle/>
        <a:p>
          <a:endParaRPr lang="en-US"/>
        </a:p>
      </dgm:t>
    </dgm:pt>
    <dgm:pt modelId="{A885FCB5-F6A7-4EB5-BDFE-3E5AD1FD8B07}" type="sibTrans" cxnId="{99628013-63D4-4330-B12D-184B56B74DC6}">
      <dgm:prSet/>
      <dgm:spPr/>
      <dgm:t>
        <a:bodyPr/>
        <a:lstStyle/>
        <a:p>
          <a:endParaRPr lang="en-US"/>
        </a:p>
      </dgm:t>
    </dgm:pt>
    <dgm:pt modelId="{D7E935A0-7FB9-40AF-82E1-D7AD42D3BEA6}">
      <dgm:prSet/>
      <dgm:spPr/>
      <dgm:t>
        <a:bodyPr/>
        <a:lstStyle/>
        <a:p>
          <a:r>
            <a:rPr lang="en-GB"/>
            <a:t>Set realistic &amp; monitorable targets, linked to clear budgetary priorities</a:t>
          </a:r>
          <a:endParaRPr lang="en-US"/>
        </a:p>
      </dgm:t>
    </dgm:pt>
    <dgm:pt modelId="{7E0764E3-5DA5-4B9B-BE2D-D93FF8E3FF45}" type="parTrans" cxnId="{CB362797-228F-42D2-B734-0E49985438CE}">
      <dgm:prSet/>
      <dgm:spPr/>
      <dgm:t>
        <a:bodyPr/>
        <a:lstStyle/>
        <a:p>
          <a:endParaRPr lang="en-US"/>
        </a:p>
      </dgm:t>
    </dgm:pt>
    <dgm:pt modelId="{ECA32544-E836-40AD-8EF7-67BCD87765FD}" type="sibTrans" cxnId="{CB362797-228F-42D2-B734-0E49985438CE}">
      <dgm:prSet/>
      <dgm:spPr/>
      <dgm:t>
        <a:bodyPr/>
        <a:lstStyle/>
        <a:p>
          <a:endParaRPr lang="en-US"/>
        </a:p>
      </dgm:t>
    </dgm:pt>
    <dgm:pt modelId="{8CDD77FB-5B3B-4D66-87C1-D819DEE7580B}">
      <dgm:prSet/>
      <dgm:spPr/>
      <dgm:t>
        <a:bodyPr/>
        <a:lstStyle/>
        <a:p>
          <a:r>
            <a:rPr lang="en-GB"/>
            <a:t>Identify priority capacity development needs</a:t>
          </a:r>
          <a:endParaRPr lang="en-US"/>
        </a:p>
      </dgm:t>
    </dgm:pt>
    <dgm:pt modelId="{2FE1582C-2ACE-406D-8DFA-AC7F7B8F3386}" type="parTrans" cxnId="{954D9675-E3C4-4EC0-A622-F8E0618ED3F3}">
      <dgm:prSet/>
      <dgm:spPr/>
      <dgm:t>
        <a:bodyPr/>
        <a:lstStyle/>
        <a:p>
          <a:endParaRPr lang="en-US"/>
        </a:p>
      </dgm:t>
    </dgm:pt>
    <dgm:pt modelId="{54A6B114-3577-46C5-BAB3-D1A61F2A420D}" type="sibTrans" cxnId="{954D9675-E3C4-4EC0-A622-F8E0618ED3F3}">
      <dgm:prSet/>
      <dgm:spPr/>
      <dgm:t>
        <a:bodyPr/>
        <a:lstStyle/>
        <a:p>
          <a:endParaRPr lang="en-US"/>
        </a:p>
      </dgm:t>
    </dgm:pt>
    <dgm:pt modelId="{BCB93FAD-B0B0-4958-96B1-D3CC08C27668}">
      <dgm:prSet/>
      <dgm:spPr/>
      <dgm:t>
        <a:bodyPr/>
        <a:lstStyle/>
        <a:p>
          <a:r>
            <a:rPr lang="en-GB"/>
            <a:t>‘Build in’ constant monitoring from outset</a:t>
          </a:r>
          <a:endParaRPr lang="en-US"/>
        </a:p>
      </dgm:t>
    </dgm:pt>
    <dgm:pt modelId="{BF3DB7FB-6C06-477F-82F2-0C1696F4F387}" type="parTrans" cxnId="{80226E88-09C1-4304-8404-ACDF562B0EF2}">
      <dgm:prSet/>
      <dgm:spPr/>
      <dgm:t>
        <a:bodyPr/>
        <a:lstStyle/>
        <a:p>
          <a:endParaRPr lang="en-US"/>
        </a:p>
      </dgm:t>
    </dgm:pt>
    <dgm:pt modelId="{8BC33757-EC05-4993-9003-4741C8870F67}" type="sibTrans" cxnId="{80226E88-09C1-4304-8404-ACDF562B0EF2}">
      <dgm:prSet/>
      <dgm:spPr/>
      <dgm:t>
        <a:bodyPr/>
        <a:lstStyle/>
        <a:p>
          <a:endParaRPr lang="en-US"/>
        </a:p>
      </dgm:t>
    </dgm:pt>
    <dgm:pt modelId="{0FA9B9D3-0366-4B42-B82C-FBAA5A80474C}">
      <dgm:prSet/>
      <dgm:spPr/>
      <dgm:t>
        <a:bodyPr/>
        <a:lstStyle/>
        <a:p>
          <a:r>
            <a:rPr lang="en-GB"/>
            <a:t>Define roles, responsibilities &amp; relationships</a:t>
          </a:r>
          <a:endParaRPr lang="en-US"/>
        </a:p>
      </dgm:t>
    </dgm:pt>
    <dgm:pt modelId="{4F6B5E7B-3562-48DD-8416-A34B7E6E2D66}" type="parTrans" cxnId="{0ED4707E-94C2-49B1-896D-07EA7DCEE67E}">
      <dgm:prSet/>
      <dgm:spPr/>
      <dgm:t>
        <a:bodyPr/>
        <a:lstStyle/>
        <a:p>
          <a:endParaRPr lang="en-US"/>
        </a:p>
      </dgm:t>
    </dgm:pt>
    <dgm:pt modelId="{64A7FF94-BFFE-4779-B215-C0BE661AEE41}" type="sibTrans" cxnId="{0ED4707E-94C2-49B1-896D-07EA7DCEE67E}">
      <dgm:prSet/>
      <dgm:spPr/>
      <dgm:t>
        <a:bodyPr/>
        <a:lstStyle/>
        <a:p>
          <a:endParaRPr lang="en-US"/>
        </a:p>
      </dgm:t>
    </dgm:pt>
    <dgm:pt modelId="{73780655-3F3E-4C19-9FCB-6AFC9CD1B0C1}">
      <dgm:prSet/>
      <dgm:spPr/>
      <dgm:t>
        <a:bodyPr/>
        <a:lstStyle/>
        <a:p>
          <a:r>
            <a:rPr lang="en-GB"/>
            <a:t>Link national &amp; local levels (where feasible)</a:t>
          </a:r>
          <a:endParaRPr lang="en-US"/>
        </a:p>
      </dgm:t>
    </dgm:pt>
    <dgm:pt modelId="{4586B328-61FF-4CA7-9784-488100CDE512}" type="parTrans" cxnId="{1A3639D0-114F-40F3-8184-2A7DF38796B1}">
      <dgm:prSet/>
      <dgm:spPr/>
      <dgm:t>
        <a:bodyPr/>
        <a:lstStyle/>
        <a:p>
          <a:endParaRPr lang="en-US"/>
        </a:p>
      </dgm:t>
    </dgm:pt>
    <dgm:pt modelId="{729ADCAF-05AB-4B21-9AB3-DF8B1CF9C2FB}" type="sibTrans" cxnId="{1A3639D0-114F-40F3-8184-2A7DF38796B1}">
      <dgm:prSet/>
      <dgm:spPr/>
      <dgm:t>
        <a:bodyPr/>
        <a:lstStyle/>
        <a:p>
          <a:endParaRPr lang="en-US"/>
        </a:p>
      </dgm:t>
    </dgm:pt>
    <dgm:pt modelId="{6149D48F-E15E-4F1E-A4A4-036087824265}" type="pres">
      <dgm:prSet presAssocID="{ADB6CCA9-2226-4BE9-A015-E23B787EBF53}" presName="diagram" presStyleCnt="0">
        <dgm:presLayoutVars>
          <dgm:dir/>
          <dgm:resizeHandles val="exact"/>
        </dgm:presLayoutVars>
      </dgm:prSet>
      <dgm:spPr/>
    </dgm:pt>
    <dgm:pt modelId="{EACA3022-6AA0-4A3E-A8FC-EED33889C3F5}" type="pres">
      <dgm:prSet presAssocID="{F9F3C608-8D29-43B9-81E9-BE3707A92A6B}" presName="node" presStyleLbl="node1" presStyleIdx="0" presStyleCnt="6">
        <dgm:presLayoutVars>
          <dgm:bulletEnabled val="1"/>
        </dgm:presLayoutVars>
      </dgm:prSet>
      <dgm:spPr/>
    </dgm:pt>
    <dgm:pt modelId="{15462F13-54E3-4753-B77F-D59E710105D6}" type="pres">
      <dgm:prSet presAssocID="{A885FCB5-F6A7-4EB5-BDFE-3E5AD1FD8B07}" presName="sibTrans" presStyleCnt="0"/>
      <dgm:spPr/>
    </dgm:pt>
    <dgm:pt modelId="{C874C441-E23C-42C9-AAEB-0C993C5B685F}" type="pres">
      <dgm:prSet presAssocID="{D7E935A0-7FB9-40AF-82E1-D7AD42D3BEA6}" presName="node" presStyleLbl="node1" presStyleIdx="1" presStyleCnt="6">
        <dgm:presLayoutVars>
          <dgm:bulletEnabled val="1"/>
        </dgm:presLayoutVars>
      </dgm:prSet>
      <dgm:spPr/>
    </dgm:pt>
    <dgm:pt modelId="{E5E84C3C-DD6F-4DED-9AE8-01D78BDBF4A8}" type="pres">
      <dgm:prSet presAssocID="{ECA32544-E836-40AD-8EF7-67BCD87765FD}" presName="sibTrans" presStyleCnt="0"/>
      <dgm:spPr/>
    </dgm:pt>
    <dgm:pt modelId="{641E657A-67DA-43C9-B2E2-4B57D80BE8A6}" type="pres">
      <dgm:prSet presAssocID="{8CDD77FB-5B3B-4D66-87C1-D819DEE7580B}" presName="node" presStyleLbl="node1" presStyleIdx="2" presStyleCnt="6">
        <dgm:presLayoutVars>
          <dgm:bulletEnabled val="1"/>
        </dgm:presLayoutVars>
      </dgm:prSet>
      <dgm:spPr/>
    </dgm:pt>
    <dgm:pt modelId="{59C2ECE8-D5F2-4323-B9E4-F8567921C495}" type="pres">
      <dgm:prSet presAssocID="{54A6B114-3577-46C5-BAB3-D1A61F2A420D}" presName="sibTrans" presStyleCnt="0"/>
      <dgm:spPr/>
    </dgm:pt>
    <dgm:pt modelId="{68703E28-50BB-46D7-8D20-3AAD88824821}" type="pres">
      <dgm:prSet presAssocID="{BCB93FAD-B0B0-4958-96B1-D3CC08C27668}" presName="node" presStyleLbl="node1" presStyleIdx="3" presStyleCnt="6">
        <dgm:presLayoutVars>
          <dgm:bulletEnabled val="1"/>
        </dgm:presLayoutVars>
      </dgm:prSet>
      <dgm:spPr/>
    </dgm:pt>
    <dgm:pt modelId="{638049A6-CA72-46E9-AB46-CD5F9A42C8E0}" type="pres">
      <dgm:prSet presAssocID="{8BC33757-EC05-4993-9003-4741C8870F67}" presName="sibTrans" presStyleCnt="0"/>
      <dgm:spPr/>
    </dgm:pt>
    <dgm:pt modelId="{2EA5A6F3-896F-46B9-AA62-D346165EF78B}" type="pres">
      <dgm:prSet presAssocID="{0FA9B9D3-0366-4B42-B82C-FBAA5A80474C}" presName="node" presStyleLbl="node1" presStyleIdx="4" presStyleCnt="6">
        <dgm:presLayoutVars>
          <dgm:bulletEnabled val="1"/>
        </dgm:presLayoutVars>
      </dgm:prSet>
      <dgm:spPr/>
    </dgm:pt>
    <dgm:pt modelId="{E166C959-32D7-409F-8DC0-17049690048F}" type="pres">
      <dgm:prSet presAssocID="{64A7FF94-BFFE-4779-B215-C0BE661AEE41}" presName="sibTrans" presStyleCnt="0"/>
      <dgm:spPr/>
    </dgm:pt>
    <dgm:pt modelId="{EA8E6F8C-E42F-477A-85C0-9C047E9A75EF}" type="pres">
      <dgm:prSet presAssocID="{73780655-3F3E-4C19-9FCB-6AFC9CD1B0C1}" presName="node" presStyleLbl="node1" presStyleIdx="5" presStyleCnt="6">
        <dgm:presLayoutVars>
          <dgm:bulletEnabled val="1"/>
        </dgm:presLayoutVars>
      </dgm:prSet>
      <dgm:spPr/>
    </dgm:pt>
  </dgm:ptLst>
  <dgm:cxnLst>
    <dgm:cxn modelId="{63F9EF00-51CD-4D79-9F8C-04374783EE53}" type="presOf" srcId="{D7E935A0-7FB9-40AF-82E1-D7AD42D3BEA6}" destId="{C874C441-E23C-42C9-AAEB-0C993C5B685F}" srcOrd="0" destOrd="0" presId="urn:microsoft.com/office/officeart/2005/8/layout/default"/>
    <dgm:cxn modelId="{2C6D830C-442B-4179-9A60-F11C6AA932A0}" type="presOf" srcId="{73780655-3F3E-4C19-9FCB-6AFC9CD1B0C1}" destId="{EA8E6F8C-E42F-477A-85C0-9C047E9A75EF}" srcOrd="0" destOrd="0" presId="urn:microsoft.com/office/officeart/2005/8/layout/default"/>
    <dgm:cxn modelId="{99628013-63D4-4330-B12D-184B56B74DC6}" srcId="{ADB6CCA9-2226-4BE9-A015-E23B787EBF53}" destId="{F9F3C608-8D29-43B9-81E9-BE3707A92A6B}" srcOrd="0" destOrd="0" parTransId="{2ADBD288-DF02-46DD-B3D7-F6F47FE0F202}" sibTransId="{A885FCB5-F6A7-4EB5-BDFE-3E5AD1FD8B07}"/>
    <dgm:cxn modelId="{9D912015-E0CB-4105-9393-5E86A14332B8}" type="presOf" srcId="{0FA9B9D3-0366-4B42-B82C-FBAA5A80474C}" destId="{2EA5A6F3-896F-46B9-AA62-D346165EF78B}" srcOrd="0" destOrd="0" presId="urn:microsoft.com/office/officeart/2005/8/layout/default"/>
    <dgm:cxn modelId="{78ECFB4C-31D2-4778-86A0-DD431D37A1FD}" type="presOf" srcId="{8CDD77FB-5B3B-4D66-87C1-D819DEE7580B}" destId="{641E657A-67DA-43C9-B2E2-4B57D80BE8A6}" srcOrd="0" destOrd="0" presId="urn:microsoft.com/office/officeart/2005/8/layout/default"/>
    <dgm:cxn modelId="{954D9675-E3C4-4EC0-A622-F8E0618ED3F3}" srcId="{ADB6CCA9-2226-4BE9-A015-E23B787EBF53}" destId="{8CDD77FB-5B3B-4D66-87C1-D819DEE7580B}" srcOrd="2" destOrd="0" parTransId="{2FE1582C-2ACE-406D-8DFA-AC7F7B8F3386}" sibTransId="{54A6B114-3577-46C5-BAB3-D1A61F2A420D}"/>
    <dgm:cxn modelId="{0ED4707E-94C2-49B1-896D-07EA7DCEE67E}" srcId="{ADB6CCA9-2226-4BE9-A015-E23B787EBF53}" destId="{0FA9B9D3-0366-4B42-B82C-FBAA5A80474C}" srcOrd="4" destOrd="0" parTransId="{4F6B5E7B-3562-48DD-8416-A34B7E6E2D66}" sibTransId="{64A7FF94-BFFE-4779-B215-C0BE661AEE41}"/>
    <dgm:cxn modelId="{80226E88-09C1-4304-8404-ACDF562B0EF2}" srcId="{ADB6CCA9-2226-4BE9-A015-E23B787EBF53}" destId="{BCB93FAD-B0B0-4958-96B1-D3CC08C27668}" srcOrd="3" destOrd="0" parTransId="{BF3DB7FB-6C06-477F-82F2-0C1696F4F387}" sibTransId="{8BC33757-EC05-4993-9003-4741C8870F67}"/>
    <dgm:cxn modelId="{CB362797-228F-42D2-B734-0E49985438CE}" srcId="{ADB6CCA9-2226-4BE9-A015-E23B787EBF53}" destId="{D7E935A0-7FB9-40AF-82E1-D7AD42D3BEA6}" srcOrd="1" destOrd="0" parTransId="{7E0764E3-5DA5-4B9B-BE2D-D93FF8E3FF45}" sibTransId="{ECA32544-E836-40AD-8EF7-67BCD87765FD}"/>
    <dgm:cxn modelId="{1D698CA4-B138-47CD-938B-BB89EC8D7DBD}" type="presOf" srcId="{ADB6CCA9-2226-4BE9-A015-E23B787EBF53}" destId="{6149D48F-E15E-4F1E-A4A4-036087824265}" srcOrd="0" destOrd="0" presId="urn:microsoft.com/office/officeart/2005/8/layout/default"/>
    <dgm:cxn modelId="{3B032AAB-A3AE-4D19-B2AF-ABF3A6376D87}" type="presOf" srcId="{BCB93FAD-B0B0-4958-96B1-D3CC08C27668}" destId="{68703E28-50BB-46D7-8D20-3AAD88824821}" srcOrd="0" destOrd="0" presId="urn:microsoft.com/office/officeart/2005/8/layout/default"/>
    <dgm:cxn modelId="{1A3639D0-114F-40F3-8184-2A7DF38796B1}" srcId="{ADB6CCA9-2226-4BE9-A015-E23B787EBF53}" destId="{73780655-3F3E-4C19-9FCB-6AFC9CD1B0C1}" srcOrd="5" destOrd="0" parTransId="{4586B328-61FF-4CA7-9784-488100CDE512}" sibTransId="{729ADCAF-05AB-4B21-9AB3-DF8B1CF9C2FB}"/>
    <dgm:cxn modelId="{8C2DD2F1-118A-4102-A68F-F463D5BFB557}" type="presOf" srcId="{F9F3C608-8D29-43B9-81E9-BE3707A92A6B}" destId="{EACA3022-6AA0-4A3E-A8FC-EED33889C3F5}" srcOrd="0" destOrd="0" presId="urn:microsoft.com/office/officeart/2005/8/layout/default"/>
    <dgm:cxn modelId="{94349E43-EE9A-486A-9535-029043786FFF}" type="presParOf" srcId="{6149D48F-E15E-4F1E-A4A4-036087824265}" destId="{EACA3022-6AA0-4A3E-A8FC-EED33889C3F5}" srcOrd="0" destOrd="0" presId="urn:microsoft.com/office/officeart/2005/8/layout/default"/>
    <dgm:cxn modelId="{800EBA2E-F50E-48D0-A433-1E57B5B7F8B9}" type="presParOf" srcId="{6149D48F-E15E-4F1E-A4A4-036087824265}" destId="{15462F13-54E3-4753-B77F-D59E710105D6}" srcOrd="1" destOrd="0" presId="urn:microsoft.com/office/officeart/2005/8/layout/default"/>
    <dgm:cxn modelId="{BD81C6B3-D7FB-4016-90EC-6E246F36CD5B}" type="presParOf" srcId="{6149D48F-E15E-4F1E-A4A4-036087824265}" destId="{C874C441-E23C-42C9-AAEB-0C993C5B685F}" srcOrd="2" destOrd="0" presId="urn:microsoft.com/office/officeart/2005/8/layout/default"/>
    <dgm:cxn modelId="{E4378B67-A4B9-49C2-8158-66D881BCDF24}" type="presParOf" srcId="{6149D48F-E15E-4F1E-A4A4-036087824265}" destId="{E5E84C3C-DD6F-4DED-9AE8-01D78BDBF4A8}" srcOrd="3" destOrd="0" presId="urn:microsoft.com/office/officeart/2005/8/layout/default"/>
    <dgm:cxn modelId="{9379BB49-8B87-4C5E-8F28-93E565825C63}" type="presParOf" srcId="{6149D48F-E15E-4F1E-A4A4-036087824265}" destId="{641E657A-67DA-43C9-B2E2-4B57D80BE8A6}" srcOrd="4" destOrd="0" presId="urn:microsoft.com/office/officeart/2005/8/layout/default"/>
    <dgm:cxn modelId="{D71F2C37-70CD-4D62-8854-2D29744B6405}" type="presParOf" srcId="{6149D48F-E15E-4F1E-A4A4-036087824265}" destId="{59C2ECE8-D5F2-4323-B9E4-F8567921C495}" srcOrd="5" destOrd="0" presId="urn:microsoft.com/office/officeart/2005/8/layout/default"/>
    <dgm:cxn modelId="{7FFB17A0-7773-427D-9D3E-F7FF7A709860}" type="presParOf" srcId="{6149D48F-E15E-4F1E-A4A4-036087824265}" destId="{68703E28-50BB-46D7-8D20-3AAD88824821}" srcOrd="6" destOrd="0" presId="urn:microsoft.com/office/officeart/2005/8/layout/default"/>
    <dgm:cxn modelId="{785B983E-1490-4A7F-A70D-8DB7BC303A63}" type="presParOf" srcId="{6149D48F-E15E-4F1E-A4A4-036087824265}" destId="{638049A6-CA72-46E9-AB46-CD5F9A42C8E0}" srcOrd="7" destOrd="0" presId="urn:microsoft.com/office/officeart/2005/8/layout/default"/>
    <dgm:cxn modelId="{15E15D53-253E-4D56-B0E5-4D0647589CB2}" type="presParOf" srcId="{6149D48F-E15E-4F1E-A4A4-036087824265}" destId="{2EA5A6F3-896F-46B9-AA62-D346165EF78B}" srcOrd="8" destOrd="0" presId="urn:microsoft.com/office/officeart/2005/8/layout/default"/>
    <dgm:cxn modelId="{1DCD389B-CE69-4F81-B485-9E258E6E859B}" type="presParOf" srcId="{6149D48F-E15E-4F1E-A4A4-036087824265}" destId="{E166C959-32D7-409F-8DC0-17049690048F}" srcOrd="9" destOrd="0" presId="urn:microsoft.com/office/officeart/2005/8/layout/default"/>
    <dgm:cxn modelId="{5D5E028B-A902-4FF6-9ED6-6E9F5BA1E671}" type="presParOf" srcId="{6149D48F-E15E-4F1E-A4A4-036087824265}" destId="{EA8E6F8C-E42F-477A-85C0-9C047E9A75E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C07CDD2-90B1-4EAC-9D3D-290EE7DBC73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4DDF209-8FA2-48FF-B8EB-ABF2FB0B3045}">
      <dgm:prSet/>
      <dgm:spPr/>
      <dgm:t>
        <a:bodyPr/>
        <a:lstStyle/>
        <a:p>
          <a:r>
            <a:rPr lang="en-GB"/>
            <a:t>Overcoming mistrust</a:t>
          </a:r>
          <a:endParaRPr lang="en-US"/>
        </a:p>
      </dgm:t>
    </dgm:pt>
    <dgm:pt modelId="{5670AC9E-AFC7-4DB2-A584-89DCC00989D7}" type="parTrans" cxnId="{7EFEB2A5-95E5-4B46-A99F-8985073F6C37}">
      <dgm:prSet/>
      <dgm:spPr/>
      <dgm:t>
        <a:bodyPr/>
        <a:lstStyle/>
        <a:p>
          <a:endParaRPr lang="en-US"/>
        </a:p>
      </dgm:t>
    </dgm:pt>
    <dgm:pt modelId="{36FAE361-2E9D-4AFF-B6A2-2FD141EB508E}" type="sibTrans" cxnId="{7EFEB2A5-95E5-4B46-A99F-8985073F6C37}">
      <dgm:prSet/>
      <dgm:spPr/>
      <dgm:t>
        <a:bodyPr/>
        <a:lstStyle/>
        <a:p>
          <a:endParaRPr lang="en-US"/>
        </a:p>
      </dgm:t>
    </dgm:pt>
    <dgm:pt modelId="{68E96E08-32B6-4995-8B82-24A701F0A8E1}">
      <dgm:prSet/>
      <dgm:spPr/>
      <dgm:t>
        <a:bodyPr/>
        <a:lstStyle/>
        <a:p>
          <a:r>
            <a:rPr lang="en-GB"/>
            <a:t>Realistic assessment of policy &amp; investment</a:t>
          </a:r>
          <a:endParaRPr lang="en-US"/>
        </a:p>
      </dgm:t>
    </dgm:pt>
    <dgm:pt modelId="{62FCE15C-463A-47CB-9DE8-048DC09E9BD1}" type="parTrans" cxnId="{0092B227-A63A-4BC3-8F96-4BED48079E9C}">
      <dgm:prSet/>
      <dgm:spPr/>
      <dgm:t>
        <a:bodyPr/>
        <a:lstStyle/>
        <a:p>
          <a:endParaRPr lang="en-US"/>
        </a:p>
      </dgm:t>
    </dgm:pt>
    <dgm:pt modelId="{06D8D233-0839-4BCF-8BD5-43223415157B}" type="sibTrans" cxnId="{0092B227-A63A-4BC3-8F96-4BED48079E9C}">
      <dgm:prSet/>
      <dgm:spPr/>
      <dgm:t>
        <a:bodyPr/>
        <a:lstStyle/>
        <a:p>
          <a:endParaRPr lang="en-US"/>
        </a:p>
      </dgm:t>
    </dgm:pt>
    <dgm:pt modelId="{BF827FAD-F6A3-4FDE-BEEA-75EEDBDF3BD8}">
      <dgm:prSet/>
      <dgm:spPr/>
      <dgm:t>
        <a:bodyPr/>
        <a:lstStyle/>
        <a:p>
          <a:r>
            <a:rPr lang="en-GB"/>
            <a:t>Reduction of inappropriate / unrealistic action</a:t>
          </a:r>
          <a:endParaRPr lang="en-US"/>
        </a:p>
      </dgm:t>
    </dgm:pt>
    <dgm:pt modelId="{ADDB3968-1DD5-450C-AC30-89D9CFC22267}" type="parTrans" cxnId="{5CF2055C-7B35-40CA-A5B9-CF9099359308}">
      <dgm:prSet/>
      <dgm:spPr/>
      <dgm:t>
        <a:bodyPr/>
        <a:lstStyle/>
        <a:p>
          <a:endParaRPr lang="en-US"/>
        </a:p>
      </dgm:t>
    </dgm:pt>
    <dgm:pt modelId="{B82B5FC8-EE1D-41CC-8FF7-27787E4331B1}" type="sibTrans" cxnId="{5CF2055C-7B35-40CA-A5B9-CF9099359308}">
      <dgm:prSet/>
      <dgm:spPr/>
      <dgm:t>
        <a:bodyPr/>
        <a:lstStyle/>
        <a:p>
          <a:endParaRPr lang="en-US"/>
        </a:p>
      </dgm:t>
    </dgm:pt>
    <dgm:pt modelId="{30DA3BA3-ADF2-473E-94E2-1F8CB4A32FD6}">
      <dgm:prSet/>
      <dgm:spPr/>
      <dgm:t>
        <a:bodyPr/>
        <a:lstStyle/>
        <a:p>
          <a:r>
            <a:rPr lang="en-GB"/>
            <a:t>Mobilisation of stakeholders</a:t>
          </a:r>
          <a:endParaRPr lang="en-US"/>
        </a:p>
      </dgm:t>
    </dgm:pt>
    <dgm:pt modelId="{89CEA122-3511-4028-A738-A00631D454EB}" type="parTrans" cxnId="{2CC7AF14-1CCD-41EC-A5CA-03940EB3DB36}">
      <dgm:prSet/>
      <dgm:spPr/>
      <dgm:t>
        <a:bodyPr/>
        <a:lstStyle/>
        <a:p>
          <a:endParaRPr lang="en-US"/>
        </a:p>
      </dgm:t>
    </dgm:pt>
    <dgm:pt modelId="{1D7953A5-F7F5-4722-BE32-E09839142B2A}" type="sibTrans" cxnId="{2CC7AF14-1CCD-41EC-A5CA-03940EB3DB36}">
      <dgm:prSet/>
      <dgm:spPr/>
      <dgm:t>
        <a:bodyPr/>
        <a:lstStyle/>
        <a:p>
          <a:endParaRPr lang="en-US"/>
        </a:p>
      </dgm:t>
    </dgm:pt>
    <dgm:pt modelId="{051C779C-E849-420D-A55B-0514439B958C}">
      <dgm:prSet/>
      <dgm:spPr/>
      <dgm:t>
        <a:bodyPr/>
        <a:lstStyle/>
        <a:p>
          <a:r>
            <a:rPr lang="en-GB"/>
            <a:t>Early identification of potential conflict</a:t>
          </a:r>
          <a:endParaRPr lang="en-US"/>
        </a:p>
      </dgm:t>
    </dgm:pt>
    <dgm:pt modelId="{B2BAD2D8-480D-4773-A92D-710F019CEC0B}" type="parTrans" cxnId="{B609B317-0F86-449D-A32F-1CB22976C8EB}">
      <dgm:prSet/>
      <dgm:spPr/>
      <dgm:t>
        <a:bodyPr/>
        <a:lstStyle/>
        <a:p>
          <a:endParaRPr lang="en-US"/>
        </a:p>
      </dgm:t>
    </dgm:pt>
    <dgm:pt modelId="{B2126DD5-7F31-4DA3-ABFA-BAAEE648B141}" type="sibTrans" cxnId="{B609B317-0F86-449D-A32F-1CB22976C8EB}">
      <dgm:prSet/>
      <dgm:spPr/>
      <dgm:t>
        <a:bodyPr/>
        <a:lstStyle/>
        <a:p>
          <a:endParaRPr lang="en-US"/>
        </a:p>
      </dgm:t>
    </dgm:pt>
    <dgm:pt modelId="{3FA206F4-E6C3-487A-A901-F3B54E7A1CAE}">
      <dgm:prSet/>
      <dgm:spPr/>
      <dgm:t>
        <a:bodyPr/>
        <a:lstStyle/>
        <a:p>
          <a:r>
            <a:rPr lang="en-GB"/>
            <a:t>Additional costs? Outweighed by benefits</a:t>
          </a:r>
          <a:endParaRPr lang="en-US"/>
        </a:p>
      </dgm:t>
    </dgm:pt>
    <dgm:pt modelId="{67214208-FA44-4A22-8EDE-08A90613456D}" type="parTrans" cxnId="{C3537AF7-6274-4EAA-AF77-95F95E498602}">
      <dgm:prSet/>
      <dgm:spPr/>
      <dgm:t>
        <a:bodyPr/>
        <a:lstStyle/>
        <a:p>
          <a:endParaRPr lang="en-US"/>
        </a:p>
      </dgm:t>
    </dgm:pt>
    <dgm:pt modelId="{C4A32E69-C63D-4FCD-846B-0BC299B90552}" type="sibTrans" cxnId="{C3537AF7-6274-4EAA-AF77-95F95E498602}">
      <dgm:prSet/>
      <dgm:spPr/>
      <dgm:t>
        <a:bodyPr/>
        <a:lstStyle/>
        <a:p>
          <a:endParaRPr lang="en-US"/>
        </a:p>
      </dgm:t>
    </dgm:pt>
    <dgm:pt modelId="{D985626B-5F57-4A7D-BB50-AA5E2AD5D294}" type="pres">
      <dgm:prSet presAssocID="{0C07CDD2-90B1-4EAC-9D3D-290EE7DBC73A}" presName="linear" presStyleCnt="0">
        <dgm:presLayoutVars>
          <dgm:animLvl val="lvl"/>
          <dgm:resizeHandles val="exact"/>
        </dgm:presLayoutVars>
      </dgm:prSet>
      <dgm:spPr/>
    </dgm:pt>
    <dgm:pt modelId="{35CD691B-0E17-4802-9DCF-459262436CED}" type="pres">
      <dgm:prSet presAssocID="{14DDF209-8FA2-48FF-B8EB-ABF2FB0B304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A497D94-7E72-40E6-A434-874BB10BF9B4}" type="pres">
      <dgm:prSet presAssocID="{36FAE361-2E9D-4AFF-B6A2-2FD141EB508E}" presName="spacer" presStyleCnt="0"/>
      <dgm:spPr/>
    </dgm:pt>
    <dgm:pt modelId="{4835E896-9F3A-456A-992F-F7D784A204AD}" type="pres">
      <dgm:prSet presAssocID="{68E96E08-32B6-4995-8B82-24A701F0A8E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94F32D3-1A87-4740-B208-B54E737A2A3C}" type="pres">
      <dgm:prSet presAssocID="{06D8D233-0839-4BCF-8BD5-43223415157B}" presName="spacer" presStyleCnt="0"/>
      <dgm:spPr/>
    </dgm:pt>
    <dgm:pt modelId="{405A0485-16AA-444F-80BF-B5E9D8C83BA2}" type="pres">
      <dgm:prSet presAssocID="{BF827FAD-F6A3-4FDE-BEEA-75EEDBDF3BD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81BAE08-1301-4176-A3BE-E7F70A8755A3}" type="pres">
      <dgm:prSet presAssocID="{B82B5FC8-EE1D-41CC-8FF7-27787E4331B1}" presName="spacer" presStyleCnt="0"/>
      <dgm:spPr/>
    </dgm:pt>
    <dgm:pt modelId="{636BB273-22A4-4064-A1C4-5C12017FEBC1}" type="pres">
      <dgm:prSet presAssocID="{30DA3BA3-ADF2-473E-94E2-1F8CB4A32FD6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2D328B6-B8A7-42CD-939F-8528B152C094}" type="pres">
      <dgm:prSet presAssocID="{1D7953A5-F7F5-4722-BE32-E09839142B2A}" presName="spacer" presStyleCnt="0"/>
      <dgm:spPr/>
    </dgm:pt>
    <dgm:pt modelId="{8F96EFFD-9F81-4F56-A644-99CB31432C7F}" type="pres">
      <dgm:prSet presAssocID="{051C779C-E849-420D-A55B-0514439B958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FEB9858-258E-4339-88F0-422925BD4688}" type="pres">
      <dgm:prSet presAssocID="{B2126DD5-7F31-4DA3-ABFA-BAAEE648B141}" presName="spacer" presStyleCnt="0"/>
      <dgm:spPr/>
    </dgm:pt>
    <dgm:pt modelId="{84871412-019D-489E-B938-B31D4CF3B524}" type="pres">
      <dgm:prSet presAssocID="{3FA206F4-E6C3-487A-A901-F3B54E7A1CA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13F50C02-8F24-4DE9-979F-87ECEEFA5E3F}" type="presOf" srcId="{051C779C-E849-420D-A55B-0514439B958C}" destId="{8F96EFFD-9F81-4F56-A644-99CB31432C7F}" srcOrd="0" destOrd="0" presId="urn:microsoft.com/office/officeart/2005/8/layout/vList2"/>
    <dgm:cxn modelId="{2CC7AF14-1CCD-41EC-A5CA-03940EB3DB36}" srcId="{0C07CDD2-90B1-4EAC-9D3D-290EE7DBC73A}" destId="{30DA3BA3-ADF2-473E-94E2-1F8CB4A32FD6}" srcOrd="3" destOrd="0" parTransId="{89CEA122-3511-4028-A738-A00631D454EB}" sibTransId="{1D7953A5-F7F5-4722-BE32-E09839142B2A}"/>
    <dgm:cxn modelId="{B609B317-0F86-449D-A32F-1CB22976C8EB}" srcId="{0C07CDD2-90B1-4EAC-9D3D-290EE7DBC73A}" destId="{051C779C-E849-420D-A55B-0514439B958C}" srcOrd="4" destOrd="0" parTransId="{B2BAD2D8-480D-4773-A92D-710F019CEC0B}" sibTransId="{B2126DD5-7F31-4DA3-ABFA-BAAEE648B141}"/>
    <dgm:cxn modelId="{0092B227-A63A-4BC3-8F96-4BED48079E9C}" srcId="{0C07CDD2-90B1-4EAC-9D3D-290EE7DBC73A}" destId="{68E96E08-32B6-4995-8B82-24A701F0A8E1}" srcOrd="1" destOrd="0" parTransId="{62FCE15C-463A-47CB-9DE8-048DC09E9BD1}" sibTransId="{06D8D233-0839-4BCF-8BD5-43223415157B}"/>
    <dgm:cxn modelId="{5CF2055C-7B35-40CA-A5B9-CF9099359308}" srcId="{0C07CDD2-90B1-4EAC-9D3D-290EE7DBC73A}" destId="{BF827FAD-F6A3-4FDE-BEEA-75EEDBDF3BD8}" srcOrd="2" destOrd="0" parTransId="{ADDB3968-1DD5-450C-AC30-89D9CFC22267}" sibTransId="{B82B5FC8-EE1D-41CC-8FF7-27787E4331B1}"/>
    <dgm:cxn modelId="{40DEF766-8F83-4D5E-BFDA-9A6B8DF7F991}" type="presOf" srcId="{30DA3BA3-ADF2-473E-94E2-1F8CB4A32FD6}" destId="{636BB273-22A4-4064-A1C4-5C12017FEBC1}" srcOrd="0" destOrd="0" presId="urn:microsoft.com/office/officeart/2005/8/layout/vList2"/>
    <dgm:cxn modelId="{44179A69-3348-401B-A8AF-6C31A30F8755}" type="presOf" srcId="{68E96E08-32B6-4995-8B82-24A701F0A8E1}" destId="{4835E896-9F3A-456A-992F-F7D784A204AD}" srcOrd="0" destOrd="0" presId="urn:microsoft.com/office/officeart/2005/8/layout/vList2"/>
    <dgm:cxn modelId="{BA7BBE76-4686-48D4-9E90-1078A14367B9}" type="presOf" srcId="{14DDF209-8FA2-48FF-B8EB-ABF2FB0B3045}" destId="{35CD691B-0E17-4802-9DCF-459262436CED}" srcOrd="0" destOrd="0" presId="urn:microsoft.com/office/officeart/2005/8/layout/vList2"/>
    <dgm:cxn modelId="{76F84093-ED9C-405D-8773-EC53CF72BF5B}" type="presOf" srcId="{0C07CDD2-90B1-4EAC-9D3D-290EE7DBC73A}" destId="{D985626B-5F57-4A7D-BB50-AA5E2AD5D294}" srcOrd="0" destOrd="0" presId="urn:microsoft.com/office/officeart/2005/8/layout/vList2"/>
    <dgm:cxn modelId="{7EFEB2A5-95E5-4B46-A99F-8985073F6C37}" srcId="{0C07CDD2-90B1-4EAC-9D3D-290EE7DBC73A}" destId="{14DDF209-8FA2-48FF-B8EB-ABF2FB0B3045}" srcOrd="0" destOrd="0" parTransId="{5670AC9E-AFC7-4DB2-A584-89DCC00989D7}" sibTransId="{36FAE361-2E9D-4AFF-B6A2-2FD141EB508E}"/>
    <dgm:cxn modelId="{82EEA7AE-6660-468B-8A21-B14FC8F165A7}" type="presOf" srcId="{3FA206F4-E6C3-487A-A901-F3B54E7A1CAE}" destId="{84871412-019D-489E-B938-B31D4CF3B524}" srcOrd="0" destOrd="0" presId="urn:microsoft.com/office/officeart/2005/8/layout/vList2"/>
    <dgm:cxn modelId="{4F0C1AF5-7CAE-4F1A-9ACF-0AF0D0966F8E}" type="presOf" srcId="{BF827FAD-F6A3-4FDE-BEEA-75EEDBDF3BD8}" destId="{405A0485-16AA-444F-80BF-B5E9D8C83BA2}" srcOrd="0" destOrd="0" presId="urn:microsoft.com/office/officeart/2005/8/layout/vList2"/>
    <dgm:cxn modelId="{C3537AF7-6274-4EAA-AF77-95F95E498602}" srcId="{0C07CDD2-90B1-4EAC-9D3D-290EE7DBC73A}" destId="{3FA206F4-E6C3-487A-A901-F3B54E7A1CAE}" srcOrd="5" destOrd="0" parTransId="{67214208-FA44-4A22-8EDE-08A90613456D}" sibTransId="{C4A32E69-C63D-4FCD-846B-0BC299B90552}"/>
    <dgm:cxn modelId="{9F06CF4F-813D-40DD-9CEF-7F6EA66B0993}" type="presParOf" srcId="{D985626B-5F57-4A7D-BB50-AA5E2AD5D294}" destId="{35CD691B-0E17-4802-9DCF-459262436CED}" srcOrd="0" destOrd="0" presId="urn:microsoft.com/office/officeart/2005/8/layout/vList2"/>
    <dgm:cxn modelId="{82244709-8467-4F91-BBA6-D829BCCE4848}" type="presParOf" srcId="{D985626B-5F57-4A7D-BB50-AA5E2AD5D294}" destId="{6A497D94-7E72-40E6-A434-874BB10BF9B4}" srcOrd="1" destOrd="0" presId="urn:microsoft.com/office/officeart/2005/8/layout/vList2"/>
    <dgm:cxn modelId="{D4518DAC-8103-4699-8C0C-E3B9620E7193}" type="presParOf" srcId="{D985626B-5F57-4A7D-BB50-AA5E2AD5D294}" destId="{4835E896-9F3A-456A-992F-F7D784A204AD}" srcOrd="2" destOrd="0" presId="urn:microsoft.com/office/officeart/2005/8/layout/vList2"/>
    <dgm:cxn modelId="{8C41311B-E90E-46D8-9268-089B67FD89BA}" type="presParOf" srcId="{D985626B-5F57-4A7D-BB50-AA5E2AD5D294}" destId="{194F32D3-1A87-4740-B208-B54E737A2A3C}" srcOrd="3" destOrd="0" presId="urn:microsoft.com/office/officeart/2005/8/layout/vList2"/>
    <dgm:cxn modelId="{64F8EE1F-8965-450B-8A33-1A4A0A1CC1DB}" type="presParOf" srcId="{D985626B-5F57-4A7D-BB50-AA5E2AD5D294}" destId="{405A0485-16AA-444F-80BF-B5E9D8C83BA2}" srcOrd="4" destOrd="0" presId="urn:microsoft.com/office/officeart/2005/8/layout/vList2"/>
    <dgm:cxn modelId="{823B278E-F546-4F8D-ABC8-85CF1CF0864B}" type="presParOf" srcId="{D985626B-5F57-4A7D-BB50-AA5E2AD5D294}" destId="{081BAE08-1301-4176-A3BE-E7F70A8755A3}" srcOrd="5" destOrd="0" presId="urn:microsoft.com/office/officeart/2005/8/layout/vList2"/>
    <dgm:cxn modelId="{11A198E5-52DC-4C93-86C2-3F5C8EABEF76}" type="presParOf" srcId="{D985626B-5F57-4A7D-BB50-AA5E2AD5D294}" destId="{636BB273-22A4-4064-A1C4-5C12017FEBC1}" srcOrd="6" destOrd="0" presId="urn:microsoft.com/office/officeart/2005/8/layout/vList2"/>
    <dgm:cxn modelId="{6EFADE1A-0B56-4BE6-9EFD-60B892D45EF8}" type="presParOf" srcId="{D985626B-5F57-4A7D-BB50-AA5E2AD5D294}" destId="{D2D328B6-B8A7-42CD-939F-8528B152C094}" srcOrd="7" destOrd="0" presId="urn:microsoft.com/office/officeart/2005/8/layout/vList2"/>
    <dgm:cxn modelId="{D88F70FA-7D11-472C-91A5-8DB41C662EEB}" type="presParOf" srcId="{D985626B-5F57-4A7D-BB50-AA5E2AD5D294}" destId="{8F96EFFD-9F81-4F56-A644-99CB31432C7F}" srcOrd="8" destOrd="0" presId="urn:microsoft.com/office/officeart/2005/8/layout/vList2"/>
    <dgm:cxn modelId="{5C8588F4-83A2-438D-954A-F091158EADFF}" type="presParOf" srcId="{D985626B-5F57-4A7D-BB50-AA5E2AD5D294}" destId="{8FEB9858-258E-4339-88F0-422925BD4688}" srcOrd="9" destOrd="0" presId="urn:microsoft.com/office/officeart/2005/8/layout/vList2"/>
    <dgm:cxn modelId="{49EBBF64-A9ED-4F1D-84B5-E0D5E8C9211A}" type="presParOf" srcId="{D985626B-5F57-4A7D-BB50-AA5E2AD5D294}" destId="{84871412-019D-489E-B938-B31D4CF3B52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BB0D55E-3166-4844-B5A6-644581FC40A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E7571AC-2658-46FA-B474-8918C8E0EA5C}">
      <dgm:prSet/>
      <dgm:spPr/>
      <dgm:t>
        <a:bodyPr/>
        <a:lstStyle/>
        <a:p>
          <a:r>
            <a:rPr lang="en-GB"/>
            <a:t>First strategy 1994 (Sustainable Development: A UK Strategy)</a:t>
          </a:r>
          <a:endParaRPr lang="en-US"/>
        </a:p>
      </dgm:t>
    </dgm:pt>
    <dgm:pt modelId="{8AD02197-9FD0-44BC-9998-1F3BC187B175}" type="parTrans" cxnId="{F4E5CE6B-E997-4141-AB79-04261B5C76CC}">
      <dgm:prSet/>
      <dgm:spPr/>
      <dgm:t>
        <a:bodyPr/>
        <a:lstStyle/>
        <a:p>
          <a:endParaRPr lang="en-US"/>
        </a:p>
      </dgm:t>
    </dgm:pt>
    <dgm:pt modelId="{C168A39A-07C7-4E39-AD8D-D654B9212435}" type="sibTrans" cxnId="{F4E5CE6B-E997-4141-AB79-04261B5C76CC}">
      <dgm:prSet/>
      <dgm:spPr/>
      <dgm:t>
        <a:bodyPr/>
        <a:lstStyle/>
        <a:p>
          <a:endParaRPr lang="en-US"/>
        </a:p>
      </dgm:t>
    </dgm:pt>
    <dgm:pt modelId="{19C17DC3-B17C-40C3-8182-C71D5EC4536D}">
      <dgm:prSet/>
      <dgm:spPr/>
      <dgm:t>
        <a:bodyPr/>
        <a:lstStyle/>
        <a:p>
          <a:r>
            <a:rPr lang="en-GB"/>
            <a:t>One of the 1</a:t>
          </a:r>
          <a:r>
            <a:rPr lang="en-GB" baseline="30000"/>
            <a:t>st</a:t>
          </a:r>
          <a:r>
            <a:rPr lang="en-GB"/>
            <a:t> countries to do so</a:t>
          </a:r>
          <a:endParaRPr lang="en-US"/>
        </a:p>
      </dgm:t>
    </dgm:pt>
    <dgm:pt modelId="{AFA31729-06FB-4DFC-8B4B-1D114E17C149}" type="parTrans" cxnId="{D9EA3AD2-69F4-49FA-A789-DB1E52AE2A1E}">
      <dgm:prSet/>
      <dgm:spPr/>
      <dgm:t>
        <a:bodyPr/>
        <a:lstStyle/>
        <a:p>
          <a:endParaRPr lang="en-US"/>
        </a:p>
      </dgm:t>
    </dgm:pt>
    <dgm:pt modelId="{0131F052-BB53-4E97-B1AE-E7F1B8C35F60}" type="sibTrans" cxnId="{D9EA3AD2-69F4-49FA-A789-DB1E52AE2A1E}">
      <dgm:prSet/>
      <dgm:spPr/>
      <dgm:t>
        <a:bodyPr/>
        <a:lstStyle/>
        <a:p>
          <a:endParaRPr lang="en-US"/>
        </a:p>
      </dgm:t>
    </dgm:pt>
    <dgm:pt modelId="{A4836BDA-775E-48E5-8DAC-A97F730485CE}">
      <dgm:prSet/>
      <dgm:spPr/>
      <dgm:t>
        <a:bodyPr/>
        <a:lstStyle/>
        <a:p>
          <a:r>
            <a:rPr lang="en-GB"/>
            <a:t>Four strategies published simultaneously:</a:t>
          </a:r>
          <a:endParaRPr lang="en-US"/>
        </a:p>
      </dgm:t>
    </dgm:pt>
    <dgm:pt modelId="{190014CE-DBDE-4F4F-9B50-AD6222B0DC02}" type="parTrans" cxnId="{DCD1BEA0-59C0-4D08-A464-150CD29AE3F4}">
      <dgm:prSet/>
      <dgm:spPr/>
      <dgm:t>
        <a:bodyPr/>
        <a:lstStyle/>
        <a:p>
          <a:endParaRPr lang="en-US"/>
        </a:p>
      </dgm:t>
    </dgm:pt>
    <dgm:pt modelId="{CEF1E5F3-8295-48C2-A87C-9A8CB5B7B4F4}" type="sibTrans" cxnId="{DCD1BEA0-59C0-4D08-A464-150CD29AE3F4}">
      <dgm:prSet/>
      <dgm:spPr/>
      <dgm:t>
        <a:bodyPr/>
        <a:lstStyle/>
        <a:p>
          <a:endParaRPr lang="en-US"/>
        </a:p>
      </dgm:t>
    </dgm:pt>
    <dgm:pt modelId="{21E6161B-E402-4973-840B-281DEAF30EFE}">
      <dgm:prSet/>
      <dgm:spPr/>
      <dgm:t>
        <a:bodyPr/>
        <a:lstStyle/>
        <a:p>
          <a:r>
            <a:rPr lang="en-GB"/>
            <a:t>Biodiversity</a:t>
          </a:r>
          <a:endParaRPr lang="en-US"/>
        </a:p>
      </dgm:t>
    </dgm:pt>
    <dgm:pt modelId="{4CACEA26-3F04-4280-8680-841F154510CF}" type="parTrans" cxnId="{6B059C93-18B3-49DE-BE5C-8700D585D682}">
      <dgm:prSet/>
      <dgm:spPr/>
      <dgm:t>
        <a:bodyPr/>
        <a:lstStyle/>
        <a:p>
          <a:endParaRPr lang="en-US"/>
        </a:p>
      </dgm:t>
    </dgm:pt>
    <dgm:pt modelId="{D33812FE-245D-4A1F-BE9D-C732242CBF83}" type="sibTrans" cxnId="{6B059C93-18B3-49DE-BE5C-8700D585D682}">
      <dgm:prSet/>
      <dgm:spPr/>
      <dgm:t>
        <a:bodyPr/>
        <a:lstStyle/>
        <a:p>
          <a:endParaRPr lang="en-US"/>
        </a:p>
      </dgm:t>
    </dgm:pt>
    <dgm:pt modelId="{F030D965-C571-492A-874A-5A8AAD41188A}">
      <dgm:prSet/>
      <dgm:spPr/>
      <dgm:t>
        <a:bodyPr/>
        <a:lstStyle/>
        <a:p>
          <a:r>
            <a:rPr lang="en-GB"/>
            <a:t>Climate change</a:t>
          </a:r>
          <a:endParaRPr lang="en-US"/>
        </a:p>
      </dgm:t>
    </dgm:pt>
    <dgm:pt modelId="{D2A59E45-83A6-45B7-8E0F-1785929E9F26}" type="parTrans" cxnId="{075091C5-88D4-4A2D-92CD-260051F24507}">
      <dgm:prSet/>
      <dgm:spPr/>
      <dgm:t>
        <a:bodyPr/>
        <a:lstStyle/>
        <a:p>
          <a:endParaRPr lang="en-US"/>
        </a:p>
      </dgm:t>
    </dgm:pt>
    <dgm:pt modelId="{78CF5124-C193-4C08-AEE1-1069EDFD8E4A}" type="sibTrans" cxnId="{075091C5-88D4-4A2D-92CD-260051F24507}">
      <dgm:prSet/>
      <dgm:spPr/>
      <dgm:t>
        <a:bodyPr/>
        <a:lstStyle/>
        <a:p>
          <a:endParaRPr lang="en-US"/>
        </a:p>
      </dgm:t>
    </dgm:pt>
    <dgm:pt modelId="{BD155BDB-E2C0-43E7-A077-DDA1AC961FFB}">
      <dgm:prSet/>
      <dgm:spPr/>
      <dgm:t>
        <a:bodyPr/>
        <a:lstStyle/>
        <a:p>
          <a:r>
            <a:rPr lang="en-GB"/>
            <a:t>Sustainable forestry</a:t>
          </a:r>
          <a:endParaRPr lang="en-US"/>
        </a:p>
      </dgm:t>
    </dgm:pt>
    <dgm:pt modelId="{EA20136E-1188-4AFC-8914-80E88A3FA641}" type="parTrans" cxnId="{BD8FAE5B-9225-4901-8EBF-6649D860891F}">
      <dgm:prSet/>
      <dgm:spPr/>
      <dgm:t>
        <a:bodyPr/>
        <a:lstStyle/>
        <a:p>
          <a:endParaRPr lang="en-US"/>
        </a:p>
      </dgm:t>
    </dgm:pt>
    <dgm:pt modelId="{17A058A4-B728-4820-9188-683852A031CC}" type="sibTrans" cxnId="{BD8FAE5B-9225-4901-8EBF-6649D860891F}">
      <dgm:prSet/>
      <dgm:spPr/>
      <dgm:t>
        <a:bodyPr/>
        <a:lstStyle/>
        <a:p>
          <a:endParaRPr lang="en-US"/>
        </a:p>
      </dgm:t>
    </dgm:pt>
    <dgm:pt modelId="{D4B2A2A4-60A4-433B-8B64-9C7C463106C2}">
      <dgm:prSet/>
      <dgm:spPr/>
      <dgm:t>
        <a:bodyPr/>
        <a:lstStyle/>
        <a:p>
          <a:r>
            <a:rPr lang="en-GB"/>
            <a:t>Focus up to 2014 (20 years)</a:t>
          </a:r>
          <a:endParaRPr lang="en-US"/>
        </a:p>
      </dgm:t>
    </dgm:pt>
    <dgm:pt modelId="{D3EB7B81-5697-41AA-95E4-20634741BD42}" type="parTrans" cxnId="{4D4B07B9-A840-413A-9458-BE761FF4828D}">
      <dgm:prSet/>
      <dgm:spPr/>
      <dgm:t>
        <a:bodyPr/>
        <a:lstStyle/>
        <a:p>
          <a:endParaRPr lang="en-US"/>
        </a:p>
      </dgm:t>
    </dgm:pt>
    <dgm:pt modelId="{1B783593-CF86-4180-8178-6799FEE03EFB}" type="sibTrans" cxnId="{4D4B07B9-A840-413A-9458-BE761FF4828D}">
      <dgm:prSet/>
      <dgm:spPr/>
      <dgm:t>
        <a:bodyPr/>
        <a:lstStyle/>
        <a:p>
          <a:endParaRPr lang="en-US"/>
        </a:p>
      </dgm:t>
    </dgm:pt>
    <dgm:pt modelId="{A72F842E-065C-4540-B2A2-DB53A4398492}" type="pres">
      <dgm:prSet presAssocID="{6BB0D55E-3166-4844-B5A6-644581FC40A3}" presName="linear" presStyleCnt="0">
        <dgm:presLayoutVars>
          <dgm:animLvl val="lvl"/>
          <dgm:resizeHandles val="exact"/>
        </dgm:presLayoutVars>
      </dgm:prSet>
      <dgm:spPr/>
    </dgm:pt>
    <dgm:pt modelId="{935E7B9F-A211-40D1-AA0A-3CD9D5D580E2}" type="pres">
      <dgm:prSet presAssocID="{3E7571AC-2658-46FA-B474-8918C8E0EA5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81810AE-EF4E-41BA-9A5A-72BFF694840B}" type="pres">
      <dgm:prSet presAssocID="{C168A39A-07C7-4E39-AD8D-D654B9212435}" presName="spacer" presStyleCnt="0"/>
      <dgm:spPr/>
    </dgm:pt>
    <dgm:pt modelId="{B2DD5B87-CC1C-4C7B-A3E6-19F2F57816B3}" type="pres">
      <dgm:prSet presAssocID="{19C17DC3-B17C-40C3-8182-C71D5EC4536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AA6DDEE-1257-4406-AF71-8FF4AA42291B}" type="pres">
      <dgm:prSet presAssocID="{0131F052-BB53-4E97-B1AE-E7F1B8C35F60}" presName="spacer" presStyleCnt="0"/>
      <dgm:spPr/>
    </dgm:pt>
    <dgm:pt modelId="{D9387E07-988F-43C8-8759-2E1702273C59}" type="pres">
      <dgm:prSet presAssocID="{A4836BDA-775E-48E5-8DAC-A97F730485C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9FA2E72-4507-4D0C-A6B5-C8623E74410A}" type="pres">
      <dgm:prSet presAssocID="{A4836BDA-775E-48E5-8DAC-A97F730485CE}" presName="childText" presStyleLbl="revTx" presStyleIdx="0" presStyleCnt="1">
        <dgm:presLayoutVars>
          <dgm:bulletEnabled val="1"/>
        </dgm:presLayoutVars>
      </dgm:prSet>
      <dgm:spPr/>
    </dgm:pt>
    <dgm:pt modelId="{B7DD2E24-20CB-4828-8FB1-3A5EA09AC958}" type="pres">
      <dgm:prSet presAssocID="{D4B2A2A4-60A4-433B-8B64-9C7C463106C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AEAFC09-6E3B-41E4-AAA2-FA172BCA6106}" type="presOf" srcId="{19C17DC3-B17C-40C3-8182-C71D5EC4536D}" destId="{B2DD5B87-CC1C-4C7B-A3E6-19F2F57816B3}" srcOrd="0" destOrd="0" presId="urn:microsoft.com/office/officeart/2005/8/layout/vList2"/>
    <dgm:cxn modelId="{F6B01813-E9BA-4F44-A950-A0DED0169CB7}" type="presOf" srcId="{BD155BDB-E2C0-43E7-A077-DDA1AC961FFB}" destId="{89FA2E72-4507-4D0C-A6B5-C8623E74410A}" srcOrd="0" destOrd="2" presId="urn:microsoft.com/office/officeart/2005/8/layout/vList2"/>
    <dgm:cxn modelId="{1811723A-2555-4B3B-A01A-755A9ACB7F59}" type="presOf" srcId="{D4B2A2A4-60A4-433B-8B64-9C7C463106C2}" destId="{B7DD2E24-20CB-4828-8FB1-3A5EA09AC958}" srcOrd="0" destOrd="0" presId="urn:microsoft.com/office/officeart/2005/8/layout/vList2"/>
    <dgm:cxn modelId="{BD8FAE5B-9225-4901-8EBF-6649D860891F}" srcId="{A4836BDA-775E-48E5-8DAC-A97F730485CE}" destId="{BD155BDB-E2C0-43E7-A077-DDA1AC961FFB}" srcOrd="2" destOrd="0" parTransId="{EA20136E-1188-4AFC-8914-80E88A3FA641}" sibTransId="{17A058A4-B728-4820-9188-683852A031CC}"/>
    <dgm:cxn modelId="{CB526B67-93C8-43E6-BAC4-BD7919DFF429}" type="presOf" srcId="{F030D965-C571-492A-874A-5A8AAD41188A}" destId="{89FA2E72-4507-4D0C-A6B5-C8623E74410A}" srcOrd="0" destOrd="1" presId="urn:microsoft.com/office/officeart/2005/8/layout/vList2"/>
    <dgm:cxn modelId="{F4E5CE6B-E997-4141-AB79-04261B5C76CC}" srcId="{6BB0D55E-3166-4844-B5A6-644581FC40A3}" destId="{3E7571AC-2658-46FA-B474-8918C8E0EA5C}" srcOrd="0" destOrd="0" parTransId="{8AD02197-9FD0-44BC-9998-1F3BC187B175}" sibTransId="{C168A39A-07C7-4E39-AD8D-D654B9212435}"/>
    <dgm:cxn modelId="{C4263C77-4D89-438B-9ED2-AE10399880D6}" type="presOf" srcId="{21E6161B-E402-4973-840B-281DEAF30EFE}" destId="{89FA2E72-4507-4D0C-A6B5-C8623E74410A}" srcOrd="0" destOrd="0" presId="urn:microsoft.com/office/officeart/2005/8/layout/vList2"/>
    <dgm:cxn modelId="{97946F8C-0F08-47BA-973C-07C600688EC6}" type="presOf" srcId="{6BB0D55E-3166-4844-B5A6-644581FC40A3}" destId="{A72F842E-065C-4540-B2A2-DB53A4398492}" srcOrd="0" destOrd="0" presId="urn:microsoft.com/office/officeart/2005/8/layout/vList2"/>
    <dgm:cxn modelId="{6B059C93-18B3-49DE-BE5C-8700D585D682}" srcId="{A4836BDA-775E-48E5-8DAC-A97F730485CE}" destId="{21E6161B-E402-4973-840B-281DEAF30EFE}" srcOrd="0" destOrd="0" parTransId="{4CACEA26-3F04-4280-8680-841F154510CF}" sibTransId="{D33812FE-245D-4A1F-BE9D-C732242CBF83}"/>
    <dgm:cxn modelId="{83036197-6CBC-4829-910E-9AF2091D0C9E}" type="presOf" srcId="{3E7571AC-2658-46FA-B474-8918C8E0EA5C}" destId="{935E7B9F-A211-40D1-AA0A-3CD9D5D580E2}" srcOrd="0" destOrd="0" presId="urn:microsoft.com/office/officeart/2005/8/layout/vList2"/>
    <dgm:cxn modelId="{DCD1BEA0-59C0-4D08-A464-150CD29AE3F4}" srcId="{6BB0D55E-3166-4844-B5A6-644581FC40A3}" destId="{A4836BDA-775E-48E5-8DAC-A97F730485CE}" srcOrd="2" destOrd="0" parTransId="{190014CE-DBDE-4F4F-9B50-AD6222B0DC02}" sibTransId="{CEF1E5F3-8295-48C2-A87C-9A8CB5B7B4F4}"/>
    <dgm:cxn modelId="{B3B74DB0-CD26-4939-8B48-82E50BA6F20A}" type="presOf" srcId="{A4836BDA-775E-48E5-8DAC-A97F730485CE}" destId="{D9387E07-988F-43C8-8759-2E1702273C59}" srcOrd="0" destOrd="0" presId="urn:microsoft.com/office/officeart/2005/8/layout/vList2"/>
    <dgm:cxn modelId="{4D4B07B9-A840-413A-9458-BE761FF4828D}" srcId="{6BB0D55E-3166-4844-B5A6-644581FC40A3}" destId="{D4B2A2A4-60A4-433B-8B64-9C7C463106C2}" srcOrd="3" destOrd="0" parTransId="{D3EB7B81-5697-41AA-95E4-20634741BD42}" sibTransId="{1B783593-CF86-4180-8178-6799FEE03EFB}"/>
    <dgm:cxn modelId="{075091C5-88D4-4A2D-92CD-260051F24507}" srcId="{A4836BDA-775E-48E5-8DAC-A97F730485CE}" destId="{F030D965-C571-492A-874A-5A8AAD41188A}" srcOrd="1" destOrd="0" parTransId="{D2A59E45-83A6-45B7-8E0F-1785929E9F26}" sibTransId="{78CF5124-C193-4C08-AEE1-1069EDFD8E4A}"/>
    <dgm:cxn modelId="{D9EA3AD2-69F4-49FA-A789-DB1E52AE2A1E}" srcId="{6BB0D55E-3166-4844-B5A6-644581FC40A3}" destId="{19C17DC3-B17C-40C3-8182-C71D5EC4536D}" srcOrd="1" destOrd="0" parTransId="{AFA31729-06FB-4DFC-8B4B-1D114E17C149}" sibTransId="{0131F052-BB53-4E97-B1AE-E7F1B8C35F60}"/>
    <dgm:cxn modelId="{94DDA394-7B18-4D0D-85DC-8E0C9C9B03FE}" type="presParOf" srcId="{A72F842E-065C-4540-B2A2-DB53A4398492}" destId="{935E7B9F-A211-40D1-AA0A-3CD9D5D580E2}" srcOrd="0" destOrd="0" presId="urn:microsoft.com/office/officeart/2005/8/layout/vList2"/>
    <dgm:cxn modelId="{0536844F-287C-464F-AA04-9AC66118A4BF}" type="presParOf" srcId="{A72F842E-065C-4540-B2A2-DB53A4398492}" destId="{781810AE-EF4E-41BA-9A5A-72BFF694840B}" srcOrd="1" destOrd="0" presId="urn:microsoft.com/office/officeart/2005/8/layout/vList2"/>
    <dgm:cxn modelId="{6B6D3A51-90C2-4B19-9B38-86723AC41730}" type="presParOf" srcId="{A72F842E-065C-4540-B2A2-DB53A4398492}" destId="{B2DD5B87-CC1C-4C7B-A3E6-19F2F57816B3}" srcOrd="2" destOrd="0" presId="urn:microsoft.com/office/officeart/2005/8/layout/vList2"/>
    <dgm:cxn modelId="{BA785D20-32D6-45D3-A279-B4EF7BD7077E}" type="presParOf" srcId="{A72F842E-065C-4540-B2A2-DB53A4398492}" destId="{4AA6DDEE-1257-4406-AF71-8FF4AA42291B}" srcOrd="3" destOrd="0" presId="urn:microsoft.com/office/officeart/2005/8/layout/vList2"/>
    <dgm:cxn modelId="{2AAFD6F3-D694-407A-A0E4-A0656CA75566}" type="presParOf" srcId="{A72F842E-065C-4540-B2A2-DB53A4398492}" destId="{D9387E07-988F-43C8-8759-2E1702273C59}" srcOrd="4" destOrd="0" presId="urn:microsoft.com/office/officeart/2005/8/layout/vList2"/>
    <dgm:cxn modelId="{5278CBB2-803D-4B08-A0D5-2F278CC1C333}" type="presParOf" srcId="{A72F842E-065C-4540-B2A2-DB53A4398492}" destId="{89FA2E72-4507-4D0C-A6B5-C8623E74410A}" srcOrd="5" destOrd="0" presId="urn:microsoft.com/office/officeart/2005/8/layout/vList2"/>
    <dgm:cxn modelId="{10847E9B-1B04-497A-AFBD-FE52703C483E}" type="presParOf" srcId="{A72F842E-065C-4540-B2A2-DB53A4398492}" destId="{B7DD2E24-20CB-4828-8FB1-3A5EA09AC95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D70D362-C9D4-45E9-A693-5A0CAE24EA5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054CAFD-8605-4FF5-8D14-1B982402B69F}">
      <dgm:prSet/>
      <dgm:spPr/>
      <dgm:t>
        <a:bodyPr/>
        <a:lstStyle/>
        <a:p>
          <a:r>
            <a:rPr lang="en-GB"/>
            <a:t>More investment in people &amp; equipment for a competitive economy</a:t>
          </a:r>
          <a:endParaRPr lang="en-US"/>
        </a:p>
      </dgm:t>
    </dgm:pt>
    <dgm:pt modelId="{F5C47EE5-E290-4B74-9D70-A53EDBE4B272}" type="parTrans" cxnId="{229CB5D3-F48C-4B21-844A-41DEF4F22ABD}">
      <dgm:prSet/>
      <dgm:spPr/>
      <dgm:t>
        <a:bodyPr/>
        <a:lstStyle/>
        <a:p>
          <a:endParaRPr lang="en-US"/>
        </a:p>
      </dgm:t>
    </dgm:pt>
    <dgm:pt modelId="{F89795A4-DA8C-4FBB-825C-D5A31D2277A5}" type="sibTrans" cxnId="{229CB5D3-F48C-4B21-844A-41DEF4F22ABD}">
      <dgm:prSet/>
      <dgm:spPr/>
      <dgm:t>
        <a:bodyPr/>
        <a:lstStyle/>
        <a:p>
          <a:endParaRPr lang="en-US"/>
        </a:p>
      </dgm:t>
    </dgm:pt>
    <dgm:pt modelId="{7FB0713E-65CC-4C88-B0FE-FD6FF22058F9}">
      <dgm:prSet/>
      <dgm:spPr/>
      <dgm:t>
        <a:bodyPr/>
        <a:lstStyle/>
        <a:p>
          <a:r>
            <a:rPr lang="en-GB"/>
            <a:t>Reducing the level of social exclusion</a:t>
          </a:r>
          <a:endParaRPr lang="en-US"/>
        </a:p>
      </dgm:t>
    </dgm:pt>
    <dgm:pt modelId="{883D68E1-70CB-4C36-97F4-1EA7D9B825F8}" type="parTrans" cxnId="{1C0484AA-0276-4CC0-B59D-09FB3DD3048A}">
      <dgm:prSet/>
      <dgm:spPr/>
      <dgm:t>
        <a:bodyPr/>
        <a:lstStyle/>
        <a:p>
          <a:endParaRPr lang="en-US"/>
        </a:p>
      </dgm:t>
    </dgm:pt>
    <dgm:pt modelId="{C588E98F-B709-4D11-85C9-ADE930C407F6}" type="sibTrans" cxnId="{1C0484AA-0276-4CC0-B59D-09FB3DD3048A}">
      <dgm:prSet/>
      <dgm:spPr/>
      <dgm:t>
        <a:bodyPr/>
        <a:lstStyle/>
        <a:p>
          <a:endParaRPr lang="en-US"/>
        </a:p>
      </dgm:t>
    </dgm:pt>
    <dgm:pt modelId="{4D2C9AD9-322D-4620-AB95-7DE644CCA679}">
      <dgm:prSet/>
      <dgm:spPr/>
      <dgm:t>
        <a:bodyPr/>
        <a:lstStyle/>
        <a:p>
          <a:r>
            <a:rPr lang="en-GB"/>
            <a:t>Promoting a transport system that provides choice, limits environmental harm &amp; reduces congestion</a:t>
          </a:r>
          <a:endParaRPr lang="en-US"/>
        </a:p>
      </dgm:t>
    </dgm:pt>
    <dgm:pt modelId="{1FBE37BC-7B75-4FBD-88B2-DB5F43EDD9E4}" type="parTrans" cxnId="{B7FB5278-2103-4B3F-80C1-A6D7406DDABE}">
      <dgm:prSet/>
      <dgm:spPr/>
      <dgm:t>
        <a:bodyPr/>
        <a:lstStyle/>
        <a:p>
          <a:endParaRPr lang="en-US"/>
        </a:p>
      </dgm:t>
    </dgm:pt>
    <dgm:pt modelId="{2720804A-D529-45C6-895C-93F762440B25}" type="sibTrans" cxnId="{B7FB5278-2103-4B3F-80C1-A6D7406DDABE}">
      <dgm:prSet/>
      <dgm:spPr/>
      <dgm:t>
        <a:bodyPr/>
        <a:lstStyle/>
        <a:p>
          <a:endParaRPr lang="en-US"/>
        </a:p>
      </dgm:t>
    </dgm:pt>
    <dgm:pt modelId="{B945F1D1-3418-413B-BC5A-8D77282A399B}">
      <dgm:prSet/>
      <dgm:spPr/>
      <dgm:t>
        <a:bodyPr/>
        <a:lstStyle/>
        <a:p>
          <a:r>
            <a:rPr lang="en-GB"/>
            <a:t>Improving large towns &amp; cities, making them better places to live &amp; work</a:t>
          </a:r>
          <a:endParaRPr lang="en-US"/>
        </a:p>
      </dgm:t>
    </dgm:pt>
    <dgm:pt modelId="{6A20AE0E-DC17-4DAD-803C-34D8C299CF10}" type="parTrans" cxnId="{5E63F385-0F60-41CA-9325-BEF0AD578AFC}">
      <dgm:prSet/>
      <dgm:spPr/>
      <dgm:t>
        <a:bodyPr/>
        <a:lstStyle/>
        <a:p>
          <a:endParaRPr lang="en-US"/>
        </a:p>
      </dgm:t>
    </dgm:pt>
    <dgm:pt modelId="{F79FCB30-0901-401D-97AB-4C564371A55B}" type="sibTrans" cxnId="{5E63F385-0F60-41CA-9325-BEF0AD578AFC}">
      <dgm:prSet/>
      <dgm:spPr/>
      <dgm:t>
        <a:bodyPr/>
        <a:lstStyle/>
        <a:p>
          <a:endParaRPr lang="en-US"/>
        </a:p>
      </dgm:t>
    </dgm:pt>
    <dgm:pt modelId="{70CC8925-823F-4344-873C-8BA6790B920B}">
      <dgm:prSet/>
      <dgm:spPr/>
      <dgm:t>
        <a:bodyPr/>
        <a:lstStyle/>
        <a:p>
          <a:r>
            <a:rPr lang="en-GB"/>
            <a:t>Improving energy efficiency &amp; tackling waste</a:t>
          </a:r>
          <a:endParaRPr lang="en-US"/>
        </a:p>
      </dgm:t>
    </dgm:pt>
    <dgm:pt modelId="{444691E6-259B-43D6-9727-0F0880F22C4D}" type="parTrans" cxnId="{B04A45E5-CAD8-4515-BFE5-D9DB12747DDB}">
      <dgm:prSet/>
      <dgm:spPr/>
      <dgm:t>
        <a:bodyPr/>
        <a:lstStyle/>
        <a:p>
          <a:endParaRPr lang="en-US"/>
        </a:p>
      </dgm:t>
    </dgm:pt>
    <dgm:pt modelId="{3AAAC419-B062-4200-88C0-EDB1156D2975}" type="sibTrans" cxnId="{B04A45E5-CAD8-4515-BFE5-D9DB12747DDB}">
      <dgm:prSet/>
      <dgm:spPr/>
      <dgm:t>
        <a:bodyPr/>
        <a:lstStyle/>
        <a:p>
          <a:endParaRPr lang="en-US"/>
        </a:p>
      </dgm:t>
    </dgm:pt>
    <dgm:pt modelId="{C90A086F-CC23-46E7-87B8-887C5F8DB443}">
      <dgm:prSet/>
      <dgm:spPr/>
      <dgm:t>
        <a:bodyPr/>
        <a:lstStyle/>
        <a:p>
          <a:r>
            <a:rPr lang="en-GB"/>
            <a:t>Working with others to achieve SD internationally</a:t>
          </a:r>
          <a:endParaRPr lang="en-US"/>
        </a:p>
      </dgm:t>
    </dgm:pt>
    <dgm:pt modelId="{EC43A326-4546-4684-A84A-DD8D8EE3FFE8}" type="parTrans" cxnId="{6A24C395-DD43-4CD4-B5C0-6BF6C296E0CA}">
      <dgm:prSet/>
      <dgm:spPr/>
      <dgm:t>
        <a:bodyPr/>
        <a:lstStyle/>
        <a:p>
          <a:endParaRPr lang="en-US"/>
        </a:p>
      </dgm:t>
    </dgm:pt>
    <dgm:pt modelId="{C6CFFEB1-D376-486E-A235-46771925D2C6}" type="sibTrans" cxnId="{6A24C395-DD43-4CD4-B5C0-6BF6C296E0CA}">
      <dgm:prSet/>
      <dgm:spPr/>
      <dgm:t>
        <a:bodyPr/>
        <a:lstStyle/>
        <a:p>
          <a:endParaRPr lang="en-US"/>
        </a:p>
      </dgm:t>
    </dgm:pt>
    <dgm:pt modelId="{38D4AB2D-218E-48EF-9F4E-81873DE4489D}" type="pres">
      <dgm:prSet presAssocID="{7D70D362-C9D4-45E9-A693-5A0CAE24EA5E}" presName="linear" presStyleCnt="0">
        <dgm:presLayoutVars>
          <dgm:animLvl val="lvl"/>
          <dgm:resizeHandles val="exact"/>
        </dgm:presLayoutVars>
      </dgm:prSet>
      <dgm:spPr/>
    </dgm:pt>
    <dgm:pt modelId="{1D9CD295-F6EF-4F3B-B1F3-45B2872BB05C}" type="pres">
      <dgm:prSet presAssocID="{6054CAFD-8605-4FF5-8D14-1B982402B69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6908D2A-0727-4A66-B34E-0D4DF27B19A4}" type="pres">
      <dgm:prSet presAssocID="{F89795A4-DA8C-4FBB-825C-D5A31D2277A5}" presName="spacer" presStyleCnt="0"/>
      <dgm:spPr/>
    </dgm:pt>
    <dgm:pt modelId="{AC552951-ABC0-4658-89E8-002645F75BD8}" type="pres">
      <dgm:prSet presAssocID="{7FB0713E-65CC-4C88-B0FE-FD6FF22058F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D4386E3-9EDA-4CA1-9504-B45F10DBFD65}" type="pres">
      <dgm:prSet presAssocID="{C588E98F-B709-4D11-85C9-ADE930C407F6}" presName="spacer" presStyleCnt="0"/>
      <dgm:spPr/>
    </dgm:pt>
    <dgm:pt modelId="{0B68E81A-0BD5-4404-8362-81A4B916929C}" type="pres">
      <dgm:prSet presAssocID="{4D2C9AD9-322D-4620-AB95-7DE644CCA67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2153611-EDBE-4DDE-B914-500985AFA26C}" type="pres">
      <dgm:prSet presAssocID="{2720804A-D529-45C6-895C-93F762440B25}" presName="spacer" presStyleCnt="0"/>
      <dgm:spPr/>
    </dgm:pt>
    <dgm:pt modelId="{A52E8F22-EFB7-4503-A367-379DECD5F4B3}" type="pres">
      <dgm:prSet presAssocID="{B945F1D1-3418-413B-BC5A-8D77282A399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4D46C6A-3532-4C68-93CF-8FDD7DBFC620}" type="pres">
      <dgm:prSet presAssocID="{F79FCB30-0901-401D-97AB-4C564371A55B}" presName="spacer" presStyleCnt="0"/>
      <dgm:spPr/>
    </dgm:pt>
    <dgm:pt modelId="{A263D39E-A9BD-4BFA-828F-B2CCCF2796AC}" type="pres">
      <dgm:prSet presAssocID="{70CC8925-823F-4344-873C-8BA6790B920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251172D7-E41E-4757-B33D-8E0326A983D6}" type="pres">
      <dgm:prSet presAssocID="{3AAAC419-B062-4200-88C0-EDB1156D2975}" presName="spacer" presStyleCnt="0"/>
      <dgm:spPr/>
    </dgm:pt>
    <dgm:pt modelId="{0B579252-3EEE-443D-B8C5-C7EBA20C795A}" type="pres">
      <dgm:prSet presAssocID="{C90A086F-CC23-46E7-87B8-887C5F8DB443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1BD4E68-0A0C-4C3B-9D10-8204BEB9E4FC}" type="presOf" srcId="{7FB0713E-65CC-4C88-B0FE-FD6FF22058F9}" destId="{AC552951-ABC0-4658-89E8-002645F75BD8}" srcOrd="0" destOrd="0" presId="urn:microsoft.com/office/officeart/2005/8/layout/vList2"/>
    <dgm:cxn modelId="{79316E53-E379-42BC-93C0-07B11C252AC9}" type="presOf" srcId="{70CC8925-823F-4344-873C-8BA6790B920B}" destId="{A263D39E-A9BD-4BFA-828F-B2CCCF2796AC}" srcOrd="0" destOrd="0" presId="urn:microsoft.com/office/officeart/2005/8/layout/vList2"/>
    <dgm:cxn modelId="{B7FB5278-2103-4B3F-80C1-A6D7406DDABE}" srcId="{7D70D362-C9D4-45E9-A693-5A0CAE24EA5E}" destId="{4D2C9AD9-322D-4620-AB95-7DE644CCA679}" srcOrd="2" destOrd="0" parTransId="{1FBE37BC-7B75-4FBD-88B2-DB5F43EDD9E4}" sibTransId="{2720804A-D529-45C6-895C-93F762440B25}"/>
    <dgm:cxn modelId="{5E63F385-0F60-41CA-9325-BEF0AD578AFC}" srcId="{7D70D362-C9D4-45E9-A693-5A0CAE24EA5E}" destId="{B945F1D1-3418-413B-BC5A-8D77282A399B}" srcOrd="3" destOrd="0" parTransId="{6A20AE0E-DC17-4DAD-803C-34D8C299CF10}" sibTransId="{F79FCB30-0901-401D-97AB-4C564371A55B}"/>
    <dgm:cxn modelId="{BD537E8F-A196-41E1-9CA7-2202D09DD1DC}" type="presOf" srcId="{B945F1D1-3418-413B-BC5A-8D77282A399B}" destId="{A52E8F22-EFB7-4503-A367-379DECD5F4B3}" srcOrd="0" destOrd="0" presId="urn:microsoft.com/office/officeart/2005/8/layout/vList2"/>
    <dgm:cxn modelId="{B83FEE91-90B3-43DD-B8BB-682B7B77856B}" type="presOf" srcId="{C90A086F-CC23-46E7-87B8-887C5F8DB443}" destId="{0B579252-3EEE-443D-B8C5-C7EBA20C795A}" srcOrd="0" destOrd="0" presId="urn:microsoft.com/office/officeart/2005/8/layout/vList2"/>
    <dgm:cxn modelId="{6A24C395-DD43-4CD4-B5C0-6BF6C296E0CA}" srcId="{7D70D362-C9D4-45E9-A693-5A0CAE24EA5E}" destId="{C90A086F-CC23-46E7-87B8-887C5F8DB443}" srcOrd="5" destOrd="0" parTransId="{EC43A326-4546-4684-A84A-DD8D8EE3FFE8}" sibTransId="{C6CFFEB1-D376-486E-A235-46771925D2C6}"/>
    <dgm:cxn modelId="{1C0484AA-0276-4CC0-B59D-09FB3DD3048A}" srcId="{7D70D362-C9D4-45E9-A693-5A0CAE24EA5E}" destId="{7FB0713E-65CC-4C88-B0FE-FD6FF22058F9}" srcOrd="1" destOrd="0" parTransId="{883D68E1-70CB-4C36-97F4-1EA7D9B825F8}" sibTransId="{C588E98F-B709-4D11-85C9-ADE930C407F6}"/>
    <dgm:cxn modelId="{229CB5D3-F48C-4B21-844A-41DEF4F22ABD}" srcId="{7D70D362-C9D4-45E9-A693-5A0CAE24EA5E}" destId="{6054CAFD-8605-4FF5-8D14-1B982402B69F}" srcOrd="0" destOrd="0" parTransId="{F5C47EE5-E290-4B74-9D70-A53EDBE4B272}" sibTransId="{F89795A4-DA8C-4FBB-825C-D5A31D2277A5}"/>
    <dgm:cxn modelId="{3BFFCCD7-2713-42B3-B479-2CFBCB6A8590}" type="presOf" srcId="{7D70D362-C9D4-45E9-A693-5A0CAE24EA5E}" destId="{38D4AB2D-218E-48EF-9F4E-81873DE4489D}" srcOrd="0" destOrd="0" presId="urn:microsoft.com/office/officeart/2005/8/layout/vList2"/>
    <dgm:cxn modelId="{B04A45E5-CAD8-4515-BFE5-D9DB12747DDB}" srcId="{7D70D362-C9D4-45E9-A693-5A0CAE24EA5E}" destId="{70CC8925-823F-4344-873C-8BA6790B920B}" srcOrd="4" destOrd="0" parTransId="{444691E6-259B-43D6-9727-0F0880F22C4D}" sibTransId="{3AAAC419-B062-4200-88C0-EDB1156D2975}"/>
    <dgm:cxn modelId="{8F580EF3-2868-43CE-AEB7-A5B3E00B49DF}" type="presOf" srcId="{4D2C9AD9-322D-4620-AB95-7DE644CCA679}" destId="{0B68E81A-0BD5-4404-8362-81A4B916929C}" srcOrd="0" destOrd="0" presId="urn:microsoft.com/office/officeart/2005/8/layout/vList2"/>
    <dgm:cxn modelId="{013E06F4-0120-47C0-8BFD-40C195406A37}" type="presOf" srcId="{6054CAFD-8605-4FF5-8D14-1B982402B69F}" destId="{1D9CD295-F6EF-4F3B-B1F3-45B2872BB05C}" srcOrd="0" destOrd="0" presId="urn:microsoft.com/office/officeart/2005/8/layout/vList2"/>
    <dgm:cxn modelId="{33B2B2F2-380C-4056-8184-89C81DB3CCF2}" type="presParOf" srcId="{38D4AB2D-218E-48EF-9F4E-81873DE4489D}" destId="{1D9CD295-F6EF-4F3B-B1F3-45B2872BB05C}" srcOrd="0" destOrd="0" presId="urn:microsoft.com/office/officeart/2005/8/layout/vList2"/>
    <dgm:cxn modelId="{A61E4BF9-5456-4D65-9600-3A03CA3D92C1}" type="presParOf" srcId="{38D4AB2D-218E-48EF-9F4E-81873DE4489D}" destId="{06908D2A-0727-4A66-B34E-0D4DF27B19A4}" srcOrd="1" destOrd="0" presId="urn:microsoft.com/office/officeart/2005/8/layout/vList2"/>
    <dgm:cxn modelId="{56F7D64D-771F-4DA6-8A41-D73E0A1C70D2}" type="presParOf" srcId="{38D4AB2D-218E-48EF-9F4E-81873DE4489D}" destId="{AC552951-ABC0-4658-89E8-002645F75BD8}" srcOrd="2" destOrd="0" presId="urn:microsoft.com/office/officeart/2005/8/layout/vList2"/>
    <dgm:cxn modelId="{39D983F0-EC8C-4D7E-B56D-C1D3F2A6DECA}" type="presParOf" srcId="{38D4AB2D-218E-48EF-9F4E-81873DE4489D}" destId="{5D4386E3-9EDA-4CA1-9504-B45F10DBFD65}" srcOrd="3" destOrd="0" presId="urn:microsoft.com/office/officeart/2005/8/layout/vList2"/>
    <dgm:cxn modelId="{A869CB34-152F-4294-9FF9-9DADD3AFFFEC}" type="presParOf" srcId="{38D4AB2D-218E-48EF-9F4E-81873DE4489D}" destId="{0B68E81A-0BD5-4404-8362-81A4B916929C}" srcOrd="4" destOrd="0" presId="urn:microsoft.com/office/officeart/2005/8/layout/vList2"/>
    <dgm:cxn modelId="{D091E860-AC02-4634-BEC1-C75A033139A2}" type="presParOf" srcId="{38D4AB2D-218E-48EF-9F4E-81873DE4489D}" destId="{22153611-EDBE-4DDE-B914-500985AFA26C}" srcOrd="5" destOrd="0" presId="urn:microsoft.com/office/officeart/2005/8/layout/vList2"/>
    <dgm:cxn modelId="{AC429831-F335-498A-A05F-379345A4A9C7}" type="presParOf" srcId="{38D4AB2D-218E-48EF-9F4E-81873DE4489D}" destId="{A52E8F22-EFB7-4503-A367-379DECD5F4B3}" srcOrd="6" destOrd="0" presId="urn:microsoft.com/office/officeart/2005/8/layout/vList2"/>
    <dgm:cxn modelId="{200EF904-4439-4838-B3F6-F2D81A54A564}" type="presParOf" srcId="{38D4AB2D-218E-48EF-9F4E-81873DE4489D}" destId="{F4D46C6A-3532-4C68-93CF-8FDD7DBFC620}" srcOrd="7" destOrd="0" presId="urn:microsoft.com/office/officeart/2005/8/layout/vList2"/>
    <dgm:cxn modelId="{AF45F6A8-F8E3-4542-BCBB-4326A0B299CB}" type="presParOf" srcId="{38D4AB2D-218E-48EF-9F4E-81873DE4489D}" destId="{A263D39E-A9BD-4BFA-828F-B2CCCF2796AC}" srcOrd="8" destOrd="0" presId="urn:microsoft.com/office/officeart/2005/8/layout/vList2"/>
    <dgm:cxn modelId="{B853E3C5-7426-461B-B7BE-7D1367920830}" type="presParOf" srcId="{38D4AB2D-218E-48EF-9F4E-81873DE4489D}" destId="{251172D7-E41E-4757-B33D-8E0326A983D6}" srcOrd="9" destOrd="0" presId="urn:microsoft.com/office/officeart/2005/8/layout/vList2"/>
    <dgm:cxn modelId="{7649E1B1-AA87-4829-8FAE-A909E489F3EE}" type="presParOf" srcId="{38D4AB2D-218E-48EF-9F4E-81873DE4489D}" destId="{0B579252-3EEE-443D-B8C5-C7EBA20C795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37DF4E-600A-4FFB-98A5-918E547FB7F2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Country-led &amp; nationally owned</a:t>
          </a:r>
          <a:endParaRPr lang="en-US" sz="2600" kern="1200"/>
        </a:p>
      </dsp:txBody>
      <dsp:txXfrm>
        <a:off x="0" y="573683"/>
        <a:ext cx="2464593" cy="1478756"/>
      </dsp:txXfrm>
    </dsp:sp>
    <dsp:sp modelId="{E8611A16-63C2-4EDB-816C-32602E26E1EA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solidFill>
          <a:schemeClr val="accent5">
            <a:hueOff val="-1470669"/>
            <a:satOff val="-2046"/>
            <a:lumOff val="-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Rooted in vision of long term development</a:t>
          </a:r>
          <a:endParaRPr lang="en-US" sz="2600" kern="1200"/>
        </a:p>
      </dsp:txBody>
      <dsp:txXfrm>
        <a:off x="2711053" y="573683"/>
        <a:ext cx="2464593" cy="1478756"/>
      </dsp:txXfrm>
    </dsp:sp>
    <dsp:sp modelId="{147AC3F1-A9FF-47C7-9EB8-EF05618A98FA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solidFill>
          <a:schemeClr val="accent5">
            <a:hueOff val="-2941338"/>
            <a:satOff val="-4091"/>
            <a:lumOff val="-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Defined through participatory process</a:t>
          </a:r>
          <a:endParaRPr lang="en-US" sz="2600" kern="1200"/>
        </a:p>
      </dsp:txBody>
      <dsp:txXfrm>
        <a:off x="5422106" y="573683"/>
        <a:ext cx="2464593" cy="1478756"/>
      </dsp:txXfrm>
    </dsp:sp>
    <dsp:sp modelId="{DFB671C1-E91C-435D-9D01-4D654BB1B717}">
      <dsp:nvSpPr>
        <dsp:cNvPr id="0" name=""/>
        <dsp:cNvSpPr/>
      </dsp:nvSpPr>
      <dsp:spPr>
        <a:xfrm>
          <a:off x="0" y="2298898"/>
          <a:ext cx="2464593" cy="1478756"/>
        </a:xfrm>
        <a:prstGeom prst="rect">
          <a:avLst/>
        </a:prstGeom>
        <a:solidFill>
          <a:schemeClr val="accent5">
            <a:hueOff val="-4412007"/>
            <a:satOff val="-6137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Solid analytical basis</a:t>
          </a:r>
          <a:endParaRPr lang="en-US" sz="2600" kern="1200"/>
        </a:p>
      </dsp:txBody>
      <dsp:txXfrm>
        <a:off x="0" y="2298898"/>
        <a:ext cx="2464593" cy="1478756"/>
      </dsp:txXfrm>
    </dsp:sp>
    <dsp:sp modelId="{9238ADB6-B9C8-4745-BE96-B866B4F4B863}">
      <dsp:nvSpPr>
        <dsp:cNvPr id="0" name=""/>
        <dsp:cNvSpPr/>
      </dsp:nvSpPr>
      <dsp:spPr>
        <a:xfrm>
          <a:off x="2711053" y="2298898"/>
          <a:ext cx="2464593" cy="1478756"/>
        </a:xfrm>
        <a:prstGeom prst="rect">
          <a:avLst/>
        </a:prstGeom>
        <a:solidFill>
          <a:schemeClr val="accent5">
            <a:hueOff val="-5882676"/>
            <a:satOff val="-8182"/>
            <a:lumOff val="-31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Inclusive for all</a:t>
          </a:r>
          <a:endParaRPr lang="en-US" sz="2600" kern="1200"/>
        </a:p>
      </dsp:txBody>
      <dsp:txXfrm>
        <a:off x="2711053" y="2298898"/>
        <a:ext cx="2464593" cy="1478756"/>
      </dsp:txXfrm>
    </dsp:sp>
    <dsp:sp modelId="{1E85B3E6-9AA5-4000-BD76-5ED13B5686BC}">
      <dsp:nvSpPr>
        <dsp:cNvPr id="0" name=""/>
        <dsp:cNvSpPr/>
      </dsp:nvSpPr>
      <dsp:spPr>
        <a:xfrm>
          <a:off x="5422106" y="2298898"/>
          <a:ext cx="2464593" cy="1478756"/>
        </a:xfrm>
        <a:prstGeom prst="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Comprehensive &amp; integrated</a:t>
          </a:r>
          <a:endParaRPr lang="en-US" sz="2600" kern="1200"/>
        </a:p>
      </dsp:txBody>
      <dsp:txXfrm>
        <a:off x="5422106" y="2298898"/>
        <a:ext cx="2464593" cy="14787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CA3022-6AA0-4A3E-A8FC-EED33889C3F5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Build on existing strategies &amp; policies</a:t>
          </a:r>
          <a:endParaRPr lang="en-US" sz="2100" kern="1200"/>
        </a:p>
      </dsp:txBody>
      <dsp:txXfrm>
        <a:off x="0" y="573683"/>
        <a:ext cx="2464593" cy="1478756"/>
      </dsp:txXfrm>
    </dsp:sp>
    <dsp:sp modelId="{C874C441-E23C-42C9-AAEB-0C993C5B685F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Set realistic &amp; monitorable targets, linked to clear budgetary priorities</a:t>
          </a:r>
          <a:endParaRPr lang="en-US" sz="2100" kern="1200"/>
        </a:p>
      </dsp:txBody>
      <dsp:txXfrm>
        <a:off x="2711053" y="573683"/>
        <a:ext cx="2464593" cy="1478756"/>
      </dsp:txXfrm>
    </dsp:sp>
    <dsp:sp modelId="{641E657A-67DA-43C9-B2E2-4B57D80BE8A6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Identify priority capacity development needs</a:t>
          </a:r>
          <a:endParaRPr lang="en-US" sz="2100" kern="1200"/>
        </a:p>
      </dsp:txBody>
      <dsp:txXfrm>
        <a:off x="5422106" y="573683"/>
        <a:ext cx="2464593" cy="1478756"/>
      </dsp:txXfrm>
    </dsp:sp>
    <dsp:sp modelId="{68703E28-50BB-46D7-8D20-3AAD88824821}">
      <dsp:nvSpPr>
        <dsp:cNvPr id="0" name=""/>
        <dsp:cNvSpPr/>
      </dsp:nvSpPr>
      <dsp:spPr>
        <a:xfrm>
          <a:off x="0" y="2298898"/>
          <a:ext cx="2464593" cy="1478756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‘Build in’ constant monitoring from outset</a:t>
          </a:r>
          <a:endParaRPr lang="en-US" sz="2100" kern="1200"/>
        </a:p>
      </dsp:txBody>
      <dsp:txXfrm>
        <a:off x="0" y="2298898"/>
        <a:ext cx="2464593" cy="1478756"/>
      </dsp:txXfrm>
    </dsp:sp>
    <dsp:sp modelId="{2EA5A6F3-896F-46B9-AA62-D346165EF78B}">
      <dsp:nvSpPr>
        <dsp:cNvPr id="0" name=""/>
        <dsp:cNvSpPr/>
      </dsp:nvSpPr>
      <dsp:spPr>
        <a:xfrm>
          <a:off x="2711053" y="2298898"/>
          <a:ext cx="2464593" cy="1478756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Define roles, responsibilities &amp; relationships</a:t>
          </a:r>
          <a:endParaRPr lang="en-US" sz="2100" kern="1200"/>
        </a:p>
      </dsp:txBody>
      <dsp:txXfrm>
        <a:off x="2711053" y="2298898"/>
        <a:ext cx="2464593" cy="1478756"/>
      </dsp:txXfrm>
    </dsp:sp>
    <dsp:sp modelId="{EA8E6F8C-E42F-477A-85C0-9C047E9A75EF}">
      <dsp:nvSpPr>
        <dsp:cNvPr id="0" name=""/>
        <dsp:cNvSpPr/>
      </dsp:nvSpPr>
      <dsp:spPr>
        <a:xfrm>
          <a:off x="5422106" y="2298898"/>
          <a:ext cx="2464593" cy="1478756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Link national &amp; local levels (where feasible)</a:t>
          </a:r>
          <a:endParaRPr lang="en-US" sz="2100" kern="1200"/>
        </a:p>
      </dsp:txBody>
      <dsp:txXfrm>
        <a:off x="5422106" y="2298898"/>
        <a:ext cx="2464593" cy="14787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CD691B-0E17-4802-9DCF-459262436CED}">
      <dsp:nvSpPr>
        <dsp:cNvPr id="0" name=""/>
        <dsp:cNvSpPr/>
      </dsp:nvSpPr>
      <dsp:spPr>
        <a:xfrm>
          <a:off x="0" y="98459"/>
          <a:ext cx="4697730" cy="8342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Overcoming mistrust</a:t>
          </a:r>
          <a:endParaRPr lang="en-US" sz="2100" kern="1200"/>
        </a:p>
      </dsp:txBody>
      <dsp:txXfrm>
        <a:off x="40724" y="139183"/>
        <a:ext cx="4616282" cy="752780"/>
      </dsp:txXfrm>
    </dsp:sp>
    <dsp:sp modelId="{4835E896-9F3A-456A-992F-F7D784A204AD}">
      <dsp:nvSpPr>
        <dsp:cNvPr id="0" name=""/>
        <dsp:cNvSpPr/>
      </dsp:nvSpPr>
      <dsp:spPr>
        <a:xfrm>
          <a:off x="0" y="993167"/>
          <a:ext cx="4697730" cy="834228"/>
        </a:xfrm>
        <a:prstGeom prst="roundRect">
          <a:avLst/>
        </a:prstGeom>
        <a:solidFill>
          <a:schemeClr val="accent5">
            <a:hueOff val="-1470669"/>
            <a:satOff val="-2046"/>
            <a:lumOff val="-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Realistic assessment of policy &amp; investment</a:t>
          </a:r>
          <a:endParaRPr lang="en-US" sz="2100" kern="1200"/>
        </a:p>
      </dsp:txBody>
      <dsp:txXfrm>
        <a:off x="40724" y="1033891"/>
        <a:ext cx="4616282" cy="752780"/>
      </dsp:txXfrm>
    </dsp:sp>
    <dsp:sp modelId="{405A0485-16AA-444F-80BF-B5E9D8C83BA2}">
      <dsp:nvSpPr>
        <dsp:cNvPr id="0" name=""/>
        <dsp:cNvSpPr/>
      </dsp:nvSpPr>
      <dsp:spPr>
        <a:xfrm>
          <a:off x="0" y="1887875"/>
          <a:ext cx="4697730" cy="834228"/>
        </a:xfrm>
        <a:prstGeom prst="roundRect">
          <a:avLst/>
        </a:prstGeom>
        <a:solidFill>
          <a:schemeClr val="accent5">
            <a:hueOff val="-2941338"/>
            <a:satOff val="-4091"/>
            <a:lumOff val="-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Reduction of inappropriate / unrealistic action</a:t>
          </a:r>
          <a:endParaRPr lang="en-US" sz="2100" kern="1200"/>
        </a:p>
      </dsp:txBody>
      <dsp:txXfrm>
        <a:off x="40724" y="1928599"/>
        <a:ext cx="4616282" cy="752780"/>
      </dsp:txXfrm>
    </dsp:sp>
    <dsp:sp modelId="{636BB273-22A4-4064-A1C4-5C12017FEBC1}">
      <dsp:nvSpPr>
        <dsp:cNvPr id="0" name=""/>
        <dsp:cNvSpPr/>
      </dsp:nvSpPr>
      <dsp:spPr>
        <a:xfrm>
          <a:off x="0" y="2782584"/>
          <a:ext cx="4697730" cy="834228"/>
        </a:xfrm>
        <a:prstGeom prst="roundRect">
          <a:avLst/>
        </a:prstGeom>
        <a:solidFill>
          <a:schemeClr val="accent5">
            <a:hueOff val="-4412007"/>
            <a:satOff val="-6137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Mobilisation of stakeholders</a:t>
          </a:r>
          <a:endParaRPr lang="en-US" sz="2100" kern="1200"/>
        </a:p>
      </dsp:txBody>
      <dsp:txXfrm>
        <a:off x="40724" y="2823308"/>
        <a:ext cx="4616282" cy="752780"/>
      </dsp:txXfrm>
    </dsp:sp>
    <dsp:sp modelId="{8F96EFFD-9F81-4F56-A644-99CB31432C7F}">
      <dsp:nvSpPr>
        <dsp:cNvPr id="0" name=""/>
        <dsp:cNvSpPr/>
      </dsp:nvSpPr>
      <dsp:spPr>
        <a:xfrm>
          <a:off x="0" y="3677292"/>
          <a:ext cx="4697730" cy="834228"/>
        </a:xfrm>
        <a:prstGeom prst="roundRect">
          <a:avLst/>
        </a:prstGeom>
        <a:solidFill>
          <a:schemeClr val="accent5">
            <a:hueOff val="-5882676"/>
            <a:satOff val="-8182"/>
            <a:lumOff val="-31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Early identification of potential conflict</a:t>
          </a:r>
          <a:endParaRPr lang="en-US" sz="2100" kern="1200"/>
        </a:p>
      </dsp:txBody>
      <dsp:txXfrm>
        <a:off x="40724" y="3718016"/>
        <a:ext cx="4616282" cy="752780"/>
      </dsp:txXfrm>
    </dsp:sp>
    <dsp:sp modelId="{84871412-019D-489E-B938-B31D4CF3B524}">
      <dsp:nvSpPr>
        <dsp:cNvPr id="0" name=""/>
        <dsp:cNvSpPr/>
      </dsp:nvSpPr>
      <dsp:spPr>
        <a:xfrm>
          <a:off x="0" y="4572000"/>
          <a:ext cx="4697730" cy="834228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Additional costs? Outweighed by benefits</a:t>
          </a:r>
          <a:endParaRPr lang="en-US" sz="2100" kern="1200"/>
        </a:p>
      </dsp:txBody>
      <dsp:txXfrm>
        <a:off x="40724" y="4612724"/>
        <a:ext cx="4616282" cy="7527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5E7B9F-A211-40D1-AA0A-3CD9D5D580E2}">
      <dsp:nvSpPr>
        <dsp:cNvPr id="0" name=""/>
        <dsp:cNvSpPr/>
      </dsp:nvSpPr>
      <dsp:spPr>
        <a:xfrm>
          <a:off x="0" y="84158"/>
          <a:ext cx="4697730" cy="1034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First strategy 1994 (Sustainable Development: A UK Strategy)</a:t>
          </a:r>
          <a:endParaRPr lang="en-US" sz="2600" kern="1200"/>
        </a:p>
      </dsp:txBody>
      <dsp:txXfrm>
        <a:off x="50489" y="134647"/>
        <a:ext cx="4596752" cy="933302"/>
      </dsp:txXfrm>
    </dsp:sp>
    <dsp:sp modelId="{B2DD5B87-CC1C-4C7B-A3E6-19F2F57816B3}">
      <dsp:nvSpPr>
        <dsp:cNvPr id="0" name=""/>
        <dsp:cNvSpPr/>
      </dsp:nvSpPr>
      <dsp:spPr>
        <a:xfrm>
          <a:off x="0" y="1193318"/>
          <a:ext cx="4697730" cy="1034280"/>
        </a:xfrm>
        <a:prstGeom prst="roundRect">
          <a:avLst/>
        </a:prstGeom>
        <a:solidFill>
          <a:schemeClr val="accent5">
            <a:hueOff val="-2451115"/>
            <a:satOff val="-3409"/>
            <a:lumOff val="-1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One of the 1</a:t>
          </a:r>
          <a:r>
            <a:rPr lang="en-GB" sz="2600" kern="1200" baseline="30000"/>
            <a:t>st</a:t>
          </a:r>
          <a:r>
            <a:rPr lang="en-GB" sz="2600" kern="1200"/>
            <a:t> countries to do so</a:t>
          </a:r>
          <a:endParaRPr lang="en-US" sz="2600" kern="1200"/>
        </a:p>
      </dsp:txBody>
      <dsp:txXfrm>
        <a:off x="50489" y="1243807"/>
        <a:ext cx="4596752" cy="933302"/>
      </dsp:txXfrm>
    </dsp:sp>
    <dsp:sp modelId="{D9387E07-988F-43C8-8759-2E1702273C59}">
      <dsp:nvSpPr>
        <dsp:cNvPr id="0" name=""/>
        <dsp:cNvSpPr/>
      </dsp:nvSpPr>
      <dsp:spPr>
        <a:xfrm>
          <a:off x="0" y="2302478"/>
          <a:ext cx="4697730" cy="1034280"/>
        </a:xfrm>
        <a:prstGeom prst="roundRect">
          <a:avLst/>
        </a:prstGeom>
        <a:solidFill>
          <a:schemeClr val="accent5">
            <a:hueOff val="-4902230"/>
            <a:satOff val="-6819"/>
            <a:lumOff val="-26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Four strategies published simultaneously:</a:t>
          </a:r>
          <a:endParaRPr lang="en-US" sz="2600" kern="1200"/>
        </a:p>
      </dsp:txBody>
      <dsp:txXfrm>
        <a:off x="50489" y="2352967"/>
        <a:ext cx="4596752" cy="933302"/>
      </dsp:txXfrm>
    </dsp:sp>
    <dsp:sp modelId="{89FA2E72-4507-4D0C-A6B5-C8623E74410A}">
      <dsp:nvSpPr>
        <dsp:cNvPr id="0" name=""/>
        <dsp:cNvSpPr/>
      </dsp:nvSpPr>
      <dsp:spPr>
        <a:xfrm>
          <a:off x="0" y="3336758"/>
          <a:ext cx="4697730" cy="104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153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Biodiversity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Climate change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Sustainable forestry</a:t>
          </a:r>
          <a:endParaRPr lang="en-US" sz="2000" kern="1200"/>
        </a:p>
      </dsp:txBody>
      <dsp:txXfrm>
        <a:off x="0" y="3336758"/>
        <a:ext cx="4697730" cy="1049490"/>
      </dsp:txXfrm>
    </dsp:sp>
    <dsp:sp modelId="{B7DD2E24-20CB-4828-8FB1-3A5EA09AC958}">
      <dsp:nvSpPr>
        <dsp:cNvPr id="0" name=""/>
        <dsp:cNvSpPr/>
      </dsp:nvSpPr>
      <dsp:spPr>
        <a:xfrm>
          <a:off x="0" y="4386249"/>
          <a:ext cx="4697730" cy="1034280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Focus up to 2014 (20 years)</a:t>
          </a:r>
          <a:endParaRPr lang="en-US" sz="2600" kern="1200"/>
        </a:p>
      </dsp:txBody>
      <dsp:txXfrm>
        <a:off x="50489" y="4436738"/>
        <a:ext cx="4596752" cy="9333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9CD295-F6EF-4F3B-B1F3-45B2872BB05C}">
      <dsp:nvSpPr>
        <dsp:cNvPr id="0" name=""/>
        <dsp:cNvSpPr/>
      </dsp:nvSpPr>
      <dsp:spPr>
        <a:xfrm>
          <a:off x="0" y="601163"/>
          <a:ext cx="4697730" cy="6762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More investment in people &amp; equipment for a competitive economy</a:t>
          </a:r>
          <a:endParaRPr lang="en-US" sz="1700" kern="1200"/>
        </a:p>
      </dsp:txBody>
      <dsp:txXfrm>
        <a:off x="33012" y="634175"/>
        <a:ext cx="4631706" cy="610236"/>
      </dsp:txXfrm>
    </dsp:sp>
    <dsp:sp modelId="{AC552951-ABC0-4658-89E8-002645F75BD8}">
      <dsp:nvSpPr>
        <dsp:cNvPr id="0" name=""/>
        <dsp:cNvSpPr/>
      </dsp:nvSpPr>
      <dsp:spPr>
        <a:xfrm>
          <a:off x="0" y="1326383"/>
          <a:ext cx="4697730" cy="676260"/>
        </a:xfrm>
        <a:prstGeom prst="round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Reducing the level of social exclusion</a:t>
          </a:r>
          <a:endParaRPr lang="en-US" sz="1700" kern="1200"/>
        </a:p>
      </dsp:txBody>
      <dsp:txXfrm>
        <a:off x="33012" y="1359395"/>
        <a:ext cx="4631706" cy="610236"/>
      </dsp:txXfrm>
    </dsp:sp>
    <dsp:sp modelId="{0B68E81A-0BD5-4404-8362-81A4B916929C}">
      <dsp:nvSpPr>
        <dsp:cNvPr id="0" name=""/>
        <dsp:cNvSpPr/>
      </dsp:nvSpPr>
      <dsp:spPr>
        <a:xfrm>
          <a:off x="0" y="2051604"/>
          <a:ext cx="4697730" cy="676260"/>
        </a:xfrm>
        <a:prstGeom prst="round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Promoting a transport system that provides choice, limits environmental harm &amp; reduces congestion</a:t>
          </a:r>
          <a:endParaRPr lang="en-US" sz="1700" kern="1200"/>
        </a:p>
      </dsp:txBody>
      <dsp:txXfrm>
        <a:off x="33012" y="2084616"/>
        <a:ext cx="4631706" cy="610236"/>
      </dsp:txXfrm>
    </dsp:sp>
    <dsp:sp modelId="{A52E8F22-EFB7-4503-A367-379DECD5F4B3}">
      <dsp:nvSpPr>
        <dsp:cNvPr id="0" name=""/>
        <dsp:cNvSpPr/>
      </dsp:nvSpPr>
      <dsp:spPr>
        <a:xfrm>
          <a:off x="0" y="2776824"/>
          <a:ext cx="4697730" cy="676260"/>
        </a:xfrm>
        <a:prstGeom prst="round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Improving large towns &amp; cities, making them better places to live &amp; work</a:t>
          </a:r>
          <a:endParaRPr lang="en-US" sz="1700" kern="1200"/>
        </a:p>
      </dsp:txBody>
      <dsp:txXfrm>
        <a:off x="33012" y="2809836"/>
        <a:ext cx="4631706" cy="610236"/>
      </dsp:txXfrm>
    </dsp:sp>
    <dsp:sp modelId="{A263D39E-A9BD-4BFA-828F-B2CCCF2796AC}">
      <dsp:nvSpPr>
        <dsp:cNvPr id="0" name=""/>
        <dsp:cNvSpPr/>
      </dsp:nvSpPr>
      <dsp:spPr>
        <a:xfrm>
          <a:off x="0" y="3502044"/>
          <a:ext cx="4697730" cy="676260"/>
        </a:xfrm>
        <a:prstGeom prst="round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Improving energy efficiency &amp; tackling waste</a:t>
          </a:r>
          <a:endParaRPr lang="en-US" sz="1700" kern="1200"/>
        </a:p>
      </dsp:txBody>
      <dsp:txXfrm>
        <a:off x="33012" y="3535056"/>
        <a:ext cx="4631706" cy="610236"/>
      </dsp:txXfrm>
    </dsp:sp>
    <dsp:sp modelId="{0B579252-3EEE-443D-B8C5-C7EBA20C795A}">
      <dsp:nvSpPr>
        <dsp:cNvPr id="0" name=""/>
        <dsp:cNvSpPr/>
      </dsp:nvSpPr>
      <dsp:spPr>
        <a:xfrm>
          <a:off x="0" y="4227264"/>
          <a:ext cx="4697730" cy="67626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Working with others to achieve SD internationally</a:t>
          </a:r>
          <a:endParaRPr lang="en-US" sz="1700" kern="1200"/>
        </a:p>
      </dsp:txBody>
      <dsp:txXfrm>
        <a:off x="33012" y="4260276"/>
        <a:ext cx="4631706" cy="610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CF4D7-94AA-476B-94F1-F617A9912EC0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529BF-5BDE-4BAB-B2F4-936612C55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404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CF4D7-94AA-476B-94F1-F617A9912EC0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529BF-5BDE-4BAB-B2F4-936612C55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636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CF4D7-94AA-476B-94F1-F617A9912EC0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529BF-5BDE-4BAB-B2F4-936612C55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19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CF4D7-94AA-476B-94F1-F617A9912EC0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529BF-5BDE-4BAB-B2F4-936612C55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506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CF4D7-94AA-476B-94F1-F617A9912EC0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529BF-5BDE-4BAB-B2F4-936612C55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949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CF4D7-94AA-476B-94F1-F617A9912EC0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529BF-5BDE-4BAB-B2F4-936612C55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308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CF4D7-94AA-476B-94F1-F617A9912EC0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529BF-5BDE-4BAB-B2F4-936612C55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03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CF4D7-94AA-476B-94F1-F617A9912EC0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529BF-5BDE-4BAB-B2F4-936612C55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910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CF4D7-94AA-476B-94F1-F617A9912EC0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529BF-5BDE-4BAB-B2F4-936612C55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890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CF4D7-94AA-476B-94F1-F617A9912EC0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529BF-5BDE-4BAB-B2F4-936612C55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667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CF4D7-94AA-476B-94F1-F617A9912EC0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529BF-5BDE-4BAB-B2F4-936612C55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491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8CF4D7-94AA-476B-94F1-F617A9912EC0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529BF-5BDE-4BAB-B2F4-936612C55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128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wooden-tile/s/strategy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ifeafterchildcancer.com/naivete-confusion-misconception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ifeafterchildcancer.com/naivete-confusion-misconception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nc-nd/3.0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wooden-tile/s/strategy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ations.parliament.uk/pa/cm200304/cmselect/cmenvaud/624/624.pdf" TargetMode="External"/><Relationship Id="rId2" Type="http://schemas.openxmlformats.org/officeDocument/2006/relationships/hyperlink" Target="http://www.oecd.org/dac/environment-development/1899857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ld.parliament.uk/business/committees/committees-a-z/commons-select/environmental-audit-committee/publicati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endar&#10;&#10;Description automatically generated">
            <a:extLst>
              <a:ext uri="{FF2B5EF4-FFF2-40B4-BE49-F238E27FC236}">
                <a16:creationId xmlns:a16="http://schemas.microsoft.com/office/drawing/2014/main" id="{7ABEA40E-913B-98B8-C39E-D83252DDE2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0999" b="-2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2"/>
            <a:ext cx="6858000" cy="290051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Urban Communities:</a:t>
            </a:r>
            <a:br>
              <a:rPr lang="en-GB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 Strategy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4159404"/>
            <a:ext cx="6858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Lara Hopkinson</a:t>
            </a:r>
          </a:p>
          <a:p>
            <a:r>
              <a:rPr lang="en-GB" dirty="0">
                <a:solidFill>
                  <a:srgbClr val="FFFFFF"/>
                </a:solidFill>
              </a:rPr>
              <a:t>ACBA7009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4DEFFF-0C3B-9E6E-36EF-898360EEE7F9}"/>
              </a:ext>
            </a:extLst>
          </p:cNvPr>
          <p:cNvSpPr txBox="1"/>
          <p:nvPr/>
        </p:nvSpPr>
        <p:spPr>
          <a:xfrm>
            <a:off x="6836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thebluediamondgallery.com/wooden-tile/s/strategy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3968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874CF3FD-597C-F433-7D51-2A75D1A9D60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r="109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Some issues with Sustainable Development</a:t>
            </a:r>
          </a:p>
          <a:p>
            <a:r>
              <a:rPr lang="en-GB">
                <a:solidFill>
                  <a:srgbClr val="FFFFFF"/>
                </a:solidFill>
              </a:rPr>
              <a:t>The strategy context</a:t>
            </a:r>
          </a:p>
          <a:p>
            <a:r>
              <a:rPr lang="en-GB">
                <a:solidFill>
                  <a:srgbClr val="FFFFFF"/>
                </a:solidFill>
              </a:rPr>
              <a:t>Why they are needed</a:t>
            </a:r>
          </a:p>
          <a:p>
            <a:r>
              <a:rPr lang="en-GB">
                <a:solidFill>
                  <a:srgbClr val="FFFFFF"/>
                </a:solidFill>
              </a:rPr>
              <a:t>General highlights</a:t>
            </a:r>
          </a:p>
          <a:p>
            <a:r>
              <a:rPr lang="en-GB">
                <a:solidFill>
                  <a:srgbClr val="FFFFFF"/>
                </a:solidFill>
              </a:rPr>
              <a:t>Example strategies</a:t>
            </a:r>
          </a:p>
        </p:txBody>
      </p:sp>
    </p:spTree>
    <p:extLst>
      <p:ext uri="{BB962C8B-B14F-4D97-AF65-F5344CB8AC3E}">
        <p14:creationId xmlns:p14="http://schemas.microsoft.com/office/powerpoint/2010/main" val="30700684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9777727C-7C26-1C50-5E98-680878AD219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393" r="18940"/>
          <a:stretch/>
        </p:blipFill>
        <p:spPr>
          <a:xfrm>
            <a:off x="20" y="10"/>
            <a:ext cx="9143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A40AE7-B621-D48F-D32E-CAF7B835F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941832"/>
            <a:ext cx="7879842" cy="2057400"/>
          </a:xfrm>
        </p:spPr>
        <p:txBody>
          <a:bodyPr anchor="b">
            <a:norm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problem with sustainable development?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1817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3241202"/>
            <a:ext cx="7879842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4D500-EE1B-DE42-2983-2545D6DA7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3502152"/>
            <a:ext cx="7879842" cy="2670048"/>
          </a:xfrm>
        </p:spPr>
        <p:txBody>
          <a:bodyPr>
            <a:normAutofit/>
          </a:bodyPr>
          <a:lstStyle/>
          <a:p>
            <a:pPr marL="927100" marR="694055" indent="-457200">
              <a:tabLst>
                <a:tab pos="756920" algn="l"/>
              </a:tabLst>
            </a:pPr>
            <a:r>
              <a:rPr lang="en-GB" sz="1700">
                <a:cs typeface="Arial" panose="020B0604020202020204" pitchFamily="34" charset="0"/>
              </a:rPr>
              <a:t>Too </a:t>
            </a:r>
            <a:r>
              <a:rPr lang="en-GB" sz="1700" spc="-5">
                <a:cs typeface="Arial" panose="020B0604020202020204" pitchFamily="34" charset="0"/>
              </a:rPr>
              <a:t>many </a:t>
            </a:r>
            <a:r>
              <a:rPr lang="en-GB" sz="1700">
                <a:cs typeface="Arial" panose="020B0604020202020204" pitchFamily="34" charset="0"/>
              </a:rPr>
              <a:t>definitions</a:t>
            </a:r>
            <a:r>
              <a:rPr lang="en-GB" sz="1700" spc="-114">
                <a:cs typeface="Arial" panose="020B0604020202020204" pitchFamily="34" charset="0"/>
              </a:rPr>
              <a:t> </a:t>
            </a:r>
            <a:r>
              <a:rPr lang="en-GB" sz="1700">
                <a:cs typeface="Arial" panose="020B0604020202020204" pitchFamily="34" charset="0"/>
              </a:rPr>
              <a:t>–  sceptics!</a:t>
            </a:r>
          </a:p>
          <a:p>
            <a:pPr marL="927100" marR="200660" indent="-457200">
              <a:tabLst>
                <a:tab pos="756920" algn="l"/>
              </a:tabLst>
            </a:pPr>
            <a:r>
              <a:rPr lang="en-GB" sz="1700">
                <a:cs typeface="Arial" panose="020B0604020202020204" pitchFamily="34" charset="0"/>
              </a:rPr>
              <a:t>70 </a:t>
            </a:r>
            <a:r>
              <a:rPr lang="en-GB" sz="1700" spc="-5">
                <a:cs typeface="Arial" panose="020B0604020202020204" pitchFamily="34" charset="0"/>
              </a:rPr>
              <a:t>different </a:t>
            </a:r>
            <a:r>
              <a:rPr lang="en-GB" sz="1700">
                <a:cs typeface="Arial" panose="020B0604020202020204" pitchFamily="34" charset="0"/>
              </a:rPr>
              <a:t>definitions  </a:t>
            </a:r>
            <a:r>
              <a:rPr lang="en-GB" sz="1700" spc="-5">
                <a:cs typeface="Arial" panose="020B0604020202020204" pitchFamily="34" charset="0"/>
              </a:rPr>
              <a:t>(Holmberg </a:t>
            </a:r>
            <a:r>
              <a:rPr lang="en-GB" sz="1700">
                <a:cs typeface="Arial" panose="020B0604020202020204" pitchFamily="34" charset="0"/>
              </a:rPr>
              <a:t>and</a:t>
            </a:r>
            <a:r>
              <a:rPr lang="en-GB" sz="1700" spc="-65">
                <a:cs typeface="Arial" panose="020B0604020202020204" pitchFamily="34" charset="0"/>
              </a:rPr>
              <a:t> </a:t>
            </a:r>
            <a:r>
              <a:rPr lang="en-GB" sz="1700">
                <a:cs typeface="Arial" panose="020B0604020202020204" pitchFamily="34" charset="0"/>
              </a:rPr>
              <a:t>Sandbrook,  1992)</a:t>
            </a:r>
          </a:p>
          <a:p>
            <a:pPr marL="927100" indent="-457200">
              <a:spcBef>
                <a:spcPts val="944"/>
              </a:spcBef>
              <a:tabLst>
                <a:tab pos="831850" algn="l"/>
              </a:tabLst>
            </a:pPr>
            <a:r>
              <a:rPr lang="en-GB" sz="1700">
                <a:cs typeface="Arial" panose="020B0604020202020204" pitchFamily="34" charset="0"/>
              </a:rPr>
              <a:t>Uncertainty</a:t>
            </a:r>
          </a:p>
          <a:p>
            <a:pPr marL="927100" indent="-457200">
              <a:spcBef>
                <a:spcPts val="1150"/>
              </a:spcBef>
              <a:tabLst>
                <a:tab pos="756920" algn="l"/>
              </a:tabLst>
            </a:pPr>
            <a:r>
              <a:rPr lang="en-GB" sz="1700" spc="-5">
                <a:cs typeface="Arial" panose="020B0604020202020204" pitchFamily="34" charset="0"/>
              </a:rPr>
              <a:t>Flexibility </a:t>
            </a:r>
            <a:r>
              <a:rPr lang="en-GB" sz="1700">
                <a:cs typeface="Arial" panose="020B0604020202020204" pitchFamily="34" charset="0"/>
              </a:rPr>
              <a:t>and</a:t>
            </a:r>
            <a:r>
              <a:rPr lang="en-GB" sz="1700" spc="-85">
                <a:cs typeface="Arial" panose="020B0604020202020204" pitchFamily="34" charset="0"/>
              </a:rPr>
              <a:t> </a:t>
            </a:r>
            <a:r>
              <a:rPr lang="en-GB" sz="1700">
                <a:cs typeface="Arial" panose="020B0604020202020204" pitchFamily="34" charset="0"/>
              </a:rPr>
              <a:t>popularity</a:t>
            </a:r>
          </a:p>
          <a:p>
            <a:pPr>
              <a:spcBef>
                <a:spcPts val="11"/>
              </a:spcBef>
            </a:pPr>
            <a:endParaRPr lang="en-GB" sz="1700">
              <a:cs typeface="Arial" panose="020B0604020202020204" pitchFamily="34" charset="0"/>
            </a:endParaRPr>
          </a:p>
          <a:p>
            <a:pPr marL="927100" lvl="1" indent="-457200">
              <a:tabLst>
                <a:tab pos="355600" algn="l"/>
              </a:tabLst>
            </a:pPr>
            <a:r>
              <a:rPr lang="en-GB" sz="1700">
                <a:cs typeface="Arial" panose="020B0604020202020204" pitchFamily="34" charset="0"/>
              </a:rPr>
              <a:t>Such flexibility can also be</a:t>
            </a:r>
            <a:r>
              <a:rPr lang="en-GB" sz="1700" spc="-180">
                <a:cs typeface="Arial" panose="020B0604020202020204" pitchFamily="34" charset="0"/>
              </a:rPr>
              <a:t> </a:t>
            </a:r>
            <a:r>
              <a:rPr lang="en-GB" sz="1700">
                <a:cs typeface="Arial" panose="020B0604020202020204" pitchFamily="34" charset="0"/>
              </a:rPr>
              <a:t>of strength in a very diverse</a:t>
            </a:r>
            <a:r>
              <a:rPr lang="en-GB" sz="1700" spc="-170">
                <a:cs typeface="Arial" panose="020B0604020202020204" pitchFamily="34" charset="0"/>
              </a:rPr>
              <a:t> </a:t>
            </a:r>
            <a:r>
              <a:rPr lang="en-GB" sz="1700">
                <a:cs typeface="Arial" panose="020B0604020202020204" pitchFamily="34" charset="0"/>
              </a:rPr>
              <a:t>world.</a:t>
            </a:r>
          </a:p>
          <a:p>
            <a:endParaRPr lang="en-GB" sz="17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2B6B87-30F8-FAD8-FF0C-C5A33B86BD40}"/>
              </a:ext>
            </a:extLst>
          </p:cNvPr>
          <p:cNvSpPr txBox="1"/>
          <p:nvPr/>
        </p:nvSpPr>
        <p:spPr>
          <a:xfrm>
            <a:off x="6684672" y="6657945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lifeafterchildcancer.com/naivete-confusion-misconception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7843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4975" y="305462"/>
            <a:ext cx="7614919" cy="492443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definition examples…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358233" y="1161918"/>
            <a:ext cx="2895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</a:t>
            </a:r>
            <a:r>
              <a:rPr lang="en-GB" i="1" dirty="0"/>
              <a:t>To maintain the status quo and to not disappear</a:t>
            </a:r>
            <a:r>
              <a:rPr lang="en-GB" dirty="0"/>
              <a:t>”</a:t>
            </a:r>
          </a:p>
          <a:p>
            <a:r>
              <a:rPr lang="en-GB" dirty="0"/>
              <a:t>Lew </a:t>
            </a:r>
            <a:r>
              <a:rPr lang="en-GB" i="1" dirty="0"/>
              <a:t>et al</a:t>
            </a:r>
            <a:r>
              <a:rPr lang="en-GB" dirty="0"/>
              <a:t>, 2016</a:t>
            </a:r>
          </a:p>
          <a:p>
            <a:r>
              <a:rPr lang="en-GB" dirty="0"/>
              <a:t>Sayer </a:t>
            </a:r>
            <a:r>
              <a:rPr lang="en-GB" i="1" dirty="0"/>
              <a:t>et al</a:t>
            </a:r>
            <a:r>
              <a:rPr lang="en-GB" dirty="0"/>
              <a:t>, 2004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364014" y="2514600"/>
            <a:ext cx="2895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</a:t>
            </a:r>
            <a:r>
              <a:rPr lang="en-GB" i="1" dirty="0"/>
              <a:t>Anything that ensures the well-being of societies and the environment</a:t>
            </a:r>
            <a:r>
              <a:rPr lang="en-GB" dirty="0"/>
              <a:t>”</a:t>
            </a:r>
          </a:p>
          <a:p>
            <a:r>
              <a:rPr lang="en-GB" dirty="0"/>
              <a:t>Lew </a:t>
            </a:r>
            <a:r>
              <a:rPr lang="en-GB" i="1" dirty="0"/>
              <a:t>et al</a:t>
            </a:r>
            <a:r>
              <a:rPr lang="en-GB" dirty="0"/>
              <a:t>, 2016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393265" y="4980801"/>
            <a:ext cx="2895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</a:t>
            </a:r>
            <a:r>
              <a:rPr lang="en-GB" i="1" dirty="0"/>
              <a:t>an ethical concept that things should be better in future than they are at present</a:t>
            </a:r>
            <a:r>
              <a:rPr lang="en-GB" dirty="0"/>
              <a:t>”</a:t>
            </a:r>
          </a:p>
          <a:p>
            <a:r>
              <a:rPr lang="en-GB" dirty="0" err="1"/>
              <a:t>Seagar</a:t>
            </a:r>
            <a:r>
              <a:rPr lang="en-GB" dirty="0"/>
              <a:t>, 2008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393265" y="2667000"/>
            <a:ext cx="28956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</a:t>
            </a:r>
            <a:r>
              <a:rPr lang="en-GB" i="1" dirty="0"/>
              <a:t>The capability of maintaining over indefinite periods of time specified, qualities of human well-being, social equity and environmental integrity</a:t>
            </a:r>
            <a:r>
              <a:rPr lang="en-GB" dirty="0"/>
              <a:t>”</a:t>
            </a:r>
          </a:p>
          <a:p>
            <a:r>
              <a:rPr lang="en-GB" dirty="0"/>
              <a:t>Leach </a:t>
            </a:r>
            <a:r>
              <a:rPr lang="en-GB" i="1" dirty="0"/>
              <a:t>et al</a:t>
            </a:r>
            <a:r>
              <a:rPr lang="en-GB" dirty="0"/>
              <a:t>, 2010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34975" y="1143000"/>
            <a:ext cx="2895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</a:t>
            </a:r>
            <a:r>
              <a:rPr lang="en-GB" i="1" dirty="0"/>
              <a:t>..devising a social and economic system which ensures that goals are sustained</a:t>
            </a:r>
            <a:r>
              <a:rPr lang="en-GB" dirty="0"/>
              <a:t>”</a:t>
            </a:r>
          </a:p>
          <a:p>
            <a:r>
              <a:rPr lang="en-GB" dirty="0"/>
              <a:t>Pearce </a:t>
            </a:r>
            <a:r>
              <a:rPr lang="en-GB" i="1" dirty="0"/>
              <a:t>et al</a:t>
            </a:r>
            <a:r>
              <a:rPr lang="en-GB" dirty="0"/>
              <a:t>, 1989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81000" y="2743200"/>
            <a:ext cx="2895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</a:t>
            </a:r>
            <a:r>
              <a:rPr lang="en-GB" i="1" dirty="0"/>
              <a:t>..respecting limits to the development process even though these limits are adjustable by technology</a:t>
            </a:r>
            <a:r>
              <a:rPr lang="en-GB" dirty="0"/>
              <a:t>”</a:t>
            </a:r>
          </a:p>
          <a:p>
            <a:r>
              <a:rPr lang="en-GB" dirty="0" err="1"/>
              <a:t>Holdgate</a:t>
            </a:r>
            <a:r>
              <a:rPr lang="en-GB" dirty="0"/>
              <a:t>, 1993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22516" y="4495800"/>
            <a:ext cx="2895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</a:t>
            </a:r>
            <a:r>
              <a:rPr lang="en-GB" i="1" dirty="0"/>
              <a:t>..development of a society where the costs of development are not transferred to future generations, or an attempt is made to compensate for such costs</a:t>
            </a:r>
            <a:r>
              <a:rPr lang="en-GB" dirty="0"/>
              <a:t>”</a:t>
            </a:r>
          </a:p>
          <a:p>
            <a:r>
              <a:rPr lang="en-GB" dirty="0"/>
              <a:t>Pearce, 1993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310233" y="1165401"/>
            <a:ext cx="2895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</a:t>
            </a:r>
            <a:r>
              <a:rPr lang="en-GB" i="1" dirty="0"/>
              <a:t>..to secure higher standards of living, now and for future generations..</a:t>
            </a:r>
            <a:r>
              <a:rPr lang="en-GB" dirty="0"/>
              <a:t>”</a:t>
            </a:r>
          </a:p>
          <a:p>
            <a:r>
              <a:rPr lang="en-GB" dirty="0"/>
              <a:t>HMSO, 1994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288865" y="3886200"/>
            <a:ext cx="2667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“The process of improving the economic, social, environmental and cultural well-being by taking action, in accordance with the sustainable development principle, aimed at achieving the well-being goals”</a:t>
            </a:r>
          </a:p>
        </p:txBody>
      </p:sp>
    </p:spTree>
    <p:extLst>
      <p:ext uri="{BB962C8B-B14F-4D97-AF65-F5344CB8AC3E}">
        <p14:creationId xmlns:p14="http://schemas.microsoft.com/office/powerpoint/2010/main" val="1356520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02744" y="606552"/>
            <a:ext cx="7775448" cy="11460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54556" y="-26716"/>
            <a:ext cx="7886700" cy="1355243"/>
          </a:xfrm>
          <a:prstGeom prst="rect">
            <a:avLst/>
          </a:prstGeom>
        </p:spPr>
        <p:txBody>
          <a:bodyPr vert="horz" wrap="square" lIns="0" tIns="793496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Unsustainable living</a:t>
            </a: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</a:t>
            </a:r>
            <a:r>
              <a:rPr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new</a:t>
            </a:r>
            <a:r>
              <a:rPr sz="3600" b="1" spc="-8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sz="3600"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problem?</a:t>
            </a:r>
            <a:endParaRPr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mpact"/>
              <a:cs typeface="Impact"/>
            </a:endParaRPr>
          </a:p>
        </p:txBody>
      </p:sp>
      <p:pic>
        <p:nvPicPr>
          <p:cNvPr id="1026" name="Picture 2" descr="Image result for easter islan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094" y="1752600"/>
            <a:ext cx="8429625" cy="473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Easter Island found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505200" cy="4531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mysteriousplaces.com/Easter_Island/images/StatCnst2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5508"/>
            <a:ext cx="4144530" cy="2608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mysteriousplaces.com/Easter_Island/images/Road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20732"/>
            <a:ext cx="3505200" cy="2304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mysteriousplaces.com/Easter_Island/images/ahu-naunau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960" y="2609950"/>
            <a:ext cx="2794770" cy="424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fallen statue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083" y="2606207"/>
            <a:ext cx="2952750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mysteriousplaces.com/Easter_Island/images/2heads.jpe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083" y="4511681"/>
            <a:ext cx="2952750" cy="2313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mysteriousplaces.com/Easter_Island/images/thinmoai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950" y="0"/>
            <a:ext cx="1714500" cy="2606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5513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3998" cy="685799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28650" y="601381"/>
            <a:ext cx="7886700" cy="853054"/>
          </a:xfrm>
          <a:prstGeom prst="rect">
            <a:avLst/>
          </a:prstGeom>
        </p:spPr>
        <p:txBody>
          <a:bodyPr vert="horz" wrap="square" lIns="0" tIns="418084" rIns="0" bIns="0" rtlCol="0">
            <a:spAutoFit/>
          </a:bodyPr>
          <a:lstStyle/>
          <a:p>
            <a:pPr marL="314325">
              <a:lnSpc>
                <a:spcPct val="100000"/>
              </a:lnSpc>
            </a:pPr>
            <a:r>
              <a:rPr sz="2800" b="1" dirty="0">
                <a:solidFill>
                  <a:srgbClr val="EAE8E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/>
              </a:rPr>
              <a:t>Is this our</a:t>
            </a:r>
            <a:r>
              <a:rPr sz="2800" b="1" spc="-120" dirty="0">
                <a:solidFill>
                  <a:srgbClr val="EAE8E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/>
              </a:rPr>
              <a:t> </a:t>
            </a:r>
            <a:r>
              <a:rPr sz="2800" b="1" dirty="0">
                <a:solidFill>
                  <a:srgbClr val="EAE8E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/>
              </a:rPr>
              <a:t>future?</a:t>
            </a:r>
            <a:endParaRPr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82612" y="539750"/>
            <a:ext cx="7926705" cy="5711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3"/>
              </a:spcBef>
            </a:pPr>
            <a:endParaRPr sz="3500">
              <a:latin typeface="Times New Roman"/>
              <a:cs typeface="Times New Roman"/>
            </a:endParaRPr>
          </a:p>
          <a:p>
            <a:pPr marL="3065145" marR="3043555" algn="ctr">
              <a:lnSpc>
                <a:spcPct val="202700"/>
              </a:lnSpc>
            </a:pPr>
            <a:r>
              <a:rPr sz="2400" spc="-5" dirty="0">
                <a:latin typeface="Times New Roman"/>
                <a:cs typeface="Times New Roman"/>
              </a:rPr>
              <a:t>Self</a:t>
            </a:r>
            <a:r>
              <a:rPr sz="2400" dirty="0">
                <a:latin typeface="Times New Roman"/>
                <a:cs typeface="Times New Roman"/>
              </a:rPr>
              <a:t>-ful</a:t>
            </a:r>
            <a:r>
              <a:rPr sz="2400" spc="-10" dirty="0">
                <a:latin typeface="Times New Roman"/>
                <a:cs typeface="Times New Roman"/>
              </a:rPr>
              <a:t>f</a:t>
            </a:r>
            <a:r>
              <a:rPr sz="2400" dirty="0">
                <a:latin typeface="Times New Roman"/>
                <a:cs typeface="Times New Roman"/>
              </a:rPr>
              <a:t>i</a:t>
            </a:r>
            <a:r>
              <a:rPr sz="2400" spc="5" dirty="0">
                <a:latin typeface="Times New Roman"/>
                <a:cs typeface="Times New Roman"/>
              </a:rPr>
              <a:t>l</a:t>
            </a:r>
            <a:r>
              <a:rPr sz="2400" spc="-20" dirty="0">
                <a:latin typeface="Times New Roman"/>
                <a:cs typeface="Times New Roman"/>
              </a:rPr>
              <a:t>m</a:t>
            </a:r>
            <a:r>
              <a:rPr sz="2400" dirty="0">
                <a:latin typeface="Times New Roman"/>
                <a:cs typeface="Times New Roman"/>
              </a:rPr>
              <a:t>ent  Self-respect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82612" y="539750"/>
            <a:ext cx="7926324" cy="5711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27150" y="1903349"/>
            <a:ext cx="6739001" cy="404025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10183" y="557783"/>
            <a:ext cx="7775448" cy="114604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870712" y="76200"/>
            <a:ext cx="7614919" cy="1414743"/>
          </a:xfrm>
          <a:prstGeom prst="rect">
            <a:avLst/>
          </a:prstGeom>
          <a:effectLst>
            <a:outerShdw blurRad="50800" dist="38100" dir="8100000" algn="tr" rotWithShape="0">
              <a:schemeClr val="tx1">
                <a:alpha val="22000"/>
              </a:schemeClr>
            </a:outerShdw>
          </a:effectLst>
        </p:spPr>
        <p:txBody>
          <a:bodyPr vert="horz" wrap="square" lIns="0" tIns="435416" rIns="0" bIns="0" rtlCol="0">
            <a:spAutoFit/>
          </a:bodyPr>
          <a:lstStyle/>
          <a:p>
            <a:pPr marL="12700" marR="5080">
              <a:lnSpc>
                <a:spcPct val="98600"/>
              </a:lnSpc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Sustainability Hierarchy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</a:br>
            <a:r>
              <a:rPr sz="2800" b="1" i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/>
              </a:rPr>
              <a:t>(</a:t>
            </a:r>
            <a:r>
              <a:rPr sz="2400" b="1" i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/>
              </a:rPr>
              <a:t>Marshall </a:t>
            </a:r>
            <a:r>
              <a:rPr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/>
              </a:rPr>
              <a:t>&amp; Toffel  2005)</a:t>
            </a:r>
            <a:endParaRPr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Times New Roman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6083" y="6488668"/>
            <a:ext cx="4582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Picture source: computingforsustainability.com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42900"/>
            <a:ext cx="8229600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1529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7094" y="643033"/>
            <a:ext cx="7614919" cy="492443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Maslow vs a ‘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buyerarchy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’ of needs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57" y="2819400"/>
            <a:ext cx="8798883" cy="3248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5585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6CF599D2-5E78-B8FF-3A38-B08400CB05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393" r="18940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4EEA75-A8E0-FB92-062B-059C99535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22362"/>
            <a:ext cx="6858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 how can we create systematic change?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5038D1-0005-FC89-CCE4-2C547700DC63}"/>
              </a:ext>
            </a:extLst>
          </p:cNvPr>
          <p:cNvSpPr txBox="1"/>
          <p:nvPr/>
        </p:nvSpPr>
        <p:spPr>
          <a:xfrm>
            <a:off x="6684673" y="6657945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lifeafterchildcancer.com/naivete-confusion-misconception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57467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Strategy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Rio de </a:t>
            </a:r>
            <a:r>
              <a:rPr lang="en-GB" dirty="0" err="1"/>
              <a:t>Janerio</a:t>
            </a:r>
            <a:r>
              <a:rPr lang="en-GB" dirty="0"/>
              <a:t>, 3-14 June 1992</a:t>
            </a:r>
          </a:p>
          <a:p>
            <a:r>
              <a:rPr lang="en-GB" dirty="0"/>
              <a:t>United Nations Conference on Environment &amp; Development (UNCED) – aka ‘Earth Summit’</a:t>
            </a:r>
          </a:p>
          <a:p>
            <a:r>
              <a:rPr lang="en-GB" dirty="0"/>
              <a:t>Several key documents / agreements:</a:t>
            </a:r>
          </a:p>
          <a:p>
            <a:pPr lvl="1"/>
            <a:r>
              <a:rPr lang="en-GB" dirty="0"/>
              <a:t>Rio Declaration on Environment and Development</a:t>
            </a:r>
          </a:p>
          <a:p>
            <a:pPr lvl="1"/>
            <a:r>
              <a:rPr lang="en-GB" dirty="0"/>
              <a:t>Agenda 21</a:t>
            </a:r>
          </a:p>
          <a:p>
            <a:pPr lvl="1"/>
            <a:r>
              <a:rPr lang="en-GB" dirty="0"/>
              <a:t>UNFCCC</a:t>
            </a:r>
          </a:p>
          <a:p>
            <a:pPr lvl="1"/>
            <a:r>
              <a:rPr lang="en-GB" dirty="0"/>
              <a:t>UNCBD</a:t>
            </a:r>
          </a:p>
          <a:p>
            <a:r>
              <a:rPr lang="en-GB" dirty="0"/>
              <a:t>Sustainable Development become the ‘guiding vision’</a:t>
            </a:r>
          </a:p>
        </p:txBody>
      </p:sp>
    </p:spTree>
    <p:extLst>
      <p:ext uri="{BB962C8B-B14F-4D97-AF65-F5344CB8AC3E}">
        <p14:creationId xmlns:p14="http://schemas.microsoft.com/office/powerpoint/2010/main" val="23213521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endar&#10;&#10;Description automatically generated">
            <a:extLst>
              <a:ext uri="{FF2B5EF4-FFF2-40B4-BE49-F238E27FC236}">
                <a16:creationId xmlns:a16="http://schemas.microsoft.com/office/drawing/2014/main" id="{59170492-5C61-56B2-B070-88013C2AE7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09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an SD strategy?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Vision of progress</a:t>
            </a:r>
          </a:p>
          <a:p>
            <a:pPr lvl="1"/>
            <a:r>
              <a:rPr lang="en-GB">
                <a:solidFill>
                  <a:srgbClr val="FFFFFF"/>
                </a:solidFill>
              </a:rPr>
              <a:t>Reflecting country’s history, core values, including multiple stakeholders</a:t>
            </a:r>
          </a:p>
          <a:p>
            <a:r>
              <a:rPr lang="en-GB">
                <a:solidFill>
                  <a:srgbClr val="FFFFFF"/>
                </a:solidFill>
              </a:rPr>
              <a:t>Facilitate cross-sectoral policy integration</a:t>
            </a:r>
          </a:p>
          <a:p>
            <a:pPr lvl="1"/>
            <a:r>
              <a:rPr lang="en-GB">
                <a:solidFill>
                  <a:srgbClr val="FFFFFF"/>
                </a:solidFill>
              </a:rPr>
              <a:t>Understand differing policy implications across differing sectors and their implications</a:t>
            </a:r>
          </a:p>
          <a:p>
            <a:r>
              <a:rPr lang="en-GB">
                <a:solidFill>
                  <a:srgbClr val="FFFFFF"/>
                </a:solidFill>
              </a:rPr>
              <a:t>Monitor trends to assess progress</a:t>
            </a:r>
          </a:p>
          <a:p>
            <a:r>
              <a:rPr lang="en-GB">
                <a:solidFill>
                  <a:srgbClr val="FFFFFF"/>
                </a:solidFill>
              </a:rPr>
              <a:t>Not a ‘grand plan’, more a set of instructions and better ways of working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DB2FB9-DE50-9599-A0E4-C79EEF3E6EF9}"/>
              </a:ext>
            </a:extLst>
          </p:cNvPr>
          <p:cNvSpPr txBox="1"/>
          <p:nvPr/>
        </p:nvSpPr>
        <p:spPr>
          <a:xfrm>
            <a:off x="6836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thebluediamondgallery.com/wooden-tile/s/strategy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682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D9E268-419A-D530-C519-7801ECD24A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5248" r="5751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principles of an SD strategy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0C411C-9B36-C323-A9BC-B4BF68EA9E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31253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291331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CF4114-2361-5FD8-8363-8BB7D79625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17023" r="14310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Steps for success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38E0FB-C9A9-C717-9A21-9B0D850C8E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3707137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704929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2652"/>
            <a:ext cx="7886700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Are issues the same?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1438215"/>
            <a:ext cx="7545889" cy="25027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1144" y="4057633"/>
            <a:ext cx="6756444" cy="2637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3031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Developed vs developing – a comparison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5932526"/>
              </p:ext>
            </p:extLst>
          </p:nvPr>
        </p:nvGraphicFramePr>
        <p:xfrm>
          <a:off x="628650" y="1825625"/>
          <a:ext cx="7886700" cy="404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1110781210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968173551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79570904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Basis for comparison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Developed countries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Developing countries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26627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Unemployment &amp; poverty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77283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Rates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Life expectancy = high</a:t>
                      </a:r>
                    </a:p>
                    <a:p>
                      <a:pPr algn="ctr"/>
                      <a:r>
                        <a:rPr lang="en-GB" dirty="0"/>
                        <a:t>Infant mortality, death and birth rates</a:t>
                      </a:r>
                      <a:r>
                        <a:rPr lang="en-GB" baseline="0" dirty="0"/>
                        <a:t> = low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Life expectancy = low</a:t>
                      </a:r>
                    </a:p>
                    <a:p>
                      <a:pPr algn="ctr"/>
                      <a:r>
                        <a:rPr lang="en-GB" dirty="0"/>
                        <a:t>Infant mortality, death &amp; birth rates = 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30474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Living conditions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Moderate</a:t>
                      </a:r>
                      <a:r>
                        <a:rPr lang="en-GB" baseline="0" dirty="0"/>
                        <a:t> / poor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69057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Standards of living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89992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Distribution of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Equal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Unequal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1607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High industrial 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Reliant on developed countries for growth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43126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Generates more revenue</a:t>
                      </a:r>
                      <a:r>
                        <a:rPr lang="en-GB" baseline="0" dirty="0"/>
                        <a:t> from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Industrial sector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Service sector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98225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0887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sking Defining Questions - Excelsior College OWL"/>
          <p:cNvPicPr>
            <a:picLocks noChangeAspect="1"/>
          </p:cNvPicPr>
          <p:nvPr/>
        </p:nvPicPr>
        <p:blipFill rotWithShape="1">
          <a:blip r:embed="rId2" cstate="print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1" r="4811" b="-1"/>
          <a:stretch/>
        </p:blipFill>
        <p:spPr>
          <a:xfrm>
            <a:off x="20" y="10"/>
            <a:ext cx="914397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122363"/>
            <a:ext cx="6858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7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Are strategies therefore the same?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80654" y="4368623"/>
            <a:ext cx="3182692" cy="18288"/>
          </a:xfrm>
          <a:custGeom>
            <a:avLst/>
            <a:gdLst>
              <a:gd name="csX0" fmla="*/ 0 w 3182692"/>
              <a:gd name="csY0" fmla="*/ 0 h 18288"/>
              <a:gd name="csX1" fmla="*/ 636538 w 3182692"/>
              <a:gd name="csY1" fmla="*/ 0 h 18288"/>
              <a:gd name="csX2" fmla="*/ 1273077 w 3182692"/>
              <a:gd name="csY2" fmla="*/ 0 h 18288"/>
              <a:gd name="csX3" fmla="*/ 1909615 w 3182692"/>
              <a:gd name="csY3" fmla="*/ 0 h 18288"/>
              <a:gd name="csX4" fmla="*/ 2482500 w 3182692"/>
              <a:gd name="csY4" fmla="*/ 0 h 18288"/>
              <a:gd name="csX5" fmla="*/ 3182692 w 3182692"/>
              <a:gd name="csY5" fmla="*/ 0 h 18288"/>
              <a:gd name="csX6" fmla="*/ 3182692 w 3182692"/>
              <a:gd name="csY6" fmla="*/ 18288 h 18288"/>
              <a:gd name="csX7" fmla="*/ 2609807 w 3182692"/>
              <a:gd name="csY7" fmla="*/ 18288 h 18288"/>
              <a:gd name="csX8" fmla="*/ 2068750 w 3182692"/>
              <a:gd name="csY8" fmla="*/ 18288 h 18288"/>
              <a:gd name="csX9" fmla="*/ 1432211 w 3182692"/>
              <a:gd name="csY9" fmla="*/ 18288 h 18288"/>
              <a:gd name="csX10" fmla="*/ 859327 w 3182692"/>
              <a:gd name="csY10" fmla="*/ 18288 h 18288"/>
              <a:gd name="csX11" fmla="*/ 0 w 3182692"/>
              <a:gd name="csY11" fmla="*/ 18288 h 18288"/>
              <a:gd name="csX12" fmla="*/ 0 w 3182692"/>
              <a:gd name="csY12" fmla="*/ 0 h 18288"/>
              <a:gd name="csX0" fmla="*/ 0 w 3182692"/>
              <a:gd name="csY0" fmla="*/ 0 h 18288"/>
              <a:gd name="csX1" fmla="*/ 572885 w 3182692"/>
              <a:gd name="csY1" fmla="*/ 0 h 18288"/>
              <a:gd name="csX2" fmla="*/ 1113942 w 3182692"/>
              <a:gd name="csY2" fmla="*/ 0 h 18288"/>
              <a:gd name="csX3" fmla="*/ 1686827 w 3182692"/>
              <a:gd name="csY3" fmla="*/ 0 h 18288"/>
              <a:gd name="csX4" fmla="*/ 2323365 w 3182692"/>
              <a:gd name="csY4" fmla="*/ 0 h 18288"/>
              <a:gd name="csX5" fmla="*/ 3182692 w 3182692"/>
              <a:gd name="csY5" fmla="*/ 0 h 18288"/>
              <a:gd name="csX6" fmla="*/ 3182692 w 3182692"/>
              <a:gd name="csY6" fmla="*/ 18288 h 18288"/>
              <a:gd name="csX7" fmla="*/ 2546154 w 3182692"/>
              <a:gd name="csY7" fmla="*/ 18288 h 18288"/>
              <a:gd name="csX8" fmla="*/ 1845961 w 3182692"/>
              <a:gd name="csY8" fmla="*/ 18288 h 18288"/>
              <a:gd name="csX9" fmla="*/ 1304904 w 3182692"/>
              <a:gd name="csY9" fmla="*/ 18288 h 18288"/>
              <a:gd name="csX10" fmla="*/ 604711 w 3182692"/>
              <a:gd name="csY10" fmla="*/ 18288 h 18288"/>
              <a:gd name="csX11" fmla="*/ 0 w 3182692"/>
              <a:gd name="csY11" fmla="*/ 18288 h 18288"/>
              <a:gd name="csX12" fmla="*/ 0 w 3182692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25870" y="33585"/>
                  <a:pt x="418138" y="17639"/>
                  <a:pt x="636538" y="0"/>
                </a:cubicBezTo>
                <a:cubicBezTo>
                  <a:pt x="865372" y="-3887"/>
                  <a:pt x="1010746" y="-18166"/>
                  <a:pt x="1273077" y="0"/>
                </a:cubicBezTo>
                <a:cubicBezTo>
                  <a:pt x="1527846" y="-24408"/>
                  <a:pt x="1703704" y="-36055"/>
                  <a:pt x="1909615" y="0"/>
                </a:cubicBezTo>
                <a:cubicBezTo>
                  <a:pt x="2119487" y="1667"/>
                  <a:pt x="2200543" y="-19343"/>
                  <a:pt x="2482500" y="0"/>
                </a:cubicBezTo>
                <a:cubicBezTo>
                  <a:pt x="2736775" y="57438"/>
                  <a:pt x="2997998" y="-48885"/>
                  <a:pt x="3182692" y="0"/>
                </a:cubicBezTo>
                <a:cubicBezTo>
                  <a:pt x="3182658" y="4844"/>
                  <a:pt x="3182282" y="11009"/>
                  <a:pt x="3182692" y="18288"/>
                </a:cubicBezTo>
                <a:cubicBezTo>
                  <a:pt x="2944477" y="15825"/>
                  <a:pt x="2868931" y="12370"/>
                  <a:pt x="2609807" y="18288"/>
                </a:cubicBezTo>
                <a:cubicBezTo>
                  <a:pt x="2341556" y="6193"/>
                  <a:pt x="2324113" y="22706"/>
                  <a:pt x="2068750" y="18288"/>
                </a:cubicBezTo>
                <a:cubicBezTo>
                  <a:pt x="1817163" y="7852"/>
                  <a:pt x="1716254" y="25979"/>
                  <a:pt x="1432211" y="18288"/>
                </a:cubicBezTo>
                <a:cubicBezTo>
                  <a:pt x="1164747" y="-28137"/>
                  <a:pt x="993140" y="27575"/>
                  <a:pt x="859327" y="18288"/>
                </a:cubicBezTo>
                <a:cubicBezTo>
                  <a:pt x="750703" y="-24974"/>
                  <a:pt x="236193" y="38731"/>
                  <a:pt x="0" y="18288"/>
                </a:cubicBezTo>
                <a:cubicBezTo>
                  <a:pt x="-649" y="11698"/>
                  <a:pt x="663" y="5413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24421" y="-39331"/>
                  <a:pt x="418777" y="11439"/>
                  <a:pt x="572885" y="0"/>
                </a:cubicBezTo>
                <a:cubicBezTo>
                  <a:pt x="750333" y="-6388"/>
                  <a:pt x="940592" y="15806"/>
                  <a:pt x="1113942" y="0"/>
                </a:cubicBezTo>
                <a:cubicBezTo>
                  <a:pt x="1322785" y="-1777"/>
                  <a:pt x="1505363" y="28230"/>
                  <a:pt x="1686827" y="0"/>
                </a:cubicBezTo>
                <a:cubicBezTo>
                  <a:pt x="1853304" y="1595"/>
                  <a:pt x="2194652" y="-1232"/>
                  <a:pt x="2323365" y="0"/>
                </a:cubicBezTo>
                <a:cubicBezTo>
                  <a:pt x="2488732" y="36406"/>
                  <a:pt x="2902093" y="-40336"/>
                  <a:pt x="3182692" y="0"/>
                </a:cubicBezTo>
                <a:cubicBezTo>
                  <a:pt x="3182167" y="5049"/>
                  <a:pt x="3182885" y="12044"/>
                  <a:pt x="3182692" y="18288"/>
                </a:cubicBezTo>
                <a:cubicBezTo>
                  <a:pt x="3012563" y="-37820"/>
                  <a:pt x="2765409" y="35618"/>
                  <a:pt x="2546154" y="18288"/>
                </a:cubicBezTo>
                <a:cubicBezTo>
                  <a:pt x="2333381" y="13914"/>
                  <a:pt x="2154438" y="9838"/>
                  <a:pt x="1845961" y="18288"/>
                </a:cubicBezTo>
                <a:cubicBezTo>
                  <a:pt x="1531509" y="33812"/>
                  <a:pt x="1456631" y="-6606"/>
                  <a:pt x="1304904" y="18288"/>
                </a:cubicBezTo>
                <a:cubicBezTo>
                  <a:pt x="1168344" y="36351"/>
                  <a:pt x="928499" y="15047"/>
                  <a:pt x="604711" y="18288"/>
                </a:cubicBezTo>
                <a:cubicBezTo>
                  <a:pt x="285438" y="38007"/>
                  <a:pt x="116029" y="-22204"/>
                  <a:pt x="0" y="18288"/>
                </a:cubicBezTo>
                <a:cubicBezTo>
                  <a:pt x="-39" y="12511"/>
                  <a:pt x="-381" y="8039"/>
                  <a:pt x="0" y="0"/>
                </a:cubicBezTo>
                <a:close/>
              </a:path>
              <a:path w="3182692" h="18288" fill="none" stroke="0" extrusionOk="0">
                <a:moveTo>
                  <a:pt x="0" y="0"/>
                </a:moveTo>
                <a:cubicBezTo>
                  <a:pt x="245832" y="29445"/>
                  <a:pt x="388924" y="-28919"/>
                  <a:pt x="636538" y="0"/>
                </a:cubicBezTo>
                <a:cubicBezTo>
                  <a:pt x="854919" y="4634"/>
                  <a:pt x="991654" y="8864"/>
                  <a:pt x="1273077" y="0"/>
                </a:cubicBezTo>
                <a:cubicBezTo>
                  <a:pt x="1566644" y="-14667"/>
                  <a:pt x="1666526" y="3717"/>
                  <a:pt x="1909615" y="0"/>
                </a:cubicBezTo>
                <a:cubicBezTo>
                  <a:pt x="2138795" y="27220"/>
                  <a:pt x="2225506" y="-13892"/>
                  <a:pt x="2482500" y="0"/>
                </a:cubicBezTo>
                <a:cubicBezTo>
                  <a:pt x="2775583" y="32183"/>
                  <a:pt x="3003218" y="-43687"/>
                  <a:pt x="3182692" y="0"/>
                </a:cubicBezTo>
                <a:cubicBezTo>
                  <a:pt x="3183006" y="4158"/>
                  <a:pt x="3181713" y="12539"/>
                  <a:pt x="3182692" y="18288"/>
                </a:cubicBezTo>
                <a:cubicBezTo>
                  <a:pt x="2959845" y="25574"/>
                  <a:pt x="2868929" y="24980"/>
                  <a:pt x="2609807" y="18288"/>
                </a:cubicBezTo>
                <a:cubicBezTo>
                  <a:pt x="2341405" y="5992"/>
                  <a:pt x="2328488" y="20436"/>
                  <a:pt x="2068750" y="18288"/>
                </a:cubicBezTo>
                <a:cubicBezTo>
                  <a:pt x="1816113" y="2395"/>
                  <a:pt x="1699345" y="36855"/>
                  <a:pt x="1432211" y="18288"/>
                </a:cubicBezTo>
                <a:cubicBezTo>
                  <a:pt x="1148381" y="-28184"/>
                  <a:pt x="987622" y="2403"/>
                  <a:pt x="859327" y="18288"/>
                </a:cubicBezTo>
                <a:cubicBezTo>
                  <a:pt x="743387" y="37422"/>
                  <a:pt x="194182" y="18789"/>
                  <a:pt x="0" y="18288"/>
                </a:cubicBezTo>
                <a:cubicBezTo>
                  <a:pt x="20" y="11469"/>
                  <a:pt x="-29" y="5154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custGeom>
                    <a:avLst/>
                    <a:gdLst>
                      <a:gd name="connsiteX0" fmla="*/ 0 w 3182692"/>
                      <a:gd name="connsiteY0" fmla="*/ 0 h 18288"/>
                      <a:gd name="connsiteX1" fmla="*/ 636538 w 3182692"/>
                      <a:gd name="connsiteY1" fmla="*/ 0 h 18288"/>
                      <a:gd name="connsiteX2" fmla="*/ 1273077 w 3182692"/>
                      <a:gd name="connsiteY2" fmla="*/ 0 h 18288"/>
                      <a:gd name="connsiteX3" fmla="*/ 1909615 w 3182692"/>
                      <a:gd name="connsiteY3" fmla="*/ 0 h 18288"/>
                      <a:gd name="connsiteX4" fmla="*/ 2482500 w 3182692"/>
                      <a:gd name="connsiteY4" fmla="*/ 0 h 18288"/>
                      <a:gd name="connsiteX5" fmla="*/ 3182692 w 3182692"/>
                      <a:gd name="connsiteY5" fmla="*/ 0 h 18288"/>
                      <a:gd name="connsiteX6" fmla="*/ 3182692 w 3182692"/>
                      <a:gd name="connsiteY6" fmla="*/ 18288 h 18288"/>
                      <a:gd name="connsiteX7" fmla="*/ 2609807 w 3182692"/>
                      <a:gd name="connsiteY7" fmla="*/ 18288 h 18288"/>
                      <a:gd name="connsiteX8" fmla="*/ 2068750 w 3182692"/>
                      <a:gd name="connsiteY8" fmla="*/ 18288 h 18288"/>
                      <a:gd name="connsiteX9" fmla="*/ 1432211 w 3182692"/>
                      <a:gd name="connsiteY9" fmla="*/ 18288 h 18288"/>
                      <a:gd name="connsiteX10" fmla="*/ 859327 w 3182692"/>
                      <a:gd name="connsiteY10" fmla="*/ 18288 h 18288"/>
                      <a:gd name="connsiteX11" fmla="*/ 0 w 3182692"/>
                      <a:gd name="connsiteY11" fmla="*/ 18288 h 18288"/>
                      <a:gd name="connsiteX12" fmla="*/ 0 w 3182692"/>
                      <a:gd name="connsiteY12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3182692" h="18288" fill="none" extrusionOk="0">
                        <a:moveTo>
                          <a:pt x="0" y="0"/>
                        </a:moveTo>
                        <a:cubicBezTo>
                          <a:pt x="253588" y="25878"/>
                          <a:pt x="409323" y="-5359"/>
                          <a:pt x="636538" y="0"/>
                        </a:cubicBezTo>
                        <a:cubicBezTo>
                          <a:pt x="863753" y="5359"/>
                          <a:pt x="1007727" y="-28"/>
                          <a:pt x="1273077" y="0"/>
                        </a:cubicBezTo>
                        <a:cubicBezTo>
                          <a:pt x="1538427" y="28"/>
                          <a:pt x="1698640" y="-12775"/>
                          <a:pt x="1909615" y="0"/>
                        </a:cubicBezTo>
                        <a:cubicBezTo>
                          <a:pt x="2120590" y="12775"/>
                          <a:pt x="2210293" y="-21823"/>
                          <a:pt x="2482500" y="0"/>
                        </a:cubicBezTo>
                        <a:cubicBezTo>
                          <a:pt x="2754708" y="21823"/>
                          <a:pt x="3004133" y="-28750"/>
                          <a:pt x="3182692" y="0"/>
                        </a:cubicBezTo>
                        <a:cubicBezTo>
                          <a:pt x="3183134" y="4516"/>
                          <a:pt x="3181865" y="12266"/>
                          <a:pt x="3182692" y="18288"/>
                        </a:cubicBezTo>
                        <a:cubicBezTo>
                          <a:pt x="2947402" y="22440"/>
                          <a:pt x="2876226" y="27191"/>
                          <a:pt x="2609807" y="18288"/>
                        </a:cubicBezTo>
                        <a:cubicBezTo>
                          <a:pt x="2343389" y="9385"/>
                          <a:pt x="2326689" y="25579"/>
                          <a:pt x="2068750" y="18288"/>
                        </a:cubicBezTo>
                        <a:cubicBezTo>
                          <a:pt x="1810811" y="10997"/>
                          <a:pt x="1713836" y="48219"/>
                          <a:pt x="1432211" y="18288"/>
                        </a:cubicBezTo>
                        <a:cubicBezTo>
                          <a:pt x="1150586" y="-11643"/>
                          <a:pt x="982765" y="3747"/>
                          <a:pt x="859327" y="18288"/>
                        </a:cubicBezTo>
                        <a:cubicBezTo>
                          <a:pt x="735889" y="32829"/>
                          <a:pt x="254183" y="35231"/>
                          <a:pt x="0" y="18288"/>
                        </a:cubicBezTo>
                        <a:cubicBezTo>
                          <a:pt x="-306" y="11477"/>
                          <a:pt x="485" y="4355"/>
                          <a:pt x="0" y="0"/>
                        </a:cubicBezTo>
                        <a:close/>
                      </a:path>
                      <a:path w="3182692" h="18288" stroke="0" extrusionOk="0">
                        <a:moveTo>
                          <a:pt x="0" y="0"/>
                        </a:moveTo>
                        <a:cubicBezTo>
                          <a:pt x="243108" y="-22426"/>
                          <a:pt x="387854" y="22949"/>
                          <a:pt x="572885" y="0"/>
                        </a:cubicBezTo>
                        <a:cubicBezTo>
                          <a:pt x="757916" y="-22949"/>
                          <a:pt x="923707" y="6797"/>
                          <a:pt x="1113942" y="0"/>
                        </a:cubicBezTo>
                        <a:cubicBezTo>
                          <a:pt x="1304177" y="-6797"/>
                          <a:pt x="1495991" y="20627"/>
                          <a:pt x="1686827" y="0"/>
                        </a:cubicBezTo>
                        <a:cubicBezTo>
                          <a:pt x="1877663" y="-20627"/>
                          <a:pt x="2170182" y="-20672"/>
                          <a:pt x="2323365" y="0"/>
                        </a:cubicBezTo>
                        <a:cubicBezTo>
                          <a:pt x="2476548" y="20672"/>
                          <a:pt x="2919164" y="6097"/>
                          <a:pt x="3182692" y="0"/>
                        </a:cubicBezTo>
                        <a:cubicBezTo>
                          <a:pt x="3183269" y="4624"/>
                          <a:pt x="3183511" y="11191"/>
                          <a:pt x="3182692" y="18288"/>
                        </a:cubicBezTo>
                        <a:cubicBezTo>
                          <a:pt x="3026065" y="-10849"/>
                          <a:pt x="2775006" y="23067"/>
                          <a:pt x="2546154" y="18288"/>
                        </a:cubicBezTo>
                        <a:cubicBezTo>
                          <a:pt x="2317302" y="13509"/>
                          <a:pt x="2168173" y="-8513"/>
                          <a:pt x="1845961" y="18288"/>
                        </a:cubicBezTo>
                        <a:cubicBezTo>
                          <a:pt x="1523749" y="45089"/>
                          <a:pt x="1450078" y="-844"/>
                          <a:pt x="1304904" y="18288"/>
                        </a:cubicBezTo>
                        <a:cubicBezTo>
                          <a:pt x="1159730" y="37420"/>
                          <a:pt x="942635" y="-10021"/>
                          <a:pt x="604711" y="18288"/>
                        </a:cubicBezTo>
                        <a:cubicBezTo>
                          <a:pt x="266787" y="46597"/>
                          <a:pt x="141927" y="-8395"/>
                          <a:pt x="0" y="18288"/>
                        </a:cubicBezTo>
                        <a:cubicBezTo>
                          <a:pt x="-171" y="12755"/>
                          <a:pt x="-690" y="7930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9874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SD challenges for developing nations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768" y="1825625"/>
            <a:ext cx="2857500" cy="16002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73064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The Economist / CNN / Conserve Energy Futures / Scientific American / The Conversation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8317" y="1825625"/>
            <a:ext cx="2847975" cy="16002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842" y="1825625"/>
            <a:ext cx="2404390" cy="160001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7037" y="3947435"/>
            <a:ext cx="2847975" cy="16002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23143" y="3947435"/>
            <a:ext cx="2499373" cy="162729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0647" y="3953297"/>
            <a:ext cx="2362402" cy="1621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378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are challenges for developed nations?</a:t>
            </a:r>
          </a:p>
        </p:txBody>
      </p:sp>
      <p:pic>
        <p:nvPicPr>
          <p:cNvPr id="4" name="Content Placeholder 3" descr="Asking Defining Questions - Excelsior College OWL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521" y="1567187"/>
            <a:ext cx="7321640" cy="4881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3206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One size does not fit all, CPD in a modern school ...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683" y="1027907"/>
            <a:ext cx="8637694" cy="4876118"/>
          </a:xfrm>
        </p:spPr>
      </p:pic>
    </p:spTree>
    <p:extLst>
      <p:ext uri="{BB962C8B-B14F-4D97-AF65-F5344CB8AC3E}">
        <p14:creationId xmlns:p14="http://schemas.microsoft.com/office/powerpoint/2010/main" val="26109090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5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 of SD strategy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2884D6-AC6B-D290-69D2-233C4ABF97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4868487"/>
              </p:ext>
            </p:extLst>
          </p:nvPr>
        </p:nvGraphicFramePr>
        <p:xfrm>
          <a:off x="4101291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08408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5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example – United Kingdom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05DA84-5CD1-0009-F0E9-9FE7E2D589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457732"/>
              </p:ext>
            </p:extLst>
          </p:nvPr>
        </p:nvGraphicFramePr>
        <p:xfrm>
          <a:off x="4101291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74390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1999: A Better Quality of Life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0251" t="47033" r="20949" b="13543"/>
          <a:stretch/>
        </p:blipFill>
        <p:spPr>
          <a:xfrm>
            <a:off x="346079" y="1883301"/>
            <a:ext cx="8684082" cy="38816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46755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House of Commons Environmental Committee, 2004</a:t>
            </a:r>
          </a:p>
        </p:txBody>
      </p:sp>
    </p:spTree>
    <p:extLst>
      <p:ext uri="{BB962C8B-B14F-4D97-AF65-F5344CB8AC3E}">
        <p14:creationId xmlns:p14="http://schemas.microsoft.com/office/powerpoint/2010/main" val="8663108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5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Priorities for the future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043A13EA-8CCC-75F2-6DE8-A85956EB07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4049068"/>
              </p:ext>
            </p:extLst>
          </p:nvPr>
        </p:nvGraphicFramePr>
        <p:xfrm>
          <a:off x="4101291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53394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success story?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..the UK helped lead the way for others</a:t>
            </a:r>
            <a:r>
              <a:rPr lang="en-GB" dirty="0"/>
              <a:t>”</a:t>
            </a:r>
          </a:p>
          <a:p>
            <a:r>
              <a:rPr lang="en-GB" dirty="0"/>
              <a:t>Key policy successes occurred</a:t>
            </a:r>
          </a:p>
          <a:p>
            <a:pPr lvl="1"/>
            <a:r>
              <a:rPr lang="en-GB" dirty="0"/>
              <a:t>As a direct result of the NDS?</a:t>
            </a:r>
          </a:p>
          <a:p>
            <a:r>
              <a:rPr lang="en-GB" dirty="0"/>
              <a:t>Some ‘negative impacts’…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0661" t="61581" r="21530" b="16317"/>
          <a:stretch/>
        </p:blipFill>
        <p:spPr>
          <a:xfrm>
            <a:off x="574519" y="4110119"/>
            <a:ext cx="8109113" cy="2066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951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2005: Securing the Future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579" y="2090057"/>
            <a:ext cx="8836349" cy="368728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50223"/>
            <a:ext cx="33666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UK Government, 2005 strategy, p15</a:t>
            </a:r>
          </a:p>
        </p:txBody>
      </p:sp>
    </p:spTree>
    <p:extLst>
      <p:ext uri="{BB962C8B-B14F-4D97-AF65-F5344CB8AC3E}">
        <p14:creationId xmlns:p14="http://schemas.microsoft.com/office/powerpoint/2010/main" val="113489373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Guiding principles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709" y="1767571"/>
            <a:ext cx="7606146" cy="469422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33666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UK Government, 2005 strategy, p16</a:t>
            </a:r>
          </a:p>
        </p:txBody>
      </p:sp>
    </p:spTree>
    <p:extLst>
      <p:ext uri="{BB962C8B-B14F-4D97-AF65-F5344CB8AC3E}">
        <p14:creationId xmlns:p14="http://schemas.microsoft.com/office/powerpoint/2010/main" val="19840464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Shared priorities for 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Sustainable Consumption and Production</a:t>
            </a:r>
          </a:p>
          <a:p>
            <a:endParaRPr lang="en-GB" dirty="0"/>
          </a:p>
          <a:p>
            <a:r>
              <a:rPr lang="en-GB" dirty="0"/>
              <a:t>Climate Change and Energy</a:t>
            </a:r>
          </a:p>
          <a:p>
            <a:endParaRPr lang="en-GB" dirty="0"/>
          </a:p>
          <a:p>
            <a:r>
              <a:rPr lang="en-GB" dirty="0"/>
              <a:t>Natural Resource Protection &amp; Environmental Enhancement</a:t>
            </a:r>
          </a:p>
          <a:p>
            <a:endParaRPr lang="en-GB" dirty="0"/>
          </a:p>
          <a:p>
            <a:r>
              <a:rPr lang="en-GB" dirty="0"/>
              <a:t>Sustainable Communities</a:t>
            </a:r>
          </a:p>
        </p:txBody>
      </p:sp>
    </p:spTree>
    <p:extLst>
      <p:ext uri="{BB962C8B-B14F-4D97-AF65-F5344CB8AC3E}">
        <p14:creationId xmlns:p14="http://schemas.microsoft.com/office/powerpoint/2010/main" val="15858574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Progress - Wooden Tile Images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" r="10898" b="2"/>
          <a:stretch/>
        </p:blipFill>
        <p:spPr>
          <a:xfrm>
            <a:off x="20" y="1282"/>
            <a:ext cx="9143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11538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8453" y="1825625"/>
            <a:ext cx="8164786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OECD Policy Brief (</a:t>
            </a:r>
            <a:r>
              <a:rPr lang="en-GB" dirty="0">
                <a:hlinkClick r:id="rId2"/>
              </a:rPr>
              <a:t>www.oecd.org/dac/environment-development/1899857.pdf</a:t>
            </a:r>
            <a:r>
              <a:rPr lang="en-GB" dirty="0"/>
              <a:t>) </a:t>
            </a:r>
          </a:p>
          <a:p>
            <a:r>
              <a:rPr lang="en-GB" dirty="0"/>
              <a:t>House of Commons Environmental Committee report (</a:t>
            </a:r>
            <a:r>
              <a:rPr lang="en-GB" dirty="0">
                <a:hlinkClick r:id="rId3"/>
              </a:rPr>
              <a:t>www.publications.parliament.uk/pa/cm200304/cmselect/cmenvaud/624/624.pdf</a:t>
            </a:r>
            <a:r>
              <a:rPr lang="en-GB" dirty="0"/>
              <a:t>) </a:t>
            </a:r>
          </a:p>
          <a:p>
            <a:r>
              <a:rPr lang="en-GB" dirty="0"/>
              <a:t>UK sustainable development strategies (1999 &amp; 2005)</a:t>
            </a:r>
          </a:p>
          <a:p>
            <a:r>
              <a:rPr lang="en-GB" dirty="0"/>
              <a:t>House of Commons Environmental Audit Committee – past and present reports (</a:t>
            </a:r>
            <a:r>
              <a:rPr lang="en-GB" dirty="0">
                <a:hlinkClick r:id="rId4"/>
              </a:rPr>
              <a:t>www.old.parliament.uk/business/committees/committees-a-z/commons-select/environmental-audit-committee/publications/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38058975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1623</TotalTime>
  <Words>975</Words>
  <Application>Microsoft Office PowerPoint</Application>
  <PresentationFormat>On-screen Show (4:3)</PresentationFormat>
  <Paragraphs>157</Paragraphs>
  <Slides>33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Office Theme</vt:lpstr>
      <vt:lpstr>Sustainable Urban Communities: SD Strategy</vt:lpstr>
      <vt:lpstr>Outline</vt:lpstr>
      <vt:lpstr>The problem with sustainable development?</vt:lpstr>
      <vt:lpstr>Some definition examples…</vt:lpstr>
      <vt:lpstr>Unsustainable living - a new problem?</vt:lpstr>
      <vt:lpstr>PowerPoint Presentation</vt:lpstr>
      <vt:lpstr>PowerPoint Presentation</vt:lpstr>
      <vt:lpstr>Is this our future?</vt:lpstr>
      <vt:lpstr>PowerPoint Presentation</vt:lpstr>
      <vt:lpstr>Sustainability Hierarchy (Marshall &amp; Toffel  2005)</vt:lpstr>
      <vt:lpstr>PowerPoint Presentation</vt:lpstr>
      <vt:lpstr>Maslow vs a ‘buyerarchy’ of needs</vt:lpstr>
      <vt:lpstr>So how can we create systematic change?</vt:lpstr>
      <vt:lpstr>Strategy context</vt:lpstr>
      <vt:lpstr>What is an SD strategy?</vt:lpstr>
      <vt:lpstr>Key principles of an SD strategy</vt:lpstr>
      <vt:lpstr>Steps for success</vt:lpstr>
      <vt:lpstr>Are issues the same?</vt:lpstr>
      <vt:lpstr>Developed vs developing – a comparison</vt:lpstr>
      <vt:lpstr>Are strategies therefore the same?</vt:lpstr>
      <vt:lpstr>Key SD challenges for developing nations</vt:lpstr>
      <vt:lpstr>What are challenges for developed nations?</vt:lpstr>
      <vt:lpstr>PowerPoint Presentation</vt:lpstr>
      <vt:lpstr>Benefits of SD strategy</vt:lpstr>
      <vt:lpstr>An example – United Kingdom</vt:lpstr>
      <vt:lpstr>1999: A Better Quality of Life</vt:lpstr>
      <vt:lpstr>Priorities for the future</vt:lpstr>
      <vt:lpstr>A success story?</vt:lpstr>
      <vt:lpstr>2005: Securing the Future</vt:lpstr>
      <vt:lpstr>Guiding principles</vt:lpstr>
      <vt:lpstr>Shared priorities for action</vt:lpstr>
      <vt:lpstr>PowerPoint Presentation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Development: Strategy</dc:title>
  <dc:creator>Lara Hopkinson</dc:creator>
  <cp:lastModifiedBy>Lara Hopkinson</cp:lastModifiedBy>
  <cp:revision>31</cp:revision>
  <dcterms:created xsi:type="dcterms:W3CDTF">2020-10-01T15:33:22Z</dcterms:created>
  <dcterms:modified xsi:type="dcterms:W3CDTF">2026-02-02T11:05:18Z</dcterms:modified>
</cp:coreProperties>
</file>