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9" r:id="rId7"/>
    <p:sldId id="260" r:id="rId8"/>
    <p:sldId id="261" r:id="rId9"/>
    <p:sldId id="262" r:id="rId10"/>
    <p:sldId id="263" r:id="rId11"/>
    <p:sldId id="265" r:id="rId12"/>
    <p:sldId id="264"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85" d="100"/>
          <a:sy n="85" d="100"/>
        </p:scale>
        <p:origin x="13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C1B8A-4142-483B-906D-9E4C94463FC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1A4D121-B478-4E72-A083-7DFD2506E381}">
      <dgm:prSet custT="1"/>
      <dgm:spPr/>
      <dgm:t>
        <a:bodyPr/>
        <a:lstStyle/>
        <a:p>
          <a:r>
            <a:rPr lang="en-GB" sz="2000" dirty="0"/>
            <a:t>Whether you are a small or large business, using information systems (IS) is an absolute necessity in connecting yourself with a better, and more efficient logistic network</a:t>
          </a:r>
          <a:r>
            <a:rPr lang="en-GB" sz="1600" dirty="0"/>
            <a:t>.</a:t>
          </a:r>
          <a:endParaRPr lang="en-US" sz="1600" dirty="0"/>
        </a:p>
      </dgm:t>
    </dgm:pt>
    <dgm:pt modelId="{34937320-AAC5-4381-8B7A-EC249A6F736F}" type="parTrans" cxnId="{64D1D5EC-E896-4D04-9588-2C17E6A25D4E}">
      <dgm:prSet/>
      <dgm:spPr/>
      <dgm:t>
        <a:bodyPr/>
        <a:lstStyle/>
        <a:p>
          <a:endParaRPr lang="en-US"/>
        </a:p>
      </dgm:t>
    </dgm:pt>
    <dgm:pt modelId="{12BF357C-271F-45B5-A2C7-33893F47E761}" type="sibTrans" cxnId="{64D1D5EC-E896-4D04-9588-2C17E6A25D4E}">
      <dgm:prSet/>
      <dgm:spPr/>
      <dgm:t>
        <a:bodyPr/>
        <a:lstStyle/>
        <a:p>
          <a:endParaRPr lang="en-US"/>
        </a:p>
      </dgm:t>
    </dgm:pt>
    <dgm:pt modelId="{E13267D8-0DDC-4F62-9DEF-3A82D1AF312C}">
      <dgm:prSet custT="1"/>
      <dgm:spPr/>
      <dgm:t>
        <a:bodyPr/>
        <a:lstStyle/>
        <a:p>
          <a:r>
            <a:rPr lang="en-GB" sz="2000" dirty="0"/>
            <a:t>An information system is an integrated set of components that collects, stores, processes, and outputs information to support an organization’s activities and decisions (Pace University, 2026).</a:t>
          </a:r>
          <a:endParaRPr lang="en-US" sz="2000" dirty="0"/>
        </a:p>
      </dgm:t>
    </dgm:pt>
    <dgm:pt modelId="{0873758F-1DAD-44A2-B6C3-7645F3A093FC}" type="parTrans" cxnId="{ABE84D36-BA06-4C36-B6F2-D1E317AE9EA0}">
      <dgm:prSet/>
      <dgm:spPr/>
      <dgm:t>
        <a:bodyPr/>
        <a:lstStyle/>
        <a:p>
          <a:endParaRPr lang="en-US"/>
        </a:p>
      </dgm:t>
    </dgm:pt>
    <dgm:pt modelId="{1FB58341-D28C-4FFA-945B-F97E1349BDF7}" type="sibTrans" cxnId="{ABE84D36-BA06-4C36-B6F2-D1E317AE9EA0}">
      <dgm:prSet/>
      <dgm:spPr/>
      <dgm:t>
        <a:bodyPr/>
        <a:lstStyle/>
        <a:p>
          <a:endParaRPr lang="en-US"/>
        </a:p>
      </dgm:t>
    </dgm:pt>
    <dgm:pt modelId="{3AD4D5FE-19C1-40D5-A218-095558889DA1}">
      <dgm:prSet custT="1"/>
      <dgm:spPr/>
      <dgm:t>
        <a:bodyPr/>
        <a:lstStyle/>
        <a:p>
          <a:r>
            <a:rPr lang="en-GB" sz="2000" dirty="0"/>
            <a:t>From production to sales a high quality IS can take into account all data and provide a productive and profitable pathway to not only business survival in a digital age, but also overall success and creation of value.</a:t>
          </a:r>
          <a:endParaRPr lang="en-US" sz="2000" dirty="0"/>
        </a:p>
      </dgm:t>
    </dgm:pt>
    <dgm:pt modelId="{0ED73A5E-BA83-43B0-B925-BFFA7C44EF0C}" type="parTrans" cxnId="{0B77E49A-D516-4A35-B9BF-813A585D6740}">
      <dgm:prSet/>
      <dgm:spPr/>
      <dgm:t>
        <a:bodyPr/>
        <a:lstStyle/>
        <a:p>
          <a:endParaRPr lang="en-US"/>
        </a:p>
      </dgm:t>
    </dgm:pt>
    <dgm:pt modelId="{90226E9E-31FF-4C76-BDBE-99F454D7B84F}" type="sibTrans" cxnId="{0B77E49A-D516-4A35-B9BF-813A585D6740}">
      <dgm:prSet/>
      <dgm:spPr/>
      <dgm:t>
        <a:bodyPr/>
        <a:lstStyle/>
        <a:p>
          <a:endParaRPr lang="en-US"/>
        </a:p>
      </dgm:t>
    </dgm:pt>
    <dgm:pt modelId="{09947D2E-3116-45FB-9FED-6E50C146581F}">
      <dgm:prSet custT="1"/>
      <dgm:spPr/>
      <dgm:t>
        <a:bodyPr/>
        <a:lstStyle/>
        <a:p>
          <a:r>
            <a:rPr lang="en-US" sz="2000" dirty="0"/>
            <a:t>Database Management Systems (DBMS), </a:t>
          </a:r>
          <a:r>
            <a:rPr lang="en-GB" sz="2000" dirty="0"/>
            <a:t>Enterprise Resource Planning (ERP), and Supply Chain Management (SCM) systems all help improve business efficiency and a productive flow of movement between different components of the business such as data, human resources, and the supply chain.</a:t>
          </a:r>
          <a:endParaRPr lang="en-US" sz="2000" dirty="0"/>
        </a:p>
      </dgm:t>
    </dgm:pt>
    <dgm:pt modelId="{075F9069-1F51-4C08-B5F5-9800157A2E34}" type="parTrans" cxnId="{C56DD936-9DC8-417D-AA54-069CF4B174BA}">
      <dgm:prSet/>
      <dgm:spPr/>
      <dgm:t>
        <a:bodyPr/>
        <a:lstStyle/>
        <a:p>
          <a:endParaRPr lang="en-US"/>
        </a:p>
      </dgm:t>
    </dgm:pt>
    <dgm:pt modelId="{64765376-802E-4398-803E-EB4D4C5F47F8}" type="sibTrans" cxnId="{C56DD936-9DC8-417D-AA54-069CF4B174BA}">
      <dgm:prSet/>
      <dgm:spPr/>
      <dgm:t>
        <a:bodyPr/>
        <a:lstStyle/>
        <a:p>
          <a:endParaRPr lang="en-US"/>
        </a:p>
      </dgm:t>
    </dgm:pt>
    <dgm:pt modelId="{1E924D43-210D-459D-AADD-E8301F43455B}" type="pres">
      <dgm:prSet presAssocID="{315C1B8A-4142-483B-906D-9E4C94463FCF}" presName="vert0" presStyleCnt="0">
        <dgm:presLayoutVars>
          <dgm:dir/>
          <dgm:animOne val="branch"/>
          <dgm:animLvl val="lvl"/>
        </dgm:presLayoutVars>
      </dgm:prSet>
      <dgm:spPr/>
    </dgm:pt>
    <dgm:pt modelId="{9E8E4643-36ED-48E7-BDB3-00529737E950}" type="pres">
      <dgm:prSet presAssocID="{11A4D121-B478-4E72-A083-7DFD2506E381}" presName="thickLine" presStyleLbl="alignNode1" presStyleIdx="0" presStyleCnt="4"/>
      <dgm:spPr/>
    </dgm:pt>
    <dgm:pt modelId="{595DAF0B-E645-4738-913E-16CD7229179E}" type="pres">
      <dgm:prSet presAssocID="{11A4D121-B478-4E72-A083-7DFD2506E381}" presName="horz1" presStyleCnt="0"/>
      <dgm:spPr/>
    </dgm:pt>
    <dgm:pt modelId="{F1EA4644-6101-41F0-AAB2-A99DAE7DCBF1}" type="pres">
      <dgm:prSet presAssocID="{11A4D121-B478-4E72-A083-7DFD2506E381}" presName="tx1" presStyleLbl="revTx" presStyleIdx="0" presStyleCnt="4"/>
      <dgm:spPr/>
    </dgm:pt>
    <dgm:pt modelId="{B8BCAB64-EC7E-43EF-B38C-BE4C1E041E50}" type="pres">
      <dgm:prSet presAssocID="{11A4D121-B478-4E72-A083-7DFD2506E381}" presName="vert1" presStyleCnt="0"/>
      <dgm:spPr/>
    </dgm:pt>
    <dgm:pt modelId="{D91C909B-7F65-45EA-8FFC-3FD4EB1566FB}" type="pres">
      <dgm:prSet presAssocID="{E13267D8-0DDC-4F62-9DEF-3A82D1AF312C}" presName="thickLine" presStyleLbl="alignNode1" presStyleIdx="1" presStyleCnt="4"/>
      <dgm:spPr/>
    </dgm:pt>
    <dgm:pt modelId="{6F35CEC1-4240-4A08-B19C-14875C37AE63}" type="pres">
      <dgm:prSet presAssocID="{E13267D8-0DDC-4F62-9DEF-3A82D1AF312C}" presName="horz1" presStyleCnt="0"/>
      <dgm:spPr/>
    </dgm:pt>
    <dgm:pt modelId="{70014A7C-AE68-4846-AC3F-2D6458AF9065}" type="pres">
      <dgm:prSet presAssocID="{E13267D8-0DDC-4F62-9DEF-3A82D1AF312C}" presName="tx1" presStyleLbl="revTx" presStyleIdx="1" presStyleCnt="4"/>
      <dgm:spPr/>
    </dgm:pt>
    <dgm:pt modelId="{61731CF9-E32B-4382-B077-A7755E2EB701}" type="pres">
      <dgm:prSet presAssocID="{E13267D8-0DDC-4F62-9DEF-3A82D1AF312C}" presName="vert1" presStyleCnt="0"/>
      <dgm:spPr/>
    </dgm:pt>
    <dgm:pt modelId="{2924520D-866B-44B9-8585-37AC890D0281}" type="pres">
      <dgm:prSet presAssocID="{3AD4D5FE-19C1-40D5-A218-095558889DA1}" presName="thickLine" presStyleLbl="alignNode1" presStyleIdx="2" presStyleCnt="4"/>
      <dgm:spPr/>
    </dgm:pt>
    <dgm:pt modelId="{029A47E1-D426-47BC-A749-158EDC548D91}" type="pres">
      <dgm:prSet presAssocID="{3AD4D5FE-19C1-40D5-A218-095558889DA1}" presName="horz1" presStyleCnt="0"/>
      <dgm:spPr/>
    </dgm:pt>
    <dgm:pt modelId="{EBAFD6EE-BD8F-4F8B-AFD0-918DB992215F}" type="pres">
      <dgm:prSet presAssocID="{3AD4D5FE-19C1-40D5-A218-095558889DA1}" presName="tx1" presStyleLbl="revTx" presStyleIdx="2" presStyleCnt="4"/>
      <dgm:spPr/>
    </dgm:pt>
    <dgm:pt modelId="{ABCC2A2A-3666-44AE-813B-CA2321709F9E}" type="pres">
      <dgm:prSet presAssocID="{3AD4D5FE-19C1-40D5-A218-095558889DA1}" presName="vert1" presStyleCnt="0"/>
      <dgm:spPr/>
    </dgm:pt>
    <dgm:pt modelId="{B043675C-E5CE-4B7D-9FBE-20E3FD5F013B}" type="pres">
      <dgm:prSet presAssocID="{09947D2E-3116-45FB-9FED-6E50C146581F}" presName="thickLine" presStyleLbl="alignNode1" presStyleIdx="3" presStyleCnt="4"/>
      <dgm:spPr/>
    </dgm:pt>
    <dgm:pt modelId="{90AA74C8-C498-40C7-92D5-6F3545D09588}" type="pres">
      <dgm:prSet presAssocID="{09947D2E-3116-45FB-9FED-6E50C146581F}" presName="horz1" presStyleCnt="0"/>
      <dgm:spPr/>
    </dgm:pt>
    <dgm:pt modelId="{43A0F1FC-4F13-4A20-9F20-406198CA8BAF}" type="pres">
      <dgm:prSet presAssocID="{09947D2E-3116-45FB-9FED-6E50C146581F}" presName="tx1" presStyleLbl="revTx" presStyleIdx="3" presStyleCnt="4"/>
      <dgm:spPr/>
    </dgm:pt>
    <dgm:pt modelId="{E876727A-D39D-479A-92C3-53E72C736B0F}" type="pres">
      <dgm:prSet presAssocID="{09947D2E-3116-45FB-9FED-6E50C146581F}" presName="vert1" presStyleCnt="0"/>
      <dgm:spPr/>
    </dgm:pt>
  </dgm:ptLst>
  <dgm:cxnLst>
    <dgm:cxn modelId="{0F808805-2EDC-45D8-BA3D-01C5B109A20C}" type="presOf" srcId="{E13267D8-0DDC-4F62-9DEF-3A82D1AF312C}" destId="{70014A7C-AE68-4846-AC3F-2D6458AF9065}" srcOrd="0" destOrd="0" presId="urn:microsoft.com/office/officeart/2008/layout/LinedList"/>
    <dgm:cxn modelId="{0BCFF708-14F2-4825-9835-7383E3D4E52E}" type="presOf" srcId="{11A4D121-B478-4E72-A083-7DFD2506E381}" destId="{F1EA4644-6101-41F0-AAB2-A99DAE7DCBF1}" srcOrd="0" destOrd="0" presId="urn:microsoft.com/office/officeart/2008/layout/LinedList"/>
    <dgm:cxn modelId="{FE2D3D21-C4FF-468D-BE54-0078B6DCAA80}" type="presOf" srcId="{315C1B8A-4142-483B-906D-9E4C94463FCF}" destId="{1E924D43-210D-459D-AADD-E8301F43455B}" srcOrd="0" destOrd="0" presId="urn:microsoft.com/office/officeart/2008/layout/LinedList"/>
    <dgm:cxn modelId="{1003D735-488C-442A-8F8F-B082945E0ECD}" type="presOf" srcId="{09947D2E-3116-45FB-9FED-6E50C146581F}" destId="{43A0F1FC-4F13-4A20-9F20-406198CA8BAF}" srcOrd="0" destOrd="0" presId="urn:microsoft.com/office/officeart/2008/layout/LinedList"/>
    <dgm:cxn modelId="{ABE84D36-BA06-4C36-B6F2-D1E317AE9EA0}" srcId="{315C1B8A-4142-483B-906D-9E4C94463FCF}" destId="{E13267D8-0DDC-4F62-9DEF-3A82D1AF312C}" srcOrd="1" destOrd="0" parTransId="{0873758F-1DAD-44A2-B6C3-7645F3A093FC}" sibTransId="{1FB58341-D28C-4FFA-945B-F97E1349BDF7}"/>
    <dgm:cxn modelId="{C56DD936-9DC8-417D-AA54-069CF4B174BA}" srcId="{315C1B8A-4142-483B-906D-9E4C94463FCF}" destId="{09947D2E-3116-45FB-9FED-6E50C146581F}" srcOrd="3" destOrd="0" parTransId="{075F9069-1F51-4C08-B5F5-9800157A2E34}" sibTransId="{64765376-802E-4398-803E-EB4D4C5F47F8}"/>
    <dgm:cxn modelId="{50831870-8D09-452D-A4F7-2192F53007B1}" type="presOf" srcId="{3AD4D5FE-19C1-40D5-A218-095558889DA1}" destId="{EBAFD6EE-BD8F-4F8B-AFD0-918DB992215F}" srcOrd="0" destOrd="0" presId="urn:microsoft.com/office/officeart/2008/layout/LinedList"/>
    <dgm:cxn modelId="{0B77E49A-D516-4A35-B9BF-813A585D6740}" srcId="{315C1B8A-4142-483B-906D-9E4C94463FCF}" destId="{3AD4D5FE-19C1-40D5-A218-095558889DA1}" srcOrd="2" destOrd="0" parTransId="{0ED73A5E-BA83-43B0-B925-BFFA7C44EF0C}" sibTransId="{90226E9E-31FF-4C76-BDBE-99F454D7B84F}"/>
    <dgm:cxn modelId="{64D1D5EC-E896-4D04-9588-2C17E6A25D4E}" srcId="{315C1B8A-4142-483B-906D-9E4C94463FCF}" destId="{11A4D121-B478-4E72-A083-7DFD2506E381}" srcOrd="0" destOrd="0" parTransId="{34937320-AAC5-4381-8B7A-EC249A6F736F}" sibTransId="{12BF357C-271F-45B5-A2C7-33893F47E761}"/>
    <dgm:cxn modelId="{F470AD01-44F8-4343-AA74-9DEB3CCE6178}" type="presParOf" srcId="{1E924D43-210D-459D-AADD-E8301F43455B}" destId="{9E8E4643-36ED-48E7-BDB3-00529737E950}" srcOrd="0" destOrd="0" presId="urn:microsoft.com/office/officeart/2008/layout/LinedList"/>
    <dgm:cxn modelId="{FF333731-F6F8-4E2B-85B1-CBD2B67F756E}" type="presParOf" srcId="{1E924D43-210D-459D-AADD-E8301F43455B}" destId="{595DAF0B-E645-4738-913E-16CD7229179E}" srcOrd="1" destOrd="0" presId="urn:microsoft.com/office/officeart/2008/layout/LinedList"/>
    <dgm:cxn modelId="{D79E2836-490A-466F-86DE-C4E91F2F953A}" type="presParOf" srcId="{595DAF0B-E645-4738-913E-16CD7229179E}" destId="{F1EA4644-6101-41F0-AAB2-A99DAE7DCBF1}" srcOrd="0" destOrd="0" presId="urn:microsoft.com/office/officeart/2008/layout/LinedList"/>
    <dgm:cxn modelId="{BD9100DE-B266-44FC-BAE3-C32DE05AE7E1}" type="presParOf" srcId="{595DAF0B-E645-4738-913E-16CD7229179E}" destId="{B8BCAB64-EC7E-43EF-B38C-BE4C1E041E50}" srcOrd="1" destOrd="0" presId="urn:microsoft.com/office/officeart/2008/layout/LinedList"/>
    <dgm:cxn modelId="{630F5F05-A2F1-46A7-9060-9C9A584F93E4}" type="presParOf" srcId="{1E924D43-210D-459D-AADD-E8301F43455B}" destId="{D91C909B-7F65-45EA-8FFC-3FD4EB1566FB}" srcOrd="2" destOrd="0" presId="urn:microsoft.com/office/officeart/2008/layout/LinedList"/>
    <dgm:cxn modelId="{4B761B9D-A39E-4B77-ADCC-73DC90A40F48}" type="presParOf" srcId="{1E924D43-210D-459D-AADD-E8301F43455B}" destId="{6F35CEC1-4240-4A08-B19C-14875C37AE63}" srcOrd="3" destOrd="0" presId="urn:microsoft.com/office/officeart/2008/layout/LinedList"/>
    <dgm:cxn modelId="{DC9A0B67-EA62-4F1B-86E5-155106E843A1}" type="presParOf" srcId="{6F35CEC1-4240-4A08-B19C-14875C37AE63}" destId="{70014A7C-AE68-4846-AC3F-2D6458AF9065}" srcOrd="0" destOrd="0" presId="urn:microsoft.com/office/officeart/2008/layout/LinedList"/>
    <dgm:cxn modelId="{84529657-536C-4E8E-B7A8-EAEF5DE45D11}" type="presParOf" srcId="{6F35CEC1-4240-4A08-B19C-14875C37AE63}" destId="{61731CF9-E32B-4382-B077-A7755E2EB701}" srcOrd="1" destOrd="0" presId="urn:microsoft.com/office/officeart/2008/layout/LinedList"/>
    <dgm:cxn modelId="{9F53BC85-185B-4523-BF96-3AB87EB44B52}" type="presParOf" srcId="{1E924D43-210D-459D-AADD-E8301F43455B}" destId="{2924520D-866B-44B9-8585-37AC890D0281}" srcOrd="4" destOrd="0" presId="urn:microsoft.com/office/officeart/2008/layout/LinedList"/>
    <dgm:cxn modelId="{BCC5DAC7-79BE-4741-A670-806AE588DB26}" type="presParOf" srcId="{1E924D43-210D-459D-AADD-E8301F43455B}" destId="{029A47E1-D426-47BC-A749-158EDC548D91}" srcOrd="5" destOrd="0" presId="urn:microsoft.com/office/officeart/2008/layout/LinedList"/>
    <dgm:cxn modelId="{81B642DE-DC10-4F58-A425-624EBF16A7AB}" type="presParOf" srcId="{029A47E1-D426-47BC-A749-158EDC548D91}" destId="{EBAFD6EE-BD8F-4F8B-AFD0-918DB992215F}" srcOrd="0" destOrd="0" presId="urn:microsoft.com/office/officeart/2008/layout/LinedList"/>
    <dgm:cxn modelId="{94AB69E0-9A50-4AD7-873B-A85973E7EAE5}" type="presParOf" srcId="{029A47E1-D426-47BC-A749-158EDC548D91}" destId="{ABCC2A2A-3666-44AE-813B-CA2321709F9E}" srcOrd="1" destOrd="0" presId="urn:microsoft.com/office/officeart/2008/layout/LinedList"/>
    <dgm:cxn modelId="{D6F3204F-ECD7-433D-85B3-3636261FF86F}" type="presParOf" srcId="{1E924D43-210D-459D-AADD-E8301F43455B}" destId="{B043675C-E5CE-4B7D-9FBE-20E3FD5F013B}" srcOrd="6" destOrd="0" presId="urn:microsoft.com/office/officeart/2008/layout/LinedList"/>
    <dgm:cxn modelId="{8B5BFFBD-B1B1-491F-8515-5569C5E8F119}" type="presParOf" srcId="{1E924D43-210D-459D-AADD-E8301F43455B}" destId="{90AA74C8-C498-40C7-92D5-6F3545D09588}" srcOrd="7" destOrd="0" presId="urn:microsoft.com/office/officeart/2008/layout/LinedList"/>
    <dgm:cxn modelId="{FF308D56-FA7F-4707-ACB1-17ED0ED6A695}" type="presParOf" srcId="{90AA74C8-C498-40C7-92D5-6F3545D09588}" destId="{43A0F1FC-4F13-4A20-9F20-406198CA8BAF}" srcOrd="0" destOrd="0" presId="urn:microsoft.com/office/officeart/2008/layout/LinedList"/>
    <dgm:cxn modelId="{64794D4B-5C91-49B1-96B9-E1C311732EA7}" type="presParOf" srcId="{90AA74C8-C498-40C7-92D5-6F3545D09588}" destId="{E876727A-D39D-479A-92C3-53E72C736B0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BCAABE-B33C-4D07-8D65-A6F53FFDC81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4FDCE6-F9F8-4C0A-98C8-43F2EA4B469C}">
      <dgm:prSet custT="1"/>
      <dgm:spPr/>
      <dgm:t>
        <a:bodyPr/>
        <a:lstStyle/>
        <a:p>
          <a:r>
            <a:rPr lang="en-GB" sz="1400" dirty="0"/>
            <a:t>According to Syracuse University (2025) an ERP system is a single, integrated software program that runs on a shared database. This design allows different departments—such as finance, HR, supply chain, customer service, and operations—to access the same up-to-date information, share it across teams, collaborate more effectively, and reduce delays.</a:t>
          </a:r>
          <a:endParaRPr lang="en-US" sz="1400" dirty="0"/>
        </a:p>
      </dgm:t>
    </dgm:pt>
    <dgm:pt modelId="{DA4858E7-732C-4933-BE24-CB190915FD2E}" type="parTrans" cxnId="{C508043A-23BD-4879-8FF8-69381D808A29}">
      <dgm:prSet/>
      <dgm:spPr/>
      <dgm:t>
        <a:bodyPr/>
        <a:lstStyle/>
        <a:p>
          <a:endParaRPr lang="en-US"/>
        </a:p>
      </dgm:t>
    </dgm:pt>
    <dgm:pt modelId="{FA5D7E9F-E810-4E9C-88A2-71063808C3FC}" type="sibTrans" cxnId="{C508043A-23BD-4879-8FF8-69381D808A29}">
      <dgm:prSet/>
      <dgm:spPr/>
      <dgm:t>
        <a:bodyPr/>
        <a:lstStyle/>
        <a:p>
          <a:endParaRPr lang="en-US"/>
        </a:p>
      </dgm:t>
    </dgm:pt>
    <dgm:pt modelId="{9B04AD38-4509-4B3C-9E83-C0D812B3C382}">
      <dgm:prSet/>
      <dgm:spPr/>
      <dgm:t>
        <a:bodyPr/>
        <a:lstStyle/>
        <a:p>
          <a:r>
            <a:rPr lang="en-GB"/>
            <a:t>An ERP will impact the businesses administration across departments and increase organisational efficiency.</a:t>
          </a:r>
          <a:endParaRPr lang="en-US"/>
        </a:p>
      </dgm:t>
    </dgm:pt>
    <dgm:pt modelId="{140B4D8F-BBDD-4704-AF90-2F485F71EECD}" type="parTrans" cxnId="{B4681BC9-3D6B-4ACE-8069-4BB7A8EA7F44}">
      <dgm:prSet/>
      <dgm:spPr/>
      <dgm:t>
        <a:bodyPr/>
        <a:lstStyle/>
        <a:p>
          <a:endParaRPr lang="en-US"/>
        </a:p>
      </dgm:t>
    </dgm:pt>
    <dgm:pt modelId="{835A44BC-13D1-48E5-9835-2739BD7BEB12}" type="sibTrans" cxnId="{B4681BC9-3D6B-4ACE-8069-4BB7A8EA7F44}">
      <dgm:prSet/>
      <dgm:spPr/>
      <dgm:t>
        <a:bodyPr/>
        <a:lstStyle/>
        <a:p>
          <a:endParaRPr lang="en-US"/>
        </a:p>
      </dgm:t>
    </dgm:pt>
    <dgm:pt modelId="{34DE254C-FE9B-467C-BF31-763A399BA13A}">
      <dgm:prSet/>
      <dgm:spPr/>
      <dgm:t>
        <a:bodyPr/>
        <a:lstStyle/>
        <a:p>
          <a:r>
            <a:rPr lang="en-GB"/>
            <a:t>Once in use, this system will be faster at notifying departments on changes to resources and inventory updates, making business processes quicker and more efficient. As well as a better view of supply chain management and organisational performance.</a:t>
          </a:r>
          <a:endParaRPr lang="en-US"/>
        </a:p>
      </dgm:t>
    </dgm:pt>
    <dgm:pt modelId="{E6BB721B-7612-4952-BF6A-747B47D320FF}" type="parTrans" cxnId="{F07B15EE-5F28-4153-8E6D-BCB570BF3066}">
      <dgm:prSet/>
      <dgm:spPr/>
      <dgm:t>
        <a:bodyPr/>
        <a:lstStyle/>
        <a:p>
          <a:endParaRPr lang="en-US"/>
        </a:p>
      </dgm:t>
    </dgm:pt>
    <dgm:pt modelId="{FF014D26-A9A2-427E-9821-C7366FE5A45E}" type="sibTrans" cxnId="{F07B15EE-5F28-4153-8E6D-BCB570BF3066}">
      <dgm:prSet/>
      <dgm:spPr/>
      <dgm:t>
        <a:bodyPr/>
        <a:lstStyle/>
        <a:p>
          <a:endParaRPr lang="en-US"/>
        </a:p>
      </dgm:t>
    </dgm:pt>
    <dgm:pt modelId="{64339B0E-3563-4206-B40A-0175ABF214B5}">
      <dgm:prSet/>
      <dgm:spPr/>
      <dgm:t>
        <a:bodyPr/>
        <a:lstStyle/>
        <a:p>
          <a:r>
            <a:rPr lang="en-GB"/>
            <a:t>For a growing business, this system will be costly to implement as, software licencing, hardware, installation, and employee training costs will be high, yet once installed can be very valuable for a business.</a:t>
          </a:r>
          <a:endParaRPr lang="en-US"/>
        </a:p>
      </dgm:t>
    </dgm:pt>
    <dgm:pt modelId="{A4E299C4-3ECE-4D56-832B-8F6A037D684C}" type="parTrans" cxnId="{CD03A889-C8B8-4B96-8418-C7A61E02DA79}">
      <dgm:prSet/>
      <dgm:spPr/>
      <dgm:t>
        <a:bodyPr/>
        <a:lstStyle/>
        <a:p>
          <a:endParaRPr lang="en-US"/>
        </a:p>
      </dgm:t>
    </dgm:pt>
    <dgm:pt modelId="{10FE6FFD-A0AA-4AE1-A011-BD1336EED859}" type="sibTrans" cxnId="{CD03A889-C8B8-4B96-8418-C7A61E02DA79}">
      <dgm:prSet/>
      <dgm:spPr/>
      <dgm:t>
        <a:bodyPr/>
        <a:lstStyle/>
        <a:p>
          <a:endParaRPr lang="en-US"/>
        </a:p>
      </dgm:t>
    </dgm:pt>
    <dgm:pt modelId="{B09165A2-E22A-413E-8088-804D40B4B773}" type="pres">
      <dgm:prSet presAssocID="{13BCAABE-B33C-4D07-8D65-A6F53FFDC810}" presName="linear" presStyleCnt="0">
        <dgm:presLayoutVars>
          <dgm:animLvl val="lvl"/>
          <dgm:resizeHandles val="exact"/>
        </dgm:presLayoutVars>
      </dgm:prSet>
      <dgm:spPr/>
    </dgm:pt>
    <dgm:pt modelId="{CBADB530-1705-4E43-873E-F1D71FBE2226}" type="pres">
      <dgm:prSet presAssocID="{744FDCE6-F9F8-4C0A-98C8-43F2EA4B469C}" presName="parentText" presStyleLbl="node1" presStyleIdx="0" presStyleCnt="4">
        <dgm:presLayoutVars>
          <dgm:chMax val="0"/>
          <dgm:bulletEnabled val="1"/>
        </dgm:presLayoutVars>
      </dgm:prSet>
      <dgm:spPr/>
    </dgm:pt>
    <dgm:pt modelId="{7A2B5785-3BD9-4CC1-A9F2-07B477373A6A}" type="pres">
      <dgm:prSet presAssocID="{FA5D7E9F-E810-4E9C-88A2-71063808C3FC}" presName="spacer" presStyleCnt="0"/>
      <dgm:spPr/>
    </dgm:pt>
    <dgm:pt modelId="{E883FA6F-50E4-4A35-BBE9-A244F36C7684}" type="pres">
      <dgm:prSet presAssocID="{9B04AD38-4509-4B3C-9E83-C0D812B3C382}" presName="parentText" presStyleLbl="node1" presStyleIdx="1" presStyleCnt="4">
        <dgm:presLayoutVars>
          <dgm:chMax val="0"/>
          <dgm:bulletEnabled val="1"/>
        </dgm:presLayoutVars>
      </dgm:prSet>
      <dgm:spPr/>
    </dgm:pt>
    <dgm:pt modelId="{D7B2173C-1C72-407C-8D93-99D8775DBA9A}" type="pres">
      <dgm:prSet presAssocID="{835A44BC-13D1-48E5-9835-2739BD7BEB12}" presName="spacer" presStyleCnt="0"/>
      <dgm:spPr/>
    </dgm:pt>
    <dgm:pt modelId="{FEE124B1-3481-4671-ADAA-260D67DDD0A6}" type="pres">
      <dgm:prSet presAssocID="{34DE254C-FE9B-467C-BF31-763A399BA13A}" presName="parentText" presStyleLbl="node1" presStyleIdx="2" presStyleCnt="4">
        <dgm:presLayoutVars>
          <dgm:chMax val="0"/>
          <dgm:bulletEnabled val="1"/>
        </dgm:presLayoutVars>
      </dgm:prSet>
      <dgm:spPr/>
    </dgm:pt>
    <dgm:pt modelId="{35BB0537-C8B8-44D5-99D9-E6269DD98345}" type="pres">
      <dgm:prSet presAssocID="{FF014D26-A9A2-427E-9821-C7366FE5A45E}" presName="spacer" presStyleCnt="0"/>
      <dgm:spPr/>
    </dgm:pt>
    <dgm:pt modelId="{F2433584-A566-4960-B658-4A6866C00489}" type="pres">
      <dgm:prSet presAssocID="{64339B0E-3563-4206-B40A-0175ABF214B5}" presName="parentText" presStyleLbl="node1" presStyleIdx="3" presStyleCnt="4">
        <dgm:presLayoutVars>
          <dgm:chMax val="0"/>
          <dgm:bulletEnabled val="1"/>
        </dgm:presLayoutVars>
      </dgm:prSet>
      <dgm:spPr/>
    </dgm:pt>
  </dgm:ptLst>
  <dgm:cxnLst>
    <dgm:cxn modelId="{C508043A-23BD-4879-8FF8-69381D808A29}" srcId="{13BCAABE-B33C-4D07-8D65-A6F53FFDC810}" destId="{744FDCE6-F9F8-4C0A-98C8-43F2EA4B469C}" srcOrd="0" destOrd="0" parTransId="{DA4858E7-732C-4933-BE24-CB190915FD2E}" sibTransId="{FA5D7E9F-E810-4E9C-88A2-71063808C3FC}"/>
    <dgm:cxn modelId="{F127F047-3320-4519-A022-5813DEFFBD5C}" type="presOf" srcId="{13BCAABE-B33C-4D07-8D65-A6F53FFDC810}" destId="{B09165A2-E22A-413E-8088-804D40B4B773}" srcOrd="0" destOrd="0" presId="urn:microsoft.com/office/officeart/2005/8/layout/vList2"/>
    <dgm:cxn modelId="{3E2C9278-814E-4FD7-9345-E1611141184A}" type="presOf" srcId="{9B04AD38-4509-4B3C-9E83-C0D812B3C382}" destId="{E883FA6F-50E4-4A35-BBE9-A244F36C7684}" srcOrd="0" destOrd="0" presId="urn:microsoft.com/office/officeart/2005/8/layout/vList2"/>
    <dgm:cxn modelId="{CD03A889-C8B8-4B96-8418-C7A61E02DA79}" srcId="{13BCAABE-B33C-4D07-8D65-A6F53FFDC810}" destId="{64339B0E-3563-4206-B40A-0175ABF214B5}" srcOrd="3" destOrd="0" parTransId="{A4E299C4-3ECE-4D56-832B-8F6A037D684C}" sibTransId="{10FE6FFD-A0AA-4AE1-A011-BD1336EED859}"/>
    <dgm:cxn modelId="{B65FC09D-18FF-4B6C-8B7E-D198C987DAD7}" type="presOf" srcId="{34DE254C-FE9B-467C-BF31-763A399BA13A}" destId="{FEE124B1-3481-4671-ADAA-260D67DDD0A6}" srcOrd="0" destOrd="0" presId="urn:microsoft.com/office/officeart/2005/8/layout/vList2"/>
    <dgm:cxn modelId="{C82B0CC7-D903-4EBD-84C7-3C7219DFC44C}" type="presOf" srcId="{64339B0E-3563-4206-B40A-0175ABF214B5}" destId="{F2433584-A566-4960-B658-4A6866C00489}" srcOrd="0" destOrd="0" presId="urn:microsoft.com/office/officeart/2005/8/layout/vList2"/>
    <dgm:cxn modelId="{B4681BC9-3D6B-4ACE-8069-4BB7A8EA7F44}" srcId="{13BCAABE-B33C-4D07-8D65-A6F53FFDC810}" destId="{9B04AD38-4509-4B3C-9E83-C0D812B3C382}" srcOrd="1" destOrd="0" parTransId="{140B4D8F-BBDD-4704-AF90-2F485F71EECD}" sibTransId="{835A44BC-13D1-48E5-9835-2739BD7BEB12}"/>
    <dgm:cxn modelId="{56AEE1DC-FEBC-4643-9EF1-464DFEF43BAE}" type="presOf" srcId="{744FDCE6-F9F8-4C0A-98C8-43F2EA4B469C}" destId="{CBADB530-1705-4E43-873E-F1D71FBE2226}" srcOrd="0" destOrd="0" presId="urn:microsoft.com/office/officeart/2005/8/layout/vList2"/>
    <dgm:cxn modelId="{F07B15EE-5F28-4153-8E6D-BCB570BF3066}" srcId="{13BCAABE-B33C-4D07-8D65-A6F53FFDC810}" destId="{34DE254C-FE9B-467C-BF31-763A399BA13A}" srcOrd="2" destOrd="0" parTransId="{E6BB721B-7612-4952-BF6A-747B47D320FF}" sibTransId="{FF014D26-A9A2-427E-9821-C7366FE5A45E}"/>
    <dgm:cxn modelId="{138DA9EB-EBD8-4B86-968A-935F4A6E72EE}" type="presParOf" srcId="{B09165A2-E22A-413E-8088-804D40B4B773}" destId="{CBADB530-1705-4E43-873E-F1D71FBE2226}" srcOrd="0" destOrd="0" presId="urn:microsoft.com/office/officeart/2005/8/layout/vList2"/>
    <dgm:cxn modelId="{FE827BB9-D9D5-43E1-994F-794A17259D9B}" type="presParOf" srcId="{B09165A2-E22A-413E-8088-804D40B4B773}" destId="{7A2B5785-3BD9-4CC1-A9F2-07B477373A6A}" srcOrd="1" destOrd="0" presId="urn:microsoft.com/office/officeart/2005/8/layout/vList2"/>
    <dgm:cxn modelId="{5379D512-1522-4A98-B7B9-A2FB1D7F76DD}" type="presParOf" srcId="{B09165A2-E22A-413E-8088-804D40B4B773}" destId="{E883FA6F-50E4-4A35-BBE9-A244F36C7684}" srcOrd="2" destOrd="0" presId="urn:microsoft.com/office/officeart/2005/8/layout/vList2"/>
    <dgm:cxn modelId="{D97E96AC-3E27-4FE0-BC0B-806E3DE71AE3}" type="presParOf" srcId="{B09165A2-E22A-413E-8088-804D40B4B773}" destId="{D7B2173C-1C72-407C-8D93-99D8775DBA9A}" srcOrd="3" destOrd="0" presId="urn:microsoft.com/office/officeart/2005/8/layout/vList2"/>
    <dgm:cxn modelId="{C82C4896-DB67-4262-98F8-276735C6D8A5}" type="presParOf" srcId="{B09165A2-E22A-413E-8088-804D40B4B773}" destId="{FEE124B1-3481-4671-ADAA-260D67DDD0A6}" srcOrd="4" destOrd="0" presId="urn:microsoft.com/office/officeart/2005/8/layout/vList2"/>
    <dgm:cxn modelId="{EE4EA3EA-80F7-4646-89DA-AE325F32F7B6}" type="presParOf" srcId="{B09165A2-E22A-413E-8088-804D40B4B773}" destId="{35BB0537-C8B8-44D5-99D9-E6269DD98345}" srcOrd="5" destOrd="0" presId="urn:microsoft.com/office/officeart/2005/8/layout/vList2"/>
    <dgm:cxn modelId="{2268580E-8A69-447C-8020-945EB4AA8772}" type="presParOf" srcId="{B09165A2-E22A-413E-8088-804D40B4B773}" destId="{F2433584-A566-4960-B658-4A6866C0048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8558D0-ECF6-47FF-8969-1B1B8AFB20FE}"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9F2ED933-64EE-4C68-83BF-63463A64E9AD}">
      <dgm:prSet/>
      <dgm:spPr/>
      <dgm:t>
        <a:bodyPr/>
        <a:lstStyle/>
        <a:p>
          <a:pPr>
            <a:lnSpc>
              <a:spcPct val="100000"/>
            </a:lnSpc>
            <a:defRPr b="1"/>
          </a:pPr>
          <a:r>
            <a:rPr lang="en-GB" b="1"/>
            <a:t>Data Privacy</a:t>
          </a:r>
          <a:endParaRPr lang="en-US"/>
        </a:p>
      </dgm:t>
    </dgm:pt>
    <dgm:pt modelId="{C0D70581-1DCA-4D81-AF78-083C0238AE18}" type="parTrans" cxnId="{3B0A0095-753A-4DD2-9A3F-F540E2FA9F55}">
      <dgm:prSet/>
      <dgm:spPr/>
      <dgm:t>
        <a:bodyPr/>
        <a:lstStyle/>
        <a:p>
          <a:endParaRPr lang="en-US"/>
        </a:p>
      </dgm:t>
    </dgm:pt>
    <dgm:pt modelId="{BEFFF9BC-9322-4387-902B-2A745ED5F265}" type="sibTrans" cxnId="{3B0A0095-753A-4DD2-9A3F-F540E2FA9F55}">
      <dgm:prSet/>
      <dgm:spPr/>
      <dgm:t>
        <a:bodyPr/>
        <a:lstStyle/>
        <a:p>
          <a:endParaRPr lang="en-US"/>
        </a:p>
      </dgm:t>
    </dgm:pt>
    <dgm:pt modelId="{AF42EF2B-C123-453F-9228-B8EF43A7F3E6}">
      <dgm:prSet/>
      <dgm:spPr/>
      <dgm:t>
        <a:bodyPr/>
        <a:lstStyle/>
        <a:p>
          <a:pPr>
            <a:lnSpc>
              <a:spcPct val="100000"/>
            </a:lnSpc>
            <a:buFont typeface="Arial" panose="020B0604020202020204" pitchFamily="34" charset="0"/>
            <a:buNone/>
          </a:pPr>
          <a:r>
            <a:rPr lang="en-GB" dirty="0"/>
            <a:t>Businesses today are faced with several ethical challenges. Critical decisions have to be made to ensure we are protecting personal freedoms and using data appropriately (Watters, 2024).</a:t>
          </a:r>
          <a:endParaRPr lang="en-US" dirty="0"/>
        </a:p>
      </dgm:t>
    </dgm:pt>
    <dgm:pt modelId="{98A95396-B2CC-4C3B-BB61-FB2E16B2416C}" type="parTrans" cxnId="{7CEBD7BB-5B79-4CFA-8C3E-74BD2B76483A}">
      <dgm:prSet/>
      <dgm:spPr/>
      <dgm:t>
        <a:bodyPr/>
        <a:lstStyle/>
        <a:p>
          <a:endParaRPr lang="en-US"/>
        </a:p>
      </dgm:t>
    </dgm:pt>
    <dgm:pt modelId="{2E998E57-83C3-497C-AC39-E68EDFD3034A}" type="sibTrans" cxnId="{7CEBD7BB-5B79-4CFA-8C3E-74BD2B76483A}">
      <dgm:prSet/>
      <dgm:spPr/>
      <dgm:t>
        <a:bodyPr/>
        <a:lstStyle/>
        <a:p>
          <a:endParaRPr lang="en-US"/>
        </a:p>
      </dgm:t>
    </dgm:pt>
    <dgm:pt modelId="{A2899541-EC66-4BCA-A6DE-620DB3F1BC5A}">
      <dgm:prSet/>
      <dgm:spPr/>
      <dgm:t>
        <a:bodyPr/>
        <a:lstStyle/>
        <a:p>
          <a:pPr>
            <a:lnSpc>
              <a:spcPct val="100000"/>
            </a:lnSpc>
            <a:buFont typeface="Arial" panose="020B0604020202020204" pitchFamily="34" charset="0"/>
            <a:buNone/>
          </a:pPr>
          <a:r>
            <a:rPr lang="en-GB" dirty="0"/>
            <a:t>When using an information system that collects data, such as DBMS, data privacy issues become a focus. </a:t>
          </a:r>
          <a:endParaRPr lang="en-US" dirty="0"/>
        </a:p>
      </dgm:t>
    </dgm:pt>
    <dgm:pt modelId="{EC374B54-D2E1-45AB-B4B1-B89294358950}" type="parTrans" cxnId="{2E27AA7C-88D3-46BE-814C-70188CE87973}">
      <dgm:prSet/>
      <dgm:spPr/>
      <dgm:t>
        <a:bodyPr/>
        <a:lstStyle/>
        <a:p>
          <a:endParaRPr lang="en-US"/>
        </a:p>
      </dgm:t>
    </dgm:pt>
    <dgm:pt modelId="{012120E0-5D07-4077-8F0F-31C585820DBA}" type="sibTrans" cxnId="{2E27AA7C-88D3-46BE-814C-70188CE87973}">
      <dgm:prSet/>
      <dgm:spPr/>
      <dgm:t>
        <a:bodyPr/>
        <a:lstStyle/>
        <a:p>
          <a:endParaRPr lang="en-US"/>
        </a:p>
      </dgm:t>
    </dgm:pt>
    <dgm:pt modelId="{E32DD260-212F-418A-BB3E-7723AB7FCA37}">
      <dgm:prSet/>
      <dgm:spPr/>
      <dgm:t>
        <a:bodyPr/>
        <a:lstStyle/>
        <a:p>
          <a:pPr>
            <a:lnSpc>
              <a:spcPct val="100000"/>
            </a:lnSpc>
            <a:buFont typeface="Arial" panose="020B0604020202020204" pitchFamily="34" charset="0"/>
            <a:buNone/>
          </a:pPr>
          <a:r>
            <a:rPr lang="en-GB" dirty="0"/>
            <a:t>Data privacy, also called "information privacy," is the principle that a person should have control over their personal data, including the ability to decide how organizations collect, store and use their data (Kosinski and Forrest, 2023).</a:t>
          </a:r>
          <a:endParaRPr lang="en-US" dirty="0"/>
        </a:p>
      </dgm:t>
    </dgm:pt>
    <dgm:pt modelId="{19A36B70-49BD-4D9B-8501-4E2C18EE799D}" type="parTrans" cxnId="{105AFCDD-C88A-4E39-83B3-8A6AC06C0123}">
      <dgm:prSet/>
      <dgm:spPr/>
      <dgm:t>
        <a:bodyPr/>
        <a:lstStyle/>
        <a:p>
          <a:endParaRPr lang="en-US"/>
        </a:p>
      </dgm:t>
    </dgm:pt>
    <dgm:pt modelId="{BB6705FD-7A53-45E0-9F7D-B90835630AA1}" type="sibTrans" cxnId="{105AFCDD-C88A-4E39-83B3-8A6AC06C0123}">
      <dgm:prSet/>
      <dgm:spPr/>
      <dgm:t>
        <a:bodyPr/>
        <a:lstStyle/>
        <a:p>
          <a:endParaRPr lang="en-US"/>
        </a:p>
      </dgm:t>
    </dgm:pt>
    <dgm:pt modelId="{A0C12C81-DBB0-4644-B531-DB6D72DCD73F}">
      <dgm:prSet/>
      <dgm:spPr/>
      <dgm:t>
        <a:bodyPr/>
        <a:lstStyle/>
        <a:p>
          <a:pPr>
            <a:lnSpc>
              <a:spcPct val="100000"/>
            </a:lnSpc>
            <a:buFont typeface="Arial" panose="020B0604020202020204" pitchFamily="34" charset="0"/>
            <a:buNone/>
          </a:pPr>
          <a:r>
            <a:rPr lang="en-GB" dirty="0"/>
            <a:t>Unauthorised data collection is illegal and only public and necessary data with consent can be gathered.</a:t>
          </a:r>
          <a:endParaRPr lang="en-US" dirty="0"/>
        </a:p>
      </dgm:t>
    </dgm:pt>
    <dgm:pt modelId="{72977EC3-5EF2-46FA-BFE8-5213010DF72D}" type="parTrans" cxnId="{BFB1900D-A414-4ACD-B438-E914EF3BF8EA}">
      <dgm:prSet/>
      <dgm:spPr/>
      <dgm:t>
        <a:bodyPr/>
        <a:lstStyle/>
        <a:p>
          <a:endParaRPr lang="en-US"/>
        </a:p>
      </dgm:t>
    </dgm:pt>
    <dgm:pt modelId="{A62DF7F0-A4D1-4DC5-9EF7-4EA486186B35}" type="sibTrans" cxnId="{BFB1900D-A414-4ACD-B438-E914EF3BF8EA}">
      <dgm:prSet/>
      <dgm:spPr/>
      <dgm:t>
        <a:bodyPr/>
        <a:lstStyle/>
        <a:p>
          <a:endParaRPr lang="en-US"/>
        </a:p>
      </dgm:t>
    </dgm:pt>
    <dgm:pt modelId="{F811C7C8-0B4E-4E40-9DAE-17C02C0E1713}">
      <dgm:prSet/>
      <dgm:spPr/>
      <dgm:t>
        <a:bodyPr/>
        <a:lstStyle/>
        <a:p>
          <a:pPr>
            <a:lnSpc>
              <a:spcPct val="100000"/>
            </a:lnSpc>
            <a:defRPr b="1"/>
          </a:pPr>
          <a:r>
            <a:rPr lang="en-GB" b="1"/>
            <a:t>Security Concerns</a:t>
          </a:r>
          <a:endParaRPr lang="en-US"/>
        </a:p>
      </dgm:t>
    </dgm:pt>
    <dgm:pt modelId="{23B3FCE7-E23A-4992-A91E-4845B3647841}" type="parTrans" cxnId="{BF224D2F-C886-478E-A25F-7324E2EBBDD1}">
      <dgm:prSet/>
      <dgm:spPr/>
      <dgm:t>
        <a:bodyPr/>
        <a:lstStyle/>
        <a:p>
          <a:endParaRPr lang="en-US"/>
        </a:p>
      </dgm:t>
    </dgm:pt>
    <dgm:pt modelId="{6A6B8A1E-0259-4BB9-8CF9-05585749B87B}" type="sibTrans" cxnId="{BF224D2F-C886-478E-A25F-7324E2EBBDD1}">
      <dgm:prSet/>
      <dgm:spPr/>
      <dgm:t>
        <a:bodyPr/>
        <a:lstStyle/>
        <a:p>
          <a:endParaRPr lang="en-US"/>
        </a:p>
      </dgm:t>
    </dgm:pt>
    <dgm:pt modelId="{98F12E7F-7AF1-4FBD-9C7E-D04AE3F21873}">
      <dgm:prSet/>
      <dgm:spPr/>
      <dgm:t>
        <a:bodyPr/>
        <a:lstStyle/>
        <a:p>
          <a:pPr>
            <a:lnSpc>
              <a:spcPct val="100000"/>
            </a:lnSpc>
          </a:pPr>
          <a:r>
            <a:rPr lang="en-GB"/>
            <a:t>Any business Information System needs to have the necessary software to protect against data breaches, phishing of employees and disruptions to business operations such as cyberattacks.</a:t>
          </a:r>
          <a:endParaRPr lang="en-US"/>
        </a:p>
      </dgm:t>
    </dgm:pt>
    <dgm:pt modelId="{833517AB-ED5F-43A3-BDFE-7749B43753A1}" type="parTrans" cxnId="{07A46BD4-8784-40CE-9199-60203118B5FF}">
      <dgm:prSet/>
      <dgm:spPr/>
      <dgm:t>
        <a:bodyPr/>
        <a:lstStyle/>
        <a:p>
          <a:endParaRPr lang="en-US"/>
        </a:p>
      </dgm:t>
    </dgm:pt>
    <dgm:pt modelId="{EBBD3E3B-AB05-45C6-8C05-CE1C3AD66B1F}" type="sibTrans" cxnId="{07A46BD4-8784-40CE-9199-60203118B5FF}">
      <dgm:prSet/>
      <dgm:spPr/>
      <dgm:t>
        <a:bodyPr/>
        <a:lstStyle/>
        <a:p>
          <a:endParaRPr lang="en-US"/>
        </a:p>
      </dgm:t>
    </dgm:pt>
    <dgm:pt modelId="{D7AD09B9-CFBD-445B-A6E7-DBFBC4388F2E}">
      <dgm:prSet/>
      <dgm:spPr/>
      <dgm:t>
        <a:bodyPr/>
        <a:lstStyle/>
        <a:p>
          <a:pPr>
            <a:lnSpc>
              <a:spcPct val="100000"/>
            </a:lnSpc>
          </a:pPr>
          <a:r>
            <a:rPr lang="en-GB"/>
            <a:t>Using a strong Multi-Factor Authentication (MFA) software and regularly updated and maintained servers can help against this.</a:t>
          </a:r>
          <a:endParaRPr lang="en-US"/>
        </a:p>
      </dgm:t>
    </dgm:pt>
    <dgm:pt modelId="{31AD9FB3-7E80-4B1D-88A2-07911F050FBB}" type="parTrans" cxnId="{44E57390-5278-40BF-B389-1D0FC96583C8}">
      <dgm:prSet/>
      <dgm:spPr/>
      <dgm:t>
        <a:bodyPr/>
        <a:lstStyle/>
        <a:p>
          <a:endParaRPr lang="en-US"/>
        </a:p>
      </dgm:t>
    </dgm:pt>
    <dgm:pt modelId="{672DBDC1-4E8D-4BA3-8773-4837A8A99C59}" type="sibTrans" cxnId="{44E57390-5278-40BF-B389-1D0FC96583C8}">
      <dgm:prSet/>
      <dgm:spPr/>
      <dgm:t>
        <a:bodyPr/>
        <a:lstStyle/>
        <a:p>
          <a:endParaRPr lang="en-US"/>
        </a:p>
      </dgm:t>
    </dgm:pt>
    <dgm:pt modelId="{C2779DB3-7568-4A33-B852-A2B76A82B0B4}" type="pres">
      <dgm:prSet presAssocID="{798558D0-ECF6-47FF-8969-1B1B8AFB20FE}" presName="root" presStyleCnt="0">
        <dgm:presLayoutVars>
          <dgm:dir/>
          <dgm:resizeHandles val="exact"/>
        </dgm:presLayoutVars>
      </dgm:prSet>
      <dgm:spPr/>
    </dgm:pt>
    <dgm:pt modelId="{CF2A3663-9A82-4721-BC6F-73C2529C4F8E}" type="pres">
      <dgm:prSet presAssocID="{9F2ED933-64EE-4C68-83BF-63463A64E9AD}" presName="compNode" presStyleCnt="0"/>
      <dgm:spPr/>
    </dgm:pt>
    <dgm:pt modelId="{6B254430-CFB6-44A2-B3FB-24A9614A6C7D}" type="pres">
      <dgm:prSet presAssocID="{9F2ED933-64EE-4C68-83BF-63463A64E9A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D9B795C7-FEAB-4926-A5B4-677F931F293A}" type="pres">
      <dgm:prSet presAssocID="{9F2ED933-64EE-4C68-83BF-63463A64E9AD}" presName="iconSpace" presStyleCnt="0"/>
      <dgm:spPr/>
    </dgm:pt>
    <dgm:pt modelId="{C29E876F-FA4E-4D3D-92C4-5FD987A2E2CC}" type="pres">
      <dgm:prSet presAssocID="{9F2ED933-64EE-4C68-83BF-63463A64E9AD}" presName="parTx" presStyleLbl="revTx" presStyleIdx="0" presStyleCnt="4">
        <dgm:presLayoutVars>
          <dgm:chMax val="0"/>
          <dgm:chPref val="0"/>
        </dgm:presLayoutVars>
      </dgm:prSet>
      <dgm:spPr/>
    </dgm:pt>
    <dgm:pt modelId="{61224497-130A-4027-9373-5FB4D84B9229}" type="pres">
      <dgm:prSet presAssocID="{9F2ED933-64EE-4C68-83BF-63463A64E9AD}" presName="txSpace" presStyleCnt="0"/>
      <dgm:spPr/>
    </dgm:pt>
    <dgm:pt modelId="{8A4070B9-8457-4853-ADA3-DECFB070DA06}" type="pres">
      <dgm:prSet presAssocID="{9F2ED933-64EE-4C68-83BF-63463A64E9AD}" presName="desTx" presStyleLbl="revTx" presStyleIdx="1" presStyleCnt="4">
        <dgm:presLayoutVars/>
      </dgm:prSet>
      <dgm:spPr/>
    </dgm:pt>
    <dgm:pt modelId="{73C9FDFE-D9E9-4C21-88B7-420B76787E66}" type="pres">
      <dgm:prSet presAssocID="{BEFFF9BC-9322-4387-902B-2A745ED5F265}" presName="sibTrans" presStyleCnt="0"/>
      <dgm:spPr/>
    </dgm:pt>
    <dgm:pt modelId="{0E62FBCB-6C4F-498A-BFE6-C0AF02E8E906}" type="pres">
      <dgm:prSet presAssocID="{F811C7C8-0B4E-4E40-9DAE-17C02C0E1713}" presName="compNode" presStyleCnt="0"/>
      <dgm:spPr/>
    </dgm:pt>
    <dgm:pt modelId="{10828294-9726-4AAB-A20E-CFA01CB3E67B}" type="pres">
      <dgm:prSet presAssocID="{F811C7C8-0B4E-4E40-9DAE-17C02C0E171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6869F03B-703A-4EA5-9459-4D2C6C539CB0}" type="pres">
      <dgm:prSet presAssocID="{F811C7C8-0B4E-4E40-9DAE-17C02C0E1713}" presName="iconSpace" presStyleCnt="0"/>
      <dgm:spPr/>
    </dgm:pt>
    <dgm:pt modelId="{D788B4C3-42CA-45B5-B824-BE49AE6DFB9F}" type="pres">
      <dgm:prSet presAssocID="{F811C7C8-0B4E-4E40-9DAE-17C02C0E1713}" presName="parTx" presStyleLbl="revTx" presStyleIdx="2" presStyleCnt="4">
        <dgm:presLayoutVars>
          <dgm:chMax val="0"/>
          <dgm:chPref val="0"/>
        </dgm:presLayoutVars>
      </dgm:prSet>
      <dgm:spPr/>
    </dgm:pt>
    <dgm:pt modelId="{5AC38CFC-0962-428B-AC84-E070A9DD10EB}" type="pres">
      <dgm:prSet presAssocID="{F811C7C8-0B4E-4E40-9DAE-17C02C0E1713}" presName="txSpace" presStyleCnt="0"/>
      <dgm:spPr/>
    </dgm:pt>
    <dgm:pt modelId="{A7FA75D6-B906-4695-858E-46219F87BD47}" type="pres">
      <dgm:prSet presAssocID="{F811C7C8-0B4E-4E40-9DAE-17C02C0E1713}" presName="desTx" presStyleLbl="revTx" presStyleIdx="3" presStyleCnt="4">
        <dgm:presLayoutVars/>
      </dgm:prSet>
      <dgm:spPr/>
    </dgm:pt>
  </dgm:ptLst>
  <dgm:cxnLst>
    <dgm:cxn modelId="{BFB1900D-A414-4ACD-B438-E914EF3BF8EA}" srcId="{9F2ED933-64EE-4C68-83BF-63463A64E9AD}" destId="{A0C12C81-DBB0-4644-B531-DB6D72DCD73F}" srcOrd="3" destOrd="0" parTransId="{72977EC3-5EF2-46FA-BFE8-5213010DF72D}" sibTransId="{A62DF7F0-A4D1-4DC5-9EF7-4EA486186B35}"/>
    <dgm:cxn modelId="{BF224D2F-C886-478E-A25F-7324E2EBBDD1}" srcId="{798558D0-ECF6-47FF-8969-1B1B8AFB20FE}" destId="{F811C7C8-0B4E-4E40-9DAE-17C02C0E1713}" srcOrd="1" destOrd="0" parTransId="{23B3FCE7-E23A-4992-A91E-4845B3647841}" sibTransId="{6A6B8A1E-0259-4BB9-8CF9-05585749B87B}"/>
    <dgm:cxn modelId="{929A535E-A1FD-4AC2-AAB1-C16980D6F97B}" type="presOf" srcId="{98F12E7F-7AF1-4FBD-9C7E-D04AE3F21873}" destId="{A7FA75D6-B906-4695-858E-46219F87BD47}" srcOrd="0" destOrd="0" presId="urn:microsoft.com/office/officeart/2018/2/layout/IconLabelDescriptionList"/>
    <dgm:cxn modelId="{DF351163-4C0E-4A06-8E2D-2DB74652BDB0}" type="presOf" srcId="{F811C7C8-0B4E-4E40-9DAE-17C02C0E1713}" destId="{D788B4C3-42CA-45B5-B824-BE49AE6DFB9F}" srcOrd="0" destOrd="0" presId="urn:microsoft.com/office/officeart/2018/2/layout/IconLabelDescriptionList"/>
    <dgm:cxn modelId="{8A95D453-F205-4921-8149-5C8CC86FA0BB}" type="presOf" srcId="{9F2ED933-64EE-4C68-83BF-63463A64E9AD}" destId="{C29E876F-FA4E-4D3D-92C4-5FD987A2E2CC}" srcOrd="0" destOrd="0" presId="urn:microsoft.com/office/officeart/2018/2/layout/IconLabelDescriptionList"/>
    <dgm:cxn modelId="{2E27AA7C-88D3-46BE-814C-70188CE87973}" srcId="{9F2ED933-64EE-4C68-83BF-63463A64E9AD}" destId="{A2899541-EC66-4BCA-A6DE-620DB3F1BC5A}" srcOrd="1" destOrd="0" parTransId="{EC374B54-D2E1-45AB-B4B1-B89294358950}" sibTransId="{012120E0-5D07-4077-8F0F-31C585820DBA}"/>
    <dgm:cxn modelId="{1D8A5A8C-246D-40F9-BC3A-1D418CD7B893}" type="presOf" srcId="{A2899541-EC66-4BCA-A6DE-620DB3F1BC5A}" destId="{8A4070B9-8457-4853-ADA3-DECFB070DA06}" srcOrd="0" destOrd="1" presId="urn:microsoft.com/office/officeart/2018/2/layout/IconLabelDescriptionList"/>
    <dgm:cxn modelId="{44E57390-5278-40BF-B389-1D0FC96583C8}" srcId="{F811C7C8-0B4E-4E40-9DAE-17C02C0E1713}" destId="{D7AD09B9-CFBD-445B-A6E7-DBFBC4388F2E}" srcOrd="1" destOrd="0" parTransId="{31AD9FB3-7E80-4B1D-88A2-07911F050FBB}" sibTransId="{672DBDC1-4E8D-4BA3-8773-4837A8A99C59}"/>
    <dgm:cxn modelId="{3B0A0095-753A-4DD2-9A3F-F540E2FA9F55}" srcId="{798558D0-ECF6-47FF-8969-1B1B8AFB20FE}" destId="{9F2ED933-64EE-4C68-83BF-63463A64E9AD}" srcOrd="0" destOrd="0" parTransId="{C0D70581-1DCA-4D81-AF78-083C0238AE18}" sibTransId="{BEFFF9BC-9322-4387-902B-2A745ED5F265}"/>
    <dgm:cxn modelId="{351560A4-7D8C-4DAD-8974-2C4FF53ECE8D}" type="presOf" srcId="{798558D0-ECF6-47FF-8969-1B1B8AFB20FE}" destId="{C2779DB3-7568-4A33-B852-A2B76A82B0B4}" srcOrd="0" destOrd="0" presId="urn:microsoft.com/office/officeart/2018/2/layout/IconLabelDescriptionList"/>
    <dgm:cxn modelId="{D12105AF-FA75-4B18-9D9E-E4FD2ED9E40B}" type="presOf" srcId="{A0C12C81-DBB0-4644-B531-DB6D72DCD73F}" destId="{8A4070B9-8457-4853-ADA3-DECFB070DA06}" srcOrd="0" destOrd="3" presId="urn:microsoft.com/office/officeart/2018/2/layout/IconLabelDescriptionList"/>
    <dgm:cxn modelId="{7CEBD7BB-5B79-4CFA-8C3E-74BD2B76483A}" srcId="{9F2ED933-64EE-4C68-83BF-63463A64E9AD}" destId="{AF42EF2B-C123-453F-9228-B8EF43A7F3E6}" srcOrd="0" destOrd="0" parTransId="{98A95396-B2CC-4C3B-BB61-FB2E16B2416C}" sibTransId="{2E998E57-83C3-497C-AC39-E68EDFD3034A}"/>
    <dgm:cxn modelId="{A19995C2-0680-402A-926F-D2E1D6824E9F}" type="presOf" srcId="{E32DD260-212F-418A-BB3E-7723AB7FCA37}" destId="{8A4070B9-8457-4853-ADA3-DECFB070DA06}" srcOrd="0" destOrd="2" presId="urn:microsoft.com/office/officeart/2018/2/layout/IconLabelDescriptionList"/>
    <dgm:cxn modelId="{07A46BD4-8784-40CE-9199-60203118B5FF}" srcId="{F811C7C8-0B4E-4E40-9DAE-17C02C0E1713}" destId="{98F12E7F-7AF1-4FBD-9C7E-D04AE3F21873}" srcOrd="0" destOrd="0" parTransId="{833517AB-ED5F-43A3-BDFE-7749B43753A1}" sibTransId="{EBBD3E3B-AB05-45C6-8C05-CE1C3AD66B1F}"/>
    <dgm:cxn modelId="{3AFAF7D9-9E60-493B-979E-5205989817D6}" type="presOf" srcId="{D7AD09B9-CFBD-445B-A6E7-DBFBC4388F2E}" destId="{A7FA75D6-B906-4695-858E-46219F87BD47}" srcOrd="0" destOrd="1" presId="urn:microsoft.com/office/officeart/2018/2/layout/IconLabelDescriptionList"/>
    <dgm:cxn modelId="{105AFCDD-C88A-4E39-83B3-8A6AC06C0123}" srcId="{9F2ED933-64EE-4C68-83BF-63463A64E9AD}" destId="{E32DD260-212F-418A-BB3E-7723AB7FCA37}" srcOrd="2" destOrd="0" parTransId="{19A36B70-49BD-4D9B-8501-4E2C18EE799D}" sibTransId="{BB6705FD-7A53-45E0-9F7D-B90835630AA1}"/>
    <dgm:cxn modelId="{98D8A6E4-CBA1-4AC9-9483-55A388D10FDE}" type="presOf" srcId="{AF42EF2B-C123-453F-9228-B8EF43A7F3E6}" destId="{8A4070B9-8457-4853-ADA3-DECFB070DA06}" srcOrd="0" destOrd="0" presId="urn:microsoft.com/office/officeart/2018/2/layout/IconLabelDescriptionList"/>
    <dgm:cxn modelId="{162624D5-265D-4EB4-8B9C-BFFB1B25D1E1}" type="presParOf" srcId="{C2779DB3-7568-4A33-B852-A2B76A82B0B4}" destId="{CF2A3663-9A82-4721-BC6F-73C2529C4F8E}" srcOrd="0" destOrd="0" presId="urn:microsoft.com/office/officeart/2018/2/layout/IconLabelDescriptionList"/>
    <dgm:cxn modelId="{83307338-CAE2-4E85-84B5-8AFCF37194D8}" type="presParOf" srcId="{CF2A3663-9A82-4721-BC6F-73C2529C4F8E}" destId="{6B254430-CFB6-44A2-B3FB-24A9614A6C7D}" srcOrd="0" destOrd="0" presId="urn:microsoft.com/office/officeart/2018/2/layout/IconLabelDescriptionList"/>
    <dgm:cxn modelId="{E0DF23D9-621E-4329-8D06-54BB887915E9}" type="presParOf" srcId="{CF2A3663-9A82-4721-BC6F-73C2529C4F8E}" destId="{D9B795C7-FEAB-4926-A5B4-677F931F293A}" srcOrd="1" destOrd="0" presId="urn:microsoft.com/office/officeart/2018/2/layout/IconLabelDescriptionList"/>
    <dgm:cxn modelId="{E585C43F-4F94-4261-B5F7-C5A789CCC257}" type="presParOf" srcId="{CF2A3663-9A82-4721-BC6F-73C2529C4F8E}" destId="{C29E876F-FA4E-4D3D-92C4-5FD987A2E2CC}" srcOrd="2" destOrd="0" presId="urn:microsoft.com/office/officeart/2018/2/layout/IconLabelDescriptionList"/>
    <dgm:cxn modelId="{4C7A856F-CF75-4039-AE08-83E63D27C2F9}" type="presParOf" srcId="{CF2A3663-9A82-4721-BC6F-73C2529C4F8E}" destId="{61224497-130A-4027-9373-5FB4D84B9229}" srcOrd="3" destOrd="0" presId="urn:microsoft.com/office/officeart/2018/2/layout/IconLabelDescriptionList"/>
    <dgm:cxn modelId="{EEABC0C3-F2CC-4859-8018-69576A6EC3BD}" type="presParOf" srcId="{CF2A3663-9A82-4721-BC6F-73C2529C4F8E}" destId="{8A4070B9-8457-4853-ADA3-DECFB070DA06}" srcOrd="4" destOrd="0" presId="urn:microsoft.com/office/officeart/2018/2/layout/IconLabelDescriptionList"/>
    <dgm:cxn modelId="{06A24332-0BBD-4D63-A643-F26940A5A38E}" type="presParOf" srcId="{C2779DB3-7568-4A33-B852-A2B76A82B0B4}" destId="{73C9FDFE-D9E9-4C21-88B7-420B76787E66}" srcOrd="1" destOrd="0" presId="urn:microsoft.com/office/officeart/2018/2/layout/IconLabelDescriptionList"/>
    <dgm:cxn modelId="{D3E02188-81FD-43A2-8EC3-8D3C05359B30}" type="presParOf" srcId="{C2779DB3-7568-4A33-B852-A2B76A82B0B4}" destId="{0E62FBCB-6C4F-498A-BFE6-C0AF02E8E906}" srcOrd="2" destOrd="0" presId="urn:microsoft.com/office/officeart/2018/2/layout/IconLabelDescriptionList"/>
    <dgm:cxn modelId="{F8EDFA0B-DD83-42FB-B092-9D974B41A854}" type="presParOf" srcId="{0E62FBCB-6C4F-498A-BFE6-C0AF02E8E906}" destId="{10828294-9726-4AAB-A20E-CFA01CB3E67B}" srcOrd="0" destOrd="0" presId="urn:microsoft.com/office/officeart/2018/2/layout/IconLabelDescriptionList"/>
    <dgm:cxn modelId="{056DB947-42BC-484B-86BF-5180ABA101A2}" type="presParOf" srcId="{0E62FBCB-6C4F-498A-BFE6-C0AF02E8E906}" destId="{6869F03B-703A-4EA5-9459-4D2C6C539CB0}" srcOrd="1" destOrd="0" presId="urn:microsoft.com/office/officeart/2018/2/layout/IconLabelDescriptionList"/>
    <dgm:cxn modelId="{FD0C82A2-C8EB-4CAA-B736-37A66AD8DC3F}" type="presParOf" srcId="{0E62FBCB-6C4F-498A-BFE6-C0AF02E8E906}" destId="{D788B4C3-42CA-45B5-B824-BE49AE6DFB9F}" srcOrd="2" destOrd="0" presId="urn:microsoft.com/office/officeart/2018/2/layout/IconLabelDescriptionList"/>
    <dgm:cxn modelId="{DD8AC355-932C-4BF3-8AC7-3233A8DC72B4}" type="presParOf" srcId="{0E62FBCB-6C4F-498A-BFE6-C0AF02E8E906}" destId="{5AC38CFC-0962-428B-AC84-E070A9DD10EB}" srcOrd="3" destOrd="0" presId="urn:microsoft.com/office/officeart/2018/2/layout/IconLabelDescriptionList"/>
    <dgm:cxn modelId="{FE7F1DC4-1698-47CC-9C4C-E6363515462C}" type="presParOf" srcId="{0E62FBCB-6C4F-498A-BFE6-C0AF02E8E906}" destId="{A7FA75D6-B906-4695-858E-46219F87BD47}"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E4643-36ED-48E7-BDB3-00529737E950}">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A4644-6101-41F0-AAB2-A99DAE7DCBF1}">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Whether you are a small or large business, using information systems (IS) is an absolute necessity in connecting yourself with a better, and more efficient logistic network</a:t>
          </a:r>
          <a:r>
            <a:rPr lang="en-GB" sz="1600" kern="1200" dirty="0"/>
            <a:t>.</a:t>
          </a:r>
          <a:endParaRPr lang="en-US" sz="1600" kern="1200" dirty="0"/>
        </a:p>
      </dsp:txBody>
      <dsp:txXfrm>
        <a:off x="0" y="0"/>
        <a:ext cx="6492875" cy="1276350"/>
      </dsp:txXfrm>
    </dsp:sp>
    <dsp:sp modelId="{D91C909B-7F65-45EA-8FFC-3FD4EB1566FB}">
      <dsp:nvSpPr>
        <dsp:cNvPr id="0" name=""/>
        <dsp:cNvSpPr/>
      </dsp:nvSpPr>
      <dsp:spPr>
        <a:xfrm>
          <a:off x="0" y="1276350"/>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014A7C-AE68-4846-AC3F-2D6458AF9065}">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An information system is an integrated set of components that collects, stores, processes, and outputs information to support an organization’s activities and decisions (Pace University, 2026).</a:t>
          </a:r>
          <a:endParaRPr lang="en-US" sz="2000" kern="1200" dirty="0"/>
        </a:p>
      </dsp:txBody>
      <dsp:txXfrm>
        <a:off x="0" y="1276350"/>
        <a:ext cx="6492875" cy="1276350"/>
      </dsp:txXfrm>
    </dsp:sp>
    <dsp:sp modelId="{2924520D-866B-44B9-8585-37AC890D0281}">
      <dsp:nvSpPr>
        <dsp:cNvPr id="0" name=""/>
        <dsp:cNvSpPr/>
      </dsp:nvSpPr>
      <dsp:spPr>
        <a:xfrm>
          <a:off x="0" y="2552700"/>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AFD6EE-BD8F-4F8B-AFD0-918DB992215F}">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From production to sales a high quality IS can take into account all data and provide a productive and profitable pathway to not only business survival in a digital age, but also overall success and creation of value.</a:t>
          </a:r>
          <a:endParaRPr lang="en-US" sz="2000" kern="1200" dirty="0"/>
        </a:p>
      </dsp:txBody>
      <dsp:txXfrm>
        <a:off x="0" y="2552700"/>
        <a:ext cx="6492875" cy="1276350"/>
      </dsp:txXfrm>
    </dsp:sp>
    <dsp:sp modelId="{B043675C-E5CE-4B7D-9FBE-20E3FD5F013B}">
      <dsp:nvSpPr>
        <dsp:cNvPr id="0" name=""/>
        <dsp:cNvSpPr/>
      </dsp:nvSpPr>
      <dsp:spPr>
        <a:xfrm>
          <a:off x="0" y="382905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A0F1FC-4F13-4A20-9F20-406198CA8BAF}">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Database Management Systems (DBMS), </a:t>
          </a:r>
          <a:r>
            <a:rPr lang="en-GB" sz="2000" kern="1200" dirty="0"/>
            <a:t>Enterprise Resource Planning (ERP), and Supply Chain Management (SCM) systems all help improve business efficiency and a productive flow of movement between different components of the business such as data, human resources, and the supply chain.</a:t>
          </a:r>
          <a:endParaRPr lang="en-US" sz="2000" kern="1200" dirty="0"/>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DB530-1705-4E43-873E-F1D71FBE2226}">
      <dsp:nvSpPr>
        <dsp:cNvPr id="0" name=""/>
        <dsp:cNvSpPr/>
      </dsp:nvSpPr>
      <dsp:spPr>
        <a:xfrm>
          <a:off x="0" y="52680"/>
          <a:ext cx="6492875" cy="1213289"/>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According to Syracuse University (2025) an ERP system is a single, integrated software program that runs on a shared database. This design allows different departments—such as finance, HR, supply chain, customer service, and operations—to access the same up-to-date information, share it across teams, collaborate more effectively, and reduce delays.</a:t>
          </a:r>
          <a:endParaRPr lang="en-US" sz="1400" kern="1200" dirty="0"/>
        </a:p>
      </dsp:txBody>
      <dsp:txXfrm>
        <a:off x="59228" y="111908"/>
        <a:ext cx="6374419" cy="1094833"/>
      </dsp:txXfrm>
    </dsp:sp>
    <dsp:sp modelId="{E883FA6F-50E4-4A35-BBE9-A244F36C7684}">
      <dsp:nvSpPr>
        <dsp:cNvPr id="0" name=""/>
        <dsp:cNvSpPr/>
      </dsp:nvSpPr>
      <dsp:spPr>
        <a:xfrm>
          <a:off x="0" y="1314930"/>
          <a:ext cx="6492875" cy="1213289"/>
        </a:xfrm>
        <a:prstGeom prst="roundRect">
          <a:avLst/>
        </a:prstGeom>
        <a:solidFill>
          <a:schemeClr val="accent2">
            <a:hueOff val="-1197987"/>
            <a:satOff val="8241"/>
            <a:lumOff val="9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An ERP will impact the businesses administration across departments and increase organisational efficiency.</a:t>
          </a:r>
          <a:endParaRPr lang="en-US" sz="1700" kern="1200"/>
        </a:p>
      </dsp:txBody>
      <dsp:txXfrm>
        <a:off x="59228" y="1374158"/>
        <a:ext cx="6374419" cy="1094833"/>
      </dsp:txXfrm>
    </dsp:sp>
    <dsp:sp modelId="{FEE124B1-3481-4671-ADAA-260D67DDD0A6}">
      <dsp:nvSpPr>
        <dsp:cNvPr id="0" name=""/>
        <dsp:cNvSpPr/>
      </dsp:nvSpPr>
      <dsp:spPr>
        <a:xfrm>
          <a:off x="0" y="2577179"/>
          <a:ext cx="6492875" cy="1213289"/>
        </a:xfrm>
        <a:prstGeom prst="roundRect">
          <a:avLst/>
        </a:prstGeom>
        <a:solidFill>
          <a:schemeClr val="accent2">
            <a:hueOff val="-2395974"/>
            <a:satOff val="16481"/>
            <a:lumOff val="18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Once in use, this system will be faster at notifying departments on changes to resources and inventory updates, making business processes quicker and more efficient. As well as a better view of supply chain management and organisational performance.</a:t>
          </a:r>
          <a:endParaRPr lang="en-US" sz="1700" kern="1200"/>
        </a:p>
      </dsp:txBody>
      <dsp:txXfrm>
        <a:off x="59228" y="2636407"/>
        <a:ext cx="6374419" cy="1094833"/>
      </dsp:txXfrm>
    </dsp:sp>
    <dsp:sp modelId="{F2433584-A566-4960-B658-4A6866C00489}">
      <dsp:nvSpPr>
        <dsp:cNvPr id="0" name=""/>
        <dsp:cNvSpPr/>
      </dsp:nvSpPr>
      <dsp:spPr>
        <a:xfrm>
          <a:off x="0" y="3839430"/>
          <a:ext cx="6492875" cy="1213289"/>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For a growing business, this system will be costly to implement as, software licencing, hardware, installation, and employee training costs will be high, yet once installed can be very valuable for a business.</a:t>
          </a:r>
          <a:endParaRPr lang="en-US" sz="1700" kern="1200"/>
        </a:p>
      </dsp:txBody>
      <dsp:txXfrm>
        <a:off x="59228" y="3898658"/>
        <a:ext cx="6374419" cy="10948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54430-CFB6-44A2-B3FB-24A9614A6C7D}">
      <dsp:nvSpPr>
        <dsp:cNvPr id="0" name=""/>
        <dsp:cNvSpPr/>
      </dsp:nvSpPr>
      <dsp:spPr>
        <a:xfrm>
          <a:off x="177747" y="0"/>
          <a:ext cx="1510523" cy="7056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9E876F-FA4E-4D3D-92C4-5FD987A2E2CC}">
      <dsp:nvSpPr>
        <dsp:cNvPr id="0" name=""/>
        <dsp:cNvSpPr/>
      </dsp:nvSpPr>
      <dsp:spPr>
        <a:xfrm>
          <a:off x="177747" y="767817"/>
          <a:ext cx="4315781" cy="302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44550">
            <a:lnSpc>
              <a:spcPct val="100000"/>
            </a:lnSpc>
            <a:spcBef>
              <a:spcPct val="0"/>
            </a:spcBef>
            <a:spcAft>
              <a:spcPct val="35000"/>
            </a:spcAft>
            <a:buNone/>
            <a:defRPr b="1"/>
          </a:pPr>
          <a:r>
            <a:rPr lang="en-GB" sz="1900" b="1" kern="1200"/>
            <a:t>Data Privacy</a:t>
          </a:r>
          <a:endParaRPr lang="en-US" sz="1900" kern="1200"/>
        </a:p>
      </dsp:txBody>
      <dsp:txXfrm>
        <a:off x="177747" y="767817"/>
        <a:ext cx="4315781" cy="302407"/>
      </dsp:txXfrm>
    </dsp:sp>
    <dsp:sp modelId="{8A4070B9-8457-4853-ADA3-DECFB070DA06}">
      <dsp:nvSpPr>
        <dsp:cNvPr id="0" name=""/>
        <dsp:cNvSpPr/>
      </dsp:nvSpPr>
      <dsp:spPr>
        <a:xfrm>
          <a:off x="177747" y="1099155"/>
          <a:ext cx="4315781" cy="1997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Font typeface="Arial" panose="020B0604020202020204" pitchFamily="34" charset="0"/>
            <a:buNone/>
          </a:pPr>
          <a:r>
            <a:rPr lang="en-GB" sz="1400" kern="1200" dirty="0"/>
            <a:t>Businesses today are faced with several ethical challenges. Critical decisions have to be made to ensure we are protecting personal freedoms and using data appropriately (Watters, 2024).</a:t>
          </a:r>
          <a:endParaRPr lang="en-US" sz="1400" kern="1200" dirty="0"/>
        </a:p>
        <a:p>
          <a:pPr marL="0" lvl="0" indent="0" algn="l" defTabSz="622300">
            <a:lnSpc>
              <a:spcPct val="100000"/>
            </a:lnSpc>
            <a:spcBef>
              <a:spcPct val="0"/>
            </a:spcBef>
            <a:spcAft>
              <a:spcPct val="35000"/>
            </a:spcAft>
            <a:buFont typeface="Arial" panose="020B0604020202020204" pitchFamily="34" charset="0"/>
            <a:buNone/>
          </a:pPr>
          <a:r>
            <a:rPr lang="en-GB" sz="1400" kern="1200" dirty="0"/>
            <a:t>When using an information system that collects data, such as DBMS, data privacy issues become a focus. </a:t>
          </a:r>
          <a:endParaRPr lang="en-US" sz="1400" kern="1200" dirty="0"/>
        </a:p>
        <a:p>
          <a:pPr marL="0" lvl="0" indent="0" algn="l" defTabSz="622300">
            <a:lnSpc>
              <a:spcPct val="100000"/>
            </a:lnSpc>
            <a:spcBef>
              <a:spcPct val="0"/>
            </a:spcBef>
            <a:spcAft>
              <a:spcPct val="35000"/>
            </a:spcAft>
            <a:buFont typeface="Arial" panose="020B0604020202020204" pitchFamily="34" charset="0"/>
            <a:buNone/>
          </a:pPr>
          <a:r>
            <a:rPr lang="en-GB" sz="1400" kern="1200" dirty="0"/>
            <a:t>Data privacy, also called "information privacy," is the principle that a person should have control over their personal data, including the ability to decide how organizations collect, store and use their data (Kosinski and Forrest, 2023).</a:t>
          </a:r>
          <a:endParaRPr lang="en-US" sz="1400" kern="1200" dirty="0"/>
        </a:p>
        <a:p>
          <a:pPr marL="0" lvl="0" indent="0" algn="l" defTabSz="622300">
            <a:lnSpc>
              <a:spcPct val="100000"/>
            </a:lnSpc>
            <a:spcBef>
              <a:spcPct val="0"/>
            </a:spcBef>
            <a:spcAft>
              <a:spcPct val="35000"/>
            </a:spcAft>
            <a:buFont typeface="Arial" panose="020B0604020202020204" pitchFamily="34" charset="0"/>
            <a:buNone/>
          </a:pPr>
          <a:r>
            <a:rPr lang="en-GB" sz="1400" kern="1200" dirty="0"/>
            <a:t>Unauthorised data collection is illegal and only public and necessary data with consent can be gathered.</a:t>
          </a:r>
          <a:endParaRPr lang="en-US" sz="1400" kern="1200" dirty="0"/>
        </a:p>
      </dsp:txBody>
      <dsp:txXfrm>
        <a:off x="177747" y="1099155"/>
        <a:ext cx="4315781" cy="1997482"/>
      </dsp:txXfrm>
    </dsp:sp>
    <dsp:sp modelId="{10828294-9726-4AAB-A20E-CFA01CB3E67B}">
      <dsp:nvSpPr>
        <dsp:cNvPr id="0" name=""/>
        <dsp:cNvSpPr/>
      </dsp:nvSpPr>
      <dsp:spPr>
        <a:xfrm>
          <a:off x="5248790" y="0"/>
          <a:ext cx="1510523" cy="7056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88B4C3-42CA-45B5-B824-BE49AE6DFB9F}">
      <dsp:nvSpPr>
        <dsp:cNvPr id="0" name=""/>
        <dsp:cNvSpPr/>
      </dsp:nvSpPr>
      <dsp:spPr>
        <a:xfrm>
          <a:off x="5248790" y="767817"/>
          <a:ext cx="4315781" cy="302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44550">
            <a:lnSpc>
              <a:spcPct val="100000"/>
            </a:lnSpc>
            <a:spcBef>
              <a:spcPct val="0"/>
            </a:spcBef>
            <a:spcAft>
              <a:spcPct val="35000"/>
            </a:spcAft>
            <a:buNone/>
            <a:defRPr b="1"/>
          </a:pPr>
          <a:r>
            <a:rPr lang="en-GB" sz="1900" b="1" kern="1200"/>
            <a:t>Security Concerns</a:t>
          </a:r>
          <a:endParaRPr lang="en-US" sz="1900" kern="1200"/>
        </a:p>
      </dsp:txBody>
      <dsp:txXfrm>
        <a:off x="5248790" y="767817"/>
        <a:ext cx="4315781" cy="302407"/>
      </dsp:txXfrm>
    </dsp:sp>
    <dsp:sp modelId="{A7FA75D6-B906-4695-858E-46219F87BD47}">
      <dsp:nvSpPr>
        <dsp:cNvPr id="0" name=""/>
        <dsp:cNvSpPr/>
      </dsp:nvSpPr>
      <dsp:spPr>
        <a:xfrm>
          <a:off x="5248790" y="1099155"/>
          <a:ext cx="4315781" cy="1997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sz="1400" kern="1200"/>
            <a:t>Any business Information System needs to have the necessary software to protect against data breaches, phishing of employees and disruptions to business operations such as cyberattacks.</a:t>
          </a:r>
          <a:endParaRPr lang="en-US" sz="1400" kern="1200"/>
        </a:p>
        <a:p>
          <a:pPr marL="0" lvl="0" indent="0" algn="l" defTabSz="622300">
            <a:lnSpc>
              <a:spcPct val="100000"/>
            </a:lnSpc>
            <a:spcBef>
              <a:spcPct val="0"/>
            </a:spcBef>
            <a:spcAft>
              <a:spcPct val="35000"/>
            </a:spcAft>
            <a:buNone/>
          </a:pPr>
          <a:r>
            <a:rPr lang="en-GB" sz="1400" kern="1200"/>
            <a:t>Using a strong Multi-Factor Authentication (MFA) software and regularly updated and maintained servers can help against this.</a:t>
          </a:r>
          <a:endParaRPr lang="en-US" sz="1400" kern="1200"/>
        </a:p>
      </dsp:txBody>
      <dsp:txXfrm>
        <a:off x="5248790" y="1099155"/>
        <a:ext cx="4315781" cy="199748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3662332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3038566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620905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F6A4D2-765A-48F2-A9E5-C9298DD1DA0F}" type="datetimeFigureOut">
              <a:rPr lang="en-GB" smtClean="0"/>
              <a:t>05/05/2026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1933016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F6A4D2-765A-48F2-A9E5-C9298DD1DA0F}" type="datetimeFigureOut">
              <a:rPr lang="en-GB" smtClean="0"/>
              <a:t>05/05/2026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1992025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F6A4D2-765A-48F2-A9E5-C9298DD1DA0F}" type="datetimeFigureOut">
              <a:rPr lang="en-GB" smtClean="0"/>
              <a:t>05/05/2026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1470046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F6A4D2-765A-48F2-A9E5-C9298DD1DA0F}" type="datetimeFigureOut">
              <a:rPr lang="en-GB" smtClean="0"/>
              <a:t>05/05/2026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3766491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6A4D2-765A-48F2-A9E5-C9298DD1DA0F}" type="datetimeFigureOut">
              <a:rPr lang="en-GB" smtClean="0"/>
              <a:t>05/05/2026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886030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6A4D2-765A-48F2-A9E5-C9298DD1DA0F}" type="datetimeFigureOut">
              <a:rPr lang="en-GB" smtClean="0"/>
              <a:t>05/05/2026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290248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6A4D2-765A-48F2-A9E5-C9298DD1DA0F}" type="datetimeFigureOut">
              <a:rPr lang="en-GB" smtClean="0"/>
              <a:t>05/05/2026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281283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2204976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37026086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713134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705648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15545963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3566277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6A4D2-765A-48F2-A9E5-C9298DD1DA0F}"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859AC03-FC10-4E43-BAB4-D05BF27D4F46}" type="slidenum">
              <a:rPr lang="en-GB" smtClean="0"/>
              <a:t>‹#›</a:t>
            </a:fld>
            <a:endParaRPr lang="en-GB"/>
          </a:p>
        </p:txBody>
      </p:sp>
    </p:spTree>
    <p:extLst>
      <p:ext uri="{BB962C8B-B14F-4D97-AF65-F5344CB8AC3E}">
        <p14:creationId xmlns:p14="http://schemas.microsoft.com/office/powerpoint/2010/main" val="1860344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F6A4D2-765A-48F2-A9E5-C9298DD1DA0F}" type="datetimeFigureOut">
              <a:rPr lang="en-GB" smtClean="0"/>
              <a:t>05/05/2026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859AC03-FC10-4E43-BAB4-D05BF27D4F46}" type="slidenum">
              <a:rPr lang="en-GB" smtClean="0"/>
              <a:t>‹#›</a:t>
            </a:fld>
            <a:endParaRPr lang="en-GB"/>
          </a:p>
        </p:txBody>
      </p:sp>
    </p:spTree>
    <p:extLst>
      <p:ext uri="{BB962C8B-B14F-4D97-AF65-F5344CB8AC3E}">
        <p14:creationId xmlns:p14="http://schemas.microsoft.com/office/powerpoint/2010/main" val="17983285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AF73-8E5B-0697-7143-CAB6EE3FEC97}"/>
              </a:ext>
            </a:extLst>
          </p:cNvPr>
          <p:cNvSpPr>
            <a:spLocks noGrp="1"/>
          </p:cNvSpPr>
          <p:nvPr>
            <p:ph type="ctrTitle"/>
          </p:nvPr>
        </p:nvSpPr>
        <p:spPr/>
        <p:txBody>
          <a:bodyPr>
            <a:normAutofit fontScale="90000"/>
          </a:bodyPr>
          <a:lstStyle/>
          <a:p>
            <a:r>
              <a:rPr lang="en-GB" dirty="0"/>
              <a:t>Managing Business Information</a:t>
            </a:r>
            <a:br>
              <a:rPr lang="en-GB" dirty="0"/>
            </a:br>
            <a:r>
              <a:rPr lang="en-GB" dirty="0"/>
              <a:t>LCLM 5004</a:t>
            </a:r>
          </a:p>
        </p:txBody>
      </p:sp>
      <p:sp>
        <p:nvSpPr>
          <p:cNvPr id="3" name="Subtitle 2">
            <a:extLst>
              <a:ext uri="{FF2B5EF4-FFF2-40B4-BE49-F238E27FC236}">
                <a16:creationId xmlns:a16="http://schemas.microsoft.com/office/drawing/2014/main" id="{6B3ACFE2-A29C-051D-3B96-92725F6213DB}"/>
              </a:ext>
            </a:extLst>
          </p:cNvPr>
          <p:cNvSpPr>
            <a:spLocks noGrp="1"/>
          </p:cNvSpPr>
          <p:nvPr>
            <p:ph type="subTitle" idx="1"/>
          </p:nvPr>
        </p:nvSpPr>
        <p:spPr>
          <a:xfrm>
            <a:off x="4650013" y="4089398"/>
            <a:ext cx="6987645" cy="1388534"/>
          </a:xfrm>
        </p:spPr>
        <p:txBody>
          <a:bodyPr/>
          <a:lstStyle/>
          <a:p>
            <a:r>
              <a:rPr lang="en-GB" dirty="0"/>
              <a:t>Beniamin Plesca </a:t>
            </a:r>
          </a:p>
          <a:p>
            <a:r>
              <a:rPr lang="en-GB" dirty="0"/>
              <a:t>David Matei</a:t>
            </a:r>
          </a:p>
        </p:txBody>
      </p:sp>
    </p:spTree>
    <p:extLst>
      <p:ext uri="{BB962C8B-B14F-4D97-AF65-F5344CB8AC3E}">
        <p14:creationId xmlns:p14="http://schemas.microsoft.com/office/powerpoint/2010/main" val="2227991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4FA69A2-884E-8D57-4101-30D585B78798}"/>
              </a:ext>
            </a:extLst>
          </p:cNvPr>
          <p:cNvSpPr>
            <a:spLocks noGrp="1"/>
          </p:cNvSpPr>
          <p:nvPr>
            <p:ph type="title"/>
          </p:nvPr>
        </p:nvSpPr>
        <p:spPr>
          <a:xfrm>
            <a:off x="535021" y="685800"/>
            <a:ext cx="2639962" cy="5105400"/>
          </a:xfrm>
        </p:spPr>
        <p:txBody>
          <a:bodyPr>
            <a:normAutofit/>
          </a:bodyPr>
          <a:lstStyle/>
          <a:p>
            <a:r>
              <a:rPr lang="en-GB" sz="3700">
                <a:solidFill>
                  <a:srgbClr val="FFFFFF"/>
                </a:solidFill>
              </a:rPr>
              <a:t>Introducing: Information Systems</a:t>
            </a: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29" name="Content Placeholder 2">
            <a:extLst>
              <a:ext uri="{FF2B5EF4-FFF2-40B4-BE49-F238E27FC236}">
                <a16:creationId xmlns:a16="http://schemas.microsoft.com/office/drawing/2014/main" id="{EB8E0777-39A5-CA86-E64D-2D88856397E5}"/>
              </a:ext>
            </a:extLst>
          </p:cNvPr>
          <p:cNvGraphicFramePr>
            <a:graphicFrameLocks noGrp="1"/>
          </p:cNvGraphicFramePr>
          <p:nvPr>
            <p:ph idx="1"/>
            <p:extLst>
              <p:ext uri="{D42A27DB-BD31-4B8C-83A1-F6EECF244321}">
                <p14:modId xmlns:p14="http://schemas.microsoft.com/office/powerpoint/2010/main" val="58498119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2286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E40D20D-A8EF-9FCA-ED09-455BEB4A84C0}"/>
              </a:ext>
            </a:extLst>
          </p:cNvPr>
          <p:cNvSpPr>
            <a:spLocks noGrp="1"/>
          </p:cNvSpPr>
          <p:nvPr>
            <p:ph type="title"/>
          </p:nvPr>
        </p:nvSpPr>
        <p:spPr>
          <a:xfrm>
            <a:off x="4000499" y="132393"/>
            <a:ext cx="7345891" cy="1413933"/>
          </a:xfrm>
        </p:spPr>
        <p:txBody>
          <a:bodyPr>
            <a:normAutofit/>
          </a:bodyPr>
          <a:lstStyle/>
          <a:p>
            <a:r>
              <a:rPr lang="en-GB" dirty="0"/>
              <a:t>Database Management Systems</a:t>
            </a:r>
          </a:p>
        </p:txBody>
      </p:sp>
      <p:pic>
        <p:nvPicPr>
          <p:cNvPr id="5" name="Picture 4" descr="A 3D pattern of ring shapes connected by lines">
            <a:extLst>
              <a:ext uri="{FF2B5EF4-FFF2-40B4-BE49-F238E27FC236}">
                <a16:creationId xmlns:a16="http://schemas.microsoft.com/office/drawing/2014/main" id="{68EA6783-7BC4-686A-5277-6B650227E462}"/>
              </a:ext>
            </a:extLst>
          </p:cNvPr>
          <p:cNvPicPr>
            <a:picLocks noChangeAspect="1"/>
          </p:cNvPicPr>
          <p:nvPr/>
        </p:nvPicPr>
        <p:blipFill>
          <a:blip r:embed="rId3"/>
          <a:srcRect l="19452" r="52175"/>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FD98037C-1DDF-019A-2DF7-72310B8EF570}"/>
              </a:ext>
            </a:extLst>
          </p:cNvPr>
          <p:cNvSpPr>
            <a:spLocks noGrp="1"/>
          </p:cNvSpPr>
          <p:nvPr>
            <p:ph idx="1"/>
          </p:nvPr>
        </p:nvSpPr>
        <p:spPr>
          <a:xfrm>
            <a:off x="3954321" y="1992835"/>
            <a:ext cx="7659156" cy="3742267"/>
          </a:xfrm>
        </p:spPr>
        <p:txBody>
          <a:bodyPr>
            <a:noAutofit/>
          </a:bodyPr>
          <a:lstStyle/>
          <a:p>
            <a:pPr>
              <a:lnSpc>
                <a:spcPct val="90000"/>
              </a:lnSpc>
            </a:pPr>
            <a:r>
              <a:rPr lang="en-GB" sz="1800" dirty="0"/>
              <a:t>DBMS (Database Management System) is a software system that manages, stores, and retrieves data efficiently in a structured format. DBMS acts as a bridge between a central database and multiple clients, including apps and users (</a:t>
            </a:r>
            <a:r>
              <a:rPr lang="en-GB" sz="1800" dirty="0" err="1"/>
              <a:t>GeeksforGeeks</a:t>
            </a:r>
            <a:r>
              <a:rPr lang="en-GB" sz="1800" dirty="0"/>
              <a:t>, 2016)</a:t>
            </a:r>
          </a:p>
          <a:p>
            <a:pPr>
              <a:lnSpc>
                <a:spcPct val="90000"/>
              </a:lnSpc>
            </a:pPr>
            <a:endParaRPr lang="en-GB" sz="1800" dirty="0"/>
          </a:p>
          <a:p>
            <a:pPr>
              <a:lnSpc>
                <a:spcPct val="90000"/>
              </a:lnSpc>
            </a:pPr>
            <a:r>
              <a:rPr lang="en-GB" sz="1800" dirty="0"/>
              <a:t>For a growing business wanting to modernise its information systems, data is the first and foremost step. Collecting, storing, processing data is essential for business decisions, analysing the market and customer preferences.</a:t>
            </a:r>
          </a:p>
          <a:p>
            <a:pPr marL="0" indent="0">
              <a:lnSpc>
                <a:spcPct val="90000"/>
              </a:lnSpc>
              <a:buNone/>
            </a:pPr>
            <a:endParaRPr lang="en-GB" sz="1800" dirty="0"/>
          </a:p>
          <a:p>
            <a:pPr>
              <a:lnSpc>
                <a:spcPct val="90000"/>
              </a:lnSpc>
            </a:pPr>
            <a:r>
              <a:rPr lang="en-GB" sz="1800" dirty="0"/>
              <a:t> Having an updated and well-working database system reduces inconsistences and errors, as well as enhances efficiency.</a:t>
            </a:r>
          </a:p>
          <a:p>
            <a:pPr marL="0" indent="0">
              <a:lnSpc>
                <a:spcPct val="90000"/>
              </a:lnSpc>
              <a:buNone/>
            </a:pPr>
            <a:endParaRPr lang="en-GB" sz="1800" dirty="0"/>
          </a:p>
          <a:p>
            <a:pPr>
              <a:lnSpc>
                <a:spcPct val="90000"/>
              </a:lnSpc>
            </a:pPr>
            <a:r>
              <a:rPr lang="en-GB" sz="1800" dirty="0"/>
              <a:t>It is also the foundation on which other information systems can run on, making it a needed system for any business.</a:t>
            </a:r>
          </a:p>
          <a:p>
            <a:pPr>
              <a:lnSpc>
                <a:spcPct val="90000"/>
              </a:lnSpc>
            </a:pPr>
            <a:endParaRPr lang="en-GB" sz="1800" dirty="0"/>
          </a:p>
          <a:p>
            <a:pPr>
              <a:lnSpc>
                <a:spcPct val="90000"/>
              </a:lnSpc>
            </a:pPr>
            <a:r>
              <a:rPr lang="en-GB" sz="1800" dirty="0"/>
              <a:t>However, a limitation is that it takes time to implement into the business, making survival during the implementation period risky.</a:t>
            </a:r>
          </a:p>
        </p:txBody>
      </p:sp>
    </p:spTree>
    <p:extLst>
      <p:ext uri="{BB962C8B-B14F-4D97-AF65-F5344CB8AC3E}">
        <p14:creationId xmlns:p14="http://schemas.microsoft.com/office/powerpoint/2010/main" val="1240000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4385876-DC39-610E-5D8D-182B7F30D906}"/>
              </a:ext>
            </a:extLst>
          </p:cNvPr>
          <p:cNvSpPr>
            <a:spLocks noGrp="1"/>
          </p:cNvSpPr>
          <p:nvPr>
            <p:ph type="title"/>
          </p:nvPr>
        </p:nvSpPr>
        <p:spPr>
          <a:xfrm>
            <a:off x="535021" y="685800"/>
            <a:ext cx="2639962" cy="5105400"/>
          </a:xfrm>
        </p:spPr>
        <p:txBody>
          <a:bodyPr>
            <a:normAutofit/>
          </a:bodyPr>
          <a:lstStyle/>
          <a:p>
            <a:r>
              <a:rPr lang="en-GB">
                <a:solidFill>
                  <a:srgbClr val="FFFFFF"/>
                </a:solidFill>
              </a:rPr>
              <a:t>Enterprise Resource Planning System</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2C3A8D22-827F-6B6A-DE4A-F9BBB6BC59C9}"/>
              </a:ext>
            </a:extLst>
          </p:cNvPr>
          <p:cNvGraphicFramePr>
            <a:graphicFrameLocks noGrp="1"/>
          </p:cNvGraphicFramePr>
          <p:nvPr>
            <p:ph idx="1"/>
            <p:extLst>
              <p:ext uri="{D42A27DB-BD31-4B8C-83A1-F6EECF244321}">
                <p14:modId xmlns:p14="http://schemas.microsoft.com/office/powerpoint/2010/main" val="261382270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6641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xes and roller conveyor">
            <a:extLst>
              <a:ext uri="{FF2B5EF4-FFF2-40B4-BE49-F238E27FC236}">
                <a16:creationId xmlns:a16="http://schemas.microsoft.com/office/drawing/2014/main" id="{343DB6B0-F3D0-1883-CD4C-7CC1E7561875}"/>
              </a:ext>
            </a:extLst>
          </p:cNvPr>
          <p:cNvPicPr>
            <a:picLocks noChangeAspect="1"/>
          </p:cNvPicPr>
          <p:nvPr/>
        </p:nvPicPr>
        <p:blipFill>
          <a:blip r:embed="rId3"/>
          <a:srcRect l="17298" r="2475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1" name="Group 1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26767FE0-0FB1-9E24-437B-A292F92E3B44}"/>
              </a:ext>
            </a:extLst>
          </p:cNvPr>
          <p:cNvSpPr>
            <a:spLocks noGrp="1"/>
          </p:cNvSpPr>
          <p:nvPr>
            <p:ph type="title"/>
          </p:nvPr>
        </p:nvSpPr>
        <p:spPr>
          <a:xfrm>
            <a:off x="-66001" y="176709"/>
            <a:ext cx="7527486" cy="1752599"/>
          </a:xfrm>
        </p:spPr>
        <p:txBody>
          <a:bodyPr>
            <a:normAutofit/>
          </a:bodyPr>
          <a:lstStyle/>
          <a:p>
            <a:r>
              <a:rPr lang="en-GB" dirty="0"/>
              <a:t>Supply Chain Management Systems</a:t>
            </a:r>
          </a:p>
        </p:txBody>
      </p:sp>
      <p:sp>
        <p:nvSpPr>
          <p:cNvPr id="3" name="Content Placeholder 2">
            <a:extLst>
              <a:ext uri="{FF2B5EF4-FFF2-40B4-BE49-F238E27FC236}">
                <a16:creationId xmlns:a16="http://schemas.microsoft.com/office/drawing/2014/main" id="{88361E64-2852-2AAE-DE6B-24402280264C}"/>
              </a:ext>
            </a:extLst>
          </p:cNvPr>
          <p:cNvSpPr>
            <a:spLocks noGrp="1"/>
          </p:cNvSpPr>
          <p:nvPr>
            <p:ph idx="1"/>
          </p:nvPr>
        </p:nvSpPr>
        <p:spPr>
          <a:xfrm>
            <a:off x="376771" y="1811971"/>
            <a:ext cx="5895678" cy="4594439"/>
          </a:xfrm>
        </p:spPr>
        <p:txBody>
          <a:bodyPr>
            <a:noAutofit/>
          </a:bodyPr>
          <a:lstStyle/>
          <a:p>
            <a:pPr>
              <a:lnSpc>
                <a:spcPct val="90000"/>
              </a:lnSpc>
            </a:pPr>
            <a:r>
              <a:rPr lang="en-GB" sz="1600" dirty="0"/>
              <a:t>Supply chain management (SCM) is the management of the flow of goods and services. Supply chain (SC) includes the movement and storage of raw materials, work-in-process inventory, and the transportation of goods from point of origin to point of consumption (Zhang and Li, 2020).</a:t>
            </a:r>
          </a:p>
          <a:p>
            <a:pPr>
              <a:lnSpc>
                <a:spcPct val="90000"/>
              </a:lnSpc>
            </a:pPr>
            <a:r>
              <a:rPr lang="en-GB" sz="1600" dirty="0"/>
              <a:t>A system that coordinates and enhances the flow of materials, information and keep track of logistics, helps improves operational costs by reducing supply and warehouse errors. </a:t>
            </a:r>
          </a:p>
          <a:p>
            <a:pPr>
              <a:lnSpc>
                <a:spcPct val="90000"/>
              </a:lnSpc>
            </a:pPr>
            <a:r>
              <a:rPr lang="en-GB" sz="1600" dirty="0"/>
              <a:t>It is worth having as a business because it will greatly improve inventory management, thus improving the production process, with on-time and correct materials needed.</a:t>
            </a:r>
          </a:p>
          <a:p>
            <a:pPr>
              <a:lnSpc>
                <a:spcPct val="90000"/>
              </a:lnSpc>
            </a:pPr>
            <a:r>
              <a:rPr lang="en-GB" sz="1600" dirty="0"/>
              <a:t>However, this system is dependant on correct data inputs and can cause issues in the supply chain if data is incorrect, this means it will have to be paired with DBMS to ensure smooth cooperation between accurate data inputs and supply chain operations.</a:t>
            </a:r>
          </a:p>
          <a:p>
            <a:pPr>
              <a:lnSpc>
                <a:spcPct val="90000"/>
              </a:lnSpc>
            </a:pPr>
            <a:r>
              <a:rPr lang="en-GB" sz="1600" dirty="0"/>
              <a:t> Implementing two or more Information Systems (IS) can be costly for a growing business.</a:t>
            </a:r>
          </a:p>
        </p:txBody>
      </p:sp>
    </p:spTree>
    <p:extLst>
      <p:ext uri="{BB962C8B-B14F-4D97-AF65-F5344CB8AC3E}">
        <p14:creationId xmlns:p14="http://schemas.microsoft.com/office/powerpoint/2010/main" val="621835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73EB7-2562-0950-8D87-5035A0171F38}"/>
              </a:ext>
            </a:extLst>
          </p:cNvPr>
          <p:cNvSpPr>
            <a:spLocks noGrp="1"/>
          </p:cNvSpPr>
          <p:nvPr>
            <p:ph type="title"/>
          </p:nvPr>
        </p:nvSpPr>
        <p:spPr>
          <a:xfrm>
            <a:off x="1760706" y="685800"/>
            <a:ext cx="9742318" cy="1752599"/>
          </a:xfrm>
        </p:spPr>
        <p:txBody>
          <a:bodyPr>
            <a:normAutofit/>
          </a:bodyPr>
          <a:lstStyle/>
          <a:p>
            <a:r>
              <a:rPr lang="en-GB"/>
              <a:t>Ethical Considerations</a:t>
            </a:r>
          </a:p>
        </p:txBody>
      </p:sp>
      <p:graphicFrame>
        <p:nvGraphicFramePr>
          <p:cNvPr id="5" name="Content Placeholder 2">
            <a:extLst>
              <a:ext uri="{FF2B5EF4-FFF2-40B4-BE49-F238E27FC236}">
                <a16:creationId xmlns:a16="http://schemas.microsoft.com/office/drawing/2014/main" id="{3E744BA4-80BC-926E-8455-252DA8671E5C}"/>
              </a:ext>
            </a:extLst>
          </p:cNvPr>
          <p:cNvGraphicFramePr>
            <a:graphicFrameLocks noGrp="1"/>
          </p:cNvGraphicFramePr>
          <p:nvPr>
            <p:ph idx="1"/>
            <p:extLst>
              <p:ext uri="{D42A27DB-BD31-4B8C-83A1-F6EECF244321}">
                <p14:modId xmlns:p14="http://schemas.microsoft.com/office/powerpoint/2010/main" val="2260903217"/>
              </p:ext>
            </p:extLst>
          </p:nvPr>
        </p:nvGraphicFramePr>
        <p:xfrm>
          <a:off x="2562909" y="1970896"/>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094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649700" y="0"/>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2116425" y="0"/>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4"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457487" y="2587625"/>
            <a:ext cx="2693987"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6" name="Freeform: Shape 1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 y="2692400"/>
            <a:ext cx="2713324"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txBody>
          <a:bodyPr/>
          <a:lstStyle/>
          <a:p>
            <a:endParaRPr lang="en-GB"/>
          </a:p>
        </p:txBody>
      </p:sp>
      <p:sp>
        <p:nvSpPr>
          <p:cNvPr id="18" name="Freeform: Shape 1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3151474"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txBody>
          <a:bodyPr/>
          <a:lstStyle/>
          <a:p>
            <a:endParaRPr lang="en-GB"/>
          </a:p>
        </p:txBody>
      </p:sp>
      <p:sp>
        <p:nvSpPr>
          <p:cNvPr id="20" name="Freeform: Shape 1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7063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txBody>
          <a:bodyPr/>
          <a:lstStyle/>
          <a:p>
            <a:endParaRPr lang="en-GB"/>
          </a:p>
        </p:txBody>
      </p:sp>
      <p:sp>
        <p:nvSpPr>
          <p:cNvPr id="3" name="Content Placeholder 2">
            <a:extLst>
              <a:ext uri="{FF2B5EF4-FFF2-40B4-BE49-F238E27FC236}">
                <a16:creationId xmlns:a16="http://schemas.microsoft.com/office/drawing/2014/main" id="{97E429AD-CF87-6276-3E79-067FF477824A}"/>
              </a:ext>
            </a:extLst>
          </p:cNvPr>
          <p:cNvSpPr>
            <a:spLocks noGrp="1"/>
          </p:cNvSpPr>
          <p:nvPr>
            <p:ph idx="1"/>
          </p:nvPr>
        </p:nvSpPr>
        <p:spPr>
          <a:xfrm>
            <a:off x="3679323" y="979526"/>
            <a:ext cx="7633423" cy="5103662"/>
          </a:xfrm>
        </p:spPr>
        <p:txBody>
          <a:bodyPr anchor="t">
            <a:normAutofit fontScale="55000" lnSpcReduction="20000"/>
          </a:bodyPr>
          <a:lstStyle/>
          <a:p>
            <a:pPr marL="0" indent="0">
              <a:lnSpc>
                <a:spcPct val="90000"/>
              </a:lnSpc>
              <a:buNone/>
            </a:pPr>
            <a:r>
              <a:rPr lang="en-GB" sz="3300" b="1" dirty="0"/>
              <a:t>AI decision-making concerns</a:t>
            </a:r>
          </a:p>
          <a:p>
            <a:pPr>
              <a:lnSpc>
                <a:spcPct val="90000"/>
              </a:lnSpc>
            </a:pPr>
            <a:r>
              <a:rPr lang="en-GB" sz="3300" dirty="0"/>
              <a:t>Many businesses now use AI in their operations in order to cut costs and help with decisions.</a:t>
            </a:r>
          </a:p>
          <a:p>
            <a:pPr>
              <a:lnSpc>
                <a:spcPct val="90000"/>
              </a:lnSpc>
            </a:pPr>
            <a:r>
              <a:rPr lang="en-GB" sz="3300" dirty="0"/>
              <a:t>However, low quality AI will make mistakes and recommend destructive, rather than constructive, feedback and decision-making. Human oversight is necessary to ensure high quality AI usage.</a:t>
            </a:r>
          </a:p>
          <a:p>
            <a:pPr marL="0" indent="0">
              <a:lnSpc>
                <a:spcPct val="90000"/>
              </a:lnSpc>
              <a:buNone/>
            </a:pPr>
            <a:r>
              <a:rPr lang="en-GB" sz="3300" b="1" dirty="0"/>
              <a:t>Employee monitoring concerns</a:t>
            </a:r>
          </a:p>
          <a:p>
            <a:pPr>
              <a:lnSpc>
                <a:spcPct val="90000"/>
              </a:lnSpc>
            </a:pPr>
            <a:r>
              <a:rPr lang="en-GB" sz="3300" dirty="0"/>
              <a:t>Using Information Systems to track employee performance and activity may help improve productivity, but can raise issues such as a stressful work environment, invasion of privacy, and collection of un-needed personal information. C</a:t>
            </a:r>
          </a:p>
          <a:p>
            <a:pPr>
              <a:lnSpc>
                <a:spcPct val="90000"/>
              </a:lnSpc>
            </a:pPr>
            <a:r>
              <a:rPr lang="en-GB" sz="3300" dirty="0"/>
              <a:t>Clear communication on what data is being monitored and avoiding excessive intrusion can help mitigate these risks.</a:t>
            </a:r>
          </a:p>
          <a:p>
            <a:pPr marL="0" indent="0">
              <a:lnSpc>
                <a:spcPct val="90000"/>
              </a:lnSpc>
              <a:buNone/>
            </a:pPr>
            <a:endParaRPr lang="en-GB" sz="3300" dirty="0"/>
          </a:p>
          <a:p>
            <a:pPr>
              <a:lnSpc>
                <a:spcPct val="90000"/>
              </a:lnSpc>
            </a:pPr>
            <a:r>
              <a:rPr lang="en-GB" sz="3300" dirty="0"/>
              <a:t>There should be responsible use of Information Systems to avoid ethical concerns and issues withing the business and its operation.</a:t>
            </a:r>
          </a:p>
          <a:p>
            <a:pPr marL="0" indent="0">
              <a:lnSpc>
                <a:spcPct val="90000"/>
              </a:lnSpc>
              <a:buNone/>
            </a:pPr>
            <a:endParaRPr lang="en-GB" sz="3300" dirty="0"/>
          </a:p>
          <a:p>
            <a:pPr marL="0" indent="0">
              <a:lnSpc>
                <a:spcPct val="90000"/>
              </a:lnSpc>
              <a:buNone/>
            </a:pPr>
            <a:endParaRPr lang="en-GB" sz="1100" dirty="0"/>
          </a:p>
        </p:txBody>
      </p:sp>
    </p:spTree>
    <p:extLst>
      <p:ext uri="{BB962C8B-B14F-4D97-AF65-F5344CB8AC3E}">
        <p14:creationId xmlns:p14="http://schemas.microsoft.com/office/powerpoint/2010/main" val="4030865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5331E6B-6D67-4166-E360-E4B79EB3E387}"/>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Case Study: Cadbury</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3" name="Content Placeholder 2">
            <a:extLst>
              <a:ext uri="{FF2B5EF4-FFF2-40B4-BE49-F238E27FC236}">
                <a16:creationId xmlns:a16="http://schemas.microsoft.com/office/drawing/2014/main" id="{2AFEB75B-A6F4-5063-789F-45F5757F3028}"/>
              </a:ext>
            </a:extLst>
          </p:cNvPr>
          <p:cNvSpPr>
            <a:spLocks noGrp="1"/>
          </p:cNvSpPr>
          <p:nvPr>
            <p:ph idx="1"/>
          </p:nvPr>
        </p:nvSpPr>
        <p:spPr>
          <a:xfrm>
            <a:off x="5117106" y="685801"/>
            <a:ext cx="6385918" cy="5105400"/>
          </a:xfrm>
        </p:spPr>
        <p:txBody>
          <a:bodyPr>
            <a:normAutofit/>
          </a:bodyPr>
          <a:lstStyle/>
          <a:p>
            <a:pPr>
              <a:lnSpc>
                <a:spcPct val="90000"/>
              </a:lnSpc>
            </a:pPr>
            <a:r>
              <a:rPr lang="en-GB" sz="2000"/>
              <a:t> Facing rapid growth, Cadbury struggled to meet production and distribution demands efficiently. The solution came with SAP ERP, which enabled Cadbury to resolve these concerns. The implementation extended multi-node resource management across Cadbury's supply chain and overhauled its warehouse and distribution processes end-to-end. This allowed Cadbury to reduce overall operating costs, while its newly engaged supply chain produced significantly better production efficiencies throughout its manufacturing chain (Erpfocus.com, 2026).</a:t>
            </a:r>
          </a:p>
          <a:p>
            <a:pPr>
              <a:lnSpc>
                <a:spcPct val="90000"/>
              </a:lnSpc>
            </a:pPr>
            <a:r>
              <a:rPr lang="en-GB" sz="2000"/>
              <a:t>Information system is one of the important aspects in decision making by business people ‌Nisrina, S. J. (2024).</a:t>
            </a:r>
          </a:p>
          <a:p>
            <a:pPr>
              <a:lnSpc>
                <a:spcPct val="90000"/>
              </a:lnSpc>
            </a:pPr>
            <a:r>
              <a:rPr lang="en-GB" sz="2000"/>
              <a:t>This use of Information Systems (IS) in a business shows that even established businesses such as Cadbury need IS and greatly improves their business operations, cuts costs and develops are better supply line.</a:t>
            </a:r>
          </a:p>
        </p:txBody>
      </p:sp>
    </p:spTree>
    <p:extLst>
      <p:ext uri="{BB962C8B-B14F-4D97-AF65-F5344CB8AC3E}">
        <p14:creationId xmlns:p14="http://schemas.microsoft.com/office/powerpoint/2010/main" val="1146703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13"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67A583D7-484B-C607-3739-AC4FD42E0D2F}"/>
              </a:ext>
            </a:extLst>
          </p:cNvPr>
          <p:cNvSpPr>
            <a:spLocks noGrp="1"/>
          </p:cNvSpPr>
          <p:nvPr>
            <p:ph type="title"/>
          </p:nvPr>
        </p:nvSpPr>
        <p:spPr>
          <a:xfrm>
            <a:off x="412025" y="1072609"/>
            <a:ext cx="3041557" cy="4522647"/>
          </a:xfrm>
          <a:effectLst/>
        </p:spPr>
        <p:txBody>
          <a:bodyPr anchor="ctr">
            <a:normAutofit/>
          </a:bodyPr>
          <a:lstStyle/>
          <a:p>
            <a:pPr algn="l"/>
            <a:r>
              <a:rPr lang="en-GB" sz="3200"/>
              <a:t>Conclusion</a:t>
            </a:r>
          </a:p>
        </p:txBody>
      </p:sp>
      <p:sp>
        <p:nvSpPr>
          <p:cNvPr id="3" name="Content Placeholder 2">
            <a:extLst>
              <a:ext uri="{FF2B5EF4-FFF2-40B4-BE49-F238E27FC236}">
                <a16:creationId xmlns:a16="http://schemas.microsoft.com/office/drawing/2014/main" id="{8A74C64E-5D2F-BE1C-960D-479199DEEF25}"/>
              </a:ext>
            </a:extLst>
          </p:cNvPr>
          <p:cNvSpPr>
            <a:spLocks noGrp="1"/>
          </p:cNvSpPr>
          <p:nvPr>
            <p:ph idx="1"/>
          </p:nvPr>
        </p:nvSpPr>
        <p:spPr>
          <a:xfrm>
            <a:off x="5149032" y="1072609"/>
            <a:ext cx="6652441" cy="4522647"/>
          </a:xfrm>
        </p:spPr>
        <p:txBody>
          <a:bodyPr anchor="ctr">
            <a:normAutofit/>
          </a:bodyPr>
          <a:lstStyle/>
          <a:p>
            <a:r>
              <a:rPr lang="en-GB" sz="2000">
                <a:solidFill>
                  <a:schemeClr val="bg1"/>
                </a:solidFill>
              </a:rPr>
              <a:t>In conclusion, Information Systems are very important for modern businesses and their operations. DBMS, ERP, and SCM can help a growing business achieve improved efficiency, smarter decision-making and having long-term competitive advantage. However, these systems come at costs and risks that need to be mitigated and taken into consideration to protect the business.</a:t>
            </a:r>
          </a:p>
        </p:txBody>
      </p:sp>
    </p:spTree>
    <p:extLst>
      <p:ext uri="{BB962C8B-B14F-4D97-AF65-F5344CB8AC3E}">
        <p14:creationId xmlns:p14="http://schemas.microsoft.com/office/powerpoint/2010/main" val="460264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4693D-BBD1-A395-51A5-4307271E858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589F9D4-79EA-922C-D904-2B89223D89E5}"/>
              </a:ext>
            </a:extLst>
          </p:cNvPr>
          <p:cNvSpPr>
            <a:spLocks noGrp="1"/>
          </p:cNvSpPr>
          <p:nvPr>
            <p:ph idx="1"/>
          </p:nvPr>
        </p:nvSpPr>
        <p:spPr/>
        <p:txBody>
          <a:bodyPr>
            <a:normAutofit fontScale="47500" lnSpcReduction="20000"/>
          </a:bodyPr>
          <a:lstStyle/>
          <a:p>
            <a:r>
              <a:rPr lang="en-GB" dirty="0"/>
              <a:t>Pace University New York. (2026). </a:t>
            </a:r>
            <a:r>
              <a:rPr lang="en-GB" i="1" dirty="0"/>
              <a:t>What Are Information Systems? Definitions, Examples &amp; Career Paths</a:t>
            </a:r>
            <a:r>
              <a:rPr lang="en-GB" dirty="0"/>
              <a:t>. [online] Available at: https://www.pace.edu/news/what-is-information-systems.</a:t>
            </a:r>
          </a:p>
          <a:p>
            <a:r>
              <a:rPr lang="en-GB" dirty="0"/>
              <a:t>‌</a:t>
            </a:r>
            <a:r>
              <a:rPr lang="en-GB" dirty="0" err="1"/>
              <a:t>GeeksforGeeks</a:t>
            </a:r>
            <a:r>
              <a:rPr lang="en-GB" dirty="0"/>
              <a:t> (2016). </a:t>
            </a:r>
            <a:r>
              <a:rPr lang="en-GB" i="1" dirty="0"/>
              <a:t>Introduction of DBMS (Database Management System)</a:t>
            </a:r>
            <a:r>
              <a:rPr lang="en-GB" dirty="0"/>
              <a:t>. [online] </a:t>
            </a:r>
            <a:r>
              <a:rPr lang="en-GB" dirty="0" err="1"/>
              <a:t>GeeksforGeeks</a:t>
            </a:r>
            <a:r>
              <a:rPr lang="en-GB" dirty="0"/>
              <a:t>. Available at: https://www.geeksforgeeks.org/dbms/introduction-of-dbms-database-management-system-set-1/.</a:t>
            </a:r>
          </a:p>
          <a:p>
            <a:r>
              <a:rPr lang="en-GB" dirty="0"/>
              <a:t>‌</a:t>
            </a:r>
            <a:r>
              <a:rPr lang="en-GB" dirty="0" err="1"/>
              <a:t>iSchool</a:t>
            </a:r>
            <a:r>
              <a:rPr lang="en-GB" dirty="0"/>
              <a:t> | Syracuse University. (2025). </a:t>
            </a:r>
            <a:r>
              <a:rPr lang="en-GB" i="1" dirty="0"/>
              <a:t>What Is Enterprise Resource Planning (ERP)?</a:t>
            </a:r>
            <a:r>
              <a:rPr lang="en-GB" dirty="0"/>
              <a:t> [online] Available at: https://ischool.syracuse.edu/what-is-enterprise-resource-planning/.</a:t>
            </a:r>
          </a:p>
          <a:p>
            <a:r>
              <a:rPr lang="en-GB" dirty="0"/>
              <a:t>‌Zhang, Z. and Li, J. (2020). </a:t>
            </a:r>
            <a:r>
              <a:rPr lang="en-GB" i="1" dirty="0"/>
              <a:t>Supply Chain Management - an overview | ScienceDirect Topics</a:t>
            </a:r>
            <a:r>
              <a:rPr lang="en-GB" dirty="0"/>
              <a:t>. [online] www.sciencedirect.com. Available at: https://www.sciencedirect.com/topics/earth-and-planetary-sciences/supply-chain-management.</a:t>
            </a:r>
          </a:p>
          <a:p>
            <a:r>
              <a:rPr lang="en-GB" dirty="0"/>
              <a:t>‌Watters, A. (2024). </a:t>
            </a:r>
            <a:r>
              <a:rPr lang="en-GB" i="1" dirty="0"/>
              <a:t>5 Ethical Issues in Technology to Watch for in 2024</a:t>
            </a:r>
            <a:r>
              <a:rPr lang="en-GB" dirty="0"/>
              <a:t>. [online] Gtia.org. Available at: https://gtia.org/blog/ethical-issues-in-technology.</a:t>
            </a:r>
          </a:p>
          <a:p>
            <a:r>
              <a:rPr lang="en-GB" dirty="0"/>
              <a:t>‌Kosinski, M. and Forrest, A. (2023). </a:t>
            </a:r>
            <a:r>
              <a:rPr lang="en-GB" i="1" dirty="0"/>
              <a:t>What is data privacy?</a:t>
            </a:r>
            <a:r>
              <a:rPr lang="en-GB" dirty="0"/>
              <a:t> [online] Ibm.com. Available at: https://www.ibm.com/think/topics/data-privacy.</a:t>
            </a:r>
          </a:p>
          <a:p>
            <a:r>
              <a:rPr lang="en-GB" dirty="0"/>
              <a:t>‌Erpfocus.com. (2026). </a:t>
            </a:r>
            <a:r>
              <a:rPr lang="en-GB" i="1" dirty="0"/>
              <a:t>3 successful ERP implementation case studies to learn from</a:t>
            </a:r>
            <a:r>
              <a:rPr lang="en-GB" dirty="0"/>
              <a:t>. [online] Available at: https://www.erpfocus.com/successful-erp-implementation-case-studies.html.</a:t>
            </a:r>
          </a:p>
          <a:p>
            <a:r>
              <a:rPr lang="en-GB" dirty="0"/>
              <a:t>‌Nisrina, S. J. (2024) “The Role of Information Systems in Improving the Efficiency of Business Decision Making”, </a:t>
            </a:r>
            <a:r>
              <a:rPr lang="en-GB" i="1" dirty="0" err="1"/>
              <a:t>Jurnal</a:t>
            </a:r>
            <a:r>
              <a:rPr lang="en-GB" i="1" dirty="0"/>
              <a:t> </a:t>
            </a:r>
            <a:r>
              <a:rPr lang="en-GB" i="1" dirty="0" err="1"/>
              <a:t>Bisnis</a:t>
            </a:r>
            <a:r>
              <a:rPr lang="en-GB" i="1" dirty="0"/>
              <a:t> dan </a:t>
            </a:r>
            <a:r>
              <a:rPr lang="en-GB" i="1" dirty="0" err="1"/>
              <a:t>Komunikasi</a:t>
            </a:r>
            <a:r>
              <a:rPr lang="en-GB" i="1" dirty="0"/>
              <a:t> Digital</a:t>
            </a:r>
            <a:r>
              <a:rPr lang="en-GB" dirty="0"/>
              <a:t>, 2(2), p. 10. </a:t>
            </a:r>
            <a:r>
              <a:rPr lang="en-GB" dirty="0" err="1"/>
              <a:t>doi</a:t>
            </a:r>
            <a:r>
              <a:rPr lang="en-GB" dirty="0"/>
              <a:t>: 10.47134/jbkd.v2i2.3470.</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91393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8" ma:contentTypeDescription="Create a new document." ma:contentTypeScope="" ma:versionID="84f07bba250fffbd4fe42c2f52ae8182">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a1e073f35db8f5582bd3f8e93703ce5d"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Props1.xml><?xml version="1.0" encoding="utf-8"?>
<ds:datastoreItem xmlns:ds="http://schemas.openxmlformats.org/officeDocument/2006/customXml" ds:itemID="{A84E26F1-C9E4-4DAC-AA1E-008F4F6513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7F80C9-8D47-49FE-8819-BFEE10D40E55}">
  <ds:schemaRefs>
    <ds:schemaRef ds:uri="http://schemas.microsoft.com/sharepoint/v3/contenttype/forms"/>
  </ds:schemaRefs>
</ds:datastoreItem>
</file>

<file path=customXml/itemProps3.xml><?xml version="1.0" encoding="utf-8"?>
<ds:datastoreItem xmlns:ds="http://schemas.openxmlformats.org/officeDocument/2006/customXml" ds:itemID="{C09A1466-A1FE-4D57-B10C-DE3ADA626B3A}">
  <ds:schemaRefs>
    <ds:schemaRef ds:uri="http://schemas.microsoft.com/office/2006/metadata/properties"/>
    <ds:schemaRef ds:uri="http://schemas.microsoft.com/office/infopath/2007/PartnerControls"/>
    <ds:schemaRef ds:uri="http://schemas.openxmlformats.org/package/2006/metadata/core-properties"/>
    <ds:schemaRef ds:uri="http://purl.org/dc/dcmitype/"/>
    <ds:schemaRef ds:uri="http://www.w3.org/XML/1998/namespace"/>
    <ds:schemaRef ds:uri="http://purl.org/dc/terms/"/>
    <ds:schemaRef ds:uri="http://schemas.microsoft.com/office/2006/documentManagement/types"/>
    <ds:schemaRef ds:uri="8425509b-c587-4994-9466-01f6efb644d9"/>
    <ds:schemaRef ds:uri="a7bdb143-267e-438d-bcbf-e88b565c1722"/>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0</TotalTime>
  <Words>1475</Words>
  <Application>Microsoft Office PowerPoint</Application>
  <PresentationFormat>Widescreen</PresentationFormat>
  <Paragraphs>66</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Corbel</vt:lpstr>
      <vt:lpstr>Parallax</vt:lpstr>
      <vt:lpstr>Managing Business Information LCLM 5004</vt:lpstr>
      <vt:lpstr>Introducing: Information Systems</vt:lpstr>
      <vt:lpstr>Database Management Systems</vt:lpstr>
      <vt:lpstr>Enterprise Resource Planning System</vt:lpstr>
      <vt:lpstr>Supply Chain Management Systems</vt:lpstr>
      <vt:lpstr>Ethical Considerations</vt:lpstr>
      <vt:lpstr>PowerPoint Presentation</vt:lpstr>
      <vt:lpstr>Case Study: Cadbury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Plesca</dc:creator>
  <cp:lastModifiedBy>Beniamin-Samuel Plesca (2320551)</cp:lastModifiedBy>
  <cp:revision>1</cp:revision>
  <dcterms:created xsi:type="dcterms:W3CDTF">2026-05-05T21:40:04Z</dcterms:created>
  <dcterms:modified xsi:type="dcterms:W3CDTF">2026-06-14T21:05:50Z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