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81" r:id="rId4"/>
    <p:sldId id="258" r:id="rId5"/>
    <p:sldId id="278" r:id="rId6"/>
    <p:sldId id="274" r:id="rId7"/>
    <p:sldId id="275" r:id="rId8"/>
    <p:sldId id="277" r:id="rId9"/>
    <p:sldId id="279" r:id="rId10"/>
    <p:sldId id="280" r:id="rId11"/>
    <p:sldId id="259" r:id="rId12"/>
    <p:sldId id="282" r:id="rId13"/>
    <p:sldId id="283" r:id="rId14"/>
    <p:sldId id="284" r:id="rId15"/>
    <p:sldId id="285" r:id="rId16"/>
    <p:sldId id="286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AF370-53AA-4C21-BDAF-FCB4E002AE45}" type="datetimeFigureOut">
              <a:rPr lang="en-GB" smtClean="0"/>
              <a:pPr/>
              <a:t>25/04/2013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1A9BE-327D-4581-A8A7-BD9321A71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AF370-53AA-4C21-BDAF-FCB4E002AE45}" type="datetimeFigureOut">
              <a:rPr lang="en-GB" smtClean="0"/>
              <a:pPr/>
              <a:t>25/04/2013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1A9BE-327D-4581-A8A7-BD9321A71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AF370-53AA-4C21-BDAF-FCB4E002AE45}" type="datetimeFigureOut">
              <a:rPr lang="en-GB" smtClean="0"/>
              <a:pPr/>
              <a:t>25/04/2013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1A9BE-327D-4581-A8A7-BD9321A71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AF370-53AA-4C21-BDAF-FCB4E002AE45}" type="datetimeFigureOut">
              <a:rPr lang="en-GB" smtClean="0"/>
              <a:pPr/>
              <a:t>25/04/2013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1A9BE-327D-4581-A8A7-BD9321A71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AF370-53AA-4C21-BDAF-FCB4E002AE45}" type="datetimeFigureOut">
              <a:rPr lang="en-GB" smtClean="0"/>
              <a:pPr/>
              <a:t>25/04/2013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1A9BE-327D-4581-A8A7-BD9321A71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AF370-53AA-4C21-BDAF-FCB4E002AE45}" type="datetimeFigureOut">
              <a:rPr lang="en-GB" smtClean="0"/>
              <a:pPr/>
              <a:t>25/04/2013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1A9BE-327D-4581-A8A7-BD9321A71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AF370-53AA-4C21-BDAF-FCB4E002AE45}" type="datetimeFigureOut">
              <a:rPr lang="en-GB" smtClean="0"/>
              <a:pPr/>
              <a:t>25/04/2013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1A9BE-327D-4581-A8A7-BD9321A71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AF370-53AA-4C21-BDAF-FCB4E002AE45}" type="datetimeFigureOut">
              <a:rPr lang="en-GB" smtClean="0"/>
              <a:pPr/>
              <a:t>25/04/2013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1A9BE-327D-4581-A8A7-BD9321A71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AF370-53AA-4C21-BDAF-FCB4E002AE45}" type="datetimeFigureOut">
              <a:rPr lang="en-GB" smtClean="0"/>
              <a:pPr/>
              <a:t>25/04/2013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1A9BE-327D-4581-A8A7-BD9321A71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AF370-53AA-4C21-BDAF-FCB4E002AE45}" type="datetimeFigureOut">
              <a:rPr lang="en-GB" smtClean="0"/>
              <a:pPr/>
              <a:t>25/04/2013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1A9BE-327D-4581-A8A7-BD9321A71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0AF370-53AA-4C21-BDAF-FCB4E002AE45}" type="datetimeFigureOut">
              <a:rPr lang="en-GB" smtClean="0"/>
              <a:pPr/>
              <a:t>25/04/2013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1A9BE-327D-4581-A8A7-BD9321A71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0AF370-53AA-4C21-BDAF-FCB4E002AE45}" type="datetimeFigureOut">
              <a:rPr lang="en-GB" smtClean="0"/>
              <a:pPr/>
              <a:t>25/04/2013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71A9BE-327D-4581-A8A7-BD9321A7158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Classics Dissertation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Preparation Session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dissertation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dissertation will be worth 40 credits and will be of a length of c10,000 words.</a:t>
            </a:r>
          </a:p>
          <a:p>
            <a:r>
              <a:rPr lang="en-GB" dirty="0" smtClean="0"/>
              <a:t>Expect to be asked to give a presentation on work in progress features of your research as well.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you have not taken CLCL5001 (The Classics Project) in your 2</a:t>
            </a:r>
            <a:r>
              <a:rPr lang="en-GB" baseline="30000" dirty="0" smtClean="0"/>
              <a:t>nd</a:t>
            </a:r>
            <a:r>
              <a:rPr lang="en-GB" dirty="0" smtClean="0"/>
              <a:t> year, and you want to take your dissertation with CLASSICS, you need to speak to ME about it as soon as possible.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72088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Dissertation Proposal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You </a:t>
            </a:r>
            <a:r>
              <a:rPr lang="en-GB" dirty="0"/>
              <a:t>will need to submit your proposed title and abstract by </a:t>
            </a:r>
            <a:r>
              <a:rPr lang="en-GB" u="sng" dirty="0"/>
              <a:t>30 May 2013</a:t>
            </a:r>
            <a:r>
              <a:rPr lang="en-GB" dirty="0"/>
              <a:t>, 3pm. 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Submission </a:t>
            </a:r>
            <a:r>
              <a:rPr lang="en-GB" dirty="0"/>
              <a:t>will be </a:t>
            </a:r>
            <a:r>
              <a:rPr lang="en-GB" u="sng" dirty="0"/>
              <a:t>via Moodle</a:t>
            </a:r>
            <a:r>
              <a:rPr lang="en-GB" dirty="0"/>
              <a:t> in the CLCL5001 </a:t>
            </a:r>
            <a:r>
              <a:rPr lang="en-GB" i="1" dirty="0"/>
              <a:t>The </a:t>
            </a:r>
            <a:r>
              <a:rPr lang="en-GB" i="1"/>
              <a:t>Classics </a:t>
            </a:r>
            <a:r>
              <a:rPr lang="en-GB" i="1" smtClean="0"/>
              <a:t>Project </a:t>
            </a:r>
            <a:r>
              <a:rPr lang="en-GB" smtClean="0"/>
              <a:t>Moodle </a:t>
            </a:r>
            <a:r>
              <a:rPr lang="en-GB" dirty="0"/>
              <a:t>page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Use the Dissertation Proposal Form (available on Moodle).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you need to include in your proposal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Proposed Dissertation </a:t>
            </a:r>
            <a:r>
              <a:rPr lang="en-GB" dirty="0" smtClean="0"/>
              <a:t>Title</a:t>
            </a:r>
            <a:endParaRPr lang="en-GB" dirty="0"/>
          </a:p>
          <a:p>
            <a:r>
              <a:rPr lang="en-GB" dirty="0" smtClean="0"/>
              <a:t>Proposed </a:t>
            </a:r>
            <a:r>
              <a:rPr lang="en-GB" dirty="0"/>
              <a:t>Dissertation Abstract (max 250 words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/>
              <a:t> </a:t>
            </a:r>
            <a:r>
              <a:rPr lang="en-GB" dirty="0" smtClean="0"/>
              <a:t>Basic </a:t>
            </a:r>
            <a:r>
              <a:rPr lang="en-GB" dirty="0"/>
              <a:t>Bibliography (include at least 5 ancient sources or evidence and 10 pieces of modern scholarship</a:t>
            </a:r>
            <a:r>
              <a:rPr lang="en-GB" dirty="0" smtClean="0"/>
              <a:t>)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CAREFUL: You should NOT submit a draft structure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32630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title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will need to propose the title that you want to your dissertation on.</a:t>
            </a:r>
          </a:p>
          <a:p>
            <a:r>
              <a:rPr lang="en-GB" dirty="0" smtClean="0"/>
              <a:t>Remember what we discussed when you created your title for the Classics Project.</a:t>
            </a:r>
          </a:p>
          <a:p>
            <a:r>
              <a:rPr lang="en-GB" dirty="0" smtClean="0"/>
              <a:t>IMPORTANT: The topic needs not only to be doable but must also not be descriptive. You need to give yourself the opportunity to create an argument.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abstract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abstract needs to be no more than 250 words. </a:t>
            </a:r>
          </a:p>
          <a:p>
            <a:r>
              <a:rPr lang="en-GB" dirty="0" smtClean="0"/>
              <a:t>It should be a summary of your proposed research, including the main part of your argument.</a:t>
            </a:r>
          </a:p>
          <a:p>
            <a:r>
              <a:rPr lang="en-GB" dirty="0" smtClean="0"/>
              <a:t>As with the Project, you will have the chance to change your mind in the course of your research.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 prepared to rethink your title and the topic as a whole after you have spoken with your provisional supervisor.</a:t>
            </a:r>
          </a:p>
          <a:p>
            <a:r>
              <a:rPr lang="en-GB" dirty="0" smtClean="0"/>
              <a:t>You might be asked to submit a second proposal, or make corrections/additions/changes to your existing one.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comes after the proposal?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You will be required to attend a Dissertation Preparation Session in late May / early June: Date and Venue TBC. </a:t>
            </a:r>
          </a:p>
          <a:p>
            <a:r>
              <a:rPr lang="en-GB" dirty="0"/>
              <a:t>You will be allocated a Provisional Dissertation Supervisor by </a:t>
            </a:r>
            <a:r>
              <a:rPr lang="en-GB" u="sng" dirty="0"/>
              <a:t>4 June 2013</a:t>
            </a:r>
            <a:r>
              <a:rPr lang="en-GB" dirty="0"/>
              <a:t>, 5pm. </a:t>
            </a:r>
            <a:endParaRPr lang="en-GB" dirty="0" smtClean="0"/>
          </a:p>
          <a:p>
            <a:r>
              <a:rPr lang="en-GB" dirty="0" smtClean="0"/>
              <a:t>You </a:t>
            </a:r>
            <a:r>
              <a:rPr lang="en-GB" dirty="0"/>
              <a:t>are expected to arrange a meeting with your Provisional Dissertation Supervisor after the 4</a:t>
            </a:r>
            <a:r>
              <a:rPr lang="en-GB" baseline="30000" dirty="0"/>
              <a:t>th</a:t>
            </a:r>
            <a:r>
              <a:rPr lang="en-GB" dirty="0"/>
              <a:t> of June and </a:t>
            </a:r>
            <a:r>
              <a:rPr lang="en-GB" u="sng" dirty="0"/>
              <a:t>before 28 June 2013</a:t>
            </a:r>
            <a:r>
              <a:rPr lang="en-GB" dirty="0"/>
              <a:t> to discuss your proposed research and receive advice and guidance regarding the next steps you are expected to take.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95608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Second Preparation session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Will happen in late May / early June. </a:t>
            </a:r>
          </a:p>
          <a:p>
            <a:r>
              <a:rPr lang="en-GB" dirty="0" smtClean="0"/>
              <a:t>It will be to give you more information about what you need to do during the summer.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90346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Meeting with your provisional supervisor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You need to discuss the feasibility of your proposal.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And what you need to do during the summer – specific research, books, sources, etc.</a:t>
            </a:r>
          </a:p>
          <a:p>
            <a:pPr marL="514350" indent="-51435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your dissertation can be 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The Greek archaic, classical and Hellenistic periods.</a:t>
            </a:r>
          </a:p>
          <a:p>
            <a:r>
              <a:rPr lang="en-GB" dirty="0" smtClean="0"/>
              <a:t>The Roman Republic and Empire.</a:t>
            </a:r>
          </a:p>
          <a:p>
            <a:r>
              <a:rPr lang="en-GB" dirty="0" smtClean="0"/>
              <a:t>Epigraphy, numismatics or archaeology (be careful of the period!)</a:t>
            </a:r>
          </a:p>
          <a:p>
            <a:r>
              <a:rPr lang="en-GB" dirty="0" smtClean="0"/>
              <a:t>Greek or Roman literature (either in the original language or in translation)</a:t>
            </a:r>
          </a:p>
          <a:p>
            <a:r>
              <a:rPr lang="en-GB" dirty="0"/>
              <a:t>Reception of the ancient world</a:t>
            </a:r>
          </a:p>
          <a:p>
            <a:r>
              <a:rPr lang="en-GB" dirty="0" smtClean="0"/>
              <a:t>Essentially any aspect of history, culture, mythology and literature pertaining to the Greeks and the Romans.</a:t>
            </a:r>
          </a:p>
        </p:txBody>
      </p:sp>
    </p:spTree>
    <p:extLst>
      <p:ext uri="{BB962C8B-B14F-4D97-AF65-F5344CB8AC3E}">
        <p14:creationId xmlns:p14="http://schemas.microsoft.com/office/powerpoint/2010/main" val="34764413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Interdisciplinary dissertations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 combine areas, and periods, of interest in your dissertation, such as:</a:t>
            </a:r>
          </a:p>
          <a:p>
            <a:r>
              <a:rPr lang="en-GB" dirty="0" smtClean="0"/>
              <a:t>Ancient + Medieval</a:t>
            </a:r>
          </a:p>
          <a:p>
            <a:r>
              <a:rPr lang="en-GB" dirty="0" smtClean="0"/>
              <a:t>Bronze + Iron Age</a:t>
            </a:r>
          </a:p>
          <a:p>
            <a:r>
              <a:rPr lang="en-GB" dirty="0" smtClean="0"/>
              <a:t>Iron Age + Roman Britain</a:t>
            </a:r>
          </a:p>
          <a:p>
            <a:r>
              <a:rPr lang="en-GB" dirty="0" smtClean="0"/>
              <a:t>Make certain that you have the knowledge necessary to work on the dissertation subject.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45744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Dissertation examples over the years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From Barbarian to </a:t>
            </a:r>
            <a:r>
              <a:rPr lang="en-GB" dirty="0" err="1"/>
              <a:t>Auxilia</a:t>
            </a:r>
            <a:r>
              <a:rPr lang="en-GB" dirty="0"/>
              <a:t>: How those they conquered influenced the Imperial Roman </a:t>
            </a:r>
            <a:r>
              <a:rPr lang="en-GB" dirty="0" smtClean="0"/>
              <a:t>Military</a:t>
            </a:r>
          </a:p>
          <a:p>
            <a:r>
              <a:rPr lang="en-GB" dirty="0"/>
              <a:t>The Administration and Labour of Roman mines in </a:t>
            </a:r>
            <a:r>
              <a:rPr lang="en-GB" dirty="0" smtClean="0"/>
              <a:t>Britain</a:t>
            </a:r>
          </a:p>
          <a:p>
            <a:r>
              <a:rPr lang="en-GB" dirty="0"/>
              <a:t>Representations of family dynamics in Athenian </a:t>
            </a:r>
            <a:r>
              <a:rPr lang="en-GB" dirty="0" smtClean="0"/>
              <a:t>tragedy</a:t>
            </a:r>
          </a:p>
          <a:p>
            <a:r>
              <a:rPr lang="en-GB" dirty="0"/>
              <a:t>The development of hoplite armour and </a:t>
            </a:r>
            <a:r>
              <a:rPr lang="en-GB" dirty="0" smtClean="0"/>
              <a:t>tactics</a:t>
            </a:r>
          </a:p>
          <a:p>
            <a:r>
              <a:rPr lang="en-GB" dirty="0"/>
              <a:t>The Development of the Representation of Religion Through Epic Poems and Greek </a:t>
            </a:r>
            <a:r>
              <a:rPr lang="en-GB" dirty="0" smtClean="0"/>
              <a:t>Novels</a:t>
            </a:r>
          </a:p>
          <a:p>
            <a:r>
              <a:rPr lang="en-GB" dirty="0"/>
              <a:t>Reception of the Odyssey in modern </a:t>
            </a:r>
            <a:r>
              <a:rPr lang="en-GB" dirty="0" smtClean="0"/>
              <a:t>media</a:t>
            </a:r>
          </a:p>
          <a:p>
            <a:r>
              <a:rPr lang="en-GB" dirty="0"/>
              <a:t>Too Human? A comparative study of Hera in the Genre of Epic </a:t>
            </a:r>
            <a:r>
              <a:rPr lang="en-GB" dirty="0" smtClean="0"/>
              <a:t>Poetry</a:t>
            </a:r>
          </a:p>
          <a:p>
            <a:r>
              <a:rPr lang="en-GB" dirty="0"/>
              <a:t>To what extent did the role of a Vestal Virgin intertwine religion, politics and </a:t>
            </a:r>
            <a:r>
              <a:rPr lang="en-GB" dirty="0" err="1"/>
              <a:t>feminity</a:t>
            </a:r>
            <a:r>
              <a:rPr lang="en-GB" dirty="0"/>
              <a:t> in the city of Rome?</a:t>
            </a:r>
          </a:p>
        </p:txBody>
      </p:sp>
    </p:spTree>
    <p:extLst>
      <p:ext uri="{BB962C8B-B14F-4D97-AF65-F5344CB8AC3E}">
        <p14:creationId xmlns:p14="http://schemas.microsoft.com/office/powerpoint/2010/main" val="5697681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Dissertation examples over the years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Literary analysis of the theme of  Helen of Troy as the sole cause of the Trojan </a:t>
            </a:r>
            <a:r>
              <a:rPr lang="en-GB" dirty="0" smtClean="0"/>
              <a:t>War</a:t>
            </a:r>
          </a:p>
          <a:p>
            <a:r>
              <a:rPr lang="en-GB" dirty="0"/>
              <a:t>Does the depiction of Achilles in Homer’s Iliad truly portray him as an antihero</a:t>
            </a:r>
            <a:r>
              <a:rPr lang="en-GB" dirty="0" smtClean="0"/>
              <a:t>?</a:t>
            </a:r>
          </a:p>
          <a:p>
            <a:r>
              <a:rPr lang="en-GB" dirty="0"/>
              <a:t>Which was considered a worse crime in Classical Athens, seduction or rape</a:t>
            </a:r>
            <a:r>
              <a:rPr lang="en-GB" dirty="0" smtClean="0"/>
              <a:t>?</a:t>
            </a:r>
          </a:p>
          <a:p>
            <a:r>
              <a:rPr lang="en-GB" dirty="0"/>
              <a:t>Tyranny and Kinship </a:t>
            </a:r>
            <a:r>
              <a:rPr lang="en-GB" dirty="0" smtClean="0"/>
              <a:t>ties</a:t>
            </a:r>
          </a:p>
          <a:p>
            <a:r>
              <a:rPr lang="en-GB" dirty="0"/>
              <a:t>The Development of the Ancient Greek Cavalry Horse: Breeding Practices in the Fourth and Fifth Centuries BC</a:t>
            </a:r>
            <a:r>
              <a:rPr lang="en-GB" dirty="0" smtClean="0"/>
              <a:t>.</a:t>
            </a:r>
          </a:p>
          <a:p>
            <a:r>
              <a:rPr lang="en-GB" dirty="0"/>
              <a:t>How Roman army strategy and tactics changed from the initial invasion to the end of Roman occupation in </a:t>
            </a:r>
            <a:r>
              <a:rPr lang="en-GB" dirty="0" smtClean="0"/>
              <a:t>Britain</a:t>
            </a:r>
          </a:p>
          <a:p>
            <a:r>
              <a:rPr lang="en-GB" dirty="0"/>
              <a:t>The botanical innovators of the late Roman Republic – Their actions and their literary and social </a:t>
            </a:r>
            <a:r>
              <a:rPr lang="en-GB" dirty="0" smtClean="0"/>
              <a:t>reception</a:t>
            </a:r>
          </a:p>
          <a:p>
            <a:r>
              <a:rPr lang="en-GB" dirty="0"/>
              <a:t>T. </a:t>
            </a:r>
            <a:r>
              <a:rPr lang="en-GB" dirty="0" err="1"/>
              <a:t>Quinctius</a:t>
            </a:r>
            <a:r>
              <a:rPr lang="en-GB" dirty="0"/>
              <a:t> </a:t>
            </a:r>
            <a:r>
              <a:rPr lang="en-GB" dirty="0" err="1"/>
              <a:t>Flamininus</a:t>
            </a:r>
            <a:r>
              <a:rPr lang="en-GB" dirty="0"/>
              <a:t>, Antiochus III, and the Rhetoric of Liberty in Early 2</a:t>
            </a:r>
            <a:r>
              <a:rPr lang="en-GB" baseline="30000" dirty="0"/>
              <a:t>nd</a:t>
            </a:r>
            <a:r>
              <a:rPr lang="en-GB" dirty="0"/>
              <a:t> Century B.C. Greece</a:t>
            </a:r>
          </a:p>
        </p:txBody>
      </p:sp>
    </p:spTree>
    <p:extLst>
      <p:ext uri="{BB962C8B-B14F-4D97-AF65-F5344CB8AC3E}">
        <p14:creationId xmlns:p14="http://schemas.microsoft.com/office/powerpoint/2010/main" val="13878175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Dissertation Examples over the years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Was the cause for Alexander the Greats belief in himself as a deity due to the ‘prophecy’ at </a:t>
            </a:r>
            <a:r>
              <a:rPr lang="en-GB" dirty="0" err="1"/>
              <a:t>Siwa</a:t>
            </a:r>
            <a:r>
              <a:rPr lang="en-GB" dirty="0" smtClean="0"/>
              <a:t>?</a:t>
            </a:r>
          </a:p>
          <a:p>
            <a:r>
              <a:rPr lang="en-GB" dirty="0"/>
              <a:t>Why did Constantine establish Christianity as the universal religion in the Roman Empire</a:t>
            </a:r>
            <a:r>
              <a:rPr lang="en-GB" dirty="0" smtClean="0"/>
              <a:t>?</a:t>
            </a:r>
          </a:p>
          <a:p>
            <a:r>
              <a:rPr lang="en-GB" dirty="0"/>
              <a:t>To what extent do the ancient myths define our concept of heroism in modern entertainment</a:t>
            </a:r>
            <a:r>
              <a:rPr lang="en-GB" dirty="0" smtClean="0"/>
              <a:t>?</a:t>
            </a:r>
          </a:p>
          <a:p>
            <a:r>
              <a:rPr lang="en-GB" dirty="0"/>
              <a:t>The Baths of Caracalla: a public dedication or an ideological propaganda tool</a:t>
            </a:r>
            <a:r>
              <a:rPr lang="en-GB" dirty="0" smtClean="0"/>
              <a:t>?</a:t>
            </a:r>
          </a:p>
          <a:p>
            <a:r>
              <a:rPr lang="en-GB" dirty="0" err="1"/>
              <a:t>Livia</a:t>
            </a:r>
            <a:r>
              <a:rPr lang="en-GB" dirty="0"/>
              <a:t>: The Power behind the </a:t>
            </a:r>
            <a:r>
              <a:rPr lang="en-GB" dirty="0" err="1" smtClean="0"/>
              <a:t>Principate</a:t>
            </a:r>
            <a:endParaRPr lang="en-GB" dirty="0" smtClean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241681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</TotalTime>
  <Words>839</Words>
  <Application>Microsoft Office PowerPoint</Application>
  <PresentationFormat>On-screen Show (4:3)</PresentationFormat>
  <Paragraphs>75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Classics Dissertation</vt:lpstr>
      <vt:lpstr>The dissertation</vt:lpstr>
      <vt:lpstr>IMPORTANT</vt:lpstr>
      <vt:lpstr>Dissertation Proposal</vt:lpstr>
      <vt:lpstr>What you need to include in your proposal</vt:lpstr>
      <vt:lpstr>The title</vt:lpstr>
      <vt:lpstr>The abstract</vt:lpstr>
      <vt:lpstr>Rethinking</vt:lpstr>
      <vt:lpstr>What comes after the proposal?</vt:lpstr>
      <vt:lpstr>The Second Preparation session</vt:lpstr>
      <vt:lpstr>Meeting with your provisional supervisor</vt:lpstr>
      <vt:lpstr>What your dissertation can be on</vt:lpstr>
      <vt:lpstr>Interdisciplinary dissertations</vt:lpstr>
      <vt:lpstr>Dissertation examples over the years</vt:lpstr>
      <vt:lpstr>Dissertation examples over the years</vt:lpstr>
      <vt:lpstr>Dissertation Examples over the years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Errietta Bissa</dc:creator>
  <cp:lastModifiedBy>Errietta Bissa</cp:lastModifiedBy>
  <cp:revision>74</cp:revision>
  <dcterms:created xsi:type="dcterms:W3CDTF">2011-06-06T07:57:40Z</dcterms:created>
  <dcterms:modified xsi:type="dcterms:W3CDTF">2013-04-25T11:51:25Z</dcterms:modified>
</cp:coreProperties>
</file>