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596" r:id="rId7"/>
    <p:sldId id="261" r:id="rId8"/>
    <p:sldId id="594" r:id="rId9"/>
    <p:sldId id="263" r:id="rId10"/>
    <p:sldId id="262" r:id="rId11"/>
    <p:sldId id="264" r:id="rId12"/>
    <p:sldId id="266" r:id="rId13"/>
    <p:sldId id="595" r:id="rId14"/>
    <p:sldId id="59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76" autoAdjust="0"/>
    <p:restoredTop sz="81908" autoAdjust="0"/>
  </p:normalViewPr>
  <p:slideViewPr>
    <p:cSldViewPr snapToGrid="0">
      <p:cViewPr varScale="1">
        <p:scale>
          <a:sx n="59" d="100"/>
          <a:sy n="59" d="100"/>
        </p:scale>
        <p:origin x="123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C09780-502B-4966-8EFD-567E4214DFBB}"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7196F725-F30E-403D-9D7E-471880AA7CE8}">
      <dgm:prSet phldrT="[Text]" custT="1"/>
      <dgm:spPr/>
      <dgm:t>
        <a:bodyPr/>
        <a:lstStyle/>
        <a:p>
          <a:pPr>
            <a:buNone/>
          </a:pPr>
          <a:r>
            <a:rPr lang="en-US" sz="2000">
              <a:latin typeface="Times New Roman" panose="02020603050405020304" pitchFamily="18" charset="0"/>
              <a:cs typeface="Times New Roman" panose="02020603050405020304" pitchFamily="18" charset="0"/>
            </a:rPr>
            <a:t>Introduction &amp; aim</a:t>
          </a:r>
          <a:endParaRPr lang="en-US" sz="2000" dirty="0">
            <a:latin typeface="Times New Roman" panose="02020603050405020304" pitchFamily="18" charset="0"/>
            <a:cs typeface="Times New Roman" panose="02020603050405020304" pitchFamily="18" charset="0"/>
          </a:endParaRPr>
        </a:p>
      </dgm:t>
    </dgm:pt>
    <dgm:pt modelId="{40804E76-748B-4DE8-BD50-3D24659E376E}" type="parTrans" cxnId="{BBD0D06D-093A-49E9-B315-DF8BABFC8397}">
      <dgm:prSet/>
      <dgm:spPr/>
      <dgm:t>
        <a:bodyPr/>
        <a:lstStyle/>
        <a:p>
          <a:endParaRPr lang="en-US"/>
        </a:p>
      </dgm:t>
    </dgm:pt>
    <dgm:pt modelId="{F47C4B74-1ADE-42B4-BA60-C43C39F7421D}" type="sibTrans" cxnId="{BBD0D06D-093A-49E9-B315-DF8BABFC8397}">
      <dgm:prSet/>
      <dgm:spPr/>
      <dgm:t>
        <a:bodyPr/>
        <a:lstStyle/>
        <a:p>
          <a:endParaRPr lang="en-US"/>
        </a:p>
      </dgm:t>
    </dgm:pt>
    <dgm:pt modelId="{9EC68F9A-9016-4B95-8B10-1DE02D6814CD}">
      <dgm:prSet custT="1"/>
      <dgm:spPr/>
      <dgm:t>
        <a:bodyPr/>
        <a:lstStyle/>
        <a:p>
          <a:pPr>
            <a:buNone/>
          </a:pPr>
          <a:r>
            <a:rPr lang="en-US" sz="2000" dirty="0">
              <a:latin typeface="Times New Roman" panose="02020603050405020304" pitchFamily="18" charset="0"/>
              <a:cs typeface="Times New Roman" panose="02020603050405020304" pitchFamily="18" charset="0"/>
            </a:rPr>
            <a:t>Business idea overview</a:t>
          </a:r>
        </a:p>
      </dgm:t>
    </dgm:pt>
    <dgm:pt modelId="{5B4D2B8C-2762-4F03-A313-9D9EF662D6FA}" type="parTrans" cxnId="{FA5D2BE2-A076-4BF7-916B-D1D4B53ED977}">
      <dgm:prSet/>
      <dgm:spPr/>
      <dgm:t>
        <a:bodyPr/>
        <a:lstStyle/>
        <a:p>
          <a:endParaRPr lang="en-US"/>
        </a:p>
      </dgm:t>
    </dgm:pt>
    <dgm:pt modelId="{785D711E-621C-4A7E-91E6-C7C04F74AE13}" type="sibTrans" cxnId="{FA5D2BE2-A076-4BF7-916B-D1D4B53ED977}">
      <dgm:prSet/>
      <dgm:spPr/>
      <dgm:t>
        <a:bodyPr/>
        <a:lstStyle/>
        <a:p>
          <a:endParaRPr lang="en-US"/>
        </a:p>
      </dgm:t>
    </dgm:pt>
    <dgm:pt modelId="{DA88FD2C-1B76-4427-AB17-D13EBADF374D}">
      <dgm:prSet custT="1"/>
      <dgm:spPr/>
      <dgm:t>
        <a:bodyPr/>
        <a:lstStyle/>
        <a:p>
          <a:pPr>
            <a:buNone/>
          </a:pPr>
          <a:r>
            <a:rPr lang="en-US" sz="2000" dirty="0">
              <a:latin typeface="Times New Roman" panose="02020603050405020304" pitchFamily="18" charset="0"/>
              <a:cs typeface="Times New Roman" panose="02020603050405020304" pitchFamily="18" charset="0"/>
            </a:rPr>
            <a:t>Legal format + management structure</a:t>
          </a:r>
        </a:p>
      </dgm:t>
    </dgm:pt>
    <dgm:pt modelId="{700C2B08-3988-4C14-A19E-E178CE90FB51}" type="parTrans" cxnId="{2258704E-730B-481C-9315-D89252407835}">
      <dgm:prSet/>
      <dgm:spPr/>
      <dgm:t>
        <a:bodyPr/>
        <a:lstStyle/>
        <a:p>
          <a:endParaRPr lang="en-US"/>
        </a:p>
      </dgm:t>
    </dgm:pt>
    <dgm:pt modelId="{D12A5F89-A062-4DD4-AC70-3A1DD0ED023A}" type="sibTrans" cxnId="{2258704E-730B-481C-9315-D89252407835}">
      <dgm:prSet/>
      <dgm:spPr/>
      <dgm:t>
        <a:bodyPr/>
        <a:lstStyle/>
        <a:p>
          <a:endParaRPr lang="en-US"/>
        </a:p>
      </dgm:t>
    </dgm:pt>
    <dgm:pt modelId="{1A718BA0-C1FE-48D5-B5B9-6895342A144F}">
      <dgm:prSet custT="1"/>
      <dgm:spPr/>
      <dgm:t>
        <a:bodyPr/>
        <a:lstStyle/>
        <a:p>
          <a:pPr>
            <a:buNone/>
          </a:pPr>
          <a:r>
            <a:rPr lang="en-US" sz="2000">
              <a:latin typeface="Times New Roman" panose="02020603050405020304" pitchFamily="18" charset="0"/>
              <a:cs typeface="Times New Roman" panose="02020603050405020304" pitchFamily="18" charset="0"/>
            </a:rPr>
            <a:t>PESTEL analysis + strategy link</a:t>
          </a:r>
        </a:p>
      </dgm:t>
    </dgm:pt>
    <dgm:pt modelId="{54DEAB62-AFA7-4A04-A65D-6F0AE56532E4}" type="parTrans" cxnId="{95C868E2-4811-4D14-B079-744F286F670C}">
      <dgm:prSet/>
      <dgm:spPr/>
      <dgm:t>
        <a:bodyPr/>
        <a:lstStyle/>
        <a:p>
          <a:endParaRPr lang="en-US"/>
        </a:p>
      </dgm:t>
    </dgm:pt>
    <dgm:pt modelId="{A6E15C33-B932-4FC3-8555-BFCE205B5C0E}" type="sibTrans" cxnId="{95C868E2-4811-4D14-B079-744F286F670C}">
      <dgm:prSet/>
      <dgm:spPr/>
      <dgm:t>
        <a:bodyPr/>
        <a:lstStyle/>
        <a:p>
          <a:endParaRPr lang="en-US"/>
        </a:p>
      </dgm:t>
    </dgm:pt>
    <dgm:pt modelId="{560B9B12-9DCF-471E-893B-7A7483631770}">
      <dgm:prSet custT="1"/>
      <dgm:spPr/>
      <dgm:t>
        <a:bodyPr/>
        <a:lstStyle/>
        <a:p>
          <a:pPr>
            <a:buNone/>
          </a:pPr>
          <a:r>
            <a:rPr lang="en-US" sz="2000">
              <a:latin typeface="Times New Roman" panose="02020603050405020304" pitchFamily="18" charset="0"/>
              <a:cs typeface="Times New Roman" panose="02020603050405020304" pitchFamily="18" charset="0"/>
            </a:rPr>
            <a:t>Marketing strategies</a:t>
          </a:r>
        </a:p>
      </dgm:t>
    </dgm:pt>
    <dgm:pt modelId="{301FDB7E-DF4E-4BA6-B1FD-B08B33C112A8}" type="parTrans" cxnId="{21147C0B-0962-4862-91DE-5A3CF6A742E8}">
      <dgm:prSet/>
      <dgm:spPr/>
      <dgm:t>
        <a:bodyPr/>
        <a:lstStyle/>
        <a:p>
          <a:endParaRPr lang="en-US"/>
        </a:p>
      </dgm:t>
    </dgm:pt>
    <dgm:pt modelId="{A5654001-803A-45B5-9BF5-30680F8DB509}" type="sibTrans" cxnId="{21147C0B-0962-4862-91DE-5A3CF6A742E8}">
      <dgm:prSet/>
      <dgm:spPr/>
      <dgm:t>
        <a:bodyPr/>
        <a:lstStyle/>
        <a:p>
          <a:endParaRPr lang="en-US"/>
        </a:p>
      </dgm:t>
    </dgm:pt>
    <dgm:pt modelId="{DD387F2B-85EC-4EA6-985D-BC735E258FED}">
      <dgm:prSet custT="1"/>
      <dgm:spPr/>
      <dgm:t>
        <a:bodyPr/>
        <a:lstStyle/>
        <a:p>
          <a:pPr>
            <a:buNone/>
          </a:pPr>
          <a:r>
            <a:rPr lang="en-US" sz="2000" dirty="0">
              <a:latin typeface="Times New Roman" panose="02020603050405020304" pitchFamily="18" charset="0"/>
              <a:cs typeface="Times New Roman" panose="02020603050405020304" pitchFamily="18" charset="0"/>
            </a:rPr>
            <a:t>Funding requirement + allocation + forecast</a:t>
          </a:r>
        </a:p>
      </dgm:t>
    </dgm:pt>
    <dgm:pt modelId="{BC44DBC2-4693-4315-B373-097976B4A29C}" type="parTrans" cxnId="{E4BCFB3B-7E6E-4385-B307-B5D1243D2E8E}">
      <dgm:prSet/>
      <dgm:spPr/>
      <dgm:t>
        <a:bodyPr/>
        <a:lstStyle/>
        <a:p>
          <a:endParaRPr lang="en-US"/>
        </a:p>
      </dgm:t>
    </dgm:pt>
    <dgm:pt modelId="{39EB287E-608C-4D5B-8DA8-FE5C4936321C}" type="sibTrans" cxnId="{E4BCFB3B-7E6E-4385-B307-B5D1243D2E8E}">
      <dgm:prSet/>
      <dgm:spPr/>
      <dgm:t>
        <a:bodyPr/>
        <a:lstStyle/>
        <a:p>
          <a:endParaRPr lang="en-US"/>
        </a:p>
      </dgm:t>
    </dgm:pt>
    <dgm:pt modelId="{055790DF-613F-4623-BD13-4AB19F62A84F}" type="pres">
      <dgm:prSet presAssocID="{48C09780-502B-4966-8EFD-567E4214DFBB}" presName="linear" presStyleCnt="0">
        <dgm:presLayoutVars>
          <dgm:dir/>
          <dgm:animLvl val="lvl"/>
          <dgm:resizeHandles val="exact"/>
        </dgm:presLayoutVars>
      </dgm:prSet>
      <dgm:spPr/>
      <dgm:t>
        <a:bodyPr/>
        <a:lstStyle/>
        <a:p>
          <a:endParaRPr lang="en-US"/>
        </a:p>
      </dgm:t>
    </dgm:pt>
    <dgm:pt modelId="{170D534D-91F6-453A-9836-FCB334C6B8F7}" type="pres">
      <dgm:prSet presAssocID="{7196F725-F30E-403D-9D7E-471880AA7CE8}" presName="parentLin" presStyleCnt="0"/>
      <dgm:spPr/>
    </dgm:pt>
    <dgm:pt modelId="{0B227B2C-F5EA-47AB-A485-4A558F2523C7}" type="pres">
      <dgm:prSet presAssocID="{7196F725-F30E-403D-9D7E-471880AA7CE8}" presName="parentLeftMargin" presStyleLbl="node1" presStyleIdx="0" presStyleCnt="6"/>
      <dgm:spPr/>
      <dgm:t>
        <a:bodyPr/>
        <a:lstStyle/>
        <a:p>
          <a:endParaRPr lang="en-US"/>
        </a:p>
      </dgm:t>
    </dgm:pt>
    <dgm:pt modelId="{C7AC4989-56FD-42FF-B886-87939FD78BA7}" type="pres">
      <dgm:prSet presAssocID="{7196F725-F30E-403D-9D7E-471880AA7CE8}" presName="parentText" presStyleLbl="node1" presStyleIdx="0" presStyleCnt="6">
        <dgm:presLayoutVars>
          <dgm:chMax val="0"/>
          <dgm:bulletEnabled val="1"/>
        </dgm:presLayoutVars>
      </dgm:prSet>
      <dgm:spPr/>
      <dgm:t>
        <a:bodyPr/>
        <a:lstStyle/>
        <a:p>
          <a:endParaRPr lang="en-US"/>
        </a:p>
      </dgm:t>
    </dgm:pt>
    <dgm:pt modelId="{D212BD4D-4CC4-4C4F-9030-52E4836314BB}" type="pres">
      <dgm:prSet presAssocID="{7196F725-F30E-403D-9D7E-471880AA7CE8}" presName="negativeSpace" presStyleCnt="0"/>
      <dgm:spPr/>
    </dgm:pt>
    <dgm:pt modelId="{745D9993-4D43-4186-B133-8597281AC74C}" type="pres">
      <dgm:prSet presAssocID="{7196F725-F30E-403D-9D7E-471880AA7CE8}" presName="childText" presStyleLbl="conFgAcc1" presStyleIdx="0" presStyleCnt="6">
        <dgm:presLayoutVars>
          <dgm:bulletEnabled val="1"/>
        </dgm:presLayoutVars>
      </dgm:prSet>
      <dgm:spPr/>
    </dgm:pt>
    <dgm:pt modelId="{3B50D986-BF63-421A-9C84-46C48E49BDD2}" type="pres">
      <dgm:prSet presAssocID="{F47C4B74-1ADE-42B4-BA60-C43C39F7421D}" presName="spaceBetweenRectangles" presStyleCnt="0"/>
      <dgm:spPr/>
    </dgm:pt>
    <dgm:pt modelId="{5BC57E25-82D3-44C5-AF02-907D34905461}" type="pres">
      <dgm:prSet presAssocID="{9EC68F9A-9016-4B95-8B10-1DE02D6814CD}" presName="parentLin" presStyleCnt="0"/>
      <dgm:spPr/>
    </dgm:pt>
    <dgm:pt modelId="{7C1B5B05-A404-4CBF-A2BF-B0C2F2E96EDB}" type="pres">
      <dgm:prSet presAssocID="{9EC68F9A-9016-4B95-8B10-1DE02D6814CD}" presName="parentLeftMargin" presStyleLbl="node1" presStyleIdx="0" presStyleCnt="6"/>
      <dgm:spPr/>
      <dgm:t>
        <a:bodyPr/>
        <a:lstStyle/>
        <a:p>
          <a:endParaRPr lang="en-US"/>
        </a:p>
      </dgm:t>
    </dgm:pt>
    <dgm:pt modelId="{8127F894-DB16-45FB-A50E-D96C5C07A1A7}" type="pres">
      <dgm:prSet presAssocID="{9EC68F9A-9016-4B95-8B10-1DE02D6814CD}" presName="parentText" presStyleLbl="node1" presStyleIdx="1" presStyleCnt="6">
        <dgm:presLayoutVars>
          <dgm:chMax val="0"/>
          <dgm:bulletEnabled val="1"/>
        </dgm:presLayoutVars>
      </dgm:prSet>
      <dgm:spPr/>
      <dgm:t>
        <a:bodyPr/>
        <a:lstStyle/>
        <a:p>
          <a:endParaRPr lang="en-US"/>
        </a:p>
      </dgm:t>
    </dgm:pt>
    <dgm:pt modelId="{0251A8C8-518B-4D81-ACED-73EEAE37DED7}" type="pres">
      <dgm:prSet presAssocID="{9EC68F9A-9016-4B95-8B10-1DE02D6814CD}" presName="negativeSpace" presStyleCnt="0"/>
      <dgm:spPr/>
    </dgm:pt>
    <dgm:pt modelId="{CE894864-CB76-4909-9157-941E28E293B6}" type="pres">
      <dgm:prSet presAssocID="{9EC68F9A-9016-4B95-8B10-1DE02D6814CD}" presName="childText" presStyleLbl="conFgAcc1" presStyleIdx="1" presStyleCnt="6">
        <dgm:presLayoutVars>
          <dgm:bulletEnabled val="1"/>
        </dgm:presLayoutVars>
      </dgm:prSet>
      <dgm:spPr/>
    </dgm:pt>
    <dgm:pt modelId="{700DAD22-0FE8-421C-B2C0-75312F601215}" type="pres">
      <dgm:prSet presAssocID="{785D711E-621C-4A7E-91E6-C7C04F74AE13}" presName="spaceBetweenRectangles" presStyleCnt="0"/>
      <dgm:spPr/>
    </dgm:pt>
    <dgm:pt modelId="{80247F6D-61FB-43EF-B417-4C505A70B9E9}" type="pres">
      <dgm:prSet presAssocID="{DA88FD2C-1B76-4427-AB17-D13EBADF374D}" presName="parentLin" presStyleCnt="0"/>
      <dgm:spPr/>
    </dgm:pt>
    <dgm:pt modelId="{88FBF6CF-AFDC-448D-B307-F269A091408A}" type="pres">
      <dgm:prSet presAssocID="{DA88FD2C-1B76-4427-AB17-D13EBADF374D}" presName="parentLeftMargin" presStyleLbl="node1" presStyleIdx="1" presStyleCnt="6"/>
      <dgm:spPr/>
      <dgm:t>
        <a:bodyPr/>
        <a:lstStyle/>
        <a:p>
          <a:endParaRPr lang="en-US"/>
        </a:p>
      </dgm:t>
    </dgm:pt>
    <dgm:pt modelId="{996FC209-D73C-438E-9E0A-7B91B1A30A98}" type="pres">
      <dgm:prSet presAssocID="{DA88FD2C-1B76-4427-AB17-D13EBADF374D}" presName="parentText" presStyleLbl="node1" presStyleIdx="2" presStyleCnt="6">
        <dgm:presLayoutVars>
          <dgm:chMax val="0"/>
          <dgm:bulletEnabled val="1"/>
        </dgm:presLayoutVars>
      </dgm:prSet>
      <dgm:spPr/>
      <dgm:t>
        <a:bodyPr/>
        <a:lstStyle/>
        <a:p>
          <a:endParaRPr lang="en-US"/>
        </a:p>
      </dgm:t>
    </dgm:pt>
    <dgm:pt modelId="{882BEF6F-C013-46DF-A999-D28E44157683}" type="pres">
      <dgm:prSet presAssocID="{DA88FD2C-1B76-4427-AB17-D13EBADF374D}" presName="negativeSpace" presStyleCnt="0"/>
      <dgm:spPr/>
    </dgm:pt>
    <dgm:pt modelId="{37C586A4-640A-426A-86EB-A58DCC73FA2E}" type="pres">
      <dgm:prSet presAssocID="{DA88FD2C-1B76-4427-AB17-D13EBADF374D}" presName="childText" presStyleLbl="conFgAcc1" presStyleIdx="2" presStyleCnt="6">
        <dgm:presLayoutVars>
          <dgm:bulletEnabled val="1"/>
        </dgm:presLayoutVars>
      </dgm:prSet>
      <dgm:spPr/>
    </dgm:pt>
    <dgm:pt modelId="{629C1790-C67B-4A00-83FF-44AC0D011EB4}" type="pres">
      <dgm:prSet presAssocID="{D12A5F89-A062-4DD4-AC70-3A1DD0ED023A}" presName="spaceBetweenRectangles" presStyleCnt="0"/>
      <dgm:spPr/>
    </dgm:pt>
    <dgm:pt modelId="{54DEEEB9-8369-4CAB-A29B-4BA85536E278}" type="pres">
      <dgm:prSet presAssocID="{1A718BA0-C1FE-48D5-B5B9-6895342A144F}" presName="parentLin" presStyleCnt="0"/>
      <dgm:spPr/>
    </dgm:pt>
    <dgm:pt modelId="{3387A955-A122-4E9E-9162-233B6B910DD8}" type="pres">
      <dgm:prSet presAssocID="{1A718BA0-C1FE-48D5-B5B9-6895342A144F}" presName="parentLeftMargin" presStyleLbl="node1" presStyleIdx="2" presStyleCnt="6"/>
      <dgm:spPr/>
      <dgm:t>
        <a:bodyPr/>
        <a:lstStyle/>
        <a:p>
          <a:endParaRPr lang="en-US"/>
        </a:p>
      </dgm:t>
    </dgm:pt>
    <dgm:pt modelId="{588439AD-28B1-49E6-992B-C4F6715C8A3E}" type="pres">
      <dgm:prSet presAssocID="{1A718BA0-C1FE-48D5-B5B9-6895342A144F}" presName="parentText" presStyleLbl="node1" presStyleIdx="3" presStyleCnt="6">
        <dgm:presLayoutVars>
          <dgm:chMax val="0"/>
          <dgm:bulletEnabled val="1"/>
        </dgm:presLayoutVars>
      </dgm:prSet>
      <dgm:spPr/>
      <dgm:t>
        <a:bodyPr/>
        <a:lstStyle/>
        <a:p>
          <a:endParaRPr lang="en-US"/>
        </a:p>
      </dgm:t>
    </dgm:pt>
    <dgm:pt modelId="{CAD3B20A-8E08-483C-8A64-2AD9A01A7FA6}" type="pres">
      <dgm:prSet presAssocID="{1A718BA0-C1FE-48D5-B5B9-6895342A144F}" presName="negativeSpace" presStyleCnt="0"/>
      <dgm:spPr/>
    </dgm:pt>
    <dgm:pt modelId="{5775E179-1721-43BC-90B9-DFBCC44F1619}" type="pres">
      <dgm:prSet presAssocID="{1A718BA0-C1FE-48D5-B5B9-6895342A144F}" presName="childText" presStyleLbl="conFgAcc1" presStyleIdx="3" presStyleCnt="6">
        <dgm:presLayoutVars>
          <dgm:bulletEnabled val="1"/>
        </dgm:presLayoutVars>
      </dgm:prSet>
      <dgm:spPr/>
    </dgm:pt>
    <dgm:pt modelId="{648E6EA8-9BFD-48E1-BFE8-8BAEEE73CFBF}" type="pres">
      <dgm:prSet presAssocID="{A6E15C33-B932-4FC3-8555-BFCE205B5C0E}" presName="spaceBetweenRectangles" presStyleCnt="0"/>
      <dgm:spPr/>
    </dgm:pt>
    <dgm:pt modelId="{AEAEDC9B-8912-4953-941E-CCC1969ABF96}" type="pres">
      <dgm:prSet presAssocID="{560B9B12-9DCF-471E-893B-7A7483631770}" presName="parentLin" presStyleCnt="0"/>
      <dgm:spPr/>
    </dgm:pt>
    <dgm:pt modelId="{38FDA10D-4435-48B2-AE30-6D4711777C80}" type="pres">
      <dgm:prSet presAssocID="{560B9B12-9DCF-471E-893B-7A7483631770}" presName="parentLeftMargin" presStyleLbl="node1" presStyleIdx="3" presStyleCnt="6"/>
      <dgm:spPr/>
      <dgm:t>
        <a:bodyPr/>
        <a:lstStyle/>
        <a:p>
          <a:endParaRPr lang="en-US"/>
        </a:p>
      </dgm:t>
    </dgm:pt>
    <dgm:pt modelId="{C40EC95C-DAFA-46A4-84C3-027B48954806}" type="pres">
      <dgm:prSet presAssocID="{560B9B12-9DCF-471E-893B-7A7483631770}" presName="parentText" presStyleLbl="node1" presStyleIdx="4" presStyleCnt="6">
        <dgm:presLayoutVars>
          <dgm:chMax val="0"/>
          <dgm:bulletEnabled val="1"/>
        </dgm:presLayoutVars>
      </dgm:prSet>
      <dgm:spPr/>
      <dgm:t>
        <a:bodyPr/>
        <a:lstStyle/>
        <a:p>
          <a:endParaRPr lang="en-US"/>
        </a:p>
      </dgm:t>
    </dgm:pt>
    <dgm:pt modelId="{D4320618-890A-4A65-99D4-8B3174F6D8DB}" type="pres">
      <dgm:prSet presAssocID="{560B9B12-9DCF-471E-893B-7A7483631770}" presName="negativeSpace" presStyleCnt="0"/>
      <dgm:spPr/>
    </dgm:pt>
    <dgm:pt modelId="{0DB218FC-05C1-481C-BC09-5B2E8B255A81}" type="pres">
      <dgm:prSet presAssocID="{560B9B12-9DCF-471E-893B-7A7483631770}" presName="childText" presStyleLbl="conFgAcc1" presStyleIdx="4" presStyleCnt="6">
        <dgm:presLayoutVars>
          <dgm:bulletEnabled val="1"/>
        </dgm:presLayoutVars>
      </dgm:prSet>
      <dgm:spPr/>
    </dgm:pt>
    <dgm:pt modelId="{113BFF96-CACB-4631-B542-A7F30838AF13}" type="pres">
      <dgm:prSet presAssocID="{A5654001-803A-45B5-9BF5-30680F8DB509}" presName="spaceBetweenRectangles" presStyleCnt="0"/>
      <dgm:spPr/>
    </dgm:pt>
    <dgm:pt modelId="{6DCBB918-DC94-494F-B44F-42C903D64DDF}" type="pres">
      <dgm:prSet presAssocID="{DD387F2B-85EC-4EA6-985D-BC735E258FED}" presName="parentLin" presStyleCnt="0"/>
      <dgm:spPr/>
    </dgm:pt>
    <dgm:pt modelId="{EB3E7321-1A59-4BB5-B4BC-F3CD5D760D7B}" type="pres">
      <dgm:prSet presAssocID="{DD387F2B-85EC-4EA6-985D-BC735E258FED}" presName="parentLeftMargin" presStyleLbl="node1" presStyleIdx="4" presStyleCnt="6"/>
      <dgm:spPr/>
      <dgm:t>
        <a:bodyPr/>
        <a:lstStyle/>
        <a:p>
          <a:endParaRPr lang="en-US"/>
        </a:p>
      </dgm:t>
    </dgm:pt>
    <dgm:pt modelId="{D322A639-71E4-4B30-A5E6-250D919C05D5}" type="pres">
      <dgm:prSet presAssocID="{DD387F2B-85EC-4EA6-985D-BC735E258FED}" presName="parentText" presStyleLbl="node1" presStyleIdx="5" presStyleCnt="6">
        <dgm:presLayoutVars>
          <dgm:chMax val="0"/>
          <dgm:bulletEnabled val="1"/>
        </dgm:presLayoutVars>
      </dgm:prSet>
      <dgm:spPr/>
      <dgm:t>
        <a:bodyPr/>
        <a:lstStyle/>
        <a:p>
          <a:endParaRPr lang="en-US"/>
        </a:p>
      </dgm:t>
    </dgm:pt>
    <dgm:pt modelId="{C3357D34-C4C0-4CD9-90BC-B9E9A160EB69}" type="pres">
      <dgm:prSet presAssocID="{DD387F2B-85EC-4EA6-985D-BC735E258FED}" presName="negativeSpace" presStyleCnt="0"/>
      <dgm:spPr/>
    </dgm:pt>
    <dgm:pt modelId="{6C3F79CC-6980-40D9-9743-A9327FF5FC1D}" type="pres">
      <dgm:prSet presAssocID="{DD387F2B-85EC-4EA6-985D-BC735E258FED}" presName="childText" presStyleLbl="conFgAcc1" presStyleIdx="5" presStyleCnt="6">
        <dgm:presLayoutVars>
          <dgm:bulletEnabled val="1"/>
        </dgm:presLayoutVars>
      </dgm:prSet>
      <dgm:spPr/>
    </dgm:pt>
  </dgm:ptLst>
  <dgm:cxnLst>
    <dgm:cxn modelId="{E4BCFB3B-7E6E-4385-B307-B5D1243D2E8E}" srcId="{48C09780-502B-4966-8EFD-567E4214DFBB}" destId="{DD387F2B-85EC-4EA6-985D-BC735E258FED}" srcOrd="5" destOrd="0" parTransId="{BC44DBC2-4693-4315-B373-097976B4A29C}" sibTransId="{39EB287E-608C-4D5B-8DA8-FE5C4936321C}"/>
    <dgm:cxn modelId="{21147C0B-0962-4862-91DE-5A3CF6A742E8}" srcId="{48C09780-502B-4966-8EFD-567E4214DFBB}" destId="{560B9B12-9DCF-471E-893B-7A7483631770}" srcOrd="4" destOrd="0" parTransId="{301FDB7E-DF4E-4BA6-B1FD-B08B33C112A8}" sibTransId="{A5654001-803A-45B5-9BF5-30680F8DB509}"/>
    <dgm:cxn modelId="{BBD0D06D-093A-49E9-B315-DF8BABFC8397}" srcId="{48C09780-502B-4966-8EFD-567E4214DFBB}" destId="{7196F725-F30E-403D-9D7E-471880AA7CE8}" srcOrd="0" destOrd="0" parTransId="{40804E76-748B-4DE8-BD50-3D24659E376E}" sibTransId="{F47C4B74-1ADE-42B4-BA60-C43C39F7421D}"/>
    <dgm:cxn modelId="{A0AF988F-DD4E-4514-A636-772823F162BD}" type="presOf" srcId="{1A718BA0-C1FE-48D5-B5B9-6895342A144F}" destId="{3387A955-A122-4E9E-9162-233B6B910DD8}" srcOrd="0" destOrd="0" presId="urn:microsoft.com/office/officeart/2005/8/layout/list1"/>
    <dgm:cxn modelId="{AFCDD21C-D32B-4CED-BF20-34ECF40FDFE9}" type="presOf" srcId="{560B9B12-9DCF-471E-893B-7A7483631770}" destId="{C40EC95C-DAFA-46A4-84C3-027B48954806}" srcOrd="1" destOrd="0" presId="urn:microsoft.com/office/officeart/2005/8/layout/list1"/>
    <dgm:cxn modelId="{52E5006E-A617-49FF-B655-DE2CBCBDA14A}" type="presOf" srcId="{DA88FD2C-1B76-4427-AB17-D13EBADF374D}" destId="{88FBF6CF-AFDC-448D-B307-F269A091408A}" srcOrd="0" destOrd="0" presId="urn:microsoft.com/office/officeart/2005/8/layout/list1"/>
    <dgm:cxn modelId="{0B321493-ACAA-41DD-872C-7BA8B0680F0D}" type="presOf" srcId="{7196F725-F30E-403D-9D7E-471880AA7CE8}" destId="{0B227B2C-F5EA-47AB-A485-4A558F2523C7}" srcOrd="0" destOrd="0" presId="urn:microsoft.com/office/officeart/2005/8/layout/list1"/>
    <dgm:cxn modelId="{BFA8AA11-33FD-4BCC-B04F-844068D97A8B}" type="presOf" srcId="{9EC68F9A-9016-4B95-8B10-1DE02D6814CD}" destId="{7C1B5B05-A404-4CBF-A2BF-B0C2F2E96EDB}" srcOrd="0" destOrd="0" presId="urn:microsoft.com/office/officeart/2005/8/layout/list1"/>
    <dgm:cxn modelId="{95C868E2-4811-4D14-B079-744F286F670C}" srcId="{48C09780-502B-4966-8EFD-567E4214DFBB}" destId="{1A718BA0-C1FE-48D5-B5B9-6895342A144F}" srcOrd="3" destOrd="0" parTransId="{54DEAB62-AFA7-4A04-A65D-6F0AE56532E4}" sibTransId="{A6E15C33-B932-4FC3-8555-BFCE205B5C0E}"/>
    <dgm:cxn modelId="{C4B314B7-C1E4-445D-A006-510FE1D8C65B}" type="presOf" srcId="{DD387F2B-85EC-4EA6-985D-BC735E258FED}" destId="{EB3E7321-1A59-4BB5-B4BC-F3CD5D760D7B}" srcOrd="0" destOrd="0" presId="urn:microsoft.com/office/officeart/2005/8/layout/list1"/>
    <dgm:cxn modelId="{FA5D2BE2-A076-4BF7-916B-D1D4B53ED977}" srcId="{48C09780-502B-4966-8EFD-567E4214DFBB}" destId="{9EC68F9A-9016-4B95-8B10-1DE02D6814CD}" srcOrd="1" destOrd="0" parTransId="{5B4D2B8C-2762-4F03-A313-9D9EF662D6FA}" sibTransId="{785D711E-621C-4A7E-91E6-C7C04F74AE13}"/>
    <dgm:cxn modelId="{4D1A659F-F63E-42D7-AECD-DB203B5C295D}" type="presOf" srcId="{1A718BA0-C1FE-48D5-B5B9-6895342A144F}" destId="{588439AD-28B1-49E6-992B-C4F6715C8A3E}" srcOrd="1" destOrd="0" presId="urn:microsoft.com/office/officeart/2005/8/layout/list1"/>
    <dgm:cxn modelId="{2258704E-730B-481C-9315-D89252407835}" srcId="{48C09780-502B-4966-8EFD-567E4214DFBB}" destId="{DA88FD2C-1B76-4427-AB17-D13EBADF374D}" srcOrd="2" destOrd="0" parTransId="{700C2B08-3988-4C14-A19E-E178CE90FB51}" sibTransId="{D12A5F89-A062-4DD4-AC70-3A1DD0ED023A}"/>
    <dgm:cxn modelId="{716F73CB-75BF-4C16-BE60-C0FFF430C14D}" type="presOf" srcId="{7196F725-F30E-403D-9D7E-471880AA7CE8}" destId="{C7AC4989-56FD-42FF-B886-87939FD78BA7}" srcOrd="1" destOrd="0" presId="urn:microsoft.com/office/officeart/2005/8/layout/list1"/>
    <dgm:cxn modelId="{5A9DB15C-E022-43C4-8F17-9B089A30AE4C}" type="presOf" srcId="{9EC68F9A-9016-4B95-8B10-1DE02D6814CD}" destId="{8127F894-DB16-45FB-A50E-D96C5C07A1A7}" srcOrd="1" destOrd="0" presId="urn:microsoft.com/office/officeart/2005/8/layout/list1"/>
    <dgm:cxn modelId="{680A093B-37DF-488B-BC66-54072FDC6F51}" type="presOf" srcId="{DA88FD2C-1B76-4427-AB17-D13EBADF374D}" destId="{996FC209-D73C-438E-9E0A-7B91B1A30A98}" srcOrd="1" destOrd="0" presId="urn:microsoft.com/office/officeart/2005/8/layout/list1"/>
    <dgm:cxn modelId="{BA7E17B1-905B-406A-AD40-36968A71406F}" type="presOf" srcId="{48C09780-502B-4966-8EFD-567E4214DFBB}" destId="{055790DF-613F-4623-BD13-4AB19F62A84F}" srcOrd="0" destOrd="0" presId="urn:microsoft.com/office/officeart/2005/8/layout/list1"/>
    <dgm:cxn modelId="{A698952B-20FD-4F50-B20D-96192424DFB5}" type="presOf" srcId="{560B9B12-9DCF-471E-893B-7A7483631770}" destId="{38FDA10D-4435-48B2-AE30-6D4711777C80}" srcOrd="0" destOrd="0" presId="urn:microsoft.com/office/officeart/2005/8/layout/list1"/>
    <dgm:cxn modelId="{BC839690-43C5-473D-B69A-31719936953B}" type="presOf" srcId="{DD387F2B-85EC-4EA6-985D-BC735E258FED}" destId="{D322A639-71E4-4B30-A5E6-250D919C05D5}" srcOrd="1" destOrd="0" presId="urn:microsoft.com/office/officeart/2005/8/layout/list1"/>
    <dgm:cxn modelId="{91B67AED-6036-4237-8E45-8CEA46B4D433}" type="presParOf" srcId="{055790DF-613F-4623-BD13-4AB19F62A84F}" destId="{170D534D-91F6-453A-9836-FCB334C6B8F7}" srcOrd="0" destOrd="0" presId="urn:microsoft.com/office/officeart/2005/8/layout/list1"/>
    <dgm:cxn modelId="{A5EFFA33-2DC4-492F-BBE2-CDF989CCEA28}" type="presParOf" srcId="{170D534D-91F6-453A-9836-FCB334C6B8F7}" destId="{0B227B2C-F5EA-47AB-A485-4A558F2523C7}" srcOrd="0" destOrd="0" presId="urn:microsoft.com/office/officeart/2005/8/layout/list1"/>
    <dgm:cxn modelId="{F77D5B8E-6D89-46C0-AD8F-13F72A7B4D6B}" type="presParOf" srcId="{170D534D-91F6-453A-9836-FCB334C6B8F7}" destId="{C7AC4989-56FD-42FF-B886-87939FD78BA7}" srcOrd="1" destOrd="0" presId="urn:microsoft.com/office/officeart/2005/8/layout/list1"/>
    <dgm:cxn modelId="{5F115617-0B54-441E-B130-54012EDC5CA8}" type="presParOf" srcId="{055790DF-613F-4623-BD13-4AB19F62A84F}" destId="{D212BD4D-4CC4-4C4F-9030-52E4836314BB}" srcOrd="1" destOrd="0" presId="urn:microsoft.com/office/officeart/2005/8/layout/list1"/>
    <dgm:cxn modelId="{5D8AC2CF-6D4D-445B-9DBC-CF03BFF6CDEC}" type="presParOf" srcId="{055790DF-613F-4623-BD13-4AB19F62A84F}" destId="{745D9993-4D43-4186-B133-8597281AC74C}" srcOrd="2" destOrd="0" presId="urn:microsoft.com/office/officeart/2005/8/layout/list1"/>
    <dgm:cxn modelId="{DA7680DE-B3F4-4B4F-881B-457ABBA1378C}" type="presParOf" srcId="{055790DF-613F-4623-BD13-4AB19F62A84F}" destId="{3B50D986-BF63-421A-9C84-46C48E49BDD2}" srcOrd="3" destOrd="0" presId="urn:microsoft.com/office/officeart/2005/8/layout/list1"/>
    <dgm:cxn modelId="{EACD9382-36B1-44B1-8488-1439FAD44502}" type="presParOf" srcId="{055790DF-613F-4623-BD13-4AB19F62A84F}" destId="{5BC57E25-82D3-44C5-AF02-907D34905461}" srcOrd="4" destOrd="0" presId="urn:microsoft.com/office/officeart/2005/8/layout/list1"/>
    <dgm:cxn modelId="{7CBE5E3B-C962-4B4F-9F6C-5F1AEAC80F68}" type="presParOf" srcId="{5BC57E25-82D3-44C5-AF02-907D34905461}" destId="{7C1B5B05-A404-4CBF-A2BF-B0C2F2E96EDB}" srcOrd="0" destOrd="0" presId="urn:microsoft.com/office/officeart/2005/8/layout/list1"/>
    <dgm:cxn modelId="{99B8C937-5133-44AE-A675-D9051555C0FB}" type="presParOf" srcId="{5BC57E25-82D3-44C5-AF02-907D34905461}" destId="{8127F894-DB16-45FB-A50E-D96C5C07A1A7}" srcOrd="1" destOrd="0" presId="urn:microsoft.com/office/officeart/2005/8/layout/list1"/>
    <dgm:cxn modelId="{6282DD17-CFA7-47A6-9DBE-EBF1196FF857}" type="presParOf" srcId="{055790DF-613F-4623-BD13-4AB19F62A84F}" destId="{0251A8C8-518B-4D81-ACED-73EEAE37DED7}" srcOrd="5" destOrd="0" presId="urn:microsoft.com/office/officeart/2005/8/layout/list1"/>
    <dgm:cxn modelId="{FFB6A978-3311-43ED-AEAB-B705694910A0}" type="presParOf" srcId="{055790DF-613F-4623-BD13-4AB19F62A84F}" destId="{CE894864-CB76-4909-9157-941E28E293B6}" srcOrd="6" destOrd="0" presId="urn:microsoft.com/office/officeart/2005/8/layout/list1"/>
    <dgm:cxn modelId="{F93F64A9-6273-4687-AECD-C10E991C7CE0}" type="presParOf" srcId="{055790DF-613F-4623-BD13-4AB19F62A84F}" destId="{700DAD22-0FE8-421C-B2C0-75312F601215}" srcOrd="7" destOrd="0" presId="urn:microsoft.com/office/officeart/2005/8/layout/list1"/>
    <dgm:cxn modelId="{B4C85971-69BE-4E06-BD79-A1F64632CD0F}" type="presParOf" srcId="{055790DF-613F-4623-BD13-4AB19F62A84F}" destId="{80247F6D-61FB-43EF-B417-4C505A70B9E9}" srcOrd="8" destOrd="0" presId="urn:microsoft.com/office/officeart/2005/8/layout/list1"/>
    <dgm:cxn modelId="{D5A9BEA4-E609-4BF1-9B82-C34DE2AAEF9C}" type="presParOf" srcId="{80247F6D-61FB-43EF-B417-4C505A70B9E9}" destId="{88FBF6CF-AFDC-448D-B307-F269A091408A}" srcOrd="0" destOrd="0" presId="urn:microsoft.com/office/officeart/2005/8/layout/list1"/>
    <dgm:cxn modelId="{02CB31A4-0081-472F-8916-4255BEA14C62}" type="presParOf" srcId="{80247F6D-61FB-43EF-B417-4C505A70B9E9}" destId="{996FC209-D73C-438E-9E0A-7B91B1A30A98}" srcOrd="1" destOrd="0" presId="urn:microsoft.com/office/officeart/2005/8/layout/list1"/>
    <dgm:cxn modelId="{729FF032-C4C3-42BA-AF92-0F57774C8216}" type="presParOf" srcId="{055790DF-613F-4623-BD13-4AB19F62A84F}" destId="{882BEF6F-C013-46DF-A999-D28E44157683}" srcOrd="9" destOrd="0" presId="urn:microsoft.com/office/officeart/2005/8/layout/list1"/>
    <dgm:cxn modelId="{35487179-36C9-4E0A-90C8-F25938BA5664}" type="presParOf" srcId="{055790DF-613F-4623-BD13-4AB19F62A84F}" destId="{37C586A4-640A-426A-86EB-A58DCC73FA2E}" srcOrd="10" destOrd="0" presId="urn:microsoft.com/office/officeart/2005/8/layout/list1"/>
    <dgm:cxn modelId="{6EAB5E19-FCED-4940-90E2-725081CBFF40}" type="presParOf" srcId="{055790DF-613F-4623-BD13-4AB19F62A84F}" destId="{629C1790-C67B-4A00-83FF-44AC0D011EB4}" srcOrd="11" destOrd="0" presId="urn:microsoft.com/office/officeart/2005/8/layout/list1"/>
    <dgm:cxn modelId="{552724D1-0FCA-4FCC-9B07-5CE0DDBFAC5B}" type="presParOf" srcId="{055790DF-613F-4623-BD13-4AB19F62A84F}" destId="{54DEEEB9-8369-4CAB-A29B-4BA85536E278}" srcOrd="12" destOrd="0" presId="urn:microsoft.com/office/officeart/2005/8/layout/list1"/>
    <dgm:cxn modelId="{A1566775-2F63-4BB2-8A19-162F681B8E78}" type="presParOf" srcId="{54DEEEB9-8369-4CAB-A29B-4BA85536E278}" destId="{3387A955-A122-4E9E-9162-233B6B910DD8}" srcOrd="0" destOrd="0" presId="urn:microsoft.com/office/officeart/2005/8/layout/list1"/>
    <dgm:cxn modelId="{D063497A-A75B-4FAC-B6BF-8DB598F5D00F}" type="presParOf" srcId="{54DEEEB9-8369-4CAB-A29B-4BA85536E278}" destId="{588439AD-28B1-49E6-992B-C4F6715C8A3E}" srcOrd="1" destOrd="0" presId="urn:microsoft.com/office/officeart/2005/8/layout/list1"/>
    <dgm:cxn modelId="{3A02B830-04B0-4A5D-858C-2EFBAC29AB62}" type="presParOf" srcId="{055790DF-613F-4623-BD13-4AB19F62A84F}" destId="{CAD3B20A-8E08-483C-8A64-2AD9A01A7FA6}" srcOrd="13" destOrd="0" presId="urn:microsoft.com/office/officeart/2005/8/layout/list1"/>
    <dgm:cxn modelId="{67B03BF4-69B5-4DE9-BC10-DAD145999B11}" type="presParOf" srcId="{055790DF-613F-4623-BD13-4AB19F62A84F}" destId="{5775E179-1721-43BC-90B9-DFBCC44F1619}" srcOrd="14" destOrd="0" presId="urn:microsoft.com/office/officeart/2005/8/layout/list1"/>
    <dgm:cxn modelId="{6DC470A1-59F3-4ACB-AE15-C11D3F58E2F3}" type="presParOf" srcId="{055790DF-613F-4623-BD13-4AB19F62A84F}" destId="{648E6EA8-9BFD-48E1-BFE8-8BAEEE73CFBF}" srcOrd="15" destOrd="0" presId="urn:microsoft.com/office/officeart/2005/8/layout/list1"/>
    <dgm:cxn modelId="{4D149A3C-6B6A-4C8F-BED1-E7AA0B9E9E2F}" type="presParOf" srcId="{055790DF-613F-4623-BD13-4AB19F62A84F}" destId="{AEAEDC9B-8912-4953-941E-CCC1969ABF96}" srcOrd="16" destOrd="0" presId="urn:microsoft.com/office/officeart/2005/8/layout/list1"/>
    <dgm:cxn modelId="{5F5F80BC-D40A-466A-AD8C-EB8BDF1CC6DE}" type="presParOf" srcId="{AEAEDC9B-8912-4953-941E-CCC1969ABF96}" destId="{38FDA10D-4435-48B2-AE30-6D4711777C80}" srcOrd="0" destOrd="0" presId="urn:microsoft.com/office/officeart/2005/8/layout/list1"/>
    <dgm:cxn modelId="{592E1CA7-7530-43B4-B27F-C80A8F56F7F7}" type="presParOf" srcId="{AEAEDC9B-8912-4953-941E-CCC1969ABF96}" destId="{C40EC95C-DAFA-46A4-84C3-027B48954806}" srcOrd="1" destOrd="0" presId="urn:microsoft.com/office/officeart/2005/8/layout/list1"/>
    <dgm:cxn modelId="{CC1FA396-B2AB-409A-BA87-C18FE441F9EC}" type="presParOf" srcId="{055790DF-613F-4623-BD13-4AB19F62A84F}" destId="{D4320618-890A-4A65-99D4-8B3174F6D8DB}" srcOrd="17" destOrd="0" presId="urn:microsoft.com/office/officeart/2005/8/layout/list1"/>
    <dgm:cxn modelId="{161E2DD5-B944-4AD9-A954-FD7A2A2C87CF}" type="presParOf" srcId="{055790DF-613F-4623-BD13-4AB19F62A84F}" destId="{0DB218FC-05C1-481C-BC09-5B2E8B255A81}" srcOrd="18" destOrd="0" presId="urn:microsoft.com/office/officeart/2005/8/layout/list1"/>
    <dgm:cxn modelId="{BF417B08-2E53-43B8-8444-1BAF8B92D384}" type="presParOf" srcId="{055790DF-613F-4623-BD13-4AB19F62A84F}" destId="{113BFF96-CACB-4631-B542-A7F30838AF13}" srcOrd="19" destOrd="0" presId="urn:microsoft.com/office/officeart/2005/8/layout/list1"/>
    <dgm:cxn modelId="{C178C665-C584-46ED-BC03-168DDB2F1EE7}" type="presParOf" srcId="{055790DF-613F-4623-BD13-4AB19F62A84F}" destId="{6DCBB918-DC94-494F-B44F-42C903D64DDF}" srcOrd="20" destOrd="0" presId="urn:microsoft.com/office/officeart/2005/8/layout/list1"/>
    <dgm:cxn modelId="{B1384CDE-0D91-495B-B2B3-D4FB38C32DAD}" type="presParOf" srcId="{6DCBB918-DC94-494F-B44F-42C903D64DDF}" destId="{EB3E7321-1A59-4BB5-B4BC-F3CD5D760D7B}" srcOrd="0" destOrd="0" presId="urn:microsoft.com/office/officeart/2005/8/layout/list1"/>
    <dgm:cxn modelId="{7A2981BA-2E6A-41D0-8085-31CF4D50A714}" type="presParOf" srcId="{6DCBB918-DC94-494F-B44F-42C903D64DDF}" destId="{D322A639-71E4-4B30-A5E6-250D919C05D5}" srcOrd="1" destOrd="0" presId="urn:microsoft.com/office/officeart/2005/8/layout/list1"/>
    <dgm:cxn modelId="{C44B77D3-B45D-4C0A-BB90-0568BA9352EB}" type="presParOf" srcId="{055790DF-613F-4623-BD13-4AB19F62A84F}" destId="{C3357D34-C4C0-4CD9-90BC-B9E9A160EB69}" srcOrd="21" destOrd="0" presId="urn:microsoft.com/office/officeart/2005/8/layout/list1"/>
    <dgm:cxn modelId="{C3A03D53-7A72-4BEB-B234-5B8CBC56B284}" type="presParOf" srcId="{055790DF-613F-4623-BD13-4AB19F62A84F}" destId="{6C3F79CC-6980-40D9-9743-A9327FF5FC1D}"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2D3B17-A131-4B15-A5C0-6FD54924E374}" type="doc">
      <dgm:prSet loTypeId="urn:microsoft.com/office/officeart/2005/8/layout/list1" loCatId="list" qsTypeId="urn:microsoft.com/office/officeart/2005/8/quickstyle/simple5" qsCatId="simple" csTypeId="urn:microsoft.com/office/officeart/2005/8/colors/accent1_2" csCatId="accent1" phldr="1"/>
      <dgm:spPr/>
      <dgm:t>
        <a:bodyPr/>
        <a:lstStyle/>
        <a:p>
          <a:endParaRPr lang="en-US"/>
        </a:p>
      </dgm:t>
    </dgm:pt>
    <dgm:pt modelId="{8BAC953D-36F9-4DA5-B81A-9A9493A655CB}">
      <dgm:prSet phldrT="[Text]" custT="1"/>
      <dgm:spPr/>
      <dgm:t>
        <a:bodyPr/>
        <a:lstStyle/>
        <a:p>
          <a:pPr>
            <a:buNone/>
          </a:pPr>
          <a:r>
            <a:rPr lang="en-GB" sz="1800" dirty="0">
              <a:latin typeface="Times New Roman" panose="02020603050405020304" pitchFamily="18" charset="0"/>
              <a:cs typeface="Times New Roman" panose="02020603050405020304" pitchFamily="18" charset="0"/>
            </a:rPr>
            <a:t>1. Politics involve standards of food, certification, and regulations of the supply chain.</a:t>
          </a:r>
          <a:endParaRPr lang="en-US" sz="1800" dirty="0">
            <a:latin typeface="Times New Roman" panose="02020603050405020304" pitchFamily="18" charset="0"/>
            <a:cs typeface="Times New Roman" panose="02020603050405020304" pitchFamily="18" charset="0"/>
          </a:endParaRPr>
        </a:p>
      </dgm:t>
    </dgm:pt>
    <dgm:pt modelId="{CD99762C-FBB7-4DD2-9CEA-D10A3A467F3F}" type="parTrans" cxnId="{4F99553E-AFBB-4790-BBBD-5609FE61F64C}">
      <dgm:prSet/>
      <dgm:spPr/>
      <dgm:t>
        <a:bodyPr/>
        <a:lstStyle/>
        <a:p>
          <a:endParaRPr lang="en-US" sz="1800">
            <a:latin typeface="Times New Roman" panose="02020603050405020304" pitchFamily="18" charset="0"/>
            <a:cs typeface="Times New Roman" panose="02020603050405020304" pitchFamily="18" charset="0"/>
          </a:endParaRPr>
        </a:p>
      </dgm:t>
    </dgm:pt>
    <dgm:pt modelId="{4B3E3E22-D5D3-4C88-8908-E5F2376A4A1C}" type="sibTrans" cxnId="{4F99553E-AFBB-4790-BBBD-5609FE61F64C}">
      <dgm:prSet/>
      <dgm:spPr/>
      <dgm:t>
        <a:bodyPr/>
        <a:lstStyle/>
        <a:p>
          <a:endParaRPr lang="en-US" sz="1800">
            <a:latin typeface="Times New Roman" panose="02020603050405020304" pitchFamily="18" charset="0"/>
            <a:cs typeface="Times New Roman" panose="02020603050405020304" pitchFamily="18" charset="0"/>
          </a:endParaRPr>
        </a:p>
      </dgm:t>
    </dgm:pt>
    <dgm:pt modelId="{215B36D7-5843-4665-9A59-A4F571B7A25A}">
      <dgm:prSet custT="1"/>
      <dgm:spPr/>
      <dgm:t>
        <a:bodyPr/>
        <a:lstStyle/>
        <a:p>
          <a:pPr>
            <a:buNone/>
          </a:pPr>
          <a:r>
            <a:rPr lang="en-GB" sz="1800" dirty="0">
              <a:latin typeface="Times New Roman" panose="02020603050405020304" pitchFamily="18" charset="0"/>
              <a:cs typeface="Times New Roman" panose="02020603050405020304" pitchFamily="18" charset="0"/>
            </a:rPr>
            <a:t>2. Economic stressors are inflation, sensitivity of premium pricing and altered consumer spending habits.</a:t>
          </a:r>
          <a:endParaRPr lang="en-US" sz="1800" dirty="0">
            <a:latin typeface="Times New Roman" panose="02020603050405020304" pitchFamily="18" charset="0"/>
            <a:cs typeface="Times New Roman" panose="02020603050405020304" pitchFamily="18" charset="0"/>
          </a:endParaRPr>
        </a:p>
      </dgm:t>
    </dgm:pt>
    <dgm:pt modelId="{3383DD3C-4E8C-4106-B17F-118D7382D180}" type="parTrans" cxnId="{310E2A2F-B9BA-47F8-8517-AD188AAF9DFF}">
      <dgm:prSet/>
      <dgm:spPr/>
      <dgm:t>
        <a:bodyPr/>
        <a:lstStyle/>
        <a:p>
          <a:endParaRPr lang="en-US" sz="1800">
            <a:latin typeface="Times New Roman" panose="02020603050405020304" pitchFamily="18" charset="0"/>
            <a:cs typeface="Times New Roman" panose="02020603050405020304" pitchFamily="18" charset="0"/>
          </a:endParaRPr>
        </a:p>
      </dgm:t>
    </dgm:pt>
    <dgm:pt modelId="{1CA67E4B-FEDE-4EF8-B4E9-205FEAC351CE}" type="sibTrans" cxnId="{310E2A2F-B9BA-47F8-8517-AD188AAF9DFF}">
      <dgm:prSet/>
      <dgm:spPr/>
      <dgm:t>
        <a:bodyPr/>
        <a:lstStyle/>
        <a:p>
          <a:endParaRPr lang="en-US" sz="1800">
            <a:latin typeface="Times New Roman" panose="02020603050405020304" pitchFamily="18" charset="0"/>
            <a:cs typeface="Times New Roman" panose="02020603050405020304" pitchFamily="18" charset="0"/>
          </a:endParaRPr>
        </a:p>
      </dgm:t>
    </dgm:pt>
    <dgm:pt modelId="{6580B674-BC5E-47FA-82E7-BB6C0CC2A42C}">
      <dgm:prSet custT="1"/>
      <dgm:spPr/>
      <dgm:t>
        <a:bodyPr/>
        <a:lstStyle/>
        <a:p>
          <a:pPr>
            <a:buNone/>
          </a:pPr>
          <a:r>
            <a:rPr lang="en-GB" sz="1800" dirty="0">
              <a:latin typeface="Times New Roman" panose="02020603050405020304" pitchFamily="18" charset="0"/>
              <a:cs typeface="Times New Roman" panose="02020603050405020304" pitchFamily="18" charset="0"/>
            </a:rPr>
            <a:t>3. There are social trends which favour organic consumption and wellness lifestyles, as well as shopping behaviour which is sustainability-oriented.</a:t>
          </a:r>
          <a:endParaRPr lang="en-US" sz="1800" dirty="0">
            <a:latin typeface="Times New Roman" panose="02020603050405020304" pitchFamily="18" charset="0"/>
            <a:cs typeface="Times New Roman" panose="02020603050405020304" pitchFamily="18" charset="0"/>
          </a:endParaRPr>
        </a:p>
      </dgm:t>
    </dgm:pt>
    <dgm:pt modelId="{3C728DB6-4FB4-44D8-9DEE-567A3E520B56}" type="parTrans" cxnId="{3A54B2C0-2EA2-4226-A9CE-E1041CE6EAD4}">
      <dgm:prSet/>
      <dgm:spPr/>
      <dgm:t>
        <a:bodyPr/>
        <a:lstStyle/>
        <a:p>
          <a:endParaRPr lang="en-US" sz="1800">
            <a:latin typeface="Times New Roman" panose="02020603050405020304" pitchFamily="18" charset="0"/>
            <a:cs typeface="Times New Roman" panose="02020603050405020304" pitchFamily="18" charset="0"/>
          </a:endParaRPr>
        </a:p>
      </dgm:t>
    </dgm:pt>
    <dgm:pt modelId="{03FF4E98-C36C-4314-AFFF-F3502D796B79}" type="sibTrans" cxnId="{3A54B2C0-2EA2-4226-A9CE-E1041CE6EAD4}">
      <dgm:prSet/>
      <dgm:spPr/>
      <dgm:t>
        <a:bodyPr/>
        <a:lstStyle/>
        <a:p>
          <a:endParaRPr lang="en-US" sz="1800">
            <a:latin typeface="Times New Roman" panose="02020603050405020304" pitchFamily="18" charset="0"/>
            <a:cs typeface="Times New Roman" panose="02020603050405020304" pitchFamily="18" charset="0"/>
          </a:endParaRPr>
        </a:p>
      </dgm:t>
    </dgm:pt>
    <dgm:pt modelId="{C5AF7977-425E-4ACB-972F-59152CA0FA8E}">
      <dgm:prSet custT="1"/>
      <dgm:spPr/>
      <dgm:t>
        <a:bodyPr/>
        <a:lstStyle/>
        <a:p>
          <a:pPr>
            <a:buNone/>
          </a:pPr>
          <a:r>
            <a:rPr lang="en-GB" sz="1800">
              <a:latin typeface="Times New Roman" panose="02020603050405020304" pitchFamily="18" charset="0"/>
              <a:cs typeface="Times New Roman" panose="02020603050405020304" pitchFamily="18" charset="0"/>
            </a:rPr>
            <a:t>4. At the level of technology, there are ecommerce, online payments, delivery applications, and inventory management.</a:t>
          </a:r>
          <a:endParaRPr lang="en-US" sz="1800">
            <a:latin typeface="Times New Roman" panose="02020603050405020304" pitchFamily="18" charset="0"/>
            <a:cs typeface="Times New Roman" panose="02020603050405020304" pitchFamily="18" charset="0"/>
          </a:endParaRPr>
        </a:p>
      </dgm:t>
    </dgm:pt>
    <dgm:pt modelId="{EFCB38C2-EDDD-4610-81D2-96B94FCA4872}" type="parTrans" cxnId="{5D42B011-EE48-44AD-8083-2F0FBD7A4626}">
      <dgm:prSet/>
      <dgm:spPr/>
      <dgm:t>
        <a:bodyPr/>
        <a:lstStyle/>
        <a:p>
          <a:endParaRPr lang="en-US" sz="1800">
            <a:latin typeface="Times New Roman" panose="02020603050405020304" pitchFamily="18" charset="0"/>
            <a:cs typeface="Times New Roman" panose="02020603050405020304" pitchFamily="18" charset="0"/>
          </a:endParaRPr>
        </a:p>
      </dgm:t>
    </dgm:pt>
    <dgm:pt modelId="{1721BD3D-F5E4-4769-B463-3A8B9CE2BA05}" type="sibTrans" cxnId="{5D42B011-EE48-44AD-8083-2F0FBD7A4626}">
      <dgm:prSet/>
      <dgm:spPr/>
      <dgm:t>
        <a:bodyPr/>
        <a:lstStyle/>
        <a:p>
          <a:endParaRPr lang="en-US" sz="1800">
            <a:latin typeface="Times New Roman" panose="02020603050405020304" pitchFamily="18" charset="0"/>
            <a:cs typeface="Times New Roman" panose="02020603050405020304" pitchFamily="18" charset="0"/>
          </a:endParaRPr>
        </a:p>
      </dgm:t>
    </dgm:pt>
    <dgm:pt modelId="{0660F3D8-A80D-45D3-9423-63D22D0EE19E}">
      <dgm:prSet custT="1"/>
      <dgm:spPr/>
      <dgm:t>
        <a:bodyPr/>
        <a:lstStyle/>
        <a:p>
          <a:pPr>
            <a:buNone/>
          </a:pPr>
          <a:r>
            <a:rPr lang="en-GB" sz="1800" dirty="0">
              <a:latin typeface="Times New Roman" panose="02020603050405020304" pitchFamily="18" charset="0"/>
              <a:cs typeface="Times New Roman" panose="02020603050405020304" pitchFamily="18" charset="0"/>
            </a:rPr>
            <a:t>5. Environmental issues drive the pressures towards low-waste packaging and low-carbon sourcing.</a:t>
          </a:r>
          <a:endParaRPr lang="en-US" sz="1800" dirty="0">
            <a:latin typeface="Times New Roman" panose="02020603050405020304" pitchFamily="18" charset="0"/>
            <a:cs typeface="Times New Roman" panose="02020603050405020304" pitchFamily="18" charset="0"/>
          </a:endParaRPr>
        </a:p>
      </dgm:t>
    </dgm:pt>
    <dgm:pt modelId="{322EDDEB-3E71-4B5A-95C2-23F92957D0BD}" type="parTrans" cxnId="{DD7AB5FE-14FB-431B-868A-65F7263D9D4F}">
      <dgm:prSet/>
      <dgm:spPr/>
      <dgm:t>
        <a:bodyPr/>
        <a:lstStyle/>
        <a:p>
          <a:endParaRPr lang="en-US" sz="1800">
            <a:latin typeface="Times New Roman" panose="02020603050405020304" pitchFamily="18" charset="0"/>
            <a:cs typeface="Times New Roman" panose="02020603050405020304" pitchFamily="18" charset="0"/>
          </a:endParaRPr>
        </a:p>
      </dgm:t>
    </dgm:pt>
    <dgm:pt modelId="{77B486B6-6425-4265-8128-B7B76A55D415}" type="sibTrans" cxnId="{DD7AB5FE-14FB-431B-868A-65F7263D9D4F}">
      <dgm:prSet/>
      <dgm:spPr/>
      <dgm:t>
        <a:bodyPr/>
        <a:lstStyle/>
        <a:p>
          <a:endParaRPr lang="en-US" sz="1800">
            <a:latin typeface="Times New Roman" panose="02020603050405020304" pitchFamily="18" charset="0"/>
            <a:cs typeface="Times New Roman" panose="02020603050405020304" pitchFamily="18" charset="0"/>
          </a:endParaRPr>
        </a:p>
      </dgm:t>
    </dgm:pt>
    <dgm:pt modelId="{8DA00BE7-EC37-4C0A-9248-22EFC052E661}">
      <dgm:prSet custT="1"/>
      <dgm:spPr/>
      <dgm:t>
        <a:bodyPr/>
        <a:lstStyle/>
        <a:p>
          <a:pPr>
            <a:buNone/>
          </a:pPr>
          <a:r>
            <a:rPr lang="en-GB" sz="1800" dirty="0">
              <a:latin typeface="Times New Roman" panose="02020603050405020304" pitchFamily="18" charset="0"/>
              <a:cs typeface="Times New Roman" panose="02020603050405020304" pitchFamily="18" charset="0"/>
            </a:rPr>
            <a:t>6. Legal issues are the rules concerning food labelling, employment, and safety compliance requirements.</a:t>
          </a:r>
          <a:endParaRPr lang="en-US" sz="1800" dirty="0">
            <a:latin typeface="Times New Roman" panose="02020603050405020304" pitchFamily="18" charset="0"/>
            <a:cs typeface="Times New Roman" panose="02020603050405020304" pitchFamily="18" charset="0"/>
          </a:endParaRPr>
        </a:p>
      </dgm:t>
    </dgm:pt>
    <dgm:pt modelId="{5F2D7D1E-6266-41E8-8341-4E4AD38659D4}" type="parTrans" cxnId="{7B22769E-84A7-4756-ADEE-EA5F272D9E0C}">
      <dgm:prSet/>
      <dgm:spPr/>
      <dgm:t>
        <a:bodyPr/>
        <a:lstStyle/>
        <a:p>
          <a:endParaRPr lang="en-US" sz="1800">
            <a:latin typeface="Times New Roman" panose="02020603050405020304" pitchFamily="18" charset="0"/>
            <a:cs typeface="Times New Roman" panose="02020603050405020304" pitchFamily="18" charset="0"/>
          </a:endParaRPr>
        </a:p>
      </dgm:t>
    </dgm:pt>
    <dgm:pt modelId="{DB220509-478E-41A4-94CD-483DE55EBC44}" type="sibTrans" cxnId="{7B22769E-84A7-4756-ADEE-EA5F272D9E0C}">
      <dgm:prSet/>
      <dgm:spPr/>
      <dgm:t>
        <a:bodyPr/>
        <a:lstStyle/>
        <a:p>
          <a:endParaRPr lang="en-US" sz="1800">
            <a:latin typeface="Times New Roman" panose="02020603050405020304" pitchFamily="18" charset="0"/>
            <a:cs typeface="Times New Roman" panose="02020603050405020304" pitchFamily="18" charset="0"/>
          </a:endParaRPr>
        </a:p>
      </dgm:t>
    </dgm:pt>
    <dgm:pt modelId="{14108AC7-176F-4B7F-92AA-50B0FCDDDB78}" type="pres">
      <dgm:prSet presAssocID="{692D3B17-A131-4B15-A5C0-6FD54924E374}" presName="linear" presStyleCnt="0">
        <dgm:presLayoutVars>
          <dgm:dir/>
          <dgm:animLvl val="lvl"/>
          <dgm:resizeHandles val="exact"/>
        </dgm:presLayoutVars>
      </dgm:prSet>
      <dgm:spPr/>
      <dgm:t>
        <a:bodyPr/>
        <a:lstStyle/>
        <a:p>
          <a:endParaRPr lang="en-US"/>
        </a:p>
      </dgm:t>
    </dgm:pt>
    <dgm:pt modelId="{BB2BD7B0-5A89-462F-AE5E-96AB10EE9F6B}" type="pres">
      <dgm:prSet presAssocID="{8BAC953D-36F9-4DA5-B81A-9A9493A655CB}" presName="parentLin" presStyleCnt="0"/>
      <dgm:spPr/>
    </dgm:pt>
    <dgm:pt modelId="{C92F63E6-41B2-4961-84D3-4651A361F50E}" type="pres">
      <dgm:prSet presAssocID="{8BAC953D-36F9-4DA5-B81A-9A9493A655CB}" presName="parentLeftMargin" presStyleLbl="node1" presStyleIdx="0" presStyleCnt="6"/>
      <dgm:spPr/>
      <dgm:t>
        <a:bodyPr/>
        <a:lstStyle/>
        <a:p>
          <a:endParaRPr lang="en-US"/>
        </a:p>
      </dgm:t>
    </dgm:pt>
    <dgm:pt modelId="{36B5BE52-32B1-4C6C-8AB6-707FE19D98BB}" type="pres">
      <dgm:prSet presAssocID="{8BAC953D-36F9-4DA5-B81A-9A9493A655CB}" presName="parentText" presStyleLbl="node1" presStyleIdx="0" presStyleCnt="6" custScaleX="142448">
        <dgm:presLayoutVars>
          <dgm:chMax val="0"/>
          <dgm:bulletEnabled val="1"/>
        </dgm:presLayoutVars>
      </dgm:prSet>
      <dgm:spPr/>
      <dgm:t>
        <a:bodyPr/>
        <a:lstStyle/>
        <a:p>
          <a:endParaRPr lang="en-US"/>
        </a:p>
      </dgm:t>
    </dgm:pt>
    <dgm:pt modelId="{FBC3ABEE-F942-4D89-AA34-0F403EA346CE}" type="pres">
      <dgm:prSet presAssocID="{8BAC953D-36F9-4DA5-B81A-9A9493A655CB}" presName="negativeSpace" presStyleCnt="0"/>
      <dgm:spPr/>
    </dgm:pt>
    <dgm:pt modelId="{599E5393-B250-48A8-BAAA-1951EC334E0F}" type="pres">
      <dgm:prSet presAssocID="{8BAC953D-36F9-4DA5-B81A-9A9493A655CB}" presName="childText" presStyleLbl="conFgAcc1" presStyleIdx="0" presStyleCnt="6">
        <dgm:presLayoutVars>
          <dgm:bulletEnabled val="1"/>
        </dgm:presLayoutVars>
      </dgm:prSet>
      <dgm:spPr/>
    </dgm:pt>
    <dgm:pt modelId="{32367FA3-0FFA-41DC-A2CE-708CA54D00D3}" type="pres">
      <dgm:prSet presAssocID="{4B3E3E22-D5D3-4C88-8908-E5F2376A4A1C}" presName="spaceBetweenRectangles" presStyleCnt="0"/>
      <dgm:spPr/>
    </dgm:pt>
    <dgm:pt modelId="{9F949212-739C-409B-BA80-7481A7073E11}" type="pres">
      <dgm:prSet presAssocID="{215B36D7-5843-4665-9A59-A4F571B7A25A}" presName="parentLin" presStyleCnt="0"/>
      <dgm:spPr/>
    </dgm:pt>
    <dgm:pt modelId="{8FCC646E-7EBB-4786-AA90-03DC65E00B2B}" type="pres">
      <dgm:prSet presAssocID="{215B36D7-5843-4665-9A59-A4F571B7A25A}" presName="parentLeftMargin" presStyleLbl="node1" presStyleIdx="0" presStyleCnt="6"/>
      <dgm:spPr/>
      <dgm:t>
        <a:bodyPr/>
        <a:lstStyle/>
        <a:p>
          <a:endParaRPr lang="en-US"/>
        </a:p>
      </dgm:t>
    </dgm:pt>
    <dgm:pt modelId="{73075154-9735-4B94-8689-802929AEFD95}" type="pres">
      <dgm:prSet presAssocID="{215B36D7-5843-4665-9A59-A4F571B7A25A}" presName="parentText" presStyleLbl="node1" presStyleIdx="1" presStyleCnt="6" custScaleX="142448">
        <dgm:presLayoutVars>
          <dgm:chMax val="0"/>
          <dgm:bulletEnabled val="1"/>
        </dgm:presLayoutVars>
      </dgm:prSet>
      <dgm:spPr/>
      <dgm:t>
        <a:bodyPr/>
        <a:lstStyle/>
        <a:p>
          <a:endParaRPr lang="en-US"/>
        </a:p>
      </dgm:t>
    </dgm:pt>
    <dgm:pt modelId="{9D38A909-BACC-42B9-BFAD-EDEB756EB84E}" type="pres">
      <dgm:prSet presAssocID="{215B36D7-5843-4665-9A59-A4F571B7A25A}" presName="negativeSpace" presStyleCnt="0"/>
      <dgm:spPr/>
    </dgm:pt>
    <dgm:pt modelId="{B0508096-54B8-4E12-9849-B20D628AE446}" type="pres">
      <dgm:prSet presAssocID="{215B36D7-5843-4665-9A59-A4F571B7A25A}" presName="childText" presStyleLbl="conFgAcc1" presStyleIdx="1" presStyleCnt="6">
        <dgm:presLayoutVars>
          <dgm:bulletEnabled val="1"/>
        </dgm:presLayoutVars>
      </dgm:prSet>
      <dgm:spPr/>
    </dgm:pt>
    <dgm:pt modelId="{986CDA80-EFCE-47FB-8088-AFC12684F870}" type="pres">
      <dgm:prSet presAssocID="{1CA67E4B-FEDE-4EF8-B4E9-205FEAC351CE}" presName="spaceBetweenRectangles" presStyleCnt="0"/>
      <dgm:spPr/>
    </dgm:pt>
    <dgm:pt modelId="{746EA80A-9D10-4912-89C7-8EADD24D5B9E}" type="pres">
      <dgm:prSet presAssocID="{6580B674-BC5E-47FA-82E7-BB6C0CC2A42C}" presName="parentLin" presStyleCnt="0"/>
      <dgm:spPr/>
    </dgm:pt>
    <dgm:pt modelId="{5E339A1D-1439-4861-9340-C178991B7BEE}" type="pres">
      <dgm:prSet presAssocID="{6580B674-BC5E-47FA-82E7-BB6C0CC2A42C}" presName="parentLeftMargin" presStyleLbl="node1" presStyleIdx="1" presStyleCnt="6"/>
      <dgm:spPr/>
      <dgm:t>
        <a:bodyPr/>
        <a:lstStyle/>
        <a:p>
          <a:endParaRPr lang="en-US"/>
        </a:p>
      </dgm:t>
    </dgm:pt>
    <dgm:pt modelId="{2A137253-B2DE-4D5C-9C8A-A714D4B443EF}" type="pres">
      <dgm:prSet presAssocID="{6580B674-BC5E-47FA-82E7-BB6C0CC2A42C}" presName="parentText" presStyleLbl="node1" presStyleIdx="2" presStyleCnt="6" custScaleX="142448" custScaleY="133395">
        <dgm:presLayoutVars>
          <dgm:chMax val="0"/>
          <dgm:bulletEnabled val="1"/>
        </dgm:presLayoutVars>
      </dgm:prSet>
      <dgm:spPr/>
      <dgm:t>
        <a:bodyPr/>
        <a:lstStyle/>
        <a:p>
          <a:endParaRPr lang="en-US"/>
        </a:p>
      </dgm:t>
    </dgm:pt>
    <dgm:pt modelId="{A9AA9665-D62E-4112-859F-7C7DD8745043}" type="pres">
      <dgm:prSet presAssocID="{6580B674-BC5E-47FA-82E7-BB6C0CC2A42C}" presName="negativeSpace" presStyleCnt="0"/>
      <dgm:spPr/>
    </dgm:pt>
    <dgm:pt modelId="{6F6938E4-27AF-470F-AC29-619E611A3457}" type="pres">
      <dgm:prSet presAssocID="{6580B674-BC5E-47FA-82E7-BB6C0CC2A42C}" presName="childText" presStyleLbl="conFgAcc1" presStyleIdx="2" presStyleCnt="6">
        <dgm:presLayoutVars>
          <dgm:bulletEnabled val="1"/>
        </dgm:presLayoutVars>
      </dgm:prSet>
      <dgm:spPr/>
    </dgm:pt>
    <dgm:pt modelId="{9C04C829-DB1E-4DB5-A316-381EA9BF4320}" type="pres">
      <dgm:prSet presAssocID="{03FF4E98-C36C-4314-AFFF-F3502D796B79}" presName="spaceBetweenRectangles" presStyleCnt="0"/>
      <dgm:spPr/>
    </dgm:pt>
    <dgm:pt modelId="{AFAA9AF9-676F-4C9D-BCA4-ED175F2848BD}" type="pres">
      <dgm:prSet presAssocID="{C5AF7977-425E-4ACB-972F-59152CA0FA8E}" presName="parentLin" presStyleCnt="0"/>
      <dgm:spPr/>
    </dgm:pt>
    <dgm:pt modelId="{F2EB81D5-E186-4960-8E8A-5832AC7AB34E}" type="pres">
      <dgm:prSet presAssocID="{C5AF7977-425E-4ACB-972F-59152CA0FA8E}" presName="parentLeftMargin" presStyleLbl="node1" presStyleIdx="2" presStyleCnt="6"/>
      <dgm:spPr/>
      <dgm:t>
        <a:bodyPr/>
        <a:lstStyle/>
        <a:p>
          <a:endParaRPr lang="en-US"/>
        </a:p>
      </dgm:t>
    </dgm:pt>
    <dgm:pt modelId="{D17539F6-5F52-450E-A0C7-A0D12CA4F3CC}" type="pres">
      <dgm:prSet presAssocID="{C5AF7977-425E-4ACB-972F-59152CA0FA8E}" presName="parentText" presStyleLbl="node1" presStyleIdx="3" presStyleCnt="6" custScaleX="142448">
        <dgm:presLayoutVars>
          <dgm:chMax val="0"/>
          <dgm:bulletEnabled val="1"/>
        </dgm:presLayoutVars>
      </dgm:prSet>
      <dgm:spPr/>
      <dgm:t>
        <a:bodyPr/>
        <a:lstStyle/>
        <a:p>
          <a:endParaRPr lang="en-US"/>
        </a:p>
      </dgm:t>
    </dgm:pt>
    <dgm:pt modelId="{A47B4A8F-BCB4-4372-9EE3-33C5E6F9C2E4}" type="pres">
      <dgm:prSet presAssocID="{C5AF7977-425E-4ACB-972F-59152CA0FA8E}" presName="negativeSpace" presStyleCnt="0"/>
      <dgm:spPr/>
    </dgm:pt>
    <dgm:pt modelId="{43C0252B-229E-4BC7-B64D-4AD89448BF21}" type="pres">
      <dgm:prSet presAssocID="{C5AF7977-425E-4ACB-972F-59152CA0FA8E}" presName="childText" presStyleLbl="conFgAcc1" presStyleIdx="3" presStyleCnt="6">
        <dgm:presLayoutVars>
          <dgm:bulletEnabled val="1"/>
        </dgm:presLayoutVars>
      </dgm:prSet>
      <dgm:spPr/>
    </dgm:pt>
    <dgm:pt modelId="{8210CCDF-4296-44A4-9445-651358FC001A}" type="pres">
      <dgm:prSet presAssocID="{1721BD3D-F5E4-4769-B463-3A8B9CE2BA05}" presName="spaceBetweenRectangles" presStyleCnt="0"/>
      <dgm:spPr/>
    </dgm:pt>
    <dgm:pt modelId="{58A9E575-36D9-499A-95F2-2F42417583E2}" type="pres">
      <dgm:prSet presAssocID="{0660F3D8-A80D-45D3-9423-63D22D0EE19E}" presName="parentLin" presStyleCnt="0"/>
      <dgm:spPr/>
    </dgm:pt>
    <dgm:pt modelId="{B44B2A3B-5562-45DA-8C6E-E79028FC3DC0}" type="pres">
      <dgm:prSet presAssocID="{0660F3D8-A80D-45D3-9423-63D22D0EE19E}" presName="parentLeftMargin" presStyleLbl="node1" presStyleIdx="3" presStyleCnt="6"/>
      <dgm:spPr/>
      <dgm:t>
        <a:bodyPr/>
        <a:lstStyle/>
        <a:p>
          <a:endParaRPr lang="en-US"/>
        </a:p>
      </dgm:t>
    </dgm:pt>
    <dgm:pt modelId="{075336E5-28C2-4066-AA5F-DB6160D4163C}" type="pres">
      <dgm:prSet presAssocID="{0660F3D8-A80D-45D3-9423-63D22D0EE19E}" presName="parentText" presStyleLbl="node1" presStyleIdx="4" presStyleCnt="6" custScaleX="142448">
        <dgm:presLayoutVars>
          <dgm:chMax val="0"/>
          <dgm:bulletEnabled val="1"/>
        </dgm:presLayoutVars>
      </dgm:prSet>
      <dgm:spPr/>
      <dgm:t>
        <a:bodyPr/>
        <a:lstStyle/>
        <a:p>
          <a:endParaRPr lang="en-US"/>
        </a:p>
      </dgm:t>
    </dgm:pt>
    <dgm:pt modelId="{3D35ACB8-1C20-45AB-918C-DF498A5BF053}" type="pres">
      <dgm:prSet presAssocID="{0660F3D8-A80D-45D3-9423-63D22D0EE19E}" presName="negativeSpace" presStyleCnt="0"/>
      <dgm:spPr/>
    </dgm:pt>
    <dgm:pt modelId="{41CD069A-3427-4218-BAFE-259AD0240588}" type="pres">
      <dgm:prSet presAssocID="{0660F3D8-A80D-45D3-9423-63D22D0EE19E}" presName="childText" presStyleLbl="conFgAcc1" presStyleIdx="4" presStyleCnt="6">
        <dgm:presLayoutVars>
          <dgm:bulletEnabled val="1"/>
        </dgm:presLayoutVars>
      </dgm:prSet>
      <dgm:spPr/>
    </dgm:pt>
    <dgm:pt modelId="{A82A488D-54A0-4BEB-BDA4-19A50991A0FB}" type="pres">
      <dgm:prSet presAssocID="{77B486B6-6425-4265-8128-B7B76A55D415}" presName="spaceBetweenRectangles" presStyleCnt="0"/>
      <dgm:spPr/>
    </dgm:pt>
    <dgm:pt modelId="{2BC249E8-4D88-4EF0-99F4-55D56D6EA0C3}" type="pres">
      <dgm:prSet presAssocID="{8DA00BE7-EC37-4C0A-9248-22EFC052E661}" presName="parentLin" presStyleCnt="0"/>
      <dgm:spPr/>
    </dgm:pt>
    <dgm:pt modelId="{84D2ADCF-64EE-4ECD-83D0-BA93B68D5FBA}" type="pres">
      <dgm:prSet presAssocID="{8DA00BE7-EC37-4C0A-9248-22EFC052E661}" presName="parentLeftMargin" presStyleLbl="node1" presStyleIdx="4" presStyleCnt="6"/>
      <dgm:spPr/>
      <dgm:t>
        <a:bodyPr/>
        <a:lstStyle/>
        <a:p>
          <a:endParaRPr lang="en-US"/>
        </a:p>
      </dgm:t>
    </dgm:pt>
    <dgm:pt modelId="{9AC344BF-146D-4586-AD5E-06FF38B75802}" type="pres">
      <dgm:prSet presAssocID="{8DA00BE7-EC37-4C0A-9248-22EFC052E661}" presName="parentText" presStyleLbl="node1" presStyleIdx="5" presStyleCnt="6" custScaleX="142448">
        <dgm:presLayoutVars>
          <dgm:chMax val="0"/>
          <dgm:bulletEnabled val="1"/>
        </dgm:presLayoutVars>
      </dgm:prSet>
      <dgm:spPr/>
      <dgm:t>
        <a:bodyPr/>
        <a:lstStyle/>
        <a:p>
          <a:endParaRPr lang="en-US"/>
        </a:p>
      </dgm:t>
    </dgm:pt>
    <dgm:pt modelId="{25C628CA-C676-4290-9248-D313DB0A6E34}" type="pres">
      <dgm:prSet presAssocID="{8DA00BE7-EC37-4C0A-9248-22EFC052E661}" presName="negativeSpace" presStyleCnt="0"/>
      <dgm:spPr/>
    </dgm:pt>
    <dgm:pt modelId="{058EC97C-DCFF-4A2F-A712-62CA47E16715}" type="pres">
      <dgm:prSet presAssocID="{8DA00BE7-EC37-4C0A-9248-22EFC052E661}" presName="childText" presStyleLbl="conFgAcc1" presStyleIdx="5" presStyleCnt="6">
        <dgm:presLayoutVars>
          <dgm:bulletEnabled val="1"/>
        </dgm:presLayoutVars>
      </dgm:prSet>
      <dgm:spPr/>
    </dgm:pt>
  </dgm:ptLst>
  <dgm:cxnLst>
    <dgm:cxn modelId="{FDD6F08C-7569-48A5-BA05-3F2DB1E0874C}" type="presOf" srcId="{C5AF7977-425E-4ACB-972F-59152CA0FA8E}" destId="{F2EB81D5-E186-4960-8E8A-5832AC7AB34E}" srcOrd="0" destOrd="0" presId="urn:microsoft.com/office/officeart/2005/8/layout/list1"/>
    <dgm:cxn modelId="{B7033D26-79DE-402B-A3C0-33AB0FBA4042}" type="presOf" srcId="{8BAC953D-36F9-4DA5-B81A-9A9493A655CB}" destId="{36B5BE52-32B1-4C6C-8AB6-707FE19D98BB}" srcOrd="1" destOrd="0" presId="urn:microsoft.com/office/officeart/2005/8/layout/list1"/>
    <dgm:cxn modelId="{F5DE4306-B745-467D-8DC9-0B9E5FB5210D}" type="presOf" srcId="{0660F3D8-A80D-45D3-9423-63D22D0EE19E}" destId="{075336E5-28C2-4066-AA5F-DB6160D4163C}" srcOrd="1" destOrd="0" presId="urn:microsoft.com/office/officeart/2005/8/layout/list1"/>
    <dgm:cxn modelId="{BA879F19-CA19-4D2F-AE79-D22B590238EB}" type="presOf" srcId="{6580B674-BC5E-47FA-82E7-BB6C0CC2A42C}" destId="{2A137253-B2DE-4D5C-9C8A-A714D4B443EF}" srcOrd="1" destOrd="0" presId="urn:microsoft.com/office/officeart/2005/8/layout/list1"/>
    <dgm:cxn modelId="{4F99553E-AFBB-4790-BBBD-5609FE61F64C}" srcId="{692D3B17-A131-4B15-A5C0-6FD54924E374}" destId="{8BAC953D-36F9-4DA5-B81A-9A9493A655CB}" srcOrd="0" destOrd="0" parTransId="{CD99762C-FBB7-4DD2-9CEA-D10A3A467F3F}" sibTransId="{4B3E3E22-D5D3-4C88-8908-E5F2376A4A1C}"/>
    <dgm:cxn modelId="{4E2143BE-16D2-4D7E-BD05-F2CB7521BB0A}" type="presOf" srcId="{C5AF7977-425E-4ACB-972F-59152CA0FA8E}" destId="{D17539F6-5F52-450E-A0C7-A0D12CA4F3CC}" srcOrd="1" destOrd="0" presId="urn:microsoft.com/office/officeart/2005/8/layout/list1"/>
    <dgm:cxn modelId="{40072638-E4BB-49FD-80F6-A45A076FD9C6}" type="presOf" srcId="{0660F3D8-A80D-45D3-9423-63D22D0EE19E}" destId="{B44B2A3B-5562-45DA-8C6E-E79028FC3DC0}" srcOrd="0" destOrd="0" presId="urn:microsoft.com/office/officeart/2005/8/layout/list1"/>
    <dgm:cxn modelId="{2CDF2CAB-997A-495B-B8EF-8E4F89013246}" type="presOf" srcId="{215B36D7-5843-4665-9A59-A4F571B7A25A}" destId="{8FCC646E-7EBB-4786-AA90-03DC65E00B2B}" srcOrd="0" destOrd="0" presId="urn:microsoft.com/office/officeart/2005/8/layout/list1"/>
    <dgm:cxn modelId="{3A54B2C0-2EA2-4226-A9CE-E1041CE6EAD4}" srcId="{692D3B17-A131-4B15-A5C0-6FD54924E374}" destId="{6580B674-BC5E-47FA-82E7-BB6C0CC2A42C}" srcOrd="2" destOrd="0" parTransId="{3C728DB6-4FB4-44D8-9DEE-567A3E520B56}" sibTransId="{03FF4E98-C36C-4314-AFFF-F3502D796B79}"/>
    <dgm:cxn modelId="{7D4BB1D9-11DA-41FD-8F75-97FF86873298}" type="presOf" srcId="{692D3B17-A131-4B15-A5C0-6FD54924E374}" destId="{14108AC7-176F-4B7F-92AA-50B0FCDDDB78}" srcOrd="0" destOrd="0" presId="urn:microsoft.com/office/officeart/2005/8/layout/list1"/>
    <dgm:cxn modelId="{499DD822-7530-40A9-B980-C860748508E8}" type="presOf" srcId="{6580B674-BC5E-47FA-82E7-BB6C0CC2A42C}" destId="{5E339A1D-1439-4861-9340-C178991B7BEE}" srcOrd="0" destOrd="0" presId="urn:microsoft.com/office/officeart/2005/8/layout/list1"/>
    <dgm:cxn modelId="{5D42B011-EE48-44AD-8083-2F0FBD7A4626}" srcId="{692D3B17-A131-4B15-A5C0-6FD54924E374}" destId="{C5AF7977-425E-4ACB-972F-59152CA0FA8E}" srcOrd="3" destOrd="0" parTransId="{EFCB38C2-EDDD-4610-81D2-96B94FCA4872}" sibTransId="{1721BD3D-F5E4-4769-B463-3A8B9CE2BA05}"/>
    <dgm:cxn modelId="{7B22769E-84A7-4756-ADEE-EA5F272D9E0C}" srcId="{692D3B17-A131-4B15-A5C0-6FD54924E374}" destId="{8DA00BE7-EC37-4C0A-9248-22EFC052E661}" srcOrd="5" destOrd="0" parTransId="{5F2D7D1E-6266-41E8-8341-4E4AD38659D4}" sibTransId="{DB220509-478E-41A4-94CD-483DE55EBC44}"/>
    <dgm:cxn modelId="{310E2A2F-B9BA-47F8-8517-AD188AAF9DFF}" srcId="{692D3B17-A131-4B15-A5C0-6FD54924E374}" destId="{215B36D7-5843-4665-9A59-A4F571B7A25A}" srcOrd="1" destOrd="0" parTransId="{3383DD3C-4E8C-4106-B17F-118D7382D180}" sibTransId="{1CA67E4B-FEDE-4EF8-B4E9-205FEAC351CE}"/>
    <dgm:cxn modelId="{252C13E0-8044-4510-8196-5F397A5B5F42}" type="presOf" srcId="{8DA00BE7-EC37-4C0A-9248-22EFC052E661}" destId="{9AC344BF-146D-4586-AD5E-06FF38B75802}" srcOrd="1" destOrd="0" presId="urn:microsoft.com/office/officeart/2005/8/layout/list1"/>
    <dgm:cxn modelId="{DADB5426-2278-41E1-AB07-6066E2C2DAC5}" type="presOf" srcId="{215B36D7-5843-4665-9A59-A4F571B7A25A}" destId="{73075154-9735-4B94-8689-802929AEFD95}" srcOrd="1" destOrd="0" presId="urn:microsoft.com/office/officeart/2005/8/layout/list1"/>
    <dgm:cxn modelId="{6C786DF9-5EBE-4353-8302-BB5BEAA56F9B}" type="presOf" srcId="{8BAC953D-36F9-4DA5-B81A-9A9493A655CB}" destId="{C92F63E6-41B2-4961-84D3-4651A361F50E}" srcOrd="0" destOrd="0" presId="urn:microsoft.com/office/officeart/2005/8/layout/list1"/>
    <dgm:cxn modelId="{CCC8F6C7-79EC-4BE4-A525-CDF6E382E3A5}" type="presOf" srcId="{8DA00BE7-EC37-4C0A-9248-22EFC052E661}" destId="{84D2ADCF-64EE-4ECD-83D0-BA93B68D5FBA}" srcOrd="0" destOrd="0" presId="urn:microsoft.com/office/officeart/2005/8/layout/list1"/>
    <dgm:cxn modelId="{DD7AB5FE-14FB-431B-868A-65F7263D9D4F}" srcId="{692D3B17-A131-4B15-A5C0-6FD54924E374}" destId="{0660F3D8-A80D-45D3-9423-63D22D0EE19E}" srcOrd="4" destOrd="0" parTransId="{322EDDEB-3E71-4B5A-95C2-23F92957D0BD}" sibTransId="{77B486B6-6425-4265-8128-B7B76A55D415}"/>
    <dgm:cxn modelId="{510B1ADE-6AEF-497A-9497-B886B9C5A09D}" type="presParOf" srcId="{14108AC7-176F-4B7F-92AA-50B0FCDDDB78}" destId="{BB2BD7B0-5A89-462F-AE5E-96AB10EE9F6B}" srcOrd="0" destOrd="0" presId="urn:microsoft.com/office/officeart/2005/8/layout/list1"/>
    <dgm:cxn modelId="{22F9A572-2476-465A-A837-0877BFA25B0D}" type="presParOf" srcId="{BB2BD7B0-5A89-462F-AE5E-96AB10EE9F6B}" destId="{C92F63E6-41B2-4961-84D3-4651A361F50E}" srcOrd="0" destOrd="0" presId="urn:microsoft.com/office/officeart/2005/8/layout/list1"/>
    <dgm:cxn modelId="{F0DBDA13-9142-4214-A1FB-4A1B54D8B6BC}" type="presParOf" srcId="{BB2BD7B0-5A89-462F-AE5E-96AB10EE9F6B}" destId="{36B5BE52-32B1-4C6C-8AB6-707FE19D98BB}" srcOrd="1" destOrd="0" presId="urn:microsoft.com/office/officeart/2005/8/layout/list1"/>
    <dgm:cxn modelId="{F1EE2E95-CAEE-4232-883D-BD15098FEE1E}" type="presParOf" srcId="{14108AC7-176F-4B7F-92AA-50B0FCDDDB78}" destId="{FBC3ABEE-F942-4D89-AA34-0F403EA346CE}" srcOrd="1" destOrd="0" presId="urn:microsoft.com/office/officeart/2005/8/layout/list1"/>
    <dgm:cxn modelId="{5BBD9215-54CE-4DD8-AFFE-048ED5F018AB}" type="presParOf" srcId="{14108AC7-176F-4B7F-92AA-50B0FCDDDB78}" destId="{599E5393-B250-48A8-BAAA-1951EC334E0F}" srcOrd="2" destOrd="0" presId="urn:microsoft.com/office/officeart/2005/8/layout/list1"/>
    <dgm:cxn modelId="{84A10D70-C72F-4E06-973D-09D1FC1E66FF}" type="presParOf" srcId="{14108AC7-176F-4B7F-92AA-50B0FCDDDB78}" destId="{32367FA3-0FFA-41DC-A2CE-708CA54D00D3}" srcOrd="3" destOrd="0" presId="urn:microsoft.com/office/officeart/2005/8/layout/list1"/>
    <dgm:cxn modelId="{F38FEC6A-F2D3-4A0E-A1B8-FAD26CB2512F}" type="presParOf" srcId="{14108AC7-176F-4B7F-92AA-50B0FCDDDB78}" destId="{9F949212-739C-409B-BA80-7481A7073E11}" srcOrd="4" destOrd="0" presId="urn:microsoft.com/office/officeart/2005/8/layout/list1"/>
    <dgm:cxn modelId="{0C87FEBE-8708-4497-8EDF-6E3C16867E11}" type="presParOf" srcId="{9F949212-739C-409B-BA80-7481A7073E11}" destId="{8FCC646E-7EBB-4786-AA90-03DC65E00B2B}" srcOrd="0" destOrd="0" presId="urn:microsoft.com/office/officeart/2005/8/layout/list1"/>
    <dgm:cxn modelId="{8233C198-B73D-4295-8910-7E849EC7D051}" type="presParOf" srcId="{9F949212-739C-409B-BA80-7481A7073E11}" destId="{73075154-9735-4B94-8689-802929AEFD95}" srcOrd="1" destOrd="0" presId="urn:microsoft.com/office/officeart/2005/8/layout/list1"/>
    <dgm:cxn modelId="{A90381DF-D4DA-4DC1-B5F9-348E2FCEBEB0}" type="presParOf" srcId="{14108AC7-176F-4B7F-92AA-50B0FCDDDB78}" destId="{9D38A909-BACC-42B9-BFAD-EDEB756EB84E}" srcOrd="5" destOrd="0" presId="urn:microsoft.com/office/officeart/2005/8/layout/list1"/>
    <dgm:cxn modelId="{94341CEE-051C-46CA-8932-3BA83C9264F4}" type="presParOf" srcId="{14108AC7-176F-4B7F-92AA-50B0FCDDDB78}" destId="{B0508096-54B8-4E12-9849-B20D628AE446}" srcOrd="6" destOrd="0" presId="urn:microsoft.com/office/officeart/2005/8/layout/list1"/>
    <dgm:cxn modelId="{FC27AE24-7996-4EFD-AFC6-D1168E7F5EB0}" type="presParOf" srcId="{14108AC7-176F-4B7F-92AA-50B0FCDDDB78}" destId="{986CDA80-EFCE-47FB-8088-AFC12684F870}" srcOrd="7" destOrd="0" presId="urn:microsoft.com/office/officeart/2005/8/layout/list1"/>
    <dgm:cxn modelId="{A8D09A63-BCFE-47A2-A5EE-68AED5879E0D}" type="presParOf" srcId="{14108AC7-176F-4B7F-92AA-50B0FCDDDB78}" destId="{746EA80A-9D10-4912-89C7-8EADD24D5B9E}" srcOrd="8" destOrd="0" presId="urn:microsoft.com/office/officeart/2005/8/layout/list1"/>
    <dgm:cxn modelId="{522BD602-E25A-4EF5-961D-9C91CC530FB7}" type="presParOf" srcId="{746EA80A-9D10-4912-89C7-8EADD24D5B9E}" destId="{5E339A1D-1439-4861-9340-C178991B7BEE}" srcOrd="0" destOrd="0" presId="urn:microsoft.com/office/officeart/2005/8/layout/list1"/>
    <dgm:cxn modelId="{6C3B42C2-45A0-4D6D-8107-79E6B12F3FEC}" type="presParOf" srcId="{746EA80A-9D10-4912-89C7-8EADD24D5B9E}" destId="{2A137253-B2DE-4D5C-9C8A-A714D4B443EF}" srcOrd="1" destOrd="0" presId="urn:microsoft.com/office/officeart/2005/8/layout/list1"/>
    <dgm:cxn modelId="{3D8EF5CA-5FF5-41DE-B891-1DF3E44C979A}" type="presParOf" srcId="{14108AC7-176F-4B7F-92AA-50B0FCDDDB78}" destId="{A9AA9665-D62E-4112-859F-7C7DD8745043}" srcOrd="9" destOrd="0" presId="urn:microsoft.com/office/officeart/2005/8/layout/list1"/>
    <dgm:cxn modelId="{35C428EF-0FB5-4769-A01F-E29445B6EA63}" type="presParOf" srcId="{14108AC7-176F-4B7F-92AA-50B0FCDDDB78}" destId="{6F6938E4-27AF-470F-AC29-619E611A3457}" srcOrd="10" destOrd="0" presId="urn:microsoft.com/office/officeart/2005/8/layout/list1"/>
    <dgm:cxn modelId="{E768966B-4376-4421-A973-9D418051E4D5}" type="presParOf" srcId="{14108AC7-176F-4B7F-92AA-50B0FCDDDB78}" destId="{9C04C829-DB1E-4DB5-A316-381EA9BF4320}" srcOrd="11" destOrd="0" presId="urn:microsoft.com/office/officeart/2005/8/layout/list1"/>
    <dgm:cxn modelId="{CF57C01D-1F2A-4C3F-A632-A18DCBF1C6F1}" type="presParOf" srcId="{14108AC7-176F-4B7F-92AA-50B0FCDDDB78}" destId="{AFAA9AF9-676F-4C9D-BCA4-ED175F2848BD}" srcOrd="12" destOrd="0" presId="urn:microsoft.com/office/officeart/2005/8/layout/list1"/>
    <dgm:cxn modelId="{EA52798E-A1CB-4ED7-85EE-B14BEE260517}" type="presParOf" srcId="{AFAA9AF9-676F-4C9D-BCA4-ED175F2848BD}" destId="{F2EB81D5-E186-4960-8E8A-5832AC7AB34E}" srcOrd="0" destOrd="0" presId="urn:microsoft.com/office/officeart/2005/8/layout/list1"/>
    <dgm:cxn modelId="{0140DD9B-4F6F-4ABE-B28D-9966257E9819}" type="presParOf" srcId="{AFAA9AF9-676F-4C9D-BCA4-ED175F2848BD}" destId="{D17539F6-5F52-450E-A0C7-A0D12CA4F3CC}" srcOrd="1" destOrd="0" presId="urn:microsoft.com/office/officeart/2005/8/layout/list1"/>
    <dgm:cxn modelId="{83EDA19B-35BA-4104-9D8B-D8FD2D7A48DA}" type="presParOf" srcId="{14108AC7-176F-4B7F-92AA-50B0FCDDDB78}" destId="{A47B4A8F-BCB4-4372-9EE3-33C5E6F9C2E4}" srcOrd="13" destOrd="0" presId="urn:microsoft.com/office/officeart/2005/8/layout/list1"/>
    <dgm:cxn modelId="{62056B4C-BB94-4724-AC9B-C42B60BC919D}" type="presParOf" srcId="{14108AC7-176F-4B7F-92AA-50B0FCDDDB78}" destId="{43C0252B-229E-4BC7-B64D-4AD89448BF21}" srcOrd="14" destOrd="0" presId="urn:microsoft.com/office/officeart/2005/8/layout/list1"/>
    <dgm:cxn modelId="{4ED3CCC6-0D7C-4177-A844-C1E282C2EBD6}" type="presParOf" srcId="{14108AC7-176F-4B7F-92AA-50B0FCDDDB78}" destId="{8210CCDF-4296-44A4-9445-651358FC001A}" srcOrd="15" destOrd="0" presId="urn:microsoft.com/office/officeart/2005/8/layout/list1"/>
    <dgm:cxn modelId="{9095B9D1-E1C3-4164-B010-F86174936A82}" type="presParOf" srcId="{14108AC7-176F-4B7F-92AA-50B0FCDDDB78}" destId="{58A9E575-36D9-499A-95F2-2F42417583E2}" srcOrd="16" destOrd="0" presId="urn:microsoft.com/office/officeart/2005/8/layout/list1"/>
    <dgm:cxn modelId="{FE027392-5312-4F8A-A2DB-794F584A6D1C}" type="presParOf" srcId="{58A9E575-36D9-499A-95F2-2F42417583E2}" destId="{B44B2A3B-5562-45DA-8C6E-E79028FC3DC0}" srcOrd="0" destOrd="0" presId="urn:microsoft.com/office/officeart/2005/8/layout/list1"/>
    <dgm:cxn modelId="{E6FFEDF4-DC0E-4FA0-BA8A-6DDF8F73E093}" type="presParOf" srcId="{58A9E575-36D9-499A-95F2-2F42417583E2}" destId="{075336E5-28C2-4066-AA5F-DB6160D4163C}" srcOrd="1" destOrd="0" presId="urn:microsoft.com/office/officeart/2005/8/layout/list1"/>
    <dgm:cxn modelId="{2244E875-2ED3-4ECF-AD64-B4270878AC88}" type="presParOf" srcId="{14108AC7-176F-4B7F-92AA-50B0FCDDDB78}" destId="{3D35ACB8-1C20-45AB-918C-DF498A5BF053}" srcOrd="17" destOrd="0" presId="urn:microsoft.com/office/officeart/2005/8/layout/list1"/>
    <dgm:cxn modelId="{8AB5B22E-4091-4434-A8B9-395AA9B3BF62}" type="presParOf" srcId="{14108AC7-176F-4B7F-92AA-50B0FCDDDB78}" destId="{41CD069A-3427-4218-BAFE-259AD0240588}" srcOrd="18" destOrd="0" presId="urn:microsoft.com/office/officeart/2005/8/layout/list1"/>
    <dgm:cxn modelId="{B8560512-001A-4696-9356-1BAABE38DF03}" type="presParOf" srcId="{14108AC7-176F-4B7F-92AA-50B0FCDDDB78}" destId="{A82A488D-54A0-4BEB-BDA4-19A50991A0FB}" srcOrd="19" destOrd="0" presId="urn:microsoft.com/office/officeart/2005/8/layout/list1"/>
    <dgm:cxn modelId="{5230CE79-BCF2-4B10-9FB9-1996A93EA10A}" type="presParOf" srcId="{14108AC7-176F-4B7F-92AA-50B0FCDDDB78}" destId="{2BC249E8-4D88-4EF0-99F4-55D56D6EA0C3}" srcOrd="20" destOrd="0" presId="urn:microsoft.com/office/officeart/2005/8/layout/list1"/>
    <dgm:cxn modelId="{90B0AC98-8E7F-4D96-AF00-6DA5850C016F}" type="presParOf" srcId="{2BC249E8-4D88-4EF0-99F4-55D56D6EA0C3}" destId="{84D2ADCF-64EE-4ECD-83D0-BA93B68D5FBA}" srcOrd="0" destOrd="0" presId="urn:microsoft.com/office/officeart/2005/8/layout/list1"/>
    <dgm:cxn modelId="{861E1CD2-F3C3-4F45-BF1E-854856DAA6AD}" type="presParOf" srcId="{2BC249E8-4D88-4EF0-99F4-55D56D6EA0C3}" destId="{9AC344BF-146D-4586-AD5E-06FF38B75802}" srcOrd="1" destOrd="0" presId="urn:microsoft.com/office/officeart/2005/8/layout/list1"/>
    <dgm:cxn modelId="{DFEB09A9-DAEC-4A12-A000-35478446FFD4}" type="presParOf" srcId="{14108AC7-176F-4B7F-92AA-50B0FCDDDB78}" destId="{25C628CA-C676-4290-9248-D313DB0A6E34}" srcOrd="21" destOrd="0" presId="urn:microsoft.com/office/officeart/2005/8/layout/list1"/>
    <dgm:cxn modelId="{B0E18F73-E31B-4938-9EB9-BF41A1160076}" type="presParOf" srcId="{14108AC7-176F-4B7F-92AA-50B0FCDDDB78}" destId="{058EC97C-DCFF-4A2F-A712-62CA47E16715}"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511EECC-4A04-4360-9A02-46D86E8185B8}" type="doc">
      <dgm:prSet loTypeId="urn:diagrams.loki3.com/VaryingWidthList" loCatId="list" qsTypeId="urn:microsoft.com/office/officeart/2005/8/quickstyle/simple1" qsCatId="simple" csTypeId="urn:microsoft.com/office/officeart/2005/8/colors/accent1_2" csCatId="accent1" phldr="1"/>
      <dgm:spPr/>
      <dgm:t>
        <a:bodyPr/>
        <a:lstStyle/>
        <a:p>
          <a:endParaRPr lang="en-US"/>
        </a:p>
      </dgm:t>
    </dgm:pt>
    <dgm:pt modelId="{40E8E9B7-DA2E-4D2F-9226-C2E4CB2DC81C}">
      <dgm:prSet phldrT="[Text]" custT="1"/>
      <dgm:spPr/>
      <dgm:t>
        <a:bodyPr/>
        <a:lstStyle/>
        <a:p>
          <a:pPr>
            <a:buNone/>
          </a:pPr>
          <a:r>
            <a:rPr lang="en-GB" sz="2000" dirty="0">
              <a:latin typeface="Times New Roman" panose="02020603050405020304" pitchFamily="18" charset="0"/>
              <a:cs typeface="Times New Roman" panose="02020603050405020304" pitchFamily="18" charset="0"/>
            </a:rPr>
            <a:t>1. The brand will be promising as a reputable organic quality and apparent sustainability.</a:t>
          </a:r>
          <a:endParaRPr lang="en-US" sz="2000" dirty="0">
            <a:latin typeface="Times New Roman" panose="02020603050405020304" pitchFamily="18" charset="0"/>
            <a:cs typeface="Times New Roman" panose="02020603050405020304" pitchFamily="18" charset="0"/>
          </a:endParaRPr>
        </a:p>
      </dgm:t>
    </dgm:pt>
    <dgm:pt modelId="{F05CD0EC-82E9-4B54-8181-CB58D9E55A22}" type="parTrans" cxnId="{1687A076-FEFB-4CC4-A7C5-631B9770592A}">
      <dgm:prSet/>
      <dgm:spPr/>
      <dgm:t>
        <a:bodyPr/>
        <a:lstStyle/>
        <a:p>
          <a:endParaRPr lang="en-US"/>
        </a:p>
      </dgm:t>
    </dgm:pt>
    <dgm:pt modelId="{F2816EE3-3D6E-42AD-83B3-1570F4C3206F}" type="sibTrans" cxnId="{1687A076-FEFB-4CC4-A7C5-631B9770592A}">
      <dgm:prSet/>
      <dgm:spPr/>
      <dgm:t>
        <a:bodyPr/>
        <a:lstStyle/>
        <a:p>
          <a:endParaRPr lang="en-US"/>
        </a:p>
      </dgm:t>
    </dgm:pt>
    <dgm:pt modelId="{1E3BCFFB-0EC6-4E70-B7F6-DDD744943BF9}">
      <dgm:prSet custT="1"/>
      <dgm:spPr/>
      <dgm:t>
        <a:bodyPr/>
        <a:lstStyle/>
        <a:p>
          <a:pPr>
            <a:buNone/>
          </a:pPr>
          <a:r>
            <a:rPr lang="en-GB" sz="2000">
              <a:latin typeface="Times New Roman" panose="02020603050405020304" pitchFamily="18" charset="0"/>
              <a:cs typeface="Times New Roman" panose="02020603050405020304" pitchFamily="18" charset="0"/>
            </a:rPr>
            <a:t>2. Pricing will be high, however justified by the quality, sourcing transparency, and service.</a:t>
          </a:r>
          <a:endParaRPr lang="en-US" sz="2000">
            <a:latin typeface="Times New Roman" panose="02020603050405020304" pitchFamily="18" charset="0"/>
            <a:cs typeface="Times New Roman" panose="02020603050405020304" pitchFamily="18" charset="0"/>
          </a:endParaRPr>
        </a:p>
      </dgm:t>
    </dgm:pt>
    <dgm:pt modelId="{0F941753-3238-43B0-A359-766E95CFEF86}" type="parTrans" cxnId="{040835CC-47E5-4E0F-A5D8-6E40A16D2024}">
      <dgm:prSet/>
      <dgm:spPr/>
      <dgm:t>
        <a:bodyPr/>
        <a:lstStyle/>
        <a:p>
          <a:endParaRPr lang="en-US"/>
        </a:p>
      </dgm:t>
    </dgm:pt>
    <dgm:pt modelId="{6FED8FEB-A2DF-4A02-822E-57945CA9A4F3}" type="sibTrans" cxnId="{040835CC-47E5-4E0F-A5D8-6E40A16D2024}">
      <dgm:prSet/>
      <dgm:spPr/>
      <dgm:t>
        <a:bodyPr/>
        <a:lstStyle/>
        <a:p>
          <a:endParaRPr lang="en-US"/>
        </a:p>
      </dgm:t>
    </dgm:pt>
    <dgm:pt modelId="{5C23F09B-50BC-407D-95E2-F08818147917}">
      <dgm:prSet custT="1"/>
      <dgm:spPr/>
      <dgm:t>
        <a:bodyPr/>
        <a:lstStyle/>
        <a:p>
          <a:pPr>
            <a:buNone/>
          </a:pPr>
          <a:r>
            <a:rPr lang="en-GB" sz="2000" dirty="0">
              <a:latin typeface="Times New Roman" panose="02020603050405020304" pitchFamily="18" charset="0"/>
              <a:cs typeface="Times New Roman" panose="02020603050405020304" pitchFamily="18" charset="0"/>
            </a:rPr>
            <a:t>3. The location and the website of the store will be easily available and well-delivered.</a:t>
          </a:r>
          <a:endParaRPr lang="en-US" sz="2000" dirty="0">
            <a:latin typeface="Times New Roman" panose="02020603050405020304" pitchFamily="18" charset="0"/>
            <a:cs typeface="Times New Roman" panose="02020603050405020304" pitchFamily="18" charset="0"/>
          </a:endParaRPr>
        </a:p>
      </dgm:t>
    </dgm:pt>
    <dgm:pt modelId="{33172114-B37E-45CF-B13F-28879DB536F4}" type="parTrans" cxnId="{A593586C-CEA9-4655-BF63-62D3837CBCAF}">
      <dgm:prSet/>
      <dgm:spPr/>
      <dgm:t>
        <a:bodyPr/>
        <a:lstStyle/>
        <a:p>
          <a:endParaRPr lang="en-US"/>
        </a:p>
      </dgm:t>
    </dgm:pt>
    <dgm:pt modelId="{3EB85BD0-187F-4F79-A18C-2D956A4BA205}" type="sibTrans" cxnId="{A593586C-CEA9-4655-BF63-62D3837CBCAF}">
      <dgm:prSet/>
      <dgm:spPr/>
      <dgm:t>
        <a:bodyPr/>
        <a:lstStyle/>
        <a:p>
          <a:endParaRPr lang="en-US"/>
        </a:p>
      </dgm:t>
    </dgm:pt>
    <dgm:pt modelId="{ADFE1152-0B6B-41EA-9DE1-99292E54F3FA}">
      <dgm:prSet custT="1"/>
      <dgm:spPr/>
      <dgm:t>
        <a:bodyPr/>
        <a:lstStyle/>
        <a:p>
          <a:pPr>
            <a:buNone/>
          </a:pPr>
          <a:r>
            <a:rPr lang="en-GB" sz="2000" dirty="0">
              <a:latin typeface="Times New Roman" panose="02020603050405020304" pitchFamily="18" charset="0"/>
              <a:cs typeface="Times New Roman" panose="02020603050405020304" pitchFamily="18" charset="0"/>
            </a:rPr>
            <a:t>4. Instagram, local SEO, micro-influencers, and community partnerships will be used to do the promotion (Nayak, 2024).</a:t>
          </a:r>
          <a:endParaRPr lang="en-US" sz="2000" dirty="0">
            <a:latin typeface="Times New Roman" panose="02020603050405020304" pitchFamily="18" charset="0"/>
            <a:cs typeface="Times New Roman" panose="02020603050405020304" pitchFamily="18" charset="0"/>
          </a:endParaRPr>
        </a:p>
      </dgm:t>
    </dgm:pt>
    <dgm:pt modelId="{0EE7D680-0803-4447-95C5-786B8FABC95B}" type="parTrans" cxnId="{F4303013-D3C6-4571-A242-2D6C146029D7}">
      <dgm:prSet/>
      <dgm:spPr/>
      <dgm:t>
        <a:bodyPr/>
        <a:lstStyle/>
        <a:p>
          <a:endParaRPr lang="en-US"/>
        </a:p>
      </dgm:t>
    </dgm:pt>
    <dgm:pt modelId="{8E07E251-1F34-4AA9-9E86-173DE7202545}" type="sibTrans" cxnId="{F4303013-D3C6-4571-A242-2D6C146029D7}">
      <dgm:prSet/>
      <dgm:spPr/>
      <dgm:t>
        <a:bodyPr/>
        <a:lstStyle/>
        <a:p>
          <a:endParaRPr lang="en-US"/>
        </a:p>
      </dgm:t>
    </dgm:pt>
    <dgm:pt modelId="{8F62BF5A-29B1-4F8E-9299-5537744C0608}">
      <dgm:prSet custT="1"/>
      <dgm:spPr/>
      <dgm:t>
        <a:bodyPr/>
        <a:lstStyle/>
        <a:p>
          <a:pPr>
            <a:buNone/>
          </a:pPr>
          <a:r>
            <a:rPr lang="en-GB" sz="2000">
              <a:latin typeface="Times New Roman" panose="02020603050405020304" pitchFamily="18" charset="0"/>
              <a:cs typeface="Times New Roman" panose="02020603050405020304" pitchFamily="18" charset="0"/>
            </a:rPr>
            <a:t>5. Collaborations with fitness centres and fitness programs will help find matching customers effectively.</a:t>
          </a:r>
          <a:endParaRPr lang="en-US" sz="2000">
            <a:latin typeface="Times New Roman" panose="02020603050405020304" pitchFamily="18" charset="0"/>
            <a:cs typeface="Times New Roman" panose="02020603050405020304" pitchFamily="18" charset="0"/>
          </a:endParaRPr>
        </a:p>
      </dgm:t>
    </dgm:pt>
    <dgm:pt modelId="{7B0B3AA1-E1E2-4E03-A4FD-42145963044B}" type="parTrans" cxnId="{00AB3D57-2D2F-4075-8C5F-C771C9F4C0CE}">
      <dgm:prSet/>
      <dgm:spPr/>
      <dgm:t>
        <a:bodyPr/>
        <a:lstStyle/>
        <a:p>
          <a:endParaRPr lang="en-US"/>
        </a:p>
      </dgm:t>
    </dgm:pt>
    <dgm:pt modelId="{251914AC-4E9A-42D1-BB55-D5E234C47995}" type="sibTrans" cxnId="{00AB3D57-2D2F-4075-8C5F-C771C9F4C0CE}">
      <dgm:prSet/>
      <dgm:spPr/>
      <dgm:t>
        <a:bodyPr/>
        <a:lstStyle/>
        <a:p>
          <a:endParaRPr lang="en-US"/>
        </a:p>
      </dgm:t>
    </dgm:pt>
    <dgm:pt modelId="{090B08A4-A9F0-4E3A-81F6-D2BBCD52DB73}">
      <dgm:prSet custT="1"/>
      <dgm:spPr/>
      <dgm:t>
        <a:bodyPr/>
        <a:lstStyle/>
        <a:p>
          <a:pPr>
            <a:buNone/>
          </a:pPr>
          <a:r>
            <a:rPr lang="en-GB" sz="2000" dirty="0">
              <a:latin typeface="Times New Roman" panose="02020603050405020304" pitchFamily="18" charset="0"/>
              <a:cs typeface="Times New Roman" panose="02020603050405020304" pitchFamily="18" charset="0"/>
            </a:rPr>
            <a:t>6. In the long term, retention will be aimed at loyalty points, subscriptions, and offers to individual customers.</a:t>
          </a:r>
          <a:endParaRPr lang="en-US" sz="2000" dirty="0">
            <a:latin typeface="Times New Roman" panose="02020603050405020304" pitchFamily="18" charset="0"/>
            <a:cs typeface="Times New Roman" panose="02020603050405020304" pitchFamily="18" charset="0"/>
          </a:endParaRPr>
        </a:p>
      </dgm:t>
    </dgm:pt>
    <dgm:pt modelId="{D1FE7943-0BC5-4EC5-866A-209B1DF7C693}" type="parTrans" cxnId="{8A77801E-1E99-406A-945C-DFA9AF8E8C47}">
      <dgm:prSet/>
      <dgm:spPr/>
      <dgm:t>
        <a:bodyPr/>
        <a:lstStyle/>
        <a:p>
          <a:endParaRPr lang="en-US"/>
        </a:p>
      </dgm:t>
    </dgm:pt>
    <dgm:pt modelId="{690D6782-D984-43A1-BF17-E2A6779A4A0C}" type="sibTrans" cxnId="{8A77801E-1E99-406A-945C-DFA9AF8E8C47}">
      <dgm:prSet/>
      <dgm:spPr/>
      <dgm:t>
        <a:bodyPr/>
        <a:lstStyle/>
        <a:p>
          <a:endParaRPr lang="en-US"/>
        </a:p>
      </dgm:t>
    </dgm:pt>
    <dgm:pt modelId="{C59E72D5-4442-4D70-B857-651F2F1FF859}" type="pres">
      <dgm:prSet presAssocID="{2511EECC-4A04-4360-9A02-46D86E8185B8}" presName="Name0" presStyleCnt="0">
        <dgm:presLayoutVars>
          <dgm:resizeHandles/>
        </dgm:presLayoutVars>
      </dgm:prSet>
      <dgm:spPr/>
      <dgm:t>
        <a:bodyPr/>
        <a:lstStyle/>
        <a:p>
          <a:endParaRPr lang="en-US"/>
        </a:p>
      </dgm:t>
    </dgm:pt>
    <dgm:pt modelId="{FE2D72C2-AFC6-4C06-B7F2-970AF9ADA256}" type="pres">
      <dgm:prSet presAssocID="{40E8E9B7-DA2E-4D2F-9226-C2E4CB2DC81C}" presName="text" presStyleLbl="node1" presStyleIdx="0" presStyleCnt="6" custScaleX="184401" custLinFactNeighborX="0" custLinFactNeighborY="-3442">
        <dgm:presLayoutVars>
          <dgm:bulletEnabled val="1"/>
        </dgm:presLayoutVars>
      </dgm:prSet>
      <dgm:spPr/>
      <dgm:t>
        <a:bodyPr/>
        <a:lstStyle/>
        <a:p>
          <a:endParaRPr lang="en-US"/>
        </a:p>
      </dgm:t>
    </dgm:pt>
    <dgm:pt modelId="{DBEE2A09-D4EB-40A6-88FB-92A411FC6138}" type="pres">
      <dgm:prSet presAssocID="{F2816EE3-3D6E-42AD-83B3-1570F4C3206F}" presName="space" presStyleCnt="0"/>
      <dgm:spPr/>
    </dgm:pt>
    <dgm:pt modelId="{B0C6A538-8326-4D63-87AC-F185D8303074}" type="pres">
      <dgm:prSet presAssocID="{1E3BCFFB-0EC6-4E70-B7F6-DDD744943BF9}" presName="text" presStyleLbl="node1" presStyleIdx="1" presStyleCnt="6" custScaleX="184401">
        <dgm:presLayoutVars>
          <dgm:bulletEnabled val="1"/>
        </dgm:presLayoutVars>
      </dgm:prSet>
      <dgm:spPr/>
      <dgm:t>
        <a:bodyPr/>
        <a:lstStyle/>
        <a:p>
          <a:endParaRPr lang="en-US"/>
        </a:p>
      </dgm:t>
    </dgm:pt>
    <dgm:pt modelId="{91CBB3DE-12DE-49F8-81B8-E93A588AFA0B}" type="pres">
      <dgm:prSet presAssocID="{6FED8FEB-A2DF-4A02-822E-57945CA9A4F3}" presName="space" presStyleCnt="0"/>
      <dgm:spPr/>
    </dgm:pt>
    <dgm:pt modelId="{EBA12101-BE78-4BD6-B64D-0470CB73A5F5}" type="pres">
      <dgm:prSet presAssocID="{5C23F09B-50BC-407D-95E2-F08818147917}" presName="text" presStyleLbl="node1" presStyleIdx="2" presStyleCnt="6" custScaleX="184401">
        <dgm:presLayoutVars>
          <dgm:bulletEnabled val="1"/>
        </dgm:presLayoutVars>
      </dgm:prSet>
      <dgm:spPr/>
      <dgm:t>
        <a:bodyPr/>
        <a:lstStyle/>
        <a:p>
          <a:endParaRPr lang="en-US"/>
        </a:p>
      </dgm:t>
    </dgm:pt>
    <dgm:pt modelId="{AE40D3B1-CA12-464C-A13E-F68BCD0CC23A}" type="pres">
      <dgm:prSet presAssocID="{3EB85BD0-187F-4F79-A18C-2D956A4BA205}" presName="space" presStyleCnt="0"/>
      <dgm:spPr/>
    </dgm:pt>
    <dgm:pt modelId="{61A6C18F-771F-42D4-93E1-B1E382F4FCD9}" type="pres">
      <dgm:prSet presAssocID="{ADFE1152-0B6B-41EA-9DE1-99292E54F3FA}" presName="text" presStyleLbl="node1" presStyleIdx="3" presStyleCnt="6" custScaleX="184401">
        <dgm:presLayoutVars>
          <dgm:bulletEnabled val="1"/>
        </dgm:presLayoutVars>
      </dgm:prSet>
      <dgm:spPr/>
      <dgm:t>
        <a:bodyPr/>
        <a:lstStyle/>
        <a:p>
          <a:endParaRPr lang="en-US"/>
        </a:p>
      </dgm:t>
    </dgm:pt>
    <dgm:pt modelId="{43DBFD7B-3FB7-46F7-8B2B-453A09B85F39}" type="pres">
      <dgm:prSet presAssocID="{8E07E251-1F34-4AA9-9E86-173DE7202545}" presName="space" presStyleCnt="0"/>
      <dgm:spPr/>
    </dgm:pt>
    <dgm:pt modelId="{0FA78186-6389-47AE-8CBC-3A3465C9F446}" type="pres">
      <dgm:prSet presAssocID="{8F62BF5A-29B1-4F8E-9299-5537744C0608}" presName="text" presStyleLbl="node1" presStyleIdx="4" presStyleCnt="6" custScaleX="184401">
        <dgm:presLayoutVars>
          <dgm:bulletEnabled val="1"/>
        </dgm:presLayoutVars>
      </dgm:prSet>
      <dgm:spPr/>
      <dgm:t>
        <a:bodyPr/>
        <a:lstStyle/>
        <a:p>
          <a:endParaRPr lang="en-US"/>
        </a:p>
      </dgm:t>
    </dgm:pt>
    <dgm:pt modelId="{58053D6E-A7D5-4653-A8ED-FC70A3540549}" type="pres">
      <dgm:prSet presAssocID="{251914AC-4E9A-42D1-BB55-D5E234C47995}" presName="space" presStyleCnt="0"/>
      <dgm:spPr/>
    </dgm:pt>
    <dgm:pt modelId="{1D80AA4C-EA45-4221-969A-FD29F4B6464C}" type="pres">
      <dgm:prSet presAssocID="{090B08A4-A9F0-4E3A-81F6-D2BBCD52DB73}" presName="text" presStyleLbl="node1" presStyleIdx="5" presStyleCnt="6" custScaleX="184401">
        <dgm:presLayoutVars>
          <dgm:bulletEnabled val="1"/>
        </dgm:presLayoutVars>
      </dgm:prSet>
      <dgm:spPr/>
      <dgm:t>
        <a:bodyPr/>
        <a:lstStyle/>
        <a:p>
          <a:endParaRPr lang="en-US"/>
        </a:p>
      </dgm:t>
    </dgm:pt>
  </dgm:ptLst>
  <dgm:cxnLst>
    <dgm:cxn modelId="{00AB3D57-2D2F-4075-8C5F-C771C9F4C0CE}" srcId="{2511EECC-4A04-4360-9A02-46D86E8185B8}" destId="{8F62BF5A-29B1-4F8E-9299-5537744C0608}" srcOrd="4" destOrd="0" parTransId="{7B0B3AA1-E1E2-4E03-A4FD-42145963044B}" sibTransId="{251914AC-4E9A-42D1-BB55-D5E234C47995}"/>
    <dgm:cxn modelId="{B96641DA-EB3C-4950-89B5-0713C37E737F}" type="presOf" srcId="{1E3BCFFB-0EC6-4E70-B7F6-DDD744943BF9}" destId="{B0C6A538-8326-4D63-87AC-F185D8303074}" srcOrd="0" destOrd="0" presId="urn:diagrams.loki3.com/VaryingWidthList"/>
    <dgm:cxn modelId="{8A77801E-1E99-406A-945C-DFA9AF8E8C47}" srcId="{2511EECC-4A04-4360-9A02-46D86E8185B8}" destId="{090B08A4-A9F0-4E3A-81F6-D2BBCD52DB73}" srcOrd="5" destOrd="0" parTransId="{D1FE7943-0BC5-4EC5-866A-209B1DF7C693}" sibTransId="{690D6782-D984-43A1-BF17-E2A6779A4A0C}"/>
    <dgm:cxn modelId="{D5518AF5-EFD7-4EBF-88CD-1D04AC9694E0}" type="presOf" srcId="{090B08A4-A9F0-4E3A-81F6-D2BBCD52DB73}" destId="{1D80AA4C-EA45-4221-969A-FD29F4B6464C}" srcOrd="0" destOrd="0" presId="urn:diagrams.loki3.com/VaryingWidthList"/>
    <dgm:cxn modelId="{F4303013-D3C6-4571-A242-2D6C146029D7}" srcId="{2511EECC-4A04-4360-9A02-46D86E8185B8}" destId="{ADFE1152-0B6B-41EA-9DE1-99292E54F3FA}" srcOrd="3" destOrd="0" parTransId="{0EE7D680-0803-4447-95C5-786B8FABC95B}" sibTransId="{8E07E251-1F34-4AA9-9E86-173DE7202545}"/>
    <dgm:cxn modelId="{040835CC-47E5-4E0F-A5D8-6E40A16D2024}" srcId="{2511EECC-4A04-4360-9A02-46D86E8185B8}" destId="{1E3BCFFB-0EC6-4E70-B7F6-DDD744943BF9}" srcOrd="1" destOrd="0" parTransId="{0F941753-3238-43B0-A359-766E95CFEF86}" sibTransId="{6FED8FEB-A2DF-4A02-822E-57945CA9A4F3}"/>
    <dgm:cxn modelId="{A593586C-CEA9-4655-BF63-62D3837CBCAF}" srcId="{2511EECC-4A04-4360-9A02-46D86E8185B8}" destId="{5C23F09B-50BC-407D-95E2-F08818147917}" srcOrd="2" destOrd="0" parTransId="{33172114-B37E-45CF-B13F-28879DB536F4}" sibTransId="{3EB85BD0-187F-4F79-A18C-2D956A4BA205}"/>
    <dgm:cxn modelId="{6F21687C-11A2-4241-A703-9046DC8B1BAC}" type="presOf" srcId="{ADFE1152-0B6B-41EA-9DE1-99292E54F3FA}" destId="{61A6C18F-771F-42D4-93E1-B1E382F4FCD9}" srcOrd="0" destOrd="0" presId="urn:diagrams.loki3.com/VaryingWidthList"/>
    <dgm:cxn modelId="{DB43F08C-F1D2-4EA8-BFB4-E22E9059DA2F}" type="presOf" srcId="{40E8E9B7-DA2E-4D2F-9226-C2E4CB2DC81C}" destId="{FE2D72C2-AFC6-4C06-B7F2-970AF9ADA256}" srcOrd="0" destOrd="0" presId="urn:diagrams.loki3.com/VaryingWidthList"/>
    <dgm:cxn modelId="{FA125F28-1473-4E2E-9D88-445C5FC7B3E7}" type="presOf" srcId="{8F62BF5A-29B1-4F8E-9299-5537744C0608}" destId="{0FA78186-6389-47AE-8CBC-3A3465C9F446}" srcOrd="0" destOrd="0" presId="urn:diagrams.loki3.com/VaryingWidthList"/>
    <dgm:cxn modelId="{B70C6E20-DE21-4A66-8121-CA3F418A9261}" type="presOf" srcId="{2511EECC-4A04-4360-9A02-46D86E8185B8}" destId="{C59E72D5-4442-4D70-B857-651F2F1FF859}" srcOrd="0" destOrd="0" presId="urn:diagrams.loki3.com/VaryingWidthList"/>
    <dgm:cxn modelId="{1687A076-FEFB-4CC4-A7C5-631B9770592A}" srcId="{2511EECC-4A04-4360-9A02-46D86E8185B8}" destId="{40E8E9B7-DA2E-4D2F-9226-C2E4CB2DC81C}" srcOrd="0" destOrd="0" parTransId="{F05CD0EC-82E9-4B54-8181-CB58D9E55A22}" sibTransId="{F2816EE3-3D6E-42AD-83B3-1570F4C3206F}"/>
    <dgm:cxn modelId="{6FE6868F-7155-4FC9-AA51-E4F2834855C7}" type="presOf" srcId="{5C23F09B-50BC-407D-95E2-F08818147917}" destId="{EBA12101-BE78-4BD6-B64D-0470CB73A5F5}" srcOrd="0" destOrd="0" presId="urn:diagrams.loki3.com/VaryingWidthList"/>
    <dgm:cxn modelId="{1B4776AD-44E1-414B-8BD5-897D91B30697}" type="presParOf" srcId="{C59E72D5-4442-4D70-B857-651F2F1FF859}" destId="{FE2D72C2-AFC6-4C06-B7F2-970AF9ADA256}" srcOrd="0" destOrd="0" presId="urn:diagrams.loki3.com/VaryingWidthList"/>
    <dgm:cxn modelId="{5CB3410D-3124-444E-9C5D-01B337A6F73A}" type="presParOf" srcId="{C59E72D5-4442-4D70-B857-651F2F1FF859}" destId="{DBEE2A09-D4EB-40A6-88FB-92A411FC6138}" srcOrd="1" destOrd="0" presId="urn:diagrams.loki3.com/VaryingWidthList"/>
    <dgm:cxn modelId="{184AA2BE-B990-462F-9DFB-9DE1441EB21F}" type="presParOf" srcId="{C59E72D5-4442-4D70-B857-651F2F1FF859}" destId="{B0C6A538-8326-4D63-87AC-F185D8303074}" srcOrd="2" destOrd="0" presId="urn:diagrams.loki3.com/VaryingWidthList"/>
    <dgm:cxn modelId="{0D198FF3-59EE-4550-9D55-2E18EA002DA8}" type="presParOf" srcId="{C59E72D5-4442-4D70-B857-651F2F1FF859}" destId="{91CBB3DE-12DE-49F8-81B8-E93A588AFA0B}" srcOrd="3" destOrd="0" presId="urn:diagrams.loki3.com/VaryingWidthList"/>
    <dgm:cxn modelId="{6E924F03-DC97-44E8-BC1F-C3C871D5F3A4}" type="presParOf" srcId="{C59E72D5-4442-4D70-B857-651F2F1FF859}" destId="{EBA12101-BE78-4BD6-B64D-0470CB73A5F5}" srcOrd="4" destOrd="0" presId="urn:diagrams.loki3.com/VaryingWidthList"/>
    <dgm:cxn modelId="{D47A0768-4F2F-4080-B32D-FC85D9276133}" type="presParOf" srcId="{C59E72D5-4442-4D70-B857-651F2F1FF859}" destId="{AE40D3B1-CA12-464C-A13E-F68BCD0CC23A}" srcOrd="5" destOrd="0" presId="urn:diagrams.loki3.com/VaryingWidthList"/>
    <dgm:cxn modelId="{D175146B-6AE2-44FC-8DF3-0F79A24BAE23}" type="presParOf" srcId="{C59E72D5-4442-4D70-B857-651F2F1FF859}" destId="{61A6C18F-771F-42D4-93E1-B1E382F4FCD9}" srcOrd="6" destOrd="0" presId="urn:diagrams.loki3.com/VaryingWidthList"/>
    <dgm:cxn modelId="{030A2CD5-F3AC-4ABB-923D-E4B3C507F191}" type="presParOf" srcId="{C59E72D5-4442-4D70-B857-651F2F1FF859}" destId="{43DBFD7B-3FB7-46F7-8B2B-453A09B85F39}" srcOrd="7" destOrd="0" presId="urn:diagrams.loki3.com/VaryingWidthList"/>
    <dgm:cxn modelId="{82C6213B-9F6B-4D15-AA40-EE8C50DEF647}" type="presParOf" srcId="{C59E72D5-4442-4D70-B857-651F2F1FF859}" destId="{0FA78186-6389-47AE-8CBC-3A3465C9F446}" srcOrd="8" destOrd="0" presId="urn:diagrams.loki3.com/VaryingWidthList"/>
    <dgm:cxn modelId="{46EE3A70-4563-494C-8B5E-BF6449E85799}" type="presParOf" srcId="{C59E72D5-4442-4D70-B857-651F2F1FF859}" destId="{58053D6E-A7D5-4653-A8ED-FC70A3540549}" srcOrd="9" destOrd="0" presId="urn:diagrams.loki3.com/VaryingWidthList"/>
    <dgm:cxn modelId="{6E506B87-6CB3-4A83-BCD8-648E3992D55F}" type="presParOf" srcId="{C59E72D5-4442-4D70-B857-651F2F1FF859}" destId="{1D80AA4C-EA45-4221-969A-FD29F4B6464C}" srcOrd="10" destOrd="0" presId="urn:diagrams.loki3.com/VaryingWidth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A740E2E-A892-4F7C-96B8-BAA4CAAAB6B7}"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22D1A9A7-C024-45CA-8B89-01302EEFC895}">
      <dgm:prSet phldrT="[Text]" custT="1"/>
      <dgm:spPr/>
      <dgm:t>
        <a:bodyPr/>
        <a:lstStyle/>
        <a:p>
          <a:pPr>
            <a:buNone/>
          </a:pPr>
          <a:r>
            <a:rPr lang="en-GB" sz="2000">
              <a:latin typeface="Times New Roman" panose="02020603050405020304" pitchFamily="18" charset="0"/>
              <a:cs typeface="Times New Roman" panose="02020603050405020304" pitchFamily="18" charset="0"/>
            </a:rPr>
            <a:t>1. The company will need capital to start the business and to cover the first few months.</a:t>
          </a:r>
          <a:endParaRPr lang="en-US" sz="2000">
            <a:latin typeface="Times New Roman" panose="02020603050405020304" pitchFamily="18" charset="0"/>
            <a:cs typeface="Times New Roman" panose="02020603050405020304" pitchFamily="18" charset="0"/>
          </a:endParaRPr>
        </a:p>
      </dgm:t>
    </dgm:pt>
    <dgm:pt modelId="{E6FFB623-7E42-41EE-9E66-C9873C0DA00C}" type="parTrans" cxnId="{0B95BC62-AFEE-4DB6-84E0-7BE5881A4469}">
      <dgm:prSet/>
      <dgm:spPr/>
      <dgm:t>
        <a:bodyPr/>
        <a:lstStyle/>
        <a:p>
          <a:endParaRPr lang="en-US"/>
        </a:p>
      </dgm:t>
    </dgm:pt>
    <dgm:pt modelId="{86DF66A6-A308-478D-81C0-54C9CC0DEBCD}" type="sibTrans" cxnId="{0B95BC62-AFEE-4DB6-84E0-7BE5881A4469}">
      <dgm:prSet/>
      <dgm:spPr/>
      <dgm:t>
        <a:bodyPr/>
        <a:lstStyle/>
        <a:p>
          <a:endParaRPr lang="en-US"/>
        </a:p>
      </dgm:t>
    </dgm:pt>
    <dgm:pt modelId="{41F51F53-CE54-4F14-B471-84A708C3229D}">
      <dgm:prSet custT="1"/>
      <dgm:spPr/>
      <dgm:t>
        <a:bodyPr/>
        <a:lstStyle/>
        <a:p>
          <a:pPr>
            <a:buNone/>
          </a:pPr>
          <a:r>
            <a:rPr lang="en-GB" sz="2000" dirty="0">
              <a:latin typeface="Times New Roman" panose="02020603050405020304" pitchFamily="18" charset="0"/>
              <a:cs typeface="Times New Roman" panose="02020603050405020304" pitchFamily="18" charset="0"/>
            </a:rPr>
            <a:t>2. The key expenditures will be rent deposits, store fit-out, purchase of fixtures, and equipment.</a:t>
          </a:r>
          <a:endParaRPr lang="en-US" sz="2000" dirty="0">
            <a:latin typeface="Times New Roman" panose="02020603050405020304" pitchFamily="18" charset="0"/>
            <a:cs typeface="Times New Roman" panose="02020603050405020304" pitchFamily="18" charset="0"/>
          </a:endParaRPr>
        </a:p>
      </dgm:t>
    </dgm:pt>
    <dgm:pt modelId="{B370AB6B-C0AA-4988-B55D-86E9904D8219}" type="parTrans" cxnId="{DED3D647-E8BA-478C-87A4-7047EA723CBB}">
      <dgm:prSet/>
      <dgm:spPr/>
      <dgm:t>
        <a:bodyPr/>
        <a:lstStyle/>
        <a:p>
          <a:endParaRPr lang="en-US"/>
        </a:p>
      </dgm:t>
    </dgm:pt>
    <dgm:pt modelId="{81FBE94D-FA66-4A75-8D4C-1B77E2103108}" type="sibTrans" cxnId="{DED3D647-E8BA-478C-87A4-7047EA723CBB}">
      <dgm:prSet/>
      <dgm:spPr/>
      <dgm:t>
        <a:bodyPr/>
        <a:lstStyle/>
        <a:p>
          <a:endParaRPr lang="en-US"/>
        </a:p>
      </dgm:t>
    </dgm:pt>
    <dgm:pt modelId="{ECECDE25-345E-4741-8302-6FB4A506A61D}">
      <dgm:prSet custT="1"/>
      <dgm:spPr/>
      <dgm:t>
        <a:bodyPr/>
        <a:lstStyle/>
        <a:p>
          <a:pPr>
            <a:buNone/>
          </a:pPr>
          <a:r>
            <a:rPr lang="en-GB" sz="2000">
              <a:latin typeface="Times New Roman" panose="02020603050405020304" pitchFamily="18" charset="0"/>
              <a:cs typeface="Times New Roman" panose="02020603050405020304" pitchFamily="18" charset="0"/>
            </a:rPr>
            <a:t>3. The fresh produce and packaged organic lines require initial inventory funding.</a:t>
          </a:r>
          <a:endParaRPr lang="en-US" sz="2000">
            <a:latin typeface="Times New Roman" panose="02020603050405020304" pitchFamily="18" charset="0"/>
            <a:cs typeface="Times New Roman" panose="02020603050405020304" pitchFamily="18" charset="0"/>
          </a:endParaRPr>
        </a:p>
      </dgm:t>
    </dgm:pt>
    <dgm:pt modelId="{62DC224E-4603-458B-84AF-04EF3568EF18}" type="parTrans" cxnId="{323C44C3-40AC-4348-94A3-6A7344AEEE83}">
      <dgm:prSet/>
      <dgm:spPr/>
      <dgm:t>
        <a:bodyPr/>
        <a:lstStyle/>
        <a:p>
          <a:endParaRPr lang="en-US"/>
        </a:p>
      </dgm:t>
    </dgm:pt>
    <dgm:pt modelId="{DD7CD2AA-F0EA-4478-A157-17A5061D3952}" type="sibTrans" cxnId="{323C44C3-40AC-4348-94A3-6A7344AEEE83}">
      <dgm:prSet/>
      <dgm:spPr/>
      <dgm:t>
        <a:bodyPr/>
        <a:lstStyle/>
        <a:p>
          <a:endParaRPr lang="en-US"/>
        </a:p>
      </dgm:t>
    </dgm:pt>
    <dgm:pt modelId="{22E61E58-0CBD-4CF4-904D-479A7A6BD9A2}">
      <dgm:prSet custT="1"/>
      <dgm:spPr/>
      <dgm:t>
        <a:bodyPr/>
        <a:lstStyle/>
        <a:p>
          <a:pPr>
            <a:buNone/>
          </a:pPr>
          <a:r>
            <a:rPr lang="en-GB" sz="2000">
              <a:latin typeface="Times New Roman" panose="02020603050405020304" pitchFamily="18" charset="0"/>
              <a:cs typeface="Times New Roman" panose="02020603050405020304" pitchFamily="18" charset="0"/>
            </a:rPr>
            <a:t>4. The operating cost encompasses salary, utility, insurance, costs of delivery and marketing budgets.</a:t>
          </a:r>
          <a:endParaRPr lang="en-US" sz="2000">
            <a:latin typeface="Times New Roman" panose="02020603050405020304" pitchFamily="18" charset="0"/>
            <a:cs typeface="Times New Roman" panose="02020603050405020304" pitchFamily="18" charset="0"/>
          </a:endParaRPr>
        </a:p>
      </dgm:t>
    </dgm:pt>
    <dgm:pt modelId="{556FCE36-3444-4930-9BBD-8A42998DCEB1}" type="parTrans" cxnId="{8CE0FB25-BC1E-4AFD-B7BE-04701C55E8B4}">
      <dgm:prSet/>
      <dgm:spPr/>
      <dgm:t>
        <a:bodyPr/>
        <a:lstStyle/>
        <a:p>
          <a:endParaRPr lang="en-US"/>
        </a:p>
      </dgm:t>
    </dgm:pt>
    <dgm:pt modelId="{4E97882D-4B2C-4746-A679-BD54F71614D4}" type="sibTrans" cxnId="{8CE0FB25-BC1E-4AFD-B7BE-04701C55E8B4}">
      <dgm:prSet/>
      <dgm:spPr/>
      <dgm:t>
        <a:bodyPr/>
        <a:lstStyle/>
        <a:p>
          <a:endParaRPr lang="en-US"/>
        </a:p>
      </dgm:t>
    </dgm:pt>
    <dgm:pt modelId="{5AC28A52-74D4-4AA7-BCEB-173B3CBAEBC1}">
      <dgm:prSet custT="1"/>
      <dgm:spPr/>
      <dgm:t>
        <a:bodyPr/>
        <a:lstStyle/>
        <a:p>
          <a:pPr>
            <a:buNone/>
          </a:pPr>
          <a:r>
            <a:rPr lang="en-GB" sz="2000">
              <a:latin typeface="Times New Roman" panose="02020603050405020304" pitchFamily="18" charset="0"/>
              <a:cs typeface="Times New Roman" panose="02020603050405020304" pitchFamily="18" charset="0"/>
            </a:rPr>
            <a:t>5. A six-month projection will give the anticipated sales, costs and the stability of the cash flow.</a:t>
          </a:r>
          <a:endParaRPr lang="en-US" sz="2000">
            <a:latin typeface="Times New Roman" panose="02020603050405020304" pitchFamily="18" charset="0"/>
            <a:cs typeface="Times New Roman" panose="02020603050405020304" pitchFamily="18" charset="0"/>
          </a:endParaRPr>
        </a:p>
      </dgm:t>
    </dgm:pt>
    <dgm:pt modelId="{CE53C893-179A-4EF3-B1B9-A424F0112E34}" type="parTrans" cxnId="{90C424A8-3FFD-4E49-9DFA-89C8EC4D883E}">
      <dgm:prSet/>
      <dgm:spPr/>
      <dgm:t>
        <a:bodyPr/>
        <a:lstStyle/>
        <a:p>
          <a:endParaRPr lang="en-US"/>
        </a:p>
      </dgm:t>
    </dgm:pt>
    <dgm:pt modelId="{E286CE67-682F-48E4-8473-3E3DF2B7C519}" type="sibTrans" cxnId="{90C424A8-3FFD-4E49-9DFA-89C8EC4D883E}">
      <dgm:prSet/>
      <dgm:spPr/>
      <dgm:t>
        <a:bodyPr/>
        <a:lstStyle/>
        <a:p>
          <a:endParaRPr lang="en-US"/>
        </a:p>
      </dgm:t>
    </dgm:pt>
    <dgm:pt modelId="{4933DC04-0048-43EA-BA13-BD8DA1E6A7A7}">
      <dgm:prSet custT="1"/>
      <dgm:spPr/>
      <dgm:t>
        <a:bodyPr/>
        <a:lstStyle/>
        <a:p>
          <a:pPr>
            <a:buNone/>
          </a:pPr>
          <a:r>
            <a:rPr lang="en-GB" sz="2000" dirty="0">
              <a:latin typeface="Times New Roman" panose="02020603050405020304" pitchFamily="18" charset="0"/>
              <a:cs typeface="Times New Roman" panose="02020603050405020304" pitchFamily="18" charset="0"/>
            </a:rPr>
            <a:t>6. The targeted period is between eighteen and twenty-four months to break even with constant growth.</a:t>
          </a:r>
          <a:endParaRPr lang="en-US" sz="2000" dirty="0">
            <a:latin typeface="Times New Roman" panose="02020603050405020304" pitchFamily="18" charset="0"/>
            <a:cs typeface="Times New Roman" panose="02020603050405020304" pitchFamily="18" charset="0"/>
          </a:endParaRPr>
        </a:p>
      </dgm:t>
    </dgm:pt>
    <dgm:pt modelId="{295ABC1A-E470-43AD-98EF-49EEC361B624}" type="parTrans" cxnId="{4ADE7FF9-AD6F-4427-A352-22A762A77D0D}">
      <dgm:prSet/>
      <dgm:spPr/>
      <dgm:t>
        <a:bodyPr/>
        <a:lstStyle/>
        <a:p>
          <a:endParaRPr lang="en-US"/>
        </a:p>
      </dgm:t>
    </dgm:pt>
    <dgm:pt modelId="{039805C3-75DA-4D0B-8BC0-6410062390E7}" type="sibTrans" cxnId="{4ADE7FF9-AD6F-4427-A352-22A762A77D0D}">
      <dgm:prSet/>
      <dgm:spPr/>
      <dgm:t>
        <a:bodyPr/>
        <a:lstStyle/>
        <a:p>
          <a:endParaRPr lang="en-US"/>
        </a:p>
      </dgm:t>
    </dgm:pt>
    <dgm:pt modelId="{7DEEDAB1-2126-4815-AE02-1C642F787C18}" type="pres">
      <dgm:prSet presAssocID="{1A740E2E-A892-4F7C-96B8-BAA4CAAAB6B7}" presName="Name0" presStyleCnt="0">
        <dgm:presLayoutVars>
          <dgm:chMax val="7"/>
          <dgm:chPref val="7"/>
          <dgm:dir/>
        </dgm:presLayoutVars>
      </dgm:prSet>
      <dgm:spPr/>
      <dgm:t>
        <a:bodyPr/>
        <a:lstStyle/>
        <a:p>
          <a:endParaRPr lang="en-US"/>
        </a:p>
      </dgm:t>
    </dgm:pt>
    <dgm:pt modelId="{EE00A28F-3FD3-42F8-9206-1C829FFE88E1}" type="pres">
      <dgm:prSet presAssocID="{1A740E2E-A892-4F7C-96B8-BAA4CAAAB6B7}" presName="Name1" presStyleCnt="0"/>
      <dgm:spPr/>
    </dgm:pt>
    <dgm:pt modelId="{D32B7B1B-F458-4461-A35F-750C4B18D805}" type="pres">
      <dgm:prSet presAssocID="{1A740E2E-A892-4F7C-96B8-BAA4CAAAB6B7}" presName="cycle" presStyleCnt="0"/>
      <dgm:spPr/>
    </dgm:pt>
    <dgm:pt modelId="{66862FD0-42B2-4781-A061-4B581E4D5D19}" type="pres">
      <dgm:prSet presAssocID="{1A740E2E-A892-4F7C-96B8-BAA4CAAAB6B7}" presName="srcNode" presStyleLbl="node1" presStyleIdx="0" presStyleCnt="6"/>
      <dgm:spPr/>
    </dgm:pt>
    <dgm:pt modelId="{62E2B4CD-3DB4-4458-995B-C69D56749330}" type="pres">
      <dgm:prSet presAssocID="{1A740E2E-A892-4F7C-96B8-BAA4CAAAB6B7}" presName="conn" presStyleLbl="parChTrans1D2" presStyleIdx="0" presStyleCnt="1"/>
      <dgm:spPr/>
      <dgm:t>
        <a:bodyPr/>
        <a:lstStyle/>
        <a:p>
          <a:endParaRPr lang="en-US"/>
        </a:p>
      </dgm:t>
    </dgm:pt>
    <dgm:pt modelId="{B78FA5BF-FBC9-45B0-9C21-C08D9B05C9F9}" type="pres">
      <dgm:prSet presAssocID="{1A740E2E-A892-4F7C-96B8-BAA4CAAAB6B7}" presName="extraNode" presStyleLbl="node1" presStyleIdx="0" presStyleCnt="6"/>
      <dgm:spPr/>
    </dgm:pt>
    <dgm:pt modelId="{70FBB801-DC2C-4141-9046-5549239C1C98}" type="pres">
      <dgm:prSet presAssocID="{1A740E2E-A892-4F7C-96B8-BAA4CAAAB6B7}" presName="dstNode" presStyleLbl="node1" presStyleIdx="0" presStyleCnt="6"/>
      <dgm:spPr/>
    </dgm:pt>
    <dgm:pt modelId="{9FDE4FBD-09D5-46ED-BB3B-D52CD4046719}" type="pres">
      <dgm:prSet presAssocID="{22D1A9A7-C024-45CA-8B89-01302EEFC895}" presName="text_1" presStyleLbl="node1" presStyleIdx="0" presStyleCnt="6">
        <dgm:presLayoutVars>
          <dgm:bulletEnabled val="1"/>
        </dgm:presLayoutVars>
      </dgm:prSet>
      <dgm:spPr/>
      <dgm:t>
        <a:bodyPr/>
        <a:lstStyle/>
        <a:p>
          <a:endParaRPr lang="en-US"/>
        </a:p>
      </dgm:t>
    </dgm:pt>
    <dgm:pt modelId="{766B2B2F-073C-47D8-BAFA-A55EC4FFA479}" type="pres">
      <dgm:prSet presAssocID="{22D1A9A7-C024-45CA-8B89-01302EEFC895}" presName="accent_1" presStyleCnt="0"/>
      <dgm:spPr/>
    </dgm:pt>
    <dgm:pt modelId="{FFED5AC9-0D34-4901-B58B-E72AEAAF626F}" type="pres">
      <dgm:prSet presAssocID="{22D1A9A7-C024-45CA-8B89-01302EEFC895}" presName="accentRepeatNode" presStyleLbl="solidFgAcc1" presStyleIdx="0" presStyleCnt="6"/>
      <dgm:spPr/>
    </dgm:pt>
    <dgm:pt modelId="{873C85A2-7AE6-4BA2-9D93-F5E4A4035A27}" type="pres">
      <dgm:prSet presAssocID="{41F51F53-CE54-4F14-B471-84A708C3229D}" presName="text_2" presStyleLbl="node1" presStyleIdx="1" presStyleCnt="6">
        <dgm:presLayoutVars>
          <dgm:bulletEnabled val="1"/>
        </dgm:presLayoutVars>
      </dgm:prSet>
      <dgm:spPr/>
      <dgm:t>
        <a:bodyPr/>
        <a:lstStyle/>
        <a:p>
          <a:endParaRPr lang="en-US"/>
        </a:p>
      </dgm:t>
    </dgm:pt>
    <dgm:pt modelId="{77D78B63-8595-4613-A5E8-B207CF26A1B8}" type="pres">
      <dgm:prSet presAssocID="{41F51F53-CE54-4F14-B471-84A708C3229D}" presName="accent_2" presStyleCnt="0"/>
      <dgm:spPr/>
    </dgm:pt>
    <dgm:pt modelId="{2E6AD723-FDAE-458C-A0C1-A6500D4677E7}" type="pres">
      <dgm:prSet presAssocID="{41F51F53-CE54-4F14-B471-84A708C3229D}" presName="accentRepeatNode" presStyleLbl="solidFgAcc1" presStyleIdx="1" presStyleCnt="6"/>
      <dgm:spPr/>
    </dgm:pt>
    <dgm:pt modelId="{F782D4C5-1494-4345-BDAE-36AE1CAD2B3E}" type="pres">
      <dgm:prSet presAssocID="{ECECDE25-345E-4741-8302-6FB4A506A61D}" presName="text_3" presStyleLbl="node1" presStyleIdx="2" presStyleCnt="6">
        <dgm:presLayoutVars>
          <dgm:bulletEnabled val="1"/>
        </dgm:presLayoutVars>
      </dgm:prSet>
      <dgm:spPr/>
      <dgm:t>
        <a:bodyPr/>
        <a:lstStyle/>
        <a:p>
          <a:endParaRPr lang="en-US"/>
        </a:p>
      </dgm:t>
    </dgm:pt>
    <dgm:pt modelId="{D15D3F2F-3400-4CB5-AC62-BE9C67936BB2}" type="pres">
      <dgm:prSet presAssocID="{ECECDE25-345E-4741-8302-6FB4A506A61D}" presName="accent_3" presStyleCnt="0"/>
      <dgm:spPr/>
    </dgm:pt>
    <dgm:pt modelId="{E007467C-D159-408F-A657-F1CAB7EEE55F}" type="pres">
      <dgm:prSet presAssocID="{ECECDE25-345E-4741-8302-6FB4A506A61D}" presName="accentRepeatNode" presStyleLbl="solidFgAcc1" presStyleIdx="2" presStyleCnt="6"/>
      <dgm:spPr/>
    </dgm:pt>
    <dgm:pt modelId="{AC181A5C-4920-4E7C-A24A-7A67669AE602}" type="pres">
      <dgm:prSet presAssocID="{22E61E58-0CBD-4CF4-904D-479A7A6BD9A2}" presName="text_4" presStyleLbl="node1" presStyleIdx="3" presStyleCnt="6">
        <dgm:presLayoutVars>
          <dgm:bulletEnabled val="1"/>
        </dgm:presLayoutVars>
      </dgm:prSet>
      <dgm:spPr/>
      <dgm:t>
        <a:bodyPr/>
        <a:lstStyle/>
        <a:p>
          <a:endParaRPr lang="en-US"/>
        </a:p>
      </dgm:t>
    </dgm:pt>
    <dgm:pt modelId="{E77F9E1D-EA17-4D1C-BF1B-8790E78F72AC}" type="pres">
      <dgm:prSet presAssocID="{22E61E58-0CBD-4CF4-904D-479A7A6BD9A2}" presName="accent_4" presStyleCnt="0"/>
      <dgm:spPr/>
    </dgm:pt>
    <dgm:pt modelId="{375E3173-8456-4959-9EC0-5828C0A71A2B}" type="pres">
      <dgm:prSet presAssocID="{22E61E58-0CBD-4CF4-904D-479A7A6BD9A2}" presName="accentRepeatNode" presStyleLbl="solidFgAcc1" presStyleIdx="3" presStyleCnt="6"/>
      <dgm:spPr/>
    </dgm:pt>
    <dgm:pt modelId="{5C58A0B2-886A-461F-A356-8DCC925027AE}" type="pres">
      <dgm:prSet presAssocID="{5AC28A52-74D4-4AA7-BCEB-173B3CBAEBC1}" presName="text_5" presStyleLbl="node1" presStyleIdx="4" presStyleCnt="6">
        <dgm:presLayoutVars>
          <dgm:bulletEnabled val="1"/>
        </dgm:presLayoutVars>
      </dgm:prSet>
      <dgm:spPr/>
      <dgm:t>
        <a:bodyPr/>
        <a:lstStyle/>
        <a:p>
          <a:endParaRPr lang="en-US"/>
        </a:p>
      </dgm:t>
    </dgm:pt>
    <dgm:pt modelId="{97FB0789-8A37-4419-99BF-88A8F03ECA59}" type="pres">
      <dgm:prSet presAssocID="{5AC28A52-74D4-4AA7-BCEB-173B3CBAEBC1}" presName="accent_5" presStyleCnt="0"/>
      <dgm:spPr/>
    </dgm:pt>
    <dgm:pt modelId="{D306007A-9C2B-4B6F-821D-93A7EC6F100B}" type="pres">
      <dgm:prSet presAssocID="{5AC28A52-74D4-4AA7-BCEB-173B3CBAEBC1}" presName="accentRepeatNode" presStyleLbl="solidFgAcc1" presStyleIdx="4" presStyleCnt="6"/>
      <dgm:spPr/>
    </dgm:pt>
    <dgm:pt modelId="{1FD4B09F-24C9-444C-B7DE-28AACD9872D5}" type="pres">
      <dgm:prSet presAssocID="{4933DC04-0048-43EA-BA13-BD8DA1E6A7A7}" presName="text_6" presStyleLbl="node1" presStyleIdx="5" presStyleCnt="6">
        <dgm:presLayoutVars>
          <dgm:bulletEnabled val="1"/>
        </dgm:presLayoutVars>
      </dgm:prSet>
      <dgm:spPr/>
      <dgm:t>
        <a:bodyPr/>
        <a:lstStyle/>
        <a:p>
          <a:endParaRPr lang="en-US"/>
        </a:p>
      </dgm:t>
    </dgm:pt>
    <dgm:pt modelId="{B3E89C54-05F7-4F4D-AA58-70844054D5CD}" type="pres">
      <dgm:prSet presAssocID="{4933DC04-0048-43EA-BA13-BD8DA1E6A7A7}" presName="accent_6" presStyleCnt="0"/>
      <dgm:spPr/>
    </dgm:pt>
    <dgm:pt modelId="{FD909CCB-3773-4D14-B21A-771CC597E4FC}" type="pres">
      <dgm:prSet presAssocID="{4933DC04-0048-43EA-BA13-BD8DA1E6A7A7}" presName="accentRepeatNode" presStyleLbl="solidFgAcc1" presStyleIdx="5" presStyleCnt="6"/>
      <dgm:spPr/>
    </dgm:pt>
  </dgm:ptLst>
  <dgm:cxnLst>
    <dgm:cxn modelId="{DED3D647-E8BA-478C-87A4-7047EA723CBB}" srcId="{1A740E2E-A892-4F7C-96B8-BAA4CAAAB6B7}" destId="{41F51F53-CE54-4F14-B471-84A708C3229D}" srcOrd="1" destOrd="0" parTransId="{B370AB6B-C0AA-4988-B55D-86E9904D8219}" sibTransId="{81FBE94D-FA66-4A75-8D4C-1B77E2103108}"/>
    <dgm:cxn modelId="{3F604C15-B6E3-479E-9732-F37D6136E5A3}" type="presOf" srcId="{1A740E2E-A892-4F7C-96B8-BAA4CAAAB6B7}" destId="{7DEEDAB1-2126-4815-AE02-1C642F787C18}" srcOrd="0" destOrd="0" presId="urn:microsoft.com/office/officeart/2008/layout/VerticalCurvedList"/>
    <dgm:cxn modelId="{8E2ACA30-5739-4456-9938-E2BEE03A89C2}" type="presOf" srcId="{22E61E58-0CBD-4CF4-904D-479A7A6BD9A2}" destId="{AC181A5C-4920-4E7C-A24A-7A67669AE602}" srcOrd="0" destOrd="0" presId="urn:microsoft.com/office/officeart/2008/layout/VerticalCurvedList"/>
    <dgm:cxn modelId="{AB07826D-EAAA-4817-BD4C-9E532C25D6D8}" type="presOf" srcId="{41F51F53-CE54-4F14-B471-84A708C3229D}" destId="{873C85A2-7AE6-4BA2-9D93-F5E4A4035A27}" srcOrd="0" destOrd="0" presId="urn:microsoft.com/office/officeart/2008/layout/VerticalCurvedList"/>
    <dgm:cxn modelId="{0B95BC62-AFEE-4DB6-84E0-7BE5881A4469}" srcId="{1A740E2E-A892-4F7C-96B8-BAA4CAAAB6B7}" destId="{22D1A9A7-C024-45CA-8B89-01302EEFC895}" srcOrd="0" destOrd="0" parTransId="{E6FFB623-7E42-41EE-9E66-C9873C0DA00C}" sibTransId="{86DF66A6-A308-478D-81C0-54C9CC0DEBCD}"/>
    <dgm:cxn modelId="{043054C8-FEE4-48DE-8A51-41F0A5913CA9}" type="presOf" srcId="{ECECDE25-345E-4741-8302-6FB4A506A61D}" destId="{F782D4C5-1494-4345-BDAE-36AE1CAD2B3E}" srcOrd="0" destOrd="0" presId="urn:microsoft.com/office/officeart/2008/layout/VerticalCurvedList"/>
    <dgm:cxn modelId="{6CB8317C-E302-485B-B318-F558DDF9A853}" type="presOf" srcId="{4933DC04-0048-43EA-BA13-BD8DA1E6A7A7}" destId="{1FD4B09F-24C9-444C-B7DE-28AACD9872D5}" srcOrd="0" destOrd="0" presId="urn:microsoft.com/office/officeart/2008/layout/VerticalCurvedList"/>
    <dgm:cxn modelId="{323C44C3-40AC-4348-94A3-6A7344AEEE83}" srcId="{1A740E2E-A892-4F7C-96B8-BAA4CAAAB6B7}" destId="{ECECDE25-345E-4741-8302-6FB4A506A61D}" srcOrd="2" destOrd="0" parTransId="{62DC224E-4603-458B-84AF-04EF3568EF18}" sibTransId="{DD7CD2AA-F0EA-4478-A157-17A5061D3952}"/>
    <dgm:cxn modelId="{90C424A8-3FFD-4E49-9DFA-89C8EC4D883E}" srcId="{1A740E2E-A892-4F7C-96B8-BAA4CAAAB6B7}" destId="{5AC28A52-74D4-4AA7-BCEB-173B3CBAEBC1}" srcOrd="4" destOrd="0" parTransId="{CE53C893-179A-4EF3-B1B9-A424F0112E34}" sibTransId="{E286CE67-682F-48E4-8473-3E3DF2B7C519}"/>
    <dgm:cxn modelId="{BE205557-08C0-4363-B895-AF36AA0987AF}" type="presOf" srcId="{86DF66A6-A308-478D-81C0-54C9CC0DEBCD}" destId="{62E2B4CD-3DB4-4458-995B-C69D56749330}" srcOrd="0" destOrd="0" presId="urn:microsoft.com/office/officeart/2008/layout/VerticalCurvedList"/>
    <dgm:cxn modelId="{4ADE7FF9-AD6F-4427-A352-22A762A77D0D}" srcId="{1A740E2E-A892-4F7C-96B8-BAA4CAAAB6B7}" destId="{4933DC04-0048-43EA-BA13-BD8DA1E6A7A7}" srcOrd="5" destOrd="0" parTransId="{295ABC1A-E470-43AD-98EF-49EEC361B624}" sibTransId="{039805C3-75DA-4D0B-8BC0-6410062390E7}"/>
    <dgm:cxn modelId="{B4E5493B-CDEA-44E0-AA19-D3433C00E2D5}" type="presOf" srcId="{22D1A9A7-C024-45CA-8B89-01302EEFC895}" destId="{9FDE4FBD-09D5-46ED-BB3B-D52CD4046719}" srcOrd="0" destOrd="0" presId="urn:microsoft.com/office/officeart/2008/layout/VerticalCurvedList"/>
    <dgm:cxn modelId="{8259A3E7-B373-4E44-9105-BEB49910ED13}" type="presOf" srcId="{5AC28A52-74D4-4AA7-BCEB-173B3CBAEBC1}" destId="{5C58A0B2-886A-461F-A356-8DCC925027AE}" srcOrd="0" destOrd="0" presId="urn:microsoft.com/office/officeart/2008/layout/VerticalCurvedList"/>
    <dgm:cxn modelId="{8CE0FB25-BC1E-4AFD-B7BE-04701C55E8B4}" srcId="{1A740E2E-A892-4F7C-96B8-BAA4CAAAB6B7}" destId="{22E61E58-0CBD-4CF4-904D-479A7A6BD9A2}" srcOrd="3" destOrd="0" parTransId="{556FCE36-3444-4930-9BBD-8A42998DCEB1}" sibTransId="{4E97882D-4B2C-4746-A679-BD54F71614D4}"/>
    <dgm:cxn modelId="{8DF099CD-11DA-4A81-9F46-37A084AE0FC1}" type="presParOf" srcId="{7DEEDAB1-2126-4815-AE02-1C642F787C18}" destId="{EE00A28F-3FD3-42F8-9206-1C829FFE88E1}" srcOrd="0" destOrd="0" presId="urn:microsoft.com/office/officeart/2008/layout/VerticalCurvedList"/>
    <dgm:cxn modelId="{FE666F07-5096-4AD4-A405-A758A389765C}" type="presParOf" srcId="{EE00A28F-3FD3-42F8-9206-1C829FFE88E1}" destId="{D32B7B1B-F458-4461-A35F-750C4B18D805}" srcOrd="0" destOrd="0" presId="urn:microsoft.com/office/officeart/2008/layout/VerticalCurvedList"/>
    <dgm:cxn modelId="{273D3464-787A-4829-B0DE-2E3A484EFEEB}" type="presParOf" srcId="{D32B7B1B-F458-4461-A35F-750C4B18D805}" destId="{66862FD0-42B2-4781-A061-4B581E4D5D19}" srcOrd="0" destOrd="0" presId="urn:microsoft.com/office/officeart/2008/layout/VerticalCurvedList"/>
    <dgm:cxn modelId="{8B763D8D-4618-4537-8498-581EA749547E}" type="presParOf" srcId="{D32B7B1B-F458-4461-A35F-750C4B18D805}" destId="{62E2B4CD-3DB4-4458-995B-C69D56749330}" srcOrd="1" destOrd="0" presId="urn:microsoft.com/office/officeart/2008/layout/VerticalCurvedList"/>
    <dgm:cxn modelId="{2E206484-3624-4982-9A81-F834A3FF38E2}" type="presParOf" srcId="{D32B7B1B-F458-4461-A35F-750C4B18D805}" destId="{B78FA5BF-FBC9-45B0-9C21-C08D9B05C9F9}" srcOrd="2" destOrd="0" presId="urn:microsoft.com/office/officeart/2008/layout/VerticalCurvedList"/>
    <dgm:cxn modelId="{78813BBC-3C6D-497A-841A-4C85996CA825}" type="presParOf" srcId="{D32B7B1B-F458-4461-A35F-750C4B18D805}" destId="{70FBB801-DC2C-4141-9046-5549239C1C98}" srcOrd="3" destOrd="0" presId="urn:microsoft.com/office/officeart/2008/layout/VerticalCurvedList"/>
    <dgm:cxn modelId="{CC5F90FC-5E74-4511-A449-0C581BFC8A7B}" type="presParOf" srcId="{EE00A28F-3FD3-42F8-9206-1C829FFE88E1}" destId="{9FDE4FBD-09D5-46ED-BB3B-D52CD4046719}" srcOrd="1" destOrd="0" presId="urn:microsoft.com/office/officeart/2008/layout/VerticalCurvedList"/>
    <dgm:cxn modelId="{6FC88B5A-EBE0-4B75-ACAB-FC81DBCF6F2E}" type="presParOf" srcId="{EE00A28F-3FD3-42F8-9206-1C829FFE88E1}" destId="{766B2B2F-073C-47D8-BAFA-A55EC4FFA479}" srcOrd="2" destOrd="0" presId="urn:microsoft.com/office/officeart/2008/layout/VerticalCurvedList"/>
    <dgm:cxn modelId="{5885E979-D18E-4F6E-896E-7B45B3BD6034}" type="presParOf" srcId="{766B2B2F-073C-47D8-BAFA-A55EC4FFA479}" destId="{FFED5AC9-0D34-4901-B58B-E72AEAAF626F}" srcOrd="0" destOrd="0" presId="urn:microsoft.com/office/officeart/2008/layout/VerticalCurvedList"/>
    <dgm:cxn modelId="{B80EA6EE-BBAC-4185-9D10-B15DA97EFC3A}" type="presParOf" srcId="{EE00A28F-3FD3-42F8-9206-1C829FFE88E1}" destId="{873C85A2-7AE6-4BA2-9D93-F5E4A4035A27}" srcOrd="3" destOrd="0" presId="urn:microsoft.com/office/officeart/2008/layout/VerticalCurvedList"/>
    <dgm:cxn modelId="{49CF80A7-6644-46A8-A32C-207C55DFF7C7}" type="presParOf" srcId="{EE00A28F-3FD3-42F8-9206-1C829FFE88E1}" destId="{77D78B63-8595-4613-A5E8-B207CF26A1B8}" srcOrd="4" destOrd="0" presId="urn:microsoft.com/office/officeart/2008/layout/VerticalCurvedList"/>
    <dgm:cxn modelId="{0DAF1641-93FC-4EF7-939E-74BAC4673754}" type="presParOf" srcId="{77D78B63-8595-4613-A5E8-B207CF26A1B8}" destId="{2E6AD723-FDAE-458C-A0C1-A6500D4677E7}" srcOrd="0" destOrd="0" presId="urn:microsoft.com/office/officeart/2008/layout/VerticalCurvedList"/>
    <dgm:cxn modelId="{D2776970-C69E-483B-A92C-DBD93FA86AF9}" type="presParOf" srcId="{EE00A28F-3FD3-42F8-9206-1C829FFE88E1}" destId="{F782D4C5-1494-4345-BDAE-36AE1CAD2B3E}" srcOrd="5" destOrd="0" presId="urn:microsoft.com/office/officeart/2008/layout/VerticalCurvedList"/>
    <dgm:cxn modelId="{C1D19A0F-3F28-4728-A766-9E4F232D8A3A}" type="presParOf" srcId="{EE00A28F-3FD3-42F8-9206-1C829FFE88E1}" destId="{D15D3F2F-3400-4CB5-AC62-BE9C67936BB2}" srcOrd="6" destOrd="0" presId="urn:microsoft.com/office/officeart/2008/layout/VerticalCurvedList"/>
    <dgm:cxn modelId="{6FA3F4DC-1816-463D-8850-36E7600251A0}" type="presParOf" srcId="{D15D3F2F-3400-4CB5-AC62-BE9C67936BB2}" destId="{E007467C-D159-408F-A657-F1CAB7EEE55F}" srcOrd="0" destOrd="0" presId="urn:microsoft.com/office/officeart/2008/layout/VerticalCurvedList"/>
    <dgm:cxn modelId="{AAA3F17C-839C-452D-B6DA-FF63BF4B43AA}" type="presParOf" srcId="{EE00A28F-3FD3-42F8-9206-1C829FFE88E1}" destId="{AC181A5C-4920-4E7C-A24A-7A67669AE602}" srcOrd="7" destOrd="0" presId="urn:microsoft.com/office/officeart/2008/layout/VerticalCurvedList"/>
    <dgm:cxn modelId="{C730E3F8-3A46-4144-A3AC-91E2971F2DE1}" type="presParOf" srcId="{EE00A28F-3FD3-42F8-9206-1C829FFE88E1}" destId="{E77F9E1D-EA17-4D1C-BF1B-8790E78F72AC}" srcOrd="8" destOrd="0" presId="urn:microsoft.com/office/officeart/2008/layout/VerticalCurvedList"/>
    <dgm:cxn modelId="{819E8BEB-7460-4E8A-BD18-C9EFCB116D04}" type="presParOf" srcId="{E77F9E1D-EA17-4D1C-BF1B-8790E78F72AC}" destId="{375E3173-8456-4959-9EC0-5828C0A71A2B}" srcOrd="0" destOrd="0" presId="urn:microsoft.com/office/officeart/2008/layout/VerticalCurvedList"/>
    <dgm:cxn modelId="{1092CD20-FD7E-4AEE-8216-2A3E48AE6498}" type="presParOf" srcId="{EE00A28F-3FD3-42F8-9206-1C829FFE88E1}" destId="{5C58A0B2-886A-461F-A356-8DCC925027AE}" srcOrd="9" destOrd="0" presId="urn:microsoft.com/office/officeart/2008/layout/VerticalCurvedList"/>
    <dgm:cxn modelId="{BB7DC946-A14D-4494-8D47-A9C34920EC67}" type="presParOf" srcId="{EE00A28F-3FD3-42F8-9206-1C829FFE88E1}" destId="{97FB0789-8A37-4419-99BF-88A8F03ECA59}" srcOrd="10" destOrd="0" presId="urn:microsoft.com/office/officeart/2008/layout/VerticalCurvedList"/>
    <dgm:cxn modelId="{C0427631-100F-48FA-819F-17CDC0957F56}" type="presParOf" srcId="{97FB0789-8A37-4419-99BF-88A8F03ECA59}" destId="{D306007A-9C2B-4B6F-821D-93A7EC6F100B}" srcOrd="0" destOrd="0" presId="urn:microsoft.com/office/officeart/2008/layout/VerticalCurvedList"/>
    <dgm:cxn modelId="{17818D5B-BEEF-44CF-9343-22A0BCC0F243}" type="presParOf" srcId="{EE00A28F-3FD3-42F8-9206-1C829FFE88E1}" destId="{1FD4B09F-24C9-444C-B7DE-28AACD9872D5}" srcOrd="11" destOrd="0" presId="urn:microsoft.com/office/officeart/2008/layout/VerticalCurvedList"/>
    <dgm:cxn modelId="{C3DCF4A5-C2E3-42E9-A477-9A5FF4C79A09}" type="presParOf" srcId="{EE00A28F-3FD3-42F8-9206-1C829FFE88E1}" destId="{B3E89C54-05F7-4F4D-AA58-70844054D5CD}" srcOrd="12" destOrd="0" presId="urn:microsoft.com/office/officeart/2008/layout/VerticalCurvedList"/>
    <dgm:cxn modelId="{C35846C5-BEC2-4837-8E29-B52EDB1F731A}" type="presParOf" srcId="{B3E89C54-05F7-4F4D-AA58-70844054D5CD}" destId="{FD909CCB-3773-4D14-B21A-771CC597E4FC}"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5D9993-4D43-4186-B133-8597281AC74C}">
      <dsp:nvSpPr>
        <dsp:cNvPr id="0" name=""/>
        <dsp:cNvSpPr/>
      </dsp:nvSpPr>
      <dsp:spPr>
        <a:xfrm>
          <a:off x="0" y="277748"/>
          <a:ext cx="10515600"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7AC4989-56FD-42FF-B886-87939FD78BA7}">
      <dsp:nvSpPr>
        <dsp:cNvPr id="0" name=""/>
        <dsp:cNvSpPr/>
      </dsp:nvSpPr>
      <dsp:spPr>
        <a:xfrm>
          <a:off x="525780" y="41588"/>
          <a:ext cx="7360920"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lvl="0" algn="l"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Introduction &amp; aim</a:t>
          </a:r>
          <a:endParaRPr lang="en-US" sz="2000" kern="1200" dirty="0">
            <a:latin typeface="Times New Roman" panose="02020603050405020304" pitchFamily="18" charset="0"/>
            <a:cs typeface="Times New Roman" panose="02020603050405020304" pitchFamily="18" charset="0"/>
          </a:endParaRPr>
        </a:p>
      </dsp:txBody>
      <dsp:txXfrm>
        <a:off x="548837" y="64645"/>
        <a:ext cx="7314806" cy="426206"/>
      </dsp:txXfrm>
    </dsp:sp>
    <dsp:sp modelId="{CE894864-CB76-4909-9157-941E28E293B6}">
      <dsp:nvSpPr>
        <dsp:cNvPr id="0" name=""/>
        <dsp:cNvSpPr/>
      </dsp:nvSpPr>
      <dsp:spPr>
        <a:xfrm>
          <a:off x="0" y="1003508"/>
          <a:ext cx="10515600"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27F894-DB16-45FB-A50E-D96C5C07A1A7}">
      <dsp:nvSpPr>
        <dsp:cNvPr id="0" name=""/>
        <dsp:cNvSpPr/>
      </dsp:nvSpPr>
      <dsp:spPr>
        <a:xfrm>
          <a:off x="525780" y="767349"/>
          <a:ext cx="7360920"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lvl="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Business idea overview</a:t>
          </a:r>
        </a:p>
      </dsp:txBody>
      <dsp:txXfrm>
        <a:off x="548837" y="790406"/>
        <a:ext cx="7314806" cy="426206"/>
      </dsp:txXfrm>
    </dsp:sp>
    <dsp:sp modelId="{37C586A4-640A-426A-86EB-A58DCC73FA2E}">
      <dsp:nvSpPr>
        <dsp:cNvPr id="0" name=""/>
        <dsp:cNvSpPr/>
      </dsp:nvSpPr>
      <dsp:spPr>
        <a:xfrm>
          <a:off x="0" y="1729268"/>
          <a:ext cx="10515600"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96FC209-D73C-438E-9E0A-7B91B1A30A98}">
      <dsp:nvSpPr>
        <dsp:cNvPr id="0" name=""/>
        <dsp:cNvSpPr/>
      </dsp:nvSpPr>
      <dsp:spPr>
        <a:xfrm>
          <a:off x="525780" y="1493108"/>
          <a:ext cx="7360920"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lvl="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Legal format + management structure</a:t>
          </a:r>
        </a:p>
      </dsp:txBody>
      <dsp:txXfrm>
        <a:off x="548837" y="1516165"/>
        <a:ext cx="7314806" cy="426206"/>
      </dsp:txXfrm>
    </dsp:sp>
    <dsp:sp modelId="{5775E179-1721-43BC-90B9-DFBCC44F1619}">
      <dsp:nvSpPr>
        <dsp:cNvPr id="0" name=""/>
        <dsp:cNvSpPr/>
      </dsp:nvSpPr>
      <dsp:spPr>
        <a:xfrm>
          <a:off x="0" y="2455028"/>
          <a:ext cx="10515600"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88439AD-28B1-49E6-992B-C4F6715C8A3E}">
      <dsp:nvSpPr>
        <dsp:cNvPr id="0" name=""/>
        <dsp:cNvSpPr/>
      </dsp:nvSpPr>
      <dsp:spPr>
        <a:xfrm>
          <a:off x="525780" y="2218868"/>
          <a:ext cx="7360920"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lvl="0" algn="l"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PESTEL analysis + strategy link</a:t>
          </a:r>
        </a:p>
      </dsp:txBody>
      <dsp:txXfrm>
        <a:off x="548837" y="2241925"/>
        <a:ext cx="7314806" cy="426206"/>
      </dsp:txXfrm>
    </dsp:sp>
    <dsp:sp modelId="{0DB218FC-05C1-481C-BC09-5B2E8B255A81}">
      <dsp:nvSpPr>
        <dsp:cNvPr id="0" name=""/>
        <dsp:cNvSpPr/>
      </dsp:nvSpPr>
      <dsp:spPr>
        <a:xfrm>
          <a:off x="0" y="3180789"/>
          <a:ext cx="10515600"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0EC95C-DAFA-46A4-84C3-027B48954806}">
      <dsp:nvSpPr>
        <dsp:cNvPr id="0" name=""/>
        <dsp:cNvSpPr/>
      </dsp:nvSpPr>
      <dsp:spPr>
        <a:xfrm>
          <a:off x="525780" y="2944629"/>
          <a:ext cx="7360920"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lvl="0" algn="l"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Marketing strategies</a:t>
          </a:r>
        </a:p>
      </dsp:txBody>
      <dsp:txXfrm>
        <a:off x="548837" y="2967686"/>
        <a:ext cx="7314806" cy="426206"/>
      </dsp:txXfrm>
    </dsp:sp>
    <dsp:sp modelId="{6C3F79CC-6980-40D9-9743-A9327FF5FC1D}">
      <dsp:nvSpPr>
        <dsp:cNvPr id="0" name=""/>
        <dsp:cNvSpPr/>
      </dsp:nvSpPr>
      <dsp:spPr>
        <a:xfrm>
          <a:off x="0" y="3906549"/>
          <a:ext cx="10515600" cy="40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322A639-71E4-4B30-A5E6-250D919C05D5}">
      <dsp:nvSpPr>
        <dsp:cNvPr id="0" name=""/>
        <dsp:cNvSpPr/>
      </dsp:nvSpPr>
      <dsp:spPr>
        <a:xfrm>
          <a:off x="525780" y="3670389"/>
          <a:ext cx="7360920" cy="4723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lvl="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Funding requirement + allocation + forecast</a:t>
          </a:r>
        </a:p>
      </dsp:txBody>
      <dsp:txXfrm>
        <a:off x="548837" y="3693446"/>
        <a:ext cx="7314806" cy="426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9E5393-B250-48A8-BAAA-1951EC334E0F}">
      <dsp:nvSpPr>
        <dsp:cNvPr id="0" name=""/>
        <dsp:cNvSpPr/>
      </dsp:nvSpPr>
      <dsp:spPr>
        <a:xfrm>
          <a:off x="0" y="374927"/>
          <a:ext cx="7004304" cy="4788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36B5BE52-32B1-4C6C-8AB6-707FE19D98BB}">
      <dsp:nvSpPr>
        <dsp:cNvPr id="0" name=""/>
        <dsp:cNvSpPr/>
      </dsp:nvSpPr>
      <dsp:spPr>
        <a:xfrm>
          <a:off x="334140" y="94487"/>
          <a:ext cx="6663677" cy="5608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5322" tIns="0" rIns="185322" bIns="0" numCol="1" spcCol="1270" anchor="ctr" anchorCtr="0">
          <a:noAutofit/>
        </a:bodyPr>
        <a:lstStyle/>
        <a:p>
          <a:pPr lvl="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1. Politics involve standards of food, certification, and regulations of the supply chain.</a:t>
          </a:r>
          <a:endParaRPr lang="en-US" sz="1800" kern="1200" dirty="0">
            <a:latin typeface="Times New Roman" panose="02020603050405020304" pitchFamily="18" charset="0"/>
            <a:cs typeface="Times New Roman" panose="02020603050405020304" pitchFamily="18" charset="0"/>
          </a:endParaRPr>
        </a:p>
      </dsp:txBody>
      <dsp:txXfrm>
        <a:off x="361520" y="121867"/>
        <a:ext cx="6608917" cy="506120"/>
      </dsp:txXfrm>
    </dsp:sp>
    <dsp:sp modelId="{B0508096-54B8-4E12-9849-B20D628AE446}">
      <dsp:nvSpPr>
        <dsp:cNvPr id="0" name=""/>
        <dsp:cNvSpPr/>
      </dsp:nvSpPr>
      <dsp:spPr>
        <a:xfrm>
          <a:off x="0" y="1236767"/>
          <a:ext cx="7004304" cy="4788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73075154-9735-4B94-8689-802929AEFD95}">
      <dsp:nvSpPr>
        <dsp:cNvPr id="0" name=""/>
        <dsp:cNvSpPr/>
      </dsp:nvSpPr>
      <dsp:spPr>
        <a:xfrm>
          <a:off x="334140" y="956327"/>
          <a:ext cx="6663677" cy="5608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5322" tIns="0" rIns="185322" bIns="0" numCol="1" spcCol="1270" anchor="ctr" anchorCtr="0">
          <a:noAutofit/>
        </a:bodyPr>
        <a:lstStyle/>
        <a:p>
          <a:pPr lvl="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2. Economic stressors are inflation, sensitivity of premium pricing and altered consumer spending habits.</a:t>
          </a:r>
          <a:endParaRPr lang="en-US" sz="1800" kern="1200" dirty="0">
            <a:latin typeface="Times New Roman" panose="02020603050405020304" pitchFamily="18" charset="0"/>
            <a:cs typeface="Times New Roman" panose="02020603050405020304" pitchFamily="18" charset="0"/>
          </a:endParaRPr>
        </a:p>
      </dsp:txBody>
      <dsp:txXfrm>
        <a:off x="361520" y="983707"/>
        <a:ext cx="6608917" cy="506120"/>
      </dsp:txXfrm>
    </dsp:sp>
    <dsp:sp modelId="{6F6938E4-27AF-470F-AC29-619E611A3457}">
      <dsp:nvSpPr>
        <dsp:cNvPr id="0" name=""/>
        <dsp:cNvSpPr/>
      </dsp:nvSpPr>
      <dsp:spPr>
        <a:xfrm>
          <a:off x="0" y="2285912"/>
          <a:ext cx="7004304" cy="4788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2A137253-B2DE-4D5C-9C8A-A714D4B443EF}">
      <dsp:nvSpPr>
        <dsp:cNvPr id="0" name=""/>
        <dsp:cNvSpPr/>
      </dsp:nvSpPr>
      <dsp:spPr>
        <a:xfrm>
          <a:off x="334140" y="1818167"/>
          <a:ext cx="6663677" cy="74818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5322" tIns="0" rIns="185322" bIns="0" numCol="1" spcCol="1270" anchor="ctr" anchorCtr="0">
          <a:noAutofit/>
        </a:bodyPr>
        <a:lstStyle/>
        <a:p>
          <a:pPr lvl="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3. There are social trends which favour organic consumption and wellness lifestyles, as well as shopping behaviour which is sustainability-oriented.</a:t>
          </a:r>
          <a:endParaRPr lang="en-US" sz="1800" kern="1200" dirty="0">
            <a:latin typeface="Times New Roman" panose="02020603050405020304" pitchFamily="18" charset="0"/>
            <a:cs typeface="Times New Roman" panose="02020603050405020304" pitchFamily="18" charset="0"/>
          </a:endParaRPr>
        </a:p>
      </dsp:txBody>
      <dsp:txXfrm>
        <a:off x="370663" y="1854690"/>
        <a:ext cx="6590631" cy="675139"/>
      </dsp:txXfrm>
    </dsp:sp>
    <dsp:sp modelId="{43C0252B-229E-4BC7-B64D-4AD89448BF21}">
      <dsp:nvSpPr>
        <dsp:cNvPr id="0" name=""/>
        <dsp:cNvSpPr/>
      </dsp:nvSpPr>
      <dsp:spPr>
        <a:xfrm>
          <a:off x="0" y="3147752"/>
          <a:ext cx="7004304" cy="4788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D17539F6-5F52-450E-A0C7-A0D12CA4F3CC}">
      <dsp:nvSpPr>
        <dsp:cNvPr id="0" name=""/>
        <dsp:cNvSpPr/>
      </dsp:nvSpPr>
      <dsp:spPr>
        <a:xfrm>
          <a:off x="334140" y="2867312"/>
          <a:ext cx="6663677" cy="5608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5322" tIns="0" rIns="185322" bIns="0" numCol="1" spcCol="1270" anchor="ctr" anchorCtr="0">
          <a:noAutofit/>
        </a:bodyPr>
        <a:lstStyle/>
        <a:p>
          <a:pPr lvl="0" algn="l" defTabSz="800100">
            <a:lnSpc>
              <a:spcPct val="90000"/>
            </a:lnSpc>
            <a:spcBef>
              <a:spcPct val="0"/>
            </a:spcBef>
            <a:spcAft>
              <a:spcPct val="35000"/>
            </a:spcAft>
            <a:buNone/>
          </a:pPr>
          <a:r>
            <a:rPr lang="en-GB" sz="1800" kern="1200">
              <a:latin typeface="Times New Roman" panose="02020603050405020304" pitchFamily="18" charset="0"/>
              <a:cs typeface="Times New Roman" panose="02020603050405020304" pitchFamily="18" charset="0"/>
            </a:rPr>
            <a:t>4. At the level of technology, there are ecommerce, online payments, delivery applications, and inventory management.</a:t>
          </a:r>
          <a:endParaRPr lang="en-US" sz="1800" kern="1200">
            <a:latin typeface="Times New Roman" panose="02020603050405020304" pitchFamily="18" charset="0"/>
            <a:cs typeface="Times New Roman" panose="02020603050405020304" pitchFamily="18" charset="0"/>
          </a:endParaRPr>
        </a:p>
      </dsp:txBody>
      <dsp:txXfrm>
        <a:off x="361520" y="2894692"/>
        <a:ext cx="6608917" cy="506120"/>
      </dsp:txXfrm>
    </dsp:sp>
    <dsp:sp modelId="{41CD069A-3427-4218-BAFE-259AD0240588}">
      <dsp:nvSpPr>
        <dsp:cNvPr id="0" name=""/>
        <dsp:cNvSpPr/>
      </dsp:nvSpPr>
      <dsp:spPr>
        <a:xfrm>
          <a:off x="0" y="4009592"/>
          <a:ext cx="7004304" cy="4788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075336E5-28C2-4066-AA5F-DB6160D4163C}">
      <dsp:nvSpPr>
        <dsp:cNvPr id="0" name=""/>
        <dsp:cNvSpPr/>
      </dsp:nvSpPr>
      <dsp:spPr>
        <a:xfrm>
          <a:off x="334140" y="3729152"/>
          <a:ext cx="6663677" cy="5608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5322" tIns="0" rIns="185322" bIns="0" numCol="1" spcCol="1270" anchor="ctr" anchorCtr="0">
          <a:noAutofit/>
        </a:bodyPr>
        <a:lstStyle/>
        <a:p>
          <a:pPr lvl="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5. Environmental issues drive the pressures towards low-waste packaging and low-carbon sourcing.</a:t>
          </a:r>
          <a:endParaRPr lang="en-US" sz="1800" kern="1200" dirty="0">
            <a:latin typeface="Times New Roman" panose="02020603050405020304" pitchFamily="18" charset="0"/>
            <a:cs typeface="Times New Roman" panose="02020603050405020304" pitchFamily="18" charset="0"/>
          </a:endParaRPr>
        </a:p>
      </dsp:txBody>
      <dsp:txXfrm>
        <a:off x="361520" y="3756532"/>
        <a:ext cx="6608917" cy="506120"/>
      </dsp:txXfrm>
    </dsp:sp>
    <dsp:sp modelId="{058EC97C-DCFF-4A2F-A712-62CA47E16715}">
      <dsp:nvSpPr>
        <dsp:cNvPr id="0" name=""/>
        <dsp:cNvSpPr/>
      </dsp:nvSpPr>
      <dsp:spPr>
        <a:xfrm>
          <a:off x="0" y="4871432"/>
          <a:ext cx="7004304" cy="478800"/>
        </a:xfrm>
        <a:prstGeom prst="rect">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9AC344BF-146D-4586-AD5E-06FF38B75802}">
      <dsp:nvSpPr>
        <dsp:cNvPr id="0" name=""/>
        <dsp:cNvSpPr/>
      </dsp:nvSpPr>
      <dsp:spPr>
        <a:xfrm>
          <a:off x="334140" y="4590992"/>
          <a:ext cx="6663677" cy="56088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85322" tIns="0" rIns="185322" bIns="0" numCol="1" spcCol="1270" anchor="ctr" anchorCtr="0">
          <a:noAutofit/>
        </a:bodyPr>
        <a:lstStyle/>
        <a:p>
          <a:pPr lvl="0" algn="l" defTabSz="800100">
            <a:lnSpc>
              <a:spcPct val="9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6. Legal issues are the rules concerning food labelling, employment, and safety compliance requirements.</a:t>
          </a:r>
          <a:endParaRPr lang="en-US" sz="1800" kern="1200" dirty="0">
            <a:latin typeface="Times New Roman" panose="02020603050405020304" pitchFamily="18" charset="0"/>
            <a:cs typeface="Times New Roman" panose="02020603050405020304" pitchFamily="18" charset="0"/>
          </a:endParaRPr>
        </a:p>
      </dsp:txBody>
      <dsp:txXfrm>
        <a:off x="361520" y="4618372"/>
        <a:ext cx="6608917" cy="506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2D72C2-AFC6-4C06-B7F2-970AF9ADA256}">
      <dsp:nvSpPr>
        <dsp:cNvPr id="0" name=""/>
        <dsp:cNvSpPr/>
      </dsp:nvSpPr>
      <dsp:spPr>
        <a:xfrm>
          <a:off x="859836" y="0"/>
          <a:ext cx="8795927" cy="695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1. The brand will be promising as a reputable organic quality and apparent sustainability.</a:t>
          </a:r>
          <a:endParaRPr lang="en-US" sz="2000" kern="1200" dirty="0">
            <a:latin typeface="Times New Roman" panose="02020603050405020304" pitchFamily="18" charset="0"/>
            <a:cs typeface="Times New Roman" panose="02020603050405020304" pitchFamily="18" charset="0"/>
          </a:endParaRPr>
        </a:p>
      </dsp:txBody>
      <dsp:txXfrm>
        <a:off x="859836" y="0"/>
        <a:ext cx="8795927" cy="695831"/>
      </dsp:txXfrm>
    </dsp:sp>
    <dsp:sp modelId="{B0C6A538-8326-4D63-87AC-F185D8303074}">
      <dsp:nvSpPr>
        <dsp:cNvPr id="0" name=""/>
        <dsp:cNvSpPr/>
      </dsp:nvSpPr>
      <dsp:spPr>
        <a:xfrm>
          <a:off x="776855" y="731818"/>
          <a:ext cx="8961888" cy="695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889000">
            <a:lnSpc>
              <a:spcPct val="90000"/>
            </a:lnSpc>
            <a:spcBef>
              <a:spcPct val="0"/>
            </a:spcBef>
            <a:spcAft>
              <a:spcPct val="35000"/>
            </a:spcAft>
            <a:buNone/>
          </a:pPr>
          <a:r>
            <a:rPr lang="en-GB" sz="2000" kern="1200">
              <a:latin typeface="Times New Roman" panose="02020603050405020304" pitchFamily="18" charset="0"/>
              <a:cs typeface="Times New Roman" panose="02020603050405020304" pitchFamily="18" charset="0"/>
            </a:rPr>
            <a:t>2. Pricing will be high, however justified by the quality, sourcing transparency, and service.</a:t>
          </a:r>
          <a:endParaRPr lang="en-US" sz="2000" kern="1200">
            <a:latin typeface="Times New Roman" panose="02020603050405020304" pitchFamily="18" charset="0"/>
            <a:cs typeface="Times New Roman" panose="02020603050405020304" pitchFamily="18" charset="0"/>
          </a:endParaRPr>
        </a:p>
      </dsp:txBody>
      <dsp:txXfrm>
        <a:off x="776855" y="731818"/>
        <a:ext cx="8961888" cy="695831"/>
      </dsp:txXfrm>
    </dsp:sp>
    <dsp:sp modelId="{EBA12101-BE78-4BD6-B64D-0470CB73A5F5}">
      <dsp:nvSpPr>
        <dsp:cNvPr id="0" name=""/>
        <dsp:cNvSpPr/>
      </dsp:nvSpPr>
      <dsp:spPr>
        <a:xfrm>
          <a:off x="1108777" y="1462441"/>
          <a:ext cx="8298045" cy="695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3. The location and the website of the store will be easily available and well-delivered.</a:t>
          </a:r>
          <a:endParaRPr lang="en-US" sz="2000" kern="1200" dirty="0">
            <a:latin typeface="Times New Roman" panose="02020603050405020304" pitchFamily="18" charset="0"/>
            <a:cs typeface="Times New Roman" panose="02020603050405020304" pitchFamily="18" charset="0"/>
          </a:endParaRPr>
        </a:p>
      </dsp:txBody>
      <dsp:txXfrm>
        <a:off x="1108777" y="1462441"/>
        <a:ext cx="8298045" cy="695831"/>
      </dsp:txXfrm>
    </dsp:sp>
    <dsp:sp modelId="{61A6C18F-771F-42D4-93E1-B1E382F4FCD9}">
      <dsp:nvSpPr>
        <dsp:cNvPr id="0" name=""/>
        <dsp:cNvSpPr/>
      </dsp:nvSpPr>
      <dsp:spPr>
        <a:xfrm>
          <a:off x="0" y="2193064"/>
          <a:ext cx="10515600" cy="695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4. Instagram, local SEO, micro-influencers, and community partnerships will be used to do the promotion (Nayak, 2024).</a:t>
          </a:r>
          <a:endParaRPr lang="en-US" sz="2000" kern="1200" dirty="0">
            <a:latin typeface="Times New Roman" panose="02020603050405020304" pitchFamily="18" charset="0"/>
            <a:cs typeface="Times New Roman" panose="02020603050405020304" pitchFamily="18" charset="0"/>
          </a:endParaRPr>
        </a:p>
      </dsp:txBody>
      <dsp:txXfrm>
        <a:off x="0" y="2193064"/>
        <a:ext cx="10515600" cy="695831"/>
      </dsp:txXfrm>
    </dsp:sp>
    <dsp:sp modelId="{0FA78186-6389-47AE-8CBC-3A3465C9F446}">
      <dsp:nvSpPr>
        <dsp:cNvPr id="0" name=""/>
        <dsp:cNvSpPr/>
      </dsp:nvSpPr>
      <dsp:spPr>
        <a:xfrm>
          <a:off x="0" y="2923688"/>
          <a:ext cx="10515600" cy="695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889000">
            <a:lnSpc>
              <a:spcPct val="90000"/>
            </a:lnSpc>
            <a:spcBef>
              <a:spcPct val="0"/>
            </a:spcBef>
            <a:spcAft>
              <a:spcPct val="35000"/>
            </a:spcAft>
            <a:buNone/>
          </a:pPr>
          <a:r>
            <a:rPr lang="en-GB" sz="2000" kern="1200">
              <a:latin typeface="Times New Roman" panose="02020603050405020304" pitchFamily="18" charset="0"/>
              <a:cs typeface="Times New Roman" panose="02020603050405020304" pitchFamily="18" charset="0"/>
            </a:rPr>
            <a:t>5. Collaborations with fitness centres and fitness programs will help find matching customers effectively.</a:t>
          </a:r>
          <a:endParaRPr lang="en-US" sz="2000" kern="1200">
            <a:latin typeface="Times New Roman" panose="02020603050405020304" pitchFamily="18" charset="0"/>
            <a:cs typeface="Times New Roman" panose="02020603050405020304" pitchFamily="18" charset="0"/>
          </a:endParaRPr>
        </a:p>
      </dsp:txBody>
      <dsp:txXfrm>
        <a:off x="0" y="2923688"/>
        <a:ext cx="10515600" cy="695831"/>
      </dsp:txXfrm>
    </dsp:sp>
    <dsp:sp modelId="{1D80AA4C-EA45-4221-969A-FD29F4B6464C}">
      <dsp:nvSpPr>
        <dsp:cNvPr id="0" name=""/>
        <dsp:cNvSpPr/>
      </dsp:nvSpPr>
      <dsp:spPr>
        <a:xfrm>
          <a:off x="0" y="3654311"/>
          <a:ext cx="10515600" cy="69583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lvl="0" algn="ctr"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6. In the long term, retention will be aimed at loyalty points, subscriptions, and offers to individual customers.</a:t>
          </a:r>
          <a:endParaRPr lang="en-US" sz="2000" kern="1200" dirty="0">
            <a:latin typeface="Times New Roman" panose="02020603050405020304" pitchFamily="18" charset="0"/>
            <a:cs typeface="Times New Roman" panose="02020603050405020304" pitchFamily="18" charset="0"/>
          </a:endParaRPr>
        </a:p>
      </dsp:txBody>
      <dsp:txXfrm>
        <a:off x="0" y="3654311"/>
        <a:ext cx="10515600" cy="6958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E2B4CD-3DB4-4458-995B-C69D56749330}">
      <dsp:nvSpPr>
        <dsp:cNvPr id="0" name=""/>
        <dsp:cNvSpPr/>
      </dsp:nvSpPr>
      <dsp:spPr>
        <a:xfrm>
          <a:off x="-6348448" y="-971079"/>
          <a:ext cx="7556575" cy="7556575"/>
        </a:xfrm>
        <a:prstGeom prst="blockArc">
          <a:avLst>
            <a:gd name="adj1" fmla="val 18900000"/>
            <a:gd name="adj2" fmla="val 2700000"/>
            <a:gd name="adj3" fmla="val 286"/>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FDE4FBD-09D5-46ED-BB3B-D52CD4046719}">
      <dsp:nvSpPr>
        <dsp:cNvPr id="0" name=""/>
        <dsp:cNvSpPr/>
      </dsp:nvSpPr>
      <dsp:spPr>
        <a:xfrm>
          <a:off x="449765" y="295655"/>
          <a:ext cx="10501272" cy="5910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9174" tIns="50800" rIns="50800" bIns="50800" numCol="1" spcCol="1270" anchor="ctr" anchorCtr="0">
          <a:noAutofit/>
        </a:bodyPr>
        <a:lstStyle/>
        <a:p>
          <a:pPr lvl="0" algn="l" defTabSz="889000">
            <a:lnSpc>
              <a:spcPct val="90000"/>
            </a:lnSpc>
            <a:spcBef>
              <a:spcPct val="0"/>
            </a:spcBef>
            <a:spcAft>
              <a:spcPct val="35000"/>
            </a:spcAft>
            <a:buNone/>
          </a:pPr>
          <a:r>
            <a:rPr lang="en-GB" sz="2000" kern="1200">
              <a:latin typeface="Times New Roman" panose="02020603050405020304" pitchFamily="18" charset="0"/>
              <a:cs typeface="Times New Roman" panose="02020603050405020304" pitchFamily="18" charset="0"/>
            </a:rPr>
            <a:t>1. The company will need capital to start the business and to cover the first few months.</a:t>
          </a:r>
          <a:endParaRPr lang="en-US" sz="2000" kern="1200">
            <a:latin typeface="Times New Roman" panose="02020603050405020304" pitchFamily="18" charset="0"/>
            <a:cs typeface="Times New Roman" panose="02020603050405020304" pitchFamily="18" charset="0"/>
          </a:endParaRPr>
        </a:p>
      </dsp:txBody>
      <dsp:txXfrm>
        <a:off x="449765" y="295655"/>
        <a:ext cx="10501272" cy="591085"/>
      </dsp:txXfrm>
    </dsp:sp>
    <dsp:sp modelId="{FFED5AC9-0D34-4901-B58B-E72AEAAF626F}">
      <dsp:nvSpPr>
        <dsp:cNvPr id="0" name=""/>
        <dsp:cNvSpPr/>
      </dsp:nvSpPr>
      <dsp:spPr>
        <a:xfrm>
          <a:off x="80337" y="221769"/>
          <a:ext cx="738857" cy="73885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73C85A2-7AE6-4BA2-9D93-F5E4A4035A27}">
      <dsp:nvSpPr>
        <dsp:cNvPr id="0" name=""/>
        <dsp:cNvSpPr/>
      </dsp:nvSpPr>
      <dsp:spPr>
        <a:xfrm>
          <a:off x="935974" y="1182171"/>
          <a:ext cx="10015064" cy="5910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9174" tIns="50800" rIns="50800" bIns="50800" numCol="1" spcCol="1270" anchor="ctr" anchorCtr="0">
          <a:noAutofit/>
        </a:bodyPr>
        <a:lstStyle/>
        <a:p>
          <a:pPr lvl="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2. The key expenditures will be rent deposits, store fit-out, purchase of fixtures, and equipment.</a:t>
          </a:r>
          <a:endParaRPr lang="en-US" sz="2000" kern="1200" dirty="0">
            <a:latin typeface="Times New Roman" panose="02020603050405020304" pitchFamily="18" charset="0"/>
            <a:cs typeface="Times New Roman" panose="02020603050405020304" pitchFamily="18" charset="0"/>
          </a:endParaRPr>
        </a:p>
      </dsp:txBody>
      <dsp:txXfrm>
        <a:off x="935974" y="1182171"/>
        <a:ext cx="10015064" cy="591085"/>
      </dsp:txXfrm>
    </dsp:sp>
    <dsp:sp modelId="{2E6AD723-FDAE-458C-A0C1-A6500D4677E7}">
      <dsp:nvSpPr>
        <dsp:cNvPr id="0" name=""/>
        <dsp:cNvSpPr/>
      </dsp:nvSpPr>
      <dsp:spPr>
        <a:xfrm>
          <a:off x="566545" y="1108285"/>
          <a:ext cx="738857" cy="73885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782D4C5-1494-4345-BDAE-36AE1CAD2B3E}">
      <dsp:nvSpPr>
        <dsp:cNvPr id="0" name=""/>
        <dsp:cNvSpPr/>
      </dsp:nvSpPr>
      <dsp:spPr>
        <a:xfrm>
          <a:off x="1158304" y="2068687"/>
          <a:ext cx="9792733" cy="5910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9174" tIns="50800" rIns="50800" bIns="50800" numCol="1" spcCol="1270" anchor="ctr" anchorCtr="0">
          <a:noAutofit/>
        </a:bodyPr>
        <a:lstStyle/>
        <a:p>
          <a:pPr lvl="0" algn="l" defTabSz="889000">
            <a:lnSpc>
              <a:spcPct val="90000"/>
            </a:lnSpc>
            <a:spcBef>
              <a:spcPct val="0"/>
            </a:spcBef>
            <a:spcAft>
              <a:spcPct val="35000"/>
            </a:spcAft>
            <a:buNone/>
          </a:pPr>
          <a:r>
            <a:rPr lang="en-GB" sz="2000" kern="1200">
              <a:latin typeface="Times New Roman" panose="02020603050405020304" pitchFamily="18" charset="0"/>
              <a:cs typeface="Times New Roman" panose="02020603050405020304" pitchFamily="18" charset="0"/>
            </a:rPr>
            <a:t>3. The fresh produce and packaged organic lines require initial inventory funding.</a:t>
          </a:r>
          <a:endParaRPr lang="en-US" sz="2000" kern="1200">
            <a:latin typeface="Times New Roman" panose="02020603050405020304" pitchFamily="18" charset="0"/>
            <a:cs typeface="Times New Roman" panose="02020603050405020304" pitchFamily="18" charset="0"/>
          </a:endParaRPr>
        </a:p>
      </dsp:txBody>
      <dsp:txXfrm>
        <a:off x="1158304" y="2068687"/>
        <a:ext cx="9792733" cy="591085"/>
      </dsp:txXfrm>
    </dsp:sp>
    <dsp:sp modelId="{E007467C-D159-408F-A657-F1CAB7EEE55F}">
      <dsp:nvSpPr>
        <dsp:cNvPr id="0" name=""/>
        <dsp:cNvSpPr/>
      </dsp:nvSpPr>
      <dsp:spPr>
        <a:xfrm>
          <a:off x="788876" y="1994802"/>
          <a:ext cx="738857" cy="73885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C181A5C-4920-4E7C-A24A-7A67669AE602}">
      <dsp:nvSpPr>
        <dsp:cNvPr id="0" name=""/>
        <dsp:cNvSpPr/>
      </dsp:nvSpPr>
      <dsp:spPr>
        <a:xfrm>
          <a:off x="1158304" y="2954642"/>
          <a:ext cx="9792733" cy="5910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9174" tIns="50800" rIns="50800" bIns="50800" numCol="1" spcCol="1270" anchor="ctr" anchorCtr="0">
          <a:noAutofit/>
        </a:bodyPr>
        <a:lstStyle/>
        <a:p>
          <a:pPr lvl="0" algn="l" defTabSz="889000">
            <a:lnSpc>
              <a:spcPct val="90000"/>
            </a:lnSpc>
            <a:spcBef>
              <a:spcPct val="0"/>
            </a:spcBef>
            <a:spcAft>
              <a:spcPct val="35000"/>
            </a:spcAft>
            <a:buNone/>
          </a:pPr>
          <a:r>
            <a:rPr lang="en-GB" sz="2000" kern="1200">
              <a:latin typeface="Times New Roman" panose="02020603050405020304" pitchFamily="18" charset="0"/>
              <a:cs typeface="Times New Roman" panose="02020603050405020304" pitchFamily="18" charset="0"/>
            </a:rPr>
            <a:t>4. The operating cost encompasses salary, utility, insurance, costs of delivery and marketing budgets.</a:t>
          </a:r>
          <a:endParaRPr lang="en-US" sz="2000" kern="1200">
            <a:latin typeface="Times New Roman" panose="02020603050405020304" pitchFamily="18" charset="0"/>
            <a:cs typeface="Times New Roman" panose="02020603050405020304" pitchFamily="18" charset="0"/>
          </a:endParaRPr>
        </a:p>
      </dsp:txBody>
      <dsp:txXfrm>
        <a:off x="1158304" y="2954642"/>
        <a:ext cx="9792733" cy="591085"/>
      </dsp:txXfrm>
    </dsp:sp>
    <dsp:sp modelId="{375E3173-8456-4959-9EC0-5828C0A71A2B}">
      <dsp:nvSpPr>
        <dsp:cNvPr id="0" name=""/>
        <dsp:cNvSpPr/>
      </dsp:nvSpPr>
      <dsp:spPr>
        <a:xfrm>
          <a:off x="788876" y="2880756"/>
          <a:ext cx="738857" cy="73885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C58A0B2-886A-461F-A356-8DCC925027AE}">
      <dsp:nvSpPr>
        <dsp:cNvPr id="0" name=""/>
        <dsp:cNvSpPr/>
      </dsp:nvSpPr>
      <dsp:spPr>
        <a:xfrm>
          <a:off x="935974" y="3841158"/>
          <a:ext cx="10015064" cy="5910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9174" tIns="50800" rIns="50800" bIns="50800" numCol="1" spcCol="1270" anchor="ctr" anchorCtr="0">
          <a:noAutofit/>
        </a:bodyPr>
        <a:lstStyle/>
        <a:p>
          <a:pPr lvl="0" algn="l" defTabSz="889000">
            <a:lnSpc>
              <a:spcPct val="90000"/>
            </a:lnSpc>
            <a:spcBef>
              <a:spcPct val="0"/>
            </a:spcBef>
            <a:spcAft>
              <a:spcPct val="35000"/>
            </a:spcAft>
            <a:buNone/>
          </a:pPr>
          <a:r>
            <a:rPr lang="en-GB" sz="2000" kern="1200">
              <a:latin typeface="Times New Roman" panose="02020603050405020304" pitchFamily="18" charset="0"/>
              <a:cs typeface="Times New Roman" panose="02020603050405020304" pitchFamily="18" charset="0"/>
            </a:rPr>
            <a:t>5. A six-month projection will give the anticipated sales, costs and the stability of the cash flow.</a:t>
          </a:r>
          <a:endParaRPr lang="en-US" sz="2000" kern="1200">
            <a:latin typeface="Times New Roman" panose="02020603050405020304" pitchFamily="18" charset="0"/>
            <a:cs typeface="Times New Roman" panose="02020603050405020304" pitchFamily="18" charset="0"/>
          </a:endParaRPr>
        </a:p>
      </dsp:txBody>
      <dsp:txXfrm>
        <a:off x="935974" y="3841158"/>
        <a:ext cx="10015064" cy="591085"/>
      </dsp:txXfrm>
    </dsp:sp>
    <dsp:sp modelId="{D306007A-9C2B-4B6F-821D-93A7EC6F100B}">
      <dsp:nvSpPr>
        <dsp:cNvPr id="0" name=""/>
        <dsp:cNvSpPr/>
      </dsp:nvSpPr>
      <dsp:spPr>
        <a:xfrm>
          <a:off x="566545" y="3767273"/>
          <a:ext cx="738857" cy="73885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FD4B09F-24C9-444C-B7DE-28AACD9872D5}">
      <dsp:nvSpPr>
        <dsp:cNvPr id="0" name=""/>
        <dsp:cNvSpPr/>
      </dsp:nvSpPr>
      <dsp:spPr>
        <a:xfrm>
          <a:off x="449765" y="4727675"/>
          <a:ext cx="10501272" cy="59108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69174" tIns="50800" rIns="50800" bIns="50800" numCol="1" spcCol="1270" anchor="ctr" anchorCtr="0">
          <a:noAutofit/>
        </a:bodyPr>
        <a:lstStyle/>
        <a:p>
          <a:pPr lvl="0" algn="l" defTabSz="889000">
            <a:lnSpc>
              <a:spcPct val="90000"/>
            </a:lnSpc>
            <a:spcBef>
              <a:spcPct val="0"/>
            </a:spcBef>
            <a:spcAft>
              <a:spcPct val="35000"/>
            </a:spcAft>
            <a:buNone/>
          </a:pPr>
          <a:r>
            <a:rPr lang="en-GB" sz="2000" kern="1200" dirty="0">
              <a:latin typeface="Times New Roman" panose="02020603050405020304" pitchFamily="18" charset="0"/>
              <a:cs typeface="Times New Roman" panose="02020603050405020304" pitchFamily="18" charset="0"/>
            </a:rPr>
            <a:t>6. The targeted period is between eighteen and twenty-four months to break even with constant growth.</a:t>
          </a:r>
          <a:endParaRPr lang="en-US" sz="2000" kern="1200" dirty="0">
            <a:latin typeface="Times New Roman" panose="02020603050405020304" pitchFamily="18" charset="0"/>
            <a:cs typeface="Times New Roman" panose="02020603050405020304" pitchFamily="18" charset="0"/>
          </a:endParaRPr>
        </a:p>
      </dsp:txBody>
      <dsp:txXfrm>
        <a:off x="449765" y="4727675"/>
        <a:ext cx="10501272" cy="591085"/>
      </dsp:txXfrm>
    </dsp:sp>
    <dsp:sp modelId="{FD909CCB-3773-4D14-B21A-771CC597E4FC}">
      <dsp:nvSpPr>
        <dsp:cNvPr id="0" name=""/>
        <dsp:cNvSpPr/>
      </dsp:nvSpPr>
      <dsp:spPr>
        <a:xfrm>
          <a:off x="80337" y="4653789"/>
          <a:ext cx="738857" cy="738857"/>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diagrams.loki3.com/VaryingWidthList">
  <dgm:title val="Varying Width List"/>
  <dgm:desc val="Use for emphasizing items of different weights.  Good for large amounts of Level 1 text.  The width of each shape is independently determined based on its text."/>
  <dgm:catLst>
    <dgm:cat type="list" pri="4160"/>
    <dgm:cat type="officeonline" pri="5000"/>
  </dgm:catLst>
  <dgm:sampData useDef="1">
    <dgm:dataModel>
      <dgm:ptLst/>
      <dgm:bg/>
      <dgm:whole/>
    </dgm:dataModel>
  </dgm:sampData>
  <dgm:styleData useDef="1">
    <dgm:dataModel>
      <dgm:ptLst/>
      <dgm:bg/>
      <dgm:whole/>
    </dgm:dataModel>
  </dgm:styleData>
  <dgm:clrData useDef="1">
    <dgm:dataModel>
      <dgm:ptLst/>
      <dgm:bg/>
      <dgm:whole/>
    </dgm:dataModel>
  </dgm:clrData>
  <dgm:layoutNode name="Name0">
    <dgm:varLst>
      <dgm:resizeHandles/>
    </dgm:varLst>
    <dgm:alg type="lin">
      <dgm:param type="linDir" val="fromT"/>
    </dgm:alg>
    <dgm:shape xmlns:r="http://schemas.openxmlformats.org/officeDocument/2006/relationships" r:blip="">
      <dgm:adjLst/>
    </dgm:shape>
    <dgm:presOf/>
    <dgm:constrLst>
      <dgm:constr type="w" for="ch" forName="text" val="20"/>
      <dgm:constr type="h" for="ch" forName="text" refType="h"/>
      <dgm:constr type="primFontSz" for="ch" forName="text" op="equ" val="65"/>
      <dgm:constr type="h" for="ch" forName="space" refType="h" fact="0.05"/>
    </dgm:constrLst>
    <dgm:forEach name="Name1" axis="ch" ptType="node">
      <dgm:layoutNode name="text" styleLbl="node1">
        <dgm:varLst>
          <dgm:bulletEnabled val="1"/>
        </dgm:varLst>
        <dgm:alg type="tx"/>
        <dgm:shape xmlns:r="http://schemas.openxmlformats.org/officeDocument/2006/relationships" type="rect" r:blip="">
          <dgm:adjLst/>
        </dgm:shape>
        <dgm:presOf axis="desOrSelf" ptType="node"/>
        <dgm:constrLst>
          <dgm:constr type="tMarg" refType="primFontSz" fact="0.2"/>
          <dgm:constr type="bMarg" refType="primFontSz" fact="0.2"/>
          <dgm:constr type="lMarg" refType="primFontSz" fact="0.2"/>
          <dgm:constr type="rMarg" refType="primFontSz" fact="0.2"/>
        </dgm:constrLst>
        <dgm:ruleLst>
          <dgm:rule type="w" val="INF" fact="NaN" max="NaN"/>
          <dgm:rule type="primFontSz" val="5" fact="NaN" max="NaN"/>
        </dgm:ruleLst>
      </dgm:layoutNode>
      <dgm:choose name="Name2">
        <dgm:if name="Name3" axis="par ch" ptType="doc node" func="cnt" op="gte" val="2">
          <dgm:forEach name="Name4" axis="followSib" ptType="sibTrans" cnt="1">
            <dgm:layoutNode name="space">
              <dgm:alg type="sp"/>
              <dgm:shape xmlns:r="http://schemas.openxmlformats.org/officeDocument/2006/relationships" r:blip="">
                <dgm:adjLst/>
              </dgm:shape>
              <dgm:presOf/>
            </dgm:layoutNode>
          </dgm:forEach>
        </dgm:if>
        <dgm:else name="Name5"/>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08/12/2025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
            </a:r>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6D9EFD-AFB4-2EB8-DAE8-23540A3908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A73B0E-BF7A-90D8-CC7E-5BABF40912C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FF57423-81B1-9AD5-78F4-F43B5B9E9D6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1E199D1-0B66-63E6-FDFF-356DC635F61B}"/>
              </a:ext>
            </a:extLst>
          </p:cNvPr>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21077018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3298051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08/12/2025</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08/12/2025</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08/12/2025</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08/12/2025</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08/12/2025</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08/12/2025</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08/12/2025</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08/12/2025</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08/12/2025</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08/12/2025</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08/12/2025</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08/12/2025</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soilassociation.org/certification/organic-market-report-2025/" TargetMode="External"/><Relationship Id="rId2" Type="http://schemas.openxmlformats.org/officeDocument/2006/relationships/hyperlink" Target="https://www.ibisworld.com/united-kingdom/industry/organic-food-retailing/501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F28B8A12-4674-CF30-5C99-E2864BC75F54}"/>
              </a:ext>
            </a:extLst>
          </p:cNvPr>
          <p:cNvSpPr/>
          <p:nvPr/>
        </p:nvSpPr>
        <p:spPr>
          <a:xfrm>
            <a:off x="0" y="923330"/>
            <a:ext cx="12192000" cy="3527750"/>
          </a:xfrm>
          <a:custGeom>
            <a:avLst/>
            <a:gdLst/>
            <a:ahLst/>
            <a:cxnLst/>
            <a:rect l="l" t="t" r="r" b="b"/>
            <a:pathLst>
              <a:path w="2514545" h="546541">
                <a:moveTo>
                  <a:pt x="0" y="0"/>
                </a:moveTo>
                <a:lnTo>
                  <a:pt x="2514545" y="0"/>
                </a:lnTo>
                <a:lnTo>
                  <a:pt x="2514545" y="546541"/>
                </a:lnTo>
                <a:lnTo>
                  <a:pt x="0" y="546541"/>
                </a:lnTo>
                <a:close/>
              </a:path>
            </a:pathLst>
          </a:custGeom>
          <a:blipFill>
            <a:blip r:embed="rId2"/>
            <a:stretch>
              <a:fillRect t="-73984" b="-132737"/>
            </a:stretch>
          </a:blipFill>
        </p:spPr>
        <p:txBody>
          <a:bodyPr/>
          <a:lstStyle/>
          <a:p>
            <a:endParaRPr lang="en-US"/>
          </a:p>
        </p:txBody>
      </p:sp>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639613" y="4173439"/>
            <a:ext cx="9144000" cy="1155646"/>
          </a:xfrm>
        </p:spPr>
        <p:txBody>
          <a:bodyPr>
            <a:normAutofit/>
          </a:bodyPr>
          <a:lstStyle/>
          <a:p>
            <a:r>
              <a:rPr lang="en-GB" sz="5400" b="1" dirty="0">
                <a:solidFill>
                  <a:srgbClr val="00B0F0"/>
                </a:solidFill>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524000" y="5202238"/>
            <a:ext cx="9144000" cy="1655762"/>
          </a:xfrm>
        </p:spPr>
        <p:txBody>
          <a:bodyPr>
            <a:normAutofit fontScale="77500" lnSpcReduction="20000"/>
          </a:bodyPr>
          <a:lstStyle/>
          <a:p>
            <a:r>
              <a:rPr lang="en-GB" b="1" dirty="0"/>
              <a:t>Name:  Al Arafat </a:t>
            </a:r>
            <a:r>
              <a:rPr lang="en-GB" b="1" dirty="0" err="1" smtClean="0"/>
              <a:t>Sadin</a:t>
            </a:r>
            <a:endParaRPr lang="en-GB" b="1" dirty="0" smtClean="0"/>
          </a:p>
          <a:p>
            <a:r>
              <a:rPr lang="en-GB" b="1" dirty="0"/>
              <a:t>Student Id : </a:t>
            </a:r>
            <a:r>
              <a:rPr lang="en-GB" b="1" dirty="0" smtClean="0"/>
              <a:t>2428111</a:t>
            </a:r>
          </a:p>
          <a:p>
            <a:r>
              <a:rPr lang="en-GB" b="1" dirty="0" smtClean="0"/>
              <a:t>Module </a:t>
            </a:r>
            <a:r>
              <a:rPr lang="en-GB" b="1" dirty="0"/>
              <a:t>name : Enterprise and </a:t>
            </a:r>
            <a:r>
              <a:rPr lang="en-GB" b="1" dirty="0" smtClean="0"/>
              <a:t>Entrepreneurship</a:t>
            </a:r>
          </a:p>
          <a:p>
            <a:r>
              <a:rPr lang="en-GB" b="1" dirty="0" smtClean="0"/>
              <a:t>Module </a:t>
            </a:r>
            <a:r>
              <a:rPr lang="en-GB" b="1" dirty="0"/>
              <a:t>code : LCLM </a:t>
            </a:r>
            <a:r>
              <a:rPr lang="en-GB" b="1" dirty="0" smtClean="0"/>
              <a:t>4006</a:t>
            </a:r>
          </a:p>
          <a:p>
            <a:r>
              <a:rPr lang="en-GB" b="1" dirty="0" smtClean="0"/>
              <a:t>Lecturer</a:t>
            </a:r>
            <a:r>
              <a:rPr lang="en-GB" b="1" dirty="0"/>
              <a:t>: Thomas </a:t>
            </a:r>
            <a:r>
              <a:rPr lang="en-GB" b="1" dirty="0" err="1"/>
              <a:t>Adeyemi</a:t>
            </a:r>
            <a:endParaRPr lang="en-GB" b="1" dirty="0"/>
          </a:p>
        </p:txBody>
      </p:sp>
      <p:sp>
        <p:nvSpPr>
          <p:cNvPr id="4" name="TextBox 3">
            <a:extLst>
              <a:ext uri="{FF2B5EF4-FFF2-40B4-BE49-F238E27FC236}">
                <a16:creationId xmlns:a16="http://schemas.microsoft.com/office/drawing/2014/main" id="{53777F1C-B44B-A193-8A06-0E783FADF3A6}"/>
              </a:ext>
            </a:extLst>
          </p:cNvPr>
          <p:cNvSpPr txBox="1"/>
          <p:nvPr/>
        </p:nvSpPr>
        <p:spPr>
          <a:xfrm>
            <a:off x="1439917" y="0"/>
            <a:ext cx="9543393" cy="923330"/>
          </a:xfrm>
          <a:prstGeom prst="rect">
            <a:avLst/>
          </a:prstGeom>
          <a:noFill/>
        </p:spPr>
        <p:txBody>
          <a:bodyPr wrap="square" rtlCol="0">
            <a:spAutoFit/>
          </a:bodyPr>
          <a:lstStyle/>
          <a:p>
            <a:pPr algn="ctr"/>
            <a:r>
              <a:rPr lang="en-GB" sz="5400" dirty="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9">
            <a:extLst>
              <a:ext uri="{FF2B5EF4-FFF2-40B4-BE49-F238E27FC236}">
                <a16:creationId xmlns:a16="http://schemas.microsoft.com/office/drawing/2014/main" id="{6C0A8B74-94F5-C547-DFF6-BD19AEC2ED96}"/>
              </a:ext>
            </a:extLst>
          </p:cNvPr>
          <p:cNvGrpSpPr/>
          <p:nvPr/>
        </p:nvGrpSpPr>
        <p:grpSpPr>
          <a:xfrm>
            <a:off x="450620" y="2286000"/>
            <a:ext cx="6501874" cy="3606393"/>
            <a:chOff x="0" y="0"/>
            <a:chExt cx="1696244" cy="987823"/>
          </a:xfrm>
        </p:grpSpPr>
        <p:sp>
          <p:nvSpPr>
            <p:cNvPr id="14" name="Freeform 10">
              <a:extLst>
                <a:ext uri="{FF2B5EF4-FFF2-40B4-BE49-F238E27FC236}">
                  <a16:creationId xmlns:a16="http://schemas.microsoft.com/office/drawing/2014/main" id="{0453AC74-7CDE-DD03-68F0-CEF162FC3392}"/>
                </a:ext>
              </a:extLst>
            </p:cNvPr>
            <p:cNvSpPr/>
            <p:nvPr/>
          </p:nvSpPr>
          <p:spPr>
            <a:xfrm>
              <a:off x="0" y="0"/>
              <a:ext cx="1696244" cy="987823"/>
            </a:xfrm>
            <a:custGeom>
              <a:avLst/>
              <a:gdLst/>
              <a:ahLst/>
              <a:cxnLst/>
              <a:rect l="l" t="t" r="r" b="b"/>
              <a:pathLst>
                <a:path w="1696244" h="987823">
                  <a:moveTo>
                    <a:pt x="0" y="0"/>
                  </a:moveTo>
                  <a:lnTo>
                    <a:pt x="1696244" y="0"/>
                  </a:lnTo>
                  <a:lnTo>
                    <a:pt x="1696244" y="987823"/>
                  </a:lnTo>
                  <a:lnTo>
                    <a:pt x="0" y="987823"/>
                  </a:lnTo>
                  <a:close/>
                </a:path>
              </a:pathLst>
            </a:custGeom>
            <a:solidFill>
              <a:srgbClr val="000000"/>
            </a:solidFill>
          </p:spPr>
          <p:txBody>
            <a:bodyPr/>
            <a:lstStyle/>
            <a:p>
              <a:endParaRPr lang="en-US" dirty="0"/>
            </a:p>
          </p:txBody>
        </p:sp>
        <p:sp>
          <p:nvSpPr>
            <p:cNvPr id="15" name="TextBox 11">
              <a:extLst>
                <a:ext uri="{FF2B5EF4-FFF2-40B4-BE49-F238E27FC236}">
                  <a16:creationId xmlns:a16="http://schemas.microsoft.com/office/drawing/2014/main" id="{3A589EB5-1732-44E4-4D7F-CF11E50F492F}"/>
                </a:ext>
              </a:extLst>
            </p:cNvPr>
            <p:cNvSpPr txBox="1"/>
            <p:nvPr/>
          </p:nvSpPr>
          <p:spPr>
            <a:xfrm>
              <a:off x="0" y="-38100"/>
              <a:ext cx="1696244" cy="1025923"/>
            </a:xfrm>
            <a:prstGeom prst="rect">
              <a:avLst/>
            </a:prstGeom>
          </p:spPr>
          <p:txBody>
            <a:bodyPr lIns="50800" tIns="50800" rIns="50800" bIns="50800" rtlCol="0" anchor="ctr"/>
            <a:lstStyle/>
            <a:p>
              <a:pPr algn="ctr">
                <a:lnSpc>
                  <a:spcPts val="2940"/>
                </a:lnSpc>
              </a:pPr>
              <a:endParaRPr/>
            </a:p>
          </p:txBody>
        </p:sp>
      </p:gr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3002280" y="1230803"/>
            <a:ext cx="10515600" cy="1325563"/>
          </a:xfrm>
        </p:spPr>
        <p:txBody>
          <a:bodyPr/>
          <a:lstStyle/>
          <a:p>
            <a:pPr algn="ctr"/>
            <a:r>
              <a:rPr lang="en-GB" dirty="0"/>
              <a:t>Business Plan</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755665" y="2752794"/>
            <a:ext cx="5891784" cy="2672803"/>
          </a:xfrm>
        </p:spPr>
        <p:txBody>
          <a:bodyPr>
            <a:normAutofit lnSpcReduction="10000"/>
          </a:bodyPr>
          <a:lstStyle/>
          <a:p>
            <a:r>
              <a:rPr lang="en-GB" dirty="0">
                <a:solidFill>
                  <a:schemeClr val="bg1"/>
                </a:solidFill>
              </a:rPr>
              <a:t>Name: Al Arafat Sadin</a:t>
            </a:r>
          </a:p>
          <a:p>
            <a:r>
              <a:rPr lang="en-GB" dirty="0">
                <a:solidFill>
                  <a:schemeClr val="bg1"/>
                </a:solidFill>
              </a:rPr>
              <a:t>Student ID: 2428111</a:t>
            </a:r>
          </a:p>
          <a:p>
            <a:r>
              <a:rPr lang="en-GB" dirty="0">
                <a:solidFill>
                  <a:schemeClr val="bg1"/>
                </a:solidFill>
              </a:rPr>
              <a:t>Module code: LCLM 4006</a:t>
            </a:r>
          </a:p>
          <a:p>
            <a:r>
              <a:rPr lang="en-GB" dirty="0">
                <a:solidFill>
                  <a:schemeClr val="bg1"/>
                </a:solidFill>
              </a:rPr>
              <a:t>Module title: Enterprise and Entrepreneurship</a:t>
            </a:r>
          </a:p>
          <a:p>
            <a:r>
              <a:rPr lang="en-GB" dirty="0">
                <a:solidFill>
                  <a:schemeClr val="bg1"/>
                </a:solidFill>
              </a:rPr>
              <a:t>Lecturer’s name: Thomas Adeyemi</a:t>
            </a:r>
          </a:p>
        </p:txBody>
      </p:sp>
      <p:grpSp>
        <p:nvGrpSpPr>
          <p:cNvPr id="5" name="Group 2">
            <a:extLst>
              <a:ext uri="{FF2B5EF4-FFF2-40B4-BE49-F238E27FC236}">
                <a16:creationId xmlns:a16="http://schemas.microsoft.com/office/drawing/2014/main" id="{C5EB9BAE-988D-248D-925A-43F479918912}"/>
              </a:ext>
            </a:extLst>
          </p:cNvPr>
          <p:cNvGrpSpPr/>
          <p:nvPr/>
        </p:nvGrpSpPr>
        <p:grpSpPr>
          <a:xfrm>
            <a:off x="0" y="118789"/>
            <a:ext cx="12192000" cy="732549"/>
            <a:chOff x="0" y="0"/>
            <a:chExt cx="4816593" cy="192935"/>
          </a:xfrm>
        </p:grpSpPr>
        <p:sp>
          <p:nvSpPr>
            <p:cNvPr id="6" name="Freeform 3">
              <a:extLst>
                <a:ext uri="{FF2B5EF4-FFF2-40B4-BE49-F238E27FC236}">
                  <a16:creationId xmlns:a16="http://schemas.microsoft.com/office/drawing/2014/main" id="{9F2A91AD-B48B-9E8F-6C82-02AC96D03A62}"/>
                </a:ext>
              </a:extLst>
            </p:cNvPr>
            <p:cNvSpPr/>
            <p:nvPr/>
          </p:nvSpPr>
          <p:spPr>
            <a:xfrm>
              <a:off x="0" y="0"/>
              <a:ext cx="4816592" cy="192935"/>
            </a:xfrm>
            <a:custGeom>
              <a:avLst/>
              <a:gdLst/>
              <a:ahLst/>
              <a:cxnLst/>
              <a:rect l="l" t="t" r="r" b="b"/>
              <a:pathLst>
                <a:path w="4816592" h="192935">
                  <a:moveTo>
                    <a:pt x="0" y="0"/>
                  </a:moveTo>
                  <a:lnTo>
                    <a:pt x="4816592" y="0"/>
                  </a:lnTo>
                  <a:lnTo>
                    <a:pt x="4816592" y="192935"/>
                  </a:lnTo>
                  <a:lnTo>
                    <a:pt x="0" y="192935"/>
                  </a:lnTo>
                  <a:close/>
                </a:path>
              </a:pathLst>
            </a:custGeom>
            <a:solidFill>
              <a:srgbClr val="000000"/>
            </a:solidFill>
          </p:spPr>
          <p:txBody>
            <a:bodyPr/>
            <a:lstStyle/>
            <a:p>
              <a:endParaRPr lang="en-US"/>
            </a:p>
          </p:txBody>
        </p:sp>
        <p:sp>
          <p:nvSpPr>
            <p:cNvPr id="7" name="TextBox 4">
              <a:extLst>
                <a:ext uri="{FF2B5EF4-FFF2-40B4-BE49-F238E27FC236}">
                  <a16:creationId xmlns:a16="http://schemas.microsoft.com/office/drawing/2014/main" id="{3CBAD776-9339-89A6-6965-B382C3A71F35}"/>
                </a:ext>
              </a:extLst>
            </p:cNvPr>
            <p:cNvSpPr txBox="1"/>
            <p:nvPr/>
          </p:nvSpPr>
          <p:spPr>
            <a:xfrm>
              <a:off x="0" y="-38100"/>
              <a:ext cx="4816593" cy="231035"/>
            </a:xfrm>
            <a:prstGeom prst="rect">
              <a:avLst/>
            </a:prstGeom>
          </p:spPr>
          <p:txBody>
            <a:bodyPr lIns="50800" tIns="50800" rIns="50800" bIns="50800" rtlCol="0" anchor="ctr"/>
            <a:lstStyle/>
            <a:p>
              <a:pPr algn="ctr">
                <a:lnSpc>
                  <a:spcPts val="2940"/>
                </a:lnSpc>
              </a:pPr>
              <a:endParaRPr/>
            </a:p>
          </p:txBody>
        </p:sp>
      </p:grpSp>
      <p:grpSp>
        <p:nvGrpSpPr>
          <p:cNvPr id="9" name="Group 2">
            <a:extLst>
              <a:ext uri="{FF2B5EF4-FFF2-40B4-BE49-F238E27FC236}">
                <a16:creationId xmlns:a16="http://schemas.microsoft.com/office/drawing/2014/main" id="{560822BE-1317-B831-72C1-92D5F863A484}"/>
              </a:ext>
            </a:extLst>
          </p:cNvPr>
          <p:cNvGrpSpPr/>
          <p:nvPr/>
        </p:nvGrpSpPr>
        <p:grpSpPr>
          <a:xfrm>
            <a:off x="-3" y="6006662"/>
            <a:ext cx="12192000" cy="732549"/>
            <a:chOff x="0" y="0"/>
            <a:chExt cx="4816593" cy="192935"/>
          </a:xfrm>
        </p:grpSpPr>
        <p:sp>
          <p:nvSpPr>
            <p:cNvPr id="10" name="Freeform 3">
              <a:extLst>
                <a:ext uri="{FF2B5EF4-FFF2-40B4-BE49-F238E27FC236}">
                  <a16:creationId xmlns:a16="http://schemas.microsoft.com/office/drawing/2014/main" id="{CE729E66-4F83-7BF6-0F70-760A03B9AD98}"/>
                </a:ext>
              </a:extLst>
            </p:cNvPr>
            <p:cNvSpPr/>
            <p:nvPr/>
          </p:nvSpPr>
          <p:spPr>
            <a:xfrm>
              <a:off x="0" y="0"/>
              <a:ext cx="4816592" cy="192935"/>
            </a:xfrm>
            <a:custGeom>
              <a:avLst/>
              <a:gdLst/>
              <a:ahLst/>
              <a:cxnLst/>
              <a:rect l="l" t="t" r="r" b="b"/>
              <a:pathLst>
                <a:path w="4816592" h="192935">
                  <a:moveTo>
                    <a:pt x="0" y="0"/>
                  </a:moveTo>
                  <a:lnTo>
                    <a:pt x="4816592" y="0"/>
                  </a:lnTo>
                  <a:lnTo>
                    <a:pt x="4816592" y="192935"/>
                  </a:lnTo>
                  <a:lnTo>
                    <a:pt x="0" y="192935"/>
                  </a:lnTo>
                  <a:close/>
                </a:path>
              </a:pathLst>
            </a:custGeom>
            <a:solidFill>
              <a:srgbClr val="000000"/>
            </a:solidFill>
          </p:spPr>
          <p:txBody>
            <a:bodyPr/>
            <a:lstStyle/>
            <a:p>
              <a:endParaRPr lang="en-US"/>
            </a:p>
          </p:txBody>
        </p:sp>
        <p:sp>
          <p:nvSpPr>
            <p:cNvPr id="11" name="TextBox 4">
              <a:extLst>
                <a:ext uri="{FF2B5EF4-FFF2-40B4-BE49-F238E27FC236}">
                  <a16:creationId xmlns:a16="http://schemas.microsoft.com/office/drawing/2014/main" id="{1D4E2686-6586-A3B7-DF05-0513C5B0C6B7}"/>
                </a:ext>
              </a:extLst>
            </p:cNvPr>
            <p:cNvSpPr txBox="1"/>
            <p:nvPr/>
          </p:nvSpPr>
          <p:spPr>
            <a:xfrm>
              <a:off x="0" y="-38100"/>
              <a:ext cx="4816593" cy="231035"/>
            </a:xfrm>
            <a:prstGeom prst="rect">
              <a:avLst/>
            </a:prstGeom>
          </p:spPr>
          <p:txBody>
            <a:bodyPr lIns="50800" tIns="50800" rIns="50800" bIns="50800" rtlCol="0" anchor="ctr"/>
            <a:lstStyle/>
            <a:p>
              <a:pPr algn="ctr">
                <a:lnSpc>
                  <a:spcPts val="2940"/>
                </a:lnSpc>
              </a:pPr>
              <a:endParaRPr/>
            </a:p>
          </p:txBody>
        </p:sp>
      </p:grpSp>
      <p:grpSp>
        <p:nvGrpSpPr>
          <p:cNvPr id="16" name="Group 14">
            <a:extLst>
              <a:ext uri="{FF2B5EF4-FFF2-40B4-BE49-F238E27FC236}">
                <a16:creationId xmlns:a16="http://schemas.microsoft.com/office/drawing/2014/main" id="{A61FBCD2-49AD-873B-2283-B407FA279CEF}"/>
              </a:ext>
            </a:extLst>
          </p:cNvPr>
          <p:cNvGrpSpPr/>
          <p:nvPr/>
        </p:nvGrpSpPr>
        <p:grpSpPr>
          <a:xfrm>
            <a:off x="7110509" y="1084309"/>
            <a:ext cx="4788877" cy="2195529"/>
            <a:chOff x="0" y="0"/>
            <a:chExt cx="12413632" cy="4221562"/>
          </a:xfrm>
        </p:grpSpPr>
        <p:grpSp>
          <p:nvGrpSpPr>
            <p:cNvPr id="17" name="Group 15">
              <a:extLst>
                <a:ext uri="{FF2B5EF4-FFF2-40B4-BE49-F238E27FC236}">
                  <a16:creationId xmlns:a16="http://schemas.microsoft.com/office/drawing/2014/main" id="{E4EE0D37-9CDB-4BF0-7876-08FEB8948D49}"/>
                </a:ext>
              </a:extLst>
            </p:cNvPr>
            <p:cNvGrpSpPr/>
            <p:nvPr/>
          </p:nvGrpSpPr>
          <p:grpSpPr>
            <a:xfrm>
              <a:off x="0" y="0"/>
              <a:ext cx="6128273" cy="4221562"/>
              <a:chOff x="0" y="0"/>
              <a:chExt cx="712072" cy="490523"/>
            </a:xfrm>
          </p:grpSpPr>
          <p:sp>
            <p:nvSpPr>
              <p:cNvPr id="20" name="Freeform 16">
                <a:extLst>
                  <a:ext uri="{FF2B5EF4-FFF2-40B4-BE49-F238E27FC236}">
                    <a16:creationId xmlns:a16="http://schemas.microsoft.com/office/drawing/2014/main" id="{1DE3D495-D753-CA5E-16D6-478926DEA910}"/>
                  </a:ext>
                </a:extLst>
              </p:cNvPr>
              <p:cNvSpPr/>
              <p:nvPr/>
            </p:nvSpPr>
            <p:spPr>
              <a:xfrm>
                <a:off x="0" y="0"/>
                <a:ext cx="712072" cy="490523"/>
              </a:xfrm>
              <a:custGeom>
                <a:avLst/>
                <a:gdLst/>
                <a:ahLst/>
                <a:cxnLst/>
                <a:rect l="l" t="t" r="r" b="b"/>
                <a:pathLst>
                  <a:path w="712072" h="490523">
                    <a:moveTo>
                      <a:pt x="0" y="0"/>
                    </a:moveTo>
                    <a:lnTo>
                      <a:pt x="712072" y="0"/>
                    </a:lnTo>
                    <a:lnTo>
                      <a:pt x="712072" y="490523"/>
                    </a:lnTo>
                    <a:lnTo>
                      <a:pt x="0" y="490523"/>
                    </a:lnTo>
                    <a:close/>
                  </a:path>
                </a:pathLst>
              </a:custGeom>
              <a:blipFill>
                <a:blip r:embed="rId2"/>
                <a:stretch>
                  <a:fillRect l="-1664" r="-1664"/>
                </a:stretch>
              </a:blipFill>
            </p:spPr>
          </p:sp>
        </p:grpSp>
        <p:grpSp>
          <p:nvGrpSpPr>
            <p:cNvPr id="18" name="Group 17">
              <a:extLst>
                <a:ext uri="{FF2B5EF4-FFF2-40B4-BE49-F238E27FC236}">
                  <a16:creationId xmlns:a16="http://schemas.microsoft.com/office/drawing/2014/main" id="{E5EF4976-DCEB-4439-287D-D7FA2A2C8175}"/>
                </a:ext>
              </a:extLst>
            </p:cNvPr>
            <p:cNvGrpSpPr/>
            <p:nvPr/>
          </p:nvGrpSpPr>
          <p:grpSpPr>
            <a:xfrm>
              <a:off x="6285359" y="0"/>
              <a:ext cx="6128273" cy="4221562"/>
              <a:chOff x="0" y="0"/>
              <a:chExt cx="712072" cy="490523"/>
            </a:xfrm>
          </p:grpSpPr>
          <p:sp>
            <p:nvSpPr>
              <p:cNvPr id="19" name="Freeform 18">
                <a:extLst>
                  <a:ext uri="{FF2B5EF4-FFF2-40B4-BE49-F238E27FC236}">
                    <a16:creationId xmlns:a16="http://schemas.microsoft.com/office/drawing/2014/main" id="{1C121302-52E6-154A-D0F4-744F9FBFF6A5}"/>
                  </a:ext>
                </a:extLst>
              </p:cNvPr>
              <p:cNvSpPr/>
              <p:nvPr/>
            </p:nvSpPr>
            <p:spPr>
              <a:xfrm>
                <a:off x="0" y="0"/>
                <a:ext cx="712072" cy="490523"/>
              </a:xfrm>
              <a:custGeom>
                <a:avLst/>
                <a:gdLst/>
                <a:ahLst/>
                <a:cxnLst/>
                <a:rect l="l" t="t" r="r" b="b"/>
                <a:pathLst>
                  <a:path w="712072" h="490523">
                    <a:moveTo>
                      <a:pt x="0" y="0"/>
                    </a:moveTo>
                    <a:lnTo>
                      <a:pt x="712072" y="0"/>
                    </a:lnTo>
                    <a:lnTo>
                      <a:pt x="712072" y="490523"/>
                    </a:lnTo>
                    <a:lnTo>
                      <a:pt x="0" y="490523"/>
                    </a:lnTo>
                    <a:close/>
                  </a:path>
                </a:pathLst>
              </a:custGeom>
              <a:blipFill>
                <a:blip r:embed="rId3"/>
                <a:stretch>
                  <a:fillRect l="-1664" r="-1664"/>
                </a:stretch>
              </a:blipFill>
            </p:spPr>
          </p:sp>
        </p:grpSp>
      </p:grpSp>
      <p:grpSp>
        <p:nvGrpSpPr>
          <p:cNvPr id="21" name="Group 33">
            <a:extLst>
              <a:ext uri="{FF2B5EF4-FFF2-40B4-BE49-F238E27FC236}">
                <a16:creationId xmlns:a16="http://schemas.microsoft.com/office/drawing/2014/main" id="{CE9A908D-0EC0-DCE8-DDF0-6C021E02B623}"/>
              </a:ext>
            </a:extLst>
          </p:cNvPr>
          <p:cNvGrpSpPr/>
          <p:nvPr/>
        </p:nvGrpSpPr>
        <p:grpSpPr>
          <a:xfrm>
            <a:off x="7110509" y="3279838"/>
            <a:ext cx="4788877" cy="2672803"/>
            <a:chOff x="0" y="0"/>
            <a:chExt cx="1442397" cy="487286"/>
          </a:xfrm>
        </p:grpSpPr>
        <p:sp>
          <p:nvSpPr>
            <p:cNvPr id="22" name="Freeform 34">
              <a:extLst>
                <a:ext uri="{FF2B5EF4-FFF2-40B4-BE49-F238E27FC236}">
                  <a16:creationId xmlns:a16="http://schemas.microsoft.com/office/drawing/2014/main" id="{2B24A4BC-2E48-BB1A-4A36-D76B224168C1}"/>
                </a:ext>
              </a:extLst>
            </p:cNvPr>
            <p:cNvSpPr/>
            <p:nvPr/>
          </p:nvSpPr>
          <p:spPr>
            <a:xfrm>
              <a:off x="0" y="0"/>
              <a:ext cx="1442397" cy="487286"/>
            </a:xfrm>
            <a:custGeom>
              <a:avLst/>
              <a:gdLst/>
              <a:ahLst/>
              <a:cxnLst/>
              <a:rect l="l" t="t" r="r" b="b"/>
              <a:pathLst>
                <a:path w="1442397" h="487286">
                  <a:moveTo>
                    <a:pt x="0" y="0"/>
                  </a:moveTo>
                  <a:lnTo>
                    <a:pt x="1442397" y="0"/>
                  </a:lnTo>
                  <a:lnTo>
                    <a:pt x="1442397" y="487286"/>
                  </a:lnTo>
                  <a:lnTo>
                    <a:pt x="0" y="487286"/>
                  </a:lnTo>
                  <a:close/>
                </a:path>
              </a:pathLst>
            </a:custGeom>
            <a:blipFill>
              <a:blip r:embed="rId4"/>
              <a:stretch>
                <a:fillRect t="-48668" b="-48668"/>
              </a:stretch>
            </a:blipFill>
          </p:spPr>
        </p:sp>
      </p:gr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9">
            <a:extLst>
              <a:ext uri="{FF2B5EF4-FFF2-40B4-BE49-F238E27FC236}">
                <a16:creationId xmlns:a16="http://schemas.microsoft.com/office/drawing/2014/main" id="{0D85380D-C0AE-C3A9-3417-26567CBF9C1D}"/>
              </a:ext>
            </a:extLst>
          </p:cNvPr>
          <p:cNvGrpSpPr/>
          <p:nvPr/>
        </p:nvGrpSpPr>
        <p:grpSpPr>
          <a:xfrm>
            <a:off x="0" y="1440430"/>
            <a:ext cx="12192000" cy="5417570"/>
            <a:chOff x="0" y="0"/>
            <a:chExt cx="2514545" cy="621526"/>
          </a:xfrm>
        </p:grpSpPr>
        <p:sp>
          <p:nvSpPr>
            <p:cNvPr id="5" name="Freeform 10">
              <a:extLst>
                <a:ext uri="{FF2B5EF4-FFF2-40B4-BE49-F238E27FC236}">
                  <a16:creationId xmlns:a16="http://schemas.microsoft.com/office/drawing/2014/main" id="{E214BF8B-7454-801E-2FE2-F26C218893AD}"/>
                </a:ext>
              </a:extLst>
            </p:cNvPr>
            <p:cNvSpPr/>
            <p:nvPr/>
          </p:nvSpPr>
          <p:spPr>
            <a:xfrm>
              <a:off x="0" y="0"/>
              <a:ext cx="2514545" cy="621526"/>
            </a:xfrm>
            <a:custGeom>
              <a:avLst/>
              <a:gdLst/>
              <a:ahLst/>
              <a:cxnLst/>
              <a:rect l="l" t="t" r="r" b="b"/>
              <a:pathLst>
                <a:path w="2514545" h="621526">
                  <a:moveTo>
                    <a:pt x="0" y="0"/>
                  </a:moveTo>
                  <a:lnTo>
                    <a:pt x="2514545" y="0"/>
                  </a:lnTo>
                  <a:lnTo>
                    <a:pt x="2514545" y="621526"/>
                  </a:lnTo>
                  <a:lnTo>
                    <a:pt x="0" y="621526"/>
                  </a:lnTo>
                  <a:close/>
                </a:path>
              </a:pathLst>
            </a:custGeom>
            <a:blipFill>
              <a:blip r:embed="rId2"/>
              <a:stretch>
                <a:fillRect t="-77610" b="-77610"/>
              </a:stretch>
            </a:blipFill>
          </p:spPr>
          <p:txBody>
            <a:bodyPr/>
            <a:lstStyle/>
            <a:p>
              <a:endParaRPr lang="en-US"/>
            </a:p>
          </p:txBody>
        </p:sp>
      </p:grpSp>
      <p:graphicFrame>
        <p:nvGraphicFramePr>
          <p:cNvPr id="2" name="Content Placeholder 1">
            <a:extLst>
              <a:ext uri="{FF2B5EF4-FFF2-40B4-BE49-F238E27FC236}">
                <a16:creationId xmlns:a16="http://schemas.microsoft.com/office/drawing/2014/main" id="{54BC93C7-0621-98DA-72A9-AA076F402109}"/>
              </a:ext>
            </a:extLst>
          </p:cNvPr>
          <p:cNvGraphicFramePr>
            <a:graphicFrameLocks noGrp="1"/>
          </p:cNvGraphicFramePr>
          <p:nvPr>
            <p:ph idx="1"/>
            <p:extLst>
              <p:ext uri="{D42A27DB-BD31-4B8C-83A1-F6EECF244321}">
                <p14:modId xmlns:p14="http://schemas.microsoft.com/office/powerpoint/2010/main" val="8436584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FC814FB2-2CDA-1252-EC0E-5A2D8190D60E}"/>
              </a:ext>
            </a:extLst>
          </p:cNvPr>
          <p:cNvSpPr txBox="1"/>
          <p:nvPr/>
        </p:nvSpPr>
        <p:spPr>
          <a:xfrm>
            <a:off x="3592856" y="748407"/>
            <a:ext cx="4579780" cy="1077218"/>
          </a:xfrm>
          <a:prstGeom prst="rect">
            <a:avLst/>
          </a:prstGeom>
          <a:noFill/>
        </p:spPr>
        <p:txBody>
          <a:bodyPr wrap="none" rtlCol="0">
            <a:spAutoFit/>
          </a:bodyPr>
          <a:lstStyle/>
          <a:p>
            <a:r>
              <a:rPr lang="en-GB" sz="3200" b="1" dirty="0">
                <a:effectLst>
                  <a:outerShdw blurRad="38100" dist="38100" dir="2700000" algn="tl">
                    <a:srgbClr val="000000">
                      <a:alpha val="43137"/>
                    </a:srgbClr>
                  </a:outerShdw>
                </a:effectLst>
              </a:rPr>
              <a:t>Slide 2 - </a:t>
            </a:r>
            <a:r>
              <a:rPr lang="en-GB" sz="3200" b="1" i="0" dirty="0">
                <a:effectLst>
                  <a:outerShdw blurRad="38100" dist="38100" dir="2700000" algn="tl">
                    <a:srgbClr val="000000">
                      <a:alpha val="43137"/>
                    </a:srgbClr>
                  </a:outerShdw>
                </a:effectLst>
                <a:latin typeface="Söhne"/>
              </a:rPr>
              <a:t>Table of Contents</a:t>
            </a:r>
            <a:endParaRPr lang="en-GB" sz="3200" dirty="0">
              <a:effectLst>
                <a:outerShdw blurRad="38100" dist="38100" dir="2700000" algn="tl">
                  <a:srgbClr val="000000">
                    <a:alpha val="43137"/>
                  </a:srgbClr>
                </a:outerShdw>
              </a:effectLst>
            </a:endParaRPr>
          </a:p>
          <a:p>
            <a:endParaRPr lang="en-GB" sz="32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362712" y="1551305"/>
            <a:ext cx="6568440" cy="4351338"/>
          </a:xfrm>
        </p:spPr>
        <p:txBody>
          <a:bodyPr>
            <a:normAutofit fontScale="92500" lnSpcReduction="20000"/>
          </a:bodyPr>
          <a:lstStyle/>
          <a:p>
            <a:pPr marL="0" indent="0">
              <a:lnSpc>
                <a:spcPct val="150000"/>
              </a:lnSpc>
              <a:spcBef>
                <a:spcPts val="0"/>
              </a:spcBef>
              <a:buNone/>
            </a:pPr>
            <a:r>
              <a:rPr lang="en-US" sz="1800" dirty="0">
                <a:latin typeface="Times New Roman" panose="02020603050405020304" pitchFamily="18" charset="0"/>
                <a:cs typeface="Times New Roman" panose="02020603050405020304" pitchFamily="18" charset="0"/>
              </a:rPr>
              <a:t>1. The target is to sell a feasible organic retail enterprise in London (IBIS, 2025).</a:t>
            </a:r>
          </a:p>
          <a:p>
            <a:pPr marL="0" indent="0">
              <a:lnSpc>
                <a:spcPct val="150000"/>
              </a:lnSpc>
              <a:spcBef>
                <a:spcPts val="0"/>
              </a:spcBef>
              <a:buNone/>
            </a:pPr>
            <a:r>
              <a:rPr lang="en-US" sz="1800" dirty="0">
                <a:latin typeface="Times New Roman" panose="02020603050405020304" pitchFamily="18" charset="0"/>
                <a:cs typeface="Times New Roman" panose="02020603050405020304" pitchFamily="18" charset="0"/>
              </a:rPr>
              <a:t>2. The business caters to the needs of the customers to have healthy and safe daily products, leading to increase in market share from 7.3% in 2024 ending the year at £3.7 billion (Soil, 2025).</a:t>
            </a:r>
          </a:p>
          <a:p>
            <a:pPr marL="0" indent="0">
              <a:lnSpc>
                <a:spcPct val="150000"/>
              </a:lnSpc>
              <a:spcBef>
                <a:spcPts val="0"/>
              </a:spcBef>
              <a:buNone/>
            </a:pPr>
            <a:r>
              <a:rPr lang="en-US" sz="1800" dirty="0">
                <a:latin typeface="Times New Roman" panose="02020603050405020304" pitchFamily="18" charset="0"/>
                <a:cs typeface="Times New Roman" panose="02020603050405020304" pitchFamily="18" charset="0"/>
              </a:rPr>
              <a:t>3. The pitch </a:t>
            </a:r>
            <a:r>
              <a:rPr lang="en-US" sz="1800" dirty="0" err="1">
                <a:latin typeface="Times New Roman" panose="02020603050405020304" pitchFamily="18" charset="0"/>
                <a:cs typeface="Times New Roman" panose="02020603050405020304" pitchFamily="18" charset="0"/>
              </a:rPr>
              <a:t>emphasises</a:t>
            </a:r>
            <a:r>
              <a:rPr lang="en-US" sz="1800" dirty="0">
                <a:latin typeface="Times New Roman" panose="02020603050405020304" pitchFamily="18" charset="0"/>
                <a:cs typeface="Times New Roman" panose="02020603050405020304" pitchFamily="18" charset="0"/>
              </a:rPr>
              <a:t> market opportunity, plan, and a realistic operational plan.</a:t>
            </a:r>
          </a:p>
          <a:p>
            <a:pPr marL="0" indent="0">
              <a:lnSpc>
                <a:spcPct val="150000"/>
              </a:lnSpc>
              <a:spcBef>
                <a:spcPts val="0"/>
              </a:spcBef>
              <a:buNone/>
            </a:pPr>
            <a:r>
              <a:rPr lang="en-US" sz="1800" dirty="0">
                <a:latin typeface="Times New Roman" panose="02020603050405020304" pitchFamily="18" charset="0"/>
                <a:cs typeface="Times New Roman" panose="02020603050405020304" pitchFamily="18" charset="0"/>
              </a:rPr>
              <a:t>4. The theme is sustainability, trusted sourcing and convenient shopping experiences.</a:t>
            </a:r>
          </a:p>
          <a:p>
            <a:pPr marL="0" indent="0">
              <a:lnSpc>
                <a:spcPct val="150000"/>
              </a:lnSpc>
              <a:spcBef>
                <a:spcPts val="0"/>
              </a:spcBef>
              <a:buNone/>
            </a:pPr>
            <a:r>
              <a:rPr lang="en-US" sz="1800" dirty="0">
                <a:latin typeface="Times New Roman" panose="02020603050405020304" pitchFamily="18" charset="0"/>
                <a:cs typeface="Times New Roman" panose="02020603050405020304" pitchFamily="18" charset="0"/>
              </a:rPr>
              <a:t>5. The presentation assists the decision-making on launch preparedness and finance.</a:t>
            </a:r>
          </a:p>
          <a:p>
            <a:pPr marL="0" indent="0">
              <a:lnSpc>
                <a:spcPct val="150000"/>
              </a:lnSpc>
              <a:spcBef>
                <a:spcPts val="0"/>
              </a:spcBef>
              <a:buNone/>
            </a:pPr>
            <a:r>
              <a:rPr lang="en-US" sz="1800" dirty="0">
                <a:latin typeface="Times New Roman" panose="02020603050405020304" pitchFamily="18" charset="0"/>
                <a:cs typeface="Times New Roman" panose="02020603050405020304" pitchFamily="18" charset="0"/>
              </a:rPr>
              <a:t>6. The resultant effect is to warrant feasibility and show viability to grow.</a:t>
            </a:r>
          </a:p>
          <a:p>
            <a:pPr marL="0" indent="0">
              <a:lnSpc>
                <a:spcPct val="150000"/>
              </a:lnSpc>
              <a:spcBef>
                <a:spcPts val="0"/>
              </a:spcBef>
              <a:buNone/>
            </a:pPr>
            <a:endParaRPr lang="en-US" sz="18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37957E82-7305-647C-4919-676C7AE35DAB}"/>
              </a:ext>
            </a:extLst>
          </p:cNvPr>
          <p:cNvSpPr txBox="1"/>
          <p:nvPr/>
        </p:nvSpPr>
        <p:spPr>
          <a:xfrm>
            <a:off x="977461" y="681037"/>
            <a:ext cx="2309478" cy="1077218"/>
          </a:xfrm>
          <a:prstGeom prst="rect">
            <a:avLst/>
          </a:prstGeom>
          <a:noFill/>
        </p:spPr>
        <p:txBody>
          <a:bodyPr wrap="none" rtlCol="0">
            <a:spAutoFit/>
          </a:bodyPr>
          <a:lstStyle/>
          <a:p>
            <a:r>
              <a:rPr lang="en-GB" sz="3200" b="1" i="0" dirty="0">
                <a:effectLst/>
                <a:latin typeface="Söhne"/>
              </a:rPr>
              <a:t>Introduction</a:t>
            </a:r>
            <a:endParaRPr lang="en-GB" sz="3200" dirty="0"/>
          </a:p>
          <a:p>
            <a:endParaRPr lang="en-GB" sz="3200" b="1" dirty="0"/>
          </a:p>
        </p:txBody>
      </p:sp>
      <p:grpSp>
        <p:nvGrpSpPr>
          <p:cNvPr id="2" name="Group 9">
            <a:extLst>
              <a:ext uri="{FF2B5EF4-FFF2-40B4-BE49-F238E27FC236}">
                <a16:creationId xmlns:a16="http://schemas.microsoft.com/office/drawing/2014/main" id="{10A973FE-5C04-EB75-2962-FC76FF4725B1}"/>
              </a:ext>
            </a:extLst>
          </p:cNvPr>
          <p:cNvGrpSpPr/>
          <p:nvPr/>
        </p:nvGrpSpPr>
        <p:grpSpPr>
          <a:xfrm>
            <a:off x="7505715" y="218209"/>
            <a:ext cx="4686285" cy="6421581"/>
            <a:chOff x="0" y="0"/>
            <a:chExt cx="726028" cy="994871"/>
          </a:xfrm>
        </p:grpSpPr>
        <p:sp>
          <p:nvSpPr>
            <p:cNvPr id="5" name="Freeform 10">
              <a:extLst>
                <a:ext uri="{FF2B5EF4-FFF2-40B4-BE49-F238E27FC236}">
                  <a16:creationId xmlns:a16="http://schemas.microsoft.com/office/drawing/2014/main" id="{1F467786-0B8B-2C94-A822-F8F85F12AEE9}"/>
                </a:ext>
              </a:extLst>
            </p:cNvPr>
            <p:cNvSpPr/>
            <p:nvPr/>
          </p:nvSpPr>
          <p:spPr>
            <a:xfrm>
              <a:off x="0" y="0"/>
              <a:ext cx="726028" cy="994871"/>
            </a:xfrm>
            <a:custGeom>
              <a:avLst/>
              <a:gdLst/>
              <a:ahLst/>
              <a:cxnLst/>
              <a:rect l="l" t="t" r="r" b="b"/>
              <a:pathLst>
                <a:path w="726028" h="994871">
                  <a:moveTo>
                    <a:pt x="0" y="0"/>
                  </a:moveTo>
                  <a:lnTo>
                    <a:pt x="726028" y="0"/>
                  </a:lnTo>
                  <a:lnTo>
                    <a:pt x="726028" y="994871"/>
                  </a:lnTo>
                  <a:lnTo>
                    <a:pt x="0" y="994871"/>
                  </a:lnTo>
                  <a:close/>
                </a:path>
              </a:pathLst>
            </a:custGeom>
            <a:blipFill>
              <a:blip r:embed="rId3"/>
              <a:stretch>
                <a:fillRect t="-4732" b="-4732"/>
              </a:stretch>
            </a:blipFill>
          </p:spPr>
          <p:txBody>
            <a:bodyPr/>
            <a:lstStyle/>
            <a:p>
              <a:endParaRPr lang="en-US"/>
            </a:p>
          </p:txBody>
        </p:sp>
      </p:gr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403530" y="1250588"/>
            <a:ext cx="7318248" cy="4997495"/>
          </a:xfrm>
        </p:spPr>
        <p:txBody>
          <a:bodyPr>
            <a:normAutofit fontScale="62500" lnSpcReduction="20000"/>
          </a:bodyPr>
          <a:lstStyle/>
          <a:p>
            <a:pPr marL="0" indent="0">
              <a:lnSpc>
                <a:spcPct val="160000"/>
              </a:lnSpc>
              <a:spcBef>
                <a:spcPts val="0"/>
              </a:spcBef>
              <a:buNone/>
            </a:pPr>
            <a:r>
              <a:rPr lang="en-US" dirty="0">
                <a:latin typeface="Times New Roman" panose="02020603050405020304" pitchFamily="18" charset="0"/>
                <a:cs typeface="Times New Roman" panose="02020603050405020304" pitchFamily="18" charset="0"/>
              </a:rPr>
              <a:t>1. GreenLeaf Organics will be selling certified organic food and environmentally friendly household products.</a:t>
            </a:r>
          </a:p>
          <a:p>
            <a:pPr marL="0" indent="0">
              <a:lnSpc>
                <a:spcPct val="160000"/>
              </a:lnSpc>
              <a:spcBef>
                <a:spcPts val="0"/>
              </a:spcBef>
              <a:buNone/>
            </a:pPr>
            <a:r>
              <a:rPr lang="en-US" dirty="0">
                <a:latin typeface="Times New Roman" panose="02020603050405020304" pitchFamily="18" charset="0"/>
                <a:cs typeface="Times New Roman" panose="02020603050405020304" pitchFamily="18" charset="0"/>
              </a:rPr>
              <a:t>2. The shop will sell fresh food, groceries, skincare, and eco-friendly necessities.</a:t>
            </a:r>
          </a:p>
          <a:p>
            <a:pPr marL="0" indent="0">
              <a:lnSpc>
                <a:spcPct val="160000"/>
              </a:lnSpc>
              <a:spcBef>
                <a:spcPts val="0"/>
              </a:spcBef>
              <a:buNone/>
            </a:pPr>
            <a:r>
              <a:rPr lang="en-US" dirty="0">
                <a:latin typeface="Times New Roman" panose="02020603050405020304" pitchFamily="18" charset="0"/>
                <a:cs typeface="Times New Roman" panose="02020603050405020304" pitchFamily="18" charset="0"/>
              </a:rPr>
              <a:t>3. Home delivery and the convenience of a click and collect will be provided with the support of an online ordering system.</a:t>
            </a:r>
          </a:p>
          <a:p>
            <a:pPr marL="0" indent="0">
              <a:lnSpc>
                <a:spcPct val="160000"/>
              </a:lnSpc>
              <a:spcBef>
                <a:spcPts val="0"/>
              </a:spcBef>
              <a:buNone/>
            </a:pPr>
            <a:r>
              <a:rPr lang="en-US" dirty="0">
                <a:latin typeface="Times New Roman" panose="02020603050405020304" pitchFamily="18" charset="0"/>
                <a:cs typeface="Times New Roman" panose="02020603050405020304" pitchFamily="18" charset="0"/>
              </a:rPr>
              <a:t>4. Refills will </a:t>
            </a:r>
            <a:r>
              <a:rPr lang="en-US" dirty="0" err="1">
                <a:latin typeface="Times New Roman" panose="02020603050405020304" pitchFamily="18" charset="0"/>
                <a:cs typeface="Times New Roman" panose="02020603050405020304" pitchFamily="18" charset="0"/>
              </a:rPr>
              <a:t>minimise</a:t>
            </a:r>
            <a:r>
              <a:rPr lang="en-US" dirty="0">
                <a:latin typeface="Times New Roman" panose="02020603050405020304" pitchFamily="18" charset="0"/>
                <a:cs typeface="Times New Roman" panose="02020603050405020304" pitchFamily="18" charset="0"/>
              </a:rPr>
              <a:t> waste and appeal to the eco-friendly customers.</a:t>
            </a:r>
          </a:p>
          <a:p>
            <a:pPr marL="0" indent="0">
              <a:lnSpc>
                <a:spcPct val="160000"/>
              </a:lnSpc>
              <a:spcBef>
                <a:spcPts val="0"/>
              </a:spcBef>
              <a:buNone/>
            </a:pPr>
            <a:r>
              <a:rPr lang="en-US" dirty="0">
                <a:latin typeface="Times New Roman" panose="02020603050405020304" pitchFamily="18" charset="0"/>
                <a:cs typeface="Times New Roman" panose="02020603050405020304" pitchFamily="18" charset="0"/>
              </a:rPr>
              <a:t>5. The trust of transparent sourcing will be achieved through the details of suppliers and the labelling of products.</a:t>
            </a:r>
          </a:p>
          <a:p>
            <a:pPr marL="0" indent="0">
              <a:lnSpc>
                <a:spcPct val="160000"/>
              </a:lnSpc>
              <a:spcBef>
                <a:spcPts val="0"/>
              </a:spcBef>
              <a:buNone/>
            </a:pPr>
            <a:r>
              <a:rPr lang="en-US" dirty="0">
                <a:latin typeface="Times New Roman" panose="02020603050405020304" pitchFamily="18" charset="0"/>
                <a:cs typeface="Times New Roman" panose="02020603050405020304" pitchFamily="18" charset="0"/>
              </a:rPr>
              <a:t>6. The main value is healthy living and morally right decisions at reasonable prices.</a:t>
            </a:r>
          </a:p>
        </p:txBody>
      </p:sp>
      <p:sp>
        <p:nvSpPr>
          <p:cNvPr id="4" name="TextBox 3">
            <a:extLst>
              <a:ext uri="{FF2B5EF4-FFF2-40B4-BE49-F238E27FC236}">
                <a16:creationId xmlns:a16="http://schemas.microsoft.com/office/drawing/2014/main" id="{0A16EA78-2872-4151-ACDE-85DE92917660}"/>
              </a:ext>
            </a:extLst>
          </p:cNvPr>
          <p:cNvSpPr txBox="1"/>
          <p:nvPr/>
        </p:nvSpPr>
        <p:spPr>
          <a:xfrm>
            <a:off x="540581" y="609917"/>
            <a:ext cx="7181197" cy="584775"/>
          </a:xfrm>
          <a:prstGeom prst="rect">
            <a:avLst/>
          </a:prstGeom>
          <a:noFill/>
        </p:spPr>
        <p:txBody>
          <a:bodyPr wrap="none" rtlCol="0">
            <a:spAutoFit/>
          </a:bodyPr>
          <a:lstStyle/>
          <a:p>
            <a:r>
              <a:rPr lang="en-GB" sz="3200" b="1" dirty="0"/>
              <a:t>Section 1 - </a:t>
            </a:r>
            <a:r>
              <a:rPr lang="en-GB" sz="3200" b="1" i="0" dirty="0">
                <a:effectLst/>
                <a:latin typeface="Söhne"/>
              </a:rPr>
              <a:t>Overview of the Business Idea</a:t>
            </a:r>
            <a:endParaRPr lang="en-GB" sz="3200" b="1" dirty="0"/>
          </a:p>
        </p:txBody>
      </p:sp>
      <p:pic>
        <p:nvPicPr>
          <p:cNvPr id="5" name="Picture 4">
            <a:extLst>
              <a:ext uri="{FF2B5EF4-FFF2-40B4-BE49-F238E27FC236}">
                <a16:creationId xmlns:a16="http://schemas.microsoft.com/office/drawing/2014/main" id="{C59B7E00-900C-A6DB-F0B8-BA50289C3C04}"/>
              </a:ext>
            </a:extLst>
          </p:cNvPr>
          <p:cNvPicPr>
            <a:picLocks noChangeAspect="1"/>
          </p:cNvPicPr>
          <p:nvPr/>
        </p:nvPicPr>
        <p:blipFill>
          <a:blip r:embed="rId3"/>
          <a:stretch>
            <a:fillRect/>
          </a:stretch>
        </p:blipFill>
        <p:spPr>
          <a:xfrm>
            <a:off x="7567535" y="2014760"/>
            <a:ext cx="4220935" cy="3617944"/>
          </a:xfrm>
          <a:prstGeom prst="rect">
            <a:avLst/>
          </a:prstGeom>
        </p:spPr>
      </p:pic>
      <p:grpSp>
        <p:nvGrpSpPr>
          <p:cNvPr id="6" name="Group 2">
            <a:extLst>
              <a:ext uri="{FF2B5EF4-FFF2-40B4-BE49-F238E27FC236}">
                <a16:creationId xmlns:a16="http://schemas.microsoft.com/office/drawing/2014/main" id="{5027CA29-4A96-F679-D7F0-6307F290648E}"/>
              </a:ext>
            </a:extLst>
          </p:cNvPr>
          <p:cNvGrpSpPr/>
          <p:nvPr/>
        </p:nvGrpSpPr>
        <p:grpSpPr>
          <a:xfrm>
            <a:off x="0" y="6167290"/>
            <a:ext cx="12192000" cy="570963"/>
            <a:chOff x="0" y="0"/>
            <a:chExt cx="4816593" cy="192935"/>
          </a:xfrm>
        </p:grpSpPr>
        <p:sp>
          <p:nvSpPr>
            <p:cNvPr id="7" name="Freeform 3">
              <a:extLst>
                <a:ext uri="{FF2B5EF4-FFF2-40B4-BE49-F238E27FC236}">
                  <a16:creationId xmlns:a16="http://schemas.microsoft.com/office/drawing/2014/main" id="{B72467A2-E8AD-07FF-F45C-8E92DED8DFAF}"/>
                </a:ext>
              </a:extLst>
            </p:cNvPr>
            <p:cNvSpPr/>
            <p:nvPr/>
          </p:nvSpPr>
          <p:spPr>
            <a:xfrm>
              <a:off x="0" y="0"/>
              <a:ext cx="4816592" cy="192935"/>
            </a:xfrm>
            <a:custGeom>
              <a:avLst/>
              <a:gdLst/>
              <a:ahLst/>
              <a:cxnLst/>
              <a:rect l="l" t="t" r="r" b="b"/>
              <a:pathLst>
                <a:path w="4816592" h="192935">
                  <a:moveTo>
                    <a:pt x="0" y="0"/>
                  </a:moveTo>
                  <a:lnTo>
                    <a:pt x="4816592" y="0"/>
                  </a:lnTo>
                  <a:lnTo>
                    <a:pt x="4816592" y="192935"/>
                  </a:lnTo>
                  <a:lnTo>
                    <a:pt x="0" y="192935"/>
                  </a:lnTo>
                  <a:close/>
                </a:path>
              </a:pathLst>
            </a:custGeom>
            <a:solidFill>
              <a:srgbClr val="000000"/>
            </a:solidFill>
          </p:spPr>
          <p:txBody>
            <a:bodyPr/>
            <a:lstStyle/>
            <a:p>
              <a:endParaRPr lang="en-US"/>
            </a:p>
          </p:txBody>
        </p:sp>
        <p:sp>
          <p:nvSpPr>
            <p:cNvPr id="8" name="TextBox 4">
              <a:extLst>
                <a:ext uri="{FF2B5EF4-FFF2-40B4-BE49-F238E27FC236}">
                  <a16:creationId xmlns:a16="http://schemas.microsoft.com/office/drawing/2014/main" id="{A7B39B93-5C9F-DBFB-BD11-FB198993C2FC}"/>
                </a:ext>
              </a:extLst>
            </p:cNvPr>
            <p:cNvSpPr txBox="1"/>
            <p:nvPr/>
          </p:nvSpPr>
          <p:spPr>
            <a:xfrm>
              <a:off x="0" y="-38100"/>
              <a:ext cx="4816593" cy="231035"/>
            </a:xfrm>
            <a:prstGeom prst="rect">
              <a:avLst/>
            </a:prstGeom>
          </p:spPr>
          <p:txBody>
            <a:bodyPr lIns="50800" tIns="50800" rIns="50800" bIns="50800" rtlCol="0" anchor="ctr"/>
            <a:lstStyle/>
            <a:p>
              <a:pPr algn="ctr">
                <a:lnSpc>
                  <a:spcPts val="2940"/>
                </a:lnSpc>
              </a:pPr>
              <a:endParaRPr/>
            </a:p>
          </p:txBody>
        </p:sp>
      </p:grpSp>
      <p:grpSp>
        <p:nvGrpSpPr>
          <p:cNvPr id="9" name="Group 2">
            <a:extLst>
              <a:ext uri="{FF2B5EF4-FFF2-40B4-BE49-F238E27FC236}">
                <a16:creationId xmlns:a16="http://schemas.microsoft.com/office/drawing/2014/main" id="{F728D61B-D8A7-620D-F242-42AA610A69CB}"/>
              </a:ext>
            </a:extLst>
          </p:cNvPr>
          <p:cNvGrpSpPr/>
          <p:nvPr/>
        </p:nvGrpSpPr>
        <p:grpSpPr>
          <a:xfrm>
            <a:off x="0" y="113518"/>
            <a:ext cx="12192000" cy="570963"/>
            <a:chOff x="0" y="0"/>
            <a:chExt cx="4816593" cy="192935"/>
          </a:xfrm>
        </p:grpSpPr>
        <p:sp>
          <p:nvSpPr>
            <p:cNvPr id="10" name="Freeform 3">
              <a:extLst>
                <a:ext uri="{FF2B5EF4-FFF2-40B4-BE49-F238E27FC236}">
                  <a16:creationId xmlns:a16="http://schemas.microsoft.com/office/drawing/2014/main" id="{D41D7A03-B4E4-5D22-1601-BC50E69F8DB9}"/>
                </a:ext>
              </a:extLst>
            </p:cNvPr>
            <p:cNvSpPr/>
            <p:nvPr/>
          </p:nvSpPr>
          <p:spPr>
            <a:xfrm>
              <a:off x="0" y="0"/>
              <a:ext cx="4816592" cy="192935"/>
            </a:xfrm>
            <a:custGeom>
              <a:avLst/>
              <a:gdLst/>
              <a:ahLst/>
              <a:cxnLst/>
              <a:rect l="l" t="t" r="r" b="b"/>
              <a:pathLst>
                <a:path w="4816592" h="192935">
                  <a:moveTo>
                    <a:pt x="0" y="0"/>
                  </a:moveTo>
                  <a:lnTo>
                    <a:pt x="4816592" y="0"/>
                  </a:lnTo>
                  <a:lnTo>
                    <a:pt x="4816592" y="192935"/>
                  </a:lnTo>
                  <a:lnTo>
                    <a:pt x="0" y="192935"/>
                  </a:lnTo>
                  <a:close/>
                </a:path>
              </a:pathLst>
            </a:custGeom>
            <a:solidFill>
              <a:srgbClr val="000000"/>
            </a:solidFill>
          </p:spPr>
          <p:txBody>
            <a:bodyPr/>
            <a:lstStyle/>
            <a:p>
              <a:endParaRPr lang="en-US"/>
            </a:p>
          </p:txBody>
        </p:sp>
        <p:sp>
          <p:nvSpPr>
            <p:cNvPr id="11" name="TextBox 4">
              <a:extLst>
                <a:ext uri="{FF2B5EF4-FFF2-40B4-BE49-F238E27FC236}">
                  <a16:creationId xmlns:a16="http://schemas.microsoft.com/office/drawing/2014/main" id="{C70300E0-63AE-5521-2A6C-4242E7D30159}"/>
                </a:ext>
              </a:extLst>
            </p:cNvPr>
            <p:cNvSpPr txBox="1"/>
            <p:nvPr/>
          </p:nvSpPr>
          <p:spPr>
            <a:xfrm>
              <a:off x="0" y="-38100"/>
              <a:ext cx="4816593" cy="231035"/>
            </a:xfrm>
            <a:prstGeom prst="rect">
              <a:avLst/>
            </a:prstGeom>
          </p:spPr>
          <p:txBody>
            <a:bodyPr lIns="50800" tIns="50800" rIns="50800" bIns="50800" rtlCol="0" anchor="ctr"/>
            <a:lstStyle/>
            <a:p>
              <a:pPr algn="ctr">
                <a:lnSpc>
                  <a:spcPts val="2940"/>
                </a:lnSpc>
              </a:pPr>
              <a:endParaRPr/>
            </a:p>
          </p:txBody>
        </p:sp>
      </p:gr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6A907E-1363-7413-5123-FB777AC4943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3CEB61-A78D-D7D4-9A13-A84E3560CAEF}"/>
              </a:ext>
            </a:extLst>
          </p:cNvPr>
          <p:cNvSpPr>
            <a:spLocks noGrp="1"/>
          </p:cNvSpPr>
          <p:nvPr>
            <p:ph idx="1"/>
          </p:nvPr>
        </p:nvSpPr>
        <p:spPr>
          <a:xfrm>
            <a:off x="293524" y="1039993"/>
            <a:ext cx="6947755" cy="5279259"/>
          </a:xfrm>
        </p:spPr>
        <p:txBody>
          <a:bodyPr>
            <a:noAutofit/>
          </a:bodyPr>
          <a:lstStyle/>
          <a:p>
            <a:pPr marL="0" indent="0">
              <a:lnSpc>
                <a:spcPct val="170000"/>
              </a:lnSpc>
              <a:spcBef>
                <a:spcPts val="0"/>
              </a:spcBef>
              <a:buNone/>
            </a:pPr>
            <a:r>
              <a:rPr lang="en-US" sz="1800" dirty="0">
                <a:latin typeface="Times New Roman" panose="02020603050405020304" pitchFamily="18" charset="0"/>
                <a:cs typeface="Times New Roman" panose="02020603050405020304" pitchFamily="18" charset="0"/>
              </a:rPr>
              <a:t>1. The target customers are families and busy people who are health-conscious and like convenience in the form of organic foods.</a:t>
            </a:r>
          </a:p>
          <a:p>
            <a:pPr marL="0" indent="0">
              <a:lnSpc>
                <a:spcPct val="170000"/>
              </a:lnSpc>
              <a:spcBef>
                <a:spcPts val="0"/>
              </a:spcBef>
              <a:buNone/>
            </a:pPr>
            <a:r>
              <a:rPr lang="en-US" sz="1800" dirty="0">
                <a:latin typeface="Times New Roman" panose="02020603050405020304" pitchFamily="18" charset="0"/>
                <a:cs typeface="Times New Roman" panose="02020603050405020304" pitchFamily="18" charset="0"/>
              </a:rPr>
              <a:t>2. Moral consumers will also choose to buy brands which focus on sustainability and open sourcing.</a:t>
            </a:r>
          </a:p>
          <a:p>
            <a:pPr marL="0" indent="0">
              <a:lnSpc>
                <a:spcPct val="170000"/>
              </a:lnSpc>
              <a:spcBef>
                <a:spcPts val="0"/>
              </a:spcBef>
              <a:buNone/>
            </a:pPr>
            <a:r>
              <a:rPr lang="en-US" sz="1800" dirty="0">
                <a:latin typeface="Times New Roman" panose="02020603050405020304" pitchFamily="18" charset="0"/>
                <a:cs typeface="Times New Roman" panose="02020603050405020304" pitchFamily="18" charset="0"/>
              </a:rPr>
              <a:t>3. The competitors are Planet Organic, Whole Foods, Holland and Barrett and supermarkets.</a:t>
            </a:r>
          </a:p>
          <a:p>
            <a:pPr marL="0" indent="0">
              <a:lnSpc>
                <a:spcPct val="170000"/>
              </a:lnSpc>
              <a:spcBef>
                <a:spcPts val="0"/>
              </a:spcBef>
              <a:buNone/>
            </a:pPr>
            <a:r>
              <a:rPr lang="en-US" sz="1800" dirty="0">
                <a:latin typeface="Times New Roman" panose="02020603050405020304" pitchFamily="18" charset="0"/>
                <a:cs typeface="Times New Roman" panose="02020603050405020304" pitchFamily="18" charset="0"/>
              </a:rPr>
              <a:t>4. The competition of the organic lines in supermarkets is based on prices but tends to lack an eco-based focus.</a:t>
            </a:r>
          </a:p>
          <a:p>
            <a:pPr marL="0" indent="0">
              <a:lnSpc>
                <a:spcPct val="170000"/>
              </a:lnSpc>
              <a:spcBef>
                <a:spcPts val="0"/>
              </a:spcBef>
              <a:buNone/>
            </a:pPr>
            <a:r>
              <a:rPr lang="en-US" sz="1800" dirty="0">
                <a:latin typeface="Times New Roman" panose="02020603050405020304" pitchFamily="18" charset="0"/>
                <a:cs typeface="Times New Roman" panose="02020603050405020304" pitchFamily="18" charset="0"/>
              </a:rPr>
              <a:t>5. Community engagement, refill stations, and improved relationships with suppliers create differentiation.</a:t>
            </a:r>
          </a:p>
          <a:p>
            <a:pPr marL="0" indent="0">
              <a:lnSpc>
                <a:spcPct val="170000"/>
              </a:lnSpc>
              <a:spcBef>
                <a:spcPts val="0"/>
              </a:spcBef>
              <a:buNone/>
            </a:pPr>
            <a:r>
              <a:rPr lang="en-US" sz="1800" dirty="0">
                <a:latin typeface="Times New Roman" panose="02020603050405020304" pitchFamily="18" charset="0"/>
                <a:cs typeface="Times New Roman" panose="02020603050405020304" pitchFamily="18" charset="0"/>
              </a:rPr>
              <a:t>6. The trends of wellness and a growing interest in chemical-free products drive demand.</a:t>
            </a:r>
          </a:p>
        </p:txBody>
      </p:sp>
      <p:grpSp>
        <p:nvGrpSpPr>
          <p:cNvPr id="10" name="Group 9">
            <a:extLst>
              <a:ext uri="{FF2B5EF4-FFF2-40B4-BE49-F238E27FC236}">
                <a16:creationId xmlns:a16="http://schemas.microsoft.com/office/drawing/2014/main" id="{8A150D9D-0B8E-0526-AD1F-6D212CC59F72}"/>
              </a:ext>
            </a:extLst>
          </p:cNvPr>
          <p:cNvGrpSpPr/>
          <p:nvPr/>
        </p:nvGrpSpPr>
        <p:grpSpPr>
          <a:xfrm>
            <a:off x="7241279" y="1804302"/>
            <a:ext cx="4657197" cy="3750639"/>
            <a:chOff x="0" y="0"/>
            <a:chExt cx="1696244" cy="987823"/>
          </a:xfrm>
        </p:grpSpPr>
        <p:sp>
          <p:nvSpPr>
            <p:cNvPr id="11" name="Freeform 10">
              <a:extLst>
                <a:ext uri="{FF2B5EF4-FFF2-40B4-BE49-F238E27FC236}">
                  <a16:creationId xmlns:a16="http://schemas.microsoft.com/office/drawing/2014/main" id="{7918D86F-E9D8-725D-BBFD-57B3743CE85B}"/>
                </a:ext>
              </a:extLst>
            </p:cNvPr>
            <p:cNvSpPr/>
            <p:nvPr/>
          </p:nvSpPr>
          <p:spPr>
            <a:xfrm>
              <a:off x="0" y="0"/>
              <a:ext cx="1696244" cy="987823"/>
            </a:xfrm>
            <a:custGeom>
              <a:avLst/>
              <a:gdLst/>
              <a:ahLst/>
              <a:cxnLst/>
              <a:rect l="l" t="t" r="r" b="b"/>
              <a:pathLst>
                <a:path w="1696244" h="987823">
                  <a:moveTo>
                    <a:pt x="0" y="0"/>
                  </a:moveTo>
                  <a:lnTo>
                    <a:pt x="1696244" y="0"/>
                  </a:lnTo>
                  <a:lnTo>
                    <a:pt x="1696244" y="987823"/>
                  </a:lnTo>
                  <a:lnTo>
                    <a:pt x="0" y="987823"/>
                  </a:lnTo>
                  <a:close/>
                </a:path>
              </a:pathLst>
            </a:custGeom>
            <a:solidFill>
              <a:srgbClr val="000000"/>
            </a:solidFill>
          </p:spPr>
        </p:sp>
        <p:sp>
          <p:nvSpPr>
            <p:cNvPr id="12" name="TextBox 11">
              <a:extLst>
                <a:ext uri="{FF2B5EF4-FFF2-40B4-BE49-F238E27FC236}">
                  <a16:creationId xmlns:a16="http://schemas.microsoft.com/office/drawing/2014/main" id="{89803CB7-80CE-CE92-7D22-34F25EE2640E}"/>
                </a:ext>
              </a:extLst>
            </p:cNvPr>
            <p:cNvSpPr txBox="1"/>
            <p:nvPr/>
          </p:nvSpPr>
          <p:spPr>
            <a:xfrm>
              <a:off x="0" y="-38100"/>
              <a:ext cx="1696244" cy="1025923"/>
            </a:xfrm>
            <a:prstGeom prst="rect">
              <a:avLst/>
            </a:prstGeom>
          </p:spPr>
          <p:txBody>
            <a:bodyPr lIns="50800" tIns="50800" rIns="50800" bIns="50800" rtlCol="0" anchor="ctr"/>
            <a:lstStyle/>
            <a:p>
              <a:pPr algn="ctr">
                <a:lnSpc>
                  <a:spcPts val="2940"/>
                </a:lnSpc>
              </a:pPr>
              <a:endParaRPr/>
            </a:p>
          </p:txBody>
        </p:sp>
      </p:grpSp>
      <p:sp>
        <p:nvSpPr>
          <p:cNvPr id="4" name="TextBox 3">
            <a:extLst>
              <a:ext uri="{FF2B5EF4-FFF2-40B4-BE49-F238E27FC236}">
                <a16:creationId xmlns:a16="http://schemas.microsoft.com/office/drawing/2014/main" id="{F2DF9B69-C8BB-5B6B-7227-1C7F293DB036}"/>
              </a:ext>
            </a:extLst>
          </p:cNvPr>
          <p:cNvSpPr txBox="1"/>
          <p:nvPr/>
        </p:nvSpPr>
        <p:spPr>
          <a:xfrm>
            <a:off x="485717" y="237745"/>
            <a:ext cx="7181197" cy="584775"/>
          </a:xfrm>
          <a:prstGeom prst="rect">
            <a:avLst/>
          </a:prstGeom>
          <a:noFill/>
        </p:spPr>
        <p:txBody>
          <a:bodyPr wrap="none" rtlCol="0">
            <a:spAutoFit/>
          </a:bodyPr>
          <a:lstStyle/>
          <a:p>
            <a:r>
              <a:rPr lang="en-GB" sz="3200" b="1" i="1" dirty="0"/>
              <a:t>Section 1 - </a:t>
            </a:r>
            <a:r>
              <a:rPr lang="en-GB" sz="3200" b="1" i="1" dirty="0">
                <a:effectLst/>
                <a:latin typeface="Söhne"/>
              </a:rPr>
              <a:t>Overview of the Business Idea</a:t>
            </a:r>
            <a:endParaRPr lang="en-GB" sz="3200" b="1" i="1" dirty="0"/>
          </a:p>
        </p:txBody>
      </p:sp>
      <p:grpSp>
        <p:nvGrpSpPr>
          <p:cNvPr id="2" name="Group 14">
            <a:extLst>
              <a:ext uri="{FF2B5EF4-FFF2-40B4-BE49-F238E27FC236}">
                <a16:creationId xmlns:a16="http://schemas.microsoft.com/office/drawing/2014/main" id="{81E8D9F6-4D8F-146F-48F6-665F6172DFE9}"/>
              </a:ext>
            </a:extLst>
          </p:cNvPr>
          <p:cNvGrpSpPr/>
          <p:nvPr/>
        </p:nvGrpSpPr>
        <p:grpSpPr>
          <a:xfrm>
            <a:off x="7424159" y="2128880"/>
            <a:ext cx="4291437" cy="3101487"/>
            <a:chOff x="0" y="0"/>
            <a:chExt cx="1241362" cy="621526"/>
          </a:xfrm>
        </p:grpSpPr>
        <p:sp>
          <p:nvSpPr>
            <p:cNvPr id="5" name="Freeform 15">
              <a:extLst>
                <a:ext uri="{FF2B5EF4-FFF2-40B4-BE49-F238E27FC236}">
                  <a16:creationId xmlns:a16="http://schemas.microsoft.com/office/drawing/2014/main" id="{2DC7909D-8F31-E3EE-2569-A499D99A7F74}"/>
                </a:ext>
              </a:extLst>
            </p:cNvPr>
            <p:cNvSpPr/>
            <p:nvPr/>
          </p:nvSpPr>
          <p:spPr>
            <a:xfrm>
              <a:off x="0" y="0"/>
              <a:ext cx="1241362" cy="621526"/>
            </a:xfrm>
            <a:custGeom>
              <a:avLst/>
              <a:gdLst/>
              <a:ahLst/>
              <a:cxnLst/>
              <a:rect l="l" t="t" r="r" b="b"/>
              <a:pathLst>
                <a:path w="1241362" h="621526">
                  <a:moveTo>
                    <a:pt x="0" y="0"/>
                  </a:moveTo>
                  <a:lnTo>
                    <a:pt x="1241362" y="0"/>
                  </a:lnTo>
                  <a:lnTo>
                    <a:pt x="1241362" y="621526"/>
                  </a:lnTo>
                  <a:lnTo>
                    <a:pt x="0" y="621526"/>
                  </a:lnTo>
                  <a:close/>
                </a:path>
              </a:pathLst>
            </a:custGeom>
            <a:blipFill>
              <a:blip r:embed="rId3"/>
              <a:stretch>
                <a:fillRect t="-8598" b="-24553"/>
              </a:stretch>
            </a:blipFill>
          </p:spPr>
        </p:sp>
      </p:grpSp>
      <p:grpSp>
        <p:nvGrpSpPr>
          <p:cNvPr id="6" name="Group 5">
            <a:extLst>
              <a:ext uri="{FF2B5EF4-FFF2-40B4-BE49-F238E27FC236}">
                <a16:creationId xmlns:a16="http://schemas.microsoft.com/office/drawing/2014/main" id="{13A14B3D-2826-5DB5-0492-587BDCC97EC0}"/>
              </a:ext>
            </a:extLst>
          </p:cNvPr>
          <p:cNvGrpSpPr/>
          <p:nvPr/>
        </p:nvGrpSpPr>
        <p:grpSpPr>
          <a:xfrm>
            <a:off x="11025955" y="530132"/>
            <a:ext cx="509201" cy="342900"/>
            <a:chOff x="0" y="0"/>
            <a:chExt cx="678935" cy="457200"/>
          </a:xfrm>
        </p:grpSpPr>
        <p:sp>
          <p:nvSpPr>
            <p:cNvPr id="7" name="AutoShape 6">
              <a:extLst>
                <a:ext uri="{FF2B5EF4-FFF2-40B4-BE49-F238E27FC236}">
                  <a16:creationId xmlns:a16="http://schemas.microsoft.com/office/drawing/2014/main" id="{A717E904-C5D6-73D8-31DF-14AC3277FDBF}"/>
                </a:ext>
              </a:extLst>
            </p:cNvPr>
            <p:cNvSpPr/>
            <p:nvPr/>
          </p:nvSpPr>
          <p:spPr>
            <a:xfrm>
              <a:off x="0" y="25400"/>
              <a:ext cx="678935" cy="0"/>
            </a:xfrm>
            <a:prstGeom prst="line">
              <a:avLst/>
            </a:prstGeom>
            <a:ln w="50800" cap="flat">
              <a:solidFill>
                <a:srgbClr val="000000"/>
              </a:solidFill>
              <a:prstDash val="solid"/>
              <a:headEnd type="none" w="sm" len="sm"/>
              <a:tailEnd type="none" w="sm" len="sm"/>
            </a:ln>
          </p:spPr>
        </p:sp>
        <p:sp>
          <p:nvSpPr>
            <p:cNvPr id="8" name="AutoShape 7">
              <a:extLst>
                <a:ext uri="{FF2B5EF4-FFF2-40B4-BE49-F238E27FC236}">
                  <a16:creationId xmlns:a16="http://schemas.microsoft.com/office/drawing/2014/main" id="{E9A9D314-77A0-B893-97E6-2163D15050BD}"/>
                </a:ext>
              </a:extLst>
            </p:cNvPr>
            <p:cNvSpPr/>
            <p:nvPr/>
          </p:nvSpPr>
          <p:spPr>
            <a:xfrm>
              <a:off x="0" y="228600"/>
              <a:ext cx="678935" cy="0"/>
            </a:xfrm>
            <a:prstGeom prst="line">
              <a:avLst/>
            </a:prstGeom>
            <a:ln w="50800" cap="flat">
              <a:solidFill>
                <a:srgbClr val="000000"/>
              </a:solidFill>
              <a:prstDash val="solid"/>
              <a:headEnd type="none" w="sm" len="sm"/>
              <a:tailEnd type="none" w="sm" len="sm"/>
            </a:ln>
          </p:spPr>
        </p:sp>
        <p:sp>
          <p:nvSpPr>
            <p:cNvPr id="9" name="AutoShape 8">
              <a:extLst>
                <a:ext uri="{FF2B5EF4-FFF2-40B4-BE49-F238E27FC236}">
                  <a16:creationId xmlns:a16="http://schemas.microsoft.com/office/drawing/2014/main" id="{5F63C977-16C6-827F-01D9-8925DE90B36D}"/>
                </a:ext>
              </a:extLst>
            </p:cNvPr>
            <p:cNvSpPr/>
            <p:nvPr/>
          </p:nvSpPr>
          <p:spPr>
            <a:xfrm>
              <a:off x="0" y="431800"/>
              <a:ext cx="678935" cy="0"/>
            </a:xfrm>
            <a:prstGeom prst="line">
              <a:avLst/>
            </a:prstGeom>
            <a:ln w="50800" cap="flat">
              <a:solidFill>
                <a:srgbClr val="000000"/>
              </a:solidFill>
              <a:prstDash val="solid"/>
              <a:headEnd type="none" w="sm" len="sm"/>
              <a:tailEnd type="none" w="sm" len="sm"/>
            </a:ln>
          </p:spPr>
        </p:sp>
      </p:grpSp>
    </p:spTree>
    <p:extLst>
      <p:ext uri="{BB962C8B-B14F-4D97-AF65-F5344CB8AC3E}">
        <p14:creationId xmlns:p14="http://schemas.microsoft.com/office/powerpoint/2010/main" val="1530691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732064" y="1352096"/>
            <a:ext cx="10515600" cy="4739767"/>
          </a:xfrm>
        </p:spPr>
        <p:txBody>
          <a:bodyPr>
            <a:normAutofit fontScale="92500" lnSpcReduction="10000"/>
          </a:bodyPr>
          <a:lstStyle/>
          <a:p>
            <a:r>
              <a:rPr lang="en-US" dirty="0"/>
              <a:t>1. To safeguard the owners of the business, the business will be in the form of a Limited Company.</a:t>
            </a:r>
          </a:p>
          <a:p>
            <a:r>
              <a:rPr lang="en-US" dirty="0"/>
              <a:t>2. Limited liability </a:t>
            </a:r>
            <a:r>
              <a:rPr lang="en-US" dirty="0" err="1"/>
              <a:t>minimises</a:t>
            </a:r>
            <a:r>
              <a:rPr lang="en-US" dirty="0"/>
              <a:t> individual risk and helps with investor and supplier credibility.</a:t>
            </a:r>
          </a:p>
          <a:p>
            <a:r>
              <a:rPr lang="en-US" dirty="0"/>
              <a:t>3. The founder will be at the helm of strategy, supplier relationships and general management of business performance.</a:t>
            </a:r>
          </a:p>
          <a:p>
            <a:r>
              <a:rPr lang="en-US" dirty="0"/>
              <a:t>4. There will be an operations manager who will take care of the process of inventory control, logistics, and quality assurance.</a:t>
            </a:r>
          </a:p>
          <a:p>
            <a:r>
              <a:rPr lang="en-US" dirty="0"/>
              <a:t>5. Branding, campaigns, partnerships and customer retention programs will be handled by a marketing lead.</a:t>
            </a:r>
          </a:p>
          <a:p>
            <a:r>
              <a:rPr lang="en-US" dirty="0"/>
              <a:t>6. The finance lead will record the budgets, cash flow, payroll, and documentation on compliance.</a:t>
            </a:r>
          </a:p>
        </p:txBody>
      </p:sp>
      <p:sp>
        <p:nvSpPr>
          <p:cNvPr id="4" name="TextBox 3">
            <a:extLst>
              <a:ext uri="{FF2B5EF4-FFF2-40B4-BE49-F238E27FC236}">
                <a16:creationId xmlns:a16="http://schemas.microsoft.com/office/drawing/2014/main" id="{B64F5224-38DF-9A0E-ED62-37C8785B3FBD}"/>
              </a:ext>
            </a:extLst>
          </p:cNvPr>
          <p:cNvSpPr txBox="1"/>
          <p:nvPr/>
        </p:nvSpPr>
        <p:spPr>
          <a:xfrm>
            <a:off x="838200" y="681037"/>
            <a:ext cx="11030712" cy="1077218"/>
          </a:xfrm>
          <a:prstGeom prst="rect">
            <a:avLst/>
          </a:prstGeom>
          <a:noFill/>
        </p:spPr>
        <p:txBody>
          <a:bodyPr wrap="square" rtlCol="0">
            <a:spAutoFit/>
          </a:bodyPr>
          <a:lstStyle/>
          <a:p>
            <a:r>
              <a:rPr lang="en-GB" sz="3200" b="1" dirty="0"/>
              <a:t>Section 2 - </a:t>
            </a:r>
            <a:r>
              <a:rPr lang="en-GB" sz="3200" dirty="0"/>
              <a:t>Legal Format and Management Structure</a:t>
            </a:r>
          </a:p>
          <a:p>
            <a:endParaRPr lang="en-GB" sz="3200" b="1" dirty="0"/>
          </a:p>
        </p:txBody>
      </p:sp>
      <p:grpSp>
        <p:nvGrpSpPr>
          <p:cNvPr id="2" name="Group 2">
            <a:extLst>
              <a:ext uri="{FF2B5EF4-FFF2-40B4-BE49-F238E27FC236}">
                <a16:creationId xmlns:a16="http://schemas.microsoft.com/office/drawing/2014/main" id="{E76C53CA-F92B-B733-10AE-C77CD07ACE50}"/>
              </a:ext>
            </a:extLst>
          </p:cNvPr>
          <p:cNvGrpSpPr/>
          <p:nvPr/>
        </p:nvGrpSpPr>
        <p:grpSpPr>
          <a:xfrm>
            <a:off x="0" y="6167290"/>
            <a:ext cx="12192000" cy="570963"/>
            <a:chOff x="0" y="0"/>
            <a:chExt cx="4816593" cy="192935"/>
          </a:xfrm>
        </p:grpSpPr>
        <p:sp>
          <p:nvSpPr>
            <p:cNvPr id="5" name="Freeform 3">
              <a:extLst>
                <a:ext uri="{FF2B5EF4-FFF2-40B4-BE49-F238E27FC236}">
                  <a16:creationId xmlns:a16="http://schemas.microsoft.com/office/drawing/2014/main" id="{1D948095-EE4D-E158-5AEF-19812C041232}"/>
                </a:ext>
              </a:extLst>
            </p:cNvPr>
            <p:cNvSpPr/>
            <p:nvPr/>
          </p:nvSpPr>
          <p:spPr>
            <a:xfrm>
              <a:off x="0" y="0"/>
              <a:ext cx="4816592" cy="192935"/>
            </a:xfrm>
            <a:custGeom>
              <a:avLst/>
              <a:gdLst/>
              <a:ahLst/>
              <a:cxnLst/>
              <a:rect l="l" t="t" r="r" b="b"/>
              <a:pathLst>
                <a:path w="4816592" h="192935">
                  <a:moveTo>
                    <a:pt x="0" y="0"/>
                  </a:moveTo>
                  <a:lnTo>
                    <a:pt x="4816592" y="0"/>
                  </a:lnTo>
                  <a:lnTo>
                    <a:pt x="4816592" y="192935"/>
                  </a:lnTo>
                  <a:lnTo>
                    <a:pt x="0" y="192935"/>
                  </a:lnTo>
                  <a:close/>
                </a:path>
              </a:pathLst>
            </a:custGeom>
            <a:solidFill>
              <a:srgbClr val="000000"/>
            </a:solidFill>
          </p:spPr>
          <p:txBody>
            <a:bodyPr/>
            <a:lstStyle/>
            <a:p>
              <a:endParaRPr lang="en-US"/>
            </a:p>
          </p:txBody>
        </p:sp>
        <p:sp>
          <p:nvSpPr>
            <p:cNvPr id="6" name="TextBox 4">
              <a:extLst>
                <a:ext uri="{FF2B5EF4-FFF2-40B4-BE49-F238E27FC236}">
                  <a16:creationId xmlns:a16="http://schemas.microsoft.com/office/drawing/2014/main" id="{6F16673C-591D-02DA-560F-954817E23000}"/>
                </a:ext>
              </a:extLst>
            </p:cNvPr>
            <p:cNvSpPr txBox="1"/>
            <p:nvPr/>
          </p:nvSpPr>
          <p:spPr>
            <a:xfrm>
              <a:off x="0" y="-38100"/>
              <a:ext cx="4816593" cy="231035"/>
            </a:xfrm>
            <a:prstGeom prst="rect">
              <a:avLst/>
            </a:prstGeom>
          </p:spPr>
          <p:txBody>
            <a:bodyPr lIns="50800" tIns="50800" rIns="50800" bIns="50800" rtlCol="0" anchor="ctr"/>
            <a:lstStyle/>
            <a:p>
              <a:pPr algn="ctr">
                <a:lnSpc>
                  <a:spcPts val="2940"/>
                </a:lnSpc>
              </a:pPr>
              <a:endParaRPr/>
            </a:p>
          </p:txBody>
        </p:sp>
      </p:grpSp>
    </p:spTree>
    <p:extLst>
      <p:ext uri="{BB962C8B-B14F-4D97-AF65-F5344CB8AC3E}">
        <p14:creationId xmlns:p14="http://schemas.microsoft.com/office/powerpoint/2010/main" val="416694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843643" y="12699"/>
            <a:ext cx="10515600" cy="1325563"/>
          </a:xfrm>
        </p:spPr>
        <p:txBody>
          <a:bodyPr>
            <a:normAutofit/>
          </a:bodyPr>
          <a:lstStyle/>
          <a:p>
            <a:pPr algn="ctr"/>
            <a:r>
              <a:rPr lang="en-GB" sz="3600" dirty="0"/>
              <a:t>Organisational chart</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p:txBody>
          <a:bodyPr/>
          <a:lstStyle/>
          <a:p>
            <a:fld id="{C3F65BB1-9206-4D7F-97F9-47DCC7DC6334}" type="slidenum">
              <a:rPr lang="en-GB" smtClean="0"/>
              <a:pPr/>
              <a:t>8</a:t>
            </a:fld>
            <a:endParaRPr lang="en-GB"/>
          </a:p>
        </p:txBody>
      </p:sp>
      <p:pic>
        <p:nvPicPr>
          <p:cNvPr id="8" name="Picture 7">
            <a:extLst>
              <a:ext uri="{FF2B5EF4-FFF2-40B4-BE49-F238E27FC236}">
                <a16:creationId xmlns:a16="http://schemas.microsoft.com/office/drawing/2014/main" id="{0AE1C7BF-B6BE-9804-4005-F60292B90695}"/>
              </a:ext>
            </a:extLst>
          </p:cNvPr>
          <p:cNvPicPr>
            <a:picLocks noChangeAspect="1"/>
          </p:cNvPicPr>
          <p:nvPr/>
        </p:nvPicPr>
        <p:blipFill>
          <a:blip r:embed="rId3"/>
          <a:stretch>
            <a:fillRect/>
          </a:stretch>
        </p:blipFill>
        <p:spPr>
          <a:xfrm>
            <a:off x="3167743" y="1338262"/>
            <a:ext cx="5867400" cy="5200650"/>
          </a:xfrm>
          <a:prstGeom prst="rect">
            <a:avLst/>
          </a:prstGeom>
        </p:spPr>
      </p:pic>
      <p:sp>
        <p:nvSpPr>
          <p:cNvPr id="11" name="Rectangle 10"/>
          <p:cNvSpPr/>
          <p:nvPr/>
        </p:nvSpPr>
        <p:spPr>
          <a:xfrm>
            <a:off x="-261257" y="0"/>
            <a:ext cx="3200400" cy="685800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12" name="Rectangle 11"/>
          <p:cNvSpPr/>
          <p:nvPr/>
        </p:nvSpPr>
        <p:spPr>
          <a:xfrm>
            <a:off x="9214757" y="12699"/>
            <a:ext cx="3200400" cy="685800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8504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9FB4DE-DBB1-0BF2-DBFA-00D692BAF33E}"/>
              </a:ext>
            </a:extLst>
          </p:cNvPr>
          <p:cNvSpPr txBox="1"/>
          <p:nvPr/>
        </p:nvSpPr>
        <p:spPr>
          <a:xfrm>
            <a:off x="3502152" y="368269"/>
            <a:ext cx="11030712" cy="584775"/>
          </a:xfrm>
          <a:prstGeom prst="rect">
            <a:avLst/>
          </a:prstGeom>
          <a:noFill/>
        </p:spPr>
        <p:txBody>
          <a:bodyPr wrap="square" rtlCol="0">
            <a:spAutoFit/>
          </a:bodyPr>
          <a:lstStyle/>
          <a:p>
            <a:r>
              <a:rPr lang="en-GB" sz="3200" b="1" dirty="0"/>
              <a:t>Section 3 – </a:t>
            </a:r>
            <a:r>
              <a:rPr lang="en-GB" sz="3200" dirty="0"/>
              <a:t>PESTEL Analysis</a:t>
            </a:r>
            <a:endParaRPr lang="en-GB" sz="3200" b="1" dirty="0"/>
          </a:p>
        </p:txBody>
      </p:sp>
      <p:graphicFrame>
        <p:nvGraphicFramePr>
          <p:cNvPr id="2" name="Diagram 1">
            <a:extLst>
              <a:ext uri="{FF2B5EF4-FFF2-40B4-BE49-F238E27FC236}">
                <a16:creationId xmlns:a16="http://schemas.microsoft.com/office/drawing/2014/main" id="{531F66FF-2A3D-7054-C92E-8748A6302CE3}"/>
              </a:ext>
            </a:extLst>
          </p:cNvPr>
          <p:cNvGraphicFramePr/>
          <p:nvPr>
            <p:extLst>
              <p:ext uri="{D42A27DB-BD31-4B8C-83A1-F6EECF244321}">
                <p14:modId xmlns:p14="http://schemas.microsoft.com/office/powerpoint/2010/main" val="3655066471"/>
              </p:ext>
            </p:extLst>
          </p:nvPr>
        </p:nvGraphicFramePr>
        <p:xfrm>
          <a:off x="0" y="953044"/>
          <a:ext cx="7004304" cy="5444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Table 4">
            <a:extLst>
              <a:ext uri="{FF2B5EF4-FFF2-40B4-BE49-F238E27FC236}">
                <a16:creationId xmlns:a16="http://schemas.microsoft.com/office/drawing/2014/main" id="{25D2FA20-A6F9-DFED-9C03-25A7FCCA5549}"/>
              </a:ext>
            </a:extLst>
          </p:cNvPr>
          <p:cNvGraphicFramePr>
            <a:graphicFrameLocks noGrp="1"/>
          </p:cNvGraphicFramePr>
          <p:nvPr>
            <p:extLst>
              <p:ext uri="{D42A27DB-BD31-4B8C-83A1-F6EECF244321}">
                <p14:modId xmlns:p14="http://schemas.microsoft.com/office/powerpoint/2010/main" val="4063651792"/>
              </p:ext>
            </p:extLst>
          </p:nvPr>
        </p:nvGraphicFramePr>
        <p:xfrm>
          <a:off x="7292168" y="1594207"/>
          <a:ext cx="4611964" cy="3931920"/>
        </p:xfrm>
        <a:graphic>
          <a:graphicData uri="http://schemas.openxmlformats.org/drawingml/2006/table">
            <a:tbl>
              <a:tblPr>
                <a:tableStyleId>{3C2FFA5D-87B4-456A-9821-1D502468CF0F}</a:tableStyleId>
              </a:tblPr>
              <a:tblGrid>
                <a:gridCol w="1856572">
                  <a:extLst>
                    <a:ext uri="{9D8B030D-6E8A-4147-A177-3AD203B41FA5}">
                      <a16:colId xmlns:a16="http://schemas.microsoft.com/office/drawing/2014/main" val="2995637852"/>
                    </a:ext>
                  </a:extLst>
                </a:gridCol>
                <a:gridCol w="2755392">
                  <a:extLst>
                    <a:ext uri="{9D8B030D-6E8A-4147-A177-3AD203B41FA5}">
                      <a16:colId xmlns:a16="http://schemas.microsoft.com/office/drawing/2014/main" val="1584611112"/>
                    </a:ext>
                  </a:extLst>
                </a:gridCol>
              </a:tblGrid>
              <a:tr h="0">
                <a:tc>
                  <a:txBody>
                    <a:bodyPr/>
                    <a:lstStyle/>
                    <a:p>
                      <a:pPr>
                        <a:buNone/>
                      </a:pPr>
                      <a:r>
                        <a:rPr lang="en-US" b="1" dirty="0">
                          <a:latin typeface="Times New Roman" panose="02020603050405020304" pitchFamily="18" charset="0"/>
                          <a:cs typeface="Times New Roman" panose="02020603050405020304" pitchFamily="18" charset="0"/>
                        </a:rPr>
                        <a:t>Factor</a:t>
                      </a:r>
                    </a:p>
                  </a:txBody>
                  <a:tcPr anchor="ctr"/>
                </a:tc>
                <a:tc>
                  <a:txBody>
                    <a:bodyPr/>
                    <a:lstStyle/>
                    <a:p>
                      <a:pPr>
                        <a:buNone/>
                      </a:pPr>
                      <a:r>
                        <a:rPr lang="en-US" b="1" dirty="0">
                          <a:latin typeface="Times New Roman" panose="02020603050405020304" pitchFamily="18" charset="0"/>
                          <a:cs typeface="Times New Roman" panose="02020603050405020304" pitchFamily="18" charset="0"/>
                        </a:rPr>
                        <a:t>Key issue</a:t>
                      </a:r>
                    </a:p>
                  </a:txBody>
                  <a:tcPr anchor="ctr"/>
                </a:tc>
                <a:extLst>
                  <a:ext uri="{0D108BD9-81ED-4DB2-BD59-A6C34878D82A}">
                    <a16:rowId xmlns:a16="http://schemas.microsoft.com/office/drawing/2014/main" val="1605574947"/>
                  </a:ext>
                </a:extLst>
              </a:tr>
              <a:tr h="0">
                <a:tc>
                  <a:txBody>
                    <a:bodyPr/>
                    <a:lstStyle/>
                    <a:p>
                      <a:pPr>
                        <a:buNone/>
                      </a:pPr>
                      <a:r>
                        <a:rPr lang="en-US">
                          <a:latin typeface="Times New Roman" panose="02020603050405020304" pitchFamily="18" charset="0"/>
                          <a:cs typeface="Times New Roman" panose="02020603050405020304" pitchFamily="18" charset="0"/>
                        </a:rPr>
                        <a:t>Political</a:t>
                      </a:r>
                    </a:p>
                  </a:txBody>
                  <a:tcPr anchor="ctr"/>
                </a:tc>
                <a:tc>
                  <a:txBody>
                    <a:bodyPr/>
                    <a:lstStyle/>
                    <a:p>
                      <a:pPr>
                        <a:buNone/>
                      </a:pPr>
                      <a:r>
                        <a:rPr lang="en-US">
                          <a:latin typeface="Times New Roman" panose="02020603050405020304" pitchFamily="18" charset="0"/>
                          <a:cs typeface="Times New Roman" panose="02020603050405020304" pitchFamily="18" charset="0"/>
                        </a:rPr>
                        <a:t>Food and certification rules</a:t>
                      </a:r>
                    </a:p>
                  </a:txBody>
                  <a:tcPr anchor="ctr"/>
                </a:tc>
                <a:extLst>
                  <a:ext uri="{0D108BD9-81ED-4DB2-BD59-A6C34878D82A}">
                    <a16:rowId xmlns:a16="http://schemas.microsoft.com/office/drawing/2014/main" val="2864099955"/>
                  </a:ext>
                </a:extLst>
              </a:tr>
              <a:tr h="0">
                <a:tc>
                  <a:txBody>
                    <a:bodyPr/>
                    <a:lstStyle/>
                    <a:p>
                      <a:pPr>
                        <a:buNone/>
                      </a:pPr>
                      <a:r>
                        <a:rPr lang="en-US" dirty="0">
                          <a:latin typeface="Times New Roman" panose="02020603050405020304" pitchFamily="18" charset="0"/>
                          <a:cs typeface="Times New Roman" panose="02020603050405020304" pitchFamily="18" charset="0"/>
                        </a:rPr>
                        <a:t>Economic</a:t>
                      </a:r>
                    </a:p>
                  </a:txBody>
                  <a:tcPr anchor="ctr"/>
                </a:tc>
                <a:tc>
                  <a:txBody>
                    <a:bodyPr/>
                    <a:lstStyle/>
                    <a:p>
                      <a:pPr>
                        <a:buNone/>
                      </a:pPr>
                      <a:r>
                        <a:rPr lang="en-US" dirty="0">
                          <a:latin typeface="Times New Roman" panose="02020603050405020304" pitchFamily="18" charset="0"/>
                          <a:cs typeface="Times New Roman" panose="02020603050405020304" pitchFamily="18" charset="0"/>
                        </a:rPr>
                        <a:t>Inflation and price sensitivity</a:t>
                      </a:r>
                    </a:p>
                  </a:txBody>
                  <a:tcPr anchor="ctr"/>
                </a:tc>
                <a:extLst>
                  <a:ext uri="{0D108BD9-81ED-4DB2-BD59-A6C34878D82A}">
                    <a16:rowId xmlns:a16="http://schemas.microsoft.com/office/drawing/2014/main" val="3797961927"/>
                  </a:ext>
                </a:extLst>
              </a:tr>
              <a:tr h="0">
                <a:tc>
                  <a:txBody>
                    <a:bodyPr/>
                    <a:lstStyle/>
                    <a:p>
                      <a:pPr>
                        <a:buNone/>
                      </a:pPr>
                      <a:r>
                        <a:rPr lang="en-US">
                          <a:latin typeface="Times New Roman" panose="02020603050405020304" pitchFamily="18" charset="0"/>
                          <a:cs typeface="Times New Roman" panose="02020603050405020304" pitchFamily="18" charset="0"/>
                        </a:rPr>
                        <a:t>Social</a:t>
                      </a:r>
                    </a:p>
                  </a:txBody>
                  <a:tcPr anchor="ctr"/>
                </a:tc>
                <a:tc>
                  <a:txBody>
                    <a:bodyPr/>
                    <a:lstStyle/>
                    <a:p>
                      <a:pPr>
                        <a:buNone/>
                      </a:pPr>
                      <a:r>
                        <a:rPr lang="en-US" dirty="0">
                          <a:latin typeface="Times New Roman" panose="02020603050405020304" pitchFamily="18" charset="0"/>
                          <a:cs typeface="Times New Roman" panose="02020603050405020304" pitchFamily="18" charset="0"/>
                        </a:rPr>
                        <a:t>Wellness and sustainability trends</a:t>
                      </a:r>
                    </a:p>
                  </a:txBody>
                  <a:tcPr anchor="ctr"/>
                </a:tc>
                <a:extLst>
                  <a:ext uri="{0D108BD9-81ED-4DB2-BD59-A6C34878D82A}">
                    <a16:rowId xmlns:a16="http://schemas.microsoft.com/office/drawing/2014/main" val="1627135691"/>
                  </a:ext>
                </a:extLst>
              </a:tr>
              <a:tr h="0">
                <a:tc>
                  <a:txBody>
                    <a:bodyPr/>
                    <a:lstStyle/>
                    <a:p>
                      <a:pPr>
                        <a:buNone/>
                      </a:pPr>
                      <a:r>
                        <a:rPr lang="en-US">
                          <a:latin typeface="Times New Roman" panose="02020603050405020304" pitchFamily="18" charset="0"/>
                          <a:cs typeface="Times New Roman" panose="02020603050405020304" pitchFamily="18" charset="0"/>
                        </a:rPr>
                        <a:t>Technological</a:t>
                      </a:r>
                    </a:p>
                  </a:txBody>
                  <a:tcPr anchor="ctr"/>
                </a:tc>
                <a:tc>
                  <a:txBody>
                    <a:bodyPr/>
                    <a:lstStyle/>
                    <a:p>
                      <a:pPr>
                        <a:buNone/>
                      </a:pPr>
                      <a:r>
                        <a:rPr lang="en-US">
                          <a:latin typeface="Times New Roman" panose="02020603050405020304" pitchFamily="18" charset="0"/>
                          <a:cs typeface="Times New Roman" panose="02020603050405020304" pitchFamily="18" charset="0"/>
                        </a:rPr>
                        <a:t>Ecommerce and delivery systems</a:t>
                      </a:r>
                    </a:p>
                  </a:txBody>
                  <a:tcPr anchor="ctr"/>
                </a:tc>
                <a:extLst>
                  <a:ext uri="{0D108BD9-81ED-4DB2-BD59-A6C34878D82A}">
                    <a16:rowId xmlns:a16="http://schemas.microsoft.com/office/drawing/2014/main" val="2531573056"/>
                  </a:ext>
                </a:extLst>
              </a:tr>
              <a:tr h="0">
                <a:tc>
                  <a:txBody>
                    <a:bodyPr/>
                    <a:lstStyle/>
                    <a:p>
                      <a:pPr>
                        <a:buNone/>
                      </a:pPr>
                      <a:r>
                        <a:rPr lang="en-US">
                          <a:latin typeface="Times New Roman" panose="02020603050405020304" pitchFamily="18" charset="0"/>
                          <a:cs typeface="Times New Roman" panose="02020603050405020304" pitchFamily="18" charset="0"/>
                        </a:rPr>
                        <a:t>Environmental</a:t>
                      </a:r>
                    </a:p>
                  </a:txBody>
                  <a:tcPr anchor="ctr"/>
                </a:tc>
                <a:tc>
                  <a:txBody>
                    <a:bodyPr/>
                    <a:lstStyle/>
                    <a:p>
                      <a:pPr>
                        <a:buNone/>
                      </a:pPr>
                      <a:r>
                        <a:rPr lang="en-US">
                          <a:latin typeface="Times New Roman" panose="02020603050405020304" pitchFamily="18" charset="0"/>
                          <a:cs typeface="Times New Roman" panose="02020603050405020304" pitchFamily="18" charset="0"/>
                        </a:rPr>
                        <a:t>Plastic reduction expectations</a:t>
                      </a:r>
                    </a:p>
                  </a:txBody>
                  <a:tcPr anchor="ctr"/>
                </a:tc>
                <a:extLst>
                  <a:ext uri="{0D108BD9-81ED-4DB2-BD59-A6C34878D82A}">
                    <a16:rowId xmlns:a16="http://schemas.microsoft.com/office/drawing/2014/main" val="2366236502"/>
                  </a:ext>
                </a:extLst>
              </a:tr>
              <a:tr h="0">
                <a:tc>
                  <a:txBody>
                    <a:bodyPr/>
                    <a:lstStyle/>
                    <a:p>
                      <a:pPr>
                        <a:buNone/>
                      </a:pPr>
                      <a:r>
                        <a:rPr lang="en-US">
                          <a:latin typeface="Times New Roman" panose="02020603050405020304" pitchFamily="18" charset="0"/>
                          <a:cs typeface="Times New Roman" panose="02020603050405020304" pitchFamily="18" charset="0"/>
                        </a:rPr>
                        <a:t>Legal</a:t>
                      </a:r>
                    </a:p>
                  </a:txBody>
                  <a:tcPr anchor="ctr"/>
                </a:tc>
                <a:tc>
                  <a:txBody>
                    <a:bodyPr/>
                    <a:lstStyle/>
                    <a:p>
                      <a:pPr>
                        <a:buNone/>
                      </a:pPr>
                      <a:r>
                        <a:rPr lang="en-US" dirty="0">
                          <a:latin typeface="Times New Roman" panose="02020603050405020304" pitchFamily="18" charset="0"/>
                          <a:cs typeface="Times New Roman" panose="02020603050405020304" pitchFamily="18" charset="0"/>
                        </a:rPr>
                        <a:t>Labelling and employment law</a:t>
                      </a:r>
                    </a:p>
                  </a:txBody>
                  <a:tcPr anchor="ctr"/>
                </a:tc>
                <a:extLst>
                  <a:ext uri="{0D108BD9-81ED-4DB2-BD59-A6C34878D82A}">
                    <a16:rowId xmlns:a16="http://schemas.microsoft.com/office/drawing/2014/main" val="2317699850"/>
                  </a:ext>
                </a:extLst>
              </a:tr>
            </a:tbl>
          </a:graphicData>
        </a:graphic>
      </p:graphicFrame>
      <p:grpSp>
        <p:nvGrpSpPr>
          <p:cNvPr id="3" name="Group 2">
            <a:extLst>
              <a:ext uri="{FF2B5EF4-FFF2-40B4-BE49-F238E27FC236}">
                <a16:creationId xmlns:a16="http://schemas.microsoft.com/office/drawing/2014/main" id="{64962C8B-5501-2813-3B68-19B20F19938E}"/>
              </a:ext>
            </a:extLst>
          </p:cNvPr>
          <p:cNvGrpSpPr/>
          <p:nvPr/>
        </p:nvGrpSpPr>
        <p:grpSpPr>
          <a:xfrm>
            <a:off x="0" y="6167290"/>
            <a:ext cx="12192000" cy="570963"/>
            <a:chOff x="0" y="0"/>
            <a:chExt cx="4816593" cy="192935"/>
          </a:xfrm>
        </p:grpSpPr>
        <p:sp>
          <p:nvSpPr>
            <p:cNvPr id="6" name="Freeform 3">
              <a:extLst>
                <a:ext uri="{FF2B5EF4-FFF2-40B4-BE49-F238E27FC236}">
                  <a16:creationId xmlns:a16="http://schemas.microsoft.com/office/drawing/2014/main" id="{A56CCE53-8496-8C1B-2E03-FF5D78818ECF}"/>
                </a:ext>
              </a:extLst>
            </p:cNvPr>
            <p:cNvSpPr/>
            <p:nvPr/>
          </p:nvSpPr>
          <p:spPr>
            <a:xfrm>
              <a:off x="0" y="0"/>
              <a:ext cx="4816592" cy="192935"/>
            </a:xfrm>
            <a:custGeom>
              <a:avLst/>
              <a:gdLst/>
              <a:ahLst/>
              <a:cxnLst/>
              <a:rect l="l" t="t" r="r" b="b"/>
              <a:pathLst>
                <a:path w="4816592" h="192935">
                  <a:moveTo>
                    <a:pt x="0" y="0"/>
                  </a:moveTo>
                  <a:lnTo>
                    <a:pt x="4816592" y="0"/>
                  </a:lnTo>
                  <a:lnTo>
                    <a:pt x="4816592" y="192935"/>
                  </a:lnTo>
                  <a:lnTo>
                    <a:pt x="0" y="192935"/>
                  </a:lnTo>
                  <a:close/>
                </a:path>
              </a:pathLst>
            </a:custGeom>
            <a:solidFill>
              <a:srgbClr val="000000"/>
            </a:solidFill>
          </p:spPr>
          <p:txBody>
            <a:bodyPr/>
            <a:lstStyle/>
            <a:p>
              <a:endParaRPr lang="en-US"/>
            </a:p>
          </p:txBody>
        </p:sp>
        <p:sp>
          <p:nvSpPr>
            <p:cNvPr id="7" name="TextBox 4">
              <a:extLst>
                <a:ext uri="{FF2B5EF4-FFF2-40B4-BE49-F238E27FC236}">
                  <a16:creationId xmlns:a16="http://schemas.microsoft.com/office/drawing/2014/main" id="{ECDBCF13-71A5-2DC3-7F3E-AB7010B8218E}"/>
                </a:ext>
              </a:extLst>
            </p:cNvPr>
            <p:cNvSpPr txBox="1"/>
            <p:nvPr/>
          </p:nvSpPr>
          <p:spPr>
            <a:xfrm>
              <a:off x="0" y="-38100"/>
              <a:ext cx="4816593" cy="231035"/>
            </a:xfrm>
            <a:prstGeom prst="rect">
              <a:avLst/>
            </a:prstGeom>
          </p:spPr>
          <p:txBody>
            <a:bodyPr lIns="50800" tIns="50800" rIns="50800" bIns="50800" rtlCol="0" anchor="ctr"/>
            <a:lstStyle/>
            <a:p>
              <a:pPr algn="ctr">
                <a:lnSpc>
                  <a:spcPts val="2940"/>
                </a:lnSpc>
              </a:pPr>
              <a:endParaRPr/>
            </a:p>
          </p:txBody>
        </p:sp>
      </p:grpSp>
    </p:spTree>
    <p:extLst>
      <p:ext uri="{BB962C8B-B14F-4D97-AF65-F5344CB8AC3E}">
        <p14:creationId xmlns:p14="http://schemas.microsoft.com/office/powerpoint/2010/main" val="1524246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171DD527-7E33-C15B-3906-CBBDA468714B}"/>
              </a:ext>
            </a:extLst>
          </p:cNvPr>
          <p:cNvGraphicFramePr>
            <a:graphicFrameLocks noGrp="1"/>
          </p:cNvGraphicFramePr>
          <p:nvPr>
            <p:ph idx="1"/>
            <p:extLst>
              <p:ext uri="{D42A27DB-BD31-4B8C-83A1-F6EECF244321}">
                <p14:modId xmlns:p14="http://schemas.microsoft.com/office/powerpoint/2010/main" val="781593478"/>
              </p:ext>
            </p:extLst>
          </p:nvPr>
        </p:nvGraphicFramePr>
        <p:xfrm>
          <a:off x="838200" y="170320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584775"/>
          </a:xfrm>
          <a:prstGeom prst="rect">
            <a:avLst/>
          </a:prstGeom>
          <a:noFill/>
        </p:spPr>
        <p:txBody>
          <a:bodyPr wrap="square" rtlCol="0">
            <a:spAutoFit/>
          </a:bodyPr>
          <a:lstStyle/>
          <a:p>
            <a:r>
              <a:rPr lang="en-GB" sz="3200" b="1" dirty="0"/>
              <a:t>Section 4 - </a:t>
            </a:r>
            <a:r>
              <a:rPr lang="en-GB" sz="3200" dirty="0"/>
              <a:t>Marketing Strategies</a:t>
            </a:r>
          </a:p>
        </p:txBody>
      </p:sp>
      <p:grpSp>
        <p:nvGrpSpPr>
          <p:cNvPr id="2" name="Group 2">
            <a:extLst>
              <a:ext uri="{FF2B5EF4-FFF2-40B4-BE49-F238E27FC236}">
                <a16:creationId xmlns:a16="http://schemas.microsoft.com/office/drawing/2014/main" id="{3BDA327A-F57A-2617-37BF-97D4490DD7E6}"/>
              </a:ext>
            </a:extLst>
          </p:cNvPr>
          <p:cNvGrpSpPr/>
          <p:nvPr/>
        </p:nvGrpSpPr>
        <p:grpSpPr>
          <a:xfrm>
            <a:off x="0" y="6167290"/>
            <a:ext cx="12192000" cy="570963"/>
            <a:chOff x="0" y="0"/>
            <a:chExt cx="4816593" cy="192935"/>
          </a:xfrm>
        </p:grpSpPr>
        <p:sp>
          <p:nvSpPr>
            <p:cNvPr id="3" name="Freeform 3">
              <a:extLst>
                <a:ext uri="{FF2B5EF4-FFF2-40B4-BE49-F238E27FC236}">
                  <a16:creationId xmlns:a16="http://schemas.microsoft.com/office/drawing/2014/main" id="{0EC92AAF-B4BA-4724-73AA-A9F816EC0133}"/>
                </a:ext>
              </a:extLst>
            </p:cNvPr>
            <p:cNvSpPr/>
            <p:nvPr/>
          </p:nvSpPr>
          <p:spPr>
            <a:xfrm>
              <a:off x="0" y="0"/>
              <a:ext cx="4816592" cy="192935"/>
            </a:xfrm>
            <a:custGeom>
              <a:avLst/>
              <a:gdLst/>
              <a:ahLst/>
              <a:cxnLst/>
              <a:rect l="l" t="t" r="r" b="b"/>
              <a:pathLst>
                <a:path w="4816592" h="192935">
                  <a:moveTo>
                    <a:pt x="0" y="0"/>
                  </a:moveTo>
                  <a:lnTo>
                    <a:pt x="4816592" y="0"/>
                  </a:lnTo>
                  <a:lnTo>
                    <a:pt x="4816592" y="192935"/>
                  </a:lnTo>
                  <a:lnTo>
                    <a:pt x="0" y="192935"/>
                  </a:lnTo>
                  <a:close/>
                </a:path>
              </a:pathLst>
            </a:custGeom>
            <a:solidFill>
              <a:srgbClr val="000000"/>
            </a:solidFill>
          </p:spPr>
          <p:txBody>
            <a:bodyPr/>
            <a:lstStyle/>
            <a:p>
              <a:endParaRPr lang="en-US"/>
            </a:p>
          </p:txBody>
        </p:sp>
        <p:sp>
          <p:nvSpPr>
            <p:cNvPr id="5" name="TextBox 4">
              <a:extLst>
                <a:ext uri="{FF2B5EF4-FFF2-40B4-BE49-F238E27FC236}">
                  <a16:creationId xmlns:a16="http://schemas.microsoft.com/office/drawing/2014/main" id="{E5EB7258-4E42-7FD6-2F8E-C1AB37941BCF}"/>
                </a:ext>
              </a:extLst>
            </p:cNvPr>
            <p:cNvSpPr txBox="1"/>
            <p:nvPr/>
          </p:nvSpPr>
          <p:spPr>
            <a:xfrm>
              <a:off x="0" y="-38100"/>
              <a:ext cx="4816593" cy="231035"/>
            </a:xfrm>
            <a:prstGeom prst="rect">
              <a:avLst/>
            </a:prstGeom>
          </p:spPr>
          <p:txBody>
            <a:bodyPr lIns="50800" tIns="50800" rIns="50800" bIns="50800" rtlCol="0" anchor="ctr"/>
            <a:lstStyle/>
            <a:p>
              <a:pPr algn="ctr">
                <a:lnSpc>
                  <a:spcPts val="2940"/>
                </a:lnSpc>
              </a:pPr>
              <a:endParaRPr/>
            </a:p>
          </p:txBody>
        </p:sp>
      </p:grpSp>
    </p:spTree>
    <p:extLst>
      <p:ext uri="{BB962C8B-B14F-4D97-AF65-F5344CB8AC3E}">
        <p14:creationId xmlns:p14="http://schemas.microsoft.com/office/powerpoint/2010/main" val="1481281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EB6700BE-0C19-C376-B67E-BA1BC4CDA52F}"/>
              </a:ext>
            </a:extLst>
          </p:cNvPr>
          <p:cNvGraphicFramePr>
            <a:graphicFrameLocks noGrp="1"/>
          </p:cNvGraphicFramePr>
          <p:nvPr>
            <p:ph idx="1"/>
            <p:extLst>
              <p:ext uri="{D42A27DB-BD31-4B8C-83A1-F6EECF244321}">
                <p14:modId xmlns:p14="http://schemas.microsoft.com/office/powerpoint/2010/main" val="3882457887"/>
              </p:ext>
            </p:extLst>
          </p:nvPr>
        </p:nvGraphicFramePr>
        <p:xfrm>
          <a:off x="323088" y="1095535"/>
          <a:ext cx="11030712" cy="56144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D088BB7-3F9E-6D74-6077-0A34CDDDE233}"/>
              </a:ext>
            </a:extLst>
          </p:cNvPr>
          <p:cNvSpPr txBox="1"/>
          <p:nvPr/>
        </p:nvSpPr>
        <p:spPr>
          <a:xfrm>
            <a:off x="838200" y="510760"/>
            <a:ext cx="11030712" cy="584775"/>
          </a:xfrm>
          <a:prstGeom prst="rect">
            <a:avLst/>
          </a:prstGeom>
          <a:noFill/>
        </p:spPr>
        <p:txBody>
          <a:bodyPr wrap="square" rtlCol="0">
            <a:spAutoFit/>
          </a:bodyPr>
          <a:lstStyle/>
          <a:p>
            <a:r>
              <a:rPr lang="en-GB" sz="3200" b="1" dirty="0"/>
              <a:t>Section 5 - </a:t>
            </a:r>
            <a:r>
              <a:rPr lang="en-GB" sz="3200" b="1" i="0" dirty="0">
                <a:solidFill>
                  <a:srgbClr val="374151"/>
                </a:solidFill>
                <a:effectLst/>
                <a:latin typeface="Söhne"/>
              </a:rPr>
              <a:t>Funding Requirements and Allocation</a:t>
            </a:r>
            <a:endParaRPr lang="en-GB" sz="3200" b="1" dirty="0"/>
          </a:p>
        </p:txBody>
      </p:sp>
    </p:spTree>
    <p:extLst>
      <p:ext uri="{BB962C8B-B14F-4D97-AF65-F5344CB8AC3E}">
        <p14:creationId xmlns:p14="http://schemas.microsoft.com/office/powerpoint/2010/main" val="3278303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9" name="Table 8">
            <a:extLst>
              <a:ext uri="{FF2B5EF4-FFF2-40B4-BE49-F238E27FC236}">
                <a16:creationId xmlns:a16="http://schemas.microsoft.com/office/drawing/2014/main" id="{1112B7B1-A320-7EA6-B84C-7882EA134C67}"/>
              </a:ext>
            </a:extLst>
          </p:cNvPr>
          <p:cNvGraphicFramePr>
            <a:graphicFrameLocks noGrp="1"/>
          </p:cNvGraphicFramePr>
          <p:nvPr>
            <p:extLst>
              <p:ext uri="{D42A27DB-BD31-4B8C-83A1-F6EECF244321}">
                <p14:modId xmlns:p14="http://schemas.microsoft.com/office/powerpoint/2010/main" val="4276800745"/>
              </p:ext>
            </p:extLst>
          </p:nvPr>
        </p:nvGraphicFramePr>
        <p:xfrm>
          <a:off x="289924" y="179704"/>
          <a:ext cx="5050172" cy="6387712"/>
        </p:xfrm>
        <a:graphic>
          <a:graphicData uri="http://schemas.openxmlformats.org/drawingml/2006/table">
            <a:tbl>
              <a:tblPr/>
              <a:tblGrid>
                <a:gridCol w="1262543">
                  <a:extLst>
                    <a:ext uri="{9D8B030D-6E8A-4147-A177-3AD203B41FA5}">
                      <a16:colId xmlns:a16="http://schemas.microsoft.com/office/drawing/2014/main" val="3108463376"/>
                    </a:ext>
                  </a:extLst>
                </a:gridCol>
                <a:gridCol w="2031981">
                  <a:extLst>
                    <a:ext uri="{9D8B030D-6E8A-4147-A177-3AD203B41FA5}">
                      <a16:colId xmlns:a16="http://schemas.microsoft.com/office/drawing/2014/main" val="493110705"/>
                    </a:ext>
                  </a:extLst>
                </a:gridCol>
                <a:gridCol w="786384">
                  <a:extLst>
                    <a:ext uri="{9D8B030D-6E8A-4147-A177-3AD203B41FA5}">
                      <a16:colId xmlns:a16="http://schemas.microsoft.com/office/drawing/2014/main" val="1123732234"/>
                    </a:ext>
                  </a:extLst>
                </a:gridCol>
                <a:gridCol w="969264">
                  <a:extLst>
                    <a:ext uri="{9D8B030D-6E8A-4147-A177-3AD203B41FA5}">
                      <a16:colId xmlns:a16="http://schemas.microsoft.com/office/drawing/2014/main" val="1559562121"/>
                    </a:ext>
                  </a:extLst>
                </a:gridCol>
              </a:tblGrid>
              <a:tr h="267775">
                <a:tc>
                  <a:txBody>
                    <a:bodyPr/>
                    <a:lstStyle/>
                    <a:p>
                      <a:pPr>
                        <a:buNone/>
                      </a:pPr>
                      <a:r>
                        <a:rPr lang="en-US" sz="1600" dirty="0">
                          <a:latin typeface="Times New Roman" panose="02020603050405020304" pitchFamily="18" charset="0"/>
                          <a:cs typeface="Times New Roman" panose="02020603050405020304" pitchFamily="18" charset="0"/>
                        </a:rPr>
                        <a:t>Cost area</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buNone/>
                      </a:pPr>
                      <a:r>
                        <a:rPr lang="en-US" sz="1600" dirty="0">
                          <a:latin typeface="Times New Roman" panose="02020603050405020304" pitchFamily="18" charset="0"/>
                          <a:cs typeface="Times New Roman" panose="02020603050405020304" pitchFamily="18" charset="0"/>
                        </a:rPr>
                        <a:t>What it includes</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buNone/>
                      </a:pPr>
                      <a:r>
                        <a:rPr lang="en-US" sz="1600" dirty="0">
                          <a:latin typeface="Times New Roman" panose="02020603050405020304" pitchFamily="18" charset="0"/>
                          <a:cs typeface="Times New Roman" panose="02020603050405020304" pitchFamily="18" charset="0"/>
                        </a:rPr>
                        <a:t>Type</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gn="r">
                        <a:buNone/>
                      </a:pPr>
                      <a:r>
                        <a:rPr lang="en-US" sz="1600" dirty="0">
                          <a:latin typeface="Times New Roman" panose="02020603050405020304" pitchFamily="18" charset="0"/>
                          <a:cs typeface="Times New Roman" panose="02020603050405020304" pitchFamily="18" charset="0"/>
                        </a:rPr>
                        <a:t>Estimated amount (£)</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50334831"/>
                  </a:ext>
                </a:extLst>
              </a:tr>
              <a:tr h="669437">
                <a:tc>
                  <a:txBody>
                    <a:bodyPr/>
                    <a:lstStyle/>
                    <a:p>
                      <a:pPr>
                        <a:buNone/>
                      </a:pPr>
                      <a:r>
                        <a:rPr lang="en-US" sz="1600">
                          <a:latin typeface="Times New Roman" panose="02020603050405020304" pitchFamily="18" charset="0"/>
                          <a:cs typeface="Times New Roman" panose="02020603050405020304" pitchFamily="18" charset="0"/>
                        </a:rPr>
                        <a:t>Store setup &amp; fit-out</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a:latin typeface="Times New Roman" panose="02020603050405020304" pitchFamily="18" charset="0"/>
                          <a:cs typeface="Times New Roman" panose="02020603050405020304" pitchFamily="18" charset="0"/>
                        </a:rPr>
                        <a:t>Shelving, signage, refrigeration, counters, décor</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a:latin typeface="Times New Roman" panose="02020603050405020304" pitchFamily="18" charset="0"/>
                          <a:cs typeface="Times New Roman" panose="02020603050405020304" pitchFamily="18" charset="0"/>
                        </a:rPr>
                        <a:t>One-time</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US" sz="1600" dirty="0">
                          <a:latin typeface="Times New Roman" panose="02020603050405020304" pitchFamily="18" charset="0"/>
                          <a:cs typeface="Times New Roman" panose="02020603050405020304" pitchFamily="18" charset="0"/>
                        </a:rPr>
                        <a:t>75,000</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75919161"/>
                  </a:ext>
                </a:extLst>
              </a:tr>
              <a:tr h="669437">
                <a:tc>
                  <a:txBody>
                    <a:bodyPr/>
                    <a:lstStyle/>
                    <a:p>
                      <a:pPr>
                        <a:buNone/>
                      </a:pPr>
                      <a:r>
                        <a:rPr lang="en-US" sz="1600">
                          <a:latin typeface="Times New Roman" panose="02020603050405020304" pitchFamily="18" charset="0"/>
                          <a:cs typeface="Times New Roman" panose="02020603050405020304" pitchFamily="18" charset="0"/>
                        </a:rPr>
                        <a:t>Initial inventory</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a:latin typeface="Times New Roman" panose="02020603050405020304" pitchFamily="18" charset="0"/>
                          <a:cs typeface="Times New Roman" panose="02020603050405020304" pitchFamily="18" charset="0"/>
                        </a:rPr>
                        <a:t>Fresh produce, packaged goods, skincare, household items</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a:latin typeface="Times New Roman" panose="02020603050405020304" pitchFamily="18" charset="0"/>
                          <a:cs typeface="Times New Roman" panose="02020603050405020304" pitchFamily="18" charset="0"/>
                        </a:rPr>
                        <a:t>One-time</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US" sz="1600">
                          <a:latin typeface="Times New Roman" panose="02020603050405020304" pitchFamily="18" charset="0"/>
                          <a:cs typeface="Times New Roman" panose="02020603050405020304" pitchFamily="18" charset="0"/>
                        </a:rPr>
                        <a:t>90,000</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81425579"/>
                  </a:ext>
                </a:extLst>
              </a:tr>
              <a:tr h="669437">
                <a:tc>
                  <a:txBody>
                    <a:bodyPr/>
                    <a:lstStyle/>
                    <a:p>
                      <a:pPr>
                        <a:buNone/>
                      </a:pPr>
                      <a:r>
                        <a:rPr lang="en-US" sz="1600">
                          <a:latin typeface="Times New Roman" panose="02020603050405020304" pitchFamily="18" charset="0"/>
                          <a:cs typeface="Times New Roman" panose="02020603050405020304" pitchFamily="18" charset="0"/>
                        </a:rPr>
                        <a:t>Technology setup</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a:latin typeface="Times New Roman" panose="02020603050405020304" pitchFamily="18" charset="0"/>
                          <a:cs typeface="Times New Roman" panose="02020603050405020304" pitchFamily="18" charset="0"/>
                        </a:rPr>
                        <a:t>POS system, website, domain, basic inventory software</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a:latin typeface="Times New Roman" panose="02020603050405020304" pitchFamily="18" charset="0"/>
                          <a:cs typeface="Times New Roman" panose="02020603050405020304" pitchFamily="18" charset="0"/>
                        </a:rPr>
                        <a:t>One-time</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US" sz="1600">
                          <a:latin typeface="Times New Roman" panose="02020603050405020304" pitchFamily="18" charset="0"/>
                          <a:cs typeface="Times New Roman" panose="02020603050405020304" pitchFamily="18" charset="0"/>
                        </a:rPr>
                        <a:t>12,000</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34875194"/>
                  </a:ext>
                </a:extLst>
              </a:tr>
              <a:tr h="669437">
                <a:tc>
                  <a:txBody>
                    <a:bodyPr/>
                    <a:lstStyle/>
                    <a:p>
                      <a:pPr>
                        <a:buNone/>
                      </a:pPr>
                      <a:r>
                        <a:rPr lang="en-US" sz="1600">
                          <a:latin typeface="Times New Roman" panose="02020603050405020304" pitchFamily="18" charset="0"/>
                          <a:cs typeface="Times New Roman" panose="02020603050405020304" pitchFamily="18" charset="0"/>
                        </a:rPr>
                        <a:t>Licensing &amp; compliance</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a:latin typeface="Times New Roman" panose="02020603050405020304" pitchFamily="18" charset="0"/>
                          <a:cs typeface="Times New Roman" panose="02020603050405020304" pitchFamily="18" charset="0"/>
                        </a:rPr>
                        <a:t>Registration, basic legal/admin, certifications, permits</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a:latin typeface="Times New Roman" panose="02020603050405020304" pitchFamily="18" charset="0"/>
                          <a:cs typeface="Times New Roman" panose="02020603050405020304" pitchFamily="18" charset="0"/>
                        </a:rPr>
                        <a:t>One-time</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US" sz="1600">
                          <a:latin typeface="Times New Roman" panose="02020603050405020304" pitchFamily="18" charset="0"/>
                          <a:cs typeface="Times New Roman" panose="02020603050405020304" pitchFamily="18" charset="0"/>
                        </a:rPr>
                        <a:t>5,000</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35794035"/>
                  </a:ext>
                </a:extLst>
              </a:tr>
              <a:tr h="669437">
                <a:tc>
                  <a:txBody>
                    <a:bodyPr/>
                    <a:lstStyle/>
                    <a:p>
                      <a:pPr>
                        <a:buNone/>
                      </a:pPr>
                      <a:r>
                        <a:rPr lang="en-US" sz="1600">
                          <a:latin typeface="Times New Roman" panose="02020603050405020304" pitchFamily="18" charset="0"/>
                          <a:cs typeface="Times New Roman" panose="02020603050405020304" pitchFamily="18" charset="0"/>
                        </a:rPr>
                        <a:t>Launch marketing</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a:latin typeface="Times New Roman" panose="02020603050405020304" pitchFamily="18" charset="0"/>
                          <a:cs typeface="Times New Roman" panose="02020603050405020304" pitchFamily="18" charset="0"/>
                        </a:rPr>
                        <a:t>Social media ads, flyers, launch event, partnerships</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a:latin typeface="Times New Roman" panose="02020603050405020304" pitchFamily="18" charset="0"/>
                          <a:cs typeface="Times New Roman" panose="02020603050405020304" pitchFamily="18" charset="0"/>
                        </a:rPr>
                        <a:t>One-time</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US" sz="1600">
                          <a:latin typeface="Times New Roman" panose="02020603050405020304" pitchFamily="18" charset="0"/>
                          <a:cs typeface="Times New Roman" panose="02020603050405020304" pitchFamily="18" charset="0"/>
                        </a:rPr>
                        <a:t>18,000</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55028049"/>
                  </a:ext>
                </a:extLst>
              </a:tr>
              <a:tr h="468606">
                <a:tc>
                  <a:txBody>
                    <a:bodyPr/>
                    <a:lstStyle/>
                    <a:p>
                      <a:pPr>
                        <a:buNone/>
                      </a:pPr>
                      <a:r>
                        <a:rPr lang="en-US" sz="1600">
                          <a:latin typeface="Times New Roman" panose="02020603050405020304" pitchFamily="18" charset="0"/>
                          <a:cs typeface="Times New Roman" panose="02020603050405020304" pitchFamily="18" charset="0"/>
                        </a:rPr>
                        <a:t>Working capital buffer</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a:latin typeface="Times New Roman" panose="02020603050405020304" pitchFamily="18" charset="0"/>
                          <a:cs typeface="Times New Roman" panose="02020603050405020304" pitchFamily="18" charset="0"/>
                        </a:rPr>
                        <a:t>Cash reserve for first months’ operations</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US" sz="1600">
                          <a:latin typeface="Times New Roman" panose="02020603050405020304" pitchFamily="18" charset="0"/>
                          <a:cs typeface="Times New Roman" panose="02020603050405020304" pitchFamily="18" charset="0"/>
                        </a:rPr>
                        <a:t>One-time</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US" sz="1600">
                          <a:latin typeface="Times New Roman" panose="02020603050405020304" pitchFamily="18" charset="0"/>
                          <a:cs typeface="Times New Roman" panose="02020603050405020304" pitchFamily="18" charset="0"/>
                        </a:rPr>
                        <a:t>50,000</a:t>
                      </a: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096371115"/>
                  </a:ext>
                </a:extLst>
              </a:tr>
              <a:tr h="267775">
                <a:tc>
                  <a:txBody>
                    <a:bodyPr/>
                    <a:lstStyle/>
                    <a:p>
                      <a:pPr>
                        <a:buNone/>
                      </a:pPr>
                      <a:r>
                        <a:rPr lang="en-US" sz="1600" b="1">
                          <a:latin typeface="Times New Roman" panose="02020603050405020304" pitchFamily="18" charset="0"/>
                          <a:cs typeface="Times New Roman" panose="02020603050405020304" pitchFamily="18" charset="0"/>
                        </a:rPr>
                        <a:t>Total funding required</a:t>
                      </a:r>
                      <a:endParaRPr lang="en-US" sz="1600">
                        <a:latin typeface="Times New Roman" panose="02020603050405020304" pitchFamily="18" charset="0"/>
                        <a:cs typeface="Times New Roman" panose="02020603050405020304" pitchFamily="18" charset="0"/>
                      </a:endParaRP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endParaRPr lang="en-US" sz="1600">
                        <a:latin typeface="Times New Roman" panose="02020603050405020304" pitchFamily="18" charset="0"/>
                        <a:cs typeface="Times New Roman" panose="02020603050405020304" pitchFamily="18" charset="0"/>
                      </a:endParaRP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endParaRPr lang="en-US" sz="1600">
                        <a:latin typeface="Times New Roman" panose="02020603050405020304" pitchFamily="18" charset="0"/>
                        <a:cs typeface="Times New Roman" panose="02020603050405020304" pitchFamily="18" charset="0"/>
                      </a:endParaRP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r">
                        <a:buNone/>
                      </a:pPr>
                      <a:r>
                        <a:rPr lang="en-US" sz="1600" b="1" dirty="0">
                          <a:latin typeface="Times New Roman" panose="02020603050405020304" pitchFamily="18" charset="0"/>
                          <a:cs typeface="Times New Roman" panose="02020603050405020304" pitchFamily="18" charset="0"/>
                        </a:rPr>
                        <a:t>250,000</a:t>
                      </a:r>
                      <a:endParaRPr lang="en-US" sz="1600" dirty="0">
                        <a:latin typeface="Times New Roman" panose="02020603050405020304" pitchFamily="18" charset="0"/>
                        <a:cs typeface="Times New Roman" panose="02020603050405020304" pitchFamily="18" charset="0"/>
                      </a:endParaRPr>
                    </a:p>
                  </a:txBody>
                  <a:tcPr marL="66944" marR="66944" marT="33472" marB="33472"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342102563"/>
                  </a:ext>
                </a:extLst>
              </a:tr>
            </a:tbl>
          </a:graphicData>
        </a:graphic>
      </p:graphicFrame>
      <p:graphicFrame>
        <p:nvGraphicFramePr>
          <p:cNvPr id="10" name="Table 9">
            <a:extLst>
              <a:ext uri="{FF2B5EF4-FFF2-40B4-BE49-F238E27FC236}">
                <a16:creationId xmlns:a16="http://schemas.microsoft.com/office/drawing/2014/main" id="{9FC6C023-665D-FA18-731B-154496CE9605}"/>
              </a:ext>
            </a:extLst>
          </p:cNvPr>
          <p:cNvGraphicFramePr>
            <a:graphicFrameLocks noGrp="1"/>
          </p:cNvGraphicFramePr>
          <p:nvPr>
            <p:extLst>
              <p:ext uri="{D42A27DB-BD31-4B8C-83A1-F6EECF244321}">
                <p14:modId xmlns:p14="http://schemas.microsoft.com/office/powerpoint/2010/main" val="388216239"/>
              </p:ext>
            </p:extLst>
          </p:nvPr>
        </p:nvGraphicFramePr>
        <p:xfrm>
          <a:off x="5630020" y="892936"/>
          <a:ext cx="6272056" cy="5336850"/>
        </p:xfrm>
        <a:graphic>
          <a:graphicData uri="http://schemas.openxmlformats.org/drawingml/2006/table">
            <a:tbl>
              <a:tblPr/>
              <a:tblGrid>
                <a:gridCol w="1520588">
                  <a:extLst>
                    <a:ext uri="{9D8B030D-6E8A-4147-A177-3AD203B41FA5}">
                      <a16:colId xmlns:a16="http://schemas.microsoft.com/office/drawing/2014/main" val="3858740446"/>
                    </a:ext>
                  </a:extLst>
                </a:gridCol>
                <a:gridCol w="2450592">
                  <a:extLst>
                    <a:ext uri="{9D8B030D-6E8A-4147-A177-3AD203B41FA5}">
                      <a16:colId xmlns:a16="http://schemas.microsoft.com/office/drawing/2014/main" val="256413162"/>
                    </a:ext>
                  </a:extLst>
                </a:gridCol>
                <a:gridCol w="732862">
                  <a:extLst>
                    <a:ext uri="{9D8B030D-6E8A-4147-A177-3AD203B41FA5}">
                      <a16:colId xmlns:a16="http://schemas.microsoft.com/office/drawing/2014/main" val="3894607241"/>
                    </a:ext>
                  </a:extLst>
                </a:gridCol>
                <a:gridCol w="1568014">
                  <a:extLst>
                    <a:ext uri="{9D8B030D-6E8A-4147-A177-3AD203B41FA5}">
                      <a16:colId xmlns:a16="http://schemas.microsoft.com/office/drawing/2014/main" val="3462008731"/>
                    </a:ext>
                  </a:extLst>
                </a:gridCol>
              </a:tblGrid>
              <a:tr h="447932">
                <a:tc>
                  <a:txBody>
                    <a:bodyPr/>
                    <a:lstStyle/>
                    <a:p>
                      <a:pPr>
                        <a:buNone/>
                      </a:pPr>
                      <a:r>
                        <a:rPr lang="en-US" sz="1600" dirty="0">
                          <a:latin typeface="Times New Roman" panose="02020603050405020304" pitchFamily="18" charset="0"/>
                          <a:cs typeface="Times New Roman" panose="02020603050405020304" pitchFamily="18" charset="0"/>
                        </a:rPr>
                        <a:t>Cost category</a:t>
                      </a:r>
                    </a:p>
                  </a:txBody>
                  <a:tcPr marL="63990" marR="63990" marT="31995" marB="31995" anchor="ctr">
                    <a:lnL>
                      <a:noFill/>
                    </a:lnL>
                    <a:lnR>
                      <a:noFill/>
                    </a:lnR>
                    <a:lnT>
                      <a:noFill/>
                    </a:lnT>
                    <a:lnB>
                      <a:noFill/>
                    </a:lnB>
                    <a:solidFill>
                      <a:schemeClr val="accent2"/>
                    </a:solidFill>
                  </a:tcPr>
                </a:tc>
                <a:tc>
                  <a:txBody>
                    <a:bodyPr/>
                    <a:lstStyle/>
                    <a:p>
                      <a:pPr>
                        <a:buNone/>
                      </a:pPr>
                      <a:r>
                        <a:rPr lang="en-US" sz="1600" dirty="0">
                          <a:latin typeface="Times New Roman" panose="02020603050405020304" pitchFamily="18" charset="0"/>
                          <a:cs typeface="Times New Roman" panose="02020603050405020304" pitchFamily="18" charset="0"/>
                        </a:rPr>
                        <a:t>Examples</a:t>
                      </a:r>
                    </a:p>
                  </a:txBody>
                  <a:tcPr marL="63990" marR="63990" marT="31995" marB="31995" anchor="ctr">
                    <a:lnL>
                      <a:noFill/>
                    </a:lnL>
                    <a:lnR>
                      <a:noFill/>
                    </a:lnR>
                    <a:lnT>
                      <a:noFill/>
                    </a:lnT>
                    <a:lnB>
                      <a:noFill/>
                    </a:lnB>
                    <a:solidFill>
                      <a:schemeClr val="accent2"/>
                    </a:solidFill>
                  </a:tcPr>
                </a:tc>
                <a:tc>
                  <a:txBody>
                    <a:bodyPr/>
                    <a:lstStyle/>
                    <a:p>
                      <a:pPr>
                        <a:buNone/>
                      </a:pPr>
                      <a:r>
                        <a:rPr lang="en-US" sz="1600" dirty="0">
                          <a:latin typeface="Times New Roman" panose="02020603050405020304" pitchFamily="18" charset="0"/>
                          <a:cs typeface="Times New Roman" panose="02020603050405020304" pitchFamily="18" charset="0"/>
                        </a:rPr>
                        <a:t>Cost type</a:t>
                      </a:r>
                    </a:p>
                  </a:txBody>
                  <a:tcPr marL="63990" marR="63990" marT="31995" marB="31995" anchor="ctr">
                    <a:lnL>
                      <a:noFill/>
                    </a:lnL>
                    <a:lnR>
                      <a:noFill/>
                    </a:lnR>
                    <a:lnT>
                      <a:noFill/>
                    </a:lnT>
                    <a:lnB>
                      <a:noFill/>
                    </a:lnB>
                    <a:solidFill>
                      <a:schemeClr val="accent2"/>
                    </a:solidFill>
                  </a:tcPr>
                </a:tc>
                <a:tc>
                  <a:txBody>
                    <a:bodyPr/>
                    <a:lstStyle/>
                    <a:p>
                      <a:pPr algn="r">
                        <a:buNone/>
                      </a:pPr>
                      <a:r>
                        <a:rPr lang="en-US" sz="1600" dirty="0">
                          <a:latin typeface="Times New Roman" panose="02020603050405020304" pitchFamily="18" charset="0"/>
                          <a:cs typeface="Times New Roman" panose="02020603050405020304" pitchFamily="18" charset="0"/>
                        </a:rPr>
                        <a:t>Typical monthly estimate (£)</a:t>
                      </a:r>
                    </a:p>
                  </a:txBody>
                  <a:tcPr marL="63990" marR="63990" marT="31995" marB="31995" anchor="ctr">
                    <a:lnL>
                      <a:noFill/>
                    </a:lnL>
                    <a:lnR>
                      <a:noFill/>
                    </a:lnR>
                    <a:lnT>
                      <a:noFill/>
                    </a:lnT>
                    <a:lnB>
                      <a:noFill/>
                    </a:lnB>
                    <a:solidFill>
                      <a:schemeClr val="accent2"/>
                    </a:solidFill>
                  </a:tcPr>
                </a:tc>
                <a:extLst>
                  <a:ext uri="{0D108BD9-81ED-4DB2-BD59-A6C34878D82A}">
                    <a16:rowId xmlns:a16="http://schemas.microsoft.com/office/drawing/2014/main" val="1866445080"/>
                  </a:ext>
                </a:extLst>
              </a:tr>
              <a:tr h="255961">
                <a:tc>
                  <a:txBody>
                    <a:bodyPr/>
                    <a:lstStyle/>
                    <a:p>
                      <a:pPr>
                        <a:buNone/>
                      </a:pPr>
                      <a:r>
                        <a:rPr lang="en-US" sz="1600">
                          <a:latin typeface="Times New Roman" panose="02020603050405020304" pitchFamily="18" charset="0"/>
                          <a:cs typeface="Times New Roman" panose="02020603050405020304" pitchFamily="18" charset="0"/>
                        </a:rPr>
                        <a:t>Rent (London)</a:t>
                      </a:r>
                    </a:p>
                  </a:txBody>
                  <a:tcPr marL="63990" marR="63990" marT="31995" marB="31995" anchor="ctr">
                    <a:lnL>
                      <a:noFill/>
                    </a:lnL>
                    <a:lnR>
                      <a:noFill/>
                    </a:lnR>
                    <a:lnT>
                      <a:noFill/>
                    </a:lnT>
                    <a:lnB>
                      <a:noFill/>
                    </a:lnB>
                    <a:noFill/>
                  </a:tcPr>
                </a:tc>
                <a:tc>
                  <a:txBody>
                    <a:bodyPr/>
                    <a:lstStyle/>
                    <a:p>
                      <a:pPr>
                        <a:buNone/>
                      </a:pPr>
                      <a:r>
                        <a:rPr lang="en-US" sz="1600">
                          <a:latin typeface="Times New Roman" panose="02020603050405020304" pitchFamily="18" charset="0"/>
                          <a:cs typeface="Times New Roman" panose="02020603050405020304" pitchFamily="18" charset="0"/>
                        </a:rPr>
                        <a:t>Premises rent</a:t>
                      </a:r>
                    </a:p>
                  </a:txBody>
                  <a:tcPr marL="63990" marR="63990" marT="31995" marB="31995" anchor="ctr">
                    <a:lnL>
                      <a:noFill/>
                    </a:lnL>
                    <a:lnR>
                      <a:noFill/>
                    </a:lnR>
                    <a:lnT>
                      <a:noFill/>
                    </a:lnT>
                    <a:lnB>
                      <a:noFill/>
                    </a:lnB>
                    <a:noFill/>
                  </a:tcPr>
                </a:tc>
                <a:tc>
                  <a:txBody>
                    <a:bodyPr/>
                    <a:lstStyle/>
                    <a:p>
                      <a:pPr>
                        <a:buNone/>
                      </a:pPr>
                      <a:r>
                        <a:rPr lang="en-US" sz="1600">
                          <a:latin typeface="Times New Roman" panose="02020603050405020304" pitchFamily="18" charset="0"/>
                          <a:cs typeface="Times New Roman" panose="02020603050405020304" pitchFamily="18" charset="0"/>
                        </a:rPr>
                        <a:t>Fixed</a:t>
                      </a:r>
                    </a:p>
                  </a:txBody>
                  <a:tcPr marL="63990" marR="63990" marT="31995" marB="31995" anchor="ctr">
                    <a:lnL>
                      <a:noFill/>
                    </a:lnL>
                    <a:lnR>
                      <a:noFill/>
                    </a:lnR>
                    <a:lnT>
                      <a:noFill/>
                    </a:lnT>
                    <a:lnB>
                      <a:noFill/>
                    </a:lnB>
                    <a:noFill/>
                  </a:tcPr>
                </a:tc>
                <a:tc>
                  <a:txBody>
                    <a:bodyPr/>
                    <a:lstStyle/>
                    <a:p>
                      <a:pPr algn="r">
                        <a:buNone/>
                      </a:pPr>
                      <a:r>
                        <a:rPr lang="en-US" sz="1600">
                          <a:latin typeface="Times New Roman" panose="02020603050405020304" pitchFamily="18" charset="0"/>
                          <a:cs typeface="Times New Roman" panose="02020603050405020304" pitchFamily="18" charset="0"/>
                        </a:rPr>
                        <a:t>6,500</a:t>
                      </a:r>
                    </a:p>
                  </a:txBody>
                  <a:tcPr marL="63990" marR="63990" marT="31995" marB="31995" anchor="ctr">
                    <a:lnL>
                      <a:noFill/>
                    </a:lnL>
                    <a:lnR>
                      <a:noFill/>
                    </a:lnR>
                    <a:lnT>
                      <a:noFill/>
                    </a:lnT>
                    <a:lnB>
                      <a:noFill/>
                    </a:lnB>
                    <a:noFill/>
                  </a:tcPr>
                </a:tc>
                <a:extLst>
                  <a:ext uri="{0D108BD9-81ED-4DB2-BD59-A6C34878D82A}">
                    <a16:rowId xmlns:a16="http://schemas.microsoft.com/office/drawing/2014/main" val="380704768"/>
                  </a:ext>
                </a:extLst>
              </a:tr>
              <a:tr h="255961">
                <a:tc>
                  <a:txBody>
                    <a:bodyPr/>
                    <a:lstStyle/>
                    <a:p>
                      <a:pPr>
                        <a:buNone/>
                      </a:pPr>
                      <a:r>
                        <a:rPr lang="en-US" sz="1600">
                          <a:latin typeface="Times New Roman" panose="02020603050405020304" pitchFamily="18" charset="0"/>
                          <a:cs typeface="Times New Roman" panose="02020603050405020304" pitchFamily="18" charset="0"/>
                        </a:rPr>
                        <a:t>Salaries</a:t>
                      </a:r>
                    </a:p>
                  </a:txBody>
                  <a:tcPr marL="63990" marR="63990" marT="31995" marB="31995" anchor="ctr">
                    <a:lnL>
                      <a:noFill/>
                    </a:lnL>
                    <a:lnR>
                      <a:noFill/>
                    </a:lnR>
                    <a:lnT>
                      <a:noFill/>
                    </a:lnT>
                    <a:lnB>
                      <a:noFill/>
                    </a:lnB>
                    <a:noFill/>
                  </a:tcPr>
                </a:tc>
                <a:tc>
                  <a:txBody>
                    <a:bodyPr/>
                    <a:lstStyle/>
                    <a:p>
                      <a:pPr>
                        <a:buNone/>
                      </a:pPr>
                      <a:r>
                        <a:rPr lang="en-US" sz="1600">
                          <a:latin typeface="Times New Roman" panose="02020603050405020304" pitchFamily="18" charset="0"/>
                          <a:cs typeface="Times New Roman" panose="02020603050405020304" pitchFamily="18" charset="0"/>
                        </a:rPr>
                        <a:t>Managers + store staff</a:t>
                      </a:r>
                    </a:p>
                  </a:txBody>
                  <a:tcPr marL="63990" marR="63990" marT="31995" marB="31995" anchor="ctr">
                    <a:lnL>
                      <a:noFill/>
                    </a:lnL>
                    <a:lnR>
                      <a:noFill/>
                    </a:lnR>
                    <a:lnT>
                      <a:noFill/>
                    </a:lnT>
                    <a:lnB>
                      <a:noFill/>
                    </a:lnB>
                    <a:noFill/>
                  </a:tcPr>
                </a:tc>
                <a:tc>
                  <a:txBody>
                    <a:bodyPr/>
                    <a:lstStyle/>
                    <a:p>
                      <a:pPr>
                        <a:buNone/>
                      </a:pPr>
                      <a:r>
                        <a:rPr lang="en-US" sz="1600">
                          <a:latin typeface="Times New Roman" panose="02020603050405020304" pitchFamily="18" charset="0"/>
                          <a:cs typeface="Times New Roman" panose="02020603050405020304" pitchFamily="18" charset="0"/>
                        </a:rPr>
                        <a:t>Fixed</a:t>
                      </a:r>
                    </a:p>
                  </a:txBody>
                  <a:tcPr marL="63990" marR="63990" marT="31995" marB="31995" anchor="ctr">
                    <a:lnL>
                      <a:noFill/>
                    </a:lnL>
                    <a:lnR>
                      <a:noFill/>
                    </a:lnR>
                    <a:lnT>
                      <a:noFill/>
                    </a:lnT>
                    <a:lnB>
                      <a:noFill/>
                    </a:lnB>
                    <a:noFill/>
                  </a:tcPr>
                </a:tc>
                <a:tc>
                  <a:txBody>
                    <a:bodyPr/>
                    <a:lstStyle/>
                    <a:p>
                      <a:pPr algn="r">
                        <a:buNone/>
                      </a:pPr>
                      <a:r>
                        <a:rPr lang="en-US" sz="1600">
                          <a:latin typeface="Times New Roman" panose="02020603050405020304" pitchFamily="18" charset="0"/>
                          <a:cs typeface="Times New Roman" panose="02020603050405020304" pitchFamily="18" charset="0"/>
                        </a:rPr>
                        <a:t>14,000</a:t>
                      </a:r>
                    </a:p>
                  </a:txBody>
                  <a:tcPr marL="63990" marR="63990" marT="31995" marB="31995" anchor="ctr">
                    <a:lnL>
                      <a:noFill/>
                    </a:lnL>
                    <a:lnR>
                      <a:noFill/>
                    </a:lnR>
                    <a:lnT>
                      <a:noFill/>
                    </a:lnT>
                    <a:lnB>
                      <a:noFill/>
                    </a:lnB>
                    <a:noFill/>
                  </a:tcPr>
                </a:tc>
                <a:extLst>
                  <a:ext uri="{0D108BD9-81ED-4DB2-BD59-A6C34878D82A}">
                    <a16:rowId xmlns:a16="http://schemas.microsoft.com/office/drawing/2014/main" val="515947521"/>
                  </a:ext>
                </a:extLst>
              </a:tr>
              <a:tr h="255961">
                <a:tc>
                  <a:txBody>
                    <a:bodyPr/>
                    <a:lstStyle/>
                    <a:p>
                      <a:pPr>
                        <a:buNone/>
                      </a:pPr>
                      <a:r>
                        <a:rPr lang="en-US" sz="1600">
                          <a:latin typeface="Times New Roman" panose="02020603050405020304" pitchFamily="18" charset="0"/>
                          <a:cs typeface="Times New Roman" panose="02020603050405020304" pitchFamily="18" charset="0"/>
                        </a:rPr>
                        <a:t>Utilities</a:t>
                      </a:r>
                    </a:p>
                  </a:txBody>
                  <a:tcPr marL="63990" marR="63990" marT="31995" marB="31995" anchor="ctr">
                    <a:lnL>
                      <a:noFill/>
                    </a:lnL>
                    <a:lnR>
                      <a:noFill/>
                    </a:lnR>
                    <a:lnT>
                      <a:noFill/>
                    </a:lnT>
                    <a:lnB>
                      <a:noFill/>
                    </a:lnB>
                    <a:noFill/>
                  </a:tcPr>
                </a:tc>
                <a:tc>
                  <a:txBody>
                    <a:bodyPr/>
                    <a:lstStyle/>
                    <a:p>
                      <a:pPr>
                        <a:buNone/>
                      </a:pPr>
                      <a:r>
                        <a:rPr lang="en-US" sz="1600" dirty="0">
                          <a:latin typeface="Times New Roman" panose="02020603050405020304" pitchFamily="18" charset="0"/>
                          <a:cs typeface="Times New Roman" panose="02020603050405020304" pitchFamily="18" charset="0"/>
                        </a:rPr>
                        <a:t>Electricity, water, internet</a:t>
                      </a:r>
                    </a:p>
                  </a:txBody>
                  <a:tcPr marL="63990" marR="63990" marT="31995" marB="31995" anchor="ctr">
                    <a:lnL>
                      <a:noFill/>
                    </a:lnL>
                    <a:lnR>
                      <a:noFill/>
                    </a:lnR>
                    <a:lnT>
                      <a:noFill/>
                    </a:lnT>
                    <a:lnB>
                      <a:noFill/>
                    </a:lnB>
                    <a:noFill/>
                  </a:tcPr>
                </a:tc>
                <a:tc>
                  <a:txBody>
                    <a:bodyPr/>
                    <a:lstStyle/>
                    <a:p>
                      <a:pPr>
                        <a:buNone/>
                      </a:pPr>
                      <a:r>
                        <a:rPr lang="en-US" sz="1600">
                          <a:latin typeface="Times New Roman" panose="02020603050405020304" pitchFamily="18" charset="0"/>
                          <a:cs typeface="Times New Roman" panose="02020603050405020304" pitchFamily="18" charset="0"/>
                        </a:rPr>
                        <a:t>Fixed</a:t>
                      </a:r>
                    </a:p>
                  </a:txBody>
                  <a:tcPr marL="63990" marR="63990" marT="31995" marB="31995" anchor="ctr">
                    <a:lnL>
                      <a:noFill/>
                    </a:lnL>
                    <a:lnR>
                      <a:noFill/>
                    </a:lnR>
                    <a:lnT>
                      <a:noFill/>
                    </a:lnT>
                    <a:lnB>
                      <a:noFill/>
                    </a:lnB>
                    <a:noFill/>
                  </a:tcPr>
                </a:tc>
                <a:tc>
                  <a:txBody>
                    <a:bodyPr/>
                    <a:lstStyle/>
                    <a:p>
                      <a:pPr algn="r">
                        <a:buNone/>
                      </a:pPr>
                      <a:r>
                        <a:rPr lang="en-US" sz="1600">
                          <a:latin typeface="Times New Roman" panose="02020603050405020304" pitchFamily="18" charset="0"/>
                          <a:cs typeface="Times New Roman" panose="02020603050405020304" pitchFamily="18" charset="0"/>
                        </a:rPr>
                        <a:t>900</a:t>
                      </a:r>
                    </a:p>
                  </a:txBody>
                  <a:tcPr marL="63990" marR="63990" marT="31995" marB="31995" anchor="ctr">
                    <a:lnL>
                      <a:noFill/>
                    </a:lnL>
                    <a:lnR>
                      <a:noFill/>
                    </a:lnR>
                    <a:lnT>
                      <a:noFill/>
                    </a:lnT>
                    <a:lnB>
                      <a:noFill/>
                    </a:lnB>
                    <a:noFill/>
                  </a:tcPr>
                </a:tc>
                <a:extLst>
                  <a:ext uri="{0D108BD9-81ED-4DB2-BD59-A6C34878D82A}">
                    <a16:rowId xmlns:a16="http://schemas.microsoft.com/office/drawing/2014/main" val="437160805"/>
                  </a:ext>
                </a:extLst>
              </a:tr>
              <a:tr h="447932">
                <a:tc>
                  <a:txBody>
                    <a:bodyPr/>
                    <a:lstStyle/>
                    <a:p>
                      <a:pPr>
                        <a:buNone/>
                      </a:pPr>
                      <a:r>
                        <a:rPr lang="en-US" sz="1600">
                          <a:latin typeface="Times New Roman" panose="02020603050405020304" pitchFamily="18" charset="0"/>
                          <a:cs typeface="Times New Roman" panose="02020603050405020304" pitchFamily="18" charset="0"/>
                        </a:rPr>
                        <a:t>Insurance</a:t>
                      </a:r>
                    </a:p>
                  </a:txBody>
                  <a:tcPr marL="63990" marR="63990" marT="31995" marB="31995" anchor="ctr">
                    <a:lnL>
                      <a:noFill/>
                    </a:lnL>
                    <a:lnR>
                      <a:noFill/>
                    </a:lnR>
                    <a:lnT>
                      <a:noFill/>
                    </a:lnT>
                    <a:lnB>
                      <a:noFill/>
                    </a:lnB>
                    <a:noFill/>
                  </a:tcPr>
                </a:tc>
                <a:tc>
                  <a:txBody>
                    <a:bodyPr/>
                    <a:lstStyle/>
                    <a:p>
                      <a:pPr>
                        <a:buNone/>
                      </a:pPr>
                      <a:r>
                        <a:rPr lang="en-US" sz="1600">
                          <a:latin typeface="Times New Roman" panose="02020603050405020304" pitchFamily="18" charset="0"/>
                          <a:cs typeface="Times New Roman" panose="02020603050405020304" pitchFamily="18" charset="0"/>
                        </a:rPr>
                        <a:t>Public liability, contents, employer’s insurance</a:t>
                      </a:r>
                    </a:p>
                  </a:txBody>
                  <a:tcPr marL="63990" marR="63990" marT="31995" marB="31995" anchor="ctr">
                    <a:lnL>
                      <a:noFill/>
                    </a:lnL>
                    <a:lnR>
                      <a:noFill/>
                    </a:lnR>
                    <a:lnT>
                      <a:noFill/>
                    </a:lnT>
                    <a:lnB>
                      <a:noFill/>
                    </a:lnB>
                    <a:noFill/>
                  </a:tcPr>
                </a:tc>
                <a:tc>
                  <a:txBody>
                    <a:bodyPr/>
                    <a:lstStyle/>
                    <a:p>
                      <a:pPr>
                        <a:buNone/>
                      </a:pPr>
                      <a:r>
                        <a:rPr lang="en-US" sz="1600">
                          <a:latin typeface="Times New Roman" panose="02020603050405020304" pitchFamily="18" charset="0"/>
                          <a:cs typeface="Times New Roman" panose="02020603050405020304" pitchFamily="18" charset="0"/>
                        </a:rPr>
                        <a:t>Fixed</a:t>
                      </a:r>
                    </a:p>
                  </a:txBody>
                  <a:tcPr marL="63990" marR="63990" marT="31995" marB="31995" anchor="ctr">
                    <a:lnL>
                      <a:noFill/>
                    </a:lnL>
                    <a:lnR>
                      <a:noFill/>
                    </a:lnR>
                    <a:lnT>
                      <a:noFill/>
                    </a:lnT>
                    <a:lnB>
                      <a:noFill/>
                    </a:lnB>
                    <a:noFill/>
                  </a:tcPr>
                </a:tc>
                <a:tc>
                  <a:txBody>
                    <a:bodyPr/>
                    <a:lstStyle/>
                    <a:p>
                      <a:pPr algn="r">
                        <a:buNone/>
                      </a:pPr>
                      <a:r>
                        <a:rPr lang="en-US" sz="1600">
                          <a:latin typeface="Times New Roman" panose="02020603050405020304" pitchFamily="18" charset="0"/>
                          <a:cs typeface="Times New Roman" panose="02020603050405020304" pitchFamily="18" charset="0"/>
                        </a:rPr>
                        <a:t>350</a:t>
                      </a:r>
                    </a:p>
                  </a:txBody>
                  <a:tcPr marL="63990" marR="63990" marT="31995" marB="31995" anchor="ctr">
                    <a:lnL>
                      <a:noFill/>
                    </a:lnL>
                    <a:lnR>
                      <a:noFill/>
                    </a:lnR>
                    <a:lnT>
                      <a:noFill/>
                    </a:lnT>
                    <a:lnB>
                      <a:noFill/>
                    </a:lnB>
                    <a:noFill/>
                  </a:tcPr>
                </a:tc>
                <a:extLst>
                  <a:ext uri="{0D108BD9-81ED-4DB2-BD59-A6C34878D82A}">
                    <a16:rowId xmlns:a16="http://schemas.microsoft.com/office/drawing/2014/main" val="625186601"/>
                  </a:ext>
                </a:extLst>
              </a:tr>
              <a:tr h="447932">
                <a:tc>
                  <a:txBody>
                    <a:bodyPr/>
                    <a:lstStyle/>
                    <a:p>
                      <a:pPr>
                        <a:buNone/>
                      </a:pPr>
                      <a:r>
                        <a:rPr lang="en-US" sz="1600">
                          <a:latin typeface="Times New Roman" panose="02020603050405020304" pitchFamily="18" charset="0"/>
                          <a:cs typeface="Times New Roman" panose="02020603050405020304" pitchFamily="18" charset="0"/>
                        </a:rPr>
                        <a:t>Software subscriptions</a:t>
                      </a:r>
                    </a:p>
                  </a:txBody>
                  <a:tcPr marL="63990" marR="63990" marT="31995" marB="31995" anchor="ctr">
                    <a:lnL>
                      <a:noFill/>
                    </a:lnL>
                    <a:lnR>
                      <a:noFill/>
                    </a:lnR>
                    <a:lnT>
                      <a:noFill/>
                    </a:lnT>
                    <a:lnB>
                      <a:noFill/>
                    </a:lnB>
                    <a:noFill/>
                  </a:tcPr>
                </a:tc>
                <a:tc>
                  <a:txBody>
                    <a:bodyPr/>
                    <a:lstStyle/>
                    <a:p>
                      <a:pPr>
                        <a:buNone/>
                      </a:pPr>
                      <a:r>
                        <a:rPr lang="en-US" sz="1600">
                          <a:latin typeface="Times New Roman" panose="02020603050405020304" pitchFamily="18" charset="0"/>
                          <a:cs typeface="Times New Roman" panose="02020603050405020304" pitchFamily="18" charset="0"/>
                        </a:rPr>
                        <a:t>POS, ecommerce tools, accounting software</a:t>
                      </a:r>
                    </a:p>
                  </a:txBody>
                  <a:tcPr marL="63990" marR="63990" marT="31995" marB="31995" anchor="ctr">
                    <a:lnL>
                      <a:noFill/>
                    </a:lnL>
                    <a:lnR>
                      <a:noFill/>
                    </a:lnR>
                    <a:lnT>
                      <a:noFill/>
                    </a:lnT>
                    <a:lnB>
                      <a:noFill/>
                    </a:lnB>
                    <a:noFill/>
                  </a:tcPr>
                </a:tc>
                <a:tc>
                  <a:txBody>
                    <a:bodyPr/>
                    <a:lstStyle/>
                    <a:p>
                      <a:pPr>
                        <a:buNone/>
                      </a:pPr>
                      <a:r>
                        <a:rPr lang="en-US" sz="1600">
                          <a:latin typeface="Times New Roman" panose="02020603050405020304" pitchFamily="18" charset="0"/>
                          <a:cs typeface="Times New Roman" panose="02020603050405020304" pitchFamily="18" charset="0"/>
                        </a:rPr>
                        <a:t>Fixed</a:t>
                      </a:r>
                    </a:p>
                  </a:txBody>
                  <a:tcPr marL="63990" marR="63990" marT="31995" marB="31995" anchor="ctr">
                    <a:lnL>
                      <a:noFill/>
                    </a:lnL>
                    <a:lnR>
                      <a:noFill/>
                    </a:lnR>
                    <a:lnT>
                      <a:noFill/>
                    </a:lnT>
                    <a:lnB>
                      <a:noFill/>
                    </a:lnB>
                    <a:noFill/>
                  </a:tcPr>
                </a:tc>
                <a:tc>
                  <a:txBody>
                    <a:bodyPr/>
                    <a:lstStyle/>
                    <a:p>
                      <a:pPr algn="r">
                        <a:buNone/>
                      </a:pPr>
                      <a:r>
                        <a:rPr lang="en-US" sz="1600">
                          <a:latin typeface="Times New Roman" panose="02020603050405020304" pitchFamily="18" charset="0"/>
                          <a:cs typeface="Times New Roman" panose="02020603050405020304" pitchFamily="18" charset="0"/>
                        </a:rPr>
                        <a:t>250</a:t>
                      </a:r>
                    </a:p>
                  </a:txBody>
                  <a:tcPr marL="63990" marR="63990" marT="31995" marB="31995" anchor="ctr">
                    <a:lnL>
                      <a:noFill/>
                    </a:lnL>
                    <a:lnR>
                      <a:noFill/>
                    </a:lnR>
                    <a:lnT>
                      <a:noFill/>
                    </a:lnT>
                    <a:lnB>
                      <a:noFill/>
                    </a:lnB>
                    <a:noFill/>
                  </a:tcPr>
                </a:tc>
                <a:extLst>
                  <a:ext uri="{0D108BD9-81ED-4DB2-BD59-A6C34878D82A}">
                    <a16:rowId xmlns:a16="http://schemas.microsoft.com/office/drawing/2014/main" val="2971563958"/>
                  </a:ext>
                </a:extLst>
              </a:tr>
              <a:tr h="447932">
                <a:tc>
                  <a:txBody>
                    <a:bodyPr/>
                    <a:lstStyle/>
                    <a:p>
                      <a:pPr>
                        <a:buNone/>
                      </a:pPr>
                      <a:r>
                        <a:rPr lang="en-US" sz="1600" b="1">
                          <a:latin typeface="Times New Roman" panose="02020603050405020304" pitchFamily="18" charset="0"/>
                          <a:cs typeface="Times New Roman" panose="02020603050405020304" pitchFamily="18" charset="0"/>
                        </a:rPr>
                        <a:t>Inventory replenishment</a:t>
                      </a:r>
                      <a:endParaRPr lang="en-US" sz="1600">
                        <a:latin typeface="Times New Roman" panose="02020603050405020304" pitchFamily="18" charset="0"/>
                        <a:cs typeface="Times New Roman" panose="02020603050405020304" pitchFamily="18" charset="0"/>
                      </a:endParaRPr>
                    </a:p>
                  </a:txBody>
                  <a:tcPr marL="63990" marR="63990" marT="31995" marB="31995" anchor="ctr">
                    <a:lnL>
                      <a:noFill/>
                    </a:lnL>
                    <a:lnR>
                      <a:noFill/>
                    </a:lnR>
                    <a:lnT>
                      <a:noFill/>
                    </a:lnT>
                    <a:lnB>
                      <a:noFill/>
                    </a:lnB>
                    <a:noFill/>
                  </a:tcPr>
                </a:tc>
                <a:tc>
                  <a:txBody>
                    <a:bodyPr/>
                    <a:lstStyle/>
                    <a:p>
                      <a:pPr>
                        <a:buNone/>
                      </a:pPr>
                      <a:r>
                        <a:rPr lang="en-US" sz="1600">
                          <a:latin typeface="Times New Roman" panose="02020603050405020304" pitchFamily="18" charset="0"/>
                          <a:cs typeface="Times New Roman" panose="02020603050405020304" pitchFamily="18" charset="0"/>
                        </a:rPr>
                        <a:t>Stock purchases based on sales volume</a:t>
                      </a:r>
                    </a:p>
                  </a:txBody>
                  <a:tcPr marL="63990" marR="63990" marT="31995" marB="31995" anchor="ctr">
                    <a:lnL>
                      <a:noFill/>
                    </a:lnL>
                    <a:lnR>
                      <a:noFill/>
                    </a:lnR>
                    <a:lnT>
                      <a:noFill/>
                    </a:lnT>
                    <a:lnB>
                      <a:noFill/>
                    </a:lnB>
                    <a:noFill/>
                  </a:tcPr>
                </a:tc>
                <a:tc>
                  <a:txBody>
                    <a:bodyPr/>
                    <a:lstStyle/>
                    <a:p>
                      <a:pPr>
                        <a:buNone/>
                      </a:pPr>
                      <a:r>
                        <a:rPr lang="en-US" sz="1600" b="1">
                          <a:latin typeface="Times New Roman" panose="02020603050405020304" pitchFamily="18" charset="0"/>
                          <a:cs typeface="Times New Roman" panose="02020603050405020304" pitchFamily="18" charset="0"/>
                        </a:rPr>
                        <a:t>Variable</a:t>
                      </a:r>
                      <a:endParaRPr lang="en-US" sz="1600">
                        <a:latin typeface="Times New Roman" panose="02020603050405020304" pitchFamily="18" charset="0"/>
                        <a:cs typeface="Times New Roman" panose="02020603050405020304" pitchFamily="18" charset="0"/>
                      </a:endParaRPr>
                    </a:p>
                  </a:txBody>
                  <a:tcPr marL="63990" marR="63990" marT="31995" marB="31995" anchor="ctr">
                    <a:lnL>
                      <a:noFill/>
                    </a:lnL>
                    <a:lnR>
                      <a:noFill/>
                    </a:lnR>
                    <a:lnT>
                      <a:noFill/>
                    </a:lnT>
                    <a:lnB>
                      <a:noFill/>
                    </a:lnB>
                    <a:noFill/>
                  </a:tcPr>
                </a:tc>
                <a:tc>
                  <a:txBody>
                    <a:bodyPr/>
                    <a:lstStyle/>
                    <a:p>
                      <a:pPr algn="r">
                        <a:buNone/>
                      </a:pPr>
                      <a:r>
                        <a:rPr lang="en-US" sz="1600">
                          <a:latin typeface="Times New Roman" panose="02020603050405020304" pitchFamily="18" charset="0"/>
                          <a:cs typeface="Times New Roman" panose="02020603050405020304" pitchFamily="18" charset="0"/>
                        </a:rPr>
                        <a:t>18,000</a:t>
                      </a:r>
                    </a:p>
                  </a:txBody>
                  <a:tcPr marL="63990" marR="63990" marT="31995" marB="31995" anchor="ctr">
                    <a:lnL>
                      <a:noFill/>
                    </a:lnL>
                    <a:lnR>
                      <a:noFill/>
                    </a:lnR>
                    <a:lnT>
                      <a:noFill/>
                    </a:lnT>
                    <a:lnB>
                      <a:noFill/>
                    </a:lnB>
                    <a:noFill/>
                  </a:tcPr>
                </a:tc>
                <a:extLst>
                  <a:ext uri="{0D108BD9-81ED-4DB2-BD59-A6C34878D82A}">
                    <a16:rowId xmlns:a16="http://schemas.microsoft.com/office/drawing/2014/main" val="2116046216"/>
                  </a:ext>
                </a:extLst>
              </a:tr>
              <a:tr h="447932">
                <a:tc>
                  <a:txBody>
                    <a:bodyPr/>
                    <a:lstStyle/>
                    <a:p>
                      <a:pPr>
                        <a:buNone/>
                      </a:pPr>
                      <a:r>
                        <a:rPr lang="en-US" sz="1600" b="1">
                          <a:latin typeface="Times New Roman" panose="02020603050405020304" pitchFamily="18" charset="0"/>
                          <a:cs typeface="Times New Roman" panose="02020603050405020304" pitchFamily="18" charset="0"/>
                        </a:rPr>
                        <a:t>Packaging</a:t>
                      </a:r>
                      <a:endParaRPr lang="en-US" sz="1600">
                        <a:latin typeface="Times New Roman" panose="02020603050405020304" pitchFamily="18" charset="0"/>
                        <a:cs typeface="Times New Roman" panose="02020603050405020304" pitchFamily="18" charset="0"/>
                      </a:endParaRPr>
                    </a:p>
                  </a:txBody>
                  <a:tcPr marL="63990" marR="63990" marT="31995" marB="31995" anchor="ctr">
                    <a:lnL>
                      <a:noFill/>
                    </a:lnL>
                    <a:lnR>
                      <a:noFill/>
                    </a:lnR>
                    <a:lnT>
                      <a:noFill/>
                    </a:lnT>
                    <a:lnB>
                      <a:noFill/>
                    </a:lnB>
                    <a:noFill/>
                  </a:tcPr>
                </a:tc>
                <a:tc>
                  <a:txBody>
                    <a:bodyPr/>
                    <a:lstStyle/>
                    <a:p>
                      <a:pPr>
                        <a:buNone/>
                      </a:pPr>
                      <a:r>
                        <a:rPr lang="en-US" sz="1600">
                          <a:latin typeface="Times New Roman" panose="02020603050405020304" pitchFamily="18" charset="0"/>
                          <a:cs typeface="Times New Roman" panose="02020603050405020304" pitchFamily="18" charset="0"/>
                        </a:rPr>
                        <a:t>Bags, refill containers, labels</a:t>
                      </a:r>
                    </a:p>
                  </a:txBody>
                  <a:tcPr marL="63990" marR="63990" marT="31995" marB="31995" anchor="ctr">
                    <a:lnL>
                      <a:noFill/>
                    </a:lnL>
                    <a:lnR>
                      <a:noFill/>
                    </a:lnR>
                    <a:lnT>
                      <a:noFill/>
                    </a:lnT>
                    <a:lnB>
                      <a:noFill/>
                    </a:lnB>
                    <a:noFill/>
                  </a:tcPr>
                </a:tc>
                <a:tc>
                  <a:txBody>
                    <a:bodyPr/>
                    <a:lstStyle/>
                    <a:p>
                      <a:pPr>
                        <a:buNone/>
                      </a:pPr>
                      <a:r>
                        <a:rPr lang="en-US" sz="1600" b="1">
                          <a:latin typeface="Times New Roman" panose="02020603050405020304" pitchFamily="18" charset="0"/>
                          <a:cs typeface="Times New Roman" panose="02020603050405020304" pitchFamily="18" charset="0"/>
                        </a:rPr>
                        <a:t>Variable</a:t>
                      </a:r>
                      <a:endParaRPr lang="en-US" sz="1600">
                        <a:latin typeface="Times New Roman" panose="02020603050405020304" pitchFamily="18" charset="0"/>
                        <a:cs typeface="Times New Roman" panose="02020603050405020304" pitchFamily="18" charset="0"/>
                      </a:endParaRPr>
                    </a:p>
                  </a:txBody>
                  <a:tcPr marL="63990" marR="63990" marT="31995" marB="31995" anchor="ctr">
                    <a:lnL>
                      <a:noFill/>
                    </a:lnL>
                    <a:lnR>
                      <a:noFill/>
                    </a:lnR>
                    <a:lnT>
                      <a:noFill/>
                    </a:lnT>
                    <a:lnB>
                      <a:noFill/>
                    </a:lnB>
                    <a:noFill/>
                  </a:tcPr>
                </a:tc>
                <a:tc>
                  <a:txBody>
                    <a:bodyPr/>
                    <a:lstStyle/>
                    <a:p>
                      <a:pPr algn="r">
                        <a:buNone/>
                      </a:pPr>
                      <a:r>
                        <a:rPr lang="en-US" sz="1600">
                          <a:latin typeface="Times New Roman" panose="02020603050405020304" pitchFamily="18" charset="0"/>
                          <a:cs typeface="Times New Roman" panose="02020603050405020304" pitchFamily="18" charset="0"/>
                        </a:rPr>
                        <a:t>600</a:t>
                      </a:r>
                    </a:p>
                  </a:txBody>
                  <a:tcPr marL="63990" marR="63990" marT="31995" marB="31995" anchor="ctr">
                    <a:lnL>
                      <a:noFill/>
                    </a:lnL>
                    <a:lnR>
                      <a:noFill/>
                    </a:lnR>
                    <a:lnT>
                      <a:noFill/>
                    </a:lnT>
                    <a:lnB>
                      <a:noFill/>
                    </a:lnB>
                    <a:noFill/>
                  </a:tcPr>
                </a:tc>
                <a:extLst>
                  <a:ext uri="{0D108BD9-81ED-4DB2-BD59-A6C34878D82A}">
                    <a16:rowId xmlns:a16="http://schemas.microsoft.com/office/drawing/2014/main" val="290866783"/>
                  </a:ext>
                </a:extLst>
              </a:tr>
              <a:tr h="447932">
                <a:tc>
                  <a:txBody>
                    <a:bodyPr/>
                    <a:lstStyle/>
                    <a:p>
                      <a:pPr>
                        <a:buNone/>
                      </a:pPr>
                      <a:r>
                        <a:rPr lang="en-US" sz="1600" b="1">
                          <a:latin typeface="Times New Roman" panose="02020603050405020304" pitchFamily="18" charset="0"/>
                          <a:cs typeface="Times New Roman" panose="02020603050405020304" pitchFamily="18" charset="0"/>
                        </a:rPr>
                        <a:t>Delivery costs</a:t>
                      </a:r>
                      <a:endParaRPr lang="en-US" sz="1600">
                        <a:latin typeface="Times New Roman" panose="02020603050405020304" pitchFamily="18" charset="0"/>
                        <a:cs typeface="Times New Roman" panose="02020603050405020304" pitchFamily="18" charset="0"/>
                      </a:endParaRPr>
                    </a:p>
                  </a:txBody>
                  <a:tcPr marL="63990" marR="63990" marT="31995" marB="31995" anchor="ctr">
                    <a:lnL>
                      <a:noFill/>
                    </a:lnL>
                    <a:lnR>
                      <a:noFill/>
                    </a:lnR>
                    <a:lnT>
                      <a:noFill/>
                    </a:lnT>
                    <a:lnB>
                      <a:noFill/>
                    </a:lnB>
                    <a:noFill/>
                  </a:tcPr>
                </a:tc>
                <a:tc>
                  <a:txBody>
                    <a:bodyPr/>
                    <a:lstStyle/>
                    <a:p>
                      <a:pPr>
                        <a:buNone/>
                      </a:pPr>
                      <a:r>
                        <a:rPr lang="en-US" sz="1600">
                          <a:latin typeface="Times New Roman" panose="02020603050405020304" pitchFamily="18" charset="0"/>
                          <a:cs typeface="Times New Roman" panose="02020603050405020304" pitchFamily="18" charset="0"/>
                        </a:rPr>
                        <a:t>Fuel/courier charges per order</a:t>
                      </a:r>
                    </a:p>
                  </a:txBody>
                  <a:tcPr marL="63990" marR="63990" marT="31995" marB="31995" anchor="ctr">
                    <a:lnL>
                      <a:noFill/>
                    </a:lnL>
                    <a:lnR>
                      <a:noFill/>
                    </a:lnR>
                    <a:lnT>
                      <a:noFill/>
                    </a:lnT>
                    <a:lnB>
                      <a:noFill/>
                    </a:lnB>
                    <a:noFill/>
                  </a:tcPr>
                </a:tc>
                <a:tc>
                  <a:txBody>
                    <a:bodyPr/>
                    <a:lstStyle/>
                    <a:p>
                      <a:pPr>
                        <a:buNone/>
                      </a:pPr>
                      <a:r>
                        <a:rPr lang="en-US" sz="1600" b="1">
                          <a:latin typeface="Times New Roman" panose="02020603050405020304" pitchFamily="18" charset="0"/>
                          <a:cs typeface="Times New Roman" panose="02020603050405020304" pitchFamily="18" charset="0"/>
                        </a:rPr>
                        <a:t>Variable</a:t>
                      </a:r>
                      <a:endParaRPr lang="en-US" sz="1600">
                        <a:latin typeface="Times New Roman" panose="02020603050405020304" pitchFamily="18" charset="0"/>
                        <a:cs typeface="Times New Roman" panose="02020603050405020304" pitchFamily="18" charset="0"/>
                      </a:endParaRPr>
                    </a:p>
                  </a:txBody>
                  <a:tcPr marL="63990" marR="63990" marT="31995" marB="31995" anchor="ctr">
                    <a:lnL>
                      <a:noFill/>
                    </a:lnL>
                    <a:lnR>
                      <a:noFill/>
                    </a:lnR>
                    <a:lnT>
                      <a:noFill/>
                    </a:lnT>
                    <a:lnB>
                      <a:noFill/>
                    </a:lnB>
                    <a:noFill/>
                  </a:tcPr>
                </a:tc>
                <a:tc>
                  <a:txBody>
                    <a:bodyPr/>
                    <a:lstStyle/>
                    <a:p>
                      <a:pPr algn="r">
                        <a:buNone/>
                      </a:pPr>
                      <a:r>
                        <a:rPr lang="en-US" sz="1600">
                          <a:latin typeface="Times New Roman" panose="02020603050405020304" pitchFamily="18" charset="0"/>
                          <a:cs typeface="Times New Roman" panose="02020603050405020304" pitchFamily="18" charset="0"/>
                        </a:rPr>
                        <a:t>1,200</a:t>
                      </a:r>
                    </a:p>
                  </a:txBody>
                  <a:tcPr marL="63990" marR="63990" marT="31995" marB="31995" anchor="ctr">
                    <a:lnL>
                      <a:noFill/>
                    </a:lnL>
                    <a:lnR>
                      <a:noFill/>
                    </a:lnR>
                    <a:lnT>
                      <a:noFill/>
                    </a:lnT>
                    <a:lnB>
                      <a:noFill/>
                    </a:lnB>
                    <a:noFill/>
                  </a:tcPr>
                </a:tc>
                <a:extLst>
                  <a:ext uri="{0D108BD9-81ED-4DB2-BD59-A6C34878D82A}">
                    <a16:rowId xmlns:a16="http://schemas.microsoft.com/office/drawing/2014/main" val="2137457709"/>
                  </a:ext>
                </a:extLst>
              </a:tr>
              <a:tr h="447932">
                <a:tc>
                  <a:txBody>
                    <a:bodyPr/>
                    <a:lstStyle/>
                    <a:p>
                      <a:pPr>
                        <a:buNone/>
                      </a:pPr>
                      <a:r>
                        <a:rPr lang="en-US" sz="1600" b="1">
                          <a:latin typeface="Times New Roman" panose="02020603050405020304" pitchFamily="18" charset="0"/>
                          <a:cs typeface="Times New Roman" panose="02020603050405020304" pitchFamily="18" charset="0"/>
                        </a:rPr>
                        <a:t>Card payment fees</a:t>
                      </a:r>
                      <a:endParaRPr lang="en-US" sz="1600">
                        <a:latin typeface="Times New Roman" panose="02020603050405020304" pitchFamily="18" charset="0"/>
                        <a:cs typeface="Times New Roman" panose="02020603050405020304" pitchFamily="18" charset="0"/>
                      </a:endParaRPr>
                    </a:p>
                  </a:txBody>
                  <a:tcPr marL="63990" marR="63990" marT="31995" marB="31995" anchor="ctr">
                    <a:lnL>
                      <a:noFill/>
                    </a:lnL>
                    <a:lnR>
                      <a:noFill/>
                    </a:lnR>
                    <a:lnT>
                      <a:noFill/>
                    </a:lnT>
                    <a:lnB>
                      <a:noFill/>
                    </a:lnB>
                    <a:noFill/>
                  </a:tcPr>
                </a:tc>
                <a:tc>
                  <a:txBody>
                    <a:bodyPr/>
                    <a:lstStyle/>
                    <a:p>
                      <a:pPr>
                        <a:buNone/>
                      </a:pPr>
                      <a:r>
                        <a:rPr lang="en-US" sz="1600">
                          <a:latin typeface="Times New Roman" panose="02020603050405020304" pitchFamily="18" charset="0"/>
                          <a:cs typeface="Times New Roman" panose="02020603050405020304" pitchFamily="18" charset="0"/>
                        </a:rPr>
                        <a:t>Fees as a percentage of transactions</a:t>
                      </a:r>
                    </a:p>
                  </a:txBody>
                  <a:tcPr marL="63990" marR="63990" marT="31995" marB="31995" anchor="ctr">
                    <a:lnL>
                      <a:noFill/>
                    </a:lnL>
                    <a:lnR>
                      <a:noFill/>
                    </a:lnR>
                    <a:lnT>
                      <a:noFill/>
                    </a:lnT>
                    <a:lnB>
                      <a:noFill/>
                    </a:lnB>
                    <a:noFill/>
                  </a:tcPr>
                </a:tc>
                <a:tc>
                  <a:txBody>
                    <a:bodyPr/>
                    <a:lstStyle/>
                    <a:p>
                      <a:pPr>
                        <a:buNone/>
                      </a:pPr>
                      <a:r>
                        <a:rPr lang="en-US" sz="1600" b="1">
                          <a:latin typeface="Times New Roman" panose="02020603050405020304" pitchFamily="18" charset="0"/>
                          <a:cs typeface="Times New Roman" panose="02020603050405020304" pitchFamily="18" charset="0"/>
                        </a:rPr>
                        <a:t>Variable</a:t>
                      </a:r>
                      <a:endParaRPr lang="en-US" sz="1600">
                        <a:latin typeface="Times New Roman" panose="02020603050405020304" pitchFamily="18" charset="0"/>
                        <a:cs typeface="Times New Roman" panose="02020603050405020304" pitchFamily="18" charset="0"/>
                      </a:endParaRPr>
                    </a:p>
                  </a:txBody>
                  <a:tcPr marL="63990" marR="63990" marT="31995" marB="31995" anchor="ctr">
                    <a:lnL>
                      <a:noFill/>
                    </a:lnL>
                    <a:lnR>
                      <a:noFill/>
                    </a:lnR>
                    <a:lnT>
                      <a:noFill/>
                    </a:lnT>
                    <a:lnB>
                      <a:noFill/>
                    </a:lnB>
                    <a:noFill/>
                  </a:tcPr>
                </a:tc>
                <a:tc>
                  <a:txBody>
                    <a:bodyPr/>
                    <a:lstStyle/>
                    <a:p>
                      <a:pPr algn="r">
                        <a:buNone/>
                      </a:pPr>
                      <a:r>
                        <a:rPr lang="en-US" sz="1600">
                          <a:latin typeface="Times New Roman" panose="02020603050405020304" pitchFamily="18" charset="0"/>
                          <a:cs typeface="Times New Roman" panose="02020603050405020304" pitchFamily="18" charset="0"/>
                        </a:rPr>
                        <a:t>350</a:t>
                      </a:r>
                    </a:p>
                  </a:txBody>
                  <a:tcPr marL="63990" marR="63990" marT="31995" marB="31995" anchor="ctr">
                    <a:lnL>
                      <a:noFill/>
                    </a:lnL>
                    <a:lnR>
                      <a:noFill/>
                    </a:lnR>
                    <a:lnT>
                      <a:noFill/>
                    </a:lnT>
                    <a:lnB>
                      <a:noFill/>
                    </a:lnB>
                    <a:noFill/>
                  </a:tcPr>
                </a:tc>
                <a:extLst>
                  <a:ext uri="{0D108BD9-81ED-4DB2-BD59-A6C34878D82A}">
                    <a16:rowId xmlns:a16="http://schemas.microsoft.com/office/drawing/2014/main" val="1388517844"/>
                  </a:ext>
                </a:extLst>
              </a:tr>
              <a:tr h="447932">
                <a:tc>
                  <a:txBody>
                    <a:bodyPr/>
                    <a:lstStyle/>
                    <a:p>
                      <a:pPr>
                        <a:buNone/>
                      </a:pPr>
                      <a:r>
                        <a:rPr lang="en-US" sz="1600" b="1">
                          <a:latin typeface="Times New Roman" panose="02020603050405020304" pitchFamily="18" charset="0"/>
                          <a:cs typeface="Times New Roman" panose="02020603050405020304" pitchFamily="18" charset="0"/>
                        </a:rPr>
                        <a:t>Marketing ads</a:t>
                      </a:r>
                      <a:endParaRPr lang="en-US" sz="1600">
                        <a:latin typeface="Times New Roman" panose="02020603050405020304" pitchFamily="18" charset="0"/>
                        <a:cs typeface="Times New Roman" panose="02020603050405020304" pitchFamily="18" charset="0"/>
                      </a:endParaRPr>
                    </a:p>
                  </a:txBody>
                  <a:tcPr marL="63990" marR="63990" marT="31995" marB="31995" anchor="ctr">
                    <a:lnL>
                      <a:noFill/>
                    </a:lnL>
                    <a:lnR>
                      <a:noFill/>
                    </a:lnR>
                    <a:lnT>
                      <a:noFill/>
                    </a:lnT>
                    <a:lnB>
                      <a:noFill/>
                    </a:lnB>
                    <a:noFill/>
                  </a:tcPr>
                </a:tc>
                <a:tc>
                  <a:txBody>
                    <a:bodyPr/>
                    <a:lstStyle/>
                    <a:p>
                      <a:pPr>
                        <a:buNone/>
                      </a:pPr>
                      <a:r>
                        <a:rPr lang="en-US" sz="1600">
                          <a:latin typeface="Times New Roman" panose="02020603050405020304" pitchFamily="18" charset="0"/>
                          <a:cs typeface="Times New Roman" panose="02020603050405020304" pitchFamily="18" charset="0"/>
                        </a:rPr>
                        <a:t>Paid ads scaled up/down with campaigns</a:t>
                      </a:r>
                    </a:p>
                  </a:txBody>
                  <a:tcPr marL="63990" marR="63990" marT="31995" marB="31995" anchor="ctr">
                    <a:lnL>
                      <a:noFill/>
                    </a:lnL>
                    <a:lnR>
                      <a:noFill/>
                    </a:lnR>
                    <a:lnT>
                      <a:noFill/>
                    </a:lnT>
                    <a:lnB>
                      <a:noFill/>
                    </a:lnB>
                    <a:noFill/>
                  </a:tcPr>
                </a:tc>
                <a:tc>
                  <a:txBody>
                    <a:bodyPr/>
                    <a:lstStyle/>
                    <a:p>
                      <a:pPr>
                        <a:buNone/>
                      </a:pPr>
                      <a:r>
                        <a:rPr lang="en-US" sz="1600" b="1">
                          <a:latin typeface="Times New Roman" panose="02020603050405020304" pitchFamily="18" charset="0"/>
                          <a:cs typeface="Times New Roman" panose="02020603050405020304" pitchFamily="18" charset="0"/>
                        </a:rPr>
                        <a:t>Variable</a:t>
                      </a:r>
                      <a:endParaRPr lang="en-US" sz="1600">
                        <a:latin typeface="Times New Roman" panose="02020603050405020304" pitchFamily="18" charset="0"/>
                        <a:cs typeface="Times New Roman" panose="02020603050405020304" pitchFamily="18" charset="0"/>
                      </a:endParaRPr>
                    </a:p>
                  </a:txBody>
                  <a:tcPr marL="63990" marR="63990" marT="31995" marB="31995" anchor="ctr">
                    <a:lnL>
                      <a:noFill/>
                    </a:lnL>
                    <a:lnR>
                      <a:noFill/>
                    </a:lnR>
                    <a:lnT>
                      <a:noFill/>
                    </a:lnT>
                    <a:lnB>
                      <a:noFill/>
                    </a:lnB>
                    <a:noFill/>
                  </a:tcPr>
                </a:tc>
                <a:tc>
                  <a:txBody>
                    <a:bodyPr/>
                    <a:lstStyle/>
                    <a:p>
                      <a:pPr algn="r">
                        <a:buNone/>
                      </a:pPr>
                      <a:r>
                        <a:rPr lang="en-US" sz="1600" dirty="0">
                          <a:latin typeface="Times New Roman" panose="02020603050405020304" pitchFamily="18" charset="0"/>
                          <a:cs typeface="Times New Roman" panose="02020603050405020304" pitchFamily="18" charset="0"/>
                        </a:rPr>
                        <a:t>1,000</a:t>
                      </a:r>
                    </a:p>
                  </a:txBody>
                  <a:tcPr marL="63990" marR="63990" marT="31995" marB="31995" anchor="ctr">
                    <a:lnL>
                      <a:noFill/>
                    </a:lnL>
                    <a:lnR>
                      <a:noFill/>
                    </a:lnR>
                    <a:lnT>
                      <a:noFill/>
                    </a:lnT>
                    <a:lnB>
                      <a:noFill/>
                    </a:lnB>
                    <a:noFill/>
                  </a:tcPr>
                </a:tc>
                <a:extLst>
                  <a:ext uri="{0D108BD9-81ED-4DB2-BD59-A6C34878D82A}">
                    <a16:rowId xmlns:a16="http://schemas.microsoft.com/office/drawing/2014/main" val="10564689"/>
                  </a:ext>
                </a:extLst>
              </a:tr>
            </a:tbl>
          </a:graphicData>
        </a:graphic>
      </p:graphicFrame>
      <p:grpSp>
        <p:nvGrpSpPr>
          <p:cNvPr id="2" name="Group 2">
            <a:extLst>
              <a:ext uri="{FF2B5EF4-FFF2-40B4-BE49-F238E27FC236}">
                <a16:creationId xmlns:a16="http://schemas.microsoft.com/office/drawing/2014/main" id="{125DC843-C76A-DB83-6DD5-99719C991128}"/>
              </a:ext>
            </a:extLst>
          </p:cNvPr>
          <p:cNvGrpSpPr/>
          <p:nvPr/>
        </p:nvGrpSpPr>
        <p:grpSpPr>
          <a:xfrm>
            <a:off x="0" y="6567416"/>
            <a:ext cx="12192000" cy="170837"/>
            <a:chOff x="0" y="0"/>
            <a:chExt cx="4816593" cy="192935"/>
          </a:xfrm>
        </p:grpSpPr>
        <p:sp>
          <p:nvSpPr>
            <p:cNvPr id="3" name="Freeform 3">
              <a:extLst>
                <a:ext uri="{FF2B5EF4-FFF2-40B4-BE49-F238E27FC236}">
                  <a16:creationId xmlns:a16="http://schemas.microsoft.com/office/drawing/2014/main" id="{B0DE7F85-91CD-7EF1-03AD-465071BA211C}"/>
                </a:ext>
              </a:extLst>
            </p:cNvPr>
            <p:cNvSpPr/>
            <p:nvPr/>
          </p:nvSpPr>
          <p:spPr>
            <a:xfrm>
              <a:off x="0" y="0"/>
              <a:ext cx="4816592" cy="192935"/>
            </a:xfrm>
            <a:custGeom>
              <a:avLst/>
              <a:gdLst/>
              <a:ahLst/>
              <a:cxnLst/>
              <a:rect l="l" t="t" r="r" b="b"/>
              <a:pathLst>
                <a:path w="4816592" h="192935">
                  <a:moveTo>
                    <a:pt x="0" y="0"/>
                  </a:moveTo>
                  <a:lnTo>
                    <a:pt x="4816592" y="0"/>
                  </a:lnTo>
                  <a:lnTo>
                    <a:pt x="4816592" y="192935"/>
                  </a:lnTo>
                  <a:lnTo>
                    <a:pt x="0" y="192935"/>
                  </a:lnTo>
                  <a:close/>
                </a:path>
              </a:pathLst>
            </a:custGeom>
            <a:solidFill>
              <a:srgbClr val="000000"/>
            </a:solidFill>
          </p:spPr>
          <p:txBody>
            <a:bodyPr/>
            <a:lstStyle/>
            <a:p>
              <a:endParaRPr lang="en-US"/>
            </a:p>
          </p:txBody>
        </p:sp>
        <p:sp>
          <p:nvSpPr>
            <p:cNvPr id="4" name="TextBox 4">
              <a:extLst>
                <a:ext uri="{FF2B5EF4-FFF2-40B4-BE49-F238E27FC236}">
                  <a16:creationId xmlns:a16="http://schemas.microsoft.com/office/drawing/2014/main" id="{B2E4F39F-CB0F-540B-76D8-86BDB57E6891}"/>
                </a:ext>
              </a:extLst>
            </p:cNvPr>
            <p:cNvSpPr txBox="1"/>
            <p:nvPr/>
          </p:nvSpPr>
          <p:spPr>
            <a:xfrm>
              <a:off x="0" y="-38100"/>
              <a:ext cx="4816593" cy="231035"/>
            </a:xfrm>
            <a:prstGeom prst="rect">
              <a:avLst/>
            </a:prstGeom>
          </p:spPr>
          <p:txBody>
            <a:bodyPr lIns="50800" tIns="50800" rIns="50800" bIns="50800" rtlCol="0" anchor="ctr"/>
            <a:lstStyle/>
            <a:p>
              <a:pPr algn="ctr">
                <a:lnSpc>
                  <a:spcPts val="2940"/>
                </a:lnSpc>
              </a:pPr>
              <a:endParaRPr/>
            </a:p>
          </p:txBody>
        </p:sp>
      </p:grpSp>
    </p:spTree>
    <p:extLst>
      <p:ext uri="{BB962C8B-B14F-4D97-AF65-F5344CB8AC3E}">
        <p14:creationId xmlns:p14="http://schemas.microsoft.com/office/powerpoint/2010/main" val="37238722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cstate="hqprint">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126145-D4FE-F397-3E83-32D02A977B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1E31F0-1F58-D2C7-FA41-FDED62F75EE7}"/>
              </a:ext>
            </a:extLst>
          </p:cNvPr>
          <p:cNvSpPr>
            <a:spLocks noGrp="1"/>
          </p:cNvSpPr>
          <p:nvPr>
            <p:ph type="title"/>
          </p:nvPr>
        </p:nvSpPr>
        <p:spPr/>
        <p:txBody>
          <a:bodyPr/>
          <a:lstStyle/>
          <a:p>
            <a:pPr algn="ctr"/>
            <a:r>
              <a:rPr lang="en-GB" dirty="0"/>
              <a:t>References </a:t>
            </a:r>
          </a:p>
        </p:txBody>
      </p:sp>
      <p:sp>
        <p:nvSpPr>
          <p:cNvPr id="4" name="Content Placeholder 3">
            <a:extLst>
              <a:ext uri="{FF2B5EF4-FFF2-40B4-BE49-F238E27FC236}">
                <a16:creationId xmlns:a16="http://schemas.microsoft.com/office/drawing/2014/main" id="{8E7D71A7-7A95-A9CB-9BA1-5EB73779E4D0}"/>
              </a:ext>
            </a:extLst>
          </p:cNvPr>
          <p:cNvSpPr>
            <a:spLocks noGrp="1"/>
          </p:cNvSpPr>
          <p:nvPr>
            <p:ph idx="1"/>
          </p:nvPr>
        </p:nvSpPr>
        <p:spPr/>
        <p:txBody>
          <a:bodyPr/>
          <a:lstStyle/>
          <a:p>
            <a:r>
              <a:rPr lang="en-US" dirty="0"/>
              <a:t>IBIS. (2025) </a:t>
            </a:r>
            <a:r>
              <a:rPr lang="en-US" i="1" dirty="0"/>
              <a:t>Organic Food Retailing in the UK Industry Analysis</a:t>
            </a:r>
            <a:r>
              <a:rPr lang="en-US" dirty="0"/>
              <a:t>, 2025 [Online]. </a:t>
            </a:r>
            <a:r>
              <a:rPr lang="en-US" dirty="0">
                <a:hlinkClick r:id="rId2"/>
              </a:rPr>
              <a:t>https://www.ibisworld.com/united-kingdom/industry/organic-food-retailing/5010/</a:t>
            </a:r>
            <a:endParaRPr lang="en-US" dirty="0"/>
          </a:p>
          <a:p>
            <a:r>
              <a:rPr lang="en-US" dirty="0"/>
              <a:t>Soil. (2025) Download the Organic Market Report 2025 [Online]. </a:t>
            </a:r>
            <a:r>
              <a:rPr lang="en-US" dirty="0">
                <a:hlinkClick r:id="rId3"/>
              </a:rPr>
              <a:t>https://www.soilassociation.org/certification/organic-market-report-2025/</a:t>
            </a:r>
            <a:endParaRPr lang="en-US" dirty="0"/>
          </a:p>
          <a:p>
            <a:r>
              <a:rPr lang="en-US" dirty="0"/>
              <a:t>Nayak, M., &amp; Das, D. (2024) " Evaluating the Effectiveness of Micro-Influencers in Digital Marketing Strategies for Small Businesses in Odisha.</a:t>
            </a:r>
          </a:p>
        </p:txBody>
      </p:sp>
    </p:spTree>
    <p:extLst>
      <p:ext uri="{BB962C8B-B14F-4D97-AF65-F5344CB8AC3E}">
        <p14:creationId xmlns:p14="http://schemas.microsoft.com/office/powerpoint/2010/main" val="16917675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TotalTime>
  <Words>1512</Words>
  <Application>Microsoft Office PowerPoint</Application>
  <PresentationFormat>Widescreen</PresentationFormat>
  <Paragraphs>192</Paragraphs>
  <Slides>14</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Söhne</vt:lpstr>
      <vt:lpstr>Times New Roman</vt:lpstr>
      <vt:lpstr>Office Theme</vt:lpstr>
      <vt:lpstr>Assessment Task 2</vt:lpstr>
      <vt:lpstr>Business Plan</vt:lpstr>
      <vt:lpstr>PowerPoint Presentation</vt:lpstr>
      <vt:lpstr>PowerPoint Presentation</vt:lpstr>
      <vt:lpstr>PowerPoint Presentation</vt:lpstr>
      <vt:lpstr>PowerPoint Presentation</vt:lpstr>
      <vt:lpstr>PowerPoint Presentation</vt:lpstr>
      <vt:lpstr>Organisational chart</vt:lpstr>
      <vt:lpstr>PowerPoint Presentation</vt:lpstr>
      <vt:lpstr>PowerPoint Presentation</vt:lpstr>
      <vt:lpstr>PowerPoint Presentation</vt:lpstr>
      <vt:lpstr>PowerPoint Presentation</vt:lpstr>
      <vt:lpstr>Questions?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cp:lastModifiedBy>Scripters SM 4</cp:lastModifiedBy>
  <cp:revision>65</cp:revision>
  <dcterms:created xsi:type="dcterms:W3CDTF">2023-07-31T07:37:43Z</dcterms:created>
  <dcterms:modified xsi:type="dcterms:W3CDTF">2025-12-08T10:04:31Z</dcterms:modified>
</cp:coreProperties>
</file>