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23" r:id="rId25"/>
    <p:sldId id="722" r:id="rId26"/>
    <p:sldId id="343" r:id="rId27"/>
    <p:sldId id="724" r:id="rId28"/>
    <p:sldId id="725" r:id="rId29"/>
    <p:sldId id="726" r:id="rId30"/>
    <p:sldId id="727" r:id="rId31"/>
    <p:sldId id="72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4CB2ED-6800-4AA3-B7FA-664CC4FE5DC2}" v="62" dt="2023-03-24T09:01:49.3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56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41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220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0804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4536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589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13– Traffic Lights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3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3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3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1620594" y="2128367"/>
            <a:ext cx="1215636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     : Electronics I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    :  </a:t>
            </a:r>
            <a:r>
              <a:rPr lang="en-GB" sz="26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      : Traffic Light (Time based) 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      :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17CDD0-6560-4CBC-269A-38A34208D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922" y="1632518"/>
            <a:ext cx="7471495" cy="405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555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49DF24-DD40-CEF1-0BFD-59716BEC8CEB}"/>
              </a:ext>
            </a:extLst>
          </p:cNvPr>
          <p:cNvSpPr txBox="1"/>
          <p:nvPr/>
        </p:nvSpPr>
        <p:spPr>
          <a:xfrm>
            <a:off x="489527" y="1902691"/>
            <a:ext cx="4073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List of components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17948-7CD0-ADB3-8133-544F5F7601D5}"/>
              </a:ext>
            </a:extLst>
          </p:cNvPr>
          <p:cNvSpPr txBox="1"/>
          <p:nvPr/>
        </p:nvSpPr>
        <p:spPr>
          <a:xfrm>
            <a:off x="1921164" y="2752436"/>
            <a:ext cx="7592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400" dirty="0"/>
              <a:t>Traffic Lights – 4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/>
              <a:t>Blue 7 Segment common Anode – 4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/>
              <a:t>PIC 16F877A - 1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3F95E-9349-2CFA-D165-0CD0F02E7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8C00C4-C81B-BAEC-C4D7-A860469DF35D}"/>
              </a:ext>
            </a:extLst>
          </p:cNvPr>
          <p:cNvSpPr txBox="1"/>
          <p:nvPr/>
        </p:nvSpPr>
        <p:spPr>
          <a:xfrm>
            <a:off x="1386406" y="4156179"/>
            <a:ext cx="66501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Compiler</a:t>
            </a:r>
          </a:p>
          <a:p>
            <a:r>
              <a:rPr lang="en-US" sz="2400" dirty="0"/>
              <a:t>	-  </a:t>
            </a:r>
            <a:r>
              <a:rPr lang="en-US" sz="2400" dirty="0" err="1"/>
              <a:t>Mikro</a:t>
            </a:r>
            <a:r>
              <a:rPr lang="en-US" sz="2400" dirty="0"/>
              <a:t> Pro For C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E963E1-A1B3-D039-EC3A-D8AB302E1F9F}"/>
              </a:ext>
            </a:extLst>
          </p:cNvPr>
          <p:cNvSpPr txBox="1"/>
          <p:nvPr/>
        </p:nvSpPr>
        <p:spPr>
          <a:xfrm>
            <a:off x="1455679" y="5023875"/>
            <a:ext cx="66501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Software</a:t>
            </a:r>
          </a:p>
          <a:p>
            <a:r>
              <a:rPr lang="en-US" sz="2400" dirty="0"/>
              <a:t>	-  Proteus</a:t>
            </a:r>
          </a:p>
        </p:txBody>
      </p:sp>
    </p:spTree>
    <p:extLst>
      <p:ext uri="{BB962C8B-B14F-4D97-AF65-F5344CB8AC3E}">
        <p14:creationId xmlns:p14="http://schemas.microsoft.com/office/powerpoint/2010/main" val="3869001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BD8C-4F45-1CEA-2646-2A5DB0ED0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943" y="1102201"/>
            <a:ext cx="7772400" cy="10080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002060"/>
                </a:solidFill>
              </a:rPr>
              <a:t>Buffers &amp; Tri-state outputs</a:t>
            </a:r>
            <a:endParaRPr lang="en-GB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77B14A8-24D1-E5CF-96EF-0237774F8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20" y="1957864"/>
            <a:ext cx="10858340" cy="5256212"/>
          </a:xfrm>
        </p:spPr>
        <p:txBody>
          <a:bodyPr>
            <a:normAutofit/>
          </a:bodyPr>
          <a:lstStyle/>
          <a:p>
            <a:pPr algn="just"/>
            <a:r>
              <a:rPr lang="en-GB" altLang="en-US" sz="2300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A digital buffer can also be used to drive high current loads such as transistor switches because their output drive capability is generally much higher than their input signal requirements. </a:t>
            </a:r>
          </a:p>
          <a:p>
            <a:pPr algn="just"/>
            <a:r>
              <a:rPr lang="en-GB" altLang="en-US" sz="2300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A tri-state option in a buffer or a normal I/O pin also offers a high Z(impedance )mode to effectively disconnect the output pin from the circuit.</a:t>
            </a:r>
          </a:p>
        </p:txBody>
      </p:sp>
      <p:pic>
        <p:nvPicPr>
          <p:cNvPr id="10245" name="Picture 4">
            <a:extLst>
              <a:ext uri="{FF2B5EF4-FFF2-40B4-BE49-F238E27FC236}">
                <a16:creationId xmlns:a16="http://schemas.microsoft.com/office/drawing/2014/main" id="{70073614-FF2A-CAD6-B0BB-0EEB2FFEF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49" y="4556465"/>
            <a:ext cx="4076700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5">
            <a:extLst>
              <a:ext uri="{FF2B5EF4-FFF2-40B4-BE49-F238E27FC236}">
                <a16:creationId xmlns:a16="http://schemas.microsoft.com/office/drawing/2014/main" id="{50CB080C-078E-4AE5-A8AE-017AC550F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41" y="4052502"/>
            <a:ext cx="300037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74C198-0128-F0B2-ED60-6959C957F6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3055" y="3949382"/>
            <a:ext cx="5362575" cy="25050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13– Traffic Lights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02863" y="6492875"/>
            <a:ext cx="3860800" cy="365125"/>
          </a:xfrm>
        </p:spPr>
        <p:txBody>
          <a:bodyPr/>
          <a:lstStyle/>
          <a:p>
            <a:r>
              <a:rPr lang="en-US" dirty="0"/>
              <a:t>Lecture 13– Traffic Lights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B76CB5E-8D52-56AA-D597-0BC67921C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5" y="769557"/>
            <a:ext cx="11558047" cy="1325563"/>
          </a:xfrm>
        </p:spPr>
        <p:txBody>
          <a:bodyPr/>
          <a:lstStyle/>
          <a:p>
            <a:r>
              <a:rPr lang="en-US" dirty="0" err="1"/>
              <a:t>Mikro</a:t>
            </a:r>
            <a:r>
              <a:rPr lang="en-US" dirty="0"/>
              <a:t> C </a:t>
            </a:r>
            <a:r>
              <a:rPr lang="en-US" dirty="0" err="1"/>
              <a:t>Codings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3A1BE2-60BE-7D65-D61B-2B39AAE4D5FC}"/>
              </a:ext>
            </a:extLst>
          </p:cNvPr>
          <p:cNvSpPr txBox="1"/>
          <p:nvPr/>
        </p:nvSpPr>
        <p:spPr>
          <a:xfrm>
            <a:off x="267663" y="2028784"/>
            <a:ext cx="6096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int </a:t>
            </a:r>
            <a:r>
              <a:rPr lang="en-US" dirty="0" err="1"/>
              <a:t>i</a:t>
            </a:r>
            <a:r>
              <a:rPr lang="en-US" dirty="0"/>
              <a:t>, m;</a:t>
            </a:r>
          </a:p>
          <a:p>
            <a:r>
              <a:rPr lang="en-US" dirty="0"/>
              <a:t>unsigned int display [10] = { 0XC0,0XF9, 0XA4,0XB0,0X99,0X92,0X82, 0XF8, 0X80, 0X90};</a:t>
            </a:r>
          </a:p>
          <a:p>
            <a:r>
              <a:rPr lang="en-US" dirty="0"/>
              <a:t>unsigned int pattern[3] =   { 0X01, 0X02, 0X04};</a:t>
            </a:r>
          </a:p>
          <a:p>
            <a:r>
              <a:rPr lang="en-US" dirty="0"/>
              <a:t>void main()</a:t>
            </a:r>
          </a:p>
          <a:p>
            <a:r>
              <a:rPr lang="en-US" dirty="0"/>
              <a:t>{</a:t>
            </a:r>
          </a:p>
          <a:p>
            <a:r>
              <a:rPr lang="en-US" dirty="0" err="1"/>
              <a:t>trisb</a:t>
            </a:r>
            <a:r>
              <a:rPr lang="en-US" dirty="0"/>
              <a:t> = 0X00;</a:t>
            </a:r>
          </a:p>
          <a:p>
            <a:r>
              <a:rPr lang="en-US" dirty="0" err="1"/>
              <a:t>portb</a:t>
            </a:r>
            <a:r>
              <a:rPr lang="en-US" dirty="0"/>
              <a:t> = 0X00;</a:t>
            </a:r>
          </a:p>
          <a:p>
            <a:r>
              <a:rPr lang="en-US" dirty="0" err="1"/>
              <a:t>trisc</a:t>
            </a:r>
            <a:r>
              <a:rPr lang="en-US" dirty="0"/>
              <a:t> = 0X00;</a:t>
            </a:r>
          </a:p>
          <a:p>
            <a:r>
              <a:rPr lang="en-US" dirty="0" err="1"/>
              <a:t>portc</a:t>
            </a:r>
            <a:r>
              <a:rPr lang="en-US" dirty="0"/>
              <a:t> = 0X00;</a:t>
            </a:r>
          </a:p>
          <a:p>
            <a:r>
              <a:rPr lang="en-US" dirty="0" err="1"/>
              <a:t>trisd</a:t>
            </a:r>
            <a:r>
              <a:rPr lang="en-US" dirty="0"/>
              <a:t> = 0X00;</a:t>
            </a:r>
          </a:p>
          <a:p>
            <a:r>
              <a:rPr lang="en-US" dirty="0" err="1"/>
              <a:t>portd</a:t>
            </a:r>
            <a:r>
              <a:rPr lang="en-US" dirty="0"/>
              <a:t> = 0X00;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B4834B-D19A-610B-9F1E-BC2951D57E65}"/>
              </a:ext>
            </a:extLst>
          </p:cNvPr>
          <p:cNvSpPr txBox="1"/>
          <p:nvPr/>
        </p:nvSpPr>
        <p:spPr>
          <a:xfrm>
            <a:off x="5050055" y="1821263"/>
            <a:ext cx="60960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do</a:t>
            </a:r>
          </a:p>
          <a:p>
            <a:r>
              <a:rPr lang="en-US" dirty="0"/>
              <a:t>{</a:t>
            </a:r>
          </a:p>
          <a:p>
            <a:r>
              <a:rPr lang="en-US" dirty="0"/>
              <a:t>for (</a:t>
            </a:r>
            <a:r>
              <a:rPr lang="en-US" dirty="0" err="1"/>
              <a:t>i</a:t>
            </a:r>
            <a:r>
              <a:rPr lang="en-US" dirty="0"/>
              <a:t>=0;i&lt;19;i++)</a:t>
            </a:r>
          </a:p>
          <a:p>
            <a:r>
              <a:rPr lang="en-US" dirty="0"/>
              <a:t>{</a:t>
            </a:r>
          </a:p>
          <a:p>
            <a:r>
              <a:rPr lang="en-US" dirty="0" err="1"/>
              <a:t>portd</a:t>
            </a:r>
            <a:r>
              <a:rPr lang="en-US" dirty="0"/>
              <a:t> = 0X5b;</a:t>
            </a:r>
          </a:p>
          <a:p>
            <a:r>
              <a:rPr lang="en-US" dirty="0" err="1"/>
              <a:t>portb</a:t>
            </a:r>
            <a:r>
              <a:rPr lang="en-US" dirty="0"/>
              <a:t>= pattern [m];</a:t>
            </a:r>
          </a:p>
          <a:p>
            <a:r>
              <a:rPr lang="en-US" dirty="0" err="1"/>
              <a:t>portc</a:t>
            </a:r>
            <a:r>
              <a:rPr lang="en-US" dirty="0"/>
              <a:t> = display [</a:t>
            </a:r>
            <a:r>
              <a:rPr lang="en-US" dirty="0" err="1"/>
              <a:t>i</a:t>
            </a:r>
            <a:r>
              <a:rPr lang="en-US" dirty="0"/>
              <a:t>];</a:t>
            </a:r>
          </a:p>
          <a:p>
            <a:r>
              <a:rPr lang="en-US" dirty="0" err="1"/>
              <a:t>delay_ms</a:t>
            </a:r>
            <a:r>
              <a:rPr lang="en-US" dirty="0"/>
              <a:t>(300);</a:t>
            </a:r>
          </a:p>
          <a:p>
            <a:r>
              <a:rPr lang="en-US" dirty="0"/>
              <a:t>}</a:t>
            </a:r>
          </a:p>
          <a:p>
            <a:endParaRPr lang="en-US" dirty="0"/>
          </a:p>
          <a:p>
            <a:r>
              <a:rPr lang="en-US" dirty="0"/>
              <a:t>for (</a:t>
            </a:r>
            <a:r>
              <a:rPr lang="en-US" dirty="0" err="1"/>
              <a:t>i</a:t>
            </a:r>
            <a:r>
              <a:rPr lang="en-US" dirty="0"/>
              <a:t>=0;i&lt;9;i++)</a:t>
            </a:r>
          </a:p>
          <a:p>
            <a:r>
              <a:rPr lang="en-US" dirty="0"/>
              <a:t>{</a:t>
            </a:r>
          </a:p>
          <a:p>
            <a:r>
              <a:rPr lang="en-US" dirty="0" err="1"/>
              <a:t>portd</a:t>
            </a:r>
            <a:r>
              <a:rPr lang="en-US" dirty="0"/>
              <a:t> = 0X06;</a:t>
            </a:r>
          </a:p>
          <a:p>
            <a:r>
              <a:rPr lang="en-US" dirty="0" err="1"/>
              <a:t>portb</a:t>
            </a:r>
            <a:r>
              <a:rPr lang="en-US" dirty="0"/>
              <a:t>= pattern [m];</a:t>
            </a:r>
          </a:p>
          <a:p>
            <a:r>
              <a:rPr lang="en-US" dirty="0" err="1"/>
              <a:t>portc</a:t>
            </a:r>
            <a:r>
              <a:rPr lang="en-US" dirty="0"/>
              <a:t> = display [</a:t>
            </a:r>
            <a:r>
              <a:rPr lang="en-US" dirty="0" err="1"/>
              <a:t>i</a:t>
            </a:r>
            <a:r>
              <a:rPr lang="en-US" dirty="0"/>
              <a:t>];</a:t>
            </a:r>
          </a:p>
          <a:p>
            <a:r>
              <a:rPr lang="en-US" dirty="0" err="1"/>
              <a:t>delay_ms</a:t>
            </a:r>
            <a:r>
              <a:rPr lang="en-US" dirty="0"/>
              <a:t>(300);</a:t>
            </a:r>
          </a:p>
          <a:p>
            <a:r>
              <a:rPr lang="en-US" dirty="0"/>
              <a:t>}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0A5646-4576-7B7C-9EEF-ABBD28181813}"/>
              </a:ext>
            </a:extLst>
          </p:cNvPr>
          <p:cNvSpPr txBox="1"/>
          <p:nvPr/>
        </p:nvSpPr>
        <p:spPr>
          <a:xfrm>
            <a:off x="8561156" y="1821263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for (</a:t>
            </a:r>
            <a:r>
              <a:rPr lang="en-US" dirty="0" err="1"/>
              <a:t>i</a:t>
            </a:r>
            <a:r>
              <a:rPr lang="en-US" dirty="0"/>
              <a:t>=0;i&lt;9;i++)</a:t>
            </a:r>
          </a:p>
          <a:p>
            <a:r>
              <a:rPr lang="en-US" dirty="0"/>
              <a:t>{</a:t>
            </a:r>
          </a:p>
          <a:p>
            <a:r>
              <a:rPr lang="en-US" dirty="0" err="1"/>
              <a:t>portd</a:t>
            </a:r>
            <a:r>
              <a:rPr lang="en-US" dirty="0"/>
              <a:t> = 0X3f;</a:t>
            </a:r>
          </a:p>
          <a:p>
            <a:r>
              <a:rPr lang="en-US" dirty="0" err="1"/>
              <a:t>portb</a:t>
            </a:r>
            <a:r>
              <a:rPr lang="en-US" dirty="0"/>
              <a:t>= pattern [m];</a:t>
            </a:r>
          </a:p>
          <a:p>
            <a:r>
              <a:rPr lang="en-US" dirty="0" err="1"/>
              <a:t>portc</a:t>
            </a:r>
            <a:r>
              <a:rPr lang="en-US" dirty="0"/>
              <a:t> = display [</a:t>
            </a:r>
            <a:r>
              <a:rPr lang="en-US" dirty="0" err="1"/>
              <a:t>i</a:t>
            </a:r>
            <a:r>
              <a:rPr lang="en-US" dirty="0"/>
              <a:t>];</a:t>
            </a:r>
          </a:p>
          <a:p>
            <a:r>
              <a:rPr lang="en-US" dirty="0" err="1"/>
              <a:t>delay_ms</a:t>
            </a:r>
            <a:r>
              <a:rPr lang="en-US" dirty="0"/>
              <a:t>(300);</a:t>
            </a:r>
          </a:p>
          <a:p>
            <a:r>
              <a:rPr lang="en-US" dirty="0"/>
              <a:t>}</a:t>
            </a:r>
          </a:p>
          <a:p>
            <a:endParaRPr lang="en-US" dirty="0"/>
          </a:p>
          <a:p>
            <a:r>
              <a:rPr lang="en-US" dirty="0"/>
              <a:t>m++;</a:t>
            </a:r>
          </a:p>
          <a:p>
            <a:r>
              <a:rPr lang="en-US" dirty="0"/>
              <a:t>if(m==3) m=0;</a:t>
            </a:r>
          </a:p>
          <a:p>
            <a:r>
              <a:rPr lang="en-US" dirty="0"/>
              <a:t>}</a:t>
            </a:r>
          </a:p>
          <a:p>
            <a:r>
              <a:rPr lang="en-US" dirty="0"/>
              <a:t>while(1);</a:t>
            </a:r>
          </a:p>
          <a:p>
            <a:r>
              <a:rPr lang="en-US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274911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02863" y="6492875"/>
            <a:ext cx="3860800" cy="365125"/>
          </a:xfrm>
        </p:spPr>
        <p:txBody>
          <a:bodyPr/>
          <a:lstStyle/>
          <a:p>
            <a:r>
              <a:rPr lang="en-US" dirty="0"/>
              <a:t>Lecture 13– Traffic Lights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B76CB5E-8D52-56AA-D597-0BC67921C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5" y="769557"/>
            <a:ext cx="11558047" cy="1325563"/>
          </a:xfrm>
        </p:spPr>
        <p:txBody>
          <a:bodyPr/>
          <a:lstStyle/>
          <a:p>
            <a:r>
              <a:rPr lang="en-US" dirty="0"/>
              <a:t>Proteus</a:t>
            </a: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0842E91F-FF63-28FB-7D0E-D84E0C17CE9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4113438"/>
              </p:ext>
            </p:extLst>
          </p:nvPr>
        </p:nvGraphicFramePr>
        <p:xfrm>
          <a:off x="3419850" y="2042011"/>
          <a:ext cx="3493990" cy="1501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3" imgW="812880" imgH="349200" progId="Package">
                  <p:embed/>
                </p:oleObj>
              </mc:Choice>
              <mc:Fallback>
                <p:oleObj name="Packager Shell Object" showAsIcon="1" r:id="rId3" imgW="812880" imgH="3492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419850" y="2042011"/>
                        <a:ext cx="3493990" cy="15013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DD817BF-819C-52FD-0732-DCCC0C3DC844}"/>
              </a:ext>
            </a:extLst>
          </p:cNvPr>
          <p:cNvSpPr txBox="1"/>
          <p:nvPr/>
        </p:nvSpPr>
        <p:spPr>
          <a:xfrm>
            <a:off x="4501869" y="3543335"/>
            <a:ext cx="3723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Double Click</a:t>
            </a:r>
          </a:p>
        </p:txBody>
      </p:sp>
    </p:spTree>
    <p:extLst>
      <p:ext uri="{BB962C8B-B14F-4D97-AF65-F5344CB8AC3E}">
        <p14:creationId xmlns:p14="http://schemas.microsoft.com/office/powerpoint/2010/main" val="1445280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02863" y="6492875"/>
            <a:ext cx="3860800" cy="365125"/>
          </a:xfrm>
        </p:spPr>
        <p:txBody>
          <a:bodyPr/>
          <a:lstStyle/>
          <a:p>
            <a:r>
              <a:rPr lang="en-US" dirty="0"/>
              <a:t>Lecture 13– Traffic Lights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B76CB5E-8D52-56AA-D597-0BC67921C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5" y="769557"/>
            <a:ext cx="11558047" cy="1325563"/>
          </a:xfrm>
        </p:spPr>
        <p:txBody>
          <a:bodyPr/>
          <a:lstStyle/>
          <a:p>
            <a:r>
              <a:rPr lang="en-US" dirty="0"/>
              <a:t>Hex File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D817BF-819C-52FD-0732-DCCC0C3DC844}"/>
              </a:ext>
            </a:extLst>
          </p:cNvPr>
          <p:cNvSpPr txBox="1"/>
          <p:nvPr/>
        </p:nvSpPr>
        <p:spPr>
          <a:xfrm>
            <a:off x="4501869" y="3543335"/>
            <a:ext cx="3723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Double Click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6309D84-5E2E-12D5-B764-DD988DEA87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3791544"/>
              </p:ext>
            </p:extLst>
          </p:nvPr>
        </p:nvGraphicFramePr>
        <p:xfrm>
          <a:off x="3701906" y="1974894"/>
          <a:ext cx="3054952" cy="1688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3" imgW="632160" imgH="349200" progId="Package">
                  <p:embed/>
                </p:oleObj>
              </mc:Choice>
              <mc:Fallback>
                <p:oleObj name="Packager Shell Object" showAsIcon="1" r:id="rId3" imgW="632160" imgH="3492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01906" y="1974894"/>
                        <a:ext cx="3054952" cy="168866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49580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A5CF7-C008-1FB5-1968-B9280F1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02863" y="6492875"/>
            <a:ext cx="3860800" cy="365125"/>
          </a:xfrm>
        </p:spPr>
        <p:txBody>
          <a:bodyPr/>
          <a:lstStyle/>
          <a:p>
            <a:r>
              <a:rPr lang="en-US" dirty="0"/>
              <a:t>Lecture 13– Traffic Lights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3DEC5-EE08-C1BB-B332-C3323FAFE3AB}"/>
              </a:ext>
            </a:extLst>
          </p:cNvPr>
          <p:cNvSpPr txBox="1"/>
          <p:nvPr/>
        </p:nvSpPr>
        <p:spPr>
          <a:xfrm>
            <a:off x="4377957" y="315921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Traffic Light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B76CB5E-8D52-56AA-D597-0BC67921C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5" y="769557"/>
            <a:ext cx="11558047" cy="1325563"/>
          </a:xfrm>
        </p:spPr>
        <p:txBody>
          <a:bodyPr/>
          <a:lstStyle/>
          <a:p>
            <a:r>
              <a:rPr lang="en-US" dirty="0" err="1"/>
              <a:t>Mikro</a:t>
            </a:r>
            <a:r>
              <a:rPr lang="en-US" dirty="0"/>
              <a:t> C File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D817BF-819C-52FD-0732-DCCC0C3DC844}"/>
              </a:ext>
            </a:extLst>
          </p:cNvPr>
          <p:cNvSpPr txBox="1"/>
          <p:nvPr/>
        </p:nvSpPr>
        <p:spPr>
          <a:xfrm>
            <a:off x="4501869" y="3543335"/>
            <a:ext cx="3723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Double Click</a:t>
            </a: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65AAE6B-8DB9-4906-D72A-A7E5D0DA4EE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2082398"/>
              </p:ext>
            </p:extLst>
          </p:nvPr>
        </p:nvGraphicFramePr>
        <p:xfrm>
          <a:off x="3653410" y="2095120"/>
          <a:ext cx="3260430" cy="15100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3" imgW="754560" imgH="349200" progId="Package">
                  <p:embed/>
                </p:oleObj>
              </mc:Choice>
              <mc:Fallback>
                <p:oleObj name="Packager Shell Object" showAsIcon="1" r:id="rId3" imgW="754560" imgH="3492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653410" y="2095120"/>
                        <a:ext cx="3260430" cy="1510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48229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423</Words>
  <Application>Microsoft Office PowerPoint</Application>
  <PresentationFormat>Widescreen</PresentationFormat>
  <Paragraphs>91</Paragraphs>
  <Slides>9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Package</vt:lpstr>
      <vt:lpstr>PowerPoint Presentation</vt:lpstr>
      <vt:lpstr>PowerPoint Presentation</vt:lpstr>
      <vt:lpstr>PowerPoint Presentation</vt:lpstr>
      <vt:lpstr>Buffers &amp; Tri-state outputs</vt:lpstr>
      <vt:lpstr>Mikro C Codings</vt:lpstr>
      <vt:lpstr>Proteus</vt:lpstr>
      <vt:lpstr>Hex File</vt:lpstr>
      <vt:lpstr>Mikro C File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rosita</cp:lastModifiedBy>
  <cp:revision>18</cp:revision>
  <dcterms:created xsi:type="dcterms:W3CDTF">2021-03-09T15:35:42Z</dcterms:created>
  <dcterms:modified xsi:type="dcterms:W3CDTF">2023-03-29T14:12:04Z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