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61" r:id="rId5"/>
    <p:sldId id="257" r:id="rId6"/>
    <p:sldId id="258" r:id="rId7"/>
    <p:sldId id="264" r:id="rId8"/>
    <p:sldId id="265" r:id="rId9"/>
    <p:sldId id="269" r:id="rId10"/>
    <p:sldId id="268" r:id="rId11"/>
    <p:sldId id="267" r:id="rId12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édio 2 - Destaqu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o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BFFCB4C-2653-BF43-805C-29B91098D3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9ACD02FB-B18C-904B-A43B-A7762D625D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pt-PT"/>
              <a:t>Clique para editar o estilo de subtítulo do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3F2390FE-960E-EB43-8966-A3AB5E17E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3CC5BBC2-C868-9445-A320-12F926AC7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4C57F1BA-F71C-B149-9417-5809F10C9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2791640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Obje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C1A9996B-FE45-A043-8A76-FB7680D2F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38A410C2-89B3-6643-9DAB-A9473F38C0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906BBE1E-60CB-4847-B268-0FD7D39D84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E69F1D00-C6EF-4F41-94D3-2A089DF70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EC6A9828-54B8-E048-824F-7DE874BBD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250702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c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4F9EFAC-15F0-9243-AA0C-6B8DDF0CD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E46240BE-E386-2E45-BF96-0D840C61EB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8F981CD0-A44D-384B-8819-E8FBEAD64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B68539C4-FC38-0247-AB78-92B8E746D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EF4926B1-0DC6-724C-AFEC-854281410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343997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Conteúdo Dup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EC81C13-F406-494A-97AD-C35C4A050D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2BE67FAD-4AE8-0446-A4EE-0B02C0E0C0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8D2DD4C9-9178-E147-969B-72410674B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5CB7E07F-62F1-B940-8492-3B33B6A3E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4798601D-2EEE-9945-B053-8139AF2A9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F5DE5BDC-9F2B-E44B-B96B-79BB3D743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6926026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6DD494-5ACD-C249-97BA-8D2C35FDE6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A55DB68D-1131-BC43-8513-5B646459CE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4" name="Marcador de Posição de Conteúdo 3">
            <a:extLst>
              <a:ext uri="{FF2B5EF4-FFF2-40B4-BE49-F238E27FC236}">
                <a16:creationId xmlns:a16="http://schemas.microsoft.com/office/drawing/2014/main" id="{2B3AE581-2408-404F-ADBB-AF3A8772AA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5" name="Marcador de Posição do Texto 4">
            <a:extLst>
              <a:ext uri="{FF2B5EF4-FFF2-40B4-BE49-F238E27FC236}">
                <a16:creationId xmlns:a16="http://schemas.microsoft.com/office/drawing/2014/main" id="{95597954-D98A-DD43-9686-B6715DCDDC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6" name="Marcador de Posição de Conteúdo 5">
            <a:extLst>
              <a:ext uri="{FF2B5EF4-FFF2-40B4-BE49-F238E27FC236}">
                <a16:creationId xmlns:a16="http://schemas.microsoft.com/office/drawing/2014/main" id="{39C20816-51E2-B940-A2AB-5705905308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7" name="Marcador de Posição da Data 6">
            <a:extLst>
              <a:ext uri="{FF2B5EF4-FFF2-40B4-BE49-F238E27FC236}">
                <a16:creationId xmlns:a16="http://schemas.microsoft.com/office/drawing/2014/main" id="{99A99DD1-ABFD-7046-9214-8DC011E56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8" name="Marcador de Posição do Rodapé 7">
            <a:extLst>
              <a:ext uri="{FF2B5EF4-FFF2-40B4-BE49-F238E27FC236}">
                <a16:creationId xmlns:a16="http://schemas.microsoft.com/office/drawing/2014/main" id="{F02914E9-DAE9-D349-B805-02BD3FB9C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Marcador de Posição do Número do Diapositivo 8">
            <a:extLst>
              <a:ext uri="{FF2B5EF4-FFF2-40B4-BE49-F238E27FC236}">
                <a16:creationId xmlns:a16="http://schemas.microsoft.com/office/drawing/2014/main" id="{3CF29FEC-AF93-FF4B-85A3-5B75D49BB6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206071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ó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E0650FF-930C-CD4E-9DBC-8E98FB35B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a Data 2">
            <a:extLst>
              <a:ext uri="{FF2B5EF4-FFF2-40B4-BE49-F238E27FC236}">
                <a16:creationId xmlns:a16="http://schemas.microsoft.com/office/drawing/2014/main" id="{DBA555D6-FD01-3D4C-9326-FF51DD7E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4" name="Marcador de Posição do Rodapé 3">
            <a:extLst>
              <a:ext uri="{FF2B5EF4-FFF2-40B4-BE49-F238E27FC236}">
                <a16:creationId xmlns:a16="http://schemas.microsoft.com/office/drawing/2014/main" id="{2910499D-B1C7-524D-8E03-95A152BD3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Marcador de Posição do Número do Diapositivo 4">
            <a:extLst>
              <a:ext uri="{FF2B5EF4-FFF2-40B4-BE49-F238E27FC236}">
                <a16:creationId xmlns:a16="http://schemas.microsoft.com/office/drawing/2014/main" id="{8E361314-AC5F-0A4D-8F36-9F1AF45A2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7707919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a Data 1">
            <a:extLst>
              <a:ext uri="{FF2B5EF4-FFF2-40B4-BE49-F238E27FC236}">
                <a16:creationId xmlns:a16="http://schemas.microsoft.com/office/drawing/2014/main" id="{111E2611-6396-2E41-BA7F-38E16F8914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3" name="Marcador de Posição do Rodapé 2">
            <a:extLst>
              <a:ext uri="{FF2B5EF4-FFF2-40B4-BE49-F238E27FC236}">
                <a16:creationId xmlns:a16="http://schemas.microsoft.com/office/drawing/2014/main" id="{6220EBA6-6285-C645-9EA9-A5966DF9D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Marcador de Posição do Número do Diapositivo 3">
            <a:extLst>
              <a:ext uri="{FF2B5EF4-FFF2-40B4-BE49-F238E27FC236}">
                <a16:creationId xmlns:a16="http://schemas.microsoft.com/office/drawing/2014/main" id="{56722EF8-7387-2A4D-AED1-E399D8471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017996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F24EF8A-73A7-7F4F-AA8B-BE8E7662A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7D1EC2D7-F09E-B947-8A11-27D2A4AA8C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9A67E7F4-F443-2D49-8A8A-2B9518B41B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B3BA629D-0F7C-2E43-9B3A-EA2668089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2CB3EFA4-E06E-5744-9F59-844A0E1B23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F72A06E9-AFBC-C041-9520-CF71F239A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1972282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C063B14-6D79-984C-8C9E-61A35D84C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a Imagem 2">
            <a:extLst>
              <a:ext uri="{FF2B5EF4-FFF2-40B4-BE49-F238E27FC236}">
                <a16:creationId xmlns:a16="http://schemas.microsoft.com/office/drawing/2014/main" id="{61402ACA-7C94-1D45-A832-220C8BA4AF8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Marcador de Posição do Texto 3">
            <a:extLst>
              <a:ext uri="{FF2B5EF4-FFF2-40B4-BE49-F238E27FC236}">
                <a16:creationId xmlns:a16="http://schemas.microsoft.com/office/drawing/2014/main" id="{1002A5DF-29A8-4749-96D9-A79E9EA9F4D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pt-PT"/>
              <a:t>Clique para editar os estilos do texto de Modelo Global</a:t>
            </a:r>
          </a:p>
        </p:txBody>
      </p:sp>
      <p:sp>
        <p:nvSpPr>
          <p:cNvPr id="5" name="Marcador de Posição da Data 4">
            <a:extLst>
              <a:ext uri="{FF2B5EF4-FFF2-40B4-BE49-F238E27FC236}">
                <a16:creationId xmlns:a16="http://schemas.microsoft.com/office/drawing/2014/main" id="{FCCAD172-219B-B34B-A9EF-7C63087661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6" name="Marcador de Posição do Rodapé 5">
            <a:extLst>
              <a:ext uri="{FF2B5EF4-FFF2-40B4-BE49-F238E27FC236}">
                <a16:creationId xmlns:a16="http://schemas.microsoft.com/office/drawing/2014/main" id="{1A97D2A3-B4A7-5443-B04E-01E64C4575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Marcador de Posição do Número do Diapositivo 6">
            <a:extLst>
              <a:ext uri="{FF2B5EF4-FFF2-40B4-BE49-F238E27FC236}">
                <a16:creationId xmlns:a16="http://schemas.microsoft.com/office/drawing/2014/main" id="{7510D1C5-92E4-144B-8DC2-D32B8E806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7666524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3D80EBB-775B-114B-9C27-F74D2B852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EE1670D8-8217-5F4E-BC78-8D650C295F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9FD8433B-5DC0-AC40-857F-959763B4FF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B68DA706-903B-BD4B-95D4-EAE4B55EB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D8B0174F-18A4-FF46-B19F-425CE09A2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8834755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e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D88D085D-F36C-E549-BC2C-D61D7F8AB45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e Texto Vertical 2">
            <a:extLst>
              <a:ext uri="{FF2B5EF4-FFF2-40B4-BE49-F238E27FC236}">
                <a16:creationId xmlns:a16="http://schemas.microsoft.com/office/drawing/2014/main" id="{EBEAE3C6-1AA1-4946-B2E5-9489E6B605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68A8F3B4-12F3-AC41-AABE-AE019E9B2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0C3D1823-A2A6-3E49-B382-15F4ED799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3D7971AE-3CB9-554C-BA4D-08AB3E254C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66223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Posição do Título 1">
            <a:extLst>
              <a:ext uri="{FF2B5EF4-FFF2-40B4-BE49-F238E27FC236}">
                <a16:creationId xmlns:a16="http://schemas.microsoft.com/office/drawing/2014/main" id="{378CB57B-E180-044E-8755-DFF529D659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pt-PT"/>
              <a:t>Clique para editar o estilo de título do Modelo Global</a:t>
            </a:r>
          </a:p>
        </p:txBody>
      </p:sp>
      <p:sp>
        <p:nvSpPr>
          <p:cNvPr id="3" name="Marcador de Posição do Texto 2">
            <a:extLst>
              <a:ext uri="{FF2B5EF4-FFF2-40B4-BE49-F238E27FC236}">
                <a16:creationId xmlns:a16="http://schemas.microsoft.com/office/drawing/2014/main" id="{7B4EA4A5-2F2E-C043-B8EC-0D65EDF2A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PT"/>
              <a:t>Clique para editar os estilos do texto de Modelo Global</a:t>
            </a:r>
          </a:p>
          <a:p>
            <a:pPr lvl="1"/>
            <a:r>
              <a:rPr lang="pt-PT"/>
              <a:t>Segundo nível</a:t>
            </a:r>
          </a:p>
          <a:p>
            <a:pPr lvl="2"/>
            <a:r>
              <a:rPr lang="pt-PT"/>
              <a:t>Terceiro nível</a:t>
            </a:r>
          </a:p>
          <a:p>
            <a:pPr lvl="3"/>
            <a:r>
              <a:rPr lang="pt-PT"/>
              <a:t>Quarto nível</a:t>
            </a:r>
          </a:p>
          <a:p>
            <a:pPr lvl="4"/>
            <a:r>
              <a:rPr lang="pt-PT"/>
              <a:t>Quinto nível</a:t>
            </a:r>
          </a:p>
        </p:txBody>
      </p:sp>
      <p:sp>
        <p:nvSpPr>
          <p:cNvPr id="4" name="Marcador de Posição da Data 3">
            <a:extLst>
              <a:ext uri="{FF2B5EF4-FFF2-40B4-BE49-F238E27FC236}">
                <a16:creationId xmlns:a16="http://schemas.microsoft.com/office/drawing/2014/main" id="{A78A36ED-BE59-834B-B519-D89CC1881D6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D63F47-B20C-3948-AF44-8FFAA8DF536E}" type="datetimeFigureOut">
              <a:rPr lang="pt-PT" smtClean="0"/>
              <a:t>09/12/2021</a:t>
            </a:fld>
            <a:endParaRPr lang="pt-PT"/>
          </a:p>
        </p:txBody>
      </p:sp>
      <p:sp>
        <p:nvSpPr>
          <p:cNvPr id="5" name="Marcador de Posição do Rodapé 4">
            <a:extLst>
              <a:ext uri="{FF2B5EF4-FFF2-40B4-BE49-F238E27FC236}">
                <a16:creationId xmlns:a16="http://schemas.microsoft.com/office/drawing/2014/main" id="{5884866B-8BDF-3141-841F-274DD87777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Marcador de Posição do Número do Diapositivo 5">
            <a:extLst>
              <a:ext uri="{FF2B5EF4-FFF2-40B4-BE49-F238E27FC236}">
                <a16:creationId xmlns:a16="http://schemas.microsoft.com/office/drawing/2014/main" id="{33F6FE6B-D107-934F-8021-496535EE750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D14EFF-CB31-C343-8B5D-A0924FF95FD7}" type="slidenum">
              <a:rPr lang="pt-PT" smtClean="0"/>
              <a:t>‹nº›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755323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 /><Relationship Id="rId2" Type="http://schemas.openxmlformats.org/officeDocument/2006/relationships/image" Target="../media/image1.pn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4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4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m/books?id=tZNNqCo9O7IC&amp;pg=PA219" TargetMode="External" /><Relationship Id="rId2" Type="http://schemas.openxmlformats.org/officeDocument/2006/relationships/hyperlink" Target="http://www.casw-acts.ca/en/what-social-work/casw-social-work-scope-practice" TargetMode="External" /><Relationship Id="rId1" Type="http://schemas.openxmlformats.org/officeDocument/2006/relationships/slideLayout" Target="../slideLayouts/slideLayout4.xml" /><Relationship Id="rId4" Type="http://schemas.openxmlformats.org/officeDocument/2006/relationships/hyperlink" Target="https://www.healthcareers.nhs.uk/explore-roles/wider-healthcare-team/roles-wider-healthcare-team/clinical-support-staff/social-worker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339">
            <a:extLst>
              <a:ext uri="{FF2B5EF4-FFF2-40B4-BE49-F238E27FC236}">
                <a16:creationId xmlns:a16="http://schemas.microsoft.com/office/drawing/2014/main" id="{4F292583-F685-CB4C-985E-05C6B9929C9C}"/>
              </a:ext>
            </a:extLst>
          </p:cNvPr>
          <p:cNvGrpSpPr/>
          <p:nvPr/>
        </p:nvGrpSpPr>
        <p:grpSpPr>
          <a:xfrm>
            <a:off x="3451266" y="259773"/>
            <a:ext cx="5566559" cy="2082520"/>
            <a:chOff x="0" y="0"/>
            <a:chExt cx="4632325" cy="4752975"/>
          </a:xfrm>
        </p:grpSpPr>
        <p:pic>
          <p:nvPicPr>
            <p:cNvPr id="9" name="Picture 74">
              <a:extLst>
                <a:ext uri="{FF2B5EF4-FFF2-40B4-BE49-F238E27FC236}">
                  <a16:creationId xmlns:a16="http://schemas.microsoft.com/office/drawing/2014/main" id="{084183C5-468C-3744-8172-21EFCEB51DD5}"/>
                </a:ext>
              </a:extLst>
            </p:cNvPr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4632325" cy="4752975"/>
            </a:xfrm>
            <a:prstGeom prst="rect">
              <a:avLst/>
            </a:prstGeom>
          </p:spPr>
        </p:pic>
        <p:pic>
          <p:nvPicPr>
            <p:cNvPr id="10" name="Picture 76">
              <a:extLst>
                <a:ext uri="{FF2B5EF4-FFF2-40B4-BE49-F238E27FC236}">
                  <a16:creationId xmlns:a16="http://schemas.microsoft.com/office/drawing/2014/main" id="{D8CC369C-3E3C-4E4B-9444-F92D6B064DDD}"/>
                </a:ext>
              </a:extLst>
            </p:cNvPr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7940" y="26670"/>
              <a:ext cx="4524375" cy="4646930"/>
            </a:xfrm>
            <a:prstGeom prst="rect">
              <a:avLst/>
            </a:prstGeom>
          </p:spPr>
        </p:pic>
      </p:grp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7956375F-E3F9-D848-B952-7319BFC3C250}"/>
              </a:ext>
            </a:extLst>
          </p:cNvPr>
          <p:cNvSpPr txBox="1"/>
          <p:nvPr/>
        </p:nvSpPr>
        <p:spPr>
          <a:xfrm>
            <a:off x="989610" y="2342293"/>
            <a:ext cx="7910699" cy="3783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1570"/>
              </a:spcAft>
            </a:pPr>
            <a:r>
              <a:rPr lang="pt-PT" sz="14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                   </a:t>
            </a:r>
            <a:r>
              <a:rPr lang="en-US" sz="2000" b="1">
                <a:solidFill>
                  <a:srgbClr val="00B05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University of Wales Trinity Saint David </a:t>
            </a:r>
            <a:endParaRPr lang="pt-PT" sz="2000">
              <a:solidFill>
                <a:srgbClr val="00B05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615"/>
              </a:spcAft>
            </a:pPr>
            <a:r>
              <a:rPr lang="en-US" sz="24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           </a:t>
            </a:r>
            <a:r>
              <a:rPr lang="pt-PT" sz="24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             </a:t>
            </a:r>
            <a:r>
              <a:rPr lang="en-US" sz="24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Social Worker </a:t>
            </a:r>
            <a:endParaRPr lang="pt-PT" sz="120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600"/>
              </a:spcAft>
            </a:pPr>
            <a:r>
              <a:rPr lang="en-US" sz="2000" b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1800" b="1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Vania Genine Moura Gomes Barbosa Da Costa  </a:t>
            </a:r>
            <a:endParaRPr lang="pt-PT" sz="120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-6350">
              <a:lnSpc>
                <a:spcPct val="107000"/>
              </a:lnSpc>
              <a:spcAft>
                <a:spcPts val="805"/>
              </a:spcAft>
            </a:pPr>
            <a:r>
              <a:rPr lang="en-US" sz="1800" b="1">
                <a:solidFill>
                  <a:srgbClr val="FF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Student ID: </a:t>
            </a:r>
            <a:r>
              <a:rPr lang="en-US" sz="1800" b="1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2030889 </a:t>
            </a:r>
            <a:endParaRPr lang="pt-PT" sz="120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15"/>
              </a:spcAft>
            </a:pPr>
            <a:r>
              <a:rPr lang="en-US" sz="1800" b="1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pt-PT" sz="120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795"/>
              </a:spcAft>
            </a:pPr>
            <a:r>
              <a:rPr lang="en-US" sz="1800" b="1">
                <a:solidFill>
                  <a:srgbClr val="00206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Academic and employability skills  </a:t>
            </a:r>
            <a:endParaRPr lang="pt-PT" sz="120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-6350">
              <a:lnSpc>
                <a:spcPct val="107000"/>
              </a:lnSpc>
              <a:spcAft>
                <a:spcPts val="805"/>
              </a:spcAft>
            </a:pPr>
            <a:r>
              <a:rPr lang="en-US" sz="1800" b="1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Code: BMSW4001 </a:t>
            </a:r>
            <a:endParaRPr lang="pt-PT" sz="1200">
              <a:solidFill>
                <a:schemeClr val="tx1">
                  <a:lumMod val="90000"/>
                  <a:lumOff val="1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-6350">
              <a:lnSpc>
                <a:spcPct val="107000"/>
              </a:lnSpc>
              <a:spcAft>
                <a:spcPts val="805"/>
              </a:spcAft>
            </a:pPr>
            <a:r>
              <a:rPr lang="en-US" sz="1800" b="1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Lecturer: Soban Sadiq </a:t>
            </a:r>
            <a:endParaRPr lang="pt-PT" sz="1200">
              <a:solidFill>
                <a:schemeClr val="tx1">
                  <a:lumMod val="90000"/>
                  <a:lumOff val="1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indent="-6350">
              <a:lnSpc>
                <a:spcPct val="107000"/>
              </a:lnSpc>
              <a:spcAft>
                <a:spcPts val="415"/>
              </a:spcAft>
            </a:pPr>
            <a:r>
              <a:rPr lang="en-US" sz="1800" b="1">
                <a:solidFill>
                  <a:schemeClr val="tx1">
                    <a:lumMod val="90000"/>
                    <a:lumOff val="1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Date: 11/12/2021 </a:t>
            </a:r>
            <a:endParaRPr lang="pt-PT" sz="1200">
              <a:solidFill>
                <a:schemeClr val="tx1">
                  <a:lumMod val="90000"/>
                  <a:lumOff val="10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5611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43895135-45AF-0B44-ACCE-EA7EF78BCB75}"/>
              </a:ext>
            </a:extLst>
          </p:cNvPr>
          <p:cNvSpPr txBox="1"/>
          <p:nvPr/>
        </p:nvSpPr>
        <p:spPr>
          <a:xfrm>
            <a:off x="2177142" y="2548247"/>
            <a:ext cx="8325097" cy="35086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                                  </a:t>
            </a:r>
            <a:r>
              <a:rPr lang="pt-PT" sz="2400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Academic and employability skills </a:t>
            </a:r>
          </a:p>
          <a:p>
            <a:r>
              <a:rPr lang="pt-PT">
                <a:solidFill>
                  <a:srgbClr val="C00000"/>
                </a:solidFill>
                <a:latin typeface="Roboto" panose="02000000000000000000" pitchFamily="2" charset="0"/>
              </a:rPr>
              <a:t>The </a:t>
            </a:r>
            <a:r>
              <a:rPr lang="pt-PT" b="0" i="0">
                <a:solidFill>
                  <a:srgbClr val="C00000"/>
                </a:solidFill>
                <a:effectLst/>
                <a:latin typeface="Roboto" panose="02000000000000000000" pitchFamily="2" charset="0"/>
              </a:rPr>
              <a:t>main skills of academic thinking are: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Analyzing</a:t>
            </a:r>
            <a:endParaRPr lang="pt-PT">
              <a:solidFill>
                <a:srgbClr val="4D5156"/>
              </a:solidFill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Comparing</a:t>
            </a:r>
            <a:endParaRPr lang="pt-PT">
              <a:solidFill>
                <a:srgbClr val="4D5156"/>
              </a:solidFill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I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dentifying cause and effect</a:t>
            </a:r>
            <a:endParaRPr lang="pt-PT">
              <a:solidFill>
                <a:srgbClr val="4D5156"/>
              </a:solidFill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C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ategorizing and classifying</a:t>
            </a:r>
            <a:endParaRPr lang="pt-PT">
              <a:solidFill>
                <a:srgbClr val="4D5156"/>
              </a:solidFill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S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olving problems, persuading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E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mpathizing, synthesizing</a:t>
            </a:r>
            <a:endParaRPr lang="pt-PT">
              <a:solidFill>
                <a:srgbClr val="4D5156"/>
              </a:solidFill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Interpreting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Evaluating</a:t>
            </a:r>
            <a:endParaRPr lang="pt-PT">
              <a:solidFill>
                <a:srgbClr val="4D5156"/>
              </a:solidFill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Communicating</a:t>
            </a:r>
            <a:endParaRPr lang="pt-PT">
              <a:solidFill>
                <a:srgbClr val="4D5156"/>
              </a:solidFill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A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pplying.</a:t>
            </a:r>
            <a:endParaRPr lang="pt-PT"/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FA9311A6-072E-694C-B41F-3511E49676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63" y="1"/>
            <a:ext cx="6098474" cy="2090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2290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9204124D-85C0-4B43-9D05-178BC0802938}"/>
              </a:ext>
            </a:extLst>
          </p:cNvPr>
          <p:cNvSpPr txBox="1"/>
          <p:nvPr/>
        </p:nvSpPr>
        <p:spPr>
          <a:xfrm>
            <a:off x="1274123" y="3269701"/>
            <a:ext cx="862923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2400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These academic skills help us to be critical in our daily lives, work as a team, be able to present our ideas clearly, pay attention to detail, be flexible and adapt to different scenarios, persist to achieve our goals and solve problems with creativity and logical reasoning.</a:t>
            </a:r>
            <a:endParaRPr lang="pt-PT" sz="2400"/>
          </a:p>
        </p:txBody>
      </p:sp>
      <p:pic>
        <p:nvPicPr>
          <p:cNvPr id="7" name="Imagem 6">
            <a:extLst>
              <a:ext uri="{FF2B5EF4-FFF2-40B4-BE49-F238E27FC236}">
                <a16:creationId xmlns:a16="http://schemas.microsoft.com/office/drawing/2014/main" id="{2679C76F-B6AD-E746-94C8-CBB7EB68ED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1949" y="0"/>
            <a:ext cx="6197434" cy="2846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4548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arcador de Posição de Conteúdo 2">
            <a:extLst>
              <a:ext uri="{FF2B5EF4-FFF2-40B4-BE49-F238E27FC236}">
                <a16:creationId xmlns:a16="http://schemas.microsoft.com/office/drawing/2014/main" id="{06E15F77-41E2-F446-B867-21EB4489B3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364" y="2711430"/>
            <a:ext cx="10515600" cy="71757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pt-PT" sz="6000" b="1" baseline="30000">
                <a:solidFill>
                  <a:srgbClr val="FF0000"/>
                </a:solidFill>
              </a:rPr>
              <a:t>Social Worker </a:t>
            </a:r>
          </a:p>
        </p:txBody>
      </p:sp>
      <p:pic>
        <p:nvPicPr>
          <p:cNvPr id="3" name="Imagem 2">
            <a:extLst>
              <a:ext uri="{FF2B5EF4-FFF2-40B4-BE49-F238E27FC236}">
                <a16:creationId xmlns:a16="http://schemas.microsoft.com/office/drawing/2014/main" id="{A8AC0F22-DEDA-744D-8CB1-1CC1A27504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2824" y="488014"/>
            <a:ext cx="4566351" cy="1874681"/>
          </a:xfrm>
          <a:prstGeom prst="rect">
            <a:avLst/>
          </a:prstGeom>
        </p:spPr>
      </p:pic>
      <p:sp>
        <p:nvSpPr>
          <p:cNvPr id="2" name="CaixaDeTexto 1">
            <a:extLst>
              <a:ext uri="{FF2B5EF4-FFF2-40B4-BE49-F238E27FC236}">
                <a16:creationId xmlns:a16="http://schemas.microsoft.com/office/drawing/2014/main" id="{181E9B2B-28F2-694A-8C5B-B4BE35B18D3E}"/>
              </a:ext>
            </a:extLst>
          </p:cNvPr>
          <p:cNvSpPr txBox="1"/>
          <p:nvPr/>
        </p:nvSpPr>
        <p:spPr>
          <a:xfrm>
            <a:off x="3203864" y="3428999"/>
            <a:ext cx="7112824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pt-PT" b="1" i="0">
              <a:solidFill>
                <a:srgbClr val="4D5156"/>
              </a:solidFill>
              <a:effectLst/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My career plans are: To be a prison social worker, to create a project together with the prisoners, so that when they leave prison, they won't feel excluded.</a:t>
            </a:r>
          </a:p>
          <a:p>
            <a:r>
              <a:rPr lang="pt-PT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Helping with social reintegration (getting work, home...)</a:t>
            </a:r>
          </a:p>
          <a:p>
            <a:endParaRPr lang="pt-PT" b="1" i="0">
              <a:solidFill>
                <a:srgbClr val="4D5156"/>
              </a:solidFill>
              <a:effectLst/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Working as a forensic criminal investigator</a:t>
            </a:r>
            <a:endParaRPr lang="pt-PT" sz="1800" b="1" i="0">
              <a:solidFill>
                <a:srgbClr val="4D5156"/>
              </a:solidFill>
              <a:effectLst/>
              <a:latin typeface="Roboto" panose="02000000000000000000" pitchFamily="2" charset="0"/>
            </a:endParaRPr>
          </a:p>
          <a:p>
            <a:endParaRPr lang="pt-PT" b="1" i="0">
              <a:solidFill>
                <a:srgbClr val="4D5156"/>
              </a:solidFill>
              <a:effectLst/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6179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arcador de Posição de Conteúdo 4">
            <a:extLst>
              <a:ext uri="{FF2B5EF4-FFF2-40B4-BE49-F238E27FC236}">
                <a16:creationId xmlns:a16="http://schemas.microsoft.com/office/drawing/2014/main" id="{AE954932-36FD-AD45-AAD6-C0C1F0D0D2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8833" y="940130"/>
            <a:ext cx="10505209" cy="52696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pt-PT" sz="3800" b="1">
              <a:solidFill>
                <a:srgbClr val="4D5156"/>
              </a:solidFill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pt-PT" sz="3800" b="1" i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                             Social worker</a:t>
            </a:r>
            <a:r>
              <a:rPr lang="pt-PT" sz="3800" b="0" i="0">
                <a:solidFill>
                  <a:srgbClr val="0070C0"/>
                </a:solidFill>
                <a:effectLst/>
                <a:latin typeface="Roboto" panose="02000000000000000000" pitchFamily="2" charset="0"/>
              </a:rPr>
              <a:t> </a:t>
            </a:r>
            <a:endParaRPr lang="pt-PT" sz="3800">
              <a:solidFill>
                <a:srgbClr val="0070C0"/>
              </a:solidFill>
              <a:latin typeface="Roboto" panose="02000000000000000000" pitchFamily="2" charset="0"/>
            </a:endParaRPr>
          </a:p>
          <a:p>
            <a:r>
              <a:rPr lang="pt-PT" b="0" i="0">
                <a:effectLst/>
                <a:latin typeface="Roboto" panose="02000000000000000000" pitchFamily="2" charset="0"/>
              </a:rPr>
              <a:t>Social workers make a difference for individuals and families, helping them to live their lives more successfully.</a:t>
            </a:r>
          </a:p>
          <a:p>
            <a:pPr marL="0" indent="0">
              <a:buNone/>
            </a:pPr>
            <a:endParaRPr lang="pt-PT" b="0" i="0">
              <a:effectLst/>
              <a:latin typeface="Roboto" panose="02000000000000000000" pitchFamily="2" charset="0"/>
            </a:endParaRPr>
          </a:p>
          <a:p>
            <a:r>
              <a:rPr lang="pt-PT" b="0" i="0">
                <a:effectLst/>
                <a:latin typeface="Roboto" panose="02000000000000000000" pitchFamily="2" charset="0"/>
              </a:rPr>
              <a:t> The social worker - works with people to find solutions to their problems.</a:t>
            </a:r>
          </a:p>
          <a:p>
            <a:pPr marL="0" indent="0">
              <a:buNone/>
            </a:pPr>
            <a:r>
              <a:rPr lang="pt-PT" b="0" i="0">
                <a:effectLst/>
                <a:latin typeface="Roboto" panose="02000000000000000000" pitchFamily="2" charset="0"/>
              </a:rPr>
              <a:t> </a:t>
            </a:r>
          </a:p>
          <a:p>
            <a:r>
              <a:rPr lang="pt-PT" b="0" i="0">
                <a:effectLst/>
                <a:latin typeface="Roboto" panose="02000000000000000000" pitchFamily="2" charset="0"/>
              </a:rPr>
              <a:t>This can help protect vulnerable people from harm or abuse, or support people to live independently.</a:t>
            </a:r>
          </a:p>
          <a:p>
            <a:endParaRPr lang="pt-PT"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8011730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48438B7-9F1A-4041-AF02-E8B7F81FBE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2760" y="1261753"/>
            <a:ext cx="6222175" cy="1138052"/>
          </a:xfrm>
        </p:spPr>
        <p:txBody>
          <a:bodyPr>
            <a:normAutofit/>
          </a:bodyPr>
          <a:lstStyle/>
          <a:p>
            <a:r>
              <a:rPr lang="pt-PT" b="1"/>
              <a:t>Importance</a:t>
            </a:r>
            <a:r>
              <a:rPr lang="pt-PT"/>
              <a:t> </a:t>
            </a:r>
            <a:r>
              <a:rPr lang="pt-PT" b="1"/>
              <a:t>of these skills</a:t>
            </a:r>
            <a:r>
              <a:rPr lang="pt-PT"/>
              <a:t> </a:t>
            </a:r>
          </a:p>
        </p:txBody>
      </p:sp>
      <p:sp>
        <p:nvSpPr>
          <p:cNvPr id="13" name="CaixaDeTexto 12">
            <a:extLst>
              <a:ext uri="{FF2B5EF4-FFF2-40B4-BE49-F238E27FC236}">
                <a16:creationId xmlns:a16="http://schemas.microsoft.com/office/drawing/2014/main" id="{CC57BFBF-96E2-974B-AB51-8C2BD14F267E}"/>
              </a:ext>
            </a:extLst>
          </p:cNvPr>
          <p:cNvSpPr txBox="1"/>
          <p:nvPr/>
        </p:nvSpPr>
        <p:spPr>
          <a:xfrm rot="10800000" flipV="1">
            <a:off x="1744188" y="3138843"/>
            <a:ext cx="8671662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2000">
                <a:solidFill>
                  <a:srgbClr val="00B050"/>
                </a:solidFill>
                <a:latin typeface="Roboto" panose="02000000000000000000" pitchFamily="2" charset="0"/>
              </a:rPr>
              <a:t>Th</a:t>
            </a:r>
            <a:r>
              <a:rPr lang="pt-PT" sz="2000" b="0" i="0">
                <a:solidFill>
                  <a:srgbClr val="00B050"/>
                </a:solidFill>
                <a:effectLst/>
                <a:latin typeface="Roboto" panose="02000000000000000000" pitchFamily="2" charset="0"/>
              </a:rPr>
              <a:t>ese are characteristics that make the social worker an essential character in the struggle to overcome inequalities.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sz="2000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Commitment to collective well-being.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sz="2000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Guaranteed equality of human rights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sz="2000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Freedom of expression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sz="2000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Access to essential services such as health, education and leisure.</a:t>
            </a:r>
            <a:endParaRPr lang="pt-PT" sz="2000"/>
          </a:p>
        </p:txBody>
      </p:sp>
    </p:spTree>
    <p:extLst>
      <p:ext uri="{BB962C8B-B14F-4D97-AF65-F5344CB8AC3E}">
        <p14:creationId xmlns:p14="http://schemas.microsoft.com/office/powerpoint/2010/main" val="16453523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Imagem 5">
            <a:extLst>
              <a:ext uri="{FF2B5EF4-FFF2-40B4-BE49-F238E27FC236}">
                <a16:creationId xmlns:a16="http://schemas.microsoft.com/office/drawing/2014/main" id="{B6ABDC41-E679-1B46-900F-87BDD6E9E3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2500" y="328335"/>
            <a:ext cx="10539351" cy="2368354"/>
          </a:xfrm>
          <a:prstGeom prst="rect">
            <a:avLst/>
          </a:prstGeom>
        </p:spPr>
      </p:pic>
      <p:sp>
        <p:nvSpPr>
          <p:cNvPr id="8" name="CaixaDeTexto 7">
            <a:extLst>
              <a:ext uri="{FF2B5EF4-FFF2-40B4-BE49-F238E27FC236}">
                <a16:creationId xmlns:a16="http://schemas.microsoft.com/office/drawing/2014/main" id="{A8483AF0-98AE-6249-A510-B2728B798B2F}"/>
              </a:ext>
            </a:extLst>
          </p:cNvPr>
          <p:cNvSpPr txBox="1"/>
          <p:nvPr/>
        </p:nvSpPr>
        <p:spPr>
          <a:xfrm>
            <a:off x="1496786" y="2828835"/>
            <a:ext cx="7648451" cy="323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2400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The 10 Skills Required for a Successful Social Worker: </a:t>
            </a:r>
          </a:p>
          <a:p>
            <a:pPr marL="342900" indent="-342900">
              <a:buFont typeface="+mj-lt"/>
              <a:buAutoNum type="arabicPeriod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Empathy </a:t>
            </a:r>
          </a:p>
          <a:p>
            <a:pPr marL="342900" indent="-342900">
              <a:buFont typeface="+mj-lt"/>
              <a:buAutoNum type="arabicPeriod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Communication</a:t>
            </a:r>
          </a:p>
          <a:p>
            <a:pPr marL="342900" indent="-342900">
              <a:buFont typeface="+mj-lt"/>
              <a:buAutoNum type="arabicPeriod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Organization </a:t>
            </a:r>
          </a:p>
          <a:p>
            <a:pPr marL="342900" indent="-342900">
              <a:buFont typeface="+mj-lt"/>
              <a:buAutoNum type="arabicPeriod"/>
            </a:pP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C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ritical thinking</a:t>
            </a:r>
          </a:p>
          <a:p>
            <a:pPr marL="342900" indent="-342900">
              <a:buFont typeface="+mj-lt"/>
              <a:buAutoNum type="arabicPeriod"/>
            </a:pP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A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ctive listening </a:t>
            </a:r>
          </a:p>
          <a:p>
            <a:pPr marL="342900" indent="-342900">
              <a:buFont typeface="+mj-lt"/>
              <a:buAutoNum type="arabicPeriod"/>
            </a:pP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S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elf care</a:t>
            </a:r>
          </a:p>
          <a:p>
            <a:pPr marL="342900" indent="-342900">
              <a:buFont typeface="+mj-lt"/>
              <a:buAutoNum type="arabicPeriod"/>
            </a:pP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C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ultural competence</a:t>
            </a:r>
          </a:p>
          <a:p>
            <a:pPr marL="342900" indent="-342900">
              <a:buFont typeface="+mj-lt"/>
              <a:buAutoNum type="arabicPeriod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Patience </a:t>
            </a:r>
          </a:p>
          <a:p>
            <a:pPr marL="342900" indent="-342900">
              <a:buFont typeface="+mj-lt"/>
              <a:buAutoNum type="arabicPeriod"/>
            </a:pPr>
            <a:r>
              <a:rPr lang="pt-PT">
                <a:solidFill>
                  <a:srgbClr val="4D5156"/>
                </a:solidFill>
                <a:latin typeface="Roboto" panose="02000000000000000000" pitchFamily="2" charset="0"/>
              </a:rPr>
              <a:t>P</a:t>
            </a: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rofessional commitment</a:t>
            </a:r>
          </a:p>
          <a:p>
            <a:pPr marL="342900" indent="-342900">
              <a:buFont typeface="+mj-lt"/>
              <a:buAutoNum type="arabicPeriod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Advocacy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54954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ítulo 15">
            <a:extLst>
              <a:ext uri="{FF2B5EF4-FFF2-40B4-BE49-F238E27FC236}">
                <a16:creationId xmlns:a16="http://schemas.microsoft.com/office/drawing/2014/main" id="{DE1F619D-DC78-0142-B028-513A486F0D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1393" y="-175141"/>
            <a:ext cx="10515600" cy="1325563"/>
          </a:xfrm>
        </p:spPr>
        <p:txBody>
          <a:bodyPr>
            <a:normAutofit/>
          </a:bodyPr>
          <a:lstStyle/>
          <a:p>
            <a:r>
              <a:rPr lang="pt-PT" b="1">
                <a:solidFill>
                  <a:srgbClr val="C00000"/>
                </a:solidFill>
              </a:rPr>
              <a:t>                           Swot analysis:</a:t>
            </a:r>
          </a:p>
        </p:txBody>
      </p:sp>
      <p:sp>
        <p:nvSpPr>
          <p:cNvPr id="17" name="Marcador de Posição de Conteúdo 16">
            <a:extLst>
              <a:ext uri="{FF2B5EF4-FFF2-40B4-BE49-F238E27FC236}">
                <a16:creationId xmlns:a16="http://schemas.microsoft.com/office/drawing/2014/main" id="{4F457D58-BF0F-2747-B1D4-DB3801D616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8856" y="1846999"/>
            <a:ext cx="3010333" cy="17898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pt-PT" sz="1600" b="1">
                <a:solidFill>
                  <a:srgbClr val="00B0F0"/>
                </a:solidFill>
                <a:effectLst/>
                <a:latin typeface="Roboto" panose="02000000000000000000" pitchFamily="2" charset="0"/>
              </a:rPr>
              <a:t>👍</a:t>
            </a:r>
            <a:r>
              <a:rPr lang="pt-PT" sz="1600" b="1" i="0">
                <a:solidFill>
                  <a:srgbClr val="00B0F0"/>
                </a:solidFill>
                <a:effectLst/>
              </a:rPr>
              <a:t>Good communication </a:t>
            </a:r>
          </a:p>
          <a:p>
            <a:pPr marL="0" indent="0">
              <a:buNone/>
            </a:pPr>
            <a:endParaRPr lang="pt-PT" sz="1600" b="1">
              <a:solidFill>
                <a:srgbClr val="00B0F0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pt-PT" sz="1600" b="1">
                <a:solidFill>
                  <a:srgbClr val="00B0F0"/>
                </a:solidFill>
                <a:effectLst/>
                <a:latin typeface="Roboto" panose="02000000000000000000" pitchFamily="2" charset="0"/>
              </a:rPr>
              <a:t>👍</a:t>
            </a:r>
            <a:r>
              <a:rPr lang="pt-PT" sz="1600" b="1" i="0">
                <a:solidFill>
                  <a:srgbClr val="00B0F0"/>
                </a:solidFill>
                <a:effectLst/>
              </a:rPr>
              <a:t>Ability to solve conflict situations with a cool </a:t>
            </a:r>
          </a:p>
          <a:p>
            <a:pPr marL="0" indent="0">
              <a:buNone/>
            </a:pPr>
            <a:r>
              <a:rPr lang="pt-PT" sz="1600" b="1" i="0">
                <a:solidFill>
                  <a:srgbClr val="00B0F0"/>
                </a:solidFill>
                <a:effectLst/>
              </a:rPr>
              <a:t> </a:t>
            </a:r>
          </a:p>
          <a:p>
            <a:pPr marL="0" indent="0">
              <a:buNone/>
            </a:pPr>
            <a:r>
              <a:rPr lang="pt-PT" sz="1600" b="1">
                <a:solidFill>
                  <a:srgbClr val="00B0F0"/>
                </a:solidFill>
                <a:effectLst/>
                <a:latin typeface="Roboto" panose="02000000000000000000" pitchFamily="2" charset="0"/>
              </a:rPr>
              <a:t>👍</a:t>
            </a:r>
            <a:r>
              <a:rPr lang="pt-PT" sz="1600" b="1" i="0">
                <a:solidFill>
                  <a:srgbClr val="00B0F0"/>
                </a:solidFill>
                <a:effectLst/>
              </a:rPr>
              <a:t>High level of responsibility and ability to teamwork.</a:t>
            </a:r>
          </a:p>
        </p:txBody>
      </p:sp>
      <p:pic>
        <p:nvPicPr>
          <p:cNvPr id="21" name="Imagem 20">
            <a:extLst>
              <a:ext uri="{FF2B5EF4-FFF2-40B4-BE49-F238E27FC236}">
                <a16:creationId xmlns:a16="http://schemas.microsoft.com/office/drawing/2014/main" id="{48B206AA-8894-9D46-BCA2-11A6FB443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47000"/>
            <a:ext cx="3456214" cy="2829775"/>
          </a:xfrm>
          <a:prstGeom prst="rect">
            <a:avLst/>
          </a:prstGeom>
        </p:spPr>
      </p:pic>
      <p:sp>
        <p:nvSpPr>
          <p:cNvPr id="3" name="Marcador de Posição de Conteúdo 2">
            <a:extLst>
              <a:ext uri="{FF2B5EF4-FFF2-40B4-BE49-F238E27FC236}">
                <a16:creationId xmlns:a16="http://schemas.microsoft.com/office/drawing/2014/main" id="{3B4F1504-47E2-0D4A-AE5D-5428D9E79B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 rot="10800000" flipV="1">
            <a:off x="7624948" y="1255568"/>
            <a:ext cx="3498272" cy="562840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pt-PT" sz="6400" b="1" i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     👎 Dangerous Situations </a:t>
            </a:r>
          </a:p>
          <a:p>
            <a:pPr marL="0" indent="0">
              <a:buNone/>
            </a:pPr>
            <a:endParaRPr lang="pt-PT" sz="6400" b="1" i="0">
              <a:solidFill>
                <a:srgbClr val="FF0000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pt-PT" sz="6400" b="1" i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     👎 The worst of </a:t>
            </a:r>
          </a:p>
          <a:p>
            <a:pPr marL="0" indent="0">
              <a:buNone/>
            </a:pPr>
            <a:r>
              <a:rPr lang="pt-PT" sz="6400" b="1" i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       humanity  is often seen </a:t>
            </a:r>
          </a:p>
          <a:p>
            <a:pPr marL="0" indent="0">
              <a:buNone/>
            </a:pPr>
            <a:endParaRPr lang="pt-PT" sz="6400" b="1" i="0">
              <a:solidFill>
                <a:srgbClr val="FF0000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pt-PT" sz="6400" b="1" i="0">
              <a:solidFill>
                <a:srgbClr val="FF0000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pt-PT" sz="6400" b="1">
              <a:solidFill>
                <a:srgbClr val="FF0000"/>
              </a:solidFill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pt-PT" sz="6400" b="1" i="0">
              <a:solidFill>
                <a:srgbClr val="FF0000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pt-PT" sz="6400" b="1">
              <a:solidFill>
                <a:srgbClr val="FF0000"/>
              </a:solidFill>
              <a:latin typeface="Roboto" panose="02000000000000000000" pitchFamily="2" charset="0"/>
            </a:endParaRPr>
          </a:p>
          <a:p>
            <a:pPr marL="0" indent="0">
              <a:buNone/>
            </a:pPr>
            <a:endParaRPr lang="pt-PT" sz="6400" b="1" i="0">
              <a:solidFill>
                <a:srgbClr val="FF0000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pt-PT" sz="6400" b="1" i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     👎</a:t>
            </a:r>
            <a:r>
              <a:rPr lang="pt-PT" sz="5600" b="1" i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 Same risks as police </a:t>
            </a:r>
          </a:p>
          <a:p>
            <a:pPr marL="0" indent="0">
              <a:buNone/>
            </a:pPr>
            <a:r>
              <a:rPr lang="pt-PT" sz="5600" b="1" i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     officers in</a:t>
            </a:r>
            <a:r>
              <a:rPr lang="pt-PT" sz="5600" b="1">
                <a:solidFill>
                  <a:srgbClr val="FF0000"/>
                </a:solidFill>
                <a:latin typeface="Roboto" panose="02000000000000000000" pitchFamily="2" charset="0"/>
              </a:rPr>
              <a:t> </a:t>
            </a:r>
            <a:r>
              <a:rPr lang="pt-PT" sz="5600" b="1" i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specific situations </a:t>
            </a:r>
          </a:p>
          <a:p>
            <a:pPr marL="0" indent="0">
              <a:buNone/>
            </a:pPr>
            <a:endParaRPr lang="pt-PT" sz="5600" b="1" i="0">
              <a:solidFill>
                <a:srgbClr val="FF0000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pt-PT" sz="5600" b="1" i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       👎 Partial role </a:t>
            </a:r>
          </a:p>
          <a:p>
            <a:pPr marL="0" indent="0">
              <a:buNone/>
            </a:pPr>
            <a:endParaRPr lang="pt-PT" sz="5600" b="1" i="0">
              <a:solidFill>
                <a:srgbClr val="FF0000"/>
              </a:solidFill>
              <a:effectLst/>
              <a:latin typeface="Roboto" panose="02000000000000000000" pitchFamily="2" charset="0"/>
            </a:endParaRPr>
          </a:p>
          <a:p>
            <a:pPr marL="0" indent="0">
              <a:buNone/>
            </a:pPr>
            <a:r>
              <a:rPr lang="pt-PT" sz="5600" b="1" i="0">
                <a:solidFill>
                  <a:srgbClr val="FF0000"/>
                </a:solidFill>
                <a:effectLst/>
                <a:latin typeface="Roboto" panose="02000000000000000000" pitchFamily="2" charset="0"/>
              </a:rPr>
              <a:t>       👎 poor health </a:t>
            </a:r>
          </a:p>
        </p:txBody>
      </p:sp>
      <p:sp>
        <p:nvSpPr>
          <p:cNvPr id="9" name="CaixaDeTexto 8">
            <a:extLst>
              <a:ext uri="{FF2B5EF4-FFF2-40B4-BE49-F238E27FC236}">
                <a16:creationId xmlns:a16="http://schemas.microsoft.com/office/drawing/2014/main" id="{F089A2A8-A8E0-C949-9D16-99C111EAEA37}"/>
              </a:ext>
            </a:extLst>
          </p:cNvPr>
          <p:cNvSpPr txBox="1"/>
          <p:nvPr/>
        </p:nvSpPr>
        <p:spPr>
          <a:xfrm>
            <a:off x="1001980" y="4985162"/>
            <a:ext cx="2900796" cy="1342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1600" b="1">
                <a:solidFill>
                  <a:srgbClr val="00B0F0"/>
                </a:solidFill>
                <a:effectLst/>
                <a:latin typeface="Roboto" panose="02000000000000000000" pitchFamily="2" charset="0"/>
              </a:rPr>
              <a:t>👍 </a:t>
            </a:r>
            <a:r>
              <a:rPr lang="pt-PT" sz="1600" b="1">
                <a:solidFill>
                  <a:srgbClr val="00B0F0"/>
                </a:solidFill>
                <a:effectLst/>
              </a:rPr>
              <a:t>Satisfactory career </a:t>
            </a:r>
          </a:p>
          <a:p>
            <a:endParaRPr lang="pt-PT" sz="1600" b="1">
              <a:solidFill>
                <a:srgbClr val="00B0F0"/>
              </a:solidFill>
              <a:effectLst/>
            </a:endParaRPr>
          </a:p>
          <a:p>
            <a:r>
              <a:rPr lang="pt-PT" sz="1600" b="1">
                <a:solidFill>
                  <a:srgbClr val="00B0F0"/>
                </a:solidFill>
                <a:effectLst/>
              </a:rPr>
              <a:t>👍 Miscellaneous work </a:t>
            </a:r>
          </a:p>
          <a:p>
            <a:endParaRPr lang="pt-PT" sz="1600" b="1">
              <a:solidFill>
                <a:srgbClr val="00B0F0"/>
              </a:solidFill>
              <a:effectLst/>
            </a:endParaRPr>
          </a:p>
          <a:p>
            <a:r>
              <a:rPr lang="pt-PT" sz="1600" b="1">
                <a:solidFill>
                  <a:srgbClr val="00B0F0"/>
                </a:solidFill>
                <a:effectLst/>
              </a:rPr>
              <a:t>👍 Top Popularity Work </a:t>
            </a:r>
          </a:p>
        </p:txBody>
      </p:sp>
      <p:sp>
        <p:nvSpPr>
          <p:cNvPr id="6" name="CaixaDeTexto 5">
            <a:extLst>
              <a:ext uri="{FF2B5EF4-FFF2-40B4-BE49-F238E27FC236}">
                <a16:creationId xmlns:a16="http://schemas.microsoft.com/office/drawing/2014/main" id="{F592E1C2-CF47-B24E-B8BD-371D43CA1131}"/>
              </a:ext>
            </a:extLst>
          </p:cNvPr>
          <p:cNvSpPr txBox="1"/>
          <p:nvPr/>
        </p:nvSpPr>
        <p:spPr>
          <a:xfrm>
            <a:off x="5184074" y="253068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pt-PT"/>
          </a:p>
        </p:txBody>
      </p:sp>
      <p:sp>
        <p:nvSpPr>
          <p:cNvPr id="2" name="CaixaDeTexto 1">
            <a:extLst>
              <a:ext uri="{FF2B5EF4-FFF2-40B4-BE49-F238E27FC236}">
                <a16:creationId xmlns:a16="http://schemas.microsoft.com/office/drawing/2014/main" id="{C145170F-567B-EF4F-9E49-46CE02429F6B}"/>
              </a:ext>
            </a:extLst>
          </p:cNvPr>
          <p:cNvSpPr txBox="1"/>
          <p:nvPr/>
        </p:nvSpPr>
        <p:spPr>
          <a:xfrm>
            <a:off x="5184074" y="2530681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pt-PT"/>
          </a:p>
        </p:txBody>
      </p:sp>
      <p:cxnSp>
        <p:nvCxnSpPr>
          <p:cNvPr id="5" name="Conexão: Ângulo Reto 4">
            <a:extLst>
              <a:ext uri="{FF2B5EF4-FFF2-40B4-BE49-F238E27FC236}">
                <a16:creationId xmlns:a16="http://schemas.microsoft.com/office/drawing/2014/main" id="{89F14E49-0BE1-F14F-B22D-648459B59388}"/>
              </a:ext>
            </a:extLst>
          </p:cNvPr>
          <p:cNvCxnSpPr>
            <a:cxnSpLocks/>
          </p:cNvCxnSpPr>
          <p:nvPr/>
        </p:nvCxnSpPr>
        <p:spPr>
          <a:xfrm>
            <a:off x="654195" y="4069773"/>
            <a:ext cx="4317113" cy="1952375"/>
          </a:xfrm>
          <a:prstGeom prst="bentConnector3">
            <a:avLst>
              <a:gd name="adj1" fmla="val 8352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exão: Ângulo Reto 21">
            <a:extLst>
              <a:ext uri="{FF2B5EF4-FFF2-40B4-BE49-F238E27FC236}">
                <a16:creationId xmlns:a16="http://schemas.microsoft.com/office/drawing/2014/main" id="{57328A4B-FE33-F140-B046-D5BF42F84994}"/>
              </a:ext>
            </a:extLst>
          </p:cNvPr>
          <p:cNvCxnSpPr>
            <a:cxnSpLocks/>
          </p:cNvCxnSpPr>
          <p:nvPr/>
        </p:nvCxnSpPr>
        <p:spPr>
          <a:xfrm>
            <a:off x="8240980" y="4230585"/>
            <a:ext cx="4899809" cy="316389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50836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ixaDeTexto 5">
            <a:extLst>
              <a:ext uri="{FF2B5EF4-FFF2-40B4-BE49-F238E27FC236}">
                <a16:creationId xmlns:a16="http://schemas.microsoft.com/office/drawing/2014/main" id="{04F4C78D-3532-7E41-B9B6-4E23BA4C137D}"/>
              </a:ext>
            </a:extLst>
          </p:cNvPr>
          <p:cNvSpPr txBox="1"/>
          <p:nvPr/>
        </p:nvSpPr>
        <p:spPr>
          <a:xfrm>
            <a:off x="3240974" y="675058"/>
            <a:ext cx="609847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2400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              Personal </a:t>
            </a:r>
            <a:r>
              <a:rPr lang="pt-PT" sz="2400" b="1">
                <a:solidFill>
                  <a:srgbClr val="4D5156"/>
                </a:solidFill>
                <a:latin typeface="Roboto" panose="02000000000000000000" pitchFamily="2" charset="0"/>
              </a:rPr>
              <a:t>D</a:t>
            </a:r>
            <a:r>
              <a:rPr lang="pt-PT" sz="2400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evelopment </a:t>
            </a:r>
            <a:r>
              <a:rPr lang="pt-PT" sz="2400" b="1">
                <a:solidFill>
                  <a:srgbClr val="4D5156"/>
                </a:solidFill>
                <a:latin typeface="Roboto" panose="02000000000000000000" pitchFamily="2" charset="0"/>
              </a:rPr>
              <a:t>P</a:t>
            </a:r>
            <a:r>
              <a:rPr lang="pt-PT" sz="2400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lan</a:t>
            </a:r>
            <a:endParaRPr lang="pt-PT" sz="2400" b="1"/>
          </a:p>
        </p:txBody>
      </p:sp>
      <p:sp>
        <p:nvSpPr>
          <p:cNvPr id="10" name="CaixaDeTexto 9">
            <a:extLst>
              <a:ext uri="{FF2B5EF4-FFF2-40B4-BE49-F238E27FC236}">
                <a16:creationId xmlns:a16="http://schemas.microsoft.com/office/drawing/2014/main" id="{1D0977C1-584A-1445-A069-3A9B3156FB20}"/>
              </a:ext>
            </a:extLst>
          </p:cNvPr>
          <p:cNvSpPr txBox="1"/>
          <p:nvPr/>
        </p:nvSpPr>
        <p:spPr>
          <a:xfrm>
            <a:off x="5184074" y="2512126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pt-PT"/>
          </a:p>
        </p:txBody>
      </p:sp>
      <p:graphicFrame>
        <p:nvGraphicFramePr>
          <p:cNvPr id="12" name="Tabela 12">
            <a:extLst>
              <a:ext uri="{FF2B5EF4-FFF2-40B4-BE49-F238E27FC236}">
                <a16:creationId xmlns:a16="http://schemas.microsoft.com/office/drawing/2014/main" id="{5DA1CD95-E620-C649-B05E-E8ECDB0DEB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783183"/>
              </p:ext>
            </p:extLst>
          </p:nvPr>
        </p:nvGraphicFramePr>
        <p:xfrm>
          <a:off x="729838" y="1136723"/>
          <a:ext cx="11120746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8678">
                  <a:extLst>
                    <a:ext uri="{9D8B030D-6E8A-4147-A177-3AD203B41FA5}">
                      <a16:colId xmlns:a16="http://schemas.microsoft.com/office/drawing/2014/main" val="204681122"/>
                    </a:ext>
                  </a:extLst>
                </a:gridCol>
                <a:gridCol w="1588678">
                  <a:extLst>
                    <a:ext uri="{9D8B030D-6E8A-4147-A177-3AD203B41FA5}">
                      <a16:colId xmlns:a16="http://schemas.microsoft.com/office/drawing/2014/main" val="3644411203"/>
                    </a:ext>
                  </a:extLst>
                </a:gridCol>
                <a:gridCol w="1588678">
                  <a:extLst>
                    <a:ext uri="{9D8B030D-6E8A-4147-A177-3AD203B41FA5}">
                      <a16:colId xmlns:a16="http://schemas.microsoft.com/office/drawing/2014/main" val="3094605136"/>
                    </a:ext>
                  </a:extLst>
                </a:gridCol>
                <a:gridCol w="1588678">
                  <a:extLst>
                    <a:ext uri="{9D8B030D-6E8A-4147-A177-3AD203B41FA5}">
                      <a16:colId xmlns:a16="http://schemas.microsoft.com/office/drawing/2014/main" val="2818193325"/>
                    </a:ext>
                  </a:extLst>
                </a:gridCol>
                <a:gridCol w="1588678">
                  <a:extLst>
                    <a:ext uri="{9D8B030D-6E8A-4147-A177-3AD203B41FA5}">
                      <a16:colId xmlns:a16="http://schemas.microsoft.com/office/drawing/2014/main" val="3050934149"/>
                    </a:ext>
                  </a:extLst>
                </a:gridCol>
                <a:gridCol w="1588678">
                  <a:extLst>
                    <a:ext uri="{9D8B030D-6E8A-4147-A177-3AD203B41FA5}">
                      <a16:colId xmlns:a16="http://schemas.microsoft.com/office/drawing/2014/main" val="3419937612"/>
                    </a:ext>
                  </a:extLst>
                </a:gridCol>
                <a:gridCol w="1588678">
                  <a:extLst>
                    <a:ext uri="{9D8B030D-6E8A-4147-A177-3AD203B41FA5}">
                      <a16:colId xmlns:a16="http://schemas.microsoft.com/office/drawing/2014/main" val="1324537022"/>
                    </a:ext>
                  </a:extLst>
                </a:gridCol>
              </a:tblGrid>
              <a:tr h="882073">
                <a:tc>
                  <a:txBody>
                    <a:bodyPr/>
                    <a:lstStyle/>
                    <a:p>
                      <a:r>
                        <a:rPr lang="pt-PT" sz="1400"/>
                        <a:t>What are my big goal?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/>
                        <a:t>Which goal need happen first?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/>
                        <a:t>When do I want to achieve this?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/>
                        <a:t>What obstacles might in my way?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/>
                        <a:t>How can improve my chances of meeting my goal?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/>
                        <a:t>Where can I go for support?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/>
                        <a:t>Review:</a:t>
                      </a:r>
                    </a:p>
                    <a:p>
                      <a:r>
                        <a:rPr lang="pt-PT"/>
                        <a:t>How am I doing?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1226392"/>
                  </a:ext>
                </a:extLst>
              </a:tr>
              <a:tr h="882073">
                <a:tc>
                  <a:txBody>
                    <a:bodyPr/>
                    <a:lstStyle/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Being a successful Social Worker</a:t>
                      </a:r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/>
                        <a:t>Getting my 2nd university degree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/>
                        <a:t>2 years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Time management</a:t>
                      </a:r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Be determined, persistent and organized</a:t>
                      </a:r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Gain more knowledge and experience</a:t>
                      </a:r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I think I am on the right path</a:t>
                      </a:r>
                      <a:endParaRPr lang="pt-PT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00225023"/>
                  </a:ext>
                </a:extLst>
              </a:tr>
              <a:tr h="882073">
                <a:tc>
                  <a:txBody>
                    <a:bodyPr/>
                    <a:lstStyle/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Moving to the next step in my career as a social worker.</a:t>
                      </a:r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My goal is to help people who have just been released from prison </a:t>
                      </a:r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pt-PT" b="0" i="0">
                        <a:solidFill>
                          <a:srgbClr val="4D5156"/>
                        </a:solidFill>
                        <a:effectLst/>
                        <a:latin typeface="Roboto" panose="02000000000000000000" pitchFamily="2" charset="0"/>
                      </a:endParaRPr>
                    </a:p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Lack of time</a:t>
                      </a:r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 </a:t>
                      </a:r>
                    </a:p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Lot of study</a:t>
                      </a:r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pt-PT" b="0" i="0">
                        <a:solidFill>
                          <a:srgbClr val="4D5156"/>
                        </a:solidFill>
                        <a:effectLst/>
                        <a:latin typeface="Roboto" panose="02000000000000000000" pitchFamily="2" charset="0"/>
                      </a:endParaRPr>
                    </a:p>
                    <a:p>
                      <a:r>
                        <a:rPr lang="pt-PT" b="0" i="0">
                          <a:solidFill>
                            <a:srgbClr val="4D5156"/>
                          </a:solidFill>
                          <a:effectLst/>
                          <a:latin typeface="Roboto" panose="02000000000000000000" pitchFamily="2" charset="0"/>
                        </a:rPr>
                        <a:t>Do research and study hard</a:t>
                      </a:r>
                      <a:endParaRPr lang="pt-PT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pt-PT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3909140"/>
                  </a:ext>
                </a:extLst>
              </a:tr>
            </a:tbl>
          </a:graphicData>
        </a:graphic>
      </p:graphicFrame>
      <p:sp>
        <p:nvSpPr>
          <p:cNvPr id="14" name="CaixaDeTexto 13">
            <a:extLst>
              <a:ext uri="{FF2B5EF4-FFF2-40B4-BE49-F238E27FC236}">
                <a16:creationId xmlns:a16="http://schemas.microsoft.com/office/drawing/2014/main" id="{B11C4565-4C1C-BF40-9DF0-5501AC23B846}"/>
              </a:ext>
            </a:extLst>
          </p:cNvPr>
          <p:cNvSpPr txBox="1"/>
          <p:nvPr/>
        </p:nvSpPr>
        <p:spPr>
          <a:xfrm>
            <a:off x="3049237" y="3241860"/>
            <a:ext cx="609847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l" rtl="0" eaLnBrk="1" fontAlgn="t" latinLnBrk="0" hangingPunct="1">
              <a:spcBef>
                <a:spcPts val="0"/>
              </a:spcBef>
              <a:spcAft>
                <a:spcPts val="0"/>
              </a:spcAft>
            </a:pPr>
            <a:endParaRPr lang="pt-PT" sz="1800" b="0" i="0" u="none" strike="noStrike"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8280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CaixaDeTexto 15">
            <a:extLst>
              <a:ext uri="{FF2B5EF4-FFF2-40B4-BE49-F238E27FC236}">
                <a16:creationId xmlns:a16="http://schemas.microsoft.com/office/drawing/2014/main" id="{8A69AD3F-7F24-FE40-92DB-25DA48699490}"/>
              </a:ext>
            </a:extLst>
          </p:cNvPr>
          <p:cNvSpPr txBox="1"/>
          <p:nvPr/>
        </p:nvSpPr>
        <p:spPr>
          <a:xfrm>
            <a:off x="3374409" y="1044212"/>
            <a:ext cx="577082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                  </a:t>
            </a:r>
            <a:r>
              <a:rPr lang="pt-PT" sz="2400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Conclusion</a:t>
            </a:r>
            <a:endParaRPr lang="pt-PT" sz="2400" b="1"/>
          </a:p>
        </p:txBody>
      </p:sp>
      <p:pic>
        <p:nvPicPr>
          <p:cNvPr id="2" name="Imagem 1">
            <a:extLst>
              <a:ext uri="{FF2B5EF4-FFF2-40B4-BE49-F238E27FC236}">
                <a16:creationId xmlns:a16="http://schemas.microsoft.com/office/drawing/2014/main" id="{EADED93B-E150-1D40-AEE9-F9DA6CEBC0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0800000" flipV="1">
            <a:off x="1903873" y="1504265"/>
            <a:ext cx="7540200" cy="1694708"/>
          </a:xfrm>
          <a:prstGeom prst="rect">
            <a:avLst/>
          </a:prstGeom>
        </p:spPr>
      </p:pic>
      <p:sp>
        <p:nvSpPr>
          <p:cNvPr id="3" name="CaixaDeTexto 2">
            <a:extLst>
              <a:ext uri="{FF2B5EF4-FFF2-40B4-BE49-F238E27FC236}">
                <a16:creationId xmlns:a16="http://schemas.microsoft.com/office/drawing/2014/main" id="{49D69967-E8D8-374D-92F2-AADE5A3918C2}"/>
              </a:ext>
            </a:extLst>
          </p:cNvPr>
          <p:cNvSpPr txBox="1"/>
          <p:nvPr/>
        </p:nvSpPr>
        <p:spPr>
          <a:xfrm>
            <a:off x="688811" y="3659027"/>
            <a:ext cx="997032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To succeed as a social worker, it's important to be constantly learning and developing better ways to serve your clients and community through classes and hands-on learning.</a:t>
            </a:r>
          </a:p>
          <a:p>
            <a:endParaRPr lang="pt-PT" b="0" i="0">
              <a:solidFill>
                <a:srgbClr val="4D5156"/>
              </a:solidFill>
              <a:effectLst/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 Taking this knowledge and applying it professionally to the people, families and groups you serve will help you improve what and how you offer to underserved populations.</a:t>
            </a:r>
          </a:p>
          <a:p>
            <a:endParaRPr lang="pt-PT" b="0" i="0">
              <a:solidFill>
                <a:srgbClr val="4D5156"/>
              </a:solidFill>
              <a:effectLst/>
              <a:latin typeface="Roboto" panose="02000000000000000000" pitchFamily="2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pt-PT" b="0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Social workers can also find themselves in life-threatening situations and cannot be promoted independently of contribution without higher education and training.</a:t>
            </a:r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9580876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aixaDeTexto 13">
            <a:extLst>
              <a:ext uri="{FF2B5EF4-FFF2-40B4-BE49-F238E27FC236}">
                <a16:creationId xmlns:a16="http://schemas.microsoft.com/office/drawing/2014/main" id="{C4BA03E2-F45B-3B4A-8523-366C28C10E18}"/>
              </a:ext>
            </a:extLst>
          </p:cNvPr>
          <p:cNvSpPr txBox="1"/>
          <p:nvPr/>
        </p:nvSpPr>
        <p:spPr>
          <a:xfrm>
            <a:off x="3044287" y="-5319156"/>
            <a:ext cx="59055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b="0" i="1">
                <a:solidFill>
                  <a:srgbClr val="C8CCD1"/>
                </a:solidFill>
                <a:effectLst/>
                <a:latin typeface="-apple-system"/>
              </a:rPr>
              <a:t>www.casw-acts.ca</a:t>
            </a:r>
            <a:endParaRPr lang="pt-PT"/>
          </a:p>
        </p:txBody>
      </p:sp>
      <p:sp>
        <p:nvSpPr>
          <p:cNvPr id="16" name="CaixaDeTexto 15">
            <a:extLst>
              <a:ext uri="{FF2B5EF4-FFF2-40B4-BE49-F238E27FC236}">
                <a16:creationId xmlns:a16="http://schemas.microsoft.com/office/drawing/2014/main" id="{C516B660-7109-DF41-8A62-7218F7DAEFE6}"/>
              </a:ext>
            </a:extLst>
          </p:cNvPr>
          <p:cNvSpPr txBox="1"/>
          <p:nvPr/>
        </p:nvSpPr>
        <p:spPr>
          <a:xfrm>
            <a:off x="1583377" y="1669967"/>
            <a:ext cx="9970323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endParaRPr lang="pt-PT" b="0" i="0">
              <a:solidFill>
                <a:srgbClr val="C8CCD1"/>
              </a:solidFill>
              <a:effectLst/>
              <a:latin typeface="-apple-system"/>
            </a:endParaRPr>
          </a:p>
          <a:p>
            <a:pPr algn="l" fontAlgn="base"/>
            <a:r>
              <a:rPr lang="pt-PT" sz="2000" b="0" i="0" baseline="30000">
                <a:solidFill>
                  <a:srgbClr val="C8CCD1"/>
                </a:solidFill>
                <a:effectLst/>
                <a:latin typeface="inherit"/>
              </a:rPr>
              <a:t>[</a:t>
            </a:r>
            <a:r>
              <a:rPr lang="pt-PT" sz="2000" b="0" i="1" u="none" strike="noStrike">
                <a:solidFill>
                  <a:srgbClr val="6699FF"/>
                </a:solidFill>
                <a:effectLst/>
                <a:latin typeface="inherit"/>
                <a:hlinkClick r:id="rId2"/>
              </a:rPr>
              <a:t>"CASW Social Work Scope of Practice | Canadian Association of Social Workers"</a:t>
            </a:r>
            <a:r>
              <a:rPr lang="pt-PT" sz="2000" b="0" i="1">
                <a:solidFill>
                  <a:srgbClr val="C8CCD1"/>
                </a:solidFill>
                <a:effectLst/>
                <a:latin typeface="inherit"/>
              </a:rPr>
              <a:t>. </a:t>
            </a:r>
            <a:r>
              <a:rPr lang="pt-PT" sz="2000" b="0" i="1">
                <a:effectLst/>
                <a:latin typeface="inherit"/>
              </a:rPr>
              <a:t>www.casw-acts.ca. Retrieved July 17, 2017.</a:t>
            </a:r>
          </a:p>
          <a:p>
            <a:pPr algn="l" fontAlgn="base"/>
            <a:endParaRPr lang="pt-PT" sz="2000" b="0" i="1">
              <a:effectLst/>
              <a:latin typeface="inherit"/>
            </a:endParaRPr>
          </a:p>
          <a:p>
            <a:pPr algn="l" fontAlgn="base"/>
            <a:r>
              <a:rPr lang="pt-PT" sz="2000" b="1" i="0">
                <a:effectLst/>
                <a:latin typeface="-apple-system"/>
              </a:rPr>
              <a:t>Francis J. Turner (September 7, 2005).</a:t>
            </a:r>
            <a:r>
              <a:rPr lang="pt-PT" sz="2000" b="0" i="0">
                <a:solidFill>
                  <a:srgbClr val="C8CCD1"/>
                </a:solidFill>
                <a:effectLst/>
                <a:latin typeface="-apple-system"/>
              </a:rPr>
              <a:t> </a:t>
            </a:r>
            <a:r>
              <a:rPr lang="pt-PT" sz="2000" b="0" i="1" u="none" strike="noStrike">
                <a:solidFill>
                  <a:srgbClr val="6699FF"/>
                </a:solidFill>
                <a:effectLst/>
                <a:latin typeface="inherit"/>
                <a:hlinkClick r:id="rId3"/>
              </a:rPr>
              <a:t>Encyclopedia of Canadian Social Work</a:t>
            </a:r>
            <a:r>
              <a:rPr lang="pt-PT" sz="2000" b="0" i="0">
                <a:solidFill>
                  <a:srgbClr val="C8CCD1"/>
                </a:solidFill>
                <a:effectLst/>
                <a:latin typeface="-apple-system"/>
              </a:rPr>
              <a:t>. </a:t>
            </a:r>
            <a:r>
              <a:rPr lang="pt-PT" sz="2000" b="0" i="0">
                <a:effectLst/>
                <a:latin typeface="-apple-system"/>
              </a:rPr>
              <a:t>Wilfrid Laurier Univ. Press</a:t>
            </a:r>
            <a:r>
              <a:rPr lang="pt-PT" sz="2000" b="0" i="0">
                <a:solidFill>
                  <a:srgbClr val="C8CCD1"/>
                </a:solidFill>
                <a:effectLst/>
                <a:latin typeface="-apple-system"/>
              </a:rPr>
              <a:t>. </a:t>
            </a:r>
          </a:p>
          <a:p>
            <a:pPr algn="l" fontAlgn="base"/>
            <a:endParaRPr lang="pt-PT" sz="2000">
              <a:solidFill>
                <a:srgbClr val="C8CCD1"/>
              </a:solidFill>
              <a:latin typeface="-apple-system"/>
            </a:endParaRPr>
          </a:p>
          <a:p>
            <a:endParaRPr lang="pt-PT" sz="2000" b="1" i="0">
              <a:solidFill>
                <a:srgbClr val="4D5156"/>
              </a:solidFill>
              <a:effectLst/>
              <a:latin typeface="Google Sans"/>
            </a:endParaRPr>
          </a:p>
          <a:p>
            <a:r>
              <a:rPr lang="pt-PT" sz="2000" b="1">
                <a:solidFill>
                  <a:srgbClr val="3C4043"/>
                </a:solidFill>
                <a:latin typeface="Roboto" panose="02000000000000000000" pitchFamily="2" charset="0"/>
              </a:rPr>
              <a:t>H</a:t>
            </a:r>
            <a:r>
              <a:rPr lang="pt-PT" sz="2000" b="1" i="0">
                <a:solidFill>
                  <a:srgbClr val="3C4043"/>
                </a:solidFill>
                <a:effectLst/>
                <a:latin typeface="Roboto" panose="02000000000000000000" pitchFamily="2" charset="0"/>
              </a:rPr>
              <a:t>ealthcareers.nhs.uk was first indexed by Google in October 2015</a:t>
            </a:r>
          </a:p>
          <a:p>
            <a:r>
              <a:rPr lang="pt-PT" sz="2000" b="1" i="0">
                <a:solidFill>
                  <a:srgbClr val="70757A"/>
                </a:solidFill>
                <a:effectLst/>
                <a:latin typeface="Roboto" panose="02000000000000000000" pitchFamily="2" charset="0"/>
              </a:rPr>
              <a:t>·Your connection to this site is secure</a:t>
            </a:r>
          </a:p>
          <a:p>
            <a:r>
              <a:rPr lang="pt-PT" sz="2000" b="0" i="0">
                <a:solidFill>
                  <a:srgbClr val="70757A"/>
                </a:solidFill>
                <a:effectLst/>
                <a:latin typeface="Roboto" panose="02000000000000000000" pitchFamily="2" charset="0"/>
              </a:rPr>
              <a:t>·</a:t>
            </a:r>
            <a:r>
              <a:rPr lang="pt-PT" sz="2000" b="0" i="0" u="none" strike="noStrike">
                <a:solidFill>
                  <a:srgbClr val="1558D6"/>
                </a:solidFill>
                <a:effectLst/>
                <a:latin typeface="Roboto" panose="02000000000000000000" pitchFamily="2" charset="0"/>
                <a:hlinkClick r:id="rId4"/>
              </a:rPr>
              <a:t>https://www.healthcareers.nhs.uk/explore-roles/wider-healthcare-team/roles-wider-healthcare-team/clinical-support-staff/social-worker</a:t>
            </a:r>
            <a:endParaRPr lang="pt-PT" sz="2000" b="0" i="0" u="none" strike="noStrike">
              <a:solidFill>
                <a:srgbClr val="1558D6"/>
              </a:solidFill>
              <a:effectLst/>
              <a:latin typeface="Roboto" panose="02000000000000000000" pitchFamily="2" charset="0"/>
            </a:endParaRPr>
          </a:p>
          <a:p>
            <a:endParaRPr lang="pt-PT" sz="2000">
              <a:solidFill>
                <a:srgbClr val="1558D6"/>
              </a:solidFill>
              <a:latin typeface="Roboto" panose="02000000000000000000" pitchFamily="2" charset="0"/>
            </a:endParaRPr>
          </a:p>
          <a:p>
            <a:r>
              <a:rPr lang="pt-PT" sz="2000" i="1">
                <a:solidFill>
                  <a:srgbClr val="002060"/>
                </a:solidFill>
                <a:latin typeface="-apple-system"/>
              </a:rPr>
              <a:t>I</a:t>
            </a:r>
            <a:r>
              <a:rPr lang="pt-PT" sz="2000" b="0" i="1">
                <a:solidFill>
                  <a:srgbClr val="002060"/>
                </a:solidFill>
                <a:effectLst/>
                <a:latin typeface="-apple-system"/>
              </a:rPr>
              <a:t>fsw.org</a:t>
            </a:r>
            <a:r>
              <a:rPr lang="pt-PT" sz="2000" b="0" i="0">
                <a:solidFill>
                  <a:srgbClr val="002060"/>
                </a:solidFill>
                <a:effectLst/>
                <a:latin typeface="-apple-system"/>
              </a:rPr>
              <a:t>. Retrieved </a:t>
            </a:r>
            <a:r>
              <a:rPr lang="pt-PT" sz="2000" b="0" i="0">
                <a:solidFill>
                  <a:srgbClr val="002060"/>
                </a:solidFill>
                <a:effectLst/>
                <a:latin typeface="inherit"/>
              </a:rPr>
              <a:t>May 13,</a:t>
            </a:r>
            <a:r>
              <a:rPr lang="pt-PT" sz="2000" b="0" i="0">
                <a:solidFill>
                  <a:srgbClr val="002060"/>
                </a:solidFill>
                <a:effectLst/>
                <a:latin typeface="-apple-system"/>
              </a:rPr>
              <a:t> 2019.</a:t>
            </a:r>
            <a:r>
              <a:rPr lang="pt-PT" sz="2000" b="0" i="0">
                <a:solidFill>
                  <a:srgbClr val="C8CCD1"/>
                </a:solidFill>
                <a:effectLst/>
                <a:latin typeface="-apple-system"/>
              </a:rPr>
              <a:t> </a:t>
            </a:r>
            <a:r>
              <a:rPr lang="pt-PT" sz="2000"/>
              <a:t>The following definition was approved by the IFSW General Meeting and the IASSW General Assembly in July 2014</a:t>
            </a:r>
            <a:endParaRPr lang="pt-PT" sz="2000" b="0" i="0">
              <a:effectLst/>
              <a:latin typeface="-apple-system"/>
            </a:endParaRPr>
          </a:p>
        </p:txBody>
      </p:sp>
      <p:sp>
        <p:nvSpPr>
          <p:cNvPr id="5" name="CaixaDeTexto 4">
            <a:extLst>
              <a:ext uri="{FF2B5EF4-FFF2-40B4-BE49-F238E27FC236}">
                <a16:creationId xmlns:a16="http://schemas.microsoft.com/office/drawing/2014/main" id="{97F4AB87-D94D-4544-B5FC-BD9444164708}"/>
              </a:ext>
            </a:extLst>
          </p:cNvPr>
          <p:cNvSpPr txBox="1"/>
          <p:nvPr/>
        </p:nvSpPr>
        <p:spPr>
          <a:xfrm rot="10800000" flipV="1">
            <a:off x="4824351" y="681898"/>
            <a:ext cx="4320885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t-PT" sz="2400" b="1" i="0">
                <a:solidFill>
                  <a:srgbClr val="4D5156"/>
                </a:solidFill>
                <a:effectLst/>
                <a:latin typeface="Roboto" panose="02000000000000000000" pitchFamily="2" charset="0"/>
              </a:rPr>
              <a:t>References:</a:t>
            </a:r>
            <a:endParaRPr lang="pt-PT" sz="2400" b="1"/>
          </a:p>
        </p:txBody>
      </p:sp>
    </p:spTree>
    <p:extLst>
      <p:ext uri="{BB962C8B-B14F-4D97-AF65-F5344CB8AC3E}">
        <p14:creationId xmlns:p14="http://schemas.microsoft.com/office/powerpoint/2010/main" val="1045847844"/>
      </p:ext>
    </p:extLst>
  </p:cSld>
  <p:clrMapOvr>
    <a:masterClrMapping/>
  </p:clrMapOvr>
</p:sld>
</file>

<file path=ppt/theme/theme1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Ecrã Panorâmico</PresentationFormat>
  <Slides>11</Slides>
  <Notes>0</Notes>
  <HiddenSlides>0</HiddenSlides>
  <ScaleCrop>false</ScaleCrop>
  <HeadingPairs>
    <vt:vector size="4" baseType="variant">
      <vt:variant>
        <vt:lpstr>Tema</vt:lpstr>
      </vt:variant>
      <vt:variant>
        <vt:i4>1</vt:i4>
      </vt:variant>
      <vt:variant>
        <vt:lpstr>Títulos dos diapositivos</vt:lpstr>
      </vt:variant>
      <vt:variant>
        <vt:i4>11</vt:i4>
      </vt:variant>
    </vt:vector>
  </HeadingPairs>
  <TitlesOfParts>
    <vt:vector size="12" baseType="lpstr">
      <vt:lpstr>Tema do Office</vt:lpstr>
      <vt:lpstr>Apresentação do PowerPoint</vt:lpstr>
      <vt:lpstr>Apresentação do PowerPoint</vt:lpstr>
      <vt:lpstr>Apresentação do PowerPoint</vt:lpstr>
      <vt:lpstr>Social Worker </vt:lpstr>
      <vt:lpstr>Apresentação do PowerPoint</vt:lpstr>
      <vt:lpstr>Importance of these skills </vt:lpstr>
      <vt:lpstr>Apresentação do PowerPoint</vt:lpstr>
      <vt:lpstr>                           Swot analysis:</vt:lpstr>
      <vt:lpstr>Apresentação do PowerPoint</vt:lpstr>
      <vt:lpstr>Apresentação do PowerPoint</vt:lpstr>
      <vt:lpstr>Apresentação do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Worker </dc:title>
  <dc:creator>Vania Genine Moura Gomes Barbosa Da Costa</dc:creator>
  <cp:lastModifiedBy>Vania Genine Moura Gomes Barbosa Da Costa</cp:lastModifiedBy>
  <cp:revision>29</cp:revision>
  <dcterms:created xsi:type="dcterms:W3CDTF">2021-11-26T22:26:57Z</dcterms:created>
  <dcterms:modified xsi:type="dcterms:W3CDTF">2021-12-09T21:41:14Z</dcterms:modified>
</cp:coreProperties>
</file>